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09"/>
  </p:notesMasterIdLst>
  <p:sldIdLst>
    <p:sldId id="311" r:id="rId2"/>
    <p:sldId id="402" r:id="rId3"/>
    <p:sldId id="403" r:id="rId4"/>
    <p:sldId id="404" r:id="rId5"/>
    <p:sldId id="405" r:id="rId6"/>
    <p:sldId id="406" r:id="rId7"/>
    <p:sldId id="407" r:id="rId8"/>
    <p:sldId id="408" r:id="rId9"/>
    <p:sldId id="409" r:id="rId10"/>
    <p:sldId id="410" r:id="rId11"/>
    <p:sldId id="411" r:id="rId12"/>
    <p:sldId id="412" r:id="rId13"/>
    <p:sldId id="413" r:id="rId14"/>
    <p:sldId id="414" r:id="rId15"/>
    <p:sldId id="415" r:id="rId16"/>
    <p:sldId id="416" r:id="rId17"/>
    <p:sldId id="615" r:id="rId18"/>
    <p:sldId id="418" r:id="rId19"/>
    <p:sldId id="419" r:id="rId20"/>
    <p:sldId id="420" r:id="rId21"/>
    <p:sldId id="421" r:id="rId22"/>
    <p:sldId id="422" r:id="rId23"/>
    <p:sldId id="423" r:id="rId24"/>
    <p:sldId id="424" r:id="rId25"/>
    <p:sldId id="425" r:id="rId26"/>
    <p:sldId id="427" r:id="rId27"/>
    <p:sldId id="426" r:id="rId28"/>
    <p:sldId id="624" r:id="rId29"/>
    <p:sldId id="428" r:id="rId30"/>
    <p:sldId id="429" r:id="rId31"/>
    <p:sldId id="430" r:id="rId32"/>
    <p:sldId id="431" r:id="rId33"/>
    <p:sldId id="432" r:id="rId34"/>
    <p:sldId id="433" r:id="rId35"/>
    <p:sldId id="434" r:id="rId36"/>
    <p:sldId id="435" r:id="rId37"/>
    <p:sldId id="437" r:id="rId38"/>
    <p:sldId id="436" r:id="rId39"/>
    <p:sldId id="438" r:id="rId40"/>
    <p:sldId id="439" r:id="rId41"/>
    <p:sldId id="616" r:id="rId42"/>
    <p:sldId id="440" r:id="rId43"/>
    <p:sldId id="441" r:id="rId44"/>
    <p:sldId id="442" r:id="rId45"/>
    <p:sldId id="443" r:id="rId46"/>
    <p:sldId id="444" r:id="rId47"/>
    <p:sldId id="445" r:id="rId48"/>
    <p:sldId id="446" r:id="rId49"/>
    <p:sldId id="447" r:id="rId50"/>
    <p:sldId id="448" r:id="rId51"/>
    <p:sldId id="449" r:id="rId52"/>
    <p:sldId id="450" r:id="rId53"/>
    <p:sldId id="451" r:id="rId54"/>
    <p:sldId id="452" r:id="rId55"/>
    <p:sldId id="453" r:id="rId56"/>
    <p:sldId id="454" r:id="rId57"/>
    <p:sldId id="455" r:id="rId58"/>
    <p:sldId id="617" r:id="rId59"/>
    <p:sldId id="456" r:id="rId60"/>
    <p:sldId id="457" r:id="rId61"/>
    <p:sldId id="458" r:id="rId62"/>
    <p:sldId id="460" r:id="rId63"/>
    <p:sldId id="461" r:id="rId64"/>
    <p:sldId id="462" r:id="rId65"/>
    <p:sldId id="463" r:id="rId66"/>
    <p:sldId id="464" r:id="rId67"/>
    <p:sldId id="465" r:id="rId68"/>
    <p:sldId id="466" r:id="rId69"/>
    <p:sldId id="467" r:id="rId70"/>
    <p:sldId id="468" r:id="rId71"/>
    <p:sldId id="469" r:id="rId72"/>
    <p:sldId id="470" r:id="rId73"/>
    <p:sldId id="471" r:id="rId74"/>
    <p:sldId id="472" r:id="rId75"/>
    <p:sldId id="473" r:id="rId76"/>
    <p:sldId id="619" r:id="rId77"/>
    <p:sldId id="474" r:id="rId78"/>
    <p:sldId id="475" r:id="rId79"/>
    <p:sldId id="476" r:id="rId80"/>
    <p:sldId id="480" r:id="rId81"/>
    <p:sldId id="477" r:id="rId82"/>
    <p:sldId id="478" r:id="rId83"/>
    <p:sldId id="479" r:id="rId84"/>
    <p:sldId id="481" r:id="rId85"/>
    <p:sldId id="482" r:id="rId86"/>
    <p:sldId id="483" r:id="rId87"/>
    <p:sldId id="484" r:id="rId88"/>
    <p:sldId id="485" r:id="rId89"/>
    <p:sldId id="486" r:id="rId90"/>
    <p:sldId id="487" r:id="rId91"/>
    <p:sldId id="488" r:id="rId92"/>
    <p:sldId id="489" r:id="rId93"/>
    <p:sldId id="490" r:id="rId94"/>
    <p:sldId id="491" r:id="rId95"/>
    <p:sldId id="492" r:id="rId96"/>
    <p:sldId id="493" r:id="rId97"/>
    <p:sldId id="495" r:id="rId98"/>
    <p:sldId id="494" r:id="rId99"/>
    <p:sldId id="496" r:id="rId100"/>
    <p:sldId id="497" r:id="rId101"/>
    <p:sldId id="498" r:id="rId102"/>
    <p:sldId id="499" r:id="rId103"/>
    <p:sldId id="500" r:id="rId104"/>
    <p:sldId id="501" r:id="rId105"/>
    <p:sldId id="502" r:id="rId106"/>
    <p:sldId id="503" r:id="rId107"/>
    <p:sldId id="504" r:id="rId108"/>
    <p:sldId id="505" r:id="rId109"/>
    <p:sldId id="506" r:id="rId110"/>
    <p:sldId id="507" r:id="rId111"/>
    <p:sldId id="508" r:id="rId112"/>
    <p:sldId id="509" r:id="rId113"/>
    <p:sldId id="510" r:id="rId114"/>
    <p:sldId id="511" r:id="rId115"/>
    <p:sldId id="512" r:id="rId116"/>
    <p:sldId id="513" r:id="rId117"/>
    <p:sldId id="514" r:id="rId118"/>
    <p:sldId id="515" r:id="rId119"/>
    <p:sldId id="516" r:id="rId120"/>
    <p:sldId id="517" r:id="rId121"/>
    <p:sldId id="518" r:id="rId122"/>
    <p:sldId id="519" r:id="rId123"/>
    <p:sldId id="520" r:id="rId124"/>
    <p:sldId id="521" r:id="rId125"/>
    <p:sldId id="522" r:id="rId126"/>
    <p:sldId id="523" r:id="rId127"/>
    <p:sldId id="524" r:id="rId128"/>
    <p:sldId id="525" r:id="rId129"/>
    <p:sldId id="526" r:id="rId130"/>
    <p:sldId id="527" r:id="rId131"/>
    <p:sldId id="528" r:id="rId132"/>
    <p:sldId id="529" r:id="rId133"/>
    <p:sldId id="530" r:id="rId134"/>
    <p:sldId id="531" r:id="rId135"/>
    <p:sldId id="532" r:id="rId136"/>
    <p:sldId id="533" r:id="rId137"/>
    <p:sldId id="534" r:id="rId138"/>
    <p:sldId id="629" r:id="rId139"/>
    <p:sldId id="535" r:id="rId140"/>
    <p:sldId id="536" r:id="rId141"/>
    <p:sldId id="537" r:id="rId142"/>
    <p:sldId id="538" r:id="rId143"/>
    <p:sldId id="539" r:id="rId144"/>
    <p:sldId id="540" r:id="rId145"/>
    <p:sldId id="541" r:id="rId146"/>
    <p:sldId id="542" r:id="rId147"/>
    <p:sldId id="543" r:id="rId148"/>
    <p:sldId id="544" r:id="rId149"/>
    <p:sldId id="545" r:id="rId150"/>
    <p:sldId id="554" r:id="rId151"/>
    <p:sldId id="555" r:id="rId152"/>
    <p:sldId id="556" r:id="rId153"/>
    <p:sldId id="557" r:id="rId154"/>
    <p:sldId id="558" r:id="rId155"/>
    <p:sldId id="559" r:id="rId156"/>
    <p:sldId id="560" r:id="rId157"/>
    <p:sldId id="561" r:id="rId158"/>
    <p:sldId id="562" r:id="rId159"/>
    <p:sldId id="621" r:id="rId160"/>
    <p:sldId id="563" r:id="rId161"/>
    <p:sldId id="564" r:id="rId162"/>
    <p:sldId id="565" r:id="rId163"/>
    <p:sldId id="566" r:id="rId164"/>
    <p:sldId id="567" r:id="rId165"/>
    <p:sldId id="568" r:id="rId166"/>
    <p:sldId id="570" r:id="rId167"/>
    <p:sldId id="571" r:id="rId168"/>
    <p:sldId id="572" r:id="rId169"/>
    <p:sldId id="573" r:id="rId170"/>
    <p:sldId id="574" r:id="rId171"/>
    <p:sldId id="575" r:id="rId172"/>
    <p:sldId id="576" r:id="rId173"/>
    <p:sldId id="577" r:id="rId174"/>
    <p:sldId id="569" r:id="rId175"/>
    <p:sldId id="578" r:id="rId176"/>
    <p:sldId id="579" r:id="rId177"/>
    <p:sldId id="580" r:id="rId178"/>
    <p:sldId id="581" r:id="rId179"/>
    <p:sldId id="582" r:id="rId180"/>
    <p:sldId id="583" r:id="rId181"/>
    <p:sldId id="584" r:id="rId182"/>
    <p:sldId id="585" r:id="rId183"/>
    <p:sldId id="586" r:id="rId184"/>
    <p:sldId id="587" r:id="rId185"/>
    <p:sldId id="588" r:id="rId186"/>
    <p:sldId id="589" r:id="rId187"/>
    <p:sldId id="590" r:id="rId188"/>
    <p:sldId id="591" r:id="rId189"/>
    <p:sldId id="593" r:id="rId190"/>
    <p:sldId id="595" r:id="rId191"/>
    <p:sldId id="596" r:id="rId192"/>
    <p:sldId id="597" r:id="rId193"/>
    <p:sldId id="599" r:id="rId194"/>
    <p:sldId id="601" r:id="rId195"/>
    <p:sldId id="602" r:id="rId196"/>
    <p:sldId id="603" r:id="rId197"/>
    <p:sldId id="604" r:id="rId198"/>
    <p:sldId id="605" r:id="rId199"/>
    <p:sldId id="606" r:id="rId200"/>
    <p:sldId id="607" r:id="rId201"/>
    <p:sldId id="608" r:id="rId202"/>
    <p:sldId id="609" r:id="rId203"/>
    <p:sldId id="610" r:id="rId204"/>
    <p:sldId id="611" r:id="rId205"/>
    <p:sldId id="612" r:id="rId206"/>
    <p:sldId id="613" r:id="rId207"/>
    <p:sldId id="614" r:id="rId208"/>
  </p:sldIdLst>
  <p:sldSz cx="9144000" cy="6858000" type="screen4x3"/>
  <p:notesSz cx="6858000" cy="9144000"/>
  <p:defaultTextStyle>
    <a:defPPr>
      <a:defRPr lang="zh-CN"/>
    </a:defPPr>
    <a:lvl1pPr algn="l" rtl="0" fontAlgn="base">
      <a:spcBef>
        <a:spcPct val="0"/>
      </a:spcBef>
      <a:spcAft>
        <a:spcPct val="0"/>
      </a:spcAft>
      <a:defRPr kumimoji="1" sz="4000" kern="1200">
        <a:solidFill>
          <a:schemeClr val="tx1"/>
        </a:solidFill>
        <a:latin typeface="Arial" pitchFamily="34" charset="0"/>
        <a:ea typeface="宋体" pitchFamily="2" charset="-122"/>
        <a:cs typeface="+mn-cs"/>
      </a:defRPr>
    </a:lvl1pPr>
    <a:lvl2pPr marL="457200" algn="l" rtl="0" fontAlgn="base">
      <a:spcBef>
        <a:spcPct val="0"/>
      </a:spcBef>
      <a:spcAft>
        <a:spcPct val="0"/>
      </a:spcAft>
      <a:defRPr kumimoji="1" sz="4000" kern="1200">
        <a:solidFill>
          <a:schemeClr val="tx1"/>
        </a:solidFill>
        <a:latin typeface="Arial" pitchFamily="34" charset="0"/>
        <a:ea typeface="宋体" pitchFamily="2" charset="-122"/>
        <a:cs typeface="+mn-cs"/>
      </a:defRPr>
    </a:lvl2pPr>
    <a:lvl3pPr marL="914400" algn="l" rtl="0" fontAlgn="base">
      <a:spcBef>
        <a:spcPct val="0"/>
      </a:spcBef>
      <a:spcAft>
        <a:spcPct val="0"/>
      </a:spcAft>
      <a:defRPr kumimoji="1" sz="4000" kern="1200">
        <a:solidFill>
          <a:schemeClr val="tx1"/>
        </a:solidFill>
        <a:latin typeface="Arial" pitchFamily="34" charset="0"/>
        <a:ea typeface="宋体" pitchFamily="2" charset="-122"/>
        <a:cs typeface="+mn-cs"/>
      </a:defRPr>
    </a:lvl3pPr>
    <a:lvl4pPr marL="1371600" algn="l" rtl="0" fontAlgn="base">
      <a:spcBef>
        <a:spcPct val="0"/>
      </a:spcBef>
      <a:spcAft>
        <a:spcPct val="0"/>
      </a:spcAft>
      <a:defRPr kumimoji="1" sz="4000" kern="1200">
        <a:solidFill>
          <a:schemeClr val="tx1"/>
        </a:solidFill>
        <a:latin typeface="Arial" pitchFamily="34" charset="0"/>
        <a:ea typeface="宋体" pitchFamily="2" charset="-122"/>
        <a:cs typeface="+mn-cs"/>
      </a:defRPr>
    </a:lvl4pPr>
    <a:lvl5pPr marL="1828800" algn="l" rtl="0" fontAlgn="base">
      <a:spcBef>
        <a:spcPct val="0"/>
      </a:spcBef>
      <a:spcAft>
        <a:spcPct val="0"/>
      </a:spcAft>
      <a:defRPr kumimoji="1" sz="4000" kern="1200">
        <a:solidFill>
          <a:schemeClr val="tx1"/>
        </a:solidFill>
        <a:latin typeface="Arial" pitchFamily="34" charset="0"/>
        <a:ea typeface="宋体" pitchFamily="2" charset="-122"/>
        <a:cs typeface="+mn-cs"/>
      </a:defRPr>
    </a:lvl5pPr>
    <a:lvl6pPr marL="2286000" algn="l" defTabSz="914400" rtl="0" eaLnBrk="1" latinLnBrk="0" hangingPunct="1">
      <a:defRPr kumimoji="1" sz="4000" kern="1200">
        <a:solidFill>
          <a:schemeClr val="tx1"/>
        </a:solidFill>
        <a:latin typeface="Arial" pitchFamily="34" charset="0"/>
        <a:ea typeface="宋体" pitchFamily="2" charset="-122"/>
        <a:cs typeface="+mn-cs"/>
      </a:defRPr>
    </a:lvl6pPr>
    <a:lvl7pPr marL="2743200" algn="l" defTabSz="914400" rtl="0" eaLnBrk="1" latinLnBrk="0" hangingPunct="1">
      <a:defRPr kumimoji="1" sz="4000" kern="1200">
        <a:solidFill>
          <a:schemeClr val="tx1"/>
        </a:solidFill>
        <a:latin typeface="Arial" pitchFamily="34" charset="0"/>
        <a:ea typeface="宋体" pitchFamily="2" charset="-122"/>
        <a:cs typeface="+mn-cs"/>
      </a:defRPr>
    </a:lvl7pPr>
    <a:lvl8pPr marL="3200400" algn="l" defTabSz="914400" rtl="0" eaLnBrk="1" latinLnBrk="0" hangingPunct="1">
      <a:defRPr kumimoji="1" sz="4000" kern="1200">
        <a:solidFill>
          <a:schemeClr val="tx1"/>
        </a:solidFill>
        <a:latin typeface="Arial" pitchFamily="34" charset="0"/>
        <a:ea typeface="宋体" pitchFamily="2" charset="-122"/>
        <a:cs typeface="+mn-cs"/>
      </a:defRPr>
    </a:lvl8pPr>
    <a:lvl9pPr marL="3657600" algn="l" defTabSz="914400" rtl="0" eaLnBrk="1" latinLnBrk="0" hangingPunct="1">
      <a:defRPr kumimoji="1" sz="4000"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CC"/>
    <a:srgbClr val="9D138D"/>
    <a:srgbClr val="E1FFE1"/>
    <a:srgbClr val="FFFFCC"/>
    <a:srgbClr val="CCECFF"/>
    <a:srgbClr val="FFCCFF"/>
    <a:srgbClr val="FF99CC"/>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58" autoAdjust="0"/>
    <p:restoredTop sz="86449" autoAdjust="0"/>
  </p:normalViewPr>
  <p:slideViewPr>
    <p:cSldViewPr>
      <p:cViewPr varScale="1">
        <p:scale>
          <a:sx n="99" d="100"/>
          <a:sy n="99" d="100"/>
        </p:scale>
        <p:origin x="1896" y="8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 r:id="rId66" collapse="1"/>
      <p:sld r:id="rId67" collapse="1"/>
      <p:sld r:id="rId68" collapse="1"/>
      <p:sld r:id="rId69" collapse="1"/>
      <p:sld r:id="rId70" collapse="1"/>
      <p:sld r:id="rId71" collapse="1"/>
      <p:sld r:id="rId72" collapse="1"/>
      <p:sld r:id="rId73" collapse="1"/>
      <p:sld r:id="rId74" collapse="1"/>
      <p:sld r:id="rId75" collapse="1"/>
      <p:sld r:id="rId76" collapse="1"/>
      <p:sld r:id="rId77" collapse="1"/>
      <p:sld r:id="rId78" collapse="1"/>
      <p:sld r:id="rId79" collapse="1"/>
      <p:sld r:id="rId80" collapse="1"/>
      <p:sld r:id="rId81" collapse="1"/>
      <p:sld r:id="rId82" collapse="1"/>
      <p:sld r:id="rId83" collapse="1"/>
      <p:sld r:id="rId84" collapse="1"/>
      <p:sld r:id="rId85" collapse="1"/>
      <p:sld r:id="rId86" collapse="1"/>
      <p:sld r:id="rId87" collapse="1"/>
    </p:sldLst>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notesMaster" Target="notesMasters/notesMaster1.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presProps" Target="pres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theme" Target="theme/theme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s>
</file>

<file path=ppt/_rels/viewProps.xml.rels><?xml version="1.0" encoding="UTF-8" standalone="yes"?>
<Relationships xmlns="http://schemas.openxmlformats.org/package/2006/relationships"><Relationship Id="rId26" Type="http://schemas.openxmlformats.org/officeDocument/2006/relationships/slide" Target="slides/slide79.xml"/><Relationship Id="rId21" Type="http://schemas.openxmlformats.org/officeDocument/2006/relationships/slide" Target="slides/slide62.xml"/><Relationship Id="rId42" Type="http://schemas.openxmlformats.org/officeDocument/2006/relationships/slide" Target="slides/slide132.xml"/><Relationship Id="rId47" Type="http://schemas.openxmlformats.org/officeDocument/2006/relationships/slide" Target="slides/slide137.xml"/><Relationship Id="rId63" Type="http://schemas.openxmlformats.org/officeDocument/2006/relationships/slide" Target="slides/slide181.xml"/><Relationship Id="rId68" Type="http://schemas.openxmlformats.org/officeDocument/2006/relationships/slide" Target="slides/slide186.xml"/><Relationship Id="rId84" Type="http://schemas.openxmlformats.org/officeDocument/2006/relationships/slide" Target="slides/slide204.xml"/><Relationship Id="rId16" Type="http://schemas.openxmlformats.org/officeDocument/2006/relationships/slide" Target="slides/slide45.xml"/><Relationship Id="rId11" Type="http://schemas.openxmlformats.org/officeDocument/2006/relationships/slide" Target="slides/slide29.xml"/><Relationship Id="rId32" Type="http://schemas.openxmlformats.org/officeDocument/2006/relationships/slide" Target="slides/slide104.xml"/><Relationship Id="rId37" Type="http://schemas.openxmlformats.org/officeDocument/2006/relationships/slide" Target="slides/slide126.xml"/><Relationship Id="rId53" Type="http://schemas.openxmlformats.org/officeDocument/2006/relationships/slide" Target="slides/slide146.xml"/><Relationship Id="rId58" Type="http://schemas.openxmlformats.org/officeDocument/2006/relationships/slide" Target="slides/slide162.xml"/><Relationship Id="rId74" Type="http://schemas.openxmlformats.org/officeDocument/2006/relationships/slide" Target="slides/slide192.xml"/><Relationship Id="rId79" Type="http://schemas.openxmlformats.org/officeDocument/2006/relationships/slide" Target="slides/slide199.xml"/><Relationship Id="rId5" Type="http://schemas.openxmlformats.org/officeDocument/2006/relationships/slide" Target="slides/slide14.xml"/><Relationship Id="rId19" Type="http://schemas.openxmlformats.org/officeDocument/2006/relationships/slide" Target="slides/slide58.xml"/><Relationship Id="rId14" Type="http://schemas.openxmlformats.org/officeDocument/2006/relationships/slide" Target="slides/slide43.xml"/><Relationship Id="rId22" Type="http://schemas.openxmlformats.org/officeDocument/2006/relationships/slide" Target="slides/slide63.xml"/><Relationship Id="rId27" Type="http://schemas.openxmlformats.org/officeDocument/2006/relationships/slide" Target="slides/slide80.xml"/><Relationship Id="rId30" Type="http://schemas.openxmlformats.org/officeDocument/2006/relationships/slide" Target="slides/slide83.xml"/><Relationship Id="rId35" Type="http://schemas.openxmlformats.org/officeDocument/2006/relationships/slide" Target="slides/slide124.xml"/><Relationship Id="rId43" Type="http://schemas.openxmlformats.org/officeDocument/2006/relationships/slide" Target="slides/slide133.xml"/><Relationship Id="rId48" Type="http://schemas.openxmlformats.org/officeDocument/2006/relationships/slide" Target="slides/slide138.xml"/><Relationship Id="rId56" Type="http://schemas.openxmlformats.org/officeDocument/2006/relationships/slide" Target="slides/slide160.xml"/><Relationship Id="rId64" Type="http://schemas.openxmlformats.org/officeDocument/2006/relationships/slide" Target="slides/slide182.xml"/><Relationship Id="rId69" Type="http://schemas.openxmlformats.org/officeDocument/2006/relationships/slide" Target="slides/slide187.xml"/><Relationship Id="rId77" Type="http://schemas.openxmlformats.org/officeDocument/2006/relationships/slide" Target="slides/slide197.xml"/><Relationship Id="rId8" Type="http://schemas.openxmlformats.org/officeDocument/2006/relationships/slide" Target="slides/slide19.xml"/><Relationship Id="rId51" Type="http://schemas.openxmlformats.org/officeDocument/2006/relationships/slide" Target="slides/slide141.xml"/><Relationship Id="rId72" Type="http://schemas.openxmlformats.org/officeDocument/2006/relationships/slide" Target="slides/slide190.xml"/><Relationship Id="rId80" Type="http://schemas.openxmlformats.org/officeDocument/2006/relationships/slide" Target="slides/slide200.xml"/><Relationship Id="rId85" Type="http://schemas.openxmlformats.org/officeDocument/2006/relationships/slide" Target="slides/slide205.xml"/><Relationship Id="rId3" Type="http://schemas.openxmlformats.org/officeDocument/2006/relationships/slide" Target="slides/slide3.xml"/><Relationship Id="rId12" Type="http://schemas.openxmlformats.org/officeDocument/2006/relationships/slide" Target="slides/slide41.xml"/><Relationship Id="rId17" Type="http://schemas.openxmlformats.org/officeDocument/2006/relationships/slide" Target="slides/slide50.xml"/><Relationship Id="rId25" Type="http://schemas.openxmlformats.org/officeDocument/2006/relationships/slide" Target="slides/slide78.xml"/><Relationship Id="rId33" Type="http://schemas.openxmlformats.org/officeDocument/2006/relationships/slide" Target="slides/slide115.xml"/><Relationship Id="rId38" Type="http://schemas.openxmlformats.org/officeDocument/2006/relationships/slide" Target="slides/slide127.xml"/><Relationship Id="rId46" Type="http://schemas.openxmlformats.org/officeDocument/2006/relationships/slide" Target="slides/slide136.xml"/><Relationship Id="rId59" Type="http://schemas.openxmlformats.org/officeDocument/2006/relationships/slide" Target="slides/slide163.xml"/><Relationship Id="rId67" Type="http://schemas.openxmlformats.org/officeDocument/2006/relationships/slide" Target="slides/slide185.xml"/><Relationship Id="rId20" Type="http://schemas.openxmlformats.org/officeDocument/2006/relationships/slide" Target="slides/slide61.xml"/><Relationship Id="rId41" Type="http://schemas.openxmlformats.org/officeDocument/2006/relationships/slide" Target="slides/slide130.xml"/><Relationship Id="rId54" Type="http://schemas.openxmlformats.org/officeDocument/2006/relationships/slide" Target="slides/slide150.xml"/><Relationship Id="rId62" Type="http://schemas.openxmlformats.org/officeDocument/2006/relationships/slide" Target="slides/slide180.xml"/><Relationship Id="rId70" Type="http://schemas.openxmlformats.org/officeDocument/2006/relationships/slide" Target="slides/slide188.xml"/><Relationship Id="rId75" Type="http://schemas.openxmlformats.org/officeDocument/2006/relationships/slide" Target="slides/slide193.xml"/><Relationship Id="rId83" Type="http://schemas.openxmlformats.org/officeDocument/2006/relationships/slide" Target="slides/slide203.xml"/><Relationship Id="rId1" Type="http://schemas.openxmlformats.org/officeDocument/2006/relationships/slide" Target="slides/slide1.xml"/><Relationship Id="rId6" Type="http://schemas.openxmlformats.org/officeDocument/2006/relationships/slide" Target="slides/slide15.xml"/><Relationship Id="rId15" Type="http://schemas.openxmlformats.org/officeDocument/2006/relationships/slide" Target="slides/slide44.xml"/><Relationship Id="rId23" Type="http://schemas.openxmlformats.org/officeDocument/2006/relationships/slide" Target="slides/slide76.xml"/><Relationship Id="rId28" Type="http://schemas.openxmlformats.org/officeDocument/2006/relationships/slide" Target="slides/slide81.xml"/><Relationship Id="rId36" Type="http://schemas.openxmlformats.org/officeDocument/2006/relationships/slide" Target="slides/slide125.xml"/><Relationship Id="rId49" Type="http://schemas.openxmlformats.org/officeDocument/2006/relationships/slide" Target="slides/slide139.xml"/><Relationship Id="rId57" Type="http://schemas.openxmlformats.org/officeDocument/2006/relationships/slide" Target="slides/slide161.xml"/><Relationship Id="rId10" Type="http://schemas.openxmlformats.org/officeDocument/2006/relationships/slide" Target="slides/slide21.xml"/><Relationship Id="rId31" Type="http://schemas.openxmlformats.org/officeDocument/2006/relationships/slide" Target="slides/slide103.xml"/><Relationship Id="rId44" Type="http://schemas.openxmlformats.org/officeDocument/2006/relationships/slide" Target="slides/slide134.xml"/><Relationship Id="rId52" Type="http://schemas.openxmlformats.org/officeDocument/2006/relationships/slide" Target="slides/slide142.xml"/><Relationship Id="rId60" Type="http://schemas.openxmlformats.org/officeDocument/2006/relationships/slide" Target="slides/slide176.xml"/><Relationship Id="rId65" Type="http://schemas.openxmlformats.org/officeDocument/2006/relationships/slide" Target="slides/slide183.xml"/><Relationship Id="rId73" Type="http://schemas.openxmlformats.org/officeDocument/2006/relationships/slide" Target="slides/slide191.xml"/><Relationship Id="rId78" Type="http://schemas.openxmlformats.org/officeDocument/2006/relationships/slide" Target="slides/slide198.xml"/><Relationship Id="rId81" Type="http://schemas.openxmlformats.org/officeDocument/2006/relationships/slide" Target="slides/slide201.xml"/><Relationship Id="rId86" Type="http://schemas.openxmlformats.org/officeDocument/2006/relationships/slide" Target="slides/slide206.xml"/><Relationship Id="rId4" Type="http://schemas.openxmlformats.org/officeDocument/2006/relationships/slide" Target="slides/slide4.xml"/><Relationship Id="rId9" Type="http://schemas.openxmlformats.org/officeDocument/2006/relationships/slide" Target="slides/slide20.xml"/><Relationship Id="rId13" Type="http://schemas.openxmlformats.org/officeDocument/2006/relationships/slide" Target="slides/slide42.xml"/><Relationship Id="rId18" Type="http://schemas.openxmlformats.org/officeDocument/2006/relationships/slide" Target="slides/slide51.xml"/><Relationship Id="rId39" Type="http://schemas.openxmlformats.org/officeDocument/2006/relationships/slide" Target="slides/slide128.xml"/><Relationship Id="rId34" Type="http://schemas.openxmlformats.org/officeDocument/2006/relationships/slide" Target="slides/slide116.xml"/><Relationship Id="rId50" Type="http://schemas.openxmlformats.org/officeDocument/2006/relationships/slide" Target="slides/slide140.xml"/><Relationship Id="rId55" Type="http://schemas.openxmlformats.org/officeDocument/2006/relationships/slide" Target="slides/slide159.xml"/><Relationship Id="rId76" Type="http://schemas.openxmlformats.org/officeDocument/2006/relationships/slide" Target="slides/slide194.xml"/><Relationship Id="rId7" Type="http://schemas.openxmlformats.org/officeDocument/2006/relationships/slide" Target="slides/slide18.xml"/><Relationship Id="rId71" Type="http://schemas.openxmlformats.org/officeDocument/2006/relationships/slide" Target="slides/slide189.xml"/><Relationship Id="rId2" Type="http://schemas.openxmlformats.org/officeDocument/2006/relationships/slide" Target="slides/slide2.xml"/><Relationship Id="rId29" Type="http://schemas.openxmlformats.org/officeDocument/2006/relationships/slide" Target="slides/slide82.xml"/><Relationship Id="rId24" Type="http://schemas.openxmlformats.org/officeDocument/2006/relationships/slide" Target="slides/slide77.xml"/><Relationship Id="rId40" Type="http://schemas.openxmlformats.org/officeDocument/2006/relationships/slide" Target="slides/slide129.xml"/><Relationship Id="rId45" Type="http://schemas.openxmlformats.org/officeDocument/2006/relationships/slide" Target="slides/slide135.xml"/><Relationship Id="rId66" Type="http://schemas.openxmlformats.org/officeDocument/2006/relationships/slide" Target="slides/slide184.xml"/><Relationship Id="rId87" Type="http://schemas.openxmlformats.org/officeDocument/2006/relationships/slide" Target="slides/slide207.xml"/><Relationship Id="rId61" Type="http://schemas.openxmlformats.org/officeDocument/2006/relationships/slide" Target="slides/slide177.xml"/><Relationship Id="rId82" Type="http://schemas.openxmlformats.org/officeDocument/2006/relationships/slide" Target="slides/slide20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F6AB931-8E70-4459-AB00-1A3F4344DA61}" type="datetimeFigureOut">
              <a:rPr lang="zh-CN" altLang="en-US" smtClean="0"/>
              <a:t>2021-12-08</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AABC33-0702-4B43-9F78-95F86C06069D}" type="slidenum">
              <a:rPr lang="zh-CN" altLang="en-US" smtClean="0"/>
              <a:t>‹#›</a:t>
            </a:fld>
            <a:endParaRPr lang="zh-CN" altLang="en-US"/>
          </a:p>
        </p:txBody>
      </p:sp>
    </p:spTree>
    <p:extLst>
      <p:ext uri="{BB962C8B-B14F-4D97-AF65-F5344CB8AC3E}">
        <p14:creationId xmlns:p14="http://schemas.microsoft.com/office/powerpoint/2010/main" val="3186121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C2AABC33-0702-4B43-9F78-95F86C06069D}" type="slidenum">
              <a:rPr lang="zh-CN" altLang="en-US" smtClean="0"/>
              <a:t>29</a:t>
            </a:fld>
            <a:endParaRPr lang="zh-CN" altLang="en-US"/>
          </a:p>
        </p:txBody>
      </p:sp>
    </p:spTree>
    <p:extLst>
      <p:ext uri="{BB962C8B-B14F-4D97-AF65-F5344CB8AC3E}">
        <p14:creationId xmlns:p14="http://schemas.microsoft.com/office/powerpoint/2010/main" val="262341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C2AABC33-0702-4B43-9F78-95F86C06069D}" type="slidenum">
              <a:rPr lang="zh-CN" altLang="en-US" smtClean="0"/>
              <a:t>159</a:t>
            </a:fld>
            <a:endParaRPr lang="zh-CN" altLang="en-US"/>
          </a:p>
        </p:txBody>
      </p:sp>
    </p:spTree>
    <p:extLst>
      <p:ext uri="{BB962C8B-B14F-4D97-AF65-F5344CB8AC3E}">
        <p14:creationId xmlns:p14="http://schemas.microsoft.com/office/powerpoint/2010/main" val="35147081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标题幻灯片">
    <p:spTree>
      <p:nvGrpSpPr>
        <p:cNvPr id="1" name=""/>
        <p:cNvGrpSpPr/>
        <p:nvPr/>
      </p:nvGrpSpPr>
      <p:grpSpPr>
        <a:xfrm>
          <a:off x="0" y="0"/>
          <a:ext cx="0" cy="0"/>
          <a:chOff x="0" y="0"/>
          <a:chExt cx="0" cy="0"/>
        </a:xfrm>
      </p:grpSpPr>
      <p:sp>
        <p:nvSpPr>
          <p:cNvPr id="4" name="Rectangle 66"/>
          <p:cNvSpPr>
            <a:spLocks noChangeArrowheads="1"/>
          </p:cNvSpPr>
          <p:nvPr/>
        </p:nvSpPr>
        <p:spPr bwMode="auto">
          <a:xfrm>
            <a:off x="3505200" y="2590800"/>
            <a:ext cx="4892675" cy="76200"/>
          </a:xfrm>
          <a:prstGeom prst="rect">
            <a:avLst/>
          </a:prstGeom>
          <a:solidFill>
            <a:schemeClr val="hlink">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kumimoji="1" sz="4000">
                <a:solidFill>
                  <a:schemeClr val="tx1"/>
                </a:solidFill>
                <a:latin typeface="Arial" charset="0"/>
                <a:ea typeface="宋体" pitchFamily="2" charset="-122"/>
              </a:defRPr>
            </a:lvl1pPr>
            <a:lvl2pPr marL="742950" indent="-285750" eaLnBrk="0" hangingPunct="0">
              <a:defRPr kumimoji="1" sz="4000">
                <a:solidFill>
                  <a:schemeClr val="tx1"/>
                </a:solidFill>
                <a:latin typeface="Arial" charset="0"/>
                <a:ea typeface="宋体" pitchFamily="2" charset="-122"/>
              </a:defRPr>
            </a:lvl2pPr>
            <a:lvl3pPr marL="1143000" indent="-228600" eaLnBrk="0" hangingPunct="0">
              <a:defRPr kumimoji="1" sz="4000">
                <a:solidFill>
                  <a:schemeClr val="tx1"/>
                </a:solidFill>
                <a:latin typeface="Arial" charset="0"/>
                <a:ea typeface="宋体" pitchFamily="2" charset="-122"/>
              </a:defRPr>
            </a:lvl3pPr>
            <a:lvl4pPr marL="1600200" indent="-228600" eaLnBrk="0" hangingPunct="0">
              <a:defRPr kumimoji="1" sz="4000">
                <a:solidFill>
                  <a:schemeClr val="tx1"/>
                </a:solidFill>
                <a:latin typeface="Arial" charset="0"/>
                <a:ea typeface="宋体" pitchFamily="2" charset="-122"/>
              </a:defRPr>
            </a:lvl4pPr>
            <a:lvl5pPr marL="2057400" indent="-228600" eaLnBrk="0" hangingPunct="0">
              <a:defRPr kumimoji="1" sz="4000">
                <a:solidFill>
                  <a:schemeClr val="tx1"/>
                </a:solidFill>
                <a:latin typeface="Arial" charset="0"/>
                <a:ea typeface="宋体" pitchFamily="2" charset="-122"/>
              </a:defRPr>
            </a:lvl5pPr>
            <a:lvl6pPr marL="2514600" indent="-228600" eaLnBrk="0" fontAlgn="base" hangingPunct="0">
              <a:spcBef>
                <a:spcPct val="0"/>
              </a:spcBef>
              <a:spcAft>
                <a:spcPct val="0"/>
              </a:spcAft>
              <a:defRPr kumimoji="1" sz="4000">
                <a:solidFill>
                  <a:schemeClr val="tx1"/>
                </a:solidFill>
                <a:latin typeface="Arial" charset="0"/>
                <a:ea typeface="宋体" pitchFamily="2" charset="-122"/>
              </a:defRPr>
            </a:lvl6pPr>
            <a:lvl7pPr marL="2971800" indent="-228600" eaLnBrk="0" fontAlgn="base" hangingPunct="0">
              <a:spcBef>
                <a:spcPct val="0"/>
              </a:spcBef>
              <a:spcAft>
                <a:spcPct val="0"/>
              </a:spcAft>
              <a:defRPr kumimoji="1" sz="4000">
                <a:solidFill>
                  <a:schemeClr val="tx1"/>
                </a:solidFill>
                <a:latin typeface="Arial" charset="0"/>
                <a:ea typeface="宋体" pitchFamily="2" charset="-122"/>
              </a:defRPr>
            </a:lvl7pPr>
            <a:lvl8pPr marL="3429000" indent="-228600" eaLnBrk="0" fontAlgn="base" hangingPunct="0">
              <a:spcBef>
                <a:spcPct val="0"/>
              </a:spcBef>
              <a:spcAft>
                <a:spcPct val="0"/>
              </a:spcAft>
              <a:defRPr kumimoji="1" sz="4000">
                <a:solidFill>
                  <a:schemeClr val="tx1"/>
                </a:solidFill>
                <a:latin typeface="Arial" charset="0"/>
                <a:ea typeface="宋体" pitchFamily="2" charset="-122"/>
              </a:defRPr>
            </a:lvl8pPr>
            <a:lvl9pPr marL="3886200" indent="-228600" eaLnBrk="0" fontAlgn="base" hangingPunct="0">
              <a:spcBef>
                <a:spcPct val="0"/>
              </a:spcBef>
              <a:spcAft>
                <a:spcPct val="0"/>
              </a:spcAft>
              <a:defRPr kumimoji="1" sz="4000">
                <a:solidFill>
                  <a:schemeClr val="tx1"/>
                </a:solidFill>
                <a:latin typeface="Arial" charset="0"/>
                <a:ea typeface="宋体" pitchFamily="2" charset="-122"/>
              </a:defRPr>
            </a:lvl9pPr>
          </a:lstStyle>
          <a:p>
            <a:pPr algn="ctr" eaLnBrk="1" hangingPunct="1">
              <a:defRPr/>
            </a:pPr>
            <a:endParaRPr lang="zh-CN" altLang="zh-CN" sz="2400">
              <a:latin typeface="Verdana" pitchFamily="34" charset="0"/>
            </a:endParaRPr>
          </a:p>
        </p:txBody>
      </p:sp>
      <p:sp>
        <p:nvSpPr>
          <p:cNvPr id="4163" name="Rectangle 67"/>
          <p:cNvSpPr>
            <a:spLocks noGrp="1" noChangeArrowheads="1"/>
          </p:cNvSpPr>
          <p:nvPr>
            <p:ph type="ctrTitle" sz="quarter"/>
          </p:nvPr>
        </p:nvSpPr>
        <p:spPr>
          <a:xfrm>
            <a:off x="779463" y="1766888"/>
            <a:ext cx="7678737" cy="762000"/>
          </a:xfrm>
          <a:effectLst/>
        </p:spPr>
        <p:txBody>
          <a:bodyPr/>
          <a:lstStyle>
            <a:lvl1pPr algn="r">
              <a:defRPr/>
            </a:lvl1pPr>
          </a:lstStyle>
          <a:p>
            <a:r>
              <a:rPr lang="zh-CN" altLang="en-US"/>
              <a:t>单击此处编辑母版标题样式</a:t>
            </a:r>
          </a:p>
        </p:txBody>
      </p:sp>
      <p:sp>
        <p:nvSpPr>
          <p:cNvPr id="4164" name="Rectangle 68"/>
          <p:cNvSpPr>
            <a:spLocks noGrp="1" noChangeArrowheads="1"/>
          </p:cNvSpPr>
          <p:nvPr>
            <p:ph type="subTitle" sz="quarter" idx="1"/>
          </p:nvPr>
        </p:nvSpPr>
        <p:spPr>
          <a:xfrm>
            <a:off x="4021138" y="2860675"/>
            <a:ext cx="4437062" cy="3114675"/>
          </a:xfrm>
        </p:spPr>
        <p:txBody>
          <a:bodyPr/>
          <a:lstStyle>
            <a:lvl1pPr marL="0" indent="0">
              <a:buFont typeface="Wingdings" pitchFamily="2" charset="2"/>
              <a:buNone/>
              <a:defRPr/>
            </a:lvl1pPr>
          </a:lstStyle>
          <a:p>
            <a:r>
              <a:rPr lang="zh-CN" altLang="en-US"/>
              <a:t>单击此处编辑母版副标题样式</a:t>
            </a:r>
          </a:p>
        </p:txBody>
      </p:sp>
      <p:sp>
        <p:nvSpPr>
          <p:cNvPr id="5" name="Rectangle 69"/>
          <p:cNvSpPr>
            <a:spLocks noGrp="1" noChangeArrowheads="1"/>
          </p:cNvSpPr>
          <p:nvPr>
            <p:ph type="dt" sz="quarter" idx="10"/>
          </p:nvPr>
        </p:nvSpPr>
        <p:spPr>
          <a:xfrm>
            <a:off x="685800" y="6248400"/>
            <a:ext cx="1905000" cy="457200"/>
          </a:xfrm>
        </p:spPr>
        <p:txBody>
          <a:bodyPr/>
          <a:lstStyle>
            <a:lvl1pPr>
              <a:defRPr/>
            </a:lvl1pPr>
          </a:lstStyle>
          <a:p>
            <a:pPr>
              <a:defRPr/>
            </a:pPr>
            <a:endParaRPr lang="en-US" altLang="zh-CN"/>
          </a:p>
        </p:txBody>
      </p:sp>
      <p:sp>
        <p:nvSpPr>
          <p:cNvPr id="6" name="Rectangle 70"/>
          <p:cNvSpPr>
            <a:spLocks noGrp="1" noChangeArrowheads="1"/>
          </p:cNvSpPr>
          <p:nvPr>
            <p:ph type="ftr" sz="quarter" idx="11"/>
          </p:nvPr>
        </p:nvSpPr>
        <p:spPr>
          <a:xfrm>
            <a:off x="3124200" y="6248400"/>
            <a:ext cx="2895600" cy="457200"/>
          </a:xfrm>
        </p:spPr>
        <p:txBody>
          <a:bodyPr/>
          <a:lstStyle>
            <a:lvl1pPr>
              <a:defRPr/>
            </a:lvl1pPr>
          </a:lstStyle>
          <a:p>
            <a:pPr>
              <a:defRPr/>
            </a:pPr>
            <a:endParaRPr lang="en-US" altLang="zh-CN"/>
          </a:p>
        </p:txBody>
      </p:sp>
      <p:sp>
        <p:nvSpPr>
          <p:cNvPr id="7" name="Rectangle 71"/>
          <p:cNvSpPr>
            <a:spLocks noGrp="1" noChangeArrowheads="1"/>
          </p:cNvSpPr>
          <p:nvPr>
            <p:ph type="sldNum" sz="quarter" idx="12"/>
          </p:nvPr>
        </p:nvSpPr>
        <p:spPr>
          <a:xfrm>
            <a:off x="6553200" y="6248400"/>
            <a:ext cx="1905000" cy="457200"/>
          </a:xfrm>
        </p:spPr>
        <p:txBody>
          <a:bodyPr/>
          <a:lstStyle>
            <a:lvl1pPr>
              <a:defRPr/>
            </a:lvl1pPr>
          </a:lstStyle>
          <a:p>
            <a:pPr>
              <a:defRPr/>
            </a:pPr>
            <a:fld id="{4D0DFF83-270C-4563-9829-1BF1835CE070}" type="slidenum">
              <a:rPr lang="en-US" altLang="zh-CN"/>
              <a:pPr>
                <a:defRPr/>
              </a:pPr>
              <a:t>‹#›</a:t>
            </a:fld>
            <a:endParaRPr lang="en-US" altLang="zh-CN"/>
          </a:p>
        </p:txBody>
      </p:sp>
    </p:spTree>
    <p:extLst>
      <p:ext uri="{BB962C8B-B14F-4D97-AF65-F5344CB8AC3E}">
        <p14:creationId xmlns:p14="http://schemas.microsoft.com/office/powerpoint/2010/main" val="4033389542"/>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F287230B-0BEC-47E8-8066-B3A4C1D69237}" type="slidenum">
              <a:rPr lang="en-US" altLang="zh-CN"/>
              <a:pPr>
                <a:defRPr/>
              </a:pPr>
              <a:t>‹#›</a:t>
            </a:fld>
            <a:endParaRPr lang="en-US" altLang="zh-CN"/>
          </a:p>
        </p:txBody>
      </p:sp>
    </p:spTree>
    <p:extLst>
      <p:ext uri="{BB962C8B-B14F-4D97-AF65-F5344CB8AC3E}">
        <p14:creationId xmlns:p14="http://schemas.microsoft.com/office/powerpoint/2010/main" val="310314623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56388" y="762000"/>
            <a:ext cx="2039937" cy="53625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33400" y="762000"/>
            <a:ext cx="5970588" cy="536257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009526C1-DCCF-4D85-AFFB-F5940C71CC6E}" type="slidenum">
              <a:rPr lang="en-US" altLang="zh-CN"/>
              <a:pPr>
                <a:defRPr/>
              </a:pPr>
              <a:t>‹#›</a:t>
            </a:fld>
            <a:endParaRPr lang="en-US" altLang="zh-CN"/>
          </a:p>
        </p:txBody>
      </p:sp>
    </p:spTree>
    <p:extLst>
      <p:ext uri="{BB962C8B-B14F-4D97-AF65-F5344CB8AC3E}">
        <p14:creationId xmlns:p14="http://schemas.microsoft.com/office/powerpoint/2010/main" val="2953963509"/>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92650" y="16287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92650" y="3952875"/>
            <a:ext cx="4000500" cy="21717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9"/>
          <p:cNvSpPr>
            <a:spLocks noGrp="1" noChangeArrowheads="1"/>
          </p:cNvSpPr>
          <p:nvPr>
            <p:ph type="sldNum" sz="quarter" idx="12"/>
          </p:nvPr>
        </p:nvSpPr>
        <p:spPr>
          <a:ln/>
        </p:spPr>
        <p:txBody>
          <a:bodyPr/>
          <a:lstStyle>
            <a:lvl1pPr>
              <a:defRPr/>
            </a:lvl1pPr>
          </a:lstStyle>
          <a:p>
            <a:pPr>
              <a:defRPr/>
            </a:pPr>
            <a:fld id="{869B0A5B-9F20-409B-960D-CD2E63F4374A}" type="slidenum">
              <a:rPr lang="en-US" altLang="zh-CN"/>
              <a:pPr>
                <a:defRPr/>
              </a:pPr>
              <a:t>‹#›</a:t>
            </a:fld>
            <a:endParaRPr lang="en-US" altLang="zh-CN"/>
          </a:p>
        </p:txBody>
      </p:sp>
    </p:spTree>
    <p:extLst>
      <p:ext uri="{BB962C8B-B14F-4D97-AF65-F5344CB8AC3E}">
        <p14:creationId xmlns:p14="http://schemas.microsoft.com/office/powerpoint/2010/main" val="861840927"/>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文本占位符 2"/>
          <p:cNvSpPr>
            <a:spLocks noGrp="1"/>
          </p:cNvSpPr>
          <p:nvPr>
            <p:ph type="body" sz="half" idx="1"/>
          </p:nvPr>
        </p:nvSpPr>
        <p:spPr>
          <a:xfrm>
            <a:off x="5397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5BFEE5C1-203D-4107-9218-E515790FAD49}" type="slidenum">
              <a:rPr lang="en-US" altLang="zh-CN"/>
              <a:pPr>
                <a:defRPr/>
              </a:pPr>
              <a:t>‹#›</a:t>
            </a:fld>
            <a:endParaRPr lang="en-US" altLang="zh-CN"/>
          </a:p>
        </p:txBody>
      </p:sp>
    </p:spTree>
    <p:extLst>
      <p:ext uri="{BB962C8B-B14F-4D97-AF65-F5344CB8AC3E}">
        <p14:creationId xmlns:p14="http://schemas.microsoft.com/office/powerpoint/2010/main" val="229184298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33400" y="762000"/>
            <a:ext cx="8162925" cy="762000"/>
          </a:xfrm>
        </p:spPr>
        <p:txBody>
          <a:bodyPr/>
          <a:lstStyle/>
          <a:p>
            <a:r>
              <a:rPr lang="zh-CN" altLang="en-US"/>
              <a:t>单击此处编辑母版标题样式</a:t>
            </a:r>
          </a:p>
        </p:txBody>
      </p:sp>
      <p:sp>
        <p:nvSpPr>
          <p:cNvPr id="3" name="表格占位符 2"/>
          <p:cNvSpPr>
            <a:spLocks noGrp="1"/>
          </p:cNvSpPr>
          <p:nvPr>
            <p:ph type="tbl" idx="1"/>
          </p:nvPr>
        </p:nvSpPr>
        <p:spPr>
          <a:xfrm>
            <a:off x="539750" y="1628775"/>
            <a:ext cx="8153400" cy="4495800"/>
          </a:xfrm>
        </p:spPr>
        <p:txBody>
          <a:bodyPr/>
          <a:lstStyle/>
          <a:p>
            <a:pPr lvl="0"/>
            <a:endParaRPr lang="zh-CN" altLang="en-US" noProof="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DC91268D-AF28-44CA-8566-6F166BFA4C4B}" type="slidenum">
              <a:rPr lang="en-US" altLang="zh-CN"/>
              <a:pPr>
                <a:defRPr/>
              </a:pPr>
              <a:t>‹#›</a:t>
            </a:fld>
            <a:endParaRPr lang="en-US" altLang="zh-CN"/>
          </a:p>
        </p:txBody>
      </p:sp>
    </p:spTree>
    <p:extLst>
      <p:ext uri="{BB962C8B-B14F-4D97-AF65-F5344CB8AC3E}">
        <p14:creationId xmlns:p14="http://schemas.microsoft.com/office/powerpoint/2010/main" val="2324309790"/>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Tx/>
              <a:buFont typeface="Wingdings" pitchFamily="2" charset="2"/>
              <a:buChar char="Ø"/>
              <a:defRPr/>
            </a:lvl1pPr>
            <a:lvl2pPr>
              <a:buClrTx/>
              <a:buFont typeface="Wingdings" pitchFamily="2" charset="2"/>
              <a:buChar char="u"/>
              <a:defRPr/>
            </a:lvl2pPr>
            <a:lvl3pPr>
              <a:buClrTx/>
              <a:buFont typeface="Wingdings" pitchFamily="2" charset="2"/>
              <a:buChar char="l"/>
              <a:defRPr sz="2800"/>
            </a:lvl3pPr>
          </a:lstStyle>
          <a:p>
            <a:pPr lvl="0"/>
            <a:r>
              <a:rPr lang="zh-CN" altLang="en-US" dirty="0"/>
              <a:t>单击此处编辑母版文本样式</a:t>
            </a:r>
          </a:p>
          <a:p>
            <a:pPr lvl="1"/>
            <a:r>
              <a:rPr lang="zh-CN" altLang="en-US" dirty="0"/>
              <a:t>第二级</a:t>
            </a:r>
          </a:p>
          <a:p>
            <a:pPr lvl="2"/>
            <a:r>
              <a:rPr lang="zh-CN" altLang="en-US" dirty="0"/>
              <a:t>第三级</a:t>
            </a:r>
          </a:p>
          <a:p>
            <a:pPr lvl="3"/>
            <a:endParaRPr lang="zh-CN" altLang="en-US" dirty="0"/>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5AC530E3-43A0-4F6D-A272-41B16D91FA09}" type="slidenum">
              <a:rPr lang="en-US" altLang="zh-CN"/>
              <a:pPr>
                <a:defRPr/>
              </a:pPr>
              <a:t>‹#›</a:t>
            </a:fld>
            <a:endParaRPr lang="en-US" altLang="zh-CN"/>
          </a:p>
        </p:txBody>
      </p:sp>
    </p:spTree>
    <p:extLst>
      <p:ext uri="{BB962C8B-B14F-4D97-AF65-F5344CB8AC3E}">
        <p14:creationId xmlns:p14="http://schemas.microsoft.com/office/powerpoint/2010/main" val="40928518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9"/>
          <p:cNvSpPr>
            <a:spLocks noGrp="1" noChangeArrowheads="1"/>
          </p:cNvSpPr>
          <p:nvPr>
            <p:ph type="sldNum" sz="quarter" idx="12"/>
          </p:nvPr>
        </p:nvSpPr>
        <p:spPr>
          <a:ln/>
        </p:spPr>
        <p:txBody>
          <a:bodyPr/>
          <a:lstStyle>
            <a:lvl1pPr>
              <a:defRPr/>
            </a:lvl1pPr>
          </a:lstStyle>
          <a:p>
            <a:pPr>
              <a:defRPr/>
            </a:pPr>
            <a:fld id="{8A87D21A-2703-408E-A61A-C6CB1980EF30}" type="slidenum">
              <a:rPr lang="en-US" altLang="zh-CN"/>
              <a:pPr>
                <a:defRPr/>
              </a:pPr>
              <a:t>‹#›</a:t>
            </a:fld>
            <a:endParaRPr lang="en-US" altLang="zh-CN"/>
          </a:p>
        </p:txBody>
      </p:sp>
    </p:spTree>
    <p:extLst>
      <p:ext uri="{BB962C8B-B14F-4D97-AF65-F5344CB8AC3E}">
        <p14:creationId xmlns:p14="http://schemas.microsoft.com/office/powerpoint/2010/main" val="3116280235"/>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397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92650" y="1628775"/>
            <a:ext cx="4000500" cy="4495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D6E8DBAC-094F-4009-8AC1-E5E77199A58D}" type="slidenum">
              <a:rPr lang="en-US" altLang="zh-CN"/>
              <a:pPr>
                <a:defRPr/>
              </a:pPr>
              <a:t>‹#›</a:t>
            </a:fld>
            <a:endParaRPr lang="en-US" altLang="zh-CN"/>
          </a:p>
        </p:txBody>
      </p:sp>
    </p:spTree>
    <p:extLst>
      <p:ext uri="{BB962C8B-B14F-4D97-AF65-F5344CB8AC3E}">
        <p14:creationId xmlns:p14="http://schemas.microsoft.com/office/powerpoint/2010/main" val="3589686901"/>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9"/>
          <p:cNvSpPr>
            <a:spLocks noGrp="1" noChangeArrowheads="1"/>
          </p:cNvSpPr>
          <p:nvPr>
            <p:ph type="sldNum" sz="quarter" idx="12"/>
          </p:nvPr>
        </p:nvSpPr>
        <p:spPr>
          <a:ln/>
        </p:spPr>
        <p:txBody>
          <a:bodyPr/>
          <a:lstStyle>
            <a:lvl1pPr>
              <a:defRPr/>
            </a:lvl1pPr>
          </a:lstStyle>
          <a:p>
            <a:pPr>
              <a:defRPr/>
            </a:pPr>
            <a:fld id="{F8608DA3-3F95-4B1F-894C-48F173EA0549}" type="slidenum">
              <a:rPr lang="en-US" altLang="zh-CN"/>
              <a:pPr>
                <a:defRPr/>
              </a:pPr>
              <a:t>‹#›</a:t>
            </a:fld>
            <a:endParaRPr lang="en-US" altLang="zh-CN"/>
          </a:p>
        </p:txBody>
      </p:sp>
    </p:spTree>
    <p:extLst>
      <p:ext uri="{BB962C8B-B14F-4D97-AF65-F5344CB8AC3E}">
        <p14:creationId xmlns:p14="http://schemas.microsoft.com/office/powerpoint/2010/main" val="331263559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9"/>
          <p:cNvSpPr>
            <a:spLocks noGrp="1" noChangeArrowheads="1"/>
          </p:cNvSpPr>
          <p:nvPr>
            <p:ph type="sldNum" sz="quarter" idx="12"/>
          </p:nvPr>
        </p:nvSpPr>
        <p:spPr>
          <a:ln/>
        </p:spPr>
        <p:txBody>
          <a:bodyPr/>
          <a:lstStyle>
            <a:lvl1pPr>
              <a:defRPr/>
            </a:lvl1pPr>
          </a:lstStyle>
          <a:p>
            <a:pPr>
              <a:defRPr/>
            </a:pPr>
            <a:fld id="{03CA29AC-63B2-4AC3-A517-B25F091D3442}" type="slidenum">
              <a:rPr lang="en-US" altLang="zh-CN"/>
              <a:pPr>
                <a:defRPr/>
              </a:pPr>
              <a:t>‹#›</a:t>
            </a:fld>
            <a:endParaRPr lang="en-US" altLang="zh-CN"/>
          </a:p>
        </p:txBody>
      </p:sp>
    </p:spTree>
    <p:extLst>
      <p:ext uri="{BB962C8B-B14F-4D97-AF65-F5344CB8AC3E}">
        <p14:creationId xmlns:p14="http://schemas.microsoft.com/office/powerpoint/2010/main" val="4155947587"/>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9"/>
          <p:cNvSpPr>
            <a:spLocks noGrp="1" noChangeArrowheads="1"/>
          </p:cNvSpPr>
          <p:nvPr>
            <p:ph type="sldNum" sz="quarter" idx="12"/>
          </p:nvPr>
        </p:nvSpPr>
        <p:spPr>
          <a:ln/>
        </p:spPr>
        <p:txBody>
          <a:bodyPr/>
          <a:lstStyle>
            <a:lvl1pPr>
              <a:defRPr/>
            </a:lvl1pPr>
          </a:lstStyle>
          <a:p>
            <a:pPr>
              <a:defRPr/>
            </a:pPr>
            <a:fld id="{8ED925DD-DB4D-41F2-982C-A9AB6F1204AA}" type="slidenum">
              <a:rPr lang="en-US" altLang="zh-CN"/>
              <a:pPr>
                <a:defRPr/>
              </a:pPr>
              <a:t>‹#›</a:t>
            </a:fld>
            <a:endParaRPr lang="en-US" altLang="zh-CN"/>
          </a:p>
        </p:txBody>
      </p:sp>
    </p:spTree>
    <p:extLst>
      <p:ext uri="{BB962C8B-B14F-4D97-AF65-F5344CB8AC3E}">
        <p14:creationId xmlns:p14="http://schemas.microsoft.com/office/powerpoint/2010/main" val="49356898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E8AA2079-7A3B-43FD-8AAE-D3F305FFD4F1}" type="slidenum">
              <a:rPr lang="en-US" altLang="zh-CN"/>
              <a:pPr>
                <a:defRPr/>
              </a:pPr>
              <a:t>‹#›</a:t>
            </a:fld>
            <a:endParaRPr lang="en-US" altLang="zh-CN"/>
          </a:p>
        </p:txBody>
      </p:sp>
    </p:spTree>
    <p:extLst>
      <p:ext uri="{BB962C8B-B14F-4D97-AF65-F5344CB8AC3E}">
        <p14:creationId xmlns:p14="http://schemas.microsoft.com/office/powerpoint/2010/main" val="36053664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7"/>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68"/>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9"/>
          <p:cNvSpPr>
            <a:spLocks noGrp="1" noChangeArrowheads="1"/>
          </p:cNvSpPr>
          <p:nvPr>
            <p:ph type="sldNum" sz="quarter" idx="12"/>
          </p:nvPr>
        </p:nvSpPr>
        <p:spPr>
          <a:ln/>
        </p:spPr>
        <p:txBody>
          <a:bodyPr/>
          <a:lstStyle>
            <a:lvl1pPr>
              <a:defRPr/>
            </a:lvl1pPr>
          </a:lstStyle>
          <a:p>
            <a:pPr>
              <a:defRPr/>
            </a:pPr>
            <a:fld id="{6E415B8E-5809-43FE-B224-AB3740924120}" type="slidenum">
              <a:rPr lang="en-US" altLang="zh-CN"/>
              <a:pPr>
                <a:defRPr/>
              </a:pPr>
              <a:t>‹#›</a:t>
            </a:fld>
            <a:endParaRPr lang="en-US" altLang="zh-CN"/>
          </a:p>
        </p:txBody>
      </p:sp>
    </p:spTree>
    <p:extLst>
      <p:ext uri="{BB962C8B-B14F-4D97-AF65-F5344CB8AC3E}">
        <p14:creationId xmlns:p14="http://schemas.microsoft.com/office/powerpoint/2010/main" val="696893970"/>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6"/>
          <a:srcRect/>
          <a:stretch>
            <a:fillRect/>
          </a:stretch>
        </a:blipFill>
        <a:effectLst/>
      </p:bgPr>
    </p:bg>
    <p:spTree>
      <p:nvGrpSpPr>
        <p:cNvPr id="1" name=""/>
        <p:cNvGrpSpPr/>
        <p:nvPr/>
      </p:nvGrpSpPr>
      <p:grpSpPr>
        <a:xfrm>
          <a:off x="0" y="0"/>
          <a:ext cx="0" cy="0"/>
          <a:chOff x="0" y="0"/>
          <a:chExt cx="0" cy="0"/>
        </a:xfrm>
      </p:grpSpPr>
      <p:pic>
        <p:nvPicPr>
          <p:cNvPr id="1026" name="Picture 9"/>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3813" y="-26988"/>
            <a:ext cx="9144000"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65"/>
          <p:cNvSpPr>
            <a:spLocks noGrp="1" noChangeArrowheads="1"/>
          </p:cNvSpPr>
          <p:nvPr>
            <p:ph type="title"/>
          </p:nvPr>
        </p:nvSpPr>
        <p:spPr bwMode="auto">
          <a:xfrm>
            <a:off x="533400" y="762000"/>
            <a:ext cx="8162925" cy="762000"/>
          </a:xfrm>
          <a:prstGeom prst="rect">
            <a:avLst/>
          </a:prstGeom>
          <a:noFill/>
          <a:ln>
            <a:noFill/>
          </a:ln>
          <a:effectLst>
            <a:outerShdw dist="45791" dir="3378596" algn="ctr" rotWithShape="0">
              <a:schemeClr val="accent2"/>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spAutoFit/>
          </a:bodyPr>
          <a:lstStyle/>
          <a:p>
            <a:pPr lvl="0"/>
            <a:r>
              <a:rPr lang="zh-CN" altLang="en-US"/>
              <a:t>单击此处编辑母版标题样式</a:t>
            </a:r>
          </a:p>
        </p:txBody>
      </p:sp>
      <p:sp>
        <p:nvSpPr>
          <p:cNvPr id="1028" name="Rectangle 66"/>
          <p:cNvSpPr>
            <a:spLocks noGrp="1" noChangeArrowheads="1"/>
          </p:cNvSpPr>
          <p:nvPr>
            <p:ph type="body" idx="1"/>
          </p:nvPr>
        </p:nvSpPr>
        <p:spPr bwMode="auto">
          <a:xfrm>
            <a:off x="539750" y="1628775"/>
            <a:ext cx="8153400" cy="449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p:txBody>
      </p:sp>
      <p:sp>
        <p:nvSpPr>
          <p:cNvPr id="3139" name="Rectangle 67"/>
          <p:cNvSpPr>
            <a:spLocks noGrp="1" noChangeArrowheads="1"/>
          </p:cNvSpPr>
          <p:nvPr>
            <p:ph type="dt" sz="half" idx="2"/>
          </p:nvPr>
        </p:nvSpPr>
        <p:spPr bwMode="auto">
          <a:xfrm>
            <a:off x="11525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kumimoji="0" sz="1400">
                <a:latin typeface="+mn-lt"/>
              </a:defRPr>
            </a:lvl1pPr>
          </a:lstStyle>
          <a:p>
            <a:pPr>
              <a:defRPr/>
            </a:pPr>
            <a:endParaRPr lang="en-US" altLang="zh-CN"/>
          </a:p>
        </p:txBody>
      </p:sp>
      <p:sp>
        <p:nvSpPr>
          <p:cNvPr id="3140" name="Rectangle 68"/>
          <p:cNvSpPr>
            <a:spLocks noGrp="1" noChangeArrowheads="1"/>
          </p:cNvSpPr>
          <p:nvPr>
            <p:ph type="ftr" sz="quarter" idx="3"/>
          </p:nvPr>
        </p:nvSpPr>
        <p:spPr bwMode="auto">
          <a:xfrm>
            <a:off x="3590925" y="62865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kumimoji="0" sz="1400">
                <a:latin typeface="+mn-lt"/>
              </a:defRPr>
            </a:lvl1pPr>
          </a:lstStyle>
          <a:p>
            <a:pPr>
              <a:defRPr/>
            </a:pPr>
            <a:endParaRPr lang="en-US" altLang="zh-CN"/>
          </a:p>
        </p:txBody>
      </p:sp>
      <p:sp>
        <p:nvSpPr>
          <p:cNvPr id="3141" name="Rectangle 69"/>
          <p:cNvSpPr>
            <a:spLocks noGrp="1" noChangeArrowheads="1"/>
          </p:cNvSpPr>
          <p:nvPr>
            <p:ph type="sldNum" sz="quarter" idx="4"/>
          </p:nvPr>
        </p:nvSpPr>
        <p:spPr bwMode="auto">
          <a:xfrm>
            <a:off x="7019925" y="62865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kumimoji="0" sz="1400">
                <a:latin typeface="+mn-lt"/>
              </a:defRPr>
            </a:lvl1pPr>
          </a:lstStyle>
          <a:p>
            <a:pPr>
              <a:defRPr/>
            </a:pPr>
            <a:fld id="{65D3F61D-6E02-493E-AA8E-196E16E6C01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4098" r:id="rId1"/>
    <p:sldLayoutId id="2147484085" r:id="rId2"/>
    <p:sldLayoutId id="2147484086" r:id="rId3"/>
    <p:sldLayoutId id="2147484087" r:id="rId4"/>
    <p:sldLayoutId id="2147484088" r:id="rId5"/>
    <p:sldLayoutId id="2147484089" r:id="rId6"/>
    <p:sldLayoutId id="2147484090" r:id="rId7"/>
    <p:sldLayoutId id="2147484091" r:id="rId8"/>
    <p:sldLayoutId id="2147484092" r:id="rId9"/>
    <p:sldLayoutId id="2147484093" r:id="rId10"/>
    <p:sldLayoutId id="2147484094" r:id="rId11"/>
    <p:sldLayoutId id="2147484095" r:id="rId12"/>
    <p:sldLayoutId id="2147484096" r:id="rId13"/>
    <p:sldLayoutId id="2147484097" r:id="rId14"/>
  </p:sldLayoutIdLst>
  <p:transition>
    <p:fade/>
  </p:transition>
  <p:txStyles>
    <p:titleStyle>
      <a:lvl1pPr algn="ctr" rtl="0" eaLnBrk="0" fontAlgn="base" hangingPunct="0">
        <a:spcBef>
          <a:spcPct val="0"/>
        </a:spcBef>
        <a:spcAft>
          <a:spcPct val="0"/>
        </a:spcAft>
        <a:defRPr kumimoji="1" sz="4400" b="1">
          <a:solidFill>
            <a:schemeClr val="tx2"/>
          </a:solidFill>
          <a:latin typeface="+mj-lt"/>
          <a:ea typeface="+mj-ea"/>
          <a:cs typeface="+mj-cs"/>
        </a:defRPr>
      </a:lvl1pPr>
      <a:lvl2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2pPr>
      <a:lvl3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3pPr>
      <a:lvl4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4pPr>
      <a:lvl5pPr algn="ctr" rtl="0" eaLnBrk="0" fontAlgn="base" hangingPunct="0">
        <a:spcBef>
          <a:spcPct val="0"/>
        </a:spcBef>
        <a:spcAft>
          <a:spcPct val="0"/>
        </a:spcAft>
        <a:defRPr kumimoji="1" sz="4400" b="1">
          <a:solidFill>
            <a:schemeClr val="tx2"/>
          </a:solidFill>
          <a:latin typeface="Verdana" pitchFamily="34" charset="0"/>
          <a:ea typeface="宋体" pitchFamily="2" charset="-122"/>
        </a:defRPr>
      </a:lvl5pPr>
      <a:lvl6pPr marL="457200" algn="ctr" rtl="0" fontAlgn="base">
        <a:spcBef>
          <a:spcPct val="0"/>
        </a:spcBef>
        <a:spcAft>
          <a:spcPct val="0"/>
        </a:spcAft>
        <a:defRPr kumimoji="1" sz="4400" b="1">
          <a:solidFill>
            <a:schemeClr val="tx2"/>
          </a:solidFill>
          <a:latin typeface="Verdana" pitchFamily="34" charset="0"/>
          <a:ea typeface="宋体" pitchFamily="2" charset="-122"/>
        </a:defRPr>
      </a:lvl6pPr>
      <a:lvl7pPr marL="914400" algn="ctr" rtl="0" fontAlgn="base">
        <a:spcBef>
          <a:spcPct val="0"/>
        </a:spcBef>
        <a:spcAft>
          <a:spcPct val="0"/>
        </a:spcAft>
        <a:defRPr kumimoji="1" sz="4400" b="1">
          <a:solidFill>
            <a:schemeClr val="tx2"/>
          </a:solidFill>
          <a:latin typeface="Verdana" pitchFamily="34" charset="0"/>
          <a:ea typeface="宋体" pitchFamily="2" charset="-122"/>
        </a:defRPr>
      </a:lvl7pPr>
      <a:lvl8pPr marL="1371600" algn="ctr" rtl="0" fontAlgn="base">
        <a:spcBef>
          <a:spcPct val="0"/>
        </a:spcBef>
        <a:spcAft>
          <a:spcPct val="0"/>
        </a:spcAft>
        <a:defRPr kumimoji="1" sz="4400" b="1">
          <a:solidFill>
            <a:schemeClr val="tx2"/>
          </a:solidFill>
          <a:latin typeface="Verdana" pitchFamily="34" charset="0"/>
          <a:ea typeface="宋体" pitchFamily="2" charset="-122"/>
        </a:defRPr>
      </a:lvl8pPr>
      <a:lvl9pPr marL="1828800" algn="ctr" rtl="0" fontAlgn="base">
        <a:spcBef>
          <a:spcPct val="0"/>
        </a:spcBef>
        <a:spcAft>
          <a:spcPct val="0"/>
        </a:spcAft>
        <a:defRPr kumimoji="1" sz="4400" b="1">
          <a:solidFill>
            <a:schemeClr val="tx2"/>
          </a:solidFill>
          <a:latin typeface="Verdana" pitchFamily="34" charset="0"/>
          <a:ea typeface="宋体" pitchFamily="2" charset="-122"/>
        </a:defRPr>
      </a:lvl9pPr>
    </p:titleStyle>
    <p:bodyStyle>
      <a:lvl1pPr marL="342900" indent="-342900" algn="l" rtl="0" eaLnBrk="0" fontAlgn="base" hangingPunct="0">
        <a:lnSpc>
          <a:spcPct val="120000"/>
        </a:lnSpc>
        <a:spcBef>
          <a:spcPct val="20000"/>
        </a:spcBef>
        <a:spcAft>
          <a:spcPct val="0"/>
        </a:spcAft>
        <a:buFont typeface="Wingdings" pitchFamily="2" charset="2"/>
        <a:buChar char="Ø"/>
        <a:defRPr kumimoji="1" sz="3200" b="1">
          <a:solidFill>
            <a:schemeClr val="tx1"/>
          </a:solidFill>
          <a:latin typeface="+mn-lt"/>
          <a:ea typeface="+mn-ea"/>
          <a:cs typeface="+mn-cs"/>
        </a:defRPr>
      </a:lvl1pPr>
      <a:lvl2pPr marL="742950" indent="-285750" algn="l" rtl="0" eaLnBrk="0" fontAlgn="base" hangingPunct="0">
        <a:lnSpc>
          <a:spcPct val="120000"/>
        </a:lnSpc>
        <a:spcBef>
          <a:spcPct val="20000"/>
        </a:spcBef>
        <a:spcAft>
          <a:spcPct val="0"/>
        </a:spcAft>
        <a:buFont typeface="Wingdings" pitchFamily="2" charset="2"/>
        <a:buChar char="u"/>
        <a:defRPr kumimoji="1" sz="2800" b="1">
          <a:solidFill>
            <a:schemeClr val="tx1"/>
          </a:solidFill>
          <a:latin typeface="+mn-lt"/>
          <a:ea typeface="+mn-ea"/>
        </a:defRPr>
      </a:lvl2pPr>
      <a:lvl3pPr marL="1143000" indent="-228600" algn="l" rtl="0" eaLnBrk="0" fontAlgn="base" hangingPunct="0">
        <a:lnSpc>
          <a:spcPct val="120000"/>
        </a:lnSpc>
        <a:spcBef>
          <a:spcPct val="20000"/>
        </a:spcBef>
        <a:spcAft>
          <a:spcPct val="0"/>
        </a:spcAft>
        <a:buFont typeface="Wingdings" pitchFamily="2" charset="2"/>
        <a:buChar char="l"/>
        <a:defRPr kumimoji="1" sz="2800" b="1">
          <a:solidFill>
            <a:schemeClr val="tx1"/>
          </a:solidFill>
          <a:latin typeface="+mn-lt"/>
          <a:ea typeface="+mn-ea"/>
        </a:defRPr>
      </a:lvl3pPr>
      <a:lvl4pPr marL="16002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4pPr>
      <a:lvl5pPr marL="2057400" indent="-228600" algn="l" rtl="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5pPr>
      <a:lvl6pPr marL="25146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6pPr>
      <a:lvl7pPr marL="29718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7pPr>
      <a:lvl8pPr marL="34290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8pPr>
      <a:lvl9pPr marL="3886200" indent="-228600" algn="l" rtl="0" fontAlgn="base">
        <a:lnSpc>
          <a:spcPct val="120000"/>
        </a:lnSpc>
        <a:spcBef>
          <a:spcPct val="20000"/>
        </a:spcBef>
        <a:spcAft>
          <a:spcPct val="0"/>
        </a:spcAft>
        <a:buClr>
          <a:srgbClr val="FF3300"/>
        </a:buClr>
        <a:buFont typeface="Wingdings" pitchFamily="2" charset="2"/>
        <a:buChar char="µ"/>
        <a:defRPr kumimoji="1"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60.xml"/><Relationship Id="rId3" Type="http://schemas.openxmlformats.org/officeDocument/2006/relationships/slide" Target="slide14.xml"/><Relationship Id="rId7" Type="http://schemas.openxmlformats.org/officeDocument/2006/relationships/slide" Target="slide150.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139.xml"/><Relationship Id="rId5" Type="http://schemas.openxmlformats.org/officeDocument/2006/relationships/slide" Target="slide103.xml"/><Relationship Id="rId10" Type="http://schemas.openxmlformats.org/officeDocument/2006/relationships/slide" Target="slide197.xml"/><Relationship Id="rId4" Type="http://schemas.openxmlformats.org/officeDocument/2006/relationships/slide" Target="slide42.xml"/><Relationship Id="rId9" Type="http://schemas.openxmlformats.org/officeDocument/2006/relationships/slide" Target="slide185.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38.png"/><Relationship Id="rId7" Type="http://schemas.openxmlformats.org/officeDocument/2006/relationships/image" Target="../media/image9.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slide" Target="slide42.xml"/><Relationship Id="rId5" Type="http://schemas.openxmlformats.org/officeDocument/2006/relationships/image" Target="../media/image40.png"/><Relationship Id="rId4" Type="http://schemas.openxmlformats.org/officeDocument/2006/relationships/image" Target="../media/image39.png"/></Relationships>
</file>

<file path=ppt/slides/_rels/slide10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slide" Target="slide115.xml"/><Relationship Id="rId2" Type="http://schemas.openxmlformats.org/officeDocument/2006/relationships/slide" Target="slide104.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24.xml"/></Relationships>
</file>

<file path=ppt/slides/_rels/slide10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image" Target="../media/image4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46.png"/><Relationship Id="rId7" Type="http://schemas.openxmlformats.org/officeDocument/2006/relationships/image" Target="../media/image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slide" Target="slide103.xml"/><Relationship Id="rId5" Type="http://schemas.openxmlformats.org/officeDocument/2006/relationships/image" Target="../media/image48.png"/><Relationship Id="rId4" Type="http://schemas.openxmlformats.org/officeDocument/2006/relationships/image" Target="../media/image47.png"/></Relationships>
</file>

<file path=ppt/slides/_rels/slide1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slide" Target="slide103.xml"/><Relationship Id="rId2" Type="http://schemas.openxmlformats.org/officeDocument/2006/relationships/image" Target="../media/image4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03.xml"/><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3" Type="http://schemas.openxmlformats.org/officeDocument/2006/relationships/slide" Target="slide142.xml"/><Relationship Id="rId7"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150.xml"/><Relationship Id="rId4" Type="http://schemas.openxmlformats.org/officeDocument/2006/relationships/slide" Target="slide146.xml"/></Relationships>
</file>

<file path=ppt/slides/_rels/slide14.xml.rels><?xml version="1.0" encoding="UTF-8" standalone="yes"?>
<Relationships xmlns="http://schemas.openxmlformats.org/package/2006/relationships"><Relationship Id="rId3" Type="http://schemas.openxmlformats.org/officeDocument/2006/relationships/slide" Target="slide18.xml"/><Relationship Id="rId7" Type="http://schemas.openxmlformats.org/officeDocument/2006/relationships/image" Target="../media/image3.png"/><Relationship Id="rId2" Type="http://schemas.openxmlformats.org/officeDocument/2006/relationships/slide" Target="slide15.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9.xml"/><Relationship Id="rId4" Type="http://schemas.openxmlformats.org/officeDocument/2006/relationships/slide" Target="slide20.xml"/></Relationships>
</file>

<file path=ppt/slides/_rels/slide14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3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0.xml.rels><?xml version="1.0" encoding="UTF-8" standalone="yes"?>
<Relationships xmlns="http://schemas.openxmlformats.org/package/2006/relationships"><Relationship Id="rId3" Type="http://schemas.openxmlformats.org/officeDocument/2006/relationships/slide" Target="slide176.xml"/><Relationship Id="rId2" Type="http://schemas.openxmlformats.org/officeDocument/2006/relationships/slide" Target="slide16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80.xml"/></Relationships>
</file>

<file path=ppt/slides/_rels/slide1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slide" Target="slide160.xml"/><Relationship Id="rId2" Type="http://schemas.openxmlformats.org/officeDocument/2006/relationships/image" Target="../media/image5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60.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slide" Target="slide160.xml"/><Relationship Id="rId2" Type="http://schemas.openxmlformats.org/officeDocument/2006/relationships/image" Target="../media/image5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5.xml.rels><?xml version="1.0" encoding="UTF-8" standalone="yes"?>
<Relationships xmlns="http://schemas.openxmlformats.org/package/2006/relationships"><Relationship Id="rId3" Type="http://schemas.openxmlformats.org/officeDocument/2006/relationships/slide" Target="slide187.xml"/><Relationship Id="rId2" Type="http://schemas.openxmlformats.org/officeDocument/2006/relationships/slide" Target="slide186.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slide" Target="slide194.xml"/></Relationships>
</file>

<file path=ppt/slides/_rels/slide18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8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slide" Target="slide185.xml"/><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slide" Target="slide14.xml"/><Relationship Id="rId5" Type="http://schemas.openxmlformats.org/officeDocument/2006/relationships/image" Target="../media/image15.png"/><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1.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14.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1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45.xml"/><Relationship Id="rId7" Type="http://schemas.openxmlformats.org/officeDocument/2006/relationships/slide" Target="slide1.xml"/><Relationship Id="rId2" Type="http://schemas.openxmlformats.org/officeDocument/2006/relationships/slide" Target="slide43.xml"/><Relationship Id="rId1" Type="http://schemas.openxmlformats.org/officeDocument/2006/relationships/slideLayout" Target="../slideLayouts/slideLayout2.xml"/><Relationship Id="rId6" Type="http://schemas.openxmlformats.org/officeDocument/2006/relationships/slide" Target="slide77.xml"/><Relationship Id="rId5" Type="http://schemas.openxmlformats.org/officeDocument/2006/relationships/slide" Target="slide61.xml"/><Relationship Id="rId4" Type="http://schemas.openxmlformats.org/officeDocument/2006/relationships/slide" Target="slide50.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42.xml"/></Relationships>
</file>

<file path=ppt/slides/_rels/slide4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1.xml"/></Relationships>
</file>

<file path=ppt/slides/_rels/slide5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slide" Target="slide42.xml"/><Relationship Id="rId4" Type="http://schemas.openxmlformats.org/officeDocument/2006/relationships/image" Target="../media/image24.png"/></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xml"/><Relationship Id="rId4" Type="http://schemas.openxmlformats.org/officeDocument/2006/relationships/image" Target="../media/image5.png"/></Relationships>
</file>

<file path=ppt/slides/_rels/slide6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42.xml"/></Relationships>
</file>

<file path=ppt/slides/_rels/slide6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42.xml"/></Relationships>
</file>

<file path=ppt/slides/_rels/slide6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4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42.xml"/></Relationships>
</file>

<file path=ppt/slides/_rels/slide6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4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image" Target="../media/image5.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4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6.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8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slide" Target="slide42.xml"/></Relationships>
</file>

<file path=ppt/slides/_rels/slide9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 Target="slide4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8625"/>
            <a:ext cx="8858250" cy="769938"/>
          </a:xfrm>
          <a:effectLst/>
        </p:spPr>
        <p:txBody>
          <a:bodyPr anchor="ctr"/>
          <a:lstStyle/>
          <a:p>
            <a:pPr eaLnBrk="1" hangingPunct="1">
              <a:defRPr/>
            </a:pPr>
            <a:r>
              <a:rPr lang="zh-CN" altLang="zh-CN" dirty="0">
                <a:solidFill>
                  <a:srgbClr val="800000"/>
                </a:solidFill>
                <a:effectLst>
                  <a:outerShdw blurRad="38100" dist="38100" dir="2700000" algn="tl">
                    <a:srgbClr val="000000"/>
                  </a:outerShdw>
                </a:effectLst>
                <a:latin typeface="Arial" charset="0"/>
                <a:ea typeface="黑体" pitchFamily="2" charset="-122"/>
              </a:rPr>
              <a:t>第</a:t>
            </a:r>
            <a:r>
              <a:rPr lang="en-US" altLang="zh-CN" dirty="0">
                <a:solidFill>
                  <a:srgbClr val="800000"/>
                </a:solidFill>
                <a:effectLst>
                  <a:outerShdw blurRad="38100" dist="38100" dir="2700000" algn="tl">
                    <a:srgbClr val="000000"/>
                  </a:outerShdw>
                </a:effectLst>
                <a:latin typeface="Arial" charset="0"/>
                <a:ea typeface="黑体" pitchFamily="2" charset="-122"/>
              </a:rPr>
              <a:t>8</a:t>
            </a:r>
            <a:r>
              <a:rPr lang="zh-CN" altLang="zh-CN" dirty="0">
                <a:solidFill>
                  <a:srgbClr val="800000"/>
                </a:solidFill>
                <a:effectLst>
                  <a:outerShdw blurRad="38100" dist="38100" dir="2700000" algn="tl">
                    <a:srgbClr val="000000"/>
                  </a:outerShdw>
                </a:effectLst>
                <a:latin typeface="Arial" charset="0"/>
                <a:ea typeface="黑体" pitchFamily="2" charset="-122"/>
              </a:rPr>
              <a:t>章 善于利用指针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3075" name="Rectangle 3"/>
          <p:cNvSpPr>
            <a:spLocks noGrp="1" noChangeArrowheads="1"/>
          </p:cNvSpPr>
          <p:nvPr>
            <p:ph type="body" idx="1"/>
          </p:nvPr>
        </p:nvSpPr>
        <p:spPr>
          <a:xfrm>
            <a:off x="1000125" y="1214438"/>
            <a:ext cx="7643813" cy="5357812"/>
          </a:xfrm>
        </p:spPr>
        <p:txBody>
          <a:bodyPr/>
          <a:lstStyle/>
          <a:p>
            <a:pPr eaLnBrk="1" hangingPunct="1">
              <a:lnSpc>
                <a:spcPts val="2900"/>
              </a:lnSpc>
              <a:spcBef>
                <a:spcPct val="50000"/>
              </a:spcBef>
              <a:buFont typeface="Wingdings" pitchFamily="2" charset="2"/>
              <a:buNone/>
            </a:pPr>
            <a:r>
              <a:rPr lang="en-US" altLang="zh-CN" dirty="0">
                <a:hlinkClick r:id="rId2" action="ppaction://hlinksldjump"/>
              </a:rPr>
              <a:t>8.1 </a:t>
            </a:r>
            <a:r>
              <a:rPr lang="zh-CN" altLang="zh-CN" dirty="0">
                <a:hlinkClick r:id="rId2" action="ppaction://hlinksldjump"/>
              </a:rPr>
              <a:t>指</a:t>
            </a:r>
            <a:r>
              <a:rPr lang="zh-CN" altLang="en-US" dirty="0">
                <a:hlinkClick r:id="rId2" action="ppaction://hlinksldjump"/>
              </a:rPr>
              <a:t>针</a:t>
            </a:r>
            <a:r>
              <a:rPr lang="zh-CN" altLang="zh-CN" dirty="0">
                <a:hlinkClick r:id="rId2" action="ppaction://hlinksldjump"/>
              </a:rPr>
              <a:t>是什么</a:t>
            </a:r>
            <a:endParaRPr lang="en-US" altLang="zh-CN" dirty="0"/>
          </a:p>
          <a:p>
            <a:pPr eaLnBrk="1" hangingPunct="1">
              <a:lnSpc>
                <a:spcPts val="2900"/>
              </a:lnSpc>
              <a:spcBef>
                <a:spcPct val="50000"/>
              </a:spcBef>
              <a:buFont typeface="Wingdings" pitchFamily="2" charset="2"/>
              <a:buNone/>
            </a:pPr>
            <a:r>
              <a:rPr lang="en-US" altLang="zh-CN" dirty="0">
                <a:hlinkClick r:id="rId3" action="ppaction://hlinksldjump"/>
              </a:rPr>
              <a:t>8.2 </a:t>
            </a:r>
            <a:r>
              <a:rPr lang="zh-CN" altLang="zh-CN" dirty="0">
                <a:hlinkClick r:id="rId3" action="ppaction://hlinksldjump"/>
              </a:rPr>
              <a:t>指针变量</a:t>
            </a:r>
            <a:endParaRPr lang="en-US" altLang="zh-CN" dirty="0"/>
          </a:p>
          <a:p>
            <a:pPr eaLnBrk="1" hangingPunct="1">
              <a:lnSpc>
                <a:spcPts val="2900"/>
              </a:lnSpc>
              <a:spcBef>
                <a:spcPct val="50000"/>
              </a:spcBef>
              <a:buFont typeface="Wingdings" pitchFamily="2" charset="2"/>
              <a:buNone/>
            </a:pPr>
            <a:r>
              <a:rPr lang="en-US" altLang="zh-CN" dirty="0">
                <a:hlinkClick r:id="rId4" action="ppaction://hlinksldjump"/>
              </a:rPr>
              <a:t>8.3 </a:t>
            </a:r>
            <a:r>
              <a:rPr lang="zh-CN" altLang="zh-CN" dirty="0">
                <a:hlinkClick r:id="rId4" action="ppaction://hlinksldjump"/>
              </a:rPr>
              <a:t>通过指针引用数组</a:t>
            </a:r>
            <a:endParaRPr lang="en-US" altLang="zh-CN" dirty="0"/>
          </a:p>
          <a:p>
            <a:pPr eaLnBrk="1" hangingPunct="1">
              <a:lnSpc>
                <a:spcPts val="2900"/>
              </a:lnSpc>
              <a:spcBef>
                <a:spcPct val="50000"/>
              </a:spcBef>
              <a:buFont typeface="Wingdings" pitchFamily="2" charset="2"/>
              <a:buNone/>
            </a:pPr>
            <a:r>
              <a:rPr lang="en-US" altLang="zh-CN" dirty="0">
                <a:hlinkClick r:id="rId5" action="ppaction://hlinksldjump"/>
              </a:rPr>
              <a:t>8.4 </a:t>
            </a:r>
            <a:r>
              <a:rPr lang="zh-CN" altLang="zh-CN" dirty="0">
                <a:hlinkClick r:id="rId5" action="ppaction://hlinksldjump"/>
              </a:rPr>
              <a:t>通过指针引用字符串</a:t>
            </a:r>
            <a:endParaRPr lang="en-US" altLang="zh-CN" dirty="0"/>
          </a:p>
          <a:p>
            <a:pPr eaLnBrk="1" hangingPunct="1">
              <a:lnSpc>
                <a:spcPts val="2900"/>
              </a:lnSpc>
              <a:spcBef>
                <a:spcPct val="50000"/>
              </a:spcBef>
              <a:buFont typeface="Wingdings" pitchFamily="2" charset="2"/>
              <a:buNone/>
            </a:pPr>
            <a:r>
              <a:rPr lang="zh-CN" altLang="en-US" dirty="0">
                <a:hlinkClick r:id="rId6" action="ppaction://hlinksldjump"/>
              </a:rPr>
              <a:t>*</a:t>
            </a:r>
            <a:r>
              <a:rPr lang="en-US" altLang="zh-CN" dirty="0">
                <a:hlinkClick r:id="rId6" action="ppaction://hlinksldjump"/>
              </a:rPr>
              <a:t>8.5</a:t>
            </a:r>
            <a:r>
              <a:rPr lang="zh-CN" altLang="zh-CN" dirty="0">
                <a:hlinkClick r:id="rId6" action="ppaction://hlinksldjump"/>
              </a:rPr>
              <a:t> 指向函数的指针</a:t>
            </a:r>
            <a:endParaRPr lang="en-US" altLang="zh-CN" dirty="0"/>
          </a:p>
          <a:p>
            <a:pPr eaLnBrk="1" hangingPunct="1">
              <a:lnSpc>
                <a:spcPts val="2900"/>
              </a:lnSpc>
              <a:spcBef>
                <a:spcPct val="50000"/>
              </a:spcBef>
              <a:buFont typeface="Wingdings" pitchFamily="2" charset="2"/>
              <a:buNone/>
            </a:pPr>
            <a:r>
              <a:rPr lang="zh-CN" altLang="en-US" dirty="0">
                <a:hlinkClick r:id="rId7" action="ppaction://hlinksldjump">
                  <a:extLst>
                    <a:ext uri="{A12FA001-AC4F-418D-AE19-62706E023703}">
                      <ahyp:hlinkClr xmlns:ahyp="http://schemas.microsoft.com/office/drawing/2018/hyperlinkcolor" val="tx"/>
                    </a:ext>
                  </a:extLst>
                </a:hlinkClick>
              </a:rPr>
              <a:t>*</a:t>
            </a:r>
            <a:r>
              <a:rPr lang="en-US" altLang="zh-CN" dirty="0">
                <a:hlinkClick r:id="rId7" action="ppaction://hlinksldjump">
                  <a:extLst>
                    <a:ext uri="{A12FA001-AC4F-418D-AE19-62706E023703}">
                      <ahyp:hlinkClr xmlns:ahyp="http://schemas.microsoft.com/office/drawing/2018/hyperlinkcolor" val="tx"/>
                    </a:ext>
                  </a:extLst>
                </a:hlinkClick>
              </a:rPr>
              <a:t>8.6 </a:t>
            </a:r>
            <a:r>
              <a:rPr lang="zh-CN" altLang="zh-CN" dirty="0">
                <a:solidFill>
                  <a:srgbClr val="FF0000"/>
                </a:solidFill>
                <a:hlinkClick r:id="rId7" action="ppaction://hlinksldjump">
                  <a:extLst>
                    <a:ext uri="{A12FA001-AC4F-418D-AE19-62706E023703}">
                      <ahyp:hlinkClr xmlns:ahyp="http://schemas.microsoft.com/office/drawing/2018/hyperlinkcolor" val="tx"/>
                    </a:ext>
                  </a:extLst>
                </a:hlinkClick>
              </a:rPr>
              <a:t>返回指针值的函数</a:t>
            </a:r>
            <a:endParaRPr lang="en-US" altLang="zh-CN" dirty="0">
              <a:solidFill>
                <a:srgbClr val="FF0000"/>
              </a:solidFill>
            </a:endParaRPr>
          </a:p>
          <a:p>
            <a:pPr eaLnBrk="1" hangingPunct="1">
              <a:lnSpc>
                <a:spcPts val="2900"/>
              </a:lnSpc>
              <a:spcBef>
                <a:spcPct val="50000"/>
              </a:spcBef>
              <a:buFont typeface="Wingdings" pitchFamily="2" charset="2"/>
              <a:buNone/>
            </a:pPr>
            <a:r>
              <a:rPr lang="zh-CN" altLang="en-US" dirty="0">
                <a:hlinkClick r:id="rId8" action="ppaction://hlinksldjump"/>
              </a:rPr>
              <a:t>*</a:t>
            </a:r>
            <a:r>
              <a:rPr lang="en-US" altLang="zh-CN" dirty="0">
                <a:hlinkClick r:id="rId8" action="ppaction://hlinksldjump"/>
              </a:rPr>
              <a:t>8.7 </a:t>
            </a:r>
            <a:r>
              <a:rPr lang="zh-CN" altLang="zh-CN" dirty="0">
                <a:hlinkClick r:id="rId8" action="ppaction://hlinksldjump"/>
              </a:rPr>
              <a:t>指针数组和多重指针</a:t>
            </a:r>
            <a:endParaRPr lang="en-US" altLang="zh-CN" dirty="0"/>
          </a:p>
          <a:p>
            <a:pPr eaLnBrk="1" hangingPunct="1">
              <a:lnSpc>
                <a:spcPts val="2900"/>
              </a:lnSpc>
              <a:spcBef>
                <a:spcPct val="50000"/>
              </a:spcBef>
              <a:buFont typeface="Wingdings" pitchFamily="2" charset="2"/>
              <a:buNone/>
            </a:pPr>
            <a:r>
              <a:rPr lang="zh-CN" altLang="en-US" dirty="0">
                <a:hlinkClick r:id="rId9" action="ppaction://hlinksldjump"/>
              </a:rPr>
              <a:t>*</a:t>
            </a:r>
            <a:r>
              <a:rPr lang="en-US" altLang="zh-CN" dirty="0">
                <a:hlinkClick r:id="rId9" action="ppaction://hlinksldjump"/>
              </a:rPr>
              <a:t>8.8 </a:t>
            </a:r>
            <a:r>
              <a:rPr lang="zh-CN" altLang="zh-CN" dirty="0">
                <a:hlinkClick r:id="rId9" action="ppaction://hlinksldjump"/>
              </a:rPr>
              <a:t>动态内存分配与指向它的指针变量</a:t>
            </a:r>
            <a:endParaRPr lang="en-US" altLang="zh-CN" dirty="0"/>
          </a:p>
          <a:p>
            <a:pPr eaLnBrk="1" hangingPunct="1">
              <a:lnSpc>
                <a:spcPts val="2900"/>
              </a:lnSpc>
              <a:spcBef>
                <a:spcPct val="50000"/>
              </a:spcBef>
              <a:buFont typeface="Wingdings" pitchFamily="2" charset="2"/>
              <a:buNone/>
            </a:pPr>
            <a:r>
              <a:rPr lang="en-US" altLang="zh-CN" dirty="0">
                <a:hlinkClick r:id="rId10" action="ppaction://hlinksldjump"/>
              </a:rPr>
              <a:t>8.9 </a:t>
            </a:r>
            <a:r>
              <a:rPr lang="zh-CN" altLang="zh-CN" dirty="0">
                <a:hlinkClick r:id="rId10" action="ppaction://hlinksldjump"/>
              </a:rPr>
              <a:t>有关指针的小结</a:t>
            </a:r>
            <a:endParaRPr lang="en-US" altLang="zh-CN" dirty="0"/>
          </a:p>
        </p:txBody>
      </p:sp>
    </p:spTree>
  </p:cSld>
  <p:clrMapOvr>
    <a:masterClrMapping/>
  </p:clrMapOvr>
  <p:transition spd="med">
    <p:blinds/>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内容占位符 2"/>
          <p:cNvSpPr>
            <a:spLocks noGrp="1"/>
          </p:cNvSpPr>
          <p:nvPr>
            <p:ph idx="1"/>
          </p:nvPr>
        </p:nvSpPr>
        <p:spPr>
          <a:xfrm>
            <a:off x="539750" y="1214438"/>
            <a:ext cx="8153400" cy="3429000"/>
          </a:xfrm>
        </p:spPr>
        <p:txBody>
          <a:bodyPr/>
          <a:lstStyle/>
          <a:p>
            <a:r>
              <a:rPr lang="zh-CN" altLang="zh-CN"/>
              <a:t>指向就是通过地址来体现的</a:t>
            </a:r>
            <a:endParaRPr lang="en-US" altLang="zh-CN"/>
          </a:p>
          <a:p>
            <a:pPr lvl="1"/>
            <a:r>
              <a:rPr lang="zh-CN" altLang="zh-CN"/>
              <a:t>假设</a:t>
            </a:r>
            <a:r>
              <a:rPr lang="en-US" altLang="zh-CN"/>
              <a:t>i_pointer</a:t>
            </a:r>
            <a:r>
              <a:rPr lang="zh-CN" altLang="zh-CN"/>
              <a:t>中的值是变量ｉ的地址</a:t>
            </a:r>
            <a:r>
              <a:rPr lang="en-US" altLang="zh-CN"/>
              <a:t>(2000)</a:t>
            </a:r>
            <a:r>
              <a:rPr lang="zh-CN" altLang="zh-CN"/>
              <a:t>，这样就在</a:t>
            </a:r>
            <a:r>
              <a:rPr lang="en-US" altLang="zh-CN"/>
              <a:t>i_pointer</a:t>
            </a:r>
            <a:r>
              <a:rPr lang="zh-CN" altLang="zh-CN"/>
              <a:t>和变量ｉ之间建立起一种联系，即通过</a:t>
            </a:r>
            <a:r>
              <a:rPr lang="en-US" altLang="zh-CN"/>
              <a:t>i_pointer</a:t>
            </a:r>
            <a:r>
              <a:rPr lang="zh-CN" altLang="zh-CN"/>
              <a:t>能知道</a:t>
            </a:r>
            <a:r>
              <a:rPr lang="en-US" altLang="zh-CN"/>
              <a:t>i</a:t>
            </a:r>
            <a:r>
              <a:rPr lang="zh-CN" altLang="zh-CN"/>
              <a:t>的地址，从而找到变量</a:t>
            </a:r>
            <a:r>
              <a:rPr lang="en-US" altLang="zh-CN"/>
              <a:t>i</a:t>
            </a:r>
            <a:r>
              <a:rPr lang="zh-CN" altLang="zh-CN"/>
              <a:t>的内存单元</a:t>
            </a:r>
            <a:endParaRPr lang="zh-CN" altLang="en-US"/>
          </a:p>
        </p:txBody>
      </p:sp>
      <p:pic>
        <p:nvPicPr>
          <p:cNvPr id="1229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内容占位符 2"/>
          <p:cNvSpPr>
            <a:spLocks noGrp="1"/>
          </p:cNvSpPr>
          <p:nvPr>
            <p:ph idx="1"/>
          </p:nvPr>
        </p:nvSpPr>
        <p:spPr>
          <a:xfrm>
            <a:off x="500063" y="1000125"/>
            <a:ext cx="8153400" cy="44291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void search(float (*p)[4],int n); </a:t>
            </a:r>
            <a:endParaRPr lang="zh-CN" altLang="zh-CN" sz="2800"/>
          </a:p>
          <a:p>
            <a:pPr>
              <a:lnSpc>
                <a:spcPct val="100000"/>
              </a:lnSpc>
              <a:buFont typeface="Wingdings" pitchFamily="2" charset="2"/>
              <a:buNone/>
            </a:pPr>
            <a:r>
              <a:rPr lang="en-US" altLang="zh-CN" sz="2800"/>
              <a:t>   float score[3][4]={{65,57,70,60},</a:t>
            </a:r>
          </a:p>
          <a:p>
            <a:pPr>
              <a:lnSpc>
                <a:spcPct val="100000"/>
              </a:lnSpc>
              <a:buFont typeface="Wingdings" pitchFamily="2" charset="2"/>
              <a:buNone/>
            </a:pPr>
            <a:r>
              <a:rPr lang="en-US" altLang="zh-CN" sz="2800"/>
              <a:t>         {58,87,90,81},{90,99,100,98}}; </a:t>
            </a:r>
            <a:endParaRPr lang="zh-CN" altLang="zh-CN" sz="2800"/>
          </a:p>
          <a:p>
            <a:pPr>
              <a:lnSpc>
                <a:spcPct val="100000"/>
              </a:lnSpc>
              <a:buFont typeface="Wingdings" pitchFamily="2" charset="2"/>
              <a:buNone/>
            </a:pPr>
            <a:r>
              <a:rPr lang="en-US" altLang="zh-CN" sz="2800"/>
              <a:t>   search(score,3);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pic>
        <p:nvPicPr>
          <p:cNvPr id="1064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内容占位符 2"/>
          <p:cNvSpPr>
            <a:spLocks noGrp="1"/>
          </p:cNvSpPr>
          <p:nvPr>
            <p:ph idx="1"/>
          </p:nvPr>
        </p:nvSpPr>
        <p:spPr>
          <a:xfrm>
            <a:off x="500063" y="428625"/>
            <a:ext cx="8153400" cy="6215063"/>
          </a:xfrm>
        </p:spPr>
        <p:txBody>
          <a:bodyPr/>
          <a:lstStyle/>
          <a:p>
            <a:pPr>
              <a:lnSpc>
                <a:spcPts val="2900"/>
              </a:lnSpc>
              <a:buFont typeface="Wingdings" pitchFamily="2" charset="2"/>
              <a:buNone/>
            </a:pPr>
            <a:r>
              <a:rPr lang="en-US" altLang="zh-CN" sz="2800"/>
              <a:t>void search(float (*p)[4],int n) </a:t>
            </a:r>
            <a:endParaRPr lang="zh-CN" altLang="zh-CN" sz="2800"/>
          </a:p>
          <a:p>
            <a:pPr>
              <a:lnSpc>
                <a:spcPts val="2900"/>
              </a:lnSpc>
              <a:buFont typeface="Wingdings" pitchFamily="2" charset="2"/>
              <a:buNone/>
            </a:pPr>
            <a:r>
              <a:rPr lang="en-US" altLang="zh-CN" sz="2800"/>
              <a:t>{ int i,j,flag;</a:t>
            </a:r>
            <a:endParaRPr lang="zh-CN" altLang="zh-CN" sz="2800"/>
          </a:p>
          <a:p>
            <a:pPr>
              <a:lnSpc>
                <a:spcPts val="2900"/>
              </a:lnSpc>
              <a:buFont typeface="Wingdings" pitchFamily="2" charset="2"/>
              <a:buNone/>
            </a:pPr>
            <a:r>
              <a:rPr lang="en-US" altLang="zh-CN" sz="2800"/>
              <a:t>   for(j=0;j&lt;n;j++)</a:t>
            </a:r>
            <a:endParaRPr lang="zh-CN" altLang="zh-CN" sz="2800"/>
          </a:p>
          <a:p>
            <a:pPr>
              <a:lnSpc>
                <a:spcPts val="2900"/>
              </a:lnSpc>
              <a:buFont typeface="Wingdings" pitchFamily="2" charset="2"/>
              <a:buNone/>
            </a:pPr>
            <a:r>
              <a:rPr lang="en-US" altLang="zh-CN" sz="2800"/>
              <a:t>   { flag=0;</a:t>
            </a:r>
            <a:endParaRPr lang="zh-CN" altLang="zh-CN" sz="2800"/>
          </a:p>
          <a:p>
            <a:pPr>
              <a:lnSpc>
                <a:spcPts val="2900"/>
              </a:lnSpc>
              <a:buFont typeface="Wingdings" pitchFamily="2" charset="2"/>
              <a:buNone/>
            </a:pPr>
            <a:r>
              <a:rPr lang="en-US" altLang="zh-CN" sz="2800"/>
              <a:t>      for(i=0;i&lt;4;i++)</a:t>
            </a:r>
            <a:endParaRPr lang="zh-CN" altLang="zh-CN" sz="2800"/>
          </a:p>
          <a:p>
            <a:pPr>
              <a:lnSpc>
                <a:spcPts val="2900"/>
              </a:lnSpc>
              <a:buFont typeface="Wingdings" pitchFamily="2" charset="2"/>
              <a:buNone/>
            </a:pPr>
            <a:r>
              <a:rPr lang="en-US" altLang="zh-CN" sz="2800"/>
              <a:t>         if(*(*(p+j)+i)&lt;60) flag=1;</a:t>
            </a:r>
            <a:endParaRPr lang="zh-CN" altLang="zh-CN" sz="2800"/>
          </a:p>
          <a:p>
            <a:pPr>
              <a:lnSpc>
                <a:spcPts val="2900"/>
              </a:lnSpc>
              <a:buFont typeface="Wingdings" pitchFamily="2" charset="2"/>
              <a:buNone/>
            </a:pPr>
            <a:r>
              <a:rPr lang="en-US" altLang="zh-CN" sz="2800"/>
              <a:t>      if(flag==1)</a:t>
            </a:r>
            <a:endParaRPr lang="zh-CN" altLang="zh-CN" sz="2800"/>
          </a:p>
          <a:p>
            <a:pPr>
              <a:lnSpc>
                <a:spcPts val="2900"/>
              </a:lnSpc>
              <a:buFont typeface="Wingdings" pitchFamily="2" charset="2"/>
              <a:buNone/>
            </a:pPr>
            <a:r>
              <a:rPr lang="en-US" altLang="zh-CN" sz="2800"/>
              <a:t>      { printf("No.%d fails\n",j+1);</a:t>
            </a:r>
            <a:endParaRPr lang="zh-CN" altLang="zh-CN" sz="2800"/>
          </a:p>
          <a:p>
            <a:pPr>
              <a:lnSpc>
                <a:spcPts val="2900"/>
              </a:lnSpc>
              <a:buFont typeface="Wingdings" pitchFamily="2" charset="2"/>
              <a:buNone/>
            </a:pPr>
            <a:r>
              <a:rPr lang="en-US" altLang="zh-CN" sz="2800"/>
              <a:t>         for(i=0;i&lt;4;i++)</a:t>
            </a:r>
            <a:endParaRPr lang="zh-CN" altLang="zh-CN" sz="2800"/>
          </a:p>
          <a:p>
            <a:pPr>
              <a:lnSpc>
                <a:spcPts val="2900"/>
              </a:lnSpc>
              <a:buFont typeface="Wingdings" pitchFamily="2" charset="2"/>
              <a:buNone/>
            </a:pPr>
            <a:r>
              <a:rPr lang="en-US" altLang="zh-CN" sz="2800"/>
              <a:t>            printf(“%5.1f ”,*(*(p+j)+i));                </a:t>
            </a:r>
          </a:p>
          <a:p>
            <a:pPr>
              <a:lnSpc>
                <a:spcPts val="2900"/>
              </a:lnSpc>
              <a:buFont typeface="Wingdings" pitchFamily="2" charset="2"/>
              <a:buNone/>
            </a:pPr>
            <a:r>
              <a:rPr lang="en-US" altLang="zh-CN" sz="2800"/>
              <a:t>         printf("\n");</a:t>
            </a:r>
            <a:endParaRPr lang="zh-CN" altLang="zh-CN" sz="2800"/>
          </a:p>
          <a:p>
            <a:pPr>
              <a:lnSpc>
                <a:spcPts val="2600"/>
              </a:lnSpc>
              <a:buFont typeface="Wingdings" pitchFamily="2" charset="2"/>
              <a:buNone/>
            </a:pPr>
            <a:r>
              <a:rPr lang="en-US" altLang="zh-CN" sz="2800"/>
              <a:t>      }</a:t>
            </a:r>
            <a:endParaRPr lang="zh-CN" altLang="zh-CN" sz="2800"/>
          </a:p>
          <a:p>
            <a:pPr>
              <a:lnSpc>
                <a:spcPts val="2600"/>
              </a:lnSpc>
              <a:buFont typeface="Wingdings" pitchFamily="2" charset="2"/>
              <a:buNone/>
            </a:pPr>
            <a:r>
              <a:rPr lang="en-US" altLang="zh-CN" sz="2800"/>
              <a:t>   }</a:t>
            </a:r>
            <a:endParaRPr lang="zh-CN" altLang="zh-CN" sz="2800"/>
          </a:p>
          <a:p>
            <a:pPr>
              <a:lnSpc>
                <a:spcPts val="2600"/>
              </a:lnSpc>
              <a:buFont typeface="Wingdings" pitchFamily="2" charset="2"/>
              <a:buNone/>
            </a:pPr>
            <a:r>
              <a:rPr lang="en-US" altLang="zh-CN" sz="2800"/>
              <a:t>}</a:t>
            </a:r>
            <a:endParaRPr lang="zh-CN" altLang="zh-CN" sz="2800"/>
          </a:p>
        </p:txBody>
      </p:sp>
      <p:pic>
        <p:nvPicPr>
          <p:cNvPr id="2549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7750" y="928688"/>
            <a:ext cx="1928813"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497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1357313"/>
            <a:ext cx="4214812" cy="414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498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9188" y="1773238"/>
            <a:ext cx="1857375" cy="37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4981"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9188" y="2143125"/>
            <a:ext cx="4214812" cy="379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表格 6"/>
          <p:cNvGraphicFramePr>
            <a:graphicFrameLocks noGrp="1"/>
          </p:cNvGraphicFramePr>
          <p:nvPr/>
        </p:nvGraphicFramePr>
        <p:xfrm>
          <a:off x="5500688" y="5089525"/>
          <a:ext cx="3429000" cy="1554198"/>
        </p:xfrm>
        <a:graphic>
          <a:graphicData uri="http://schemas.openxmlformats.org/drawingml/2006/table">
            <a:tbl>
              <a:tblPr firstRow="1" bandRow="1">
                <a:tableStyleId>{5C22544A-7EE6-4342-B048-85BDC9FD1C3A}</a:tableStyleId>
              </a:tblPr>
              <a:tblGrid>
                <a:gridCol w="779116">
                  <a:extLst>
                    <a:ext uri="{9D8B030D-6E8A-4147-A177-3AD203B41FA5}">
                      <a16:colId xmlns:a16="http://schemas.microsoft.com/office/drawing/2014/main" val="20000"/>
                    </a:ext>
                  </a:extLst>
                </a:gridCol>
                <a:gridCol w="792509">
                  <a:extLst>
                    <a:ext uri="{9D8B030D-6E8A-4147-A177-3AD203B41FA5}">
                      <a16:colId xmlns:a16="http://schemas.microsoft.com/office/drawing/2014/main" val="20001"/>
                    </a:ext>
                  </a:extLst>
                </a:gridCol>
                <a:gridCol w="1000125">
                  <a:extLst>
                    <a:ext uri="{9D8B030D-6E8A-4147-A177-3AD203B41FA5}">
                      <a16:colId xmlns:a16="http://schemas.microsoft.com/office/drawing/2014/main" val="20002"/>
                    </a:ext>
                  </a:extLst>
                </a:gridCol>
                <a:gridCol w="857250">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65</a:t>
                      </a:r>
                      <a:endParaRPr lang="zh-CN" altLang="en-US" sz="2800" b="1" dirty="0">
                        <a:solidFill>
                          <a:srgbClr val="00B050"/>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57</a:t>
                      </a:r>
                      <a:endParaRPr lang="zh-CN" altLang="en-US" sz="2800" b="1" dirty="0">
                        <a:solidFill>
                          <a:srgbClr val="00B050"/>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70</a:t>
                      </a:r>
                      <a:endParaRPr lang="zh-CN" altLang="en-US" sz="2800" b="1" dirty="0">
                        <a:solidFill>
                          <a:srgbClr val="00B050"/>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60</a:t>
                      </a:r>
                      <a:endParaRPr lang="zh-CN" altLang="en-US" sz="2800" b="1" dirty="0">
                        <a:solidFill>
                          <a:srgbClr val="00B050"/>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9D138D"/>
                          </a:solidFill>
                        </a:rPr>
                        <a:t>58</a:t>
                      </a:r>
                      <a:endParaRPr lang="zh-CN" altLang="en-US" sz="2800" b="1" dirty="0">
                        <a:solidFill>
                          <a:srgbClr val="9D138D"/>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9D138D"/>
                          </a:solidFill>
                        </a:rPr>
                        <a:t>87</a:t>
                      </a:r>
                      <a:endParaRPr lang="zh-CN" altLang="en-US" sz="2800" b="1" dirty="0">
                        <a:solidFill>
                          <a:srgbClr val="9D138D"/>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9D138D"/>
                          </a:solidFill>
                        </a:rPr>
                        <a:t>90</a:t>
                      </a:r>
                      <a:endParaRPr lang="zh-CN" altLang="en-US" sz="2800" b="1" dirty="0">
                        <a:solidFill>
                          <a:srgbClr val="9D138D"/>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9D138D"/>
                          </a:solidFill>
                        </a:rPr>
                        <a:t>81</a:t>
                      </a:r>
                      <a:endParaRPr lang="zh-CN" altLang="en-US" sz="2800" b="1" dirty="0">
                        <a:solidFill>
                          <a:srgbClr val="9D138D"/>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00CC"/>
                          </a:solidFill>
                        </a:rPr>
                        <a:t>99</a:t>
                      </a:r>
                      <a:endParaRPr lang="zh-CN" altLang="en-US" sz="2800" b="1" dirty="0">
                        <a:solidFill>
                          <a:srgbClr val="0000CC"/>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00CC"/>
                          </a:solidFill>
                        </a:rPr>
                        <a:t>100</a:t>
                      </a:r>
                      <a:endParaRPr lang="zh-CN" altLang="en-US" sz="2800" b="1" dirty="0">
                        <a:solidFill>
                          <a:srgbClr val="0000CC"/>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00CC"/>
                          </a:solidFill>
                        </a:rPr>
                        <a:t>98</a:t>
                      </a:r>
                      <a:endParaRPr lang="zh-CN" altLang="en-US" sz="2800" b="1" dirty="0">
                        <a:solidFill>
                          <a:srgbClr val="0000CC"/>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9" name="TextBox 8"/>
          <p:cNvSpPr txBox="1">
            <a:spLocks noChangeArrowheads="1"/>
          </p:cNvSpPr>
          <p:nvPr/>
        </p:nvSpPr>
        <p:spPr bwMode="auto">
          <a:xfrm>
            <a:off x="4857750" y="5000625"/>
            <a:ext cx="6429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p</a:t>
            </a:r>
            <a:endParaRPr lang="zh-CN" altLang="en-US">
              <a:solidFill>
                <a:srgbClr val="0000CC"/>
              </a:solidFill>
              <a:latin typeface="Arial" pitchFamily="34" charset="0"/>
            </a:endParaRPr>
          </a:p>
        </p:txBody>
      </p:sp>
      <p:cxnSp>
        <p:nvCxnSpPr>
          <p:cNvPr id="10" name="直接箭头连接符 9"/>
          <p:cNvCxnSpPr>
            <a:cxnSpLocks noChangeShapeType="1"/>
          </p:cNvCxnSpPr>
          <p:nvPr/>
        </p:nvCxnSpPr>
        <p:spPr bwMode="auto">
          <a:xfrm>
            <a:off x="4857750" y="5084763"/>
            <a:ext cx="57150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pic>
        <p:nvPicPr>
          <p:cNvPr id="107551" name="图片 10" descr="Untitled2.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786188"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slide(fromLeft)">
                                      <p:cBhvr>
                                        <p:cTn id="12" dur="500"/>
                                        <p:tgtEl>
                                          <p:spTgt spid="10"/>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slide(fromLeft)">
                                      <p:cBhvr>
                                        <p:cTn id="15" dur="500"/>
                                        <p:tgtEl>
                                          <p:spTgt spid="9"/>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254978"/>
                                        </p:tgtEl>
                                        <p:attrNameLst>
                                          <p:attrName>style.visibility</p:attrName>
                                        </p:attrNameLst>
                                      </p:cBhvr>
                                      <p:to>
                                        <p:strVal val="visible"/>
                                      </p:to>
                                    </p:set>
                                    <p:animEffect transition="in" filter="blinds(horizontal)">
                                      <p:cBhvr>
                                        <p:cTn id="20" dur="500"/>
                                        <p:tgtEl>
                                          <p:spTgt spid="25497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254979"/>
                                        </p:tgtEl>
                                        <p:attrNameLst>
                                          <p:attrName>style.visibility</p:attrName>
                                        </p:attrNameLst>
                                      </p:cBhvr>
                                      <p:to>
                                        <p:strVal val="visible"/>
                                      </p:to>
                                    </p:set>
                                    <p:animEffect transition="in" filter="blinds(horizontal)">
                                      <p:cBhvr>
                                        <p:cTn id="25" dur="500"/>
                                        <p:tgtEl>
                                          <p:spTgt spid="254979"/>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254980"/>
                                        </p:tgtEl>
                                        <p:attrNameLst>
                                          <p:attrName>style.visibility</p:attrName>
                                        </p:attrNameLst>
                                      </p:cBhvr>
                                      <p:to>
                                        <p:strVal val="visible"/>
                                      </p:to>
                                    </p:set>
                                    <p:animEffect transition="in" filter="blinds(horizontal)">
                                      <p:cBhvr>
                                        <p:cTn id="30" dur="500"/>
                                        <p:tgtEl>
                                          <p:spTgt spid="25498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254981"/>
                                        </p:tgtEl>
                                        <p:attrNameLst>
                                          <p:attrName>style.visibility</p:attrName>
                                        </p:attrNameLst>
                                      </p:cBhvr>
                                      <p:to>
                                        <p:strVal val="visible"/>
                                      </p:to>
                                    </p:set>
                                    <p:animEffect transition="in" filter="blinds(horizontal)">
                                      <p:cBhvr>
                                        <p:cTn id="35" dur="500"/>
                                        <p:tgtEl>
                                          <p:spTgt spid="2549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内容占位符 2"/>
          <p:cNvSpPr>
            <a:spLocks noGrp="1"/>
          </p:cNvSpPr>
          <p:nvPr>
            <p:ph idx="1"/>
          </p:nvPr>
        </p:nvSpPr>
        <p:spPr>
          <a:xfrm>
            <a:off x="500063" y="428625"/>
            <a:ext cx="8153400" cy="6215063"/>
          </a:xfrm>
        </p:spPr>
        <p:txBody>
          <a:bodyPr/>
          <a:lstStyle/>
          <a:p>
            <a:pPr>
              <a:lnSpc>
                <a:spcPts val="2900"/>
              </a:lnSpc>
              <a:buFont typeface="Wingdings" pitchFamily="2" charset="2"/>
              <a:buNone/>
            </a:pPr>
            <a:r>
              <a:rPr lang="en-US" altLang="zh-CN" sz="2800"/>
              <a:t>void search(float (*p)[4],int n) </a:t>
            </a:r>
            <a:endParaRPr lang="zh-CN" altLang="zh-CN" sz="2800"/>
          </a:p>
          <a:p>
            <a:pPr>
              <a:lnSpc>
                <a:spcPts val="2900"/>
              </a:lnSpc>
              <a:buFont typeface="Wingdings" pitchFamily="2" charset="2"/>
              <a:buNone/>
            </a:pPr>
            <a:r>
              <a:rPr lang="en-US" altLang="zh-CN" sz="2800"/>
              <a:t>{ int i,j,flag;</a:t>
            </a:r>
            <a:endParaRPr lang="zh-CN" altLang="zh-CN" sz="2800"/>
          </a:p>
          <a:p>
            <a:pPr>
              <a:lnSpc>
                <a:spcPts val="2900"/>
              </a:lnSpc>
              <a:buFont typeface="Wingdings" pitchFamily="2" charset="2"/>
              <a:buNone/>
            </a:pPr>
            <a:r>
              <a:rPr lang="en-US" altLang="zh-CN" sz="2800"/>
              <a:t>   for(j=0;j&lt;n;j++)</a:t>
            </a:r>
            <a:endParaRPr lang="zh-CN" altLang="zh-CN" sz="2800"/>
          </a:p>
          <a:p>
            <a:pPr>
              <a:lnSpc>
                <a:spcPts val="2900"/>
              </a:lnSpc>
              <a:buFont typeface="Wingdings" pitchFamily="2" charset="2"/>
              <a:buNone/>
            </a:pPr>
            <a:r>
              <a:rPr lang="en-US" altLang="zh-CN" sz="2800"/>
              <a:t>   { flag=0;</a:t>
            </a:r>
            <a:endParaRPr lang="zh-CN" altLang="zh-CN" sz="2800"/>
          </a:p>
          <a:p>
            <a:pPr>
              <a:lnSpc>
                <a:spcPts val="2900"/>
              </a:lnSpc>
              <a:buFont typeface="Wingdings" pitchFamily="2" charset="2"/>
              <a:buNone/>
            </a:pPr>
            <a:r>
              <a:rPr lang="en-US" altLang="zh-CN" sz="2800"/>
              <a:t>      for(i=0;i&lt;4;i++)</a:t>
            </a:r>
            <a:endParaRPr lang="zh-CN" altLang="zh-CN" sz="2800"/>
          </a:p>
          <a:p>
            <a:pPr>
              <a:lnSpc>
                <a:spcPts val="2900"/>
              </a:lnSpc>
              <a:buFont typeface="Wingdings" pitchFamily="2" charset="2"/>
              <a:buNone/>
            </a:pPr>
            <a:r>
              <a:rPr lang="en-US" altLang="zh-CN" sz="2800"/>
              <a:t>         if(*(*(p+j)+i)&lt;60) flag=1;</a:t>
            </a:r>
            <a:endParaRPr lang="zh-CN" altLang="zh-CN" sz="2800"/>
          </a:p>
          <a:p>
            <a:pPr>
              <a:lnSpc>
                <a:spcPts val="2900"/>
              </a:lnSpc>
              <a:buFont typeface="Wingdings" pitchFamily="2" charset="2"/>
              <a:buNone/>
            </a:pPr>
            <a:r>
              <a:rPr lang="en-US" altLang="zh-CN" sz="2800"/>
              <a:t>      if(flag==1)</a:t>
            </a:r>
            <a:endParaRPr lang="zh-CN" altLang="zh-CN" sz="2800"/>
          </a:p>
          <a:p>
            <a:pPr>
              <a:lnSpc>
                <a:spcPts val="2900"/>
              </a:lnSpc>
              <a:buFont typeface="Wingdings" pitchFamily="2" charset="2"/>
              <a:buNone/>
            </a:pPr>
            <a:r>
              <a:rPr lang="en-US" altLang="zh-CN" sz="2800"/>
              <a:t>      { printf("No.%d fails\n",j+1);</a:t>
            </a:r>
            <a:endParaRPr lang="zh-CN" altLang="zh-CN" sz="2800"/>
          </a:p>
          <a:p>
            <a:pPr>
              <a:lnSpc>
                <a:spcPts val="2900"/>
              </a:lnSpc>
              <a:buFont typeface="Wingdings" pitchFamily="2" charset="2"/>
              <a:buNone/>
            </a:pPr>
            <a:r>
              <a:rPr lang="en-US" altLang="zh-CN" sz="2800"/>
              <a:t>         for(i=0;i&lt;4;i++)</a:t>
            </a:r>
            <a:endParaRPr lang="zh-CN" altLang="zh-CN" sz="2800"/>
          </a:p>
          <a:p>
            <a:pPr>
              <a:lnSpc>
                <a:spcPts val="2900"/>
              </a:lnSpc>
              <a:buFont typeface="Wingdings" pitchFamily="2" charset="2"/>
              <a:buNone/>
            </a:pPr>
            <a:r>
              <a:rPr lang="en-US" altLang="zh-CN" sz="2800"/>
              <a:t>            printf(“%5.1f ”,*(*(p+j)+i));                </a:t>
            </a:r>
          </a:p>
          <a:p>
            <a:pPr>
              <a:lnSpc>
                <a:spcPts val="2900"/>
              </a:lnSpc>
              <a:buFont typeface="Wingdings" pitchFamily="2" charset="2"/>
              <a:buNone/>
            </a:pPr>
            <a:r>
              <a:rPr lang="en-US" altLang="zh-CN" sz="2800"/>
              <a:t>         printf("\n");</a:t>
            </a:r>
            <a:endParaRPr lang="zh-CN" altLang="zh-CN" sz="2800"/>
          </a:p>
          <a:p>
            <a:pPr>
              <a:lnSpc>
                <a:spcPts val="2600"/>
              </a:lnSpc>
              <a:buFont typeface="Wingdings" pitchFamily="2" charset="2"/>
              <a:buNone/>
            </a:pPr>
            <a:r>
              <a:rPr lang="en-US" altLang="zh-CN" sz="2800"/>
              <a:t>      }</a:t>
            </a:r>
            <a:endParaRPr lang="zh-CN" altLang="zh-CN" sz="2800"/>
          </a:p>
          <a:p>
            <a:pPr>
              <a:lnSpc>
                <a:spcPts val="2600"/>
              </a:lnSpc>
              <a:buFont typeface="Wingdings" pitchFamily="2" charset="2"/>
              <a:buNone/>
            </a:pPr>
            <a:r>
              <a:rPr lang="en-US" altLang="zh-CN" sz="2800"/>
              <a:t>   }</a:t>
            </a:r>
            <a:endParaRPr lang="zh-CN" altLang="zh-CN" sz="2800"/>
          </a:p>
          <a:p>
            <a:pPr>
              <a:lnSpc>
                <a:spcPts val="2600"/>
              </a:lnSpc>
              <a:buFont typeface="Wingdings" pitchFamily="2" charset="2"/>
              <a:buNone/>
            </a:pPr>
            <a:r>
              <a:rPr lang="en-US" altLang="zh-CN" sz="2800"/>
              <a:t>}</a:t>
            </a:r>
            <a:endParaRPr lang="zh-CN" altLang="zh-CN" sz="2800"/>
          </a:p>
        </p:txBody>
      </p:sp>
      <p:sp>
        <p:nvSpPr>
          <p:cNvPr id="11" name="圆角矩形标注 10"/>
          <p:cNvSpPr/>
          <p:nvPr/>
        </p:nvSpPr>
        <p:spPr bwMode="auto">
          <a:xfrm>
            <a:off x="5429250" y="1785938"/>
            <a:ext cx="3357563" cy="642937"/>
          </a:xfrm>
          <a:prstGeom prst="wedgeRoundRectCallout">
            <a:avLst>
              <a:gd name="adj1" fmla="val -19052"/>
              <a:gd name="adj2" fmla="val 10222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发现</a:t>
            </a:r>
            <a:r>
              <a:rPr lang="zh-CN" altLang="zh-CN" sz="2800" b="1" dirty="0">
                <a:solidFill>
                  <a:srgbClr val="0000CC"/>
                </a:solidFill>
                <a:latin typeface="+mn-lt"/>
                <a:ea typeface="+mn-ea"/>
              </a:rPr>
              <a:t>不及格</a:t>
            </a:r>
            <a:r>
              <a:rPr lang="zh-CN" altLang="en-US" sz="2800" b="1" dirty="0">
                <a:solidFill>
                  <a:srgbClr val="0000CC"/>
                </a:solidFill>
                <a:latin typeface="+mn-lt"/>
                <a:ea typeface="+mn-ea"/>
              </a:rPr>
              <a:t>，赋</a:t>
            </a:r>
            <a:r>
              <a:rPr lang="en-US" altLang="zh-CN" sz="2800" b="1" dirty="0">
                <a:solidFill>
                  <a:srgbClr val="0000CC"/>
                </a:solidFill>
                <a:latin typeface="+mn-lt"/>
                <a:ea typeface="+mn-ea"/>
              </a:rPr>
              <a:t>1</a:t>
            </a:r>
          </a:p>
        </p:txBody>
      </p:sp>
      <p:sp>
        <p:nvSpPr>
          <p:cNvPr id="12" name="圆角矩形标注 11"/>
          <p:cNvSpPr/>
          <p:nvPr/>
        </p:nvSpPr>
        <p:spPr bwMode="auto">
          <a:xfrm>
            <a:off x="3429000" y="2000250"/>
            <a:ext cx="3786188" cy="642938"/>
          </a:xfrm>
          <a:prstGeom prst="wedgeRoundRectCallout">
            <a:avLst>
              <a:gd name="adj1" fmla="val -44531"/>
              <a:gd name="adj2" fmla="val 16520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若有</a:t>
            </a:r>
            <a:r>
              <a:rPr lang="zh-CN" altLang="zh-CN" sz="2800" b="1" dirty="0">
                <a:solidFill>
                  <a:srgbClr val="0000CC"/>
                </a:solidFill>
                <a:latin typeface="+mn-lt"/>
                <a:ea typeface="+mn-ea"/>
              </a:rPr>
              <a:t>不及格</a:t>
            </a:r>
            <a:r>
              <a:rPr lang="zh-CN" altLang="en-US" sz="2800" b="1" dirty="0">
                <a:solidFill>
                  <a:srgbClr val="0000CC"/>
                </a:solidFill>
                <a:latin typeface="+mn-lt"/>
                <a:ea typeface="+mn-ea"/>
              </a:rPr>
              <a:t>，则输出</a:t>
            </a:r>
            <a:endParaRPr lang="en-US" altLang="zh-CN" sz="2800" b="1" dirty="0">
              <a:solidFill>
                <a:srgbClr val="0000CC"/>
              </a:solidFill>
              <a:latin typeface="+mn-lt"/>
              <a:ea typeface="+mn-ea"/>
            </a:endParaRPr>
          </a:p>
        </p:txBody>
      </p:sp>
      <p:sp>
        <p:nvSpPr>
          <p:cNvPr id="13" name="圆角矩形标注 12"/>
          <p:cNvSpPr/>
          <p:nvPr/>
        </p:nvSpPr>
        <p:spPr bwMode="auto">
          <a:xfrm>
            <a:off x="4143375" y="5572125"/>
            <a:ext cx="4214813" cy="928688"/>
          </a:xfrm>
          <a:prstGeom prst="wedgeRoundRectCallout">
            <a:avLst>
              <a:gd name="adj1" fmla="val -33233"/>
              <a:gd name="adj2" fmla="val -10861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不用</a:t>
            </a:r>
            <a:r>
              <a:rPr lang="en-US" altLang="zh-CN" sz="2800" b="1" dirty="0">
                <a:solidFill>
                  <a:srgbClr val="0000CC"/>
                </a:solidFill>
                <a:latin typeface="+mn-lt"/>
                <a:ea typeface="+mn-ea"/>
              </a:rPr>
              <a:t>flag</a:t>
            </a:r>
            <a:r>
              <a:rPr lang="zh-CN" altLang="en-US" sz="2800" b="1" dirty="0">
                <a:solidFill>
                  <a:srgbClr val="0000CC"/>
                </a:solidFill>
                <a:latin typeface="+mn-lt"/>
                <a:ea typeface="+mn-ea"/>
              </a:rPr>
              <a:t>，而用</a:t>
            </a:r>
            <a:r>
              <a:rPr lang="en-US" altLang="zh-CN" sz="2800" b="1" dirty="0">
                <a:solidFill>
                  <a:srgbClr val="0000CC"/>
                </a:solidFill>
                <a:latin typeface="+mn-lt"/>
                <a:ea typeface="+mn-ea"/>
              </a:rPr>
              <a:t>break</a:t>
            </a:r>
            <a:r>
              <a:rPr lang="zh-CN" altLang="en-US" sz="2800" b="1" dirty="0">
                <a:solidFill>
                  <a:srgbClr val="0000CC"/>
                </a:solidFill>
                <a:latin typeface="+mn-lt"/>
                <a:ea typeface="+mn-ea"/>
              </a:rPr>
              <a:t>语句如何改程序？</a:t>
            </a:r>
            <a:endParaRPr lang="en-US" altLang="zh-CN" sz="2800" b="1" dirty="0">
              <a:solidFill>
                <a:srgbClr val="0000CC"/>
              </a:solidFill>
              <a:latin typeface="+mn-lt"/>
              <a:ea typeface="+mn-ea"/>
            </a:endParaRPr>
          </a:p>
        </p:txBody>
      </p:sp>
      <p:pic>
        <p:nvPicPr>
          <p:cNvPr id="108550"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linds(horizontal)">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46113"/>
            <a:ext cx="8572500" cy="762000"/>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8.4 </a:t>
            </a:r>
            <a:r>
              <a:rPr lang="zh-CN" altLang="zh-CN" dirty="0">
                <a:solidFill>
                  <a:srgbClr val="800000"/>
                </a:solidFill>
                <a:effectLst>
                  <a:outerShdw blurRad="38100" dist="38100" dir="2700000" algn="tl">
                    <a:srgbClr val="000000"/>
                  </a:outerShdw>
                </a:effectLst>
                <a:latin typeface="Arial" charset="0"/>
                <a:ea typeface="黑体" pitchFamily="2" charset="-122"/>
              </a:rPr>
              <a:t>通过指针引用字符串</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0595" name="Rectangle 3"/>
          <p:cNvSpPr>
            <a:spLocks noGrp="1" noChangeArrowheads="1"/>
          </p:cNvSpPr>
          <p:nvPr>
            <p:ph type="body" idx="1"/>
          </p:nvPr>
        </p:nvSpPr>
        <p:spPr>
          <a:xfrm>
            <a:off x="642938" y="1857375"/>
            <a:ext cx="8286750" cy="2786063"/>
          </a:xfrm>
        </p:spPr>
        <p:txBody>
          <a:bodyPr/>
          <a:lstStyle/>
          <a:p>
            <a:pPr>
              <a:buFont typeface="Wingdings" pitchFamily="2" charset="2"/>
              <a:buNone/>
            </a:pPr>
            <a:r>
              <a:rPr lang="en-US" altLang="zh-CN">
                <a:hlinkClick r:id="rId2" action="ppaction://hlinksldjump"/>
              </a:rPr>
              <a:t>8.4.1 </a:t>
            </a:r>
            <a:r>
              <a:rPr lang="zh-CN" altLang="zh-CN">
                <a:hlinkClick r:id="rId2" action="ppaction://hlinksldjump"/>
              </a:rPr>
              <a:t>字符串的引用方式</a:t>
            </a:r>
            <a:endParaRPr lang="en-US" altLang="zh-CN"/>
          </a:p>
          <a:p>
            <a:pPr>
              <a:buFont typeface="Wingdings" pitchFamily="2" charset="2"/>
              <a:buNone/>
            </a:pPr>
            <a:r>
              <a:rPr lang="en-US" altLang="zh-CN">
                <a:hlinkClick r:id="rId3" action="ppaction://hlinksldjump"/>
              </a:rPr>
              <a:t>8.4.2 </a:t>
            </a:r>
            <a:r>
              <a:rPr lang="zh-CN" altLang="zh-CN">
                <a:hlinkClick r:id="rId3" action="ppaction://hlinksldjump"/>
              </a:rPr>
              <a:t>字符指针作函数参数</a:t>
            </a:r>
            <a:endParaRPr lang="en-US" altLang="zh-CN"/>
          </a:p>
          <a:p>
            <a:pPr>
              <a:buFont typeface="Wingdings" pitchFamily="2" charset="2"/>
              <a:buNone/>
            </a:pPr>
            <a:r>
              <a:rPr lang="en-US" altLang="zh-CN">
                <a:hlinkClick r:id="rId4" action="ppaction://hlinksldjump"/>
              </a:rPr>
              <a:t>8.4.3 </a:t>
            </a:r>
            <a:r>
              <a:rPr lang="zh-CN" altLang="zh-CN">
                <a:hlinkClick r:id="rId4" action="ppaction://hlinksldjump"/>
              </a:rPr>
              <a:t>使用字符指针变量和字符数组的比较</a:t>
            </a:r>
            <a:endParaRPr lang="en-US" altLang="zh-CN"/>
          </a:p>
        </p:txBody>
      </p:sp>
      <p:pic>
        <p:nvPicPr>
          <p:cNvPr id="110596" name="图片 3"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42938"/>
            <a:ext cx="857250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8.4.1 </a:t>
            </a:r>
            <a:r>
              <a:rPr lang="zh-CN" altLang="zh-CN" dirty="0">
                <a:solidFill>
                  <a:srgbClr val="800000"/>
                </a:solidFill>
                <a:effectLst>
                  <a:outerShdw blurRad="38100" dist="38100" dir="2700000" algn="tl">
                    <a:srgbClr val="000000"/>
                  </a:outerShdw>
                </a:effectLst>
                <a:latin typeface="Arial" charset="0"/>
                <a:ea typeface="黑体" pitchFamily="2" charset="-122"/>
              </a:rPr>
              <a:t>字符串的引用方式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04451" name="Rectangle 3"/>
          <p:cNvSpPr>
            <a:spLocks noGrp="1" noChangeArrowheads="1"/>
          </p:cNvSpPr>
          <p:nvPr>
            <p:ph type="body" idx="1"/>
          </p:nvPr>
        </p:nvSpPr>
        <p:spPr>
          <a:xfrm>
            <a:off x="714375" y="1643063"/>
            <a:ext cx="8215313" cy="4143375"/>
          </a:xfrm>
        </p:spPr>
        <p:txBody>
          <a:bodyPr/>
          <a:lstStyle/>
          <a:p>
            <a:r>
              <a:rPr lang="zh-CN" altLang="zh-CN"/>
              <a:t>字符串是存放在字符数组中的。引用一个字符串，可以用以下两种方法。</a:t>
            </a:r>
          </a:p>
          <a:p>
            <a:pPr lvl="1">
              <a:buFont typeface="Wingdings" pitchFamily="2" charset="2"/>
              <a:buNone/>
            </a:pPr>
            <a:r>
              <a:rPr lang="en-US" altLang="zh-CN"/>
              <a:t>(1) </a:t>
            </a:r>
            <a:r>
              <a:rPr lang="zh-CN" altLang="zh-CN"/>
              <a:t>用字符数组存放一个字符串，可以通过数组名和格式声明“</a:t>
            </a:r>
            <a:r>
              <a:rPr lang="en-US" altLang="zh-CN"/>
              <a:t>%s</a:t>
            </a:r>
            <a:r>
              <a:rPr lang="zh-CN" altLang="zh-CN"/>
              <a:t>”输出该字符串，也可以通过数组名和下标引用字符串中一个字符。</a:t>
            </a:r>
            <a:endParaRPr lang="en-US" altLang="zh-CN"/>
          </a:p>
          <a:p>
            <a:pPr lvl="1">
              <a:buFont typeface="Wingdings" pitchFamily="2" charset="2"/>
              <a:buNone/>
            </a:pPr>
            <a:r>
              <a:rPr lang="en-US" altLang="zh-CN"/>
              <a:t>(2) </a:t>
            </a:r>
            <a:r>
              <a:rPr lang="zh-CN" altLang="zh-CN"/>
              <a:t>用字符指针变量指向一个字符串常量，通过字符指</a:t>
            </a:r>
            <a:r>
              <a:rPr lang="zh-CN" altLang="en-US"/>
              <a:t>针</a:t>
            </a:r>
            <a:r>
              <a:rPr lang="zh-CN" altLang="zh-CN"/>
              <a:t>变量引用字符串常量。</a:t>
            </a:r>
            <a:endParaRPr lang="en-US" altLang="zh-CN"/>
          </a:p>
        </p:txBody>
      </p:sp>
      <p:pic>
        <p:nvPicPr>
          <p:cNvPr id="1116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animEffect transition="in" filter="blinds(horizontal)">
                                      <p:cBhvr>
                                        <p:cTn id="7" dur="500"/>
                                        <p:tgtEl>
                                          <p:spTgt spid="10445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04451">
                                            <p:txEl>
                                              <p:pRg st="2" end="2"/>
                                            </p:txEl>
                                          </p:spTgt>
                                        </p:tgtEl>
                                        <p:attrNameLst>
                                          <p:attrName>style.visibility</p:attrName>
                                        </p:attrNameLst>
                                      </p:cBhvr>
                                      <p:to>
                                        <p:strVal val="visible"/>
                                      </p:to>
                                    </p:set>
                                    <p:animEffect transition="in" filter="blinds(horizontal)">
                                      <p:cBhvr>
                                        <p:cTn id="12" dur="500"/>
                                        <p:tgtEl>
                                          <p:spTgt spid="104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928688"/>
            <a:ext cx="8153400" cy="5429250"/>
          </a:xfrm>
        </p:spPr>
        <p:txBody>
          <a:bodyPr/>
          <a:lstStyle/>
          <a:p>
            <a:pPr>
              <a:buFont typeface="Wingdings" pitchFamily="2" charset="2"/>
              <a:buNone/>
            </a:pPr>
            <a:r>
              <a:rPr lang="en-US" altLang="zh-CN"/>
              <a:t>   </a:t>
            </a:r>
            <a:r>
              <a:rPr lang="zh-CN" altLang="zh-CN"/>
              <a:t>例</a:t>
            </a:r>
            <a:r>
              <a:rPr lang="en-US" altLang="zh-CN"/>
              <a:t>8.16 </a:t>
            </a:r>
            <a:r>
              <a:rPr lang="zh-CN" altLang="zh-CN"/>
              <a:t>定义一个字符数组，在其中存放字符串“</a:t>
            </a:r>
            <a:r>
              <a:rPr lang="en-US" altLang="zh-CN"/>
              <a:t>I love China!</a:t>
            </a:r>
            <a:r>
              <a:rPr lang="zh-CN" altLang="zh-CN"/>
              <a:t>”，输出该字符串和第</a:t>
            </a:r>
            <a:r>
              <a:rPr lang="en-US" altLang="zh-CN"/>
              <a:t>8</a:t>
            </a:r>
            <a:r>
              <a:rPr lang="zh-CN" altLang="zh-CN"/>
              <a:t>个字符。</a:t>
            </a:r>
          </a:p>
          <a:p>
            <a:r>
              <a:rPr lang="zh-CN" altLang="zh-CN"/>
              <a:t>解题思路：定义字符数组</a:t>
            </a:r>
            <a:r>
              <a:rPr lang="en-US" altLang="zh-CN"/>
              <a:t>string</a:t>
            </a:r>
            <a:r>
              <a:rPr lang="zh-CN" altLang="zh-CN"/>
              <a:t>，对它初始化，由于在初始化时字符的个数是确定的，因此可不必指定数组的长度。用数组名</a:t>
            </a:r>
            <a:r>
              <a:rPr lang="en-US" altLang="zh-CN"/>
              <a:t>string</a:t>
            </a:r>
            <a:r>
              <a:rPr lang="zh-CN" altLang="zh-CN"/>
              <a:t>和输出格式</a:t>
            </a:r>
            <a:r>
              <a:rPr lang="en-US" altLang="zh-CN"/>
              <a:t>%s</a:t>
            </a:r>
            <a:r>
              <a:rPr lang="zh-CN" altLang="zh-CN"/>
              <a:t>可以输出整个字符串。用数组名和下标可以引用任一数组元素。</a:t>
            </a:r>
            <a:endParaRPr lang="zh-CN" altLang="en-US"/>
          </a:p>
        </p:txBody>
      </p:sp>
      <p:pic>
        <p:nvPicPr>
          <p:cNvPr id="112643"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内容占位符 2"/>
          <p:cNvSpPr>
            <a:spLocks noGrp="1"/>
          </p:cNvSpPr>
          <p:nvPr>
            <p:ph idx="1"/>
          </p:nvPr>
        </p:nvSpPr>
        <p:spPr>
          <a:xfrm>
            <a:off x="896938" y="928688"/>
            <a:ext cx="7104062" cy="3929062"/>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char string[]=“I love China!”; </a:t>
            </a:r>
            <a:endParaRPr lang="zh-CN" altLang="zh-CN" sz="2800"/>
          </a:p>
          <a:p>
            <a:pPr>
              <a:lnSpc>
                <a:spcPct val="100000"/>
              </a:lnSpc>
              <a:buFont typeface="Wingdings" pitchFamily="2" charset="2"/>
              <a:buNone/>
            </a:pPr>
            <a:r>
              <a:rPr lang="en-US" altLang="zh-CN" sz="2800"/>
              <a:t>   printf(“%s\n”,string); </a:t>
            </a:r>
            <a:endParaRPr lang="zh-CN" altLang="zh-CN" sz="2800"/>
          </a:p>
          <a:p>
            <a:pPr>
              <a:lnSpc>
                <a:spcPct val="100000"/>
              </a:lnSpc>
              <a:buFont typeface="Wingdings" pitchFamily="2" charset="2"/>
              <a:buNone/>
            </a:pPr>
            <a:r>
              <a:rPr lang="en-US" altLang="zh-CN" sz="2800"/>
              <a:t>   printf(“%c\n”,string[7]);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pic>
        <p:nvPicPr>
          <p:cNvPr id="25600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4714875"/>
            <a:ext cx="3071813"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3214688" y="1285875"/>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string</a:t>
            </a:r>
            <a:endParaRPr lang="zh-CN" altLang="en-US">
              <a:solidFill>
                <a:srgbClr val="0000CC"/>
              </a:solidFill>
              <a:latin typeface="Arial" pitchFamily="34" charset="0"/>
            </a:endParaRPr>
          </a:p>
        </p:txBody>
      </p:sp>
      <p:cxnSp>
        <p:nvCxnSpPr>
          <p:cNvPr id="5" name="直接箭头连接符 4"/>
          <p:cNvCxnSpPr>
            <a:cxnSpLocks noChangeShapeType="1"/>
          </p:cNvCxnSpPr>
          <p:nvPr/>
        </p:nvCxnSpPr>
        <p:spPr bwMode="auto">
          <a:xfrm rot="5400000">
            <a:off x="4285456" y="1785144"/>
            <a:ext cx="42862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5929313" y="1285875"/>
            <a:ext cx="1928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string+7</a:t>
            </a:r>
            <a:endParaRPr lang="zh-CN" altLang="en-US">
              <a:solidFill>
                <a:srgbClr val="0000CC"/>
              </a:solidFill>
              <a:latin typeface="Arial" pitchFamily="34" charset="0"/>
            </a:endParaRPr>
          </a:p>
        </p:txBody>
      </p:sp>
      <p:cxnSp>
        <p:nvCxnSpPr>
          <p:cNvPr id="9" name="直接箭头连接符 8"/>
          <p:cNvCxnSpPr>
            <a:cxnSpLocks noChangeShapeType="1"/>
          </p:cNvCxnSpPr>
          <p:nvPr/>
        </p:nvCxnSpPr>
        <p:spPr bwMode="auto">
          <a:xfrm rot="5400000">
            <a:off x="5644356" y="1785144"/>
            <a:ext cx="42862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pic>
        <p:nvPicPr>
          <p:cNvPr id="113672" name="图片 9"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02"/>
                                        </p:tgtEl>
                                        <p:attrNameLst>
                                          <p:attrName>style.visibility</p:attrName>
                                        </p:attrNameLst>
                                      </p:cBhvr>
                                      <p:to>
                                        <p:strVal val="visible"/>
                                      </p:to>
                                    </p:set>
                                    <p:animEffect transition="in" filter="blinds(horizontal)">
                                      <p:cBhvr>
                                        <p:cTn id="7" dur="500"/>
                                        <p:tgtEl>
                                          <p:spTgt spid="2560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500"/>
                                        <p:tgtEl>
                                          <p:spTgt spid="5"/>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slide(fromLeft)">
                                      <p:cBhvr>
                                        <p:cTn id="20" dur="500"/>
                                        <p:tgtEl>
                                          <p:spTgt spid="9"/>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Left)">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5750" y="1000125"/>
            <a:ext cx="8572500" cy="5124450"/>
          </a:xfrm>
        </p:spPr>
        <p:txBody>
          <a:bodyPr/>
          <a:lstStyle/>
          <a:p>
            <a:pPr>
              <a:buFont typeface="Wingdings" pitchFamily="2" charset="2"/>
              <a:buNone/>
            </a:pPr>
            <a:r>
              <a:rPr lang="en-US" altLang="zh-CN"/>
              <a:t> </a:t>
            </a:r>
            <a:r>
              <a:rPr lang="zh-CN" altLang="zh-CN"/>
              <a:t>例</a:t>
            </a:r>
            <a:r>
              <a:rPr lang="en-US" altLang="zh-CN"/>
              <a:t>8.17 </a:t>
            </a:r>
            <a:r>
              <a:rPr lang="zh-CN" altLang="zh-CN"/>
              <a:t>通过字符指针变量输出一个字符串。</a:t>
            </a:r>
            <a:r>
              <a:rPr lang="en-US" altLang="zh-CN"/>
              <a:t> </a:t>
            </a:r>
            <a:endParaRPr lang="zh-CN" altLang="zh-CN"/>
          </a:p>
          <a:p>
            <a:r>
              <a:rPr lang="zh-CN" altLang="zh-CN"/>
              <a:t>解题思路：可以不定义字符数组，只定义一个字符指针变量，用它指向字符串常量中的字符。通过字符指针变量输出该字符串。</a:t>
            </a:r>
            <a:endParaRPr lang="zh-CN" altLang="en-US"/>
          </a:p>
        </p:txBody>
      </p:sp>
      <p:pic>
        <p:nvPicPr>
          <p:cNvPr id="114691"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内容占位符 2"/>
          <p:cNvSpPr>
            <a:spLocks noGrp="1"/>
          </p:cNvSpPr>
          <p:nvPr>
            <p:ph idx="1"/>
          </p:nvPr>
        </p:nvSpPr>
        <p:spPr>
          <a:xfrm>
            <a:off x="857250" y="1071563"/>
            <a:ext cx="7143750" cy="3500437"/>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char *string=“I love China!”; </a:t>
            </a:r>
            <a:endParaRPr lang="zh-CN" altLang="zh-CN" sz="2800"/>
          </a:p>
          <a:p>
            <a:pPr>
              <a:lnSpc>
                <a:spcPct val="100000"/>
              </a:lnSpc>
              <a:buFont typeface="Wingdings" pitchFamily="2" charset="2"/>
              <a:buNone/>
            </a:pPr>
            <a:r>
              <a:rPr lang="en-US" altLang="zh-CN" sz="2800"/>
              <a:t>   printf(“%s\n”,string);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pic>
        <p:nvPicPr>
          <p:cNvPr id="257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0" y="4929188"/>
            <a:ext cx="3562350"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3071813" y="1427163"/>
            <a:ext cx="14287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string</a:t>
            </a:r>
            <a:endParaRPr lang="zh-CN" altLang="en-US">
              <a:solidFill>
                <a:srgbClr val="0000CC"/>
              </a:solidFill>
              <a:latin typeface="Arial" pitchFamily="34" charset="0"/>
            </a:endParaRPr>
          </a:p>
        </p:txBody>
      </p:sp>
      <p:cxnSp>
        <p:nvCxnSpPr>
          <p:cNvPr id="5" name="直接箭头连接符 4"/>
          <p:cNvCxnSpPr>
            <a:cxnSpLocks noChangeShapeType="1"/>
          </p:cNvCxnSpPr>
          <p:nvPr/>
        </p:nvCxnSpPr>
        <p:spPr bwMode="auto">
          <a:xfrm rot="5400000">
            <a:off x="4142581" y="1928019"/>
            <a:ext cx="42862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6" name="圆角矩形标注 5"/>
          <p:cNvSpPr>
            <a:spLocks noChangeArrowheads="1"/>
          </p:cNvSpPr>
          <p:nvPr/>
        </p:nvSpPr>
        <p:spPr bwMode="auto">
          <a:xfrm>
            <a:off x="2286000" y="3786188"/>
            <a:ext cx="5214938" cy="928687"/>
          </a:xfrm>
          <a:prstGeom prst="wedgeRoundRectCallout">
            <a:avLst>
              <a:gd name="adj1" fmla="val -34194"/>
              <a:gd name="adj2" fmla="val -177398"/>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rPr>
              <a:t>char *string;                   </a:t>
            </a:r>
            <a:endParaRPr lang="zh-CN" altLang="zh-CN" sz="2800">
              <a:solidFill>
                <a:srgbClr val="0000CC"/>
              </a:solidFill>
            </a:endParaRPr>
          </a:p>
          <a:p>
            <a:pPr eaLnBrk="1" hangingPunct="1">
              <a:lnSpc>
                <a:spcPct val="100000"/>
              </a:lnSpc>
              <a:spcBef>
                <a:spcPct val="0"/>
              </a:spcBef>
              <a:buFontTx/>
              <a:buNone/>
            </a:pPr>
            <a:r>
              <a:rPr lang="en-US" altLang="zh-CN" sz="2800">
                <a:solidFill>
                  <a:srgbClr val="0000CC"/>
                </a:solidFill>
              </a:rPr>
              <a:t>string=” I love China!”; </a:t>
            </a:r>
          </a:p>
        </p:txBody>
      </p:sp>
      <p:pic>
        <p:nvPicPr>
          <p:cNvPr id="115719" name="图片 6"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7026"/>
                                        </p:tgtEl>
                                        <p:attrNameLst>
                                          <p:attrName>style.visibility</p:attrName>
                                        </p:attrNameLst>
                                      </p:cBhvr>
                                      <p:to>
                                        <p:strVal val="visible"/>
                                      </p:to>
                                    </p:set>
                                    <p:animEffect transition="in" filter="blinds(horizontal)">
                                      <p:cBhvr>
                                        <p:cTn id="7" dur="500"/>
                                        <p:tgtEl>
                                          <p:spTgt spid="25702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500"/>
                                        <p:tgtEl>
                                          <p:spTgt spid="5"/>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slide(fromLeft)">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blinds(horizontal)">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57250" y="1071563"/>
            <a:ext cx="7143750" cy="4500562"/>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char *string=“I love China!”; </a:t>
            </a:r>
            <a:endParaRPr lang="zh-CN" altLang="zh-CN" sz="2800"/>
          </a:p>
          <a:p>
            <a:pPr>
              <a:lnSpc>
                <a:spcPct val="100000"/>
              </a:lnSpc>
              <a:buFont typeface="Wingdings" pitchFamily="2" charset="2"/>
              <a:buNone/>
            </a:pPr>
            <a:r>
              <a:rPr lang="en-US" altLang="zh-CN" sz="2800"/>
              <a:t>   printf(“%s\n”,string);</a:t>
            </a:r>
          </a:p>
          <a:p>
            <a:pPr>
              <a:lnSpc>
                <a:spcPct val="100000"/>
              </a:lnSpc>
              <a:buFont typeface="Wingdings" pitchFamily="2" charset="2"/>
              <a:buNone/>
            </a:pPr>
            <a:r>
              <a:rPr lang="en-US" altLang="zh-CN" sz="2800"/>
              <a:t>   </a:t>
            </a:r>
            <a:r>
              <a:rPr lang="en-US" altLang="zh-CN" sz="2800">
                <a:solidFill>
                  <a:srgbClr val="9D138D"/>
                </a:solidFill>
              </a:rPr>
              <a:t>string=”I am a student.”;</a:t>
            </a:r>
          </a:p>
          <a:p>
            <a:pPr>
              <a:lnSpc>
                <a:spcPct val="100000"/>
              </a:lnSpc>
              <a:buFont typeface="Wingdings" pitchFamily="2" charset="2"/>
              <a:buNone/>
            </a:pPr>
            <a:r>
              <a:rPr lang="en-US" altLang="zh-CN" sz="2800">
                <a:solidFill>
                  <a:srgbClr val="9D138D"/>
                </a:solidFill>
              </a:rPr>
              <a:t>   printf(“%s\n”,string);</a:t>
            </a:r>
            <a:endParaRPr lang="zh-CN" altLang="zh-CN" sz="2800">
              <a:solidFill>
                <a:srgbClr val="9D138D"/>
              </a:solidFill>
            </a:endParaRPr>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116739" name="TextBox 7"/>
          <p:cNvSpPr txBox="1">
            <a:spLocks noChangeArrowheads="1"/>
          </p:cNvSpPr>
          <p:nvPr/>
        </p:nvSpPr>
        <p:spPr bwMode="auto">
          <a:xfrm>
            <a:off x="3071813" y="1427163"/>
            <a:ext cx="14287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string</a:t>
            </a:r>
            <a:endParaRPr lang="zh-CN" altLang="en-US">
              <a:solidFill>
                <a:srgbClr val="0000CC"/>
              </a:solidFill>
              <a:latin typeface="Arial" pitchFamily="34" charset="0"/>
            </a:endParaRPr>
          </a:p>
        </p:txBody>
      </p:sp>
      <p:cxnSp>
        <p:nvCxnSpPr>
          <p:cNvPr id="116740" name="直接箭头连接符 8"/>
          <p:cNvCxnSpPr>
            <a:cxnSpLocks noChangeShapeType="1"/>
          </p:cNvCxnSpPr>
          <p:nvPr/>
        </p:nvCxnSpPr>
        <p:spPr bwMode="auto">
          <a:xfrm rot="5400000">
            <a:off x="4142581" y="1928019"/>
            <a:ext cx="42862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pic>
        <p:nvPicPr>
          <p:cNvPr id="116741"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blinds(horizontal)">
                                      <p:cBhvr>
                                        <p:cTn id="7" dur="500"/>
                                        <p:tgtEl>
                                          <p:spTgt spid="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blinds(horizontal)">
                                      <p:cBhvr>
                                        <p:cTn id="1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内容占位符 2"/>
          <p:cNvSpPr>
            <a:spLocks noGrp="1"/>
          </p:cNvSpPr>
          <p:nvPr>
            <p:ph idx="1"/>
          </p:nvPr>
        </p:nvSpPr>
        <p:spPr>
          <a:xfrm>
            <a:off x="539750" y="1214438"/>
            <a:ext cx="8153400" cy="4286250"/>
          </a:xfrm>
        </p:spPr>
        <p:txBody>
          <a:bodyPr/>
          <a:lstStyle/>
          <a:p>
            <a:r>
              <a:rPr lang="zh-CN" altLang="zh-CN"/>
              <a:t>由于通过地址能找到所需的变量单元，因此说，地址指向该变量单元</a:t>
            </a:r>
            <a:endParaRPr lang="en-US" altLang="zh-CN"/>
          </a:p>
          <a:p>
            <a:r>
              <a:rPr lang="zh-CN" altLang="zh-CN"/>
              <a:t>将地址形象化地称为“指针”。意思是通过它能找到以它为地址的内存单元</a:t>
            </a:r>
            <a:endParaRPr lang="zh-CN" altLang="en-US"/>
          </a:p>
        </p:txBody>
      </p:sp>
      <p:pic>
        <p:nvPicPr>
          <p:cNvPr id="1331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内容占位符 2"/>
          <p:cNvSpPr>
            <a:spLocks noGrp="1"/>
          </p:cNvSpPr>
          <p:nvPr>
            <p:ph idx="1"/>
          </p:nvPr>
        </p:nvSpPr>
        <p:spPr>
          <a:xfrm>
            <a:off x="857250" y="1071563"/>
            <a:ext cx="7143750" cy="4500562"/>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char *string=“I love China!”; </a:t>
            </a:r>
            <a:endParaRPr lang="zh-CN" altLang="zh-CN" sz="2800"/>
          </a:p>
          <a:p>
            <a:pPr>
              <a:lnSpc>
                <a:spcPct val="100000"/>
              </a:lnSpc>
              <a:buFont typeface="Wingdings" pitchFamily="2" charset="2"/>
              <a:buNone/>
            </a:pPr>
            <a:r>
              <a:rPr lang="en-US" altLang="zh-CN" sz="2800"/>
              <a:t>   printf(“%s\n”,string);</a:t>
            </a:r>
          </a:p>
          <a:p>
            <a:pPr>
              <a:lnSpc>
                <a:spcPct val="100000"/>
              </a:lnSpc>
              <a:buFont typeface="Wingdings" pitchFamily="2" charset="2"/>
              <a:buNone/>
            </a:pPr>
            <a:r>
              <a:rPr lang="en-US" altLang="zh-CN" sz="2800"/>
              <a:t>   </a:t>
            </a:r>
            <a:r>
              <a:rPr lang="en-US" altLang="zh-CN" sz="2800">
                <a:solidFill>
                  <a:srgbClr val="9D138D"/>
                </a:solidFill>
              </a:rPr>
              <a:t>string=”I am a student.”;</a:t>
            </a:r>
          </a:p>
          <a:p>
            <a:pPr>
              <a:lnSpc>
                <a:spcPct val="100000"/>
              </a:lnSpc>
              <a:buFont typeface="Wingdings" pitchFamily="2" charset="2"/>
              <a:buNone/>
            </a:pPr>
            <a:r>
              <a:rPr lang="en-US" altLang="zh-CN" sz="2800">
                <a:solidFill>
                  <a:srgbClr val="9D138D"/>
                </a:solidFill>
              </a:rPr>
              <a:t>   printf(“%s\n”,string);</a:t>
            </a:r>
            <a:endParaRPr lang="zh-CN" altLang="zh-CN" sz="2800">
              <a:solidFill>
                <a:srgbClr val="9D138D"/>
              </a:solidFill>
            </a:endParaRPr>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pic>
        <p:nvPicPr>
          <p:cNvPr id="258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4786313"/>
            <a:ext cx="3678237" cy="1071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1785938" y="2427288"/>
            <a:ext cx="1428750" cy="585787"/>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string</a:t>
            </a:r>
            <a:endParaRPr lang="zh-CN" altLang="en-US">
              <a:solidFill>
                <a:srgbClr val="FF0000"/>
              </a:solidFill>
              <a:latin typeface="Arial" pitchFamily="34" charset="0"/>
            </a:endParaRPr>
          </a:p>
        </p:txBody>
      </p:sp>
      <p:cxnSp>
        <p:nvCxnSpPr>
          <p:cNvPr id="9" name="直接箭头连接符 8"/>
          <p:cNvCxnSpPr>
            <a:cxnSpLocks noChangeShapeType="1"/>
          </p:cNvCxnSpPr>
          <p:nvPr/>
        </p:nvCxnSpPr>
        <p:spPr bwMode="auto">
          <a:xfrm rot="5400000">
            <a:off x="2856706" y="2928144"/>
            <a:ext cx="42862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117766"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1"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par>
                                <p:cTn id="8" presetID="12" presetClass="entr" presetSubtype="1"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lide(fromTop)">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58050"/>
                                        </p:tgtEl>
                                        <p:attrNameLst>
                                          <p:attrName>style.visibility</p:attrName>
                                        </p:attrNameLst>
                                      </p:cBhvr>
                                      <p:to>
                                        <p:strVal val="visible"/>
                                      </p:to>
                                    </p:set>
                                    <p:animEffect transition="in" filter="blinds(horizontal)">
                                      <p:cBhvr>
                                        <p:cTn id="15" dur="500"/>
                                        <p:tgtEl>
                                          <p:spTgt spid="258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857250"/>
            <a:ext cx="8153400" cy="5267325"/>
          </a:xfrm>
        </p:spPr>
        <p:txBody>
          <a:bodyPr/>
          <a:lstStyle/>
          <a:p>
            <a:pPr>
              <a:buFont typeface="Wingdings" pitchFamily="2" charset="2"/>
              <a:buNone/>
            </a:pPr>
            <a:r>
              <a:rPr lang="en-US" altLang="zh-CN"/>
              <a:t>  </a:t>
            </a:r>
            <a:r>
              <a:rPr lang="zh-CN" altLang="zh-CN"/>
              <a:t>例</a:t>
            </a:r>
            <a:r>
              <a:rPr lang="en-US" altLang="zh-CN"/>
              <a:t>8.18 </a:t>
            </a:r>
            <a:r>
              <a:rPr lang="zh-CN" altLang="zh-CN"/>
              <a:t>将字符串</a:t>
            </a:r>
            <a:r>
              <a:rPr lang="en-US" altLang="zh-CN"/>
              <a:t>a</a:t>
            </a:r>
            <a:r>
              <a:rPr lang="zh-CN" altLang="zh-CN"/>
              <a:t>复制为字符串</a:t>
            </a:r>
            <a:r>
              <a:rPr lang="en-US" altLang="zh-CN"/>
              <a:t>b</a:t>
            </a:r>
            <a:r>
              <a:rPr lang="zh-CN" altLang="zh-CN"/>
              <a:t>，然后输出字符串</a:t>
            </a:r>
            <a:r>
              <a:rPr lang="en-US" altLang="zh-CN"/>
              <a:t>b</a:t>
            </a:r>
            <a:r>
              <a:rPr lang="zh-CN" altLang="zh-CN"/>
              <a:t>。</a:t>
            </a:r>
          </a:p>
          <a:p>
            <a:r>
              <a:rPr lang="zh-CN" altLang="zh-CN"/>
              <a:t>解题思路：定义两个字符数组</a:t>
            </a:r>
            <a:r>
              <a:rPr lang="en-US" altLang="zh-CN"/>
              <a:t>a</a:t>
            </a:r>
            <a:r>
              <a:rPr lang="zh-CN" altLang="zh-CN"/>
              <a:t>和</a:t>
            </a:r>
            <a:r>
              <a:rPr lang="en-US" altLang="zh-CN"/>
              <a:t>b</a:t>
            </a:r>
            <a:r>
              <a:rPr lang="zh-CN" altLang="zh-CN"/>
              <a:t>，用“</a:t>
            </a:r>
            <a:r>
              <a:rPr lang="en-US" altLang="zh-CN"/>
              <a:t>I am a student.</a:t>
            </a:r>
            <a:r>
              <a:rPr lang="zh-CN" altLang="zh-CN"/>
              <a:t>”对</a:t>
            </a:r>
            <a:r>
              <a:rPr lang="en-US" altLang="zh-CN"/>
              <a:t>a</a:t>
            </a:r>
            <a:r>
              <a:rPr lang="zh-CN" altLang="zh-CN"/>
              <a:t>数组初始化。将</a:t>
            </a:r>
            <a:r>
              <a:rPr lang="en-US" altLang="zh-CN"/>
              <a:t>a</a:t>
            </a:r>
            <a:r>
              <a:rPr lang="zh-CN" altLang="zh-CN"/>
              <a:t>数组中的字符逐个复制到</a:t>
            </a:r>
            <a:r>
              <a:rPr lang="en-US" altLang="zh-CN"/>
              <a:t>b</a:t>
            </a:r>
            <a:r>
              <a:rPr lang="zh-CN" altLang="zh-CN"/>
              <a:t>数组中。可以用不同的方法引用并输出字符数组元素，今用地址法算出各元素的值。</a:t>
            </a:r>
            <a:endParaRPr lang="zh-CN" altLang="en-US"/>
          </a:p>
        </p:txBody>
      </p:sp>
      <p:pic>
        <p:nvPicPr>
          <p:cNvPr id="118787"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p:cNvSpPr>
            <a:spLocks noGrp="1"/>
          </p:cNvSpPr>
          <p:nvPr>
            <p:ph idx="1"/>
          </p:nvPr>
        </p:nvSpPr>
        <p:spPr>
          <a:xfrm>
            <a:off x="428625" y="285750"/>
            <a:ext cx="8153400" cy="6357938"/>
          </a:xfrm>
        </p:spPr>
        <p:txBody>
          <a:bodyPr/>
          <a:lstStyle/>
          <a:p>
            <a:pPr>
              <a:lnSpc>
                <a:spcPts val="2900"/>
              </a:lnSpc>
              <a:buFont typeface="Wingdings" pitchFamily="2" charset="2"/>
              <a:buNone/>
            </a:pPr>
            <a:r>
              <a:rPr lang="en-US" altLang="zh-CN" sz="2800"/>
              <a:t>#include &lt;stdio.h&gt;</a:t>
            </a:r>
            <a:endParaRPr lang="zh-CN" altLang="zh-CN" sz="2800"/>
          </a:p>
          <a:p>
            <a:pPr>
              <a:lnSpc>
                <a:spcPts val="2900"/>
              </a:lnSpc>
              <a:buFont typeface="Wingdings" pitchFamily="2" charset="2"/>
              <a:buNone/>
            </a:pPr>
            <a:r>
              <a:rPr lang="en-US" altLang="zh-CN" sz="2800"/>
              <a:t>int main()</a:t>
            </a:r>
            <a:endParaRPr lang="zh-CN" altLang="zh-CN" sz="2800"/>
          </a:p>
          <a:p>
            <a:pPr>
              <a:lnSpc>
                <a:spcPts val="2900"/>
              </a:lnSpc>
              <a:buFont typeface="Wingdings" pitchFamily="2" charset="2"/>
              <a:buNone/>
            </a:pPr>
            <a:r>
              <a:rPr lang="en-US" altLang="zh-CN" sz="2800"/>
              <a:t>{ char a[ ]=“I am a student.”,b[20];   </a:t>
            </a:r>
            <a:endParaRPr lang="zh-CN" altLang="zh-CN" sz="2800"/>
          </a:p>
          <a:p>
            <a:pPr>
              <a:lnSpc>
                <a:spcPts val="2900"/>
              </a:lnSpc>
              <a:buFont typeface="Wingdings" pitchFamily="2" charset="2"/>
              <a:buNone/>
            </a:pPr>
            <a:r>
              <a:rPr lang="en-US" altLang="zh-CN" sz="2800"/>
              <a:t>   int i;</a:t>
            </a:r>
            <a:endParaRPr lang="zh-CN" altLang="zh-CN" sz="2800"/>
          </a:p>
          <a:p>
            <a:pPr>
              <a:lnSpc>
                <a:spcPts val="2900"/>
              </a:lnSpc>
              <a:buFont typeface="Wingdings" pitchFamily="2" charset="2"/>
              <a:buNone/>
            </a:pPr>
            <a:r>
              <a:rPr lang="en-US" altLang="zh-CN" sz="2800"/>
              <a:t>   for(i=0;*(a+i)!='\0';i++)</a:t>
            </a:r>
            <a:endParaRPr lang="zh-CN" altLang="zh-CN" sz="2800"/>
          </a:p>
          <a:p>
            <a:pPr>
              <a:lnSpc>
                <a:spcPts val="2900"/>
              </a:lnSpc>
              <a:buFont typeface="Wingdings" pitchFamily="2" charset="2"/>
              <a:buNone/>
            </a:pPr>
            <a:r>
              <a:rPr lang="en-US" altLang="zh-CN" sz="2800"/>
              <a:t>        *(b+i)=*(a+i); </a:t>
            </a:r>
            <a:endParaRPr lang="zh-CN" altLang="zh-CN" sz="2800"/>
          </a:p>
          <a:p>
            <a:pPr>
              <a:lnSpc>
                <a:spcPts val="2900"/>
              </a:lnSpc>
              <a:buFont typeface="Wingdings" pitchFamily="2" charset="2"/>
              <a:buNone/>
            </a:pPr>
            <a:r>
              <a:rPr lang="en-US" altLang="zh-CN" sz="2800"/>
              <a:t>   </a:t>
            </a:r>
            <a:r>
              <a:rPr lang="en-US" altLang="zh-CN" sz="2800">
                <a:solidFill>
                  <a:srgbClr val="00B050"/>
                </a:solidFill>
              </a:rPr>
              <a:t>*(b+i)=‘\0’; </a:t>
            </a:r>
            <a:endParaRPr lang="zh-CN" altLang="zh-CN" sz="2800">
              <a:solidFill>
                <a:srgbClr val="00B050"/>
              </a:solidFill>
            </a:endParaRPr>
          </a:p>
          <a:p>
            <a:pPr>
              <a:lnSpc>
                <a:spcPts val="2900"/>
              </a:lnSpc>
              <a:buFont typeface="Wingdings" pitchFamily="2" charset="2"/>
              <a:buNone/>
            </a:pPr>
            <a:r>
              <a:rPr lang="en-US" altLang="zh-CN" sz="2800"/>
              <a:t>   printf(“string a is:%s\n”,a); </a:t>
            </a:r>
            <a:endParaRPr lang="zh-CN" altLang="zh-CN" sz="2800"/>
          </a:p>
          <a:p>
            <a:pPr>
              <a:lnSpc>
                <a:spcPts val="2900"/>
              </a:lnSpc>
              <a:buFont typeface="Wingdings" pitchFamily="2" charset="2"/>
              <a:buNone/>
            </a:pPr>
            <a:r>
              <a:rPr lang="en-US" altLang="zh-CN" sz="2800"/>
              <a:t>   printf("string b is:");</a:t>
            </a:r>
            <a:endParaRPr lang="zh-CN" altLang="zh-CN" sz="2800"/>
          </a:p>
          <a:p>
            <a:pPr>
              <a:lnSpc>
                <a:spcPts val="2900"/>
              </a:lnSpc>
              <a:buFont typeface="Wingdings" pitchFamily="2" charset="2"/>
              <a:buNone/>
            </a:pPr>
            <a:r>
              <a:rPr lang="en-US" altLang="zh-CN" sz="2800"/>
              <a:t>   for(i=0;b[i]!='\0';i++)</a:t>
            </a:r>
            <a:endParaRPr lang="zh-CN" altLang="zh-CN" sz="2800"/>
          </a:p>
          <a:p>
            <a:pPr>
              <a:lnSpc>
                <a:spcPts val="2900"/>
              </a:lnSpc>
              <a:buFont typeface="Wingdings" pitchFamily="2" charset="2"/>
              <a:buNone/>
            </a:pPr>
            <a:r>
              <a:rPr lang="en-US" altLang="zh-CN" sz="2800"/>
              <a:t>        printf(“%c”,b[i]); </a:t>
            </a:r>
            <a:endParaRPr lang="zh-CN" altLang="zh-CN" sz="2800"/>
          </a:p>
          <a:p>
            <a:pPr>
              <a:lnSpc>
                <a:spcPts val="2900"/>
              </a:lnSpc>
              <a:buFont typeface="Wingdings" pitchFamily="2" charset="2"/>
              <a:buNone/>
            </a:pPr>
            <a:r>
              <a:rPr lang="en-US" altLang="zh-CN" sz="2800"/>
              <a:t>   printf("\n");</a:t>
            </a:r>
            <a:endParaRPr lang="zh-CN" altLang="zh-CN" sz="2800"/>
          </a:p>
          <a:p>
            <a:pPr>
              <a:lnSpc>
                <a:spcPts val="2900"/>
              </a:lnSpc>
              <a:buFont typeface="Wingdings" pitchFamily="2" charset="2"/>
              <a:buNone/>
            </a:pPr>
            <a:r>
              <a:rPr lang="en-US" altLang="zh-CN" sz="2800"/>
              <a:t>   return 0;</a:t>
            </a:r>
            <a:endParaRPr lang="zh-CN" altLang="zh-CN" sz="2800"/>
          </a:p>
          <a:p>
            <a:pPr>
              <a:lnSpc>
                <a:spcPts val="2900"/>
              </a:lnSpc>
              <a:buFont typeface="Wingdings" pitchFamily="2" charset="2"/>
              <a:buNone/>
            </a:pPr>
            <a:r>
              <a:rPr lang="en-US" altLang="zh-CN" sz="2800"/>
              <a:t>}</a:t>
            </a:r>
            <a:endParaRPr lang="zh-CN" altLang="en-US" sz="2800"/>
          </a:p>
        </p:txBody>
      </p:sp>
      <p:pic>
        <p:nvPicPr>
          <p:cNvPr id="259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5786438"/>
            <a:ext cx="573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标注 3"/>
          <p:cNvSpPr/>
          <p:nvPr/>
        </p:nvSpPr>
        <p:spPr bwMode="auto">
          <a:xfrm>
            <a:off x="1643063" y="2286000"/>
            <a:ext cx="6286500" cy="714375"/>
          </a:xfrm>
          <a:prstGeom prst="wedgeRoundRectCallout">
            <a:avLst>
              <a:gd name="adj1" fmla="val -18444"/>
              <a:gd name="adj2" fmla="val 17328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en-US" altLang="zh-CN" sz="2800" b="1" dirty="0" err="1">
                <a:solidFill>
                  <a:srgbClr val="0000CC"/>
                </a:solidFill>
                <a:latin typeface="+mn-lt"/>
                <a:ea typeface="+mn-ea"/>
              </a:rPr>
              <a:t>printf</a:t>
            </a:r>
            <a:r>
              <a:rPr lang="en-US" altLang="zh-CN" sz="2800" b="1" dirty="0">
                <a:solidFill>
                  <a:srgbClr val="0000CC"/>
                </a:solidFill>
                <a:latin typeface="+mn-lt"/>
                <a:ea typeface="+mn-ea"/>
              </a:rPr>
              <a:t>("string b is:%s\</a:t>
            </a:r>
            <a:r>
              <a:rPr lang="en-US" altLang="zh-CN" sz="2800" b="1" dirty="0" err="1">
                <a:solidFill>
                  <a:srgbClr val="0000CC"/>
                </a:solidFill>
                <a:latin typeface="+mn-lt"/>
                <a:ea typeface="+mn-ea"/>
              </a:rPr>
              <a:t>n“,b</a:t>
            </a:r>
            <a:r>
              <a:rPr lang="en-US" altLang="zh-CN" sz="2800" b="1" dirty="0">
                <a:solidFill>
                  <a:srgbClr val="0000CC"/>
                </a:solidFill>
                <a:latin typeface="+mn-lt"/>
                <a:ea typeface="+mn-ea"/>
              </a:rPr>
              <a:t>);  </a:t>
            </a:r>
          </a:p>
        </p:txBody>
      </p:sp>
      <p:sp>
        <p:nvSpPr>
          <p:cNvPr id="5" name="矩形 4"/>
          <p:cNvSpPr>
            <a:spLocks noChangeArrowheads="1"/>
          </p:cNvSpPr>
          <p:nvPr/>
        </p:nvSpPr>
        <p:spPr bwMode="auto">
          <a:xfrm>
            <a:off x="714375" y="3929063"/>
            <a:ext cx="4929188" cy="178593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pic>
        <p:nvPicPr>
          <p:cNvPr id="119814"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9074"/>
                                        </p:tgtEl>
                                        <p:attrNameLst>
                                          <p:attrName>style.visibility</p:attrName>
                                        </p:attrNameLst>
                                      </p:cBhvr>
                                      <p:to>
                                        <p:strVal val="visible"/>
                                      </p:to>
                                    </p:set>
                                    <p:animEffect transition="in" filter="blinds(horizontal)">
                                      <p:cBhvr>
                                        <p:cTn id="17" dur="500"/>
                                        <p:tgtEl>
                                          <p:spTgt spid="259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pitchFamily="2" charset="2"/>
              <a:buNone/>
            </a:pPr>
            <a:r>
              <a:rPr lang="zh-CN" altLang="zh-CN"/>
              <a:t>例</a:t>
            </a:r>
            <a:r>
              <a:rPr lang="en-US" altLang="zh-CN"/>
              <a:t>8.19 </a:t>
            </a:r>
            <a:r>
              <a:rPr lang="zh-CN" altLang="zh-CN"/>
              <a:t>用指针变量来处理例</a:t>
            </a:r>
            <a:r>
              <a:rPr lang="en-US" altLang="zh-CN"/>
              <a:t>8.18</a:t>
            </a:r>
            <a:r>
              <a:rPr lang="zh-CN" altLang="zh-CN"/>
              <a:t>问题。</a:t>
            </a:r>
          </a:p>
          <a:p>
            <a:r>
              <a:rPr lang="zh-CN" altLang="zh-CN"/>
              <a:t>解题思路：定义两个指针变量</a:t>
            </a:r>
            <a:r>
              <a:rPr lang="en-US" altLang="zh-CN"/>
              <a:t>p1</a:t>
            </a:r>
            <a:r>
              <a:rPr lang="zh-CN" altLang="zh-CN"/>
              <a:t>和</a:t>
            </a:r>
            <a:r>
              <a:rPr lang="en-US" altLang="zh-CN"/>
              <a:t>p2</a:t>
            </a:r>
            <a:r>
              <a:rPr lang="zh-CN" altLang="zh-CN"/>
              <a:t>，分别指向字符数组</a:t>
            </a:r>
            <a:r>
              <a:rPr lang="en-US" altLang="zh-CN"/>
              <a:t>a</a:t>
            </a:r>
            <a:r>
              <a:rPr lang="zh-CN" altLang="zh-CN"/>
              <a:t>和</a:t>
            </a:r>
            <a:r>
              <a:rPr lang="en-US" altLang="zh-CN"/>
              <a:t>b</a:t>
            </a:r>
            <a:r>
              <a:rPr lang="zh-CN" altLang="zh-CN"/>
              <a:t>。改变指针变量</a:t>
            </a:r>
            <a:r>
              <a:rPr lang="en-US" altLang="zh-CN"/>
              <a:t>p1</a:t>
            </a:r>
            <a:r>
              <a:rPr lang="zh-CN" altLang="zh-CN"/>
              <a:t>和</a:t>
            </a:r>
            <a:r>
              <a:rPr lang="en-US" altLang="zh-CN"/>
              <a:t>p2</a:t>
            </a:r>
            <a:r>
              <a:rPr lang="zh-CN" altLang="zh-CN"/>
              <a:t>的值，使它们顺序指向数组中的各元素，进行对应元素的复制。</a:t>
            </a:r>
            <a:endParaRPr lang="zh-CN" altLang="en-US"/>
          </a:p>
        </p:txBody>
      </p:sp>
      <p:pic>
        <p:nvPicPr>
          <p:cNvPr id="120835"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2"/>
          <p:cNvSpPr>
            <a:spLocks noGrp="1"/>
          </p:cNvSpPr>
          <p:nvPr>
            <p:ph idx="1"/>
          </p:nvPr>
        </p:nvSpPr>
        <p:spPr>
          <a:xfrm>
            <a:off x="0" y="548680"/>
            <a:ext cx="9143999" cy="5857875"/>
          </a:xfrm>
        </p:spPr>
        <p:txBody>
          <a:bodyPr/>
          <a:lstStyle/>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a:t>int main()</a:t>
            </a:r>
            <a:endParaRPr lang="zh-CN" altLang="zh-CN" sz="2800" dirty="0"/>
          </a:p>
          <a:p>
            <a:pPr>
              <a:lnSpc>
                <a:spcPct val="100000"/>
              </a:lnSpc>
              <a:buFont typeface="Wingdings" pitchFamily="2" charset="2"/>
              <a:buNone/>
            </a:pPr>
            <a:r>
              <a:rPr lang="en-US" altLang="zh-CN" sz="2800" dirty="0"/>
              <a:t>{char a[]="I am a </a:t>
            </a:r>
            <a:r>
              <a:rPr lang="en-US" altLang="zh-CN" sz="2800" dirty="0" err="1"/>
              <a:t>student.",b</a:t>
            </a:r>
            <a:r>
              <a:rPr lang="en-US" altLang="zh-CN" sz="2800" dirty="0"/>
              <a:t>[20],*p1,*p2;</a:t>
            </a:r>
            <a:endParaRPr lang="zh-CN" altLang="zh-CN" sz="2800" dirty="0"/>
          </a:p>
          <a:p>
            <a:pPr>
              <a:lnSpc>
                <a:spcPct val="100000"/>
              </a:lnSpc>
              <a:buFont typeface="Wingdings" pitchFamily="2" charset="2"/>
              <a:buNone/>
            </a:pPr>
            <a:r>
              <a:rPr lang="en-US" altLang="zh-CN" sz="2800" dirty="0"/>
              <a:t>  p1=a;  p2=b; </a:t>
            </a:r>
            <a:endParaRPr lang="zh-CN" altLang="zh-CN" sz="2800" dirty="0"/>
          </a:p>
          <a:p>
            <a:pPr>
              <a:lnSpc>
                <a:spcPct val="100000"/>
              </a:lnSpc>
              <a:buFont typeface="Wingdings" pitchFamily="2" charset="2"/>
              <a:buNone/>
            </a:pPr>
            <a:r>
              <a:rPr lang="en-US" altLang="zh-CN" sz="2800" dirty="0"/>
              <a:t>  for(   ; *p1!=‘\0’; p1++,p2++) </a:t>
            </a:r>
            <a:endParaRPr lang="zh-CN" altLang="zh-CN" sz="2800" dirty="0"/>
          </a:p>
          <a:p>
            <a:pPr>
              <a:lnSpc>
                <a:spcPct val="100000"/>
              </a:lnSpc>
              <a:buFont typeface="Wingdings" pitchFamily="2" charset="2"/>
              <a:buNone/>
            </a:pPr>
            <a:r>
              <a:rPr lang="en-US" altLang="zh-CN" sz="2800" dirty="0"/>
              <a:t>      *p2=*p1; </a:t>
            </a:r>
            <a:endParaRPr lang="zh-CN" altLang="zh-CN" sz="2800" dirty="0"/>
          </a:p>
          <a:p>
            <a:pPr>
              <a:lnSpc>
                <a:spcPct val="100000"/>
              </a:lnSpc>
              <a:buFont typeface="Wingdings" pitchFamily="2" charset="2"/>
              <a:buNone/>
            </a:pPr>
            <a:r>
              <a:rPr lang="en-US" altLang="zh-CN" sz="2800" dirty="0"/>
              <a:t>  </a:t>
            </a:r>
            <a:r>
              <a:rPr lang="en-US" altLang="zh-CN" sz="2800" dirty="0">
                <a:solidFill>
                  <a:srgbClr val="00B050"/>
                </a:solidFill>
              </a:rPr>
              <a:t>*p2=‘\0’; </a:t>
            </a:r>
            <a:endParaRPr lang="zh-CN" altLang="zh-CN" sz="2800" dirty="0">
              <a:solidFill>
                <a:srgbClr val="00B050"/>
              </a:solidFill>
            </a:endParaRPr>
          </a:p>
          <a:p>
            <a:pPr>
              <a:lnSpc>
                <a:spcPct val="100000"/>
              </a:lnSpc>
              <a:buFont typeface="Wingdings" pitchFamily="2" charset="2"/>
              <a:buNone/>
            </a:pPr>
            <a:r>
              <a:rPr lang="en-US" altLang="zh-CN" sz="2800" dirty="0"/>
              <a:t>  </a:t>
            </a:r>
            <a:r>
              <a:rPr lang="en-US" altLang="zh-CN" sz="2800" dirty="0" err="1"/>
              <a:t>printf</a:t>
            </a:r>
            <a:r>
              <a:rPr lang="en-US" altLang="zh-CN" sz="2800" dirty="0"/>
              <a:t>(“string a is:%s\</a:t>
            </a:r>
            <a:r>
              <a:rPr lang="en-US" altLang="zh-CN" sz="2800" dirty="0" err="1"/>
              <a:t>n”,a</a:t>
            </a:r>
            <a:r>
              <a:rPr lang="en-US" altLang="zh-CN" sz="2800" dirty="0"/>
              <a:t>); </a:t>
            </a:r>
            <a:endParaRPr lang="zh-CN" altLang="zh-CN" sz="2800" dirty="0"/>
          </a:p>
          <a:p>
            <a:pPr>
              <a:lnSpc>
                <a:spcPct val="100000"/>
              </a:lnSpc>
              <a:buFont typeface="Wingdings" pitchFamily="2" charset="2"/>
              <a:buNone/>
            </a:pPr>
            <a:r>
              <a:rPr lang="en-US" altLang="zh-CN" sz="2800" dirty="0"/>
              <a:t>  </a:t>
            </a:r>
            <a:r>
              <a:rPr lang="en-US" altLang="zh-CN" sz="2800" dirty="0" err="1"/>
              <a:t>printf</a:t>
            </a:r>
            <a:r>
              <a:rPr lang="en-US" altLang="zh-CN" sz="2800" dirty="0"/>
              <a:t>(“string b is:%s\</a:t>
            </a:r>
            <a:r>
              <a:rPr lang="en-US" altLang="zh-CN" sz="2800" dirty="0" err="1"/>
              <a:t>n”,b</a:t>
            </a:r>
            <a:r>
              <a:rPr lang="en-US" altLang="zh-CN" sz="2800" dirty="0"/>
              <a:t>); </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5668094"/>
            <a:ext cx="5730875"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1860" name="图片 4"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42938"/>
            <a:ext cx="857250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8.4.2 </a:t>
            </a:r>
            <a:r>
              <a:rPr lang="zh-CN" altLang="zh-CN" dirty="0">
                <a:solidFill>
                  <a:srgbClr val="800000"/>
                </a:solidFill>
                <a:effectLst>
                  <a:outerShdw blurRad="38100" dist="38100" dir="2700000" algn="tl">
                    <a:srgbClr val="000000"/>
                  </a:outerShdw>
                </a:effectLst>
                <a:latin typeface="Arial" charset="0"/>
                <a:ea typeface="黑体" pitchFamily="2" charset="-122"/>
              </a:rPr>
              <a:t>字符指针作函数参数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15715" name="Rectangle 3"/>
          <p:cNvSpPr>
            <a:spLocks noGrp="1" noChangeArrowheads="1"/>
          </p:cNvSpPr>
          <p:nvPr>
            <p:ph type="body" idx="1"/>
          </p:nvPr>
        </p:nvSpPr>
        <p:spPr>
          <a:xfrm>
            <a:off x="714375" y="1643063"/>
            <a:ext cx="8215313" cy="4143375"/>
          </a:xfrm>
        </p:spPr>
        <p:txBody>
          <a:bodyPr/>
          <a:lstStyle/>
          <a:p>
            <a:r>
              <a:rPr lang="zh-CN" altLang="zh-CN"/>
              <a:t>如果想把一个字符串从一个函数“传递”到另一个函数，可以用地址传递的办法，即用字符数组名作参数，也可以用字符指针变量作参数。</a:t>
            </a:r>
            <a:endParaRPr lang="en-US" altLang="zh-CN"/>
          </a:p>
          <a:p>
            <a:r>
              <a:rPr lang="zh-CN" altLang="zh-CN"/>
              <a:t>在被调用的函数中可以改变字符串的内容</a:t>
            </a:r>
            <a:endParaRPr lang="en-US" altLang="zh-CN"/>
          </a:p>
          <a:p>
            <a:r>
              <a:rPr lang="zh-CN" altLang="zh-CN"/>
              <a:t>在主调函数中可以引用改变后的字符串。</a:t>
            </a:r>
            <a:endParaRPr lang="en-US" altLang="zh-CN"/>
          </a:p>
        </p:txBody>
      </p:sp>
      <p:pic>
        <p:nvPicPr>
          <p:cNvPr id="1228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5715">
                                            <p:txEl>
                                              <p:pRg st="1" end="1"/>
                                            </p:txEl>
                                          </p:spTgt>
                                        </p:tgtEl>
                                        <p:attrNameLst>
                                          <p:attrName>style.visibility</p:attrName>
                                        </p:attrNameLst>
                                      </p:cBhvr>
                                      <p:to>
                                        <p:strVal val="visible"/>
                                      </p:to>
                                    </p:set>
                                    <p:animEffect transition="in" filter="blinds(horizontal)">
                                      <p:cBhvr>
                                        <p:cTn id="7" dur="500"/>
                                        <p:tgtEl>
                                          <p:spTgt spid="1157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5715">
                                            <p:txEl>
                                              <p:pRg st="2" end="2"/>
                                            </p:txEl>
                                          </p:spTgt>
                                        </p:tgtEl>
                                        <p:attrNameLst>
                                          <p:attrName>style.visibility</p:attrName>
                                        </p:attrNameLst>
                                      </p:cBhvr>
                                      <p:to>
                                        <p:strVal val="visible"/>
                                      </p:to>
                                    </p:set>
                                    <p:animEffect transition="in" filter="blinds(horizontal)">
                                      <p:cBhvr>
                                        <p:cTn id="12" dur="500"/>
                                        <p:tgtEl>
                                          <p:spTgt spid="11571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42938"/>
            <a:ext cx="857250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8.4.2 </a:t>
            </a:r>
            <a:r>
              <a:rPr lang="zh-CN" altLang="zh-CN" dirty="0">
                <a:solidFill>
                  <a:srgbClr val="800000"/>
                </a:solidFill>
                <a:effectLst>
                  <a:outerShdw blurRad="38100" dist="38100" dir="2700000" algn="tl">
                    <a:srgbClr val="000000"/>
                  </a:outerShdw>
                </a:effectLst>
                <a:latin typeface="Arial" charset="0"/>
                <a:ea typeface="黑体" pitchFamily="2" charset="-122"/>
              </a:rPr>
              <a:t>字符指针作函数参数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14375" y="1643063"/>
            <a:ext cx="7929563" cy="4143375"/>
          </a:xfrm>
        </p:spPr>
        <p:txBody>
          <a:bodyPr/>
          <a:lstStyle/>
          <a:p>
            <a:pPr>
              <a:buFont typeface="Wingdings" pitchFamily="2" charset="2"/>
              <a:buNone/>
            </a:pPr>
            <a:r>
              <a:rPr lang="zh-CN" altLang="en-US"/>
              <a:t>例</a:t>
            </a:r>
            <a:r>
              <a:rPr lang="en-US" altLang="zh-CN"/>
              <a:t>8.20 </a:t>
            </a:r>
            <a:r>
              <a:rPr lang="zh-CN" altLang="zh-CN"/>
              <a:t>用函数调用实现字符串的复制。</a:t>
            </a:r>
          </a:p>
          <a:p>
            <a:r>
              <a:rPr lang="zh-CN" altLang="zh-CN"/>
              <a:t>解题思路：定义一个函数</a:t>
            </a:r>
            <a:r>
              <a:rPr lang="en-US" altLang="zh-CN"/>
              <a:t>copy_string</a:t>
            </a:r>
            <a:r>
              <a:rPr lang="zh-CN" altLang="zh-CN"/>
              <a:t>用来实现字符串复制的功能，在主函数中调用此函数，函数的形参和实参可以分别用字符数组名或字符指针变量。分别编程，以供分析比较。</a:t>
            </a:r>
            <a:endParaRPr lang="en-US" altLang="zh-CN"/>
          </a:p>
        </p:txBody>
      </p:sp>
      <p:pic>
        <p:nvPicPr>
          <p:cNvPr id="12390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内容占位符 2"/>
          <p:cNvSpPr>
            <a:spLocks noGrp="1"/>
          </p:cNvSpPr>
          <p:nvPr>
            <p:ph idx="1"/>
          </p:nvPr>
        </p:nvSpPr>
        <p:spPr>
          <a:xfrm>
            <a:off x="214313" y="714375"/>
            <a:ext cx="8715375" cy="5786438"/>
          </a:xfrm>
        </p:spPr>
        <p:txBody>
          <a:bodyPr/>
          <a:lstStyle/>
          <a:p>
            <a:pPr>
              <a:lnSpc>
                <a:spcPts val="3000"/>
              </a:lnSpc>
              <a:buFont typeface="Wingdings" pitchFamily="2" charset="2"/>
              <a:buNone/>
            </a:pPr>
            <a:r>
              <a:rPr lang="en-US" altLang="zh-CN" sz="2800"/>
              <a:t>(1) </a:t>
            </a:r>
            <a:r>
              <a:rPr lang="zh-CN" altLang="zh-CN" sz="2800"/>
              <a:t>用字符数组名作为函数参数</a:t>
            </a:r>
          </a:p>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{void copy_string(char from[],char to[]);</a:t>
            </a:r>
            <a:endParaRPr lang="zh-CN" altLang="zh-CN" sz="2800"/>
          </a:p>
          <a:p>
            <a:pPr>
              <a:lnSpc>
                <a:spcPts val="3000"/>
              </a:lnSpc>
              <a:buFont typeface="Wingdings" pitchFamily="2" charset="2"/>
              <a:buNone/>
            </a:pPr>
            <a:r>
              <a:rPr lang="en-US" altLang="zh-CN" sz="2800"/>
              <a:t>  char </a:t>
            </a:r>
            <a:r>
              <a:rPr lang="en-US" altLang="zh-CN" sz="2800">
                <a:solidFill>
                  <a:srgbClr val="9D138D"/>
                </a:solidFill>
              </a:rPr>
              <a:t>a</a:t>
            </a:r>
            <a:r>
              <a:rPr lang="en-US" altLang="zh-CN" sz="2800"/>
              <a:t>[]="I am a teacher.";</a:t>
            </a:r>
            <a:endParaRPr lang="zh-CN" altLang="zh-CN" sz="2800"/>
          </a:p>
          <a:p>
            <a:pPr>
              <a:lnSpc>
                <a:spcPts val="3000"/>
              </a:lnSpc>
              <a:buFont typeface="Wingdings" pitchFamily="2" charset="2"/>
              <a:buNone/>
            </a:pPr>
            <a:r>
              <a:rPr lang="en-US" altLang="zh-CN" sz="2800"/>
              <a:t>  char </a:t>
            </a:r>
            <a:r>
              <a:rPr lang="en-US" altLang="zh-CN" sz="2800">
                <a:solidFill>
                  <a:srgbClr val="9D138D"/>
                </a:solidFill>
              </a:rPr>
              <a:t>b</a:t>
            </a:r>
            <a:r>
              <a:rPr lang="en-US" altLang="zh-CN" sz="2800"/>
              <a:t>[]="you are a student.";</a:t>
            </a:r>
            <a:endParaRPr lang="zh-CN" altLang="zh-CN" sz="2800"/>
          </a:p>
          <a:p>
            <a:pPr>
              <a:lnSpc>
                <a:spcPts val="3000"/>
              </a:lnSpc>
              <a:buFont typeface="Wingdings" pitchFamily="2" charset="2"/>
              <a:buNone/>
            </a:pPr>
            <a:r>
              <a:rPr lang="en-US" altLang="zh-CN" sz="2800"/>
              <a:t>  printf(“a=%s\nb=%s\n",a,b);</a:t>
            </a:r>
            <a:endParaRPr lang="zh-CN" altLang="zh-CN" sz="2800"/>
          </a:p>
          <a:p>
            <a:pPr>
              <a:lnSpc>
                <a:spcPts val="3000"/>
              </a:lnSpc>
              <a:buFont typeface="Wingdings" pitchFamily="2" charset="2"/>
              <a:buNone/>
            </a:pPr>
            <a:r>
              <a:rPr lang="en-US" altLang="zh-CN" sz="2800"/>
              <a:t>  printf("copy string a to string b:\n");</a:t>
            </a:r>
            <a:endParaRPr lang="zh-CN" altLang="zh-CN" sz="2800"/>
          </a:p>
          <a:p>
            <a:pPr>
              <a:lnSpc>
                <a:spcPts val="3000"/>
              </a:lnSpc>
              <a:buFont typeface="Wingdings" pitchFamily="2" charset="2"/>
              <a:buNone/>
            </a:pPr>
            <a:r>
              <a:rPr lang="en-US" altLang="zh-CN" sz="2800"/>
              <a:t>  copy_string(</a:t>
            </a:r>
            <a:r>
              <a:rPr lang="en-US" altLang="zh-CN" sz="2800">
                <a:solidFill>
                  <a:srgbClr val="9D138D"/>
                </a:solidFill>
              </a:rPr>
              <a:t>a</a:t>
            </a:r>
            <a:r>
              <a:rPr lang="en-US" altLang="zh-CN" sz="2800"/>
              <a:t>,</a:t>
            </a:r>
            <a:r>
              <a:rPr lang="en-US" altLang="zh-CN" sz="2800">
                <a:solidFill>
                  <a:srgbClr val="9D138D"/>
                </a:solidFill>
              </a:rPr>
              <a:t>b</a:t>
            </a:r>
            <a:r>
              <a:rPr lang="en-US" altLang="zh-CN" sz="2800"/>
              <a:t>); </a:t>
            </a:r>
            <a:endParaRPr lang="zh-CN" altLang="zh-CN" sz="2800"/>
          </a:p>
          <a:p>
            <a:pPr>
              <a:lnSpc>
                <a:spcPts val="3000"/>
              </a:lnSpc>
              <a:buFont typeface="Wingdings" pitchFamily="2" charset="2"/>
              <a:buNone/>
            </a:pPr>
            <a:r>
              <a:rPr lang="en-US" altLang="zh-CN" sz="2800"/>
              <a:t>  printf(“a=%s\nb=%s\n",a,b);  </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a:p>
            <a:pPr>
              <a:lnSpc>
                <a:spcPts val="3000"/>
              </a:lnSpc>
              <a:buFont typeface="Wingdings" pitchFamily="2" charset="2"/>
              <a:buNone/>
            </a:pPr>
            <a:endParaRPr lang="zh-CN" altLang="en-US" sz="2800"/>
          </a:p>
        </p:txBody>
      </p:sp>
      <p:pic>
        <p:nvPicPr>
          <p:cNvPr id="12493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内容占位符 2"/>
          <p:cNvSpPr>
            <a:spLocks noGrp="1"/>
          </p:cNvSpPr>
          <p:nvPr>
            <p:ph idx="1"/>
          </p:nvPr>
        </p:nvSpPr>
        <p:spPr>
          <a:xfrm>
            <a:off x="357188" y="1000125"/>
            <a:ext cx="8501062" cy="4286250"/>
          </a:xfrm>
        </p:spPr>
        <p:txBody>
          <a:bodyPr/>
          <a:lstStyle/>
          <a:p>
            <a:pPr>
              <a:lnSpc>
                <a:spcPct val="100000"/>
              </a:lnSpc>
              <a:buFont typeface="Wingdings" pitchFamily="2" charset="2"/>
              <a:buNone/>
            </a:pPr>
            <a:r>
              <a:rPr lang="en-US" altLang="zh-CN" sz="2800"/>
              <a:t>void copy_string(char from[], char to[]) </a:t>
            </a:r>
            <a:r>
              <a:rPr lang="zh-CN" altLang="zh-CN" sz="2800"/>
              <a:t> </a:t>
            </a:r>
          </a:p>
          <a:p>
            <a:pPr>
              <a:lnSpc>
                <a:spcPct val="100000"/>
              </a:lnSpc>
              <a:buFont typeface="Wingdings" pitchFamily="2" charset="2"/>
              <a:buNone/>
            </a:pPr>
            <a:r>
              <a:rPr lang="en-US" altLang="zh-CN" sz="2800"/>
              <a:t>{ int i=0;</a:t>
            </a:r>
            <a:endParaRPr lang="zh-CN" altLang="zh-CN" sz="2800"/>
          </a:p>
          <a:p>
            <a:pPr>
              <a:lnSpc>
                <a:spcPct val="100000"/>
              </a:lnSpc>
              <a:buFont typeface="Wingdings" pitchFamily="2" charset="2"/>
              <a:buNone/>
            </a:pPr>
            <a:r>
              <a:rPr lang="en-US" altLang="zh-CN" sz="2800"/>
              <a:t>   while(from[i]!='\0')</a:t>
            </a:r>
            <a:endParaRPr lang="zh-CN" altLang="zh-CN" sz="2800"/>
          </a:p>
          <a:p>
            <a:pPr>
              <a:lnSpc>
                <a:spcPct val="100000"/>
              </a:lnSpc>
              <a:buFont typeface="Wingdings" pitchFamily="2" charset="2"/>
              <a:buNone/>
            </a:pPr>
            <a:r>
              <a:rPr lang="en-US" altLang="zh-CN" sz="2800"/>
              <a:t>   {   to[i]=from[i];</a:t>
            </a:r>
          </a:p>
          <a:p>
            <a:pPr>
              <a:lnSpc>
                <a:spcPct val="100000"/>
              </a:lnSpc>
              <a:buFont typeface="Wingdings" pitchFamily="2" charset="2"/>
              <a:buNone/>
            </a:pPr>
            <a:r>
              <a:rPr lang="en-US" altLang="zh-CN" sz="2800"/>
              <a:t>        i++;</a:t>
            </a:r>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to[i]='\0';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grpSp>
        <p:nvGrpSpPr>
          <p:cNvPr id="2" name="组合 7"/>
          <p:cNvGrpSpPr>
            <a:grpSpLocks/>
          </p:cNvGrpSpPr>
          <p:nvPr/>
        </p:nvGrpSpPr>
        <p:grpSpPr bwMode="auto">
          <a:xfrm>
            <a:off x="3214688" y="4429125"/>
            <a:ext cx="5143500" cy="2000250"/>
            <a:chOff x="3559343" y="4000504"/>
            <a:chExt cx="4941748" cy="1714512"/>
          </a:xfrm>
        </p:grpSpPr>
        <p:pic>
          <p:nvPicPr>
            <p:cNvPr id="1259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578" y="5072073"/>
              <a:ext cx="1714512" cy="642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1867" y="4000504"/>
              <a:ext cx="3454073" cy="757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59343" y="4714884"/>
              <a:ext cx="4941748" cy="40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0"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71868" y="5072074"/>
              <a:ext cx="3269428" cy="6429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5961"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29453" y="4000504"/>
              <a:ext cx="1571637" cy="714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25956" name="图片 8" descr="Untitled2.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内容占位符 2"/>
          <p:cNvSpPr>
            <a:spLocks noGrp="1"/>
          </p:cNvSpPr>
          <p:nvPr>
            <p:ph idx="1"/>
          </p:nvPr>
        </p:nvSpPr>
        <p:spPr>
          <a:xfrm>
            <a:off x="785813" y="1214438"/>
            <a:ext cx="7500937" cy="4286250"/>
          </a:xfrm>
        </p:spPr>
        <p:txBody>
          <a:bodyPr/>
          <a:lstStyle/>
          <a:p>
            <a:pPr>
              <a:buFont typeface="Wingdings" pitchFamily="2" charset="2"/>
              <a:buNone/>
            </a:pPr>
            <a:r>
              <a:rPr lang="en-US" altLang="zh-CN"/>
              <a:t>(2)</a:t>
            </a:r>
            <a:r>
              <a:rPr lang="zh-CN" altLang="zh-CN"/>
              <a:t>用字符型指针变量作实参</a:t>
            </a:r>
          </a:p>
          <a:p>
            <a:r>
              <a:rPr lang="en-US" altLang="zh-CN"/>
              <a:t>copy_string</a:t>
            </a:r>
            <a:r>
              <a:rPr lang="zh-CN" altLang="zh-CN"/>
              <a:t>不变，在</a:t>
            </a:r>
            <a:r>
              <a:rPr lang="en-US" altLang="zh-CN"/>
              <a:t>main</a:t>
            </a:r>
            <a:r>
              <a:rPr lang="zh-CN" altLang="zh-CN"/>
              <a:t>函数中定义字符指针变量</a:t>
            </a:r>
            <a:r>
              <a:rPr lang="en-US" altLang="zh-CN"/>
              <a:t>from</a:t>
            </a:r>
            <a:r>
              <a:rPr lang="zh-CN" altLang="zh-CN"/>
              <a:t>和</a:t>
            </a:r>
            <a:r>
              <a:rPr lang="en-US" altLang="zh-CN"/>
              <a:t>to</a:t>
            </a:r>
            <a:r>
              <a:rPr lang="zh-CN" altLang="zh-CN"/>
              <a:t>，分别指向两个字符数组</a:t>
            </a:r>
            <a:r>
              <a:rPr lang="en-US" altLang="zh-CN"/>
              <a:t>a,b</a:t>
            </a:r>
            <a:r>
              <a:rPr lang="zh-CN" altLang="zh-CN"/>
              <a:t>。</a:t>
            </a:r>
            <a:endParaRPr lang="en-US" altLang="zh-CN"/>
          </a:p>
          <a:p>
            <a:r>
              <a:rPr lang="zh-CN" altLang="en-US"/>
              <a:t>仅需要修改主函数代码</a:t>
            </a:r>
          </a:p>
        </p:txBody>
      </p:sp>
      <p:pic>
        <p:nvPicPr>
          <p:cNvPr id="12697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内容占位符 2"/>
          <p:cNvSpPr>
            <a:spLocks noGrp="1"/>
          </p:cNvSpPr>
          <p:nvPr>
            <p:ph idx="1"/>
          </p:nvPr>
        </p:nvSpPr>
        <p:spPr>
          <a:xfrm>
            <a:off x="539750" y="1214438"/>
            <a:ext cx="8153400" cy="4500562"/>
          </a:xfrm>
        </p:spPr>
        <p:txBody>
          <a:bodyPr/>
          <a:lstStyle/>
          <a:p>
            <a:r>
              <a:rPr lang="zh-CN" altLang="zh-CN" dirty="0"/>
              <a:t>一个变量的</a:t>
            </a:r>
            <a:r>
              <a:rPr lang="zh-CN" altLang="zh-CN" dirty="0">
                <a:solidFill>
                  <a:srgbClr val="0000CC"/>
                </a:solidFill>
              </a:rPr>
              <a:t>地址</a:t>
            </a:r>
            <a:r>
              <a:rPr lang="zh-CN" altLang="zh-CN" dirty="0"/>
              <a:t>称为该变量的“</a:t>
            </a:r>
            <a:r>
              <a:rPr lang="zh-CN" altLang="zh-CN" dirty="0">
                <a:solidFill>
                  <a:srgbClr val="C00000"/>
                </a:solidFill>
              </a:rPr>
              <a:t>指针</a:t>
            </a:r>
            <a:r>
              <a:rPr lang="zh-CN" altLang="zh-CN" dirty="0"/>
              <a:t>”</a:t>
            </a:r>
            <a:endParaRPr lang="en-US" altLang="zh-CN" dirty="0"/>
          </a:p>
          <a:p>
            <a:pPr>
              <a:buFont typeface="Wingdings" pitchFamily="2" charset="2"/>
              <a:buNone/>
            </a:pPr>
            <a:r>
              <a:rPr lang="zh-CN" altLang="zh-CN" dirty="0"/>
              <a:t>例如，地址</a:t>
            </a:r>
            <a:r>
              <a:rPr lang="en-US" altLang="zh-CN" dirty="0"/>
              <a:t>2000</a:t>
            </a:r>
            <a:r>
              <a:rPr lang="zh-CN" altLang="zh-CN" dirty="0"/>
              <a:t>是变量ｉ的指针</a:t>
            </a:r>
            <a:endParaRPr lang="en-US" altLang="zh-CN" dirty="0"/>
          </a:p>
          <a:p>
            <a:r>
              <a:rPr lang="zh-CN" altLang="zh-CN" dirty="0"/>
              <a:t>如果有一个变量专门用来存放另一变量的地址（即指针），则它称为“</a:t>
            </a:r>
            <a:r>
              <a:rPr lang="zh-CN" altLang="zh-CN" dirty="0">
                <a:solidFill>
                  <a:srgbClr val="C00000"/>
                </a:solidFill>
              </a:rPr>
              <a:t>指针变量</a:t>
            </a:r>
            <a:r>
              <a:rPr lang="zh-CN" altLang="zh-CN" dirty="0"/>
              <a:t>”</a:t>
            </a:r>
            <a:endParaRPr lang="en-US" altLang="zh-CN" dirty="0"/>
          </a:p>
          <a:p>
            <a:r>
              <a:rPr lang="en-US" altLang="zh-CN" dirty="0" err="1"/>
              <a:t>i_pointer</a:t>
            </a:r>
            <a:r>
              <a:rPr lang="zh-CN" altLang="zh-CN" dirty="0"/>
              <a:t>就是一个指针变量。指针变量就是地址变量，用来存放地址的</a:t>
            </a:r>
            <a:r>
              <a:rPr lang="zh-CN" altLang="zh-CN"/>
              <a:t>变量，指针变量</a:t>
            </a:r>
            <a:r>
              <a:rPr lang="zh-CN" altLang="zh-CN" dirty="0"/>
              <a:t>的值是地址（即指针）</a:t>
            </a:r>
            <a:endParaRPr lang="zh-CN" altLang="en-US" dirty="0"/>
          </a:p>
        </p:txBody>
      </p:sp>
      <p:pic>
        <p:nvPicPr>
          <p:cNvPr id="1433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内容占位符 2"/>
          <p:cNvSpPr>
            <a:spLocks noGrp="1"/>
          </p:cNvSpPr>
          <p:nvPr>
            <p:ph idx="1"/>
          </p:nvPr>
        </p:nvSpPr>
        <p:spPr>
          <a:xfrm>
            <a:off x="285750" y="857250"/>
            <a:ext cx="8715375" cy="5643563"/>
          </a:xfrm>
        </p:spPr>
        <p:txBody>
          <a:bodyPr/>
          <a:lstStyle/>
          <a:p>
            <a:pPr>
              <a:lnSpc>
                <a:spcPts val="2900"/>
              </a:lnSpc>
              <a:buFont typeface="Wingdings" pitchFamily="2" charset="2"/>
              <a:buNone/>
            </a:pPr>
            <a:r>
              <a:rPr lang="en-US" altLang="zh-CN" sz="2800"/>
              <a:t>#include &lt;stdio.h&gt;</a:t>
            </a:r>
            <a:endParaRPr lang="zh-CN" altLang="zh-CN" sz="2800"/>
          </a:p>
          <a:p>
            <a:pPr>
              <a:lnSpc>
                <a:spcPts val="2900"/>
              </a:lnSpc>
              <a:buFont typeface="Wingdings" pitchFamily="2" charset="2"/>
              <a:buNone/>
            </a:pPr>
            <a:r>
              <a:rPr lang="en-US" altLang="zh-CN" sz="2800"/>
              <a:t>int main()</a:t>
            </a:r>
            <a:endParaRPr lang="zh-CN" altLang="zh-CN" sz="2800"/>
          </a:p>
          <a:p>
            <a:pPr>
              <a:lnSpc>
                <a:spcPts val="2900"/>
              </a:lnSpc>
              <a:buFont typeface="Wingdings" pitchFamily="2" charset="2"/>
              <a:buNone/>
            </a:pPr>
            <a:r>
              <a:rPr lang="en-US" altLang="zh-CN" sz="2800"/>
              <a:t>{void copy_string(char from[], char to[]); </a:t>
            </a:r>
            <a:endParaRPr lang="zh-CN" altLang="zh-CN" sz="2800"/>
          </a:p>
          <a:p>
            <a:pPr>
              <a:lnSpc>
                <a:spcPts val="2900"/>
              </a:lnSpc>
              <a:buFont typeface="Wingdings" pitchFamily="2" charset="2"/>
              <a:buNone/>
            </a:pPr>
            <a:r>
              <a:rPr lang="en-US" altLang="zh-CN" sz="2800"/>
              <a:t>  char a[]=“I am a teacher.”; </a:t>
            </a:r>
            <a:endParaRPr lang="zh-CN" altLang="zh-CN" sz="2800"/>
          </a:p>
          <a:p>
            <a:pPr>
              <a:lnSpc>
                <a:spcPts val="2900"/>
              </a:lnSpc>
              <a:buFont typeface="Wingdings" pitchFamily="2" charset="2"/>
              <a:buNone/>
            </a:pPr>
            <a:r>
              <a:rPr lang="en-US" altLang="zh-CN" sz="2800"/>
              <a:t>  char b[]=“you are a student.”; </a:t>
            </a:r>
            <a:endParaRPr lang="zh-CN" altLang="zh-CN" sz="2800"/>
          </a:p>
          <a:p>
            <a:pPr>
              <a:lnSpc>
                <a:spcPts val="2900"/>
              </a:lnSpc>
              <a:buFont typeface="Wingdings" pitchFamily="2" charset="2"/>
              <a:buNone/>
            </a:pPr>
            <a:r>
              <a:rPr lang="en-US" altLang="zh-CN" sz="2800"/>
              <a:t>  char *</a:t>
            </a:r>
            <a:r>
              <a:rPr lang="en-US" altLang="zh-CN" sz="2800">
                <a:solidFill>
                  <a:srgbClr val="9D138D"/>
                </a:solidFill>
              </a:rPr>
              <a:t>from</a:t>
            </a:r>
            <a:r>
              <a:rPr lang="en-US" altLang="zh-CN" sz="2800"/>
              <a:t>=a,*</a:t>
            </a:r>
            <a:r>
              <a:rPr lang="en-US" altLang="zh-CN" sz="2800">
                <a:solidFill>
                  <a:srgbClr val="9D138D"/>
                </a:solidFill>
              </a:rPr>
              <a:t>to</a:t>
            </a:r>
            <a:r>
              <a:rPr lang="en-US" altLang="zh-CN" sz="2800"/>
              <a:t>=b; </a:t>
            </a:r>
            <a:r>
              <a:rPr lang="zh-CN" altLang="zh-CN" sz="2800"/>
              <a:t> </a:t>
            </a:r>
          </a:p>
          <a:p>
            <a:pPr>
              <a:lnSpc>
                <a:spcPts val="2900"/>
              </a:lnSpc>
              <a:buFont typeface="Wingdings" pitchFamily="2" charset="2"/>
              <a:buNone/>
            </a:pPr>
            <a:r>
              <a:rPr lang="en-US" altLang="zh-CN" sz="2800"/>
              <a:t>  printf(“a=%s\nb=%s\n",a,b);</a:t>
            </a:r>
            <a:endParaRPr lang="zh-CN" altLang="zh-CN" sz="2800"/>
          </a:p>
          <a:p>
            <a:pPr>
              <a:lnSpc>
                <a:spcPts val="2900"/>
              </a:lnSpc>
              <a:buFont typeface="Wingdings" pitchFamily="2" charset="2"/>
              <a:buNone/>
            </a:pPr>
            <a:r>
              <a:rPr lang="en-US" altLang="zh-CN" sz="2800"/>
              <a:t>  printf("\ncopy string a to string b:\n");</a:t>
            </a:r>
            <a:endParaRPr lang="zh-CN" altLang="zh-CN" sz="2800"/>
          </a:p>
          <a:p>
            <a:pPr>
              <a:lnSpc>
                <a:spcPts val="2900"/>
              </a:lnSpc>
              <a:buFont typeface="Wingdings" pitchFamily="2" charset="2"/>
              <a:buNone/>
            </a:pPr>
            <a:r>
              <a:rPr lang="en-US" altLang="zh-CN" sz="2800"/>
              <a:t>  copy_string(</a:t>
            </a:r>
            <a:r>
              <a:rPr lang="en-US" altLang="zh-CN" sz="2800">
                <a:solidFill>
                  <a:srgbClr val="9D138D"/>
                </a:solidFill>
              </a:rPr>
              <a:t>from</a:t>
            </a:r>
            <a:r>
              <a:rPr lang="en-US" altLang="zh-CN" sz="2800"/>
              <a:t>,</a:t>
            </a:r>
            <a:r>
              <a:rPr lang="en-US" altLang="zh-CN" sz="2800">
                <a:solidFill>
                  <a:srgbClr val="9D138D"/>
                </a:solidFill>
              </a:rPr>
              <a:t>to</a:t>
            </a:r>
            <a:r>
              <a:rPr lang="en-US" altLang="zh-CN" sz="2800"/>
              <a:t>); </a:t>
            </a:r>
            <a:endParaRPr lang="zh-CN" altLang="zh-CN" sz="2800"/>
          </a:p>
          <a:p>
            <a:pPr>
              <a:lnSpc>
                <a:spcPts val="2900"/>
              </a:lnSpc>
              <a:buFont typeface="Wingdings" pitchFamily="2" charset="2"/>
              <a:buNone/>
            </a:pPr>
            <a:r>
              <a:rPr lang="en-US" altLang="zh-CN" sz="2800"/>
              <a:t>  printf(“a=%s\nb=%s\n",a,b);  </a:t>
            </a:r>
            <a:endParaRPr lang="zh-CN" altLang="zh-CN" sz="2800"/>
          </a:p>
          <a:p>
            <a:pPr>
              <a:lnSpc>
                <a:spcPts val="2900"/>
              </a:lnSpc>
              <a:buFont typeface="Wingdings" pitchFamily="2" charset="2"/>
              <a:buNone/>
            </a:pPr>
            <a:r>
              <a:rPr lang="en-US" altLang="zh-CN" sz="2800"/>
              <a:t>  return 0;</a:t>
            </a:r>
            <a:endParaRPr lang="zh-CN" altLang="zh-CN" sz="2800"/>
          </a:p>
          <a:p>
            <a:pPr>
              <a:lnSpc>
                <a:spcPts val="2900"/>
              </a:lnSpc>
              <a:buFont typeface="Wingdings" pitchFamily="2" charset="2"/>
              <a:buNone/>
            </a:pPr>
            <a:r>
              <a:rPr lang="en-US" altLang="zh-CN" sz="2800"/>
              <a:t>}</a:t>
            </a:r>
            <a:endParaRPr lang="zh-CN" altLang="zh-CN" sz="2800"/>
          </a:p>
        </p:txBody>
      </p:sp>
      <p:pic>
        <p:nvPicPr>
          <p:cNvPr id="12800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内容占位符 2"/>
          <p:cNvSpPr>
            <a:spLocks noGrp="1"/>
          </p:cNvSpPr>
          <p:nvPr>
            <p:ph idx="1"/>
          </p:nvPr>
        </p:nvSpPr>
        <p:spPr>
          <a:xfrm>
            <a:off x="1000125" y="1214438"/>
            <a:ext cx="7286625" cy="3143250"/>
          </a:xfrm>
        </p:spPr>
        <p:txBody>
          <a:bodyPr/>
          <a:lstStyle/>
          <a:p>
            <a:pPr>
              <a:buFont typeface="Wingdings" pitchFamily="2" charset="2"/>
              <a:buNone/>
            </a:pPr>
            <a:r>
              <a:rPr lang="en-US" altLang="zh-CN"/>
              <a:t>(3)</a:t>
            </a:r>
            <a:r>
              <a:rPr lang="zh-CN" altLang="zh-CN"/>
              <a:t>用字符指针变量作形参和实参</a:t>
            </a:r>
            <a:endParaRPr lang="en-US" altLang="zh-CN"/>
          </a:p>
        </p:txBody>
      </p:sp>
      <p:pic>
        <p:nvPicPr>
          <p:cNvPr id="12902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内容占位符 2"/>
          <p:cNvSpPr>
            <a:spLocks noGrp="1"/>
          </p:cNvSpPr>
          <p:nvPr>
            <p:ph idx="1"/>
          </p:nvPr>
        </p:nvSpPr>
        <p:spPr>
          <a:xfrm>
            <a:off x="285750" y="785813"/>
            <a:ext cx="8715375" cy="5786437"/>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{void copy_string(char *from, char *to);</a:t>
            </a:r>
            <a:endParaRPr lang="zh-CN" altLang="zh-CN" sz="2800"/>
          </a:p>
          <a:p>
            <a:pPr>
              <a:lnSpc>
                <a:spcPts val="3000"/>
              </a:lnSpc>
              <a:buFont typeface="Wingdings" pitchFamily="2" charset="2"/>
              <a:buNone/>
            </a:pPr>
            <a:r>
              <a:rPr lang="en-US" altLang="zh-CN" sz="2800"/>
              <a:t>  char *</a:t>
            </a:r>
            <a:r>
              <a:rPr lang="en-US" altLang="zh-CN" sz="2800">
                <a:solidFill>
                  <a:srgbClr val="9D138D"/>
                </a:solidFill>
              </a:rPr>
              <a:t>a</a:t>
            </a:r>
            <a:r>
              <a:rPr lang="en-US" altLang="zh-CN" sz="2800"/>
              <a:t>=“I am a teacher.”; </a:t>
            </a:r>
            <a:endParaRPr lang="zh-CN" altLang="zh-CN" sz="2800"/>
          </a:p>
          <a:p>
            <a:pPr>
              <a:lnSpc>
                <a:spcPts val="3000"/>
              </a:lnSpc>
              <a:buFont typeface="Wingdings" pitchFamily="2" charset="2"/>
              <a:buNone/>
            </a:pPr>
            <a:r>
              <a:rPr lang="en-US" altLang="zh-CN" sz="2800"/>
              <a:t>  char b[]=“You are a student.”; </a:t>
            </a:r>
            <a:endParaRPr lang="zh-CN" altLang="zh-CN" sz="2800"/>
          </a:p>
          <a:p>
            <a:pPr>
              <a:lnSpc>
                <a:spcPts val="3000"/>
              </a:lnSpc>
              <a:buFont typeface="Wingdings" pitchFamily="2" charset="2"/>
              <a:buNone/>
            </a:pPr>
            <a:r>
              <a:rPr lang="en-US" altLang="zh-CN" sz="2800"/>
              <a:t>  char *</a:t>
            </a:r>
            <a:r>
              <a:rPr lang="en-US" altLang="zh-CN" sz="2800">
                <a:solidFill>
                  <a:srgbClr val="9D138D"/>
                </a:solidFill>
              </a:rPr>
              <a:t>p</a:t>
            </a:r>
            <a:r>
              <a:rPr lang="en-US" altLang="zh-CN" sz="2800"/>
              <a:t>=b; </a:t>
            </a:r>
            <a:endParaRPr lang="zh-CN" altLang="zh-CN" sz="2800"/>
          </a:p>
          <a:p>
            <a:pPr>
              <a:lnSpc>
                <a:spcPts val="3000"/>
              </a:lnSpc>
              <a:buFont typeface="Wingdings" pitchFamily="2" charset="2"/>
              <a:buNone/>
            </a:pPr>
            <a:r>
              <a:rPr lang="en-US" altLang="zh-CN" sz="2800"/>
              <a:t>  printf(“a=%s\nb=%s\n”,a,b); </a:t>
            </a:r>
            <a:endParaRPr lang="zh-CN" altLang="zh-CN" sz="2800"/>
          </a:p>
          <a:p>
            <a:pPr>
              <a:lnSpc>
                <a:spcPts val="3000"/>
              </a:lnSpc>
              <a:buFont typeface="Wingdings" pitchFamily="2" charset="2"/>
              <a:buNone/>
            </a:pPr>
            <a:r>
              <a:rPr lang="en-US" altLang="zh-CN" sz="2800"/>
              <a:t>  printf("\ncopy string a to string b:\n");</a:t>
            </a:r>
            <a:endParaRPr lang="zh-CN" altLang="zh-CN" sz="2800"/>
          </a:p>
          <a:p>
            <a:pPr>
              <a:lnSpc>
                <a:spcPts val="3000"/>
              </a:lnSpc>
              <a:buFont typeface="Wingdings" pitchFamily="2" charset="2"/>
              <a:buNone/>
            </a:pPr>
            <a:r>
              <a:rPr lang="en-US" altLang="zh-CN" sz="2800"/>
              <a:t>  copy_string(</a:t>
            </a:r>
            <a:r>
              <a:rPr lang="en-US" altLang="zh-CN" sz="2800">
                <a:solidFill>
                  <a:srgbClr val="9D138D"/>
                </a:solidFill>
              </a:rPr>
              <a:t>a</a:t>
            </a:r>
            <a:r>
              <a:rPr lang="en-US" altLang="zh-CN" sz="2800"/>
              <a:t>,</a:t>
            </a:r>
            <a:r>
              <a:rPr lang="en-US" altLang="zh-CN" sz="2800">
                <a:solidFill>
                  <a:srgbClr val="9D138D"/>
                </a:solidFill>
              </a:rPr>
              <a:t>p</a:t>
            </a:r>
            <a:r>
              <a:rPr lang="en-US" altLang="zh-CN" sz="2800"/>
              <a:t>); </a:t>
            </a:r>
            <a:endParaRPr lang="zh-CN" altLang="zh-CN" sz="2800"/>
          </a:p>
          <a:p>
            <a:pPr>
              <a:lnSpc>
                <a:spcPts val="3000"/>
              </a:lnSpc>
              <a:buFont typeface="Wingdings" pitchFamily="2" charset="2"/>
              <a:buNone/>
            </a:pPr>
            <a:r>
              <a:rPr lang="en-US" altLang="zh-CN" sz="2800"/>
              <a:t>  printf(“a=%s\nb=%s\n”,a,b); </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p:txBody>
      </p:sp>
      <p:pic>
        <p:nvPicPr>
          <p:cNvPr id="13005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内容占位符 2"/>
          <p:cNvSpPr>
            <a:spLocks noGrp="1"/>
          </p:cNvSpPr>
          <p:nvPr>
            <p:ph idx="1"/>
          </p:nvPr>
        </p:nvSpPr>
        <p:spPr>
          <a:xfrm>
            <a:off x="571500" y="928688"/>
            <a:ext cx="8215313" cy="3357562"/>
          </a:xfrm>
        </p:spPr>
        <p:txBody>
          <a:bodyPr/>
          <a:lstStyle/>
          <a:p>
            <a:pPr>
              <a:buFont typeface="Wingdings" pitchFamily="2" charset="2"/>
              <a:buNone/>
            </a:pPr>
            <a:r>
              <a:rPr lang="en-US" altLang="zh-CN" sz="2800"/>
              <a:t>void copy_string(char *</a:t>
            </a:r>
            <a:r>
              <a:rPr lang="en-US" altLang="zh-CN" sz="2800">
                <a:solidFill>
                  <a:srgbClr val="9D138D"/>
                </a:solidFill>
              </a:rPr>
              <a:t>from</a:t>
            </a:r>
            <a:r>
              <a:rPr lang="en-US" altLang="zh-CN" sz="2800"/>
              <a:t>, char *</a:t>
            </a:r>
            <a:r>
              <a:rPr lang="en-US" altLang="zh-CN" sz="2800">
                <a:solidFill>
                  <a:srgbClr val="9D138D"/>
                </a:solidFill>
              </a:rPr>
              <a:t>to</a:t>
            </a:r>
            <a:r>
              <a:rPr lang="en-US" altLang="zh-CN" sz="2800"/>
              <a:t>) </a:t>
            </a:r>
            <a:endParaRPr lang="zh-CN" altLang="zh-CN" sz="2800"/>
          </a:p>
          <a:p>
            <a:pPr>
              <a:buFont typeface="Wingdings" pitchFamily="2" charset="2"/>
              <a:buNone/>
            </a:pPr>
            <a:r>
              <a:rPr lang="en-US" altLang="zh-CN" sz="2800"/>
              <a:t>{  for(  ;*from!='\0'; </a:t>
            </a:r>
            <a:r>
              <a:rPr lang="en-US" altLang="zh-CN" sz="2800">
                <a:solidFill>
                  <a:srgbClr val="9D138D"/>
                </a:solidFill>
              </a:rPr>
              <a:t>from++</a:t>
            </a:r>
            <a:r>
              <a:rPr lang="en-US" altLang="zh-CN" sz="2800"/>
              <a:t>,</a:t>
            </a:r>
            <a:r>
              <a:rPr lang="en-US" altLang="zh-CN" sz="2800">
                <a:solidFill>
                  <a:srgbClr val="9D138D"/>
                </a:solidFill>
              </a:rPr>
              <a:t>to++</a:t>
            </a:r>
            <a:r>
              <a:rPr lang="en-US" altLang="zh-CN" sz="2800"/>
              <a:t>)</a:t>
            </a:r>
            <a:endParaRPr lang="zh-CN" altLang="zh-CN" sz="2800"/>
          </a:p>
          <a:p>
            <a:pPr>
              <a:buFont typeface="Wingdings" pitchFamily="2" charset="2"/>
              <a:buNone/>
            </a:pPr>
            <a:r>
              <a:rPr lang="en-US" altLang="zh-CN" sz="2800"/>
              <a:t>      {  *to=*from;   }</a:t>
            </a:r>
            <a:endParaRPr lang="zh-CN" altLang="zh-CN" sz="2800"/>
          </a:p>
          <a:p>
            <a:pPr>
              <a:buFont typeface="Wingdings" pitchFamily="2" charset="2"/>
              <a:buNone/>
            </a:pPr>
            <a:r>
              <a:rPr lang="en-US" altLang="zh-CN" sz="2800"/>
              <a:t>   *to='\0';</a:t>
            </a:r>
            <a:endParaRPr lang="zh-CN" altLang="zh-CN" sz="2800"/>
          </a:p>
          <a:p>
            <a:pPr>
              <a:buFont typeface="Wingdings" pitchFamily="2" charset="2"/>
              <a:buNone/>
            </a:pPr>
            <a:r>
              <a:rPr lang="en-US" altLang="zh-CN" sz="2800"/>
              <a:t>} </a:t>
            </a:r>
            <a:endParaRPr lang="zh-CN" altLang="zh-CN" sz="2800"/>
          </a:p>
        </p:txBody>
      </p:sp>
      <p:pic>
        <p:nvPicPr>
          <p:cNvPr id="13107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929187"/>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t>(1) </a:t>
            </a:r>
            <a:r>
              <a:rPr lang="zh-CN" altLang="zh-CN"/>
              <a:t>字符数组由若干个元素组成，每个元素中放一个字符，而字符指针变量中存放的是地址（字符串第</a:t>
            </a:r>
            <a:r>
              <a:rPr lang="en-US" altLang="zh-CN"/>
              <a:t>1</a:t>
            </a:r>
            <a:r>
              <a:rPr lang="zh-CN" altLang="zh-CN"/>
              <a:t>个字符的地址），决不是将字符串放到字符指针变量中。</a:t>
            </a:r>
          </a:p>
        </p:txBody>
      </p:sp>
      <p:pic>
        <p:nvPicPr>
          <p:cNvPr id="13312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929187"/>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t>(2) </a:t>
            </a:r>
            <a:r>
              <a:rPr lang="zh-CN" altLang="zh-CN"/>
              <a:t>赋值方式。可以对字符指针变量赋值，但不能对数组名赋值。</a:t>
            </a:r>
            <a:endParaRPr lang="en-US" altLang="zh-CN"/>
          </a:p>
          <a:p>
            <a:pPr lvl="1">
              <a:buFont typeface="Wingdings" pitchFamily="2" charset="2"/>
              <a:buNone/>
            </a:pPr>
            <a:r>
              <a:rPr lang="en-US" altLang="zh-CN"/>
              <a:t>char *a; a=”I love China!”;   </a:t>
            </a:r>
            <a:r>
              <a:rPr lang="zh-CN" altLang="en-US">
                <a:solidFill>
                  <a:srgbClr val="FF0000"/>
                </a:solidFill>
              </a:rPr>
              <a:t>对</a:t>
            </a:r>
            <a:endParaRPr lang="en-US" altLang="zh-CN">
              <a:solidFill>
                <a:srgbClr val="FF0000"/>
              </a:solidFill>
            </a:endParaRPr>
          </a:p>
          <a:p>
            <a:pPr lvl="1">
              <a:buFont typeface="Wingdings" pitchFamily="2" charset="2"/>
              <a:buNone/>
            </a:pPr>
            <a:r>
              <a:rPr lang="en-US" altLang="zh-CN"/>
              <a:t>char str[14];str[0]=’I’;   </a:t>
            </a:r>
            <a:r>
              <a:rPr lang="zh-CN" altLang="en-US">
                <a:solidFill>
                  <a:srgbClr val="FF0000"/>
                </a:solidFill>
              </a:rPr>
              <a:t>对</a:t>
            </a:r>
            <a:endParaRPr lang="en-US" altLang="zh-CN">
              <a:solidFill>
                <a:srgbClr val="FF0000"/>
              </a:solidFill>
            </a:endParaRPr>
          </a:p>
          <a:p>
            <a:pPr lvl="1">
              <a:buFont typeface="Wingdings" pitchFamily="2" charset="2"/>
              <a:buNone/>
            </a:pPr>
            <a:r>
              <a:rPr lang="en-US" altLang="zh-CN"/>
              <a:t>char str[14]; str=”I love China!”; </a:t>
            </a:r>
            <a:r>
              <a:rPr lang="zh-CN" altLang="en-US">
                <a:solidFill>
                  <a:srgbClr val="FF0000"/>
                </a:solidFill>
              </a:rPr>
              <a:t>错</a:t>
            </a:r>
            <a:endParaRPr lang="zh-CN" altLang="zh-CN">
              <a:solidFill>
                <a:srgbClr val="FF0000"/>
              </a:solidFill>
            </a:endParaRPr>
          </a:p>
        </p:txBody>
      </p:sp>
      <p:pic>
        <p:nvPicPr>
          <p:cNvPr id="13414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7" dur="500"/>
                                        <p:tgtEl>
                                          <p:spTgt spid="614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2"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929187"/>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zh-CN" altLang="zh-CN"/>
              <a:t>（</a:t>
            </a:r>
            <a:r>
              <a:rPr lang="en-US" altLang="zh-CN"/>
              <a:t>3</a:t>
            </a:r>
            <a:r>
              <a:rPr lang="zh-CN" altLang="zh-CN"/>
              <a:t>）初始化的含义</a:t>
            </a:r>
            <a:endParaRPr lang="en-US" altLang="zh-CN"/>
          </a:p>
          <a:p>
            <a:pPr lvl="1">
              <a:buFont typeface="Wingdings" pitchFamily="2" charset="2"/>
              <a:buNone/>
            </a:pPr>
            <a:r>
              <a:rPr lang="en-US" altLang="zh-CN"/>
              <a:t>char *a=”I love China</a:t>
            </a:r>
            <a:r>
              <a:rPr lang="zh-CN" altLang="zh-CN"/>
              <a:t>！</a:t>
            </a:r>
            <a:r>
              <a:rPr lang="en-US" altLang="zh-CN"/>
              <a:t>”;</a:t>
            </a:r>
            <a:r>
              <a:rPr lang="zh-CN" altLang="en-US">
                <a:solidFill>
                  <a:srgbClr val="9D138D"/>
                </a:solidFill>
              </a:rPr>
              <a:t>与</a:t>
            </a:r>
            <a:endParaRPr lang="en-US" altLang="zh-CN">
              <a:solidFill>
                <a:srgbClr val="9D138D"/>
              </a:solidFill>
            </a:endParaRPr>
          </a:p>
          <a:p>
            <a:pPr lvl="1">
              <a:buFont typeface="Wingdings" pitchFamily="2" charset="2"/>
              <a:buNone/>
            </a:pPr>
            <a:r>
              <a:rPr lang="en-US" altLang="zh-CN">
                <a:solidFill>
                  <a:srgbClr val="00B050"/>
                </a:solidFill>
              </a:rPr>
              <a:t>char *a; a=”I love China</a:t>
            </a:r>
            <a:r>
              <a:rPr lang="zh-CN" altLang="zh-CN">
                <a:solidFill>
                  <a:srgbClr val="00B050"/>
                </a:solidFill>
              </a:rPr>
              <a:t>！</a:t>
            </a:r>
            <a:r>
              <a:rPr lang="en-US" altLang="zh-CN">
                <a:solidFill>
                  <a:srgbClr val="00B050"/>
                </a:solidFill>
              </a:rPr>
              <a:t>”;</a:t>
            </a:r>
            <a:r>
              <a:rPr lang="zh-CN" altLang="en-US">
                <a:solidFill>
                  <a:srgbClr val="9D138D"/>
                </a:solidFill>
              </a:rPr>
              <a:t>等价</a:t>
            </a:r>
            <a:endParaRPr lang="zh-CN" altLang="zh-CN">
              <a:solidFill>
                <a:srgbClr val="9D138D"/>
              </a:solidFill>
            </a:endParaRPr>
          </a:p>
        </p:txBody>
      </p:sp>
      <p:pic>
        <p:nvPicPr>
          <p:cNvPr id="1351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6"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929187"/>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zh-CN" altLang="zh-CN"/>
              <a:t>（</a:t>
            </a:r>
            <a:r>
              <a:rPr lang="en-US" altLang="zh-CN"/>
              <a:t>3</a:t>
            </a:r>
            <a:r>
              <a:rPr lang="zh-CN" altLang="zh-CN"/>
              <a:t>）初始化的含义</a:t>
            </a:r>
            <a:endParaRPr lang="en-US" altLang="zh-CN"/>
          </a:p>
          <a:p>
            <a:pPr lvl="1">
              <a:buFont typeface="Wingdings" pitchFamily="2" charset="2"/>
              <a:buNone/>
            </a:pPr>
            <a:r>
              <a:rPr lang="en-US" altLang="zh-CN"/>
              <a:t>char str[14]= ”I love China</a:t>
            </a:r>
            <a:r>
              <a:rPr lang="zh-CN" altLang="zh-CN"/>
              <a:t>！</a:t>
            </a:r>
            <a:r>
              <a:rPr lang="en-US" altLang="zh-CN"/>
              <a:t>”;</a:t>
            </a:r>
            <a:r>
              <a:rPr lang="zh-CN" altLang="en-US">
                <a:solidFill>
                  <a:srgbClr val="9D138D"/>
                </a:solidFill>
              </a:rPr>
              <a:t>与</a:t>
            </a:r>
            <a:endParaRPr lang="en-US" altLang="zh-CN">
              <a:solidFill>
                <a:srgbClr val="9D138D"/>
              </a:solidFill>
            </a:endParaRPr>
          </a:p>
          <a:p>
            <a:pPr lvl="1">
              <a:buFont typeface="Wingdings" pitchFamily="2" charset="2"/>
              <a:buNone/>
            </a:pPr>
            <a:r>
              <a:rPr lang="en-US" altLang="zh-CN">
                <a:solidFill>
                  <a:srgbClr val="00B050"/>
                </a:solidFill>
              </a:rPr>
              <a:t>char str[14]; </a:t>
            </a:r>
          </a:p>
          <a:p>
            <a:pPr lvl="1">
              <a:buFont typeface="Wingdings" pitchFamily="2" charset="2"/>
              <a:buNone/>
            </a:pPr>
            <a:r>
              <a:rPr lang="en-US" altLang="zh-CN">
                <a:solidFill>
                  <a:srgbClr val="00B050"/>
                </a:solidFill>
              </a:rPr>
              <a:t>str[]=”I love China</a:t>
            </a:r>
            <a:r>
              <a:rPr lang="zh-CN" altLang="zh-CN">
                <a:solidFill>
                  <a:srgbClr val="00B050"/>
                </a:solidFill>
              </a:rPr>
              <a:t>！</a:t>
            </a:r>
            <a:r>
              <a:rPr lang="en-US" altLang="zh-CN">
                <a:solidFill>
                  <a:srgbClr val="00B050"/>
                </a:solidFill>
              </a:rPr>
              <a:t>”;    </a:t>
            </a:r>
            <a:r>
              <a:rPr lang="zh-CN" altLang="en-US">
                <a:solidFill>
                  <a:srgbClr val="9D138D"/>
                </a:solidFill>
              </a:rPr>
              <a:t>不等价</a:t>
            </a:r>
            <a:endParaRPr lang="zh-CN" altLang="zh-CN">
              <a:solidFill>
                <a:srgbClr val="9D138D"/>
              </a:solidFill>
            </a:endParaRPr>
          </a:p>
        </p:txBody>
      </p:sp>
      <p:pic>
        <p:nvPicPr>
          <p:cNvPr id="13619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1" dur="500"/>
                                        <p:tgtEl>
                                          <p:spTgt spid="6147">
                                            <p:txEl>
                                              <p:pRg st="3" end="3"/>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5"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929187"/>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t>(4) </a:t>
            </a:r>
            <a:r>
              <a:rPr lang="zh-CN" altLang="zh-CN"/>
              <a:t>存储单元的内容</a:t>
            </a:r>
            <a:endParaRPr lang="en-US" altLang="zh-CN"/>
          </a:p>
          <a:p>
            <a:pPr lvl="1">
              <a:buFont typeface="Wingdings" pitchFamily="2" charset="2"/>
              <a:buNone/>
            </a:pPr>
            <a:r>
              <a:rPr lang="en-US" altLang="zh-CN"/>
              <a:t>  </a:t>
            </a:r>
            <a:r>
              <a:rPr lang="zh-CN" altLang="zh-CN"/>
              <a:t>编译时为字符数组分配若干存储单元，以存放各元素的值，而对字符指针变量，只分配一个存储单元</a:t>
            </a:r>
            <a:endParaRPr lang="zh-CN" altLang="zh-CN">
              <a:solidFill>
                <a:srgbClr val="9D138D"/>
              </a:solidFill>
            </a:endParaRPr>
          </a:p>
        </p:txBody>
      </p:sp>
      <p:pic>
        <p:nvPicPr>
          <p:cNvPr id="1372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929187"/>
          </a:xfrm>
        </p:spPr>
        <p:txBody>
          <a:bodyPr/>
          <a:lstStyle/>
          <a:p>
            <a:pPr>
              <a:lnSpc>
                <a:spcPct val="110000"/>
              </a:lnSpc>
            </a:pPr>
            <a:r>
              <a:rPr lang="zh-CN" altLang="zh-CN"/>
              <a:t>用字符数组和字符指针变量都能实现字符串的存储和运算，但它们二者之间是有区别的，不应混为一谈，主要有以下几点。</a:t>
            </a:r>
          </a:p>
          <a:p>
            <a:pPr lvl="1">
              <a:lnSpc>
                <a:spcPct val="110000"/>
              </a:lnSpc>
              <a:buFont typeface="Wingdings" pitchFamily="2" charset="2"/>
              <a:buNone/>
            </a:pPr>
            <a:r>
              <a:rPr lang="en-US" altLang="zh-CN"/>
              <a:t>(4) </a:t>
            </a:r>
            <a:r>
              <a:rPr lang="zh-CN" altLang="zh-CN"/>
              <a:t>存储单元的内容</a:t>
            </a:r>
            <a:endParaRPr lang="en-US" altLang="zh-CN"/>
          </a:p>
          <a:p>
            <a:pPr lvl="1">
              <a:lnSpc>
                <a:spcPct val="110000"/>
              </a:lnSpc>
              <a:buFont typeface="Wingdings" pitchFamily="2" charset="2"/>
              <a:buNone/>
            </a:pPr>
            <a:r>
              <a:rPr lang="en-US" altLang="zh-CN"/>
              <a:t> char *a; scanf(“%s”,a);   </a:t>
            </a:r>
            <a:r>
              <a:rPr lang="zh-CN" altLang="en-US">
                <a:solidFill>
                  <a:srgbClr val="FF0000"/>
                </a:solidFill>
              </a:rPr>
              <a:t>错</a:t>
            </a:r>
            <a:endParaRPr lang="en-US" altLang="zh-CN">
              <a:solidFill>
                <a:srgbClr val="FF0000"/>
              </a:solidFill>
            </a:endParaRPr>
          </a:p>
          <a:p>
            <a:pPr lvl="1">
              <a:lnSpc>
                <a:spcPct val="100000"/>
              </a:lnSpc>
              <a:buFont typeface="Wingdings" pitchFamily="2" charset="2"/>
              <a:buNone/>
            </a:pPr>
            <a:r>
              <a:rPr lang="en-US" altLang="zh-CN"/>
              <a:t> </a:t>
            </a:r>
            <a:r>
              <a:rPr lang="en-US" altLang="zh-CN">
                <a:solidFill>
                  <a:srgbClr val="00B050"/>
                </a:solidFill>
              </a:rPr>
              <a:t>char *a,str[10];      </a:t>
            </a:r>
            <a:endParaRPr lang="zh-CN" altLang="zh-CN">
              <a:solidFill>
                <a:srgbClr val="00B050"/>
              </a:solidFill>
            </a:endParaRPr>
          </a:p>
          <a:p>
            <a:pPr lvl="1">
              <a:lnSpc>
                <a:spcPct val="100000"/>
              </a:lnSpc>
              <a:buFont typeface="Wingdings" pitchFamily="2" charset="2"/>
              <a:buNone/>
            </a:pPr>
            <a:r>
              <a:rPr lang="en-US" altLang="zh-CN">
                <a:solidFill>
                  <a:srgbClr val="00B050"/>
                </a:solidFill>
              </a:rPr>
              <a:t> a=str;                  </a:t>
            </a:r>
            <a:endParaRPr lang="zh-CN" altLang="zh-CN">
              <a:solidFill>
                <a:srgbClr val="00B050"/>
              </a:solidFill>
            </a:endParaRPr>
          </a:p>
          <a:p>
            <a:pPr lvl="1">
              <a:lnSpc>
                <a:spcPct val="100000"/>
              </a:lnSpc>
              <a:buFont typeface="Wingdings" pitchFamily="2" charset="2"/>
              <a:buNone/>
            </a:pPr>
            <a:r>
              <a:rPr lang="en-US" altLang="zh-CN">
                <a:solidFill>
                  <a:srgbClr val="00B050"/>
                </a:solidFill>
              </a:rPr>
              <a:t> scanf (“%s”,a);      </a:t>
            </a:r>
            <a:r>
              <a:rPr lang="zh-CN" altLang="en-US">
                <a:solidFill>
                  <a:srgbClr val="FF0000"/>
                </a:solidFill>
              </a:rPr>
              <a:t>对</a:t>
            </a:r>
            <a:endParaRPr lang="zh-CN" altLang="zh-CN">
              <a:solidFill>
                <a:srgbClr val="FF0000"/>
              </a:solidFill>
            </a:endParaRPr>
          </a:p>
        </p:txBody>
      </p:sp>
      <p:pic>
        <p:nvPicPr>
          <p:cNvPr id="13824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1" dur="500"/>
                                        <p:tgtEl>
                                          <p:spTgt spid="6147">
                                            <p:txEl>
                                              <p:pRg st="5" end="5"/>
                                            </p:txEl>
                                          </p:spTgt>
                                        </p:tgtEl>
                                      </p:cBhvr>
                                    </p:animEffect>
                                  </p:childTnLst>
                                </p:cTn>
                              </p:par>
                            </p:childTnLst>
                          </p:cTn>
                        </p:par>
                        <p:par>
                          <p:cTn id="12" fill="hold" nodeType="afterGroup">
                            <p:stCondLst>
                              <p:cond delay="1000"/>
                            </p:stCondLst>
                            <p:childTnLst>
                              <p:par>
                                <p:cTn id="13" presetID="3" presetClass="entr" presetSubtype="10" fill="hold" nodeType="afterEffect">
                                  <p:stCondLst>
                                    <p:cond delay="0"/>
                                  </p:stCondLst>
                                  <p:childTnLst>
                                    <p:set>
                                      <p:cBhvr>
                                        <p:cTn id="14"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5" dur="500"/>
                                        <p:tgtEl>
                                          <p:spTgt spid="6147">
                                            <p:txEl>
                                              <p:pRg st="3" end="3"/>
                                            </p:txEl>
                                          </p:spTgt>
                                        </p:tgtEl>
                                      </p:cBhvr>
                                    </p:animEffect>
                                  </p:childTnLst>
                                </p:cTn>
                              </p:par>
                            </p:childTnLst>
                          </p:cTn>
                        </p:par>
                        <p:par>
                          <p:cTn id="16" fill="hold" nodeType="afterGroup">
                            <p:stCondLst>
                              <p:cond delay="1500"/>
                            </p:stCondLst>
                            <p:childTnLst>
                              <p:par>
                                <p:cTn id="17" presetID="3" presetClass="entr" presetSubtype="10" fill="hold" nodeType="afterEffect">
                                  <p:stCondLst>
                                    <p:cond delay="0"/>
                                  </p:stCondLst>
                                  <p:childTnLst>
                                    <p:set>
                                      <p:cBhvr>
                                        <p:cTn id="18"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9" dur="500"/>
                                        <p:tgtEl>
                                          <p:spTgt spid="61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内容占位符 2"/>
          <p:cNvSpPr>
            <a:spLocks noGrp="1"/>
          </p:cNvSpPr>
          <p:nvPr>
            <p:ph idx="1"/>
          </p:nvPr>
        </p:nvSpPr>
        <p:spPr>
          <a:xfrm>
            <a:off x="539750" y="1214438"/>
            <a:ext cx="8153400" cy="4500562"/>
          </a:xfrm>
        </p:spPr>
        <p:txBody>
          <a:bodyPr/>
          <a:lstStyle/>
          <a:p>
            <a:r>
              <a:rPr lang="zh-CN" altLang="zh-CN"/>
              <a:t>“</a:t>
            </a:r>
            <a:r>
              <a:rPr lang="zh-CN" altLang="zh-CN">
                <a:solidFill>
                  <a:srgbClr val="0000CC"/>
                </a:solidFill>
              </a:rPr>
              <a:t>指针</a:t>
            </a:r>
            <a:r>
              <a:rPr lang="zh-CN" altLang="zh-CN"/>
              <a:t>”和“</a:t>
            </a:r>
            <a:r>
              <a:rPr lang="zh-CN" altLang="zh-CN">
                <a:solidFill>
                  <a:srgbClr val="0000CC"/>
                </a:solidFill>
              </a:rPr>
              <a:t>指针变量</a:t>
            </a:r>
            <a:r>
              <a:rPr lang="zh-CN" altLang="zh-CN"/>
              <a:t>”</a:t>
            </a:r>
            <a:r>
              <a:rPr lang="zh-CN" altLang="en-US"/>
              <a:t>是</a:t>
            </a:r>
            <a:r>
              <a:rPr lang="zh-CN" altLang="en-US">
                <a:solidFill>
                  <a:srgbClr val="C00000"/>
                </a:solidFill>
              </a:rPr>
              <a:t>不同的</a:t>
            </a:r>
            <a:r>
              <a:rPr lang="zh-CN" altLang="zh-CN">
                <a:solidFill>
                  <a:srgbClr val="C00000"/>
                </a:solidFill>
              </a:rPr>
              <a:t>概念</a:t>
            </a:r>
            <a:endParaRPr lang="en-US" altLang="zh-CN">
              <a:solidFill>
                <a:srgbClr val="C00000"/>
              </a:solidFill>
            </a:endParaRPr>
          </a:p>
          <a:p>
            <a:r>
              <a:rPr lang="zh-CN" altLang="zh-CN"/>
              <a:t>可以说变量</a:t>
            </a:r>
            <a:r>
              <a:rPr lang="en-US" altLang="zh-CN"/>
              <a:t>i</a:t>
            </a:r>
            <a:r>
              <a:rPr lang="zh-CN" altLang="zh-CN"/>
              <a:t>的指针是</a:t>
            </a:r>
            <a:r>
              <a:rPr lang="en-US" altLang="zh-CN"/>
              <a:t>2000</a:t>
            </a:r>
            <a:r>
              <a:rPr lang="zh-CN" altLang="zh-CN"/>
              <a:t>，而不能说</a:t>
            </a:r>
            <a:r>
              <a:rPr lang="en-US" altLang="zh-CN"/>
              <a:t>i</a:t>
            </a:r>
            <a:r>
              <a:rPr lang="zh-CN" altLang="zh-CN"/>
              <a:t>的指针变量是</a:t>
            </a:r>
            <a:r>
              <a:rPr lang="en-US" altLang="zh-CN"/>
              <a:t>2000</a:t>
            </a:r>
          </a:p>
          <a:p>
            <a:r>
              <a:rPr lang="zh-CN" altLang="zh-CN"/>
              <a:t>指针是一个地址，而指针变量是存放地址的变量</a:t>
            </a:r>
            <a:endParaRPr lang="zh-CN" altLang="en-US"/>
          </a:p>
        </p:txBody>
      </p:sp>
      <p:pic>
        <p:nvPicPr>
          <p:cNvPr id="1536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929187"/>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t>(5) </a:t>
            </a:r>
            <a:r>
              <a:rPr lang="zh-CN" altLang="zh-CN"/>
              <a:t>指针变量的值是可以改变的，而数组名代表一个固定的值</a:t>
            </a:r>
            <a:r>
              <a:rPr lang="en-US" altLang="zh-CN"/>
              <a:t>(</a:t>
            </a:r>
            <a:r>
              <a:rPr lang="zh-CN" altLang="zh-CN"/>
              <a:t>数组首元素的地址</a:t>
            </a:r>
            <a:r>
              <a:rPr lang="en-US" altLang="zh-CN"/>
              <a:t>)</a:t>
            </a:r>
            <a:r>
              <a:rPr lang="zh-CN" altLang="zh-CN"/>
              <a:t>，不能改变。</a:t>
            </a:r>
            <a:endParaRPr lang="zh-CN" altLang="zh-CN">
              <a:solidFill>
                <a:srgbClr val="9D138D"/>
              </a:solidFill>
            </a:endParaRPr>
          </a:p>
        </p:txBody>
      </p:sp>
      <p:pic>
        <p:nvPicPr>
          <p:cNvPr id="13926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idx="1"/>
          </p:nvPr>
        </p:nvSpPr>
        <p:spPr>
          <a:xfrm>
            <a:off x="539750" y="785813"/>
            <a:ext cx="8153400" cy="4786312"/>
          </a:xfrm>
        </p:spPr>
        <p:txBody>
          <a:bodyPr/>
          <a:lstStyle/>
          <a:p>
            <a:pPr>
              <a:buFont typeface="Wingdings" pitchFamily="2" charset="2"/>
              <a:buNone/>
            </a:pPr>
            <a:r>
              <a:rPr lang="zh-CN" altLang="zh-CN"/>
              <a:t>例</a:t>
            </a:r>
            <a:r>
              <a:rPr lang="en-US" altLang="zh-CN"/>
              <a:t>8.21 </a:t>
            </a:r>
            <a:r>
              <a:rPr lang="zh-CN" altLang="zh-CN"/>
              <a:t>改变指针变量的值。</a:t>
            </a:r>
            <a:endParaRPr lang="en-US" altLang="zh-CN"/>
          </a:p>
          <a:p>
            <a:pPr>
              <a:lnSpc>
                <a:spcPct val="100000"/>
              </a:lnSpc>
              <a:buFont typeface="Wingdings" pitchFamily="2" charset="2"/>
              <a:buNone/>
            </a:pPr>
            <a:r>
              <a:rPr lang="en-US" altLang="zh-CN"/>
              <a:t>#</a:t>
            </a: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char *a="I love China!";</a:t>
            </a:r>
            <a:endParaRPr lang="zh-CN" altLang="zh-CN" sz="2800"/>
          </a:p>
          <a:p>
            <a:pPr>
              <a:lnSpc>
                <a:spcPct val="100000"/>
              </a:lnSpc>
              <a:buFont typeface="Wingdings" pitchFamily="2" charset="2"/>
              <a:buNone/>
            </a:pPr>
            <a:r>
              <a:rPr lang="en-US" altLang="zh-CN" sz="2800"/>
              <a:t>   a=a+7; </a:t>
            </a:r>
            <a:endParaRPr lang="zh-CN" altLang="zh-CN" sz="2800"/>
          </a:p>
          <a:p>
            <a:pPr>
              <a:lnSpc>
                <a:spcPct val="100000"/>
              </a:lnSpc>
              <a:buFont typeface="Wingdings" pitchFamily="2" charset="2"/>
              <a:buNone/>
            </a:pPr>
            <a:r>
              <a:rPr lang="en-US" altLang="zh-CN" sz="2800"/>
              <a:t>   printf(“%s\n”,a); </a:t>
            </a:r>
            <a:endParaRPr lang="zh-CN" altLang="zh-CN" sz="2800"/>
          </a:p>
          <a:p>
            <a:pPr>
              <a:lnSpc>
                <a:spcPct val="100000"/>
              </a:lnSpc>
              <a:buFont typeface="Wingdings" pitchFamily="2" charset="2"/>
              <a:buNone/>
            </a:pPr>
            <a:r>
              <a:rPr lang="en-US" altLang="zh-CN" sz="2800"/>
              <a:t>   return 0;</a:t>
            </a:r>
            <a:endParaRPr lang="zh-CN" altLang="zh-CN" sz="2800"/>
          </a:p>
          <a:p>
            <a:pPr>
              <a:buFont typeface="Wingdings" pitchFamily="2" charset="2"/>
              <a:buNone/>
            </a:pPr>
            <a:r>
              <a:rPr lang="en-US" altLang="zh-CN" sz="2800"/>
              <a:t>}</a:t>
            </a:r>
            <a:endParaRPr lang="zh-CN" altLang="zh-CN" sz="2800"/>
          </a:p>
          <a:p>
            <a:pPr>
              <a:buFont typeface="Wingdings" pitchFamily="2" charset="2"/>
              <a:buNone/>
            </a:pPr>
            <a:endParaRPr lang="zh-CN" altLang="en-US"/>
          </a:p>
        </p:txBody>
      </p:sp>
      <p:pic>
        <p:nvPicPr>
          <p:cNvPr id="261122" name="Picture 2" descr="pic8-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7625" y="4786313"/>
            <a:ext cx="244475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圆角矩形标注 4"/>
          <p:cNvSpPr/>
          <p:nvPr/>
        </p:nvSpPr>
        <p:spPr bwMode="auto">
          <a:xfrm>
            <a:off x="2786063" y="857250"/>
            <a:ext cx="5572125" cy="1143000"/>
          </a:xfrm>
          <a:prstGeom prst="wedgeRoundRectCallout">
            <a:avLst>
              <a:gd name="adj1" fmla="val -31040"/>
              <a:gd name="adj2" fmla="val 9197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不能改为</a:t>
            </a:r>
            <a:endParaRPr lang="en-US" altLang="zh-CN" sz="2800" b="1" dirty="0">
              <a:solidFill>
                <a:srgbClr val="0000CC"/>
              </a:solidFill>
              <a:latin typeface="+mn-lt"/>
              <a:ea typeface="+mn-ea"/>
            </a:endParaRPr>
          </a:p>
          <a:p>
            <a:pPr>
              <a:defRPr/>
            </a:pPr>
            <a:r>
              <a:rPr lang="en-US" altLang="zh-CN" sz="2800" b="1" dirty="0">
                <a:solidFill>
                  <a:srgbClr val="0000CC"/>
                </a:solidFill>
                <a:latin typeface="+mn-lt"/>
                <a:ea typeface="+mn-ea"/>
              </a:rPr>
              <a:t>char a[]=“I love China!”;</a:t>
            </a:r>
            <a:endParaRPr lang="zh-CN" altLang="zh-CN" sz="2800" b="1" dirty="0">
              <a:solidFill>
                <a:srgbClr val="0000CC"/>
              </a:solidFill>
              <a:latin typeface="+mn-lt"/>
              <a:ea typeface="+mn-ea"/>
            </a:endParaRPr>
          </a:p>
        </p:txBody>
      </p:sp>
      <p:sp>
        <p:nvSpPr>
          <p:cNvPr id="6" name="矩形 5"/>
          <p:cNvSpPr>
            <a:spLocks noChangeArrowheads="1"/>
          </p:cNvSpPr>
          <p:nvPr/>
        </p:nvSpPr>
        <p:spPr bwMode="auto">
          <a:xfrm>
            <a:off x="928688" y="2500313"/>
            <a:ext cx="507206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pic>
        <p:nvPicPr>
          <p:cNvPr id="140294" name="图片 6"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1122"/>
                                        </p:tgtEl>
                                        <p:attrNameLst>
                                          <p:attrName>style.visibility</p:attrName>
                                        </p:attrNameLst>
                                      </p:cBhvr>
                                      <p:to>
                                        <p:strVal val="visible"/>
                                      </p:to>
                                    </p:set>
                                    <p:animEffect transition="in" filter="blinds(horizontal)">
                                      <p:cBhvr>
                                        <p:cTn id="7" dur="500"/>
                                        <p:tgtEl>
                                          <p:spTgt spid="2611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929187"/>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t>(6) </a:t>
            </a:r>
            <a:r>
              <a:rPr lang="zh-CN" altLang="zh-CN"/>
              <a:t>字符数组中各元素的值是可以改变的，但字符指针变量指向的字符串常量中的内容是不可以被取代的。</a:t>
            </a:r>
            <a:endParaRPr lang="en-US" altLang="zh-CN"/>
          </a:p>
          <a:p>
            <a:pPr lvl="1">
              <a:buFont typeface="Wingdings" pitchFamily="2" charset="2"/>
              <a:buNone/>
            </a:pPr>
            <a:r>
              <a:rPr lang="en-US" altLang="zh-CN"/>
              <a:t>char a[]=”House”,*b=” House”;</a:t>
            </a:r>
          </a:p>
          <a:p>
            <a:pPr lvl="1">
              <a:buFont typeface="Wingdings" pitchFamily="2" charset="2"/>
              <a:buNone/>
            </a:pPr>
            <a:r>
              <a:rPr lang="en-US" altLang="zh-CN"/>
              <a:t>a[2]=’r’;        </a:t>
            </a:r>
            <a:r>
              <a:rPr lang="zh-CN" altLang="en-US">
                <a:solidFill>
                  <a:srgbClr val="FF0000"/>
                </a:solidFill>
              </a:rPr>
              <a:t>对</a:t>
            </a:r>
            <a:endParaRPr lang="zh-CN" altLang="zh-CN">
              <a:solidFill>
                <a:srgbClr val="FF0000"/>
              </a:solidFill>
            </a:endParaRPr>
          </a:p>
        </p:txBody>
      </p:sp>
      <p:pic>
        <p:nvPicPr>
          <p:cNvPr id="14131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7"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929187"/>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t>(6) </a:t>
            </a:r>
            <a:r>
              <a:rPr lang="zh-CN" altLang="zh-CN"/>
              <a:t>字符数组中各元素的值是可以改变的，但字符指针变量指向的字符串常量中的内容是不可以被取代的。</a:t>
            </a:r>
            <a:endParaRPr lang="en-US" altLang="zh-CN"/>
          </a:p>
          <a:p>
            <a:pPr lvl="1">
              <a:buFont typeface="Wingdings" pitchFamily="2" charset="2"/>
              <a:buNone/>
            </a:pPr>
            <a:r>
              <a:rPr lang="en-US" altLang="zh-CN"/>
              <a:t>char a[]=”House”,*b=”House”;</a:t>
            </a:r>
          </a:p>
          <a:p>
            <a:pPr lvl="1">
              <a:buFont typeface="Wingdings" pitchFamily="2" charset="2"/>
              <a:buNone/>
            </a:pPr>
            <a:r>
              <a:rPr lang="en-US" altLang="zh-CN"/>
              <a:t>b[2]=’r’;        </a:t>
            </a:r>
            <a:r>
              <a:rPr lang="zh-CN" altLang="en-US">
                <a:solidFill>
                  <a:srgbClr val="FF0000"/>
                </a:solidFill>
              </a:rPr>
              <a:t>错</a:t>
            </a:r>
            <a:endParaRPr lang="zh-CN" altLang="zh-CN">
              <a:solidFill>
                <a:srgbClr val="FF0000"/>
              </a:solidFill>
            </a:endParaRPr>
          </a:p>
        </p:txBody>
      </p:sp>
      <p:pic>
        <p:nvPicPr>
          <p:cNvPr id="14234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7"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786312"/>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t>(7) </a:t>
            </a:r>
            <a:r>
              <a:rPr lang="zh-CN" altLang="zh-CN"/>
              <a:t>引用数组</a:t>
            </a:r>
            <a:r>
              <a:rPr lang="zh-CN" altLang="en-US"/>
              <a:t>元素</a:t>
            </a:r>
            <a:endParaRPr lang="en-US" altLang="zh-CN"/>
          </a:p>
          <a:p>
            <a:pPr lvl="1">
              <a:buFont typeface="Wingdings" pitchFamily="2" charset="2"/>
              <a:buNone/>
            </a:pPr>
            <a:r>
              <a:rPr lang="en-US" altLang="zh-CN"/>
              <a:t>  </a:t>
            </a:r>
            <a:r>
              <a:rPr lang="zh-CN" altLang="zh-CN"/>
              <a:t>对字符数组可以用下标法</a:t>
            </a:r>
            <a:r>
              <a:rPr lang="zh-CN" altLang="en-US"/>
              <a:t>和</a:t>
            </a:r>
            <a:r>
              <a:rPr lang="zh-CN" altLang="zh-CN"/>
              <a:t>地址法引用数组元素</a:t>
            </a:r>
            <a:r>
              <a:rPr lang="zh-CN" altLang="en-US"/>
              <a:t>（</a:t>
            </a:r>
            <a:r>
              <a:rPr lang="en-US" altLang="zh-CN"/>
              <a:t>a[5],*(a+5)</a:t>
            </a:r>
            <a:r>
              <a:rPr lang="zh-CN" altLang="en-US"/>
              <a:t>）</a:t>
            </a:r>
            <a:r>
              <a:rPr lang="zh-CN" altLang="zh-CN"/>
              <a:t>。如果字符指针变量</a:t>
            </a:r>
            <a:r>
              <a:rPr lang="en-US" altLang="zh-CN"/>
              <a:t>p=a</a:t>
            </a:r>
            <a:r>
              <a:rPr lang="zh-CN" altLang="zh-CN"/>
              <a:t>，则</a:t>
            </a:r>
            <a:r>
              <a:rPr lang="zh-CN" altLang="en-US"/>
              <a:t>也</a:t>
            </a:r>
            <a:r>
              <a:rPr lang="zh-CN" altLang="zh-CN"/>
              <a:t>可以用指针变量带下标的形式</a:t>
            </a:r>
            <a:r>
              <a:rPr lang="zh-CN" altLang="en-US"/>
              <a:t>和</a:t>
            </a:r>
            <a:r>
              <a:rPr lang="zh-CN" altLang="zh-CN"/>
              <a:t>地址法引用</a:t>
            </a:r>
            <a:r>
              <a:rPr lang="zh-CN" altLang="en-US"/>
              <a:t>（</a:t>
            </a:r>
            <a:r>
              <a:rPr lang="en-US" altLang="zh-CN"/>
              <a:t>p[5],*(p+5)</a:t>
            </a:r>
            <a:r>
              <a:rPr lang="zh-CN" altLang="en-US"/>
              <a:t>）</a:t>
            </a:r>
            <a:r>
              <a:rPr lang="zh-CN" altLang="zh-CN"/>
              <a:t>。</a:t>
            </a:r>
            <a:endParaRPr lang="zh-CN" altLang="zh-CN">
              <a:solidFill>
                <a:srgbClr val="FF0000"/>
              </a:solidFill>
            </a:endParaRPr>
          </a:p>
        </p:txBody>
      </p:sp>
      <p:pic>
        <p:nvPicPr>
          <p:cNvPr id="14336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786312"/>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t>char *a=</a:t>
            </a:r>
            <a:r>
              <a:rPr lang="zh-CN" altLang="zh-CN"/>
              <a:t>″</a:t>
            </a:r>
            <a:r>
              <a:rPr lang="en-US" altLang="zh-CN"/>
              <a:t>I love China!</a:t>
            </a:r>
            <a:r>
              <a:rPr lang="zh-CN" altLang="zh-CN"/>
              <a:t>″</a:t>
            </a:r>
            <a:r>
              <a:rPr lang="en-US" altLang="zh-CN"/>
              <a:t>;</a:t>
            </a:r>
          </a:p>
          <a:p>
            <a:pPr lvl="1">
              <a:buFont typeface="Wingdings" pitchFamily="2" charset="2"/>
              <a:buNone/>
            </a:pPr>
            <a:r>
              <a:rPr lang="zh-CN" altLang="zh-CN"/>
              <a:t>则</a:t>
            </a:r>
            <a:r>
              <a:rPr lang="en-US" altLang="zh-CN"/>
              <a:t>a[5]</a:t>
            </a:r>
            <a:r>
              <a:rPr lang="zh-CN" altLang="zh-CN"/>
              <a:t>的值是第</a:t>
            </a:r>
            <a:r>
              <a:rPr lang="en-US" altLang="zh-CN"/>
              <a:t>6</a:t>
            </a:r>
            <a:r>
              <a:rPr lang="zh-CN" altLang="zh-CN"/>
              <a:t>个字符，即</a:t>
            </a:r>
            <a:r>
              <a:rPr lang="zh-CN" altLang="en-US"/>
              <a:t>字母</a:t>
            </a:r>
            <a:r>
              <a:rPr lang="en-US" altLang="zh-CN"/>
              <a:t>’e’</a:t>
            </a:r>
            <a:endParaRPr lang="zh-CN" altLang="zh-CN">
              <a:solidFill>
                <a:srgbClr val="FF0000"/>
              </a:solidFill>
            </a:endParaRPr>
          </a:p>
        </p:txBody>
      </p:sp>
      <p:pic>
        <p:nvPicPr>
          <p:cNvPr id="14438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1"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571500" y="1500188"/>
            <a:ext cx="7929563" cy="4786312"/>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t>(8) </a:t>
            </a:r>
            <a:r>
              <a:rPr lang="zh-CN" altLang="zh-CN"/>
              <a:t>用指针变量指向一个格式字符串，可以用它代替</a:t>
            </a:r>
            <a:r>
              <a:rPr lang="en-US" altLang="zh-CN"/>
              <a:t>printf</a:t>
            </a:r>
            <a:r>
              <a:rPr lang="zh-CN" altLang="zh-CN"/>
              <a:t>函数中的格式字符串。</a:t>
            </a:r>
            <a:endParaRPr lang="zh-CN" altLang="zh-CN">
              <a:solidFill>
                <a:srgbClr val="FF0000"/>
              </a:solidFill>
            </a:endParaRPr>
          </a:p>
        </p:txBody>
      </p:sp>
      <p:pic>
        <p:nvPicPr>
          <p:cNvPr id="14541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7038"/>
            <a:ext cx="8858250" cy="1200150"/>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8.4.3 </a:t>
            </a:r>
            <a:r>
              <a:rPr lang="zh-CN" altLang="zh-CN" sz="3600" dirty="0">
                <a:solidFill>
                  <a:srgbClr val="800000"/>
                </a:solidFill>
                <a:effectLst>
                  <a:outerShdw blurRad="38100" dist="38100" dir="2700000" algn="tl">
                    <a:srgbClr val="000000"/>
                  </a:outerShdw>
                </a:effectLst>
                <a:latin typeface="Arial" charset="0"/>
                <a:ea typeface="黑体" pitchFamily="2" charset="-122"/>
              </a:rPr>
              <a:t>使用字符指针变量和字符数组的比较</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146435" name="Rectangle 3"/>
          <p:cNvSpPr>
            <a:spLocks noGrp="1" noChangeArrowheads="1"/>
          </p:cNvSpPr>
          <p:nvPr>
            <p:ph type="body" idx="1"/>
          </p:nvPr>
        </p:nvSpPr>
        <p:spPr>
          <a:xfrm>
            <a:off x="571500" y="1500188"/>
            <a:ext cx="7929563" cy="4786312"/>
          </a:xfrm>
        </p:spPr>
        <p:txBody>
          <a:bodyPr/>
          <a:lstStyle/>
          <a:p>
            <a:r>
              <a:rPr lang="zh-CN" altLang="zh-CN"/>
              <a:t>用字符数组和字符指针变量都能实现字符串的存储和运算，但它们二者之间是有区别的，不应混为一谈，主要有以下几点。</a:t>
            </a:r>
          </a:p>
          <a:p>
            <a:pPr lvl="1">
              <a:buFont typeface="Wingdings" pitchFamily="2" charset="2"/>
              <a:buNone/>
            </a:pPr>
            <a:r>
              <a:rPr lang="en-US" altLang="zh-CN">
                <a:solidFill>
                  <a:srgbClr val="00B050"/>
                </a:solidFill>
              </a:rPr>
              <a:t>char *format;</a:t>
            </a:r>
            <a:endParaRPr lang="zh-CN" altLang="zh-CN">
              <a:solidFill>
                <a:srgbClr val="00B050"/>
              </a:solidFill>
            </a:endParaRPr>
          </a:p>
          <a:p>
            <a:pPr lvl="1">
              <a:buFont typeface="Wingdings" pitchFamily="2" charset="2"/>
              <a:buNone/>
            </a:pPr>
            <a:r>
              <a:rPr lang="en-US" altLang="zh-CN">
                <a:solidFill>
                  <a:srgbClr val="00B050"/>
                </a:solidFill>
              </a:rPr>
              <a:t>format=”a=%d,b=%f\n”; </a:t>
            </a:r>
            <a:endParaRPr lang="zh-CN" altLang="zh-CN">
              <a:solidFill>
                <a:srgbClr val="00B050"/>
              </a:solidFill>
            </a:endParaRPr>
          </a:p>
          <a:p>
            <a:pPr lvl="1">
              <a:buFont typeface="Wingdings" pitchFamily="2" charset="2"/>
              <a:buNone/>
            </a:pPr>
            <a:r>
              <a:rPr lang="en-US" altLang="zh-CN">
                <a:solidFill>
                  <a:srgbClr val="00B050"/>
                </a:solidFill>
              </a:rPr>
              <a:t>printf(format,a,b);</a:t>
            </a:r>
            <a:endParaRPr lang="zh-CN" altLang="zh-CN">
              <a:solidFill>
                <a:srgbClr val="00B050"/>
              </a:solidFill>
            </a:endParaRPr>
          </a:p>
          <a:p>
            <a:pPr lvl="1">
              <a:buFont typeface="Wingdings" pitchFamily="2" charset="2"/>
              <a:buNone/>
            </a:pPr>
            <a:r>
              <a:rPr lang="zh-CN" altLang="zh-CN">
                <a:solidFill>
                  <a:srgbClr val="9D138D"/>
                </a:solidFill>
              </a:rPr>
              <a:t>相当于</a:t>
            </a:r>
          </a:p>
          <a:p>
            <a:pPr lvl="1">
              <a:buFont typeface="Wingdings" pitchFamily="2" charset="2"/>
              <a:buNone/>
            </a:pPr>
            <a:r>
              <a:rPr lang="en-US" altLang="zh-CN"/>
              <a:t>printf(“a=%d,b=%f\n”,a,b);</a:t>
            </a:r>
            <a:endParaRPr lang="zh-CN" altLang="zh-CN">
              <a:solidFill>
                <a:srgbClr val="FF0000"/>
              </a:solidFill>
            </a:endParaRPr>
          </a:p>
        </p:txBody>
      </p:sp>
      <p:pic>
        <p:nvPicPr>
          <p:cNvPr id="14643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p:cNvSpPr>
            <a:spLocks noGrp="1" noChangeArrowheads="1"/>
          </p:cNvSpPr>
          <p:nvPr>
            <p:ph type="title"/>
          </p:nvPr>
        </p:nvSpPr>
        <p:spPr/>
        <p:txBody>
          <a:bodyPr/>
          <a:lstStyle/>
          <a:p>
            <a:pPr>
              <a:defRPr/>
            </a:pPr>
            <a:r>
              <a:rPr lang="zh-CN" altLang="en-US" dirty="0">
                <a:solidFill>
                  <a:srgbClr val="800000"/>
                </a:solidFill>
                <a:effectLst>
                  <a:outerShdw blurRad="38100" dist="38100" dir="2700000" algn="tl">
                    <a:srgbClr val="000000"/>
                  </a:outerShdw>
                </a:effectLst>
                <a:latin typeface="Arial" charset="0"/>
                <a:ea typeface="黑体" pitchFamily="2" charset="-122"/>
              </a:rPr>
              <a:t>练习</a:t>
            </a:r>
          </a:p>
        </p:txBody>
      </p:sp>
      <p:sp>
        <p:nvSpPr>
          <p:cNvPr id="132099" name="Rectangle 3"/>
          <p:cNvSpPr>
            <a:spLocks noGrp="1" noChangeArrowheads="1"/>
          </p:cNvSpPr>
          <p:nvPr>
            <p:ph type="body" idx="1"/>
          </p:nvPr>
        </p:nvSpPr>
        <p:spPr>
          <a:xfrm>
            <a:off x="539750" y="1628775"/>
            <a:ext cx="8153400" cy="648097"/>
          </a:xfrm>
        </p:spPr>
        <p:txBody>
          <a:bodyPr/>
          <a:lstStyle/>
          <a:p>
            <a:pPr marL="0" indent="0">
              <a:buNone/>
            </a:pPr>
            <a:r>
              <a:rPr lang="en-US" altLang="zh-CN" dirty="0"/>
              <a:t>【</a:t>
            </a:r>
            <a:r>
              <a:rPr lang="zh-CN" altLang="en-US" dirty="0"/>
              <a:t>例</a:t>
            </a:r>
            <a:r>
              <a:rPr lang="en-US" altLang="zh-CN" dirty="0"/>
              <a:t>8.20】</a:t>
            </a:r>
            <a:r>
              <a:rPr lang="zh-CN" altLang="zh-CN" dirty="0"/>
              <a:t>用函数调用实现字符串的复制</a:t>
            </a:r>
            <a:endParaRPr lang="en-US" altLang="zh-CN" dirty="0"/>
          </a:p>
        </p:txBody>
      </p:sp>
      <p:pic>
        <p:nvPicPr>
          <p:cNvPr id="2" name="图片 1">
            <a:extLst>
              <a:ext uri="{FF2B5EF4-FFF2-40B4-BE49-F238E27FC236}">
                <a16:creationId xmlns:a16="http://schemas.microsoft.com/office/drawing/2014/main" id="{E8D0CB2C-C047-4983-9E2F-E522D17744C8}"/>
              </a:ext>
            </a:extLst>
          </p:cNvPr>
          <p:cNvPicPr>
            <a:picLocks noChangeAspect="1"/>
          </p:cNvPicPr>
          <p:nvPr/>
        </p:nvPicPr>
        <p:blipFill>
          <a:blip r:embed="rId2"/>
          <a:stretch>
            <a:fillRect/>
          </a:stretch>
        </p:blipFill>
        <p:spPr>
          <a:xfrm>
            <a:off x="12123" y="2615183"/>
            <a:ext cx="9133664" cy="1893937"/>
          </a:xfrm>
          <a:prstGeom prst="rect">
            <a:avLst/>
          </a:prstGeom>
        </p:spPr>
      </p:pic>
    </p:spTree>
    <p:extLst>
      <p:ext uri="{BB962C8B-B14F-4D97-AF65-F5344CB8AC3E}">
        <p14:creationId xmlns:p14="http://schemas.microsoft.com/office/powerpoint/2010/main" val="14682272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6113"/>
            <a:ext cx="8858250" cy="762000"/>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a:t>
            </a:r>
            <a:r>
              <a:rPr lang="en-US" altLang="zh-CN" dirty="0">
                <a:solidFill>
                  <a:srgbClr val="800000"/>
                </a:solidFill>
                <a:effectLst>
                  <a:outerShdw blurRad="38100" dist="38100" dir="2700000" algn="tl">
                    <a:srgbClr val="000000"/>
                  </a:outerShdw>
                </a:effectLst>
                <a:latin typeface="Arial" charset="0"/>
                <a:ea typeface="黑体" pitchFamily="2" charset="-122"/>
              </a:rPr>
              <a:t>8.5</a:t>
            </a:r>
            <a:r>
              <a:rPr lang="zh-CN" altLang="zh-CN" dirty="0">
                <a:solidFill>
                  <a:srgbClr val="800000"/>
                </a:solidFill>
                <a:effectLst>
                  <a:outerShdw blurRad="38100" dist="38100" dir="2700000" algn="tl">
                    <a:srgbClr val="000000"/>
                  </a:outerShdw>
                </a:effectLst>
                <a:latin typeface="Arial" charset="0"/>
                <a:ea typeface="黑体" pitchFamily="2" charset="-122"/>
              </a:rPr>
              <a:t> 指向函数的指针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8483" name="Rectangle 3"/>
          <p:cNvSpPr>
            <a:spLocks noGrp="1" noChangeArrowheads="1"/>
          </p:cNvSpPr>
          <p:nvPr>
            <p:ph type="body" idx="1"/>
          </p:nvPr>
        </p:nvSpPr>
        <p:spPr>
          <a:xfrm>
            <a:off x="714375" y="1857375"/>
            <a:ext cx="8072438" cy="3286125"/>
          </a:xfrm>
        </p:spPr>
        <p:txBody>
          <a:bodyPr/>
          <a:lstStyle/>
          <a:p>
            <a:pPr>
              <a:buFont typeface="Wingdings" pitchFamily="2" charset="2"/>
              <a:buNone/>
            </a:pPr>
            <a:r>
              <a:rPr lang="en-US" altLang="zh-CN" dirty="0">
                <a:hlinkClick r:id="rId2" action="ppaction://hlinksldjump"/>
              </a:rPr>
              <a:t>8.5.1 </a:t>
            </a:r>
            <a:r>
              <a:rPr lang="zh-CN" altLang="zh-CN" dirty="0">
                <a:hlinkClick r:id="rId2" action="ppaction://hlinksldjump"/>
              </a:rPr>
              <a:t>什么是函数指针</a:t>
            </a:r>
            <a:endParaRPr lang="en-US" altLang="zh-CN" dirty="0"/>
          </a:p>
          <a:p>
            <a:pPr>
              <a:buFont typeface="Wingdings" pitchFamily="2" charset="2"/>
              <a:buNone/>
            </a:pPr>
            <a:r>
              <a:rPr lang="en-US" altLang="zh-CN" dirty="0">
                <a:hlinkClick r:id="rId3" action="ppaction://hlinksldjump"/>
              </a:rPr>
              <a:t>8.5.2 </a:t>
            </a:r>
            <a:r>
              <a:rPr lang="zh-CN" altLang="zh-CN" dirty="0">
                <a:hlinkClick r:id="rId3" action="ppaction://hlinksldjump"/>
              </a:rPr>
              <a:t>用函数指针变量调用函数</a:t>
            </a:r>
            <a:endParaRPr lang="en-US" altLang="zh-CN" dirty="0"/>
          </a:p>
          <a:p>
            <a:pPr>
              <a:buFont typeface="Wingdings" pitchFamily="2" charset="2"/>
              <a:buNone/>
            </a:pPr>
            <a:r>
              <a:rPr lang="en-US" altLang="zh-CN" dirty="0">
                <a:hlinkClick r:id="rId4" action="ppaction://hlinksldjump"/>
              </a:rPr>
              <a:t>8.5.3 </a:t>
            </a:r>
            <a:r>
              <a:rPr lang="zh-CN" altLang="zh-CN" dirty="0">
                <a:hlinkClick r:id="rId4" action="ppaction://hlinksldjump"/>
              </a:rPr>
              <a:t>怎样定义和使用指向函数的指针变量</a:t>
            </a:r>
            <a:endParaRPr lang="en-US" altLang="zh-CN" dirty="0"/>
          </a:p>
          <a:p>
            <a:pPr>
              <a:buFont typeface="Wingdings" pitchFamily="2" charset="2"/>
              <a:buNone/>
            </a:pPr>
            <a:r>
              <a:rPr lang="en-US" altLang="zh-CN">
                <a:hlinkClick r:id="rId5" action="ppaction://hlinksldjump"/>
              </a:rPr>
              <a:t>8.5.4 </a:t>
            </a:r>
            <a:r>
              <a:rPr lang="zh-CN" altLang="zh-CN">
                <a:hlinkClick r:id="rId5" action="ppaction://hlinksldjump"/>
              </a:rPr>
              <a:t>用</a:t>
            </a:r>
            <a:r>
              <a:rPr lang="zh-CN" altLang="zh-CN" dirty="0">
                <a:hlinkClick r:id="rId5" action="ppaction://hlinksldjump"/>
              </a:rPr>
              <a:t>指向函数的指针作函数参数</a:t>
            </a:r>
            <a:endParaRPr lang="zh-CN" altLang="zh-CN" dirty="0">
              <a:solidFill>
                <a:srgbClr val="FF0000"/>
              </a:solidFill>
            </a:endParaRPr>
          </a:p>
        </p:txBody>
      </p:sp>
      <p:pic>
        <p:nvPicPr>
          <p:cNvPr id="148484" name="图片 3"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785813"/>
            <a:ext cx="8429625"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8.2 </a:t>
            </a:r>
            <a:r>
              <a:rPr lang="zh-CN" altLang="zh-CN" dirty="0">
                <a:solidFill>
                  <a:srgbClr val="800000"/>
                </a:solidFill>
                <a:effectLst>
                  <a:outerShdw blurRad="38100" dist="38100" dir="2700000" algn="tl">
                    <a:srgbClr val="000000"/>
                  </a:outerShdw>
                </a:effectLst>
                <a:latin typeface="Arial" charset="0"/>
                <a:ea typeface="黑体" pitchFamily="2" charset="-122"/>
              </a:rPr>
              <a:t>指针变量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6387" name="Rectangle 3"/>
          <p:cNvSpPr>
            <a:spLocks noGrp="1" noChangeArrowheads="1"/>
          </p:cNvSpPr>
          <p:nvPr>
            <p:ph type="body" idx="1"/>
          </p:nvPr>
        </p:nvSpPr>
        <p:spPr>
          <a:xfrm>
            <a:off x="1143000" y="1928813"/>
            <a:ext cx="7286625" cy="3286125"/>
          </a:xfrm>
        </p:spPr>
        <p:txBody>
          <a:bodyPr/>
          <a:lstStyle/>
          <a:p>
            <a:pPr eaLnBrk="1" hangingPunct="1">
              <a:spcBef>
                <a:spcPct val="0"/>
              </a:spcBef>
              <a:buFont typeface="Wingdings" pitchFamily="2" charset="2"/>
              <a:buNone/>
            </a:pPr>
            <a:r>
              <a:rPr lang="en-US" altLang="zh-CN" sz="3600">
                <a:hlinkClick r:id="rId2" action="ppaction://hlinksldjump"/>
              </a:rPr>
              <a:t>8.2.1</a:t>
            </a:r>
            <a:r>
              <a:rPr lang="zh-CN" altLang="zh-CN" sz="3600">
                <a:hlinkClick r:id="rId2" action="ppaction://hlinksldjump"/>
              </a:rPr>
              <a:t>使用指针变量的例子</a:t>
            </a:r>
            <a:endParaRPr lang="en-US" altLang="zh-CN" sz="3600"/>
          </a:p>
          <a:p>
            <a:pPr eaLnBrk="1" hangingPunct="1">
              <a:spcBef>
                <a:spcPct val="0"/>
              </a:spcBef>
              <a:buFont typeface="Wingdings" pitchFamily="2" charset="2"/>
              <a:buNone/>
            </a:pPr>
            <a:r>
              <a:rPr lang="en-US" altLang="zh-CN" sz="3600">
                <a:hlinkClick r:id="rId3" action="ppaction://hlinksldjump"/>
              </a:rPr>
              <a:t>8.2.2 </a:t>
            </a:r>
            <a:r>
              <a:rPr lang="zh-CN" altLang="zh-CN" sz="3600">
                <a:hlinkClick r:id="rId3" action="ppaction://hlinksldjump"/>
              </a:rPr>
              <a:t>怎样定义指针变量</a:t>
            </a:r>
            <a:endParaRPr lang="en-US" altLang="zh-CN" sz="3600"/>
          </a:p>
          <a:p>
            <a:pPr eaLnBrk="1" hangingPunct="1">
              <a:spcBef>
                <a:spcPct val="0"/>
              </a:spcBef>
              <a:buFont typeface="Wingdings" pitchFamily="2" charset="2"/>
              <a:buNone/>
            </a:pPr>
            <a:r>
              <a:rPr lang="en-US" altLang="zh-CN" sz="3600">
                <a:hlinkClick r:id="rId4" action="ppaction://hlinksldjump"/>
              </a:rPr>
              <a:t>8.2.3 </a:t>
            </a:r>
            <a:r>
              <a:rPr lang="zh-CN" altLang="zh-CN" sz="3600">
                <a:hlinkClick r:id="rId4" action="ppaction://hlinksldjump"/>
              </a:rPr>
              <a:t>怎样引用指针变量</a:t>
            </a:r>
            <a:endParaRPr lang="en-US" altLang="zh-CN" sz="3600"/>
          </a:p>
          <a:p>
            <a:pPr eaLnBrk="1" hangingPunct="1">
              <a:spcBef>
                <a:spcPct val="0"/>
              </a:spcBef>
              <a:buFont typeface="Wingdings" pitchFamily="2" charset="2"/>
              <a:buNone/>
            </a:pPr>
            <a:r>
              <a:rPr lang="en-US" altLang="zh-CN" sz="3600">
                <a:hlinkClick r:id="rId5" action="ppaction://hlinksldjump"/>
              </a:rPr>
              <a:t>8.2.4 </a:t>
            </a:r>
            <a:r>
              <a:rPr lang="zh-CN" altLang="zh-CN" sz="3600">
                <a:hlinkClick r:id="rId5" action="ppaction://hlinksldjump"/>
              </a:rPr>
              <a:t>指针变量作为函数参数</a:t>
            </a:r>
            <a:endParaRPr lang="en-US" altLang="zh-CN" sz="3600"/>
          </a:p>
        </p:txBody>
      </p:sp>
      <p:pic>
        <p:nvPicPr>
          <p:cNvPr id="16388" name="图片 3"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8.5.1</a:t>
            </a:r>
            <a:r>
              <a:rPr lang="zh-CN" altLang="zh-CN" dirty="0">
                <a:solidFill>
                  <a:srgbClr val="800000"/>
                </a:solidFill>
                <a:effectLst>
                  <a:outerShdw blurRad="38100" dist="38100" dir="2700000" algn="tl">
                    <a:srgbClr val="000000"/>
                  </a:outerShdw>
                </a:effectLst>
                <a:latin typeface="Arial" charset="0"/>
                <a:ea typeface="黑体" pitchFamily="2" charset="-122"/>
              </a:rPr>
              <a:t>什么是函数指针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49507" name="Rectangle 3"/>
          <p:cNvSpPr>
            <a:spLocks noGrp="1" noChangeArrowheads="1"/>
          </p:cNvSpPr>
          <p:nvPr>
            <p:ph type="body" idx="1"/>
          </p:nvPr>
        </p:nvSpPr>
        <p:spPr>
          <a:xfrm>
            <a:off x="714375" y="1785938"/>
            <a:ext cx="7786688" cy="2928937"/>
          </a:xfrm>
        </p:spPr>
        <p:txBody>
          <a:bodyPr/>
          <a:lstStyle/>
          <a:p>
            <a:r>
              <a:rPr lang="zh-CN" altLang="zh-CN" dirty="0"/>
              <a:t>如果在程序中定义了一个函数，在编译时，编译系统为函数代码分配一段存储空间，这段存储空间的起始地址</a:t>
            </a:r>
            <a:r>
              <a:rPr lang="zh-CN" altLang="en-US" dirty="0"/>
              <a:t>，</a:t>
            </a:r>
            <a:r>
              <a:rPr lang="zh-CN" altLang="zh-CN" dirty="0"/>
              <a:t>称为这个</a:t>
            </a:r>
            <a:r>
              <a:rPr lang="zh-CN" altLang="zh-CN" dirty="0">
                <a:solidFill>
                  <a:srgbClr val="FF0000"/>
                </a:solidFill>
              </a:rPr>
              <a:t>函数的指针</a:t>
            </a:r>
            <a:r>
              <a:rPr lang="zh-CN" altLang="zh-CN" dirty="0"/>
              <a:t>。</a:t>
            </a:r>
          </a:p>
        </p:txBody>
      </p:sp>
      <p:pic>
        <p:nvPicPr>
          <p:cNvPr id="14950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8.5.1</a:t>
            </a:r>
            <a:r>
              <a:rPr lang="zh-CN" altLang="zh-CN" dirty="0">
                <a:solidFill>
                  <a:srgbClr val="800000"/>
                </a:solidFill>
                <a:effectLst>
                  <a:outerShdw blurRad="38100" dist="38100" dir="2700000" algn="tl">
                    <a:srgbClr val="000000"/>
                  </a:outerShdw>
                </a:effectLst>
                <a:latin typeface="Arial" charset="0"/>
                <a:ea typeface="黑体" pitchFamily="2" charset="-122"/>
              </a:rPr>
              <a:t>什么是函数指针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50531" name="Rectangle 3"/>
          <p:cNvSpPr>
            <a:spLocks noGrp="1" noChangeArrowheads="1"/>
          </p:cNvSpPr>
          <p:nvPr>
            <p:ph type="body" idx="1"/>
          </p:nvPr>
        </p:nvSpPr>
        <p:spPr>
          <a:xfrm>
            <a:off x="714375" y="1500188"/>
            <a:ext cx="7786688" cy="4714875"/>
          </a:xfrm>
        </p:spPr>
        <p:txBody>
          <a:bodyPr/>
          <a:lstStyle/>
          <a:p>
            <a:r>
              <a:rPr lang="zh-CN" altLang="zh-CN" dirty="0"/>
              <a:t>可以定义一个指向函数的指针变量，用来存放某一函数的起始地址，这就意味着此指针变量指向该函数。例如：</a:t>
            </a:r>
          </a:p>
          <a:p>
            <a:pPr>
              <a:buFont typeface="Wingdings" pitchFamily="2" charset="2"/>
              <a:buNone/>
            </a:pPr>
            <a:r>
              <a:rPr lang="en-US" altLang="zh-CN" dirty="0"/>
              <a:t>      </a:t>
            </a:r>
            <a:r>
              <a:rPr lang="en-US" altLang="zh-CN" dirty="0" err="1"/>
              <a:t>int</a:t>
            </a:r>
            <a:r>
              <a:rPr lang="en-US" altLang="zh-CN" dirty="0"/>
              <a:t> (*p)(</a:t>
            </a:r>
            <a:r>
              <a:rPr lang="en-US" altLang="zh-CN" dirty="0" err="1"/>
              <a:t>int,int</a:t>
            </a:r>
            <a:r>
              <a:rPr lang="en-US" altLang="zh-CN" dirty="0"/>
              <a:t>);</a:t>
            </a:r>
            <a:endParaRPr lang="zh-CN" altLang="zh-CN" dirty="0"/>
          </a:p>
          <a:p>
            <a:pPr>
              <a:buFont typeface="Wingdings" pitchFamily="2" charset="2"/>
              <a:buNone/>
            </a:pPr>
            <a:r>
              <a:rPr lang="en-US" altLang="zh-CN" dirty="0"/>
              <a:t>   </a:t>
            </a:r>
            <a:r>
              <a:rPr lang="zh-CN" altLang="zh-CN" dirty="0"/>
              <a:t>定义</a:t>
            </a:r>
            <a:r>
              <a:rPr lang="en-US" altLang="zh-CN" dirty="0"/>
              <a:t>p</a:t>
            </a:r>
            <a:r>
              <a:rPr lang="zh-CN" altLang="zh-CN" dirty="0"/>
              <a:t>是指向函数的指针变量，它可以指向类型为整型且有两个整型参数的函数。</a:t>
            </a:r>
            <a:r>
              <a:rPr lang="en-US" altLang="zh-CN" dirty="0"/>
              <a:t>p</a:t>
            </a:r>
            <a:r>
              <a:rPr lang="zh-CN" altLang="zh-CN" dirty="0"/>
              <a:t>的类型用</a:t>
            </a:r>
            <a:r>
              <a:rPr lang="en-US" altLang="zh-CN" dirty="0" err="1"/>
              <a:t>int</a:t>
            </a:r>
            <a:r>
              <a:rPr lang="en-US" altLang="zh-CN" dirty="0"/>
              <a:t> (*)(</a:t>
            </a:r>
            <a:r>
              <a:rPr lang="en-US" altLang="zh-CN" dirty="0" err="1"/>
              <a:t>int,int</a:t>
            </a:r>
            <a:r>
              <a:rPr lang="en-US" altLang="zh-CN" dirty="0"/>
              <a:t>)</a:t>
            </a:r>
            <a:r>
              <a:rPr lang="zh-CN" altLang="zh-CN" dirty="0"/>
              <a:t>表示</a:t>
            </a:r>
            <a:endParaRPr lang="zh-CN" altLang="zh-CN" dirty="0">
              <a:solidFill>
                <a:srgbClr val="FF0000"/>
              </a:solidFill>
            </a:endParaRPr>
          </a:p>
        </p:txBody>
      </p:sp>
      <p:pic>
        <p:nvPicPr>
          <p:cNvPr id="1505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8.5.2 </a:t>
            </a:r>
            <a:r>
              <a:rPr lang="zh-CN" altLang="zh-CN" dirty="0">
                <a:solidFill>
                  <a:srgbClr val="800000"/>
                </a:solidFill>
                <a:effectLst>
                  <a:outerShdw blurRad="38100" dist="38100" dir="2700000" algn="tl">
                    <a:srgbClr val="000000"/>
                  </a:outerShdw>
                </a:effectLst>
                <a:latin typeface="Arial" charset="0"/>
                <a:ea typeface="黑体" pitchFamily="2" charset="-122"/>
              </a:rPr>
              <a:t>用函数指针变量调用函数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14375" y="1500188"/>
            <a:ext cx="7786688" cy="4714875"/>
          </a:xfrm>
        </p:spPr>
        <p:txBody>
          <a:bodyPr/>
          <a:lstStyle/>
          <a:p>
            <a:pPr>
              <a:buFont typeface="Wingdings" pitchFamily="2" charset="2"/>
              <a:buNone/>
            </a:pPr>
            <a:r>
              <a:rPr lang="zh-CN" altLang="zh-CN"/>
              <a:t>例</a:t>
            </a:r>
            <a:r>
              <a:rPr lang="en-US" altLang="zh-CN"/>
              <a:t>8.22 </a:t>
            </a:r>
            <a:r>
              <a:rPr lang="zh-CN" altLang="zh-CN"/>
              <a:t>用函数求整数</a:t>
            </a:r>
            <a:r>
              <a:rPr lang="en-US" altLang="zh-CN"/>
              <a:t>a</a:t>
            </a:r>
            <a:r>
              <a:rPr lang="zh-CN" altLang="zh-CN"/>
              <a:t>和</a:t>
            </a:r>
            <a:r>
              <a:rPr lang="en-US" altLang="zh-CN"/>
              <a:t>b</a:t>
            </a:r>
            <a:r>
              <a:rPr lang="zh-CN" altLang="zh-CN"/>
              <a:t>中的大者。</a:t>
            </a:r>
          </a:p>
          <a:p>
            <a:r>
              <a:rPr lang="zh-CN" altLang="zh-CN"/>
              <a:t>解题思路：定义一个函数</a:t>
            </a:r>
            <a:r>
              <a:rPr lang="en-US" altLang="zh-CN"/>
              <a:t>max</a:t>
            </a:r>
            <a:r>
              <a:rPr lang="zh-CN" altLang="zh-CN"/>
              <a:t>，实现求两个整数中的大者。在主函数调用</a:t>
            </a:r>
            <a:r>
              <a:rPr lang="en-US" altLang="zh-CN"/>
              <a:t>max</a:t>
            </a:r>
            <a:r>
              <a:rPr lang="zh-CN" altLang="zh-CN"/>
              <a:t>函数，除了可以通过函数名调用外，还可以通过指向函数的指针变量来实现。分别编程并作比较。</a:t>
            </a:r>
            <a:endParaRPr lang="zh-CN" altLang="zh-CN">
              <a:solidFill>
                <a:srgbClr val="FF0000"/>
              </a:solidFill>
            </a:endParaRPr>
          </a:p>
        </p:txBody>
      </p:sp>
      <p:pic>
        <p:nvPicPr>
          <p:cNvPr id="1515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内容占位符 2"/>
          <p:cNvSpPr>
            <a:spLocks noGrp="1"/>
          </p:cNvSpPr>
          <p:nvPr>
            <p:ph idx="1"/>
          </p:nvPr>
        </p:nvSpPr>
        <p:spPr>
          <a:xfrm>
            <a:off x="539750" y="571500"/>
            <a:ext cx="8153400" cy="5929313"/>
          </a:xfrm>
        </p:spPr>
        <p:txBody>
          <a:bodyPr/>
          <a:lstStyle/>
          <a:p>
            <a:pPr>
              <a:buFont typeface="Wingdings" pitchFamily="2" charset="2"/>
              <a:buNone/>
            </a:pPr>
            <a:r>
              <a:rPr lang="zh-CN" altLang="zh-CN"/>
              <a:t>（</a:t>
            </a:r>
            <a:r>
              <a:rPr lang="en-US" altLang="zh-CN"/>
              <a:t>1</a:t>
            </a:r>
            <a:r>
              <a:rPr lang="zh-CN" altLang="zh-CN"/>
              <a:t>）通过函数名调用函数</a:t>
            </a:r>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max(int,int); </a:t>
            </a:r>
            <a:endParaRPr lang="zh-CN" altLang="zh-CN" sz="2800"/>
          </a:p>
          <a:p>
            <a:pPr>
              <a:lnSpc>
                <a:spcPct val="100000"/>
              </a:lnSpc>
              <a:buFont typeface="Wingdings" pitchFamily="2" charset="2"/>
              <a:buNone/>
            </a:pPr>
            <a:r>
              <a:rPr lang="en-US" altLang="zh-CN" sz="2800"/>
              <a:t>   int a,b,c;</a:t>
            </a:r>
            <a:endParaRPr lang="zh-CN" altLang="zh-CN" sz="2800"/>
          </a:p>
          <a:p>
            <a:pPr>
              <a:lnSpc>
                <a:spcPct val="100000"/>
              </a:lnSpc>
              <a:buFont typeface="Wingdings" pitchFamily="2" charset="2"/>
              <a:buNone/>
            </a:pPr>
            <a:r>
              <a:rPr lang="en-US" altLang="zh-CN" sz="2800"/>
              <a:t>   printf("please enter a and b:");</a:t>
            </a:r>
            <a:endParaRPr lang="zh-CN" altLang="zh-CN" sz="2800"/>
          </a:p>
          <a:p>
            <a:pPr>
              <a:lnSpc>
                <a:spcPct val="100000"/>
              </a:lnSpc>
              <a:buFont typeface="Wingdings" pitchFamily="2" charset="2"/>
              <a:buNone/>
            </a:pPr>
            <a:r>
              <a:rPr lang="en-US" altLang="zh-CN" sz="2800"/>
              <a:t>   scanf("%d,%d",&amp;a,&amp;b);</a:t>
            </a:r>
            <a:endParaRPr lang="zh-CN" altLang="zh-CN" sz="2800"/>
          </a:p>
          <a:p>
            <a:pPr>
              <a:lnSpc>
                <a:spcPct val="100000"/>
              </a:lnSpc>
              <a:buFont typeface="Wingdings" pitchFamily="2" charset="2"/>
              <a:buNone/>
            </a:pPr>
            <a:r>
              <a:rPr lang="en-US" altLang="zh-CN" sz="2800"/>
              <a:t>   c=max(a,b); </a:t>
            </a:r>
            <a:endParaRPr lang="zh-CN" altLang="zh-CN" sz="2800"/>
          </a:p>
          <a:p>
            <a:pPr>
              <a:lnSpc>
                <a:spcPct val="100000"/>
              </a:lnSpc>
              <a:buFont typeface="Wingdings" pitchFamily="2" charset="2"/>
              <a:buNone/>
            </a:pPr>
            <a:r>
              <a:rPr lang="en-US" altLang="zh-CN" sz="2800"/>
              <a:t>   printf(“%d,%d,max=%d\n",a,b,c);</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15257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2"/>
          <p:cNvSpPr>
            <a:spLocks noGrp="1"/>
          </p:cNvSpPr>
          <p:nvPr>
            <p:ph idx="1"/>
          </p:nvPr>
        </p:nvSpPr>
        <p:spPr>
          <a:xfrm>
            <a:off x="1143000" y="1214438"/>
            <a:ext cx="5818188" cy="3643312"/>
          </a:xfrm>
        </p:spPr>
        <p:txBody>
          <a:bodyPr/>
          <a:lstStyle/>
          <a:p>
            <a:pPr>
              <a:lnSpc>
                <a:spcPct val="100000"/>
              </a:lnSpc>
              <a:buFont typeface="Wingdings" pitchFamily="2" charset="2"/>
              <a:buNone/>
            </a:pPr>
            <a:r>
              <a:rPr lang="en-US" altLang="zh-CN" sz="2800"/>
              <a:t>int max(int x,int y) </a:t>
            </a:r>
            <a:endParaRPr lang="zh-CN" altLang="zh-CN" sz="2800"/>
          </a:p>
          <a:p>
            <a:pPr>
              <a:lnSpc>
                <a:spcPct val="100000"/>
              </a:lnSpc>
              <a:buFont typeface="Wingdings" pitchFamily="2" charset="2"/>
              <a:buNone/>
            </a:pPr>
            <a:r>
              <a:rPr lang="en-US" altLang="zh-CN" sz="2800"/>
              <a:t>{  int z;</a:t>
            </a:r>
            <a:endParaRPr lang="zh-CN" altLang="zh-CN" sz="2800"/>
          </a:p>
          <a:p>
            <a:pPr>
              <a:lnSpc>
                <a:spcPct val="100000"/>
              </a:lnSpc>
              <a:buFont typeface="Wingdings" pitchFamily="2" charset="2"/>
              <a:buNone/>
            </a:pPr>
            <a:r>
              <a:rPr lang="en-US" altLang="zh-CN" sz="2800"/>
              <a:t>    if(x&gt;y)  z=x;</a:t>
            </a:r>
            <a:endParaRPr lang="zh-CN" altLang="zh-CN" sz="2800"/>
          </a:p>
          <a:p>
            <a:pPr>
              <a:lnSpc>
                <a:spcPct val="100000"/>
              </a:lnSpc>
              <a:buFont typeface="Wingdings" pitchFamily="2" charset="2"/>
              <a:buNone/>
            </a:pPr>
            <a:r>
              <a:rPr lang="en-US" altLang="zh-CN" sz="2800"/>
              <a:t>    else     z=y;</a:t>
            </a:r>
            <a:endParaRPr lang="zh-CN" altLang="zh-CN" sz="2800"/>
          </a:p>
          <a:p>
            <a:pPr>
              <a:lnSpc>
                <a:spcPct val="100000"/>
              </a:lnSpc>
              <a:buFont typeface="Wingdings" pitchFamily="2" charset="2"/>
              <a:buNone/>
            </a:pPr>
            <a:r>
              <a:rPr lang="en-US" altLang="zh-CN" sz="2800"/>
              <a:t>    return(z);</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zh-CN" sz="2800"/>
          </a:p>
          <a:p>
            <a:pPr>
              <a:lnSpc>
                <a:spcPct val="100000"/>
              </a:lnSpc>
              <a:buFont typeface="Wingdings" pitchFamily="2" charset="2"/>
              <a:buNone/>
            </a:pPr>
            <a:endParaRPr lang="zh-CN" altLang="en-US" sz="2800"/>
          </a:p>
        </p:txBody>
      </p:sp>
      <p:pic>
        <p:nvPicPr>
          <p:cNvPr id="15360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内容占位符 2"/>
          <p:cNvSpPr>
            <a:spLocks noGrp="1"/>
          </p:cNvSpPr>
          <p:nvPr>
            <p:ph idx="1"/>
          </p:nvPr>
        </p:nvSpPr>
        <p:spPr>
          <a:xfrm>
            <a:off x="539750" y="571500"/>
            <a:ext cx="8153400" cy="6000750"/>
          </a:xfrm>
        </p:spPr>
        <p:txBody>
          <a:bodyPr/>
          <a:lstStyle/>
          <a:p>
            <a:pPr>
              <a:buFont typeface="Wingdings" pitchFamily="2" charset="2"/>
              <a:buNone/>
            </a:pPr>
            <a:r>
              <a:rPr lang="en-US" altLang="zh-CN"/>
              <a:t>(2)</a:t>
            </a:r>
            <a:r>
              <a:rPr lang="zh-CN" altLang="zh-CN"/>
              <a:t>通过指针变量访问它所指向的函数</a:t>
            </a:r>
          </a:p>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int max(int,int); </a:t>
            </a:r>
            <a:endParaRPr lang="zh-CN" altLang="zh-CN" sz="2800"/>
          </a:p>
          <a:p>
            <a:pPr>
              <a:lnSpc>
                <a:spcPts val="3000"/>
              </a:lnSpc>
              <a:buFont typeface="Wingdings" pitchFamily="2" charset="2"/>
              <a:buNone/>
            </a:pPr>
            <a:r>
              <a:rPr lang="en-US" altLang="zh-CN" sz="2800"/>
              <a:t>   </a:t>
            </a:r>
            <a:r>
              <a:rPr lang="en-US" altLang="zh-CN" sz="2800">
                <a:solidFill>
                  <a:srgbClr val="9D138D"/>
                </a:solidFill>
              </a:rPr>
              <a:t>int </a:t>
            </a:r>
            <a:r>
              <a:rPr lang="en-US" altLang="zh-CN" sz="2800">
                <a:solidFill>
                  <a:srgbClr val="FF0000"/>
                </a:solidFill>
              </a:rPr>
              <a:t>(</a:t>
            </a:r>
            <a:r>
              <a:rPr lang="en-US" altLang="zh-CN" sz="2800">
                <a:solidFill>
                  <a:srgbClr val="9D138D"/>
                </a:solidFill>
              </a:rPr>
              <a:t>*p</a:t>
            </a:r>
            <a:r>
              <a:rPr lang="en-US" altLang="zh-CN" sz="2800">
                <a:solidFill>
                  <a:srgbClr val="FF0000"/>
                </a:solidFill>
              </a:rPr>
              <a:t>)</a:t>
            </a:r>
            <a:r>
              <a:rPr lang="en-US" altLang="zh-CN" sz="2800">
                <a:solidFill>
                  <a:srgbClr val="9D138D"/>
                </a:solidFill>
              </a:rPr>
              <a:t>(int,int);  </a:t>
            </a:r>
            <a:r>
              <a:rPr lang="en-US" altLang="zh-CN" sz="2800"/>
              <a:t>int a,b,c; </a:t>
            </a:r>
            <a:endParaRPr lang="zh-CN" altLang="zh-CN" sz="2800">
              <a:solidFill>
                <a:srgbClr val="9D138D"/>
              </a:solidFill>
            </a:endParaRPr>
          </a:p>
          <a:p>
            <a:pPr>
              <a:lnSpc>
                <a:spcPts val="3000"/>
              </a:lnSpc>
              <a:buFont typeface="Wingdings" pitchFamily="2" charset="2"/>
              <a:buNone/>
            </a:pPr>
            <a:r>
              <a:rPr lang="en-US" altLang="zh-CN" sz="2800"/>
              <a:t>   </a:t>
            </a:r>
            <a:r>
              <a:rPr lang="en-US" altLang="zh-CN" sz="2800">
                <a:solidFill>
                  <a:srgbClr val="9D138D"/>
                </a:solidFill>
              </a:rPr>
              <a:t>p=max;</a:t>
            </a:r>
          </a:p>
          <a:p>
            <a:pPr>
              <a:lnSpc>
                <a:spcPts val="3000"/>
              </a:lnSpc>
              <a:buFont typeface="Wingdings" pitchFamily="2" charset="2"/>
              <a:buNone/>
            </a:pPr>
            <a:r>
              <a:rPr lang="en-US" altLang="zh-CN" sz="2800"/>
              <a:t>   printf("please enter a and b:");</a:t>
            </a:r>
            <a:endParaRPr lang="zh-CN" altLang="zh-CN" sz="2800"/>
          </a:p>
          <a:p>
            <a:pPr>
              <a:lnSpc>
                <a:spcPts val="3000"/>
              </a:lnSpc>
              <a:buFont typeface="Wingdings" pitchFamily="2" charset="2"/>
              <a:buNone/>
            </a:pPr>
            <a:r>
              <a:rPr lang="en-US" altLang="zh-CN" sz="2800"/>
              <a:t>   scanf("%d,%d",&amp;a,&amp;b);</a:t>
            </a:r>
            <a:endParaRPr lang="zh-CN" altLang="zh-CN" sz="2800"/>
          </a:p>
          <a:p>
            <a:pPr>
              <a:lnSpc>
                <a:spcPts val="3000"/>
              </a:lnSpc>
              <a:buFont typeface="Wingdings" pitchFamily="2" charset="2"/>
              <a:buNone/>
            </a:pPr>
            <a:r>
              <a:rPr lang="en-US" altLang="zh-CN" sz="2800"/>
              <a:t>   </a:t>
            </a:r>
            <a:r>
              <a:rPr lang="en-US" altLang="zh-CN" sz="2800">
                <a:solidFill>
                  <a:srgbClr val="9D138D"/>
                </a:solidFill>
              </a:rPr>
              <a:t>c=</a:t>
            </a:r>
            <a:r>
              <a:rPr lang="en-US" altLang="zh-CN" sz="2800">
                <a:solidFill>
                  <a:srgbClr val="FF0000"/>
                </a:solidFill>
              </a:rPr>
              <a:t>(</a:t>
            </a:r>
            <a:r>
              <a:rPr lang="en-US" altLang="zh-CN" sz="2800">
                <a:solidFill>
                  <a:srgbClr val="9D138D"/>
                </a:solidFill>
              </a:rPr>
              <a:t>*p</a:t>
            </a:r>
            <a:r>
              <a:rPr lang="en-US" altLang="zh-CN" sz="2800">
                <a:solidFill>
                  <a:srgbClr val="FF0000"/>
                </a:solidFill>
              </a:rPr>
              <a:t>)</a:t>
            </a:r>
            <a:r>
              <a:rPr lang="en-US" altLang="zh-CN" sz="2800">
                <a:solidFill>
                  <a:srgbClr val="9D138D"/>
                </a:solidFill>
              </a:rPr>
              <a:t>(a,b);</a:t>
            </a:r>
            <a:endParaRPr lang="zh-CN" altLang="zh-CN" sz="2800">
              <a:solidFill>
                <a:srgbClr val="9D138D"/>
              </a:solidFill>
            </a:endParaRPr>
          </a:p>
          <a:p>
            <a:pPr>
              <a:lnSpc>
                <a:spcPts val="3000"/>
              </a:lnSpc>
              <a:buFont typeface="Wingdings" pitchFamily="2" charset="2"/>
              <a:buNone/>
            </a:pPr>
            <a:r>
              <a:rPr lang="en-US" altLang="zh-CN" sz="2800"/>
              <a:t>   printf(“%d,%d,max=%d\n",a,b,c);</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4" name="圆角矩形标注 3"/>
          <p:cNvSpPr/>
          <p:nvPr/>
        </p:nvSpPr>
        <p:spPr bwMode="auto">
          <a:xfrm>
            <a:off x="4000500" y="3071813"/>
            <a:ext cx="3929063" cy="1214437"/>
          </a:xfrm>
          <a:prstGeom prst="wedgeRoundRectCallout">
            <a:avLst>
              <a:gd name="adj1" fmla="val -81190"/>
              <a:gd name="adj2" fmla="val -2086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必须先指向，若写成</a:t>
            </a:r>
            <a:endParaRPr lang="en-US" altLang="zh-CN" sz="2800" b="1" dirty="0">
              <a:solidFill>
                <a:srgbClr val="0000CC"/>
              </a:solidFill>
              <a:latin typeface="+mn-lt"/>
              <a:ea typeface="+mn-ea"/>
            </a:endParaRPr>
          </a:p>
          <a:p>
            <a:pPr>
              <a:defRPr/>
            </a:pPr>
            <a:r>
              <a:rPr lang="en-US" altLang="zh-CN" sz="2800" b="1" dirty="0">
                <a:solidFill>
                  <a:srgbClr val="0000CC"/>
                </a:solidFill>
                <a:latin typeface="+mn-lt"/>
                <a:ea typeface="+mn-ea"/>
              </a:rPr>
              <a:t>p=max(</a:t>
            </a:r>
            <a:r>
              <a:rPr lang="en-US" altLang="zh-CN" sz="2800" b="1" dirty="0" err="1">
                <a:solidFill>
                  <a:srgbClr val="0000CC"/>
                </a:solidFill>
                <a:latin typeface="+mn-lt"/>
                <a:ea typeface="+mn-ea"/>
              </a:rPr>
              <a:t>a,b</a:t>
            </a:r>
            <a:r>
              <a:rPr lang="en-US" altLang="zh-CN" sz="2800" b="1" dirty="0">
                <a:solidFill>
                  <a:srgbClr val="0000CC"/>
                </a:solidFill>
                <a:latin typeface="+mn-lt"/>
                <a:ea typeface="+mn-ea"/>
              </a:rPr>
              <a:t>); </a:t>
            </a:r>
            <a:r>
              <a:rPr lang="zh-CN" altLang="en-US" sz="2800" b="1" dirty="0">
                <a:solidFill>
                  <a:srgbClr val="FF0000"/>
                </a:solidFill>
                <a:latin typeface="+mn-lt"/>
                <a:ea typeface="+mn-ea"/>
              </a:rPr>
              <a:t>错</a:t>
            </a:r>
            <a:endParaRPr lang="zh-CN" altLang="zh-CN" sz="2800" b="1" dirty="0">
              <a:solidFill>
                <a:srgbClr val="FF0000"/>
              </a:solidFill>
              <a:latin typeface="+mn-lt"/>
              <a:ea typeface="+mn-ea"/>
            </a:endParaRPr>
          </a:p>
        </p:txBody>
      </p:sp>
      <p:sp>
        <p:nvSpPr>
          <p:cNvPr id="5" name="圆角矩形标注 4"/>
          <p:cNvSpPr/>
          <p:nvPr/>
        </p:nvSpPr>
        <p:spPr bwMode="auto">
          <a:xfrm>
            <a:off x="4357688" y="857250"/>
            <a:ext cx="3429000" cy="1500188"/>
          </a:xfrm>
          <a:prstGeom prst="wedgeRoundRectCallout">
            <a:avLst>
              <a:gd name="adj1" fmla="val -98437"/>
              <a:gd name="adj2" fmla="val 7427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zh-CN" sz="2800" b="1" dirty="0">
                <a:solidFill>
                  <a:srgbClr val="0000CC"/>
                </a:solidFill>
                <a:latin typeface="+mn-lt"/>
                <a:ea typeface="+mn-ea"/>
              </a:rPr>
              <a:t>只能指向函数返回值为整型且有两个整型参数的函数</a:t>
            </a:r>
          </a:p>
        </p:txBody>
      </p:sp>
      <p:pic>
        <p:nvPicPr>
          <p:cNvPr id="154629"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704850"/>
            <a:ext cx="8858250" cy="646113"/>
          </a:xfrm>
          <a:effectLst/>
        </p:spPr>
        <p:txBody>
          <a:bodyPr anchor="ctr"/>
          <a:lstStyle/>
          <a:p>
            <a:pPr eaLnBrk="1" hangingPunct="1">
              <a:defRPr/>
            </a:pPr>
            <a:r>
              <a:rPr lang="en-US" altLang="zh-CN" sz="3600" dirty="0">
                <a:solidFill>
                  <a:srgbClr val="800000"/>
                </a:solidFill>
                <a:effectLst>
                  <a:outerShdw blurRad="38100" dist="38100" dir="2700000" algn="tl">
                    <a:srgbClr val="000000"/>
                  </a:outerShdw>
                </a:effectLst>
                <a:latin typeface="Arial" charset="0"/>
                <a:ea typeface="黑体" pitchFamily="2" charset="-122"/>
              </a:rPr>
              <a:t>8.5.3 </a:t>
            </a:r>
            <a:r>
              <a:rPr lang="zh-CN" altLang="zh-CN" sz="3600" dirty="0">
                <a:solidFill>
                  <a:srgbClr val="800000"/>
                </a:solidFill>
                <a:effectLst>
                  <a:outerShdw blurRad="38100" dist="38100" dir="2700000" algn="tl">
                    <a:srgbClr val="000000"/>
                  </a:outerShdw>
                </a:effectLst>
                <a:latin typeface="Arial" charset="0"/>
                <a:ea typeface="黑体" pitchFamily="2" charset="-122"/>
              </a:rPr>
              <a:t>怎样定义和使用指向函数的指针变量</a:t>
            </a:r>
            <a:endParaRPr lang="zh-CN" altLang="en-US" sz="3600"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14375" y="1500188"/>
            <a:ext cx="7786688" cy="4714875"/>
          </a:xfrm>
        </p:spPr>
        <p:txBody>
          <a:bodyPr/>
          <a:lstStyle/>
          <a:p>
            <a:r>
              <a:rPr lang="zh-CN" altLang="zh-CN"/>
              <a:t>定义指向函数的指针变量的一般形式为</a:t>
            </a:r>
            <a:r>
              <a:rPr lang="en-US" altLang="zh-CN"/>
              <a:t> </a:t>
            </a:r>
            <a:endParaRPr lang="zh-CN" altLang="zh-CN"/>
          </a:p>
          <a:p>
            <a:pPr>
              <a:buFont typeface="Wingdings" pitchFamily="2" charset="2"/>
              <a:buNone/>
            </a:pPr>
            <a:r>
              <a:rPr lang="zh-CN" altLang="zh-CN"/>
              <a:t>数据类型 </a:t>
            </a:r>
            <a:r>
              <a:rPr lang="en-US" altLang="zh-CN"/>
              <a:t>(*</a:t>
            </a:r>
            <a:r>
              <a:rPr lang="zh-CN" altLang="zh-CN"/>
              <a:t>指针变量名</a:t>
            </a:r>
            <a:r>
              <a:rPr lang="en-US" altLang="zh-CN"/>
              <a:t>)(</a:t>
            </a:r>
            <a:r>
              <a:rPr lang="zh-CN" altLang="zh-CN"/>
              <a:t>函数参数表列</a:t>
            </a:r>
            <a:r>
              <a:rPr lang="en-US" altLang="zh-CN"/>
              <a:t>);</a:t>
            </a:r>
            <a:endParaRPr lang="zh-CN" altLang="zh-CN"/>
          </a:p>
          <a:p>
            <a:pPr>
              <a:buFont typeface="Wingdings" pitchFamily="2" charset="2"/>
              <a:buNone/>
            </a:pPr>
            <a:r>
              <a:rPr lang="en-US" altLang="zh-CN"/>
              <a:t>    </a:t>
            </a:r>
            <a:r>
              <a:rPr lang="zh-CN" altLang="zh-CN"/>
              <a:t>如</a:t>
            </a:r>
            <a:r>
              <a:rPr lang="en-US" altLang="zh-CN"/>
              <a:t> int (*p)(int,int);</a:t>
            </a:r>
          </a:p>
          <a:p>
            <a:pPr>
              <a:buFont typeface="Wingdings" pitchFamily="2" charset="2"/>
              <a:buNone/>
            </a:pPr>
            <a:r>
              <a:rPr lang="en-US" altLang="zh-CN"/>
              <a:t>    p=max;   </a:t>
            </a:r>
            <a:r>
              <a:rPr lang="zh-CN" altLang="en-US">
                <a:solidFill>
                  <a:srgbClr val="FF0000"/>
                </a:solidFill>
              </a:rPr>
              <a:t>对</a:t>
            </a:r>
            <a:endParaRPr lang="en-US" altLang="zh-CN">
              <a:solidFill>
                <a:srgbClr val="FF0000"/>
              </a:solidFill>
            </a:endParaRPr>
          </a:p>
          <a:p>
            <a:pPr>
              <a:buFont typeface="Wingdings" pitchFamily="2" charset="2"/>
              <a:buNone/>
            </a:pPr>
            <a:r>
              <a:rPr lang="en-US" altLang="zh-CN">
                <a:solidFill>
                  <a:srgbClr val="0000CC"/>
                </a:solidFill>
              </a:rPr>
              <a:t>    </a:t>
            </a:r>
            <a:r>
              <a:rPr lang="en-US" altLang="zh-CN"/>
              <a:t>p=max(a,b); </a:t>
            </a:r>
            <a:r>
              <a:rPr lang="zh-CN" altLang="en-US">
                <a:solidFill>
                  <a:srgbClr val="FF0000"/>
                </a:solidFill>
              </a:rPr>
              <a:t>错</a:t>
            </a:r>
            <a:endParaRPr lang="en-US" altLang="zh-CN">
              <a:solidFill>
                <a:srgbClr val="FF0000"/>
              </a:solidFill>
            </a:endParaRPr>
          </a:p>
          <a:p>
            <a:pPr>
              <a:buFont typeface="Wingdings" pitchFamily="2" charset="2"/>
              <a:buNone/>
            </a:pPr>
            <a:r>
              <a:rPr lang="en-US" altLang="zh-CN"/>
              <a:t>    p+n,p++,p--</a:t>
            </a:r>
            <a:r>
              <a:rPr lang="zh-CN" altLang="zh-CN"/>
              <a:t>等运算无意义</a:t>
            </a:r>
            <a:endParaRPr lang="zh-CN" altLang="zh-CN">
              <a:solidFill>
                <a:srgbClr val="FF0000"/>
              </a:solidFill>
            </a:endParaRPr>
          </a:p>
          <a:p>
            <a:pPr>
              <a:buFont typeface="Wingdings" pitchFamily="2" charset="2"/>
              <a:buNone/>
            </a:pPr>
            <a:endParaRPr lang="en-US" altLang="zh-CN">
              <a:solidFill>
                <a:srgbClr val="FF0000"/>
              </a:solidFill>
            </a:endParaRPr>
          </a:p>
          <a:p>
            <a:pPr>
              <a:buFont typeface="Wingdings" pitchFamily="2" charset="2"/>
              <a:buNone/>
            </a:pPr>
            <a:endParaRPr lang="zh-CN" altLang="zh-CN"/>
          </a:p>
        </p:txBody>
      </p:sp>
      <p:pic>
        <p:nvPicPr>
          <p:cNvPr id="15565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7" dur="500"/>
                                        <p:tgtEl>
                                          <p:spTgt spid="6147">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0" dur="500"/>
                                        <p:tgtEl>
                                          <p:spTgt spid="6147">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13" dur="500"/>
                                        <p:tgtEl>
                                          <p:spTgt spid="6147">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6147">
                                            <p:txEl>
                                              <p:pRg st="5" end="5"/>
                                            </p:txEl>
                                          </p:spTgt>
                                        </p:tgtEl>
                                        <p:attrNameLst>
                                          <p:attrName>style.visibility</p:attrName>
                                        </p:attrNameLst>
                                      </p:cBhvr>
                                      <p:to>
                                        <p:strVal val="visible"/>
                                      </p:to>
                                    </p:set>
                                    <p:animEffect transition="in" filter="blinds(horizontal)">
                                      <p:cBhvr>
                                        <p:cTn id="16"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785813"/>
            <a:ext cx="8153400" cy="5338762"/>
          </a:xfrm>
        </p:spPr>
        <p:txBody>
          <a:bodyPr/>
          <a:lstStyle/>
          <a:p>
            <a:pPr>
              <a:buFont typeface="Wingdings" pitchFamily="2" charset="2"/>
              <a:buNone/>
            </a:pPr>
            <a:r>
              <a:rPr lang="en-US" altLang="zh-CN"/>
              <a:t>   </a:t>
            </a:r>
            <a:r>
              <a:rPr lang="zh-CN" altLang="zh-CN"/>
              <a:t>例</a:t>
            </a:r>
            <a:r>
              <a:rPr lang="en-US" altLang="zh-CN"/>
              <a:t>8.23 </a:t>
            </a:r>
            <a:r>
              <a:rPr lang="zh-CN" altLang="zh-CN"/>
              <a:t>输入两个整数，然后让用户选择</a:t>
            </a:r>
            <a:r>
              <a:rPr lang="en-US" altLang="zh-CN"/>
              <a:t>1</a:t>
            </a:r>
            <a:r>
              <a:rPr lang="zh-CN" altLang="zh-CN"/>
              <a:t>或</a:t>
            </a:r>
            <a:r>
              <a:rPr lang="en-US" altLang="zh-CN"/>
              <a:t>2</a:t>
            </a:r>
            <a:r>
              <a:rPr lang="zh-CN" altLang="zh-CN"/>
              <a:t>，选</a:t>
            </a:r>
            <a:r>
              <a:rPr lang="en-US" altLang="zh-CN"/>
              <a:t>1</a:t>
            </a:r>
            <a:r>
              <a:rPr lang="zh-CN" altLang="zh-CN"/>
              <a:t>时调用</a:t>
            </a:r>
            <a:r>
              <a:rPr lang="en-US" altLang="zh-CN"/>
              <a:t>max</a:t>
            </a:r>
            <a:r>
              <a:rPr lang="zh-CN" altLang="zh-CN"/>
              <a:t>函数，输出二者中的大数，选</a:t>
            </a:r>
            <a:r>
              <a:rPr lang="en-US" altLang="zh-CN"/>
              <a:t>2</a:t>
            </a:r>
            <a:r>
              <a:rPr lang="zh-CN" altLang="zh-CN"/>
              <a:t>时调用</a:t>
            </a:r>
            <a:r>
              <a:rPr lang="en-US" altLang="zh-CN"/>
              <a:t>min</a:t>
            </a:r>
            <a:r>
              <a:rPr lang="zh-CN" altLang="zh-CN"/>
              <a:t>函数，输出二者中的小数。</a:t>
            </a:r>
          </a:p>
          <a:p>
            <a:r>
              <a:rPr lang="zh-CN" altLang="zh-CN"/>
              <a:t>解题思路：定义两个函数</a:t>
            </a:r>
            <a:r>
              <a:rPr lang="en-US" altLang="zh-CN"/>
              <a:t>max</a:t>
            </a:r>
            <a:r>
              <a:rPr lang="zh-CN" altLang="zh-CN"/>
              <a:t>和</a:t>
            </a:r>
            <a:r>
              <a:rPr lang="en-US" altLang="zh-CN"/>
              <a:t>min</a:t>
            </a:r>
            <a:r>
              <a:rPr lang="zh-CN" altLang="zh-CN"/>
              <a:t>，分别用来求大数和小数。在主函数中根据用户输入的数字</a:t>
            </a:r>
            <a:r>
              <a:rPr lang="en-US" altLang="zh-CN"/>
              <a:t>1</a:t>
            </a:r>
            <a:r>
              <a:rPr lang="zh-CN" altLang="zh-CN"/>
              <a:t>或</a:t>
            </a:r>
            <a:r>
              <a:rPr lang="en-US" altLang="zh-CN"/>
              <a:t>2</a:t>
            </a:r>
            <a:r>
              <a:rPr lang="zh-CN" altLang="zh-CN"/>
              <a:t>，使指针变量指向</a:t>
            </a:r>
            <a:r>
              <a:rPr lang="en-US" altLang="zh-CN"/>
              <a:t>max</a:t>
            </a:r>
            <a:r>
              <a:rPr lang="zh-CN" altLang="zh-CN"/>
              <a:t>函数</a:t>
            </a:r>
            <a:r>
              <a:rPr lang="zh-CN" altLang="en-US"/>
              <a:t>或</a:t>
            </a:r>
            <a:r>
              <a:rPr lang="en-US" altLang="zh-CN"/>
              <a:t>min</a:t>
            </a:r>
            <a:r>
              <a:rPr lang="zh-CN" altLang="zh-CN"/>
              <a:t>函数。</a:t>
            </a:r>
            <a:endParaRPr lang="zh-CN" altLang="en-US"/>
          </a:p>
        </p:txBody>
      </p:sp>
      <p:pic>
        <p:nvPicPr>
          <p:cNvPr id="156675"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内容占位符 2"/>
          <p:cNvSpPr>
            <a:spLocks noGrp="1"/>
          </p:cNvSpPr>
          <p:nvPr>
            <p:ph idx="1"/>
          </p:nvPr>
        </p:nvSpPr>
        <p:spPr>
          <a:xfrm>
            <a:off x="539750" y="142875"/>
            <a:ext cx="8153400" cy="6643688"/>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{int max(int,int);   int min(int x,int y);       </a:t>
            </a:r>
            <a:endParaRPr lang="zh-CN" altLang="zh-CN" sz="2800"/>
          </a:p>
          <a:p>
            <a:pPr>
              <a:lnSpc>
                <a:spcPts val="3000"/>
              </a:lnSpc>
              <a:buFont typeface="Wingdings" pitchFamily="2" charset="2"/>
              <a:buNone/>
            </a:pPr>
            <a:r>
              <a:rPr lang="en-US" altLang="zh-CN" sz="2800"/>
              <a:t>  int (*</a:t>
            </a:r>
            <a:r>
              <a:rPr lang="en-US" altLang="zh-CN" sz="2800">
                <a:solidFill>
                  <a:srgbClr val="9D138D"/>
                </a:solidFill>
              </a:rPr>
              <a:t>p</a:t>
            </a:r>
            <a:r>
              <a:rPr lang="en-US" altLang="zh-CN" sz="2800"/>
              <a:t>)(int,int);   int a,b,c,n;  </a:t>
            </a:r>
            <a:endParaRPr lang="zh-CN" altLang="zh-CN" sz="2800"/>
          </a:p>
          <a:p>
            <a:pPr>
              <a:lnSpc>
                <a:spcPts val="3000"/>
              </a:lnSpc>
              <a:buFont typeface="Wingdings" pitchFamily="2" charset="2"/>
              <a:buNone/>
            </a:pPr>
            <a:r>
              <a:rPr lang="en-US" altLang="zh-CN" sz="2800"/>
              <a:t>  scanf("%d,%d",&amp;a,&amp;b);  </a:t>
            </a:r>
            <a:endParaRPr lang="zh-CN" altLang="zh-CN" sz="2800"/>
          </a:p>
          <a:p>
            <a:pPr>
              <a:lnSpc>
                <a:spcPts val="3000"/>
              </a:lnSpc>
              <a:buFont typeface="Wingdings" pitchFamily="2" charset="2"/>
              <a:buNone/>
            </a:pPr>
            <a:r>
              <a:rPr lang="en-US" altLang="zh-CN" sz="2800"/>
              <a:t>  scanf(“%d”,&amp;n); </a:t>
            </a:r>
            <a:endParaRPr lang="zh-CN" altLang="zh-CN" sz="2800"/>
          </a:p>
          <a:p>
            <a:pPr>
              <a:lnSpc>
                <a:spcPts val="3000"/>
              </a:lnSpc>
              <a:buFont typeface="Wingdings" pitchFamily="2" charset="2"/>
              <a:buNone/>
            </a:pPr>
            <a:r>
              <a:rPr lang="en-US" altLang="zh-CN" sz="2800"/>
              <a:t>  if (n==1) </a:t>
            </a:r>
            <a:r>
              <a:rPr lang="en-US" altLang="zh-CN" sz="2800">
                <a:solidFill>
                  <a:srgbClr val="9D138D"/>
                </a:solidFill>
              </a:rPr>
              <a:t>p</a:t>
            </a:r>
            <a:r>
              <a:rPr lang="en-US" altLang="zh-CN" sz="2800"/>
              <a:t>=max;           </a:t>
            </a:r>
            <a:endParaRPr lang="zh-CN" altLang="zh-CN" sz="2800"/>
          </a:p>
          <a:p>
            <a:pPr>
              <a:lnSpc>
                <a:spcPts val="3000"/>
              </a:lnSpc>
              <a:buFont typeface="Wingdings" pitchFamily="2" charset="2"/>
              <a:buNone/>
            </a:pPr>
            <a:r>
              <a:rPr lang="en-US" altLang="zh-CN" sz="2800"/>
              <a:t>  else if (n==2) </a:t>
            </a:r>
            <a:r>
              <a:rPr lang="en-US" altLang="zh-CN" sz="2800">
                <a:solidFill>
                  <a:srgbClr val="9D138D"/>
                </a:solidFill>
              </a:rPr>
              <a:t>p</a:t>
            </a:r>
            <a:r>
              <a:rPr lang="en-US" altLang="zh-CN" sz="2800"/>
              <a:t>=min;    </a:t>
            </a:r>
            <a:endParaRPr lang="zh-CN" altLang="zh-CN" sz="2800"/>
          </a:p>
          <a:p>
            <a:pPr>
              <a:lnSpc>
                <a:spcPts val="3000"/>
              </a:lnSpc>
              <a:buFont typeface="Wingdings" pitchFamily="2" charset="2"/>
              <a:buNone/>
            </a:pPr>
            <a:r>
              <a:rPr lang="en-US" altLang="zh-CN" sz="2800"/>
              <a:t>  c=(*</a:t>
            </a:r>
            <a:r>
              <a:rPr lang="en-US" altLang="zh-CN" sz="2800">
                <a:solidFill>
                  <a:srgbClr val="9D138D"/>
                </a:solidFill>
              </a:rPr>
              <a:t>p</a:t>
            </a:r>
            <a:r>
              <a:rPr lang="en-US" altLang="zh-CN" sz="2800"/>
              <a:t>)(a,b); </a:t>
            </a:r>
            <a:endParaRPr lang="zh-CN" altLang="zh-CN" sz="2800"/>
          </a:p>
          <a:p>
            <a:pPr>
              <a:lnSpc>
                <a:spcPts val="3000"/>
              </a:lnSpc>
              <a:buFont typeface="Wingdings" pitchFamily="2" charset="2"/>
              <a:buNone/>
            </a:pPr>
            <a:r>
              <a:rPr lang="en-US" altLang="zh-CN" sz="2800"/>
              <a:t>  printf("a=%d,b=%d\n",a,b);</a:t>
            </a:r>
            <a:endParaRPr lang="zh-CN" altLang="zh-CN" sz="2800"/>
          </a:p>
          <a:p>
            <a:pPr>
              <a:lnSpc>
                <a:spcPts val="3000"/>
              </a:lnSpc>
              <a:buFont typeface="Wingdings" pitchFamily="2" charset="2"/>
              <a:buNone/>
            </a:pPr>
            <a:r>
              <a:rPr lang="en-US" altLang="zh-CN" sz="2800"/>
              <a:t>  if (n==1) printf("max=%d\n",c);</a:t>
            </a:r>
          </a:p>
          <a:p>
            <a:pPr>
              <a:lnSpc>
                <a:spcPts val="3000"/>
              </a:lnSpc>
              <a:buFont typeface="Wingdings" pitchFamily="2" charset="2"/>
              <a:buNone/>
            </a:pPr>
            <a:r>
              <a:rPr lang="en-US" altLang="zh-CN" sz="2800"/>
              <a:t>  else  printf("min=%d\n",c);  </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p:txBody>
      </p:sp>
      <p:sp>
        <p:nvSpPr>
          <p:cNvPr id="4" name="TextBox 3"/>
          <p:cNvSpPr txBox="1">
            <a:spLocks noChangeArrowheads="1"/>
          </p:cNvSpPr>
          <p:nvPr/>
        </p:nvSpPr>
        <p:spPr bwMode="auto">
          <a:xfrm>
            <a:off x="3643313" y="3786188"/>
            <a:ext cx="4857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0000CC"/>
                </a:solidFill>
                <a:latin typeface="Arial" pitchFamily="34" charset="0"/>
              </a:rPr>
              <a:t>只看此行</a:t>
            </a:r>
            <a:r>
              <a:rPr lang="zh-CN" altLang="zh-CN" sz="2800">
                <a:solidFill>
                  <a:srgbClr val="0000CC"/>
                </a:solidFill>
                <a:latin typeface="Arial" pitchFamily="34" charset="0"/>
              </a:rPr>
              <a:t>看不出调用哪函数</a:t>
            </a:r>
            <a:endParaRPr lang="zh-CN" altLang="en-US" sz="2800">
              <a:solidFill>
                <a:srgbClr val="0000CC"/>
              </a:solidFill>
              <a:latin typeface="Arial" pitchFamily="34" charset="0"/>
            </a:endParaRPr>
          </a:p>
        </p:txBody>
      </p:sp>
      <p:pic>
        <p:nvPicPr>
          <p:cNvPr id="15770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内容占位符 2"/>
          <p:cNvSpPr>
            <a:spLocks noGrp="1"/>
          </p:cNvSpPr>
          <p:nvPr>
            <p:ph idx="1"/>
          </p:nvPr>
        </p:nvSpPr>
        <p:spPr>
          <a:xfrm>
            <a:off x="754063" y="714375"/>
            <a:ext cx="6032500" cy="5929313"/>
          </a:xfrm>
        </p:spPr>
        <p:txBody>
          <a:bodyPr/>
          <a:lstStyle/>
          <a:p>
            <a:pPr>
              <a:lnSpc>
                <a:spcPts val="3000"/>
              </a:lnSpc>
              <a:buFont typeface="Wingdings" pitchFamily="2" charset="2"/>
              <a:buNone/>
            </a:pPr>
            <a:r>
              <a:rPr lang="en-US" altLang="zh-CN" sz="2800"/>
              <a:t>int max(int x,int y)</a:t>
            </a:r>
            <a:endParaRPr lang="zh-CN" altLang="zh-CN" sz="2800"/>
          </a:p>
          <a:p>
            <a:pPr>
              <a:lnSpc>
                <a:spcPts val="3000"/>
              </a:lnSpc>
              <a:buFont typeface="Wingdings" pitchFamily="2" charset="2"/>
              <a:buNone/>
            </a:pPr>
            <a:r>
              <a:rPr lang="en-US" altLang="zh-CN" sz="2800"/>
              <a:t>{ int z;</a:t>
            </a:r>
            <a:endParaRPr lang="zh-CN" altLang="zh-CN" sz="2800"/>
          </a:p>
          <a:p>
            <a:pPr>
              <a:lnSpc>
                <a:spcPts val="3000"/>
              </a:lnSpc>
              <a:buFont typeface="Wingdings" pitchFamily="2" charset="2"/>
              <a:buNone/>
            </a:pPr>
            <a:r>
              <a:rPr lang="en-US" altLang="zh-CN" sz="2800"/>
              <a:t>   if(x&gt;y)  z=x;</a:t>
            </a:r>
            <a:endParaRPr lang="zh-CN" altLang="zh-CN" sz="2800"/>
          </a:p>
          <a:p>
            <a:pPr>
              <a:lnSpc>
                <a:spcPts val="3000"/>
              </a:lnSpc>
              <a:buFont typeface="Wingdings" pitchFamily="2" charset="2"/>
              <a:buNone/>
            </a:pPr>
            <a:r>
              <a:rPr lang="en-US" altLang="zh-CN" sz="2800"/>
              <a:t>   else     z=y;</a:t>
            </a:r>
            <a:endParaRPr lang="zh-CN" altLang="zh-CN" sz="2800"/>
          </a:p>
          <a:p>
            <a:pPr>
              <a:lnSpc>
                <a:spcPts val="3000"/>
              </a:lnSpc>
              <a:buFont typeface="Wingdings" pitchFamily="2" charset="2"/>
              <a:buNone/>
            </a:pPr>
            <a:r>
              <a:rPr lang="en-US" altLang="zh-CN" sz="2800"/>
              <a:t>   return(z);</a:t>
            </a:r>
            <a:endParaRPr lang="zh-CN" altLang="zh-CN" sz="2800"/>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r>
              <a:rPr lang="en-US" altLang="zh-CN" sz="2800"/>
              <a:t>int min(int x,int y)</a:t>
            </a:r>
            <a:endParaRPr lang="zh-CN" altLang="zh-CN" sz="2800"/>
          </a:p>
          <a:p>
            <a:pPr>
              <a:lnSpc>
                <a:spcPts val="3000"/>
              </a:lnSpc>
              <a:buFont typeface="Wingdings" pitchFamily="2" charset="2"/>
              <a:buNone/>
            </a:pPr>
            <a:r>
              <a:rPr lang="en-US" altLang="zh-CN" sz="2800"/>
              <a:t>{ int z;</a:t>
            </a:r>
            <a:endParaRPr lang="zh-CN" altLang="zh-CN" sz="2800"/>
          </a:p>
          <a:p>
            <a:pPr>
              <a:lnSpc>
                <a:spcPts val="3000"/>
              </a:lnSpc>
              <a:buFont typeface="Wingdings" pitchFamily="2" charset="2"/>
              <a:buNone/>
            </a:pPr>
            <a:r>
              <a:rPr lang="en-US" altLang="zh-CN" sz="2800"/>
              <a:t>   if(x&lt;y)  z=x;</a:t>
            </a:r>
            <a:endParaRPr lang="zh-CN" altLang="zh-CN" sz="2800"/>
          </a:p>
          <a:p>
            <a:pPr>
              <a:lnSpc>
                <a:spcPts val="3000"/>
              </a:lnSpc>
              <a:buFont typeface="Wingdings" pitchFamily="2" charset="2"/>
              <a:buNone/>
            </a:pPr>
            <a:r>
              <a:rPr lang="en-US" altLang="zh-CN" sz="2800"/>
              <a:t>   else     z=y;</a:t>
            </a:r>
            <a:endParaRPr lang="zh-CN" altLang="zh-CN" sz="2800"/>
          </a:p>
          <a:p>
            <a:pPr>
              <a:lnSpc>
                <a:spcPts val="3000"/>
              </a:lnSpc>
              <a:buFont typeface="Wingdings" pitchFamily="2" charset="2"/>
              <a:buNone/>
            </a:pPr>
            <a:r>
              <a:rPr lang="en-US" altLang="zh-CN" sz="2800"/>
              <a:t>   return(z);</a:t>
            </a:r>
            <a:endParaRPr lang="zh-CN" altLang="zh-CN" sz="2800"/>
          </a:p>
          <a:p>
            <a:pPr>
              <a:lnSpc>
                <a:spcPts val="3000"/>
              </a:lnSpc>
              <a:buFont typeface="Wingdings" pitchFamily="2" charset="2"/>
              <a:buNone/>
            </a:pPr>
            <a:r>
              <a:rPr lang="en-US" altLang="zh-CN" sz="2800"/>
              <a:t>}</a:t>
            </a:r>
            <a:endParaRPr lang="zh-CN" altLang="zh-CN" sz="2800"/>
          </a:p>
        </p:txBody>
      </p:sp>
      <p:pic>
        <p:nvPicPr>
          <p:cNvPr id="15872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785813"/>
            <a:ext cx="8429625"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8.2.1</a:t>
            </a:r>
            <a:r>
              <a:rPr lang="zh-CN" altLang="zh-CN" dirty="0">
                <a:solidFill>
                  <a:srgbClr val="800000"/>
                </a:solidFill>
                <a:effectLst>
                  <a:outerShdw blurRad="38100" dist="38100" dir="2700000" algn="tl">
                    <a:srgbClr val="000000"/>
                  </a:outerShdw>
                </a:effectLst>
                <a:latin typeface="Arial" charset="0"/>
                <a:ea typeface="黑体" pitchFamily="2" charset="-122"/>
              </a:rPr>
              <a:t>使用指针变量的例子</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1000125" y="1928813"/>
            <a:ext cx="7500938" cy="3857625"/>
          </a:xfrm>
        </p:spPr>
        <p:txBody>
          <a:bodyPr/>
          <a:lstStyle/>
          <a:p>
            <a:pPr eaLnBrk="1" hangingPunct="1">
              <a:spcBef>
                <a:spcPct val="0"/>
              </a:spcBef>
              <a:buFont typeface="Wingdings" pitchFamily="2" charset="2"/>
              <a:buNone/>
            </a:pPr>
            <a:r>
              <a:rPr lang="zh-CN" altLang="zh-CN"/>
              <a:t>例</a:t>
            </a:r>
            <a:r>
              <a:rPr lang="en-US" altLang="zh-CN"/>
              <a:t>8.1 </a:t>
            </a:r>
            <a:r>
              <a:rPr lang="zh-CN" altLang="en-US"/>
              <a:t>通</a:t>
            </a:r>
            <a:r>
              <a:rPr lang="zh-CN" altLang="zh-CN"/>
              <a:t>过指针变量访问整型变量。</a:t>
            </a:r>
            <a:endParaRPr lang="en-US" altLang="zh-CN"/>
          </a:p>
          <a:p>
            <a:pPr eaLnBrk="1" hangingPunct="1">
              <a:spcBef>
                <a:spcPct val="0"/>
              </a:spcBef>
            </a:pPr>
            <a:r>
              <a:rPr lang="zh-CN" altLang="zh-CN"/>
              <a:t>解题思路：先定义</a:t>
            </a:r>
            <a:r>
              <a:rPr lang="en-US" altLang="zh-CN"/>
              <a:t>2</a:t>
            </a:r>
            <a:r>
              <a:rPr lang="zh-CN" altLang="zh-CN"/>
              <a:t>个整型变量，再定义</a:t>
            </a:r>
            <a:r>
              <a:rPr lang="en-US" altLang="zh-CN"/>
              <a:t>2</a:t>
            </a:r>
            <a:r>
              <a:rPr lang="zh-CN" altLang="zh-CN"/>
              <a:t>个指针变量，分别指向这两个整型变量，通过访问指针变量，可以找到它们所指向的变量，从而得到这些变量的值。</a:t>
            </a:r>
            <a:endParaRPr lang="en-US" altLang="zh-CN"/>
          </a:p>
        </p:txBody>
      </p:sp>
      <p:pic>
        <p:nvPicPr>
          <p:cNvPr id="1741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a:t>
            </a:r>
            <a:r>
              <a:rPr lang="en-US" altLang="zh-CN" dirty="0">
                <a:solidFill>
                  <a:srgbClr val="800000"/>
                </a:solidFill>
                <a:effectLst>
                  <a:outerShdw blurRad="38100" dist="38100" dir="2700000" algn="tl">
                    <a:srgbClr val="000000"/>
                  </a:outerShdw>
                </a:effectLst>
                <a:latin typeface="Arial" charset="0"/>
                <a:ea typeface="黑体" pitchFamily="2" charset="-122"/>
              </a:rPr>
              <a:t>8.6 </a:t>
            </a:r>
            <a:r>
              <a:rPr lang="zh-CN" altLang="zh-CN" dirty="0">
                <a:solidFill>
                  <a:srgbClr val="800000"/>
                </a:solidFill>
                <a:effectLst>
                  <a:outerShdw blurRad="38100" dist="38100" dir="2700000" algn="tl">
                    <a:srgbClr val="000000"/>
                  </a:outerShdw>
                </a:effectLst>
                <a:latin typeface="Arial" charset="0"/>
                <a:ea typeface="黑体" pitchFamily="2" charset="-122"/>
              </a:rPr>
              <a:t>返回指针值的函数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611560" y="1857375"/>
            <a:ext cx="7889503" cy="3857625"/>
          </a:xfrm>
        </p:spPr>
        <p:txBody>
          <a:bodyPr/>
          <a:lstStyle/>
          <a:p>
            <a:r>
              <a:rPr lang="zh-CN" altLang="zh-CN" dirty="0"/>
              <a:t>一个函数可以返回一个整型值、字符值、实型值等，也可以返回指针型的数据，即地址。其概念与以前类似，只是返回的值的类型是指针类型而已</a:t>
            </a:r>
            <a:endParaRPr lang="en-US" altLang="zh-CN" dirty="0"/>
          </a:p>
          <a:p>
            <a:r>
              <a:rPr lang="zh-CN" altLang="zh-CN" dirty="0"/>
              <a:t>定义返回指针值的函数的一般形式为</a:t>
            </a:r>
          </a:p>
          <a:p>
            <a:pPr>
              <a:buFont typeface="Wingdings" pitchFamily="2" charset="2"/>
              <a:buNone/>
            </a:pPr>
            <a:r>
              <a:rPr lang="en-US" altLang="zh-CN" dirty="0"/>
              <a:t>    </a:t>
            </a:r>
            <a:r>
              <a:rPr lang="zh-CN" altLang="zh-CN" dirty="0"/>
              <a:t>类型名</a:t>
            </a:r>
            <a:r>
              <a:rPr lang="en-US" altLang="zh-CN" dirty="0"/>
              <a:t> *</a:t>
            </a:r>
            <a:r>
              <a:rPr lang="zh-CN" altLang="zh-CN" dirty="0"/>
              <a:t>函数名</a:t>
            </a:r>
            <a:r>
              <a:rPr lang="en-US" altLang="zh-CN" dirty="0"/>
              <a:t>(</a:t>
            </a:r>
            <a:r>
              <a:rPr lang="zh-CN" altLang="zh-CN" dirty="0"/>
              <a:t>参数表列</a:t>
            </a:r>
            <a:r>
              <a:rPr lang="en-US" altLang="zh-CN" dirty="0"/>
              <a:t>);</a:t>
            </a:r>
            <a:endParaRPr lang="en-US" altLang="zh-CN" dirty="0">
              <a:solidFill>
                <a:srgbClr val="FF0000"/>
              </a:solidFill>
            </a:endParaRPr>
          </a:p>
          <a:p>
            <a:pPr>
              <a:buFont typeface="Wingdings" pitchFamily="2" charset="2"/>
              <a:buNone/>
            </a:pPr>
            <a:endParaRPr lang="zh-CN" altLang="zh-CN" dirty="0"/>
          </a:p>
        </p:txBody>
      </p:sp>
      <p:pic>
        <p:nvPicPr>
          <p:cNvPr id="16794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0"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内容占位符 2"/>
          <p:cNvSpPr>
            <a:spLocks noGrp="1"/>
          </p:cNvSpPr>
          <p:nvPr>
            <p:ph idx="1"/>
          </p:nvPr>
        </p:nvSpPr>
        <p:spPr>
          <a:xfrm>
            <a:off x="539750" y="1214438"/>
            <a:ext cx="7532688" cy="3000375"/>
          </a:xfrm>
        </p:spPr>
        <p:txBody>
          <a:bodyPr/>
          <a:lstStyle/>
          <a:p>
            <a:pPr>
              <a:buFont typeface="Wingdings" pitchFamily="2" charset="2"/>
              <a:buNone/>
            </a:pPr>
            <a:r>
              <a:rPr lang="en-US" altLang="zh-CN"/>
              <a:t>  </a:t>
            </a:r>
            <a:r>
              <a:rPr lang="zh-CN" altLang="zh-CN"/>
              <a:t>例</a:t>
            </a:r>
            <a:r>
              <a:rPr lang="en-US" altLang="zh-CN"/>
              <a:t>8.25</a:t>
            </a:r>
            <a:r>
              <a:rPr lang="zh-CN" altLang="zh-CN"/>
              <a:t>有</a:t>
            </a:r>
            <a:r>
              <a:rPr lang="en-US" altLang="zh-CN"/>
              <a:t>a</a:t>
            </a:r>
            <a:r>
              <a:rPr lang="zh-CN" altLang="zh-CN"/>
              <a:t>个学生，每个学生有</a:t>
            </a:r>
            <a:r>
              <a:rPr lang="en-US" altLang="zh-CN"/>
              <a:t>b</a:t>
            </a:r>
            <a:r>
              <a:rPr lang="zh-CN" altLang="zh-CN"/>
              <a:t>门课程的成绩。要求在用户输入学生序号以后，能输出该学生的全部成绩。用指针函数实现</a:t>
            </a:r>
            <a:r>
              <a:rPr lang="zh-CN" altLang="en-US"/>
              <a:t>。</a:t>
            </a:r>
            <a:endParaRPr lang="zh-CN" altLang="zh-CN"/>
          </a:p>
        </p:txBody>
      </p:sp>
      <p:pic>
        <p:nvPicPr>
          <p:cNvPr id="16896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内容占位符 2"/>
          <p:cNvSpPr>
            <a:spLocks noGrp="1"/>
          </p:cNvSpPr>
          <p:nvPr>
            <p:ph idx="1"/>
          </p:nvPr>
        </p:nvSpPr>
        <p:spPr>
          <a:xfrm>
            <a:off x="539750" y="857250"/>
            <a:ext cx="8153400" cy="4929188"/>
          </a:xfrm>
        </p:spPr>
        <p:txBody>
          <a:bodyPr/>
          <a:lstStyle/>
          <a:p>
            <a:pPr>
              <a:buFont typeface="Wingdings" pitchFamily="2" charset="2"/>
              <a:buNone/>
            </a:pPr>
            <a:r>
              <a:rPr lang="en-US" altLang="zh-CN"/>
              <a:t>  </a:t>
            </a:r>
            <a:r>
              <a:rPr lang="zh-CN" altLang="zh-CN"/>
              <a:t>解题思路：</a:t>
            </a:r>
            <a:endParaRPr lang="en-US" altLang="zh-CN"/>
          </a:p>
          <a:p>
            <a:pPr lvl="1"/>
            <a:r>
              <a:rPr lang="zh-CN" altLang="zh-CN"/>
              <a:t>定义二维数组</a:t>
            </a:r>
            <a:r>
              <a:rPr lang="en-US" altLang="zh-CN"/>
              <a:t>score</a:t>
            </a:r>
            <a:r>
              <a:rPr lang="zh-CN" altLang="zh-CN"/>
              <a:t>存放成绩</a:t>
            </a:r>
            <a:endParaRPr lang="en-US" altLang="zh-CN"/>
          </a:p>
          <a:p>
            <a:pPr lvl="1"/>
            <a:r>
              <a:rPr lang="zh-CN" altLang="zh-CN"/>
              <a:t>定义输出</a:t>
            </a:r>
            <a:r>
              <a:rPr lang="zh-CN" altLang="en-US"/>
              <a:t>某</a:t>
            </a:r>
            <a:r>
              <a:rPr lang="zh-CN" altLang="zh-CN"/>
              <a:t>学生全部成绩的函数</a:t>
            </a:r>
            <a:r>
              <a:rPr lang="en-US" altLang="zh-CN"/>
              <a:t>search</a:t>
            </a:r>
            <a:r>
              <a:rPr lang="zh-CN" altLang="zh-CN"/>
              <a:t>，它是返回指针的函数，形参是</a:t>
            </a:r>
            <a:r>
              <a:rPr lang="zh-CN" altLang="en-US"/>
              <a:t>行指针</a:t>
            </a:r>
            <a:r>
              <a:rPr lang="zh-CN" altLang="zh-CN"/>
              <a:t>和整型</a:t>
            </a:r>
            <a:endParaRPr lang="en-US" altLang="zh-CN"/>
          </a:p>
          <a:p>
            <a:pPr lvl="1"/>
            <a:r>
              <a:rPr lang="zh-CN" altLang="zh-CN"/>
              <a:t>主函数将</a:t>
            </a:r>
            <a:r>
              <a:rPr lang="en-US" altLang="zh-CN"/>
              <a:t>score</a:t>
            </a:r>
            <a:r>
              <a:rPr lang="zh-CN" altLang="zh-CN"/>
              <a:t>和要找的学号</a:t>
            </a:r>
            <a:r>
              <a:rPr lang="en-US" altLang="zh-CN"/>
              <a:t>k</a:t>
            </a:r>
            <a:r>
              <a:rPr lang="zh-CN" altLang="zh-CN"/>
              <a:t>传递给形参</a:t>
            </a:r>
            <a:endParaRPr lang="en-US" altLang="zh-CN"/>
          </a:p>
          <a:p>
            <a:pPr lvl="1"/>
            <a:r>
              <a:rPr lang="zh-CN" altLang="zh-CN"/>
              <a:t>函数的返回值是</a:t>
            </a:r>
            <a:r>
              <a:rPr lang="en-US" altLang="zh-CN"/>
              <a:t>&amp;score[k][0](k</a:t>
            </a:r>
            <a:r>
              <a:rPr lang="zh-CN" altLang="en-US"/>
              <a:t>号</a:t>
            </a:r>
            <a:r>
              <a:rPr lang="zh-CN" altLang="zh-CN"/>
              <a:t>学生的序号为</a:t>
            </a:r>
            <a:r>
              <a:rPr lang="en-US" altLang="zh-CN"/>
              <a:t>0</a:t>
            </a:r>
            <a:r>
              <a:rPr lang="zh-CN" altLang="zh-CN"/>
              <a:t>的课程地址</a:t>
            </a:r>
            <a:r>
              <a:rPr lang="en-US" altLang="zh-CN"/>
              <a:t>)</a:t>
            </a:r>
          </a:p>
          <a:p>
            <a:pPr lvl="1"/>
            <a:r>
              <a:rPr lang="zh-CN" altLang="zh-CN"/>
              <a:t>在主函数中输出该生的全部成绩</a:t>
            </a:r>
            <a:endParaRPr lang="zh-CN" altLang="en-US"/>
          </a:p>
        </p:txBody>
      </p:sp>
      <p:pic>
        <p:nvPicPr>
          <p:cNvPr id="16998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内容占位符 2"/>
          <p:cNvSpPr>
            <a:spLocks noGrp="1"/>
          </p:cNvSpPr>
          <p:nvPr>
            <p:ph idx="1"/>
          </p:nvPr>
        </p:nvSpPr>
        <p:spPr>
          <a:xfrm>
            <a:off x="214313" y="214313"/>
            <a:ext cx="8643937" cy="6500812"/>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{float score[ ][4]={{60,70,80,90},</a:t>
            </a:r>
          </a:p>
          <a:p>
            <a:pPr>
              <a:lnSpc>
                <a:spcPts val="3000"/>
              </a:lnSpc>
              <a:buFont typeface="Wingdings" pitchFamily="2" charset="2"/>
              <a:buNone/>
            </a:pPr>
            <a:r>
              <a:rPr lang="en-US" altLang="zh-CN" sz="2800"/>
              <a:t>         {56,89,67,88},{34,78,90,66}}; </a:t>
            </a:r>
            <a:endParaRPr lang="zh-CN" altLang="zh-CN" sz="2800"/>
          </a:p>
          <a:p>
            <a:pPr>
              <a:lnSpc>
                <a:spcPts val="3000"/>
              </a:lnSpc>
              <a:buFont typeface="Wingdings" pitchFamily="2" charset="2"/>
              <a:buNone/>
            </a:pPr>
            <a:r>
              <a:rPr lang="en-US" altLang="zh-CN" sz="2800"/>
              <a:t>  float  *search(float (*pointer)[4],int n); </a:t>
            </a:r>
            <a:endParaRPr lang="zh-CN" altLang="zh-CN" sz="2800"/>
          </a:p>
          <a:p>
            <a:pPr>
              <a:lnSpc>
                <a:spcPts val="3000"/>
              </a:lnSpc>
              <a:buFont typeface="Wingdings" pitchFamily="2" charset="2"/>
              <a:buNone/>
            </a:pPr>
            <a:r>
              <a:rPr lang="en-US" altLang="zh-CN" sz="2800"/>
              <a:t>  float  *p;  int i,k;</a:t>
            </a:r>
            <a:endParaRPr lang="zh-CN" altLang="zh-CN" sz="2800"/>
          </a:p>
          <a:p>
            <a:pPr>
              <a:lnSpc>
                <a:spcPts val="3000"/>
              </a:lnSpc>
              <a:buFont typeface="Wingdings" pitchFamily="2" charset="2"/>
              <a:buNone/>
            </a:pPr>
            <a:r>
              <a:rPr lang="en-US" altLang="zh-CN" sz="2800"/>
              <a:t>  scanf(“%d”,&amp;k); </a:t>
            </a:r>
            <a:endParaRPr lang="zh-CN" altLang="zh-CN" sz="2800"/>
          </a:p>
          <a:p>
            <a:pPr>
              <a:lnSpc>
                <a:spcPts val="3000"/>
              </a:lnSpc>
              <a:buFont typeface="Wingdings" pitchFamily="2" charset="2"/>
              <a:buNone/>
            </a:pPr>
            <a:r>
              <a:rPr lang="en-US" altLang="zh-CN" sz="2800"/>
              <a:t>  printf("The scores of No.%d are:\n",k);</a:t>
            </a:r>
            <a:endParaRPr lang="zh-CN" altLang="zh-CN" sz="2800"/>
          </a:p>
          <a:p>
            <a:pPr>
              <a:lnSpc>
                <a:spcPts val="3000"/>
              </a:lnSpc>
              <a:buFont typeface="Wingdings" pitchFamily="2" charset="2"/>
              <a:buNone/>
            </a:pPr>
            <a:r>
              <a:rPr lang="en-US" altLang="zh-CN" sz="2800"/>
              <a:t>  p=search(score,k); </a:t>
            </a:r>
            <a:endParaRPr lang="zh-CN" altLang="zh-CN" sz="2800"/>
          </a:p>
          <a:p>
            <a:pPr>
              <a:lnSpc>
                <a:spcPts val="3000"/>
              </a:lnSpc>
              <a:buFont typeface="Wingdings" pitchFamily="2" charset="2"/>
              <a:buNone/>
            </a:pPr>
            <a:r>
              <a:rPr lang="en-US" altLang="zh-CN" sz="2800"/>
              <a:t>  for(i=0;i&lt;4;i++)</a:t>
            </a:r>
            <a:endParaRPr lang="zh-CN" altLang="zh-CN" sz="2800"/>
          </a:p>
          <a:p>
            <a:pPr>
              <a:lnSpc>
                <a:spcPts val="3000"/>
              </a:lnSpc>
              <a:buFont typeface="Wingdings" pitchFamily="2" charset="2"/>
              <a:buNone/>
            </a:pPr>
            <a:r>
              <a:rPr lang="en-US" altLang="zh-CN" sz="2800"/>
              <a:t>      printf(“%5.2f\t”,*(p+i)); </a:t>
            </a:r>
            <a:endParaRPr lang="zh-CN" altLang="zh-CN" sz="2800"/>
          </a:p>
          <a:p>
            <a:pPr>
              <a:lnSpc>
                <a:spcPts val="3000"/>
              </a:lnSpc>
              <a:buFont typeface="Wingdings" pitchFamily="2" charset="2"/>
              <a:buNone/>
            </a:pPr>
            <a:r>
              <a:rPr lang="en-US" altLang="zh-CN" sz="2800"/>
              <a:t>  printf("\n");</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en-US" sz="2800"/>
          </a:p>
        </p:txBody>
      </p:sp>
      <p:sp>
        <p:nvSpPr>
          <p:cNvPr id="4" name="TextBox 3"/>
          <p:cNvSpPr txBox="1"/>
          <p:nvPr/>
        </p:nvSpPr>
        <p:spPr>
          <a:xfrm>
            <a:off x="4500563" y="3929063"/>
            <a:ext cx="4286250" cy="523875"/>
          </a:xfrm>
          <a:prstGeom prst="rect">
            <a:avLst/>
          </a:prstGeom>
          <a:noFill/>
        </p:spPr>
        <p:txBody>
          <a:bodyPr>
            <a:spAutoFit/>
          </a:bodyPr>
          <a:lstStyle/>
          <a:p>
            <a:pPr>
              <a:defRPr/>
            </a:pPr>
            <a:r>
              <a:rPr lang="zh-CN" altLang="zh-CN" sz="2800" b="1" dirty="0">
                <a:solidFill>
                  <a:srgbClr val="0000CC"/>
                </a:solidFill>
                <a:latin typeface="+mn-lt"/>
                <a:ea typeface="+mn-ea"/>
              </a:rPr>
              <a:t>返回</a:t>
            </a:r>
            <a:r>
              <a:rPr lang="en-US" altLang="zh-CN" sz="2800" b="1" dirty="0">
                <a:solidFill>
                  <a:srgbClr val="0000CC"/>
                </a:solidFill>
                <a:latin typeface="+mn-lt"/>
                <a:ea typeface="+mn-ea"/>
              </a:rPr>
              <a:t>k</a:t>
            </a:r>
            <a:r>
              <a:rPr lang="zh-CN" altLang="en-US" sz="2800" b="1" dirty="0">
                <a:solidFill>
                  <a:srgbClr val="0000CC"/>
                </a:solidFill>
                <a:latin typeface="+mn-lt"/>
                <a:ea typeface="+mn-ea"/>
              </a:rPr>
              <a:t>号</a:t>
            </a:r>
            <a:r>
              <a:rPr lang="zh-CN" altLang="zh-CN" sz="2800" b="1" dirty="0">
                <a:solidFill>
                  <a:srgbClr val="0000CC"/>
                </a:solidFill>
                <a:latin typeface="+mn-lt"/>
                <a:ea typeface="+mn-ea"/>
              </a:rPr>
              <a:t>学生课程首地址</a:t>
            </a:r>
            <a:endParaRPr lang="zh-CN" altLang="en-US" sz="2800" b="1" dirty="0">
              <a:solidFill>
                <a:srgbClr val="0000CC"/>
              </a:solidFill>
              <a:latin typeface="+mn-lt"/>
              <a:ea typeface="+mn-ea"/>
            </a:endParaRPr>
          </a:p>
        </p:txBody>
      </p:sp>
      <p:pic>
        <p:nvPicPr>
          <p:cNvPr id="171012"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内容占位符 2"/>
          <p:cNvSpPr>
            <a:spLocks noGrp="1"/>
          </p:cNvSpPr>
          <p:nvPr>
            <p:ph idx="1"/>
          </p:nvPr>
        </p:nvSpPr>
        <p:spPr>
          <a:xfrm>
            <a:off x="539750" y="1285875"/>
            <a:ext cx="8153400" cy="2928938"/>
          </a:xfrm>
        </p:spPr>
        <p:txBody>
          <a:bodyPr/>
          <a:lstStyle/>
          <a:p>
            <a:pPr>
              <a:lnSpc>
                <a:spcPct val="100000"/>
              </a:lnSpc>
              <a:buFont typeface="Wingdings" pitchFamily="2" charset="2"/>
              <a:buNone/>
            </a:pPr>
            <a:r>
              <a:rPr lang="en-US" altLang="zh-CN" sz="2800"/>
              <a:t>float *search(float (*pointer)[4],int n)</a:t>
            </a:r>
            <a:endParaRPr lang="zh-CN" altLang="zh-CN" sz="2800"/>
          </a:p>
          <a:p>
            <a:pPr>
              <a:lnSpc>
                <a:spcPct val="100000"/>
              </a:lnSpc>
              <a:buFont typeface="Wingdings" pitchFamily="2" charset="2"/>
              <a:buNone/>
            </a:pPr>
            <a:r>
              <a:rPr lang="en-US" altLang="zh-CN" sz="2800"/>
              <a:t>{ float *pt;</a:t>
            </a:r>
            <a:endParaRPr lang="zh-CN" altLang="zh-CN" sz="2800"/>
          </a:p>
          <a:p>
            <a:pPr>
              <a:lnSpc>
                <a:spcPct val="100000"/>
              </a:lnSpc>
              <a:buFont typeface="Wingdings" pitchFamily="2" charset="2"/>
              <a:buNone/>
            </a:pPr>
            <a:r>
              <a:rPr lang="en-US" altLang="zh-CN" sz="2800"/>
              <a:t>   pt=</a:t>
            </a:r>
            <a:r>
              <a:rPr lang="en-US" altLang="zh-CN" sz="2800">
                <a:solidFill>
                  <a:srgbClr val="9D138D"/>
                </a:solidFill>
              </a:rPr>
              <a:t>*(pointer+n);</a:t>
            </a:r>
            <a:endParaRPr lang="zh-CN" altLang="zh-CN" sz="2800">
              <a:solidFill>
                <a:srgbClr val="9D138D"/>
              </a:solidFill>
            </a:endParaRPr>
          </a:p>
          <a:p>
            <a:pPr>
              <a:lnSpc>
                <a:spcPct val="100000"/>
              </a:lnSpc>
              <a:buFont typeface="Wingdings" pitchFamily="2" charset="2"/>
              <a:buNone/>
            </a:pPr>
            <a:r>
              <a:rPr lang="en-US" altLang="zh-CN" sz="2800"/>
              <a:t>   return(pt);</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17203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内容占位符 2"/>
          <p:cNvSpPr>
            <a:spLocks noGrp="1"/>
          </p:cNvSpPr>
          <p:nvPr>
            <p:ph idx="1"/>
          </p:nvPr>
        </p:nvSpPr>
        <p:spPr>
          <a:xfrm>
            <a:off x="539750" y="1571625"/>
            <a:ext cx="7818438" cy="3429000"/>
          </a:xfrm>
        </p:spPr>
        <p:txBody>
          <a:bodyPr/>
          <a:lstStyle/>
          <a:p>
            <a:pPr>
              <a:buFont typeface="Wingdings" pitchFamily="2" charset="2"/>
              <a:buNone/>
            </a:pPr>
            <a:r>
              <a:rPr lang="en-US" altLang="zh-CN"/>
              <a:t>  </a:t>
            </a:r>
            <a:r>
              <a:rPr lang="zh-CN" altLang="zh-CN"/>
              <a:t>例</a:t>
            </a:r>
            <a:r>
              <a:rPr lang="en-US" altLang="zh-CN"/>
              <a:t>8.26</a:t>
            </a:r>
            <a:r>
              <a:rPr lang="zh-CN" altLang="zh-CN"/>
              <a:t>对例</a:t>
            </a:r>
            <a:r>
              <a:rPr lang="en-US" altLang="zh-CN"/>
              <a:t>8.25</a:t>
            </a:r>
            <a:r>
              <a:rPr lang="zh-CN" altLang="zh-CN"/>
              <a:t>中的学生，找出其中有不及格的课程的学生及其学生号。</a:t>
            </a:r>
          </a:p>
        </p:txBody>
      </p:sp>
      <p:pic>
        <p:nvPicPr>
          <p:cNvPr id="17305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内容占位符 2"/>
          <p:cNvSpPr>
            <a:spLocks noGrp="1"/>
          </p:cNvSpPr>
          <p:nvPr>
            <p:ph idx="1"/>
          </p:nvPr>
        </p:nvSpPr>
        <p:spPr>
          <a:xfrm>
            <a:off x="539750" y="785813"/>
            <a:ext cx="8153400" cy="5338762"/>
          </a:xfrm>
        </p:spPr>
        <p:txBody>
          <a:bodyPr/>
          <a:lstStyle/>
          <a:p>
            <a:r>
              <a:rPr lang="zh-CN" altLang="zh-CN"/>
              <a:t>解题思路：</a:t>
            </a:r>
            <a:endParaRPr lang="en-US" altLang="zh-CN"/>
          </a:p>
          <a:p>
            <a:pPr lvl="1"/>
            <a:r>
              <a:rPr lang="zh-CN" altLang="zh-CN"/>
              <a:t>在例</a:t>
            </a:r>
            <a:r>
              <a:rPr lang="en-US" altLang="zh-CN"/>
              <a:t>8.25</a:t>
            </a:r>
            <a:r>
              <a:rPr lang="zh-CN" altLang="zh-CN"/>
              <a:t>程序基础上修改。</a:t>
            </a:r>
            <a:endParaRPr lang="en-US" altLang="zh-CN"/>
          </a:p>
          <a:p>
            <a:pPr lvl="1"/>
            <a:r>
              <a:rPr lang="en-US" altLang="zh-CN"/>
              <a:t>main</a:t>
            </a:r>
            <a:r>
              <a:rPr lang="zh-CN" altLang="zh-CN"/>
              <a:t>函数不是只调用一次</a:t>
            </a:r>
            <a:r>
              <a:rPr lang="en-US" altLang="zh-CN"/>
              <a:t>search</a:t>
            </a:r>
            <a:r>
              <a:rPr lang="zh-CN" altLang="zh-CN"/>
              <a:t>函数，而是先后调用</a:t>
            </a:r>
            <a:r>
              <a:rPr lang="en-US" altLang="zh-CN"/>
              <a:t>3</a:t>
            </a:r>
            <a:r>
              <a:rPr lang="zh-CN" altLang="zh-CN"/>
              <a:t>次</a:t>
            </a:r>
            <a:r>
              <a:rPr lang="en-US" altLang="zh-CN"/>
              <a:t>search</a:t>
            </a:r>
            <a:r>
              <a:rPr lang="zh-CN" altLang="zh-CN"/>
              <a:t>函数，</a:t>
            </a:r>
            <a:r>
              <a:rPr lang="zh-CN" altLang="en-US"/>
              <a:t>其</a:t>
            </a:r>
            <a:r>
              <a:rPr lang="zh-CN" altLang="zh-CN"/>
              <a:t>中检查</a:t>
            </a:r>
            <a:r>
              <a:rPr lang="en-US" altLang="zh-CN"/>
              <a:t>3</a:t>
            </a:r>
            <a:r>
              <a:rPr lang="zh-CN" altLang="zh-CN"/>
              <a:t>个学生有无不及格的课程，如果有，就返回该学生的</a:t>
            </a:r>
            <a:r>
              <a:rPr lang="en-US" altLang="zh-CN"/>
              <a:t>0</a:t>
            </a:r>
            <a:r>
              <a:rPr lang="zh-CN" altLang="zh-CN"/>
              <a:t>号课程的地址</a:t>
            </a:r>
            <a:r>
              <a:rPr lang="en-US" altLang="zh-CN"/>
              <a:t>&amp;score[i][0]</a:t>
            </a:r>
            <a:r>
              <a:rPr lang="zh-CN" altLang="zh-CN"/>
              <a:t>，否则返回</a:t>
            </a:r>
            <a:r>
              <a:rPr lang="en-US" altLang="zh-CN"/>
              <a:t>NULL</a:t>
            </a:r>
          </a:p>
          <a:p>
            <a:pPr lvl="1"/>
            <a:r>
              <a:rPr lang="zh-CN" altLang="zh-CN"/>
              <a:t>在</a:t>
            </a:r>
            <a:r>
              <a:rPr lang="en-US" altLang="zh-CN"/>
              <a:t>main</a:t>
            </a:r>
            <a:r>
              <a:rPr lang="zh-CN" altLang="zh-CN"/>
              <a:t>函数中检查返回值，输出有不及格学生</a:t>
            </a:r>
            <a:r>
              <a:rPr lang="en-US" altLang="zh-CN"/>
              <a:t>4</a:t>
            </a:r>
            <a:r>
              <a:rPr lang="zh-CN" altLang="zh-CN"/>
              <a:t>门课的成绩</a:t>
            </a:r>
            <a:endParaRPr lang="zh-CN" altLang="en-US"/>
          </a:p>
        </p:txBody>
      </p:sp>
      <p:pic>
        <p:nvPicPr>
          <p:cNvPr id="17408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内容占位符 2"/>
          <p:cNvSpPr>
            <a:spLocks noGrp="1"/>
          </p:cNvSpPr>
          <p:nvPr>
            <p:ph idx="1"/>
          </p:nvPr>
        </p:nvSpPr>
        <p:spPr>
          <a:xfrm>
            <a:off x="539750" y="500063"/>
            <a:ext cx="7889875" cy="6143625"/>
          </a:xfrm>
        </p:spPr>
        <p:txBody>
          <a:bodyPr/>
          <a:lstStyle/>
          <a:p>
            <a:pPr>
              <a:lnSpc>
                <a:spcPts val="3000"/>
              </a:lnSpc>
              <a:buFont typeface="Wingdings" pitchFamily="2" charset="2"/>
              <a:buNone/>
            </a:pPr>
            <a:r>
              <a:rPr lang="en-US" altLang="zh-CN" sz="2800"/>
              <a:t>       …… </a:t>
            </a:r>
            <a:endParaRPr lang="zh-CN" altLang="zh-CN" sz="2800"/>
          </a:p>
          <a:p>
            <a:pPr>
              <a:lnSpc>
                <a:spcPts val="3000"/>
              </a:lnSpc>
              <a:buFont typeface="Wingdings" pitchFamily="2" charset="2"/>
              <a:buNone/>
            </a:pPr>
            <a:r>
              <a:rPr lang="en-US" altLang="zh-CN" sz="2800"/>
              <a:t>  float  *search(float (*pointer)[4]);</a:t>
            </a:r>
            <a:endParaRPr lang="zh-CN" altLang="zh-CN" sz="2800"/>
          </a:p>
          <a:p>
            <a:pPr>
              <a:lnSpc>
                <a:spcPts val="3000"/>
              </a:lnSpc>
              <a:buFont typeface="Wingdings" pitchFamily="2" charset="2"/>
              <a:buNone/>
            </a:pPr>
            <a:r>
              <a:rPr lang="en-US" altLang="zh-CN" sz="2800"/>
              <a:t>  float  *p;  int i,j;</a:t>
            </a:r>
            <a:endParaRPr lang="zh-CN" altLang="zh-CN" sz="2800"/>
          </a:p>
          <a:p>
            <a:pPr>
              <a:lnSpc>
                <a:spcPts val="3000"/>
              </a:lnSpc>
              <a:buFont typeface="Wingdings" pitchFamily="2" charset="2"/>
              <a:buNone/>
            </a:pPr>
            <a:r>
              <a:rPr lang="en-US" altLang="zh-CN" sz="2800"/>
              <a:t>  for(i=0;i&lt;3;i++) </a:t>
            </a:r>
            <a:endParaRPr lang="zh-CN" altLang="zh-CN" sz="2800"/>
          </a:p>
          <a:p>
            <a:pPr>
              <a:lnSpc>
                <a:spcPts val="3000"/>
              </a:lnSpc>
              <a:buFont typeface="Wingdings" pitchFamily="2" charset="2"/>
              <a:buNone/>
            </a:pPr>
            <a:r>
              <a:rPr lang="en-US" altLang="zh-CN" sz="2800"/>
              <a:t>  {  p=search(score+i);</a:t>
            </a:r>
            <a:endParaRPr lang="zh-CN" altLang="zh-CN" sz="2800"/>
          </a:p>
          <a:p>
            <a:pPr>
              <a:lnSpc>
                <a:spcPts val="3000"/>
              </a:lnSpc>
              <a:buFont typeface="Wingdings" pitchFamily="2" charset="2"/>
              <a:buNone/>
            </a:pPr>
            <a:r>
              <a:rPr lang="en-US" altLang="zh-CN" sz="2800"/>
              <a:t>      if(p==*(score+i)) </a:t>
            </a:r>
            <a:endParaRPr lang="zh-CN" altLang="zh-CN" sz="2800"/>
          </a:p>
          <a:p>
            <a:pPr>
              <a:lnSpc>
                <a:spcPts val="3000"/>
              </a:lnSpc>
              <a:buFont typeface="Wingdings" pitchFamily="2" charset="2"/>
              <a:buNone/>
            </a:pPr>
            <a:r>
              <a:rPr lang="en-US" altLang="zh-CN" sz="2800"/>
              <a:t>      { printf("No.%d score:",i);</a:t>
            </a:r>
            <a:endParaRPr lang="zh-CN" altLang="zh-CN" sz="2800"/>
          </a:p>
          <a:p>
            <a:pPr>
              <a:lnSpc>
                <a:spcPts val="3000"/>
              </a:lnSpc>
              <a:buFont typeface="Wingdings" pitchFamily="2" charset="2"/>
              <a:buNone/>
            </a:pPr>
            <a:r>
              <a:rPr lang="en-US" altLang="zh-CN" sz="2800"/>
              <a:t>		  for(j=0;j&lt;4;j++)</a:t>
            </a:r>
            <a:endParaRPr lang="zh-CN" altLang="zh-CN" sz="2800"/>
          </a:p>
          <a:p>
            <a:pPr>
              <a:lnSpc>
                <a:spcPts val="3000"/>
              </a:lnSpc>
              <a:buFont typeface="Wingdings" pitchFamily="2" charset="2"/>
              <a:buNone/>
            </a:pPr>
            <a:r>
              <a:rPr lang="en-US" altLang="zh-CN" sz="2800"/>
              <a:t>             printf(“%5.2f  ”,*(p+j)); </a:t>
            </a:r>
            <a:endParaRPr lang="zh-CN" altLang="zh-CN" sz="2800"/>
          </a:p>
          <a:p>
            <a:pPr>
              <a:lnSpc>
                <a:spcPts val="3000"/>
              </a:lnSpc>
              <a:buFont typeface="Wingdings" pitchFamily="2" charset="2"/>
              <a:buNone/>
            </a:pPr>
            <a:r>
              <a:rPr lang="en-US" altLang="zh-CN" sz="2800"/>
              <a:t>          printf("\n");</a:t>
            </a:r>
            <a:r>
              <a:rPr lang="zh-CN" altLang="zh-CN" sz="2800"/>
              <a:t> </a:t>
            </a:r>
            <a:r>
              <a:rPr lang="en-US" altLang="zh-CN" sz="2800"/>
              <a:t>        </a:t>
            </a:r>
          </a:p>
          <a:p>
            <a:pPr>
              <a:lnSpc>
                <a:spcPts val="3000"/>
              </a:lnSpc>
              <a:buFont typeface="Wingdings" pitchFamily="2" charset="2"/>
              <a:buNone/>
            </a:pPr>
            <a:r>
              <a:rPr lang="en-US" altLang="zh-CN" sz="2800"/>
              <a:t>      } </a:t>
            </a:r>
            <a:endParaRPr lang="zh-CN" altLang="zh-CN" sz="2800"/>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r>
              <a:rPr lang="en-US" altLang="zh-CN" sz="2800"/>
              <a:t>     ……</a:t>
            </a:r>
            <a:endParaRPr lang="zh-CN" altLang="zh-CN" sz="2800"/>
          </a:p>
        </p:txBody>
      </p:sp>
      <p:sp>
        <p:nvSpPr>
          <p:cNvPr id="4" name="TextBox 3"/>
          <p:cNvSpPr txBox="1"/>
          <p:nvPr/>
        </p:nvSpPr>
        <p:spPr>
          <a:xfrm>
            <a:off x="5072063" y="2833688"/>
            <a:ext cx="3929062" cy="523875"/>
          </a:xfrm>
          <a:prstGeom prst="rect">
            <a:avLst/>
          </a:prstGeom>
          <a:noFill/>
        </p:spPr>
        <p:txBody>
          <a:bodyPr>
            <a:spAutoFit/>
          </a:bodyPr>
          <a:lstStyle/>
          <a:p>
            <a:pPr>
              <a:defRPr/>
            </a:pPr>
            <a:r>
              <a:rPr lang="zh-CN" altLang="en-US" sz="2800" b="1" dirty="0">
                <a:solidFill>
                  <a:srgbClr val="0000CC"/>
                </a:solidFill>
                <a:latin typeface="+mn-lt"/>
                <a:ea typeface="+mn-ea"/>
              </a:rPr>
              <a:t>相当于</a:t>
            </a:r>
            <a:r>
              <a:rPr lang="en-US" altLang="zh-CN" sz="2800" b="1" dirty="0">
                <a:solidFill>
                  <a:srgbClr val="0000CC"/>
                </a:solidFill>
                <a:latin typeface="+mn-lt"/>
                <a:ea typeface="+mn-ea"/>
              </a:rPr>
              <a:t>if(p!=NULL)</a:t>
            </a:r>
            <a:endParaRPr lang="zh-CN" altLang="en-US" sz="2800" b="1" dirty="0">
              <a:solidFill>
                <a:srgbClr val="0000CC"/>
              </a:solidFill>
              <a:latin typeface="+mn-lt"/>
              <a:ea typeface="+mn-ea"/>
            </a:endParaRPr>
          </a:p>
        </p:txBody>
      </p:sp>
      <p:pic>
        <p:nvPicPr>
          <p:cNvPr id="175108" name="图片 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内容占位符 2"/>
          <p:cNvSpPr>
            <a:spLocks noGrp="1"/>
          </p:cNvSpPr>
          <p:nvPr>
            <p:ph idx="1"/>
          </p:nvPr>
        </p:nvSpPr>
        <p:spPr>
          <a:xfrm>
            <a:off x="539750" y="785813"/>
            <a:ext cx="7889875" cy="5000625"/>
          </a:xfrm>
        </p:spPr>
        <p:txBody>
          <a:bodyPr/>
          <a:lstStyle/>
          <a:p>
            <a:pPr>
              <a:lnSpc>
                <a:spcPct val="100000"/>
              </a:lnSpc>
              <a:buFont typeface="Wingdings" pitchFamily="2" charset="2"/>
              <a:buNone/>
            </a:pPr>
            <a:r>
              <a:rPr lang="en-US" altLang="zh-CN" sz="2800"/>
              <a:t> float *search(float (*pointer)[4]) </a:t>
            </a:r>
            <a:endParaRPr lang="zh-CN" altLang="zh-CN" sz="2800"/>
          </a:p>
          <a:p>
            <a:pPr>
              <a:lnSpc>
                <a:spcPct val="100000"/>
              </a:lnSpc>
              <a:buFont typeface="Wingdings" pitchFamily="2" charset="2"/>
              <a:buNone/>
            </a:pPr>
            <a:r>
              <a:rPr lang="en-US" altLang="zh-CN" sz="2800"/>
              <a:t>{ int i=0;</a:t>
            </a:r>
            <a:endParaRPr lang="zh-CN" altLang="zh-CN" sz="2800"/>
          </a:p>
          <a:p>
            <a:pPr>
              <a:lnSpc>
                <a:spcPct val="100000"/>
              </a:lnSpc>
              <a:buFont typeface="Wingdings" pitchFamily="2" charset="2"/>
              <a:buNone/>
            </a:pPr>
            <a:r>
              <a:rPr lang="en-US" altLang="zh-CN" sz="2800"/>
              <a:t>   float *pt;</a:t>
            </a:r>
            <a:endParaRPr lang="zh-CN" altLang="zh-CN" sz="2800"/>
          </a:p>
          <a:p>
            <a:pPr>
              <a:lnSpc>
                <a:spcPct val="100000"/>
              </a:lnSpc>
              <a:buFont typeface="Wingdings" pitchFamily="2" charset="2"/>
              <a:buNone/>
            </a:pPr>
            <a:r>
              <a:rPr lang="en-US" altLang="zh-CN" sz="2800"/>
              <a:t>   pt=NULL; </a:t>
            </a:r>
            <a:endParaRPr lang="zh-CN" altLang="zh-CN" sz="2800"/>
          </a:p>
          <a:p>
            <a:pPr>
              <a:lnSpc>
                <a:spcPct val="100000"/>
              </a:lnSpc>
              <a:buFont typeface="Wingdings" pitchFamily="2" charset="2"/>
              <a:buNone/>
            </a:pPr>
            <a:r>
              <a:rPr lang="en-US" altLang="zh-CN" sz="2800"/>
              <a:t>   for(   ;i&lt;4;i++)</a:t>
            </a:r>
            <a:endParaRPr lang="zh-CN" altLang="zh-CN" sz="2800"/>
          </a:p>
          <a:p>
            <a:pPr>
              <a:lnSpc>
                <a:spcPct val="100000"/>
              </a:lnSpc>
              <a:buFont typeface="Wingdings" pitchFamily="2" charset="2"/>
              <a:buNone/>
            </a:pPr>
            <a:r>
              <a:rPr lang="en-US" altLang="zh-CN" sz="2800"/>
              <a:t>      if(*(*pointer+i)&lt;60) </a:t>
            </a:r>
          </a:p>
          <a:p>
            <a:pPr>
              <a:lnSpc>
                <a:spcPct val="100000"/>
              </a:lnSpc>
              <a:buFont typeface="Wingdings" pitchFamily="2" charset="2"/>
              <a:buNone/>
            </a:pPr>
            <a:r>
              <a:rPr lang="en-US" altLang="zh-CN" sz="2800"/>
              <a:t>          pt=*pointer; </a:t>
            </a:r>
            <a:endParaRPr lang="zh-CN" altLang="zh-CN" sz="2800"/>
          </a:p>
          <a:p>
            <a:pPr>
              <a:lnSpc>
                <a:spcPct val="100000"/>
              </a:lnSpc>
              <a:buFont typeface="Wingdings" pitchFamily="2" charset="2"/>
              <a:buNone/>
            </a:pPr>
            <a:r>
              <a:rPr lang="en-US" altLang="zh-CN" sz="2800"/>
              <a:t>   return(pt);</a:t>
            </a:r>
            <a:endParaRPr lang="zh-CN" altLang="zh-CN" sz="2800"/>
          </a:p>
          <a:p>
            <a:pPr>
              <a:lnSpc>
                <a:spcPct val="100000"/>
              </a:lnSpc>
              <a:buFont typeface="Wingdings" pitchFamily="2" charset="2"/>
              <a:buNone/>
            </a:pPr>
            <a:r>
              <a:rPr lang="en-US" altLang="zh-CN" sz="2800"/>
              <a:t>}</a:t>
            </a:r>
            <a:endParaRPr lang="zh-CN" altLang="zh-CN" sz="2800"/>
          </a:p>
        </p:txBody>
      </p:sp>
      <p:pic>
        <p:nvPicPr>
          <p:cNvPr id="17613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a:defRPr/>
            </a:pPr>
            <a:r>
              <a:rPr lang="zh-CN" altLang="en-US" dirty="0">
                <a:solidFill>
                  <a:srgbClr val="800000"/>
                </a:solidFill>
                <a:effectLst>
                  <a:outerShdw blurRad="38100" dist="38100" dir="2700000" algn="tl">
                    <a:srgbClr val="000000"/>
                  </a:outerShdw>
                </a:effectLst>
                <a:latin typeface="Arial" charset="0"/>
                <a:ea typeface="黑体" pitchFamily="2" charset="-122"/>
              </a:rPr>
              <a:t>练习</a:t>
            </a:r>
          </a:p>
        </p:txBody>
      </p:sp>
      <p:sp>
        <p:nvSpPr>
          <p:cNvPr id="177155" name="Rectangle 3"/>
          <p:cNvSpPr>
            <a:spLocks noGrp="1" noChangeArrowheads="1"/>
          </p:cNvSpPr>
          <p:nvPr>
            <p:ph type="body" idx="1"/>
          </p:nvPr>
        </p:nvSpPr>
        <p:spPr>
          <a:xfrm>
            <a:off x="539750" y="1628775"/>
            <a:ext cx="8353425" cy="4495800"/>
          </a:xfrm>
        </p:spPr>
        <p:txBody>
          <a:bodyPr/>
          <a:lstStyle/>
          <a:p>
            <a:r>
              <a:rPr lang="zh-CN" altLang="en-US" sz="2800" dirty="0"/>
              <a:t>【</a:t>
            </a:r>
            <a:r>
              <a:rPr lang="zh-CN" altLang="zh-CN" sz="2800" dirty="0"/>
              <a:t>例</a:t>
            </a:r>
            <a:r>
              <a:rPr lang="en-US" altLang="zh-CN" sz="2800" dirty="0"/>
              <a:t>8.25】 </a:t>
            </a:r>
          </a:p>
          <a:p>
            <a:r>
              <a:rPr lang="en-US" altLang="zh-CN" sz="2800" dirty="0"/>
              <a:t>【</a:t>
            </a:r>
            <a:r>
              <a:rPr lang="zh-CN" altLang="zh-CN" sz="2800" dirty="0"/>
              <a:t>例</a:t>
            </a:r>
            <a:r>
              <a:rPr lang="en-US" altLang="zh-CN" sz="2800"/>
              <a:t>8.26】</a:t>
            </a:r>
            <a:endParaRPr lang="zh-CN" altLang="en-US" sz="2800" b="0" dirty="0"/>
          </a:p>
        </p:txBody>
      </p:sp>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285750" y="714375"/>
            <a:ext cx="8407400" cy="585787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a=100,b=10; </a:t>
            </a:r>
            <a:endParaRPr lang="zh-CN" altLang="zh-CN" sz="2800"/>
          </a:p>
          <a:p>
            <a:pPr>
              <a:lnSpc>
                <a:spcPct val="100000"/>
              </a:lnSpc>
              <a:buFont typeface="Wingdings" pitchFamily="2" charset="2"/>
              <a:buNone/>
            </a:pPr>
            <a:r>
              <a:rPr lang="en-US" altLang="zh-CN" sz="2800"/>
              <a:t>   </a:t>
            </a:r>
            <a:r>
              <a:rPr lang="en-US" altLang="zh-CN" sz="2800">
                <a:solidFill>
                  <a:srgbClr val="FF0000"/>
                </a:solidFill>
              </a:rPr>
              <a:t>int *</a:t>
            </a:r>
            <a:r>
              <a:rPr lang="en-US" altLang="zh-CN" sz="2800"/>
              <a:t>pointer_1, </a:t>
            </a:r>
            <a:r>
              <a:rPr lang="en-US" altLang="zh-CN" sz="2800">
                <a:solidFill>
                  <a:srgbClr val="FF0000"/>
                </a:solidFill>
              </a:rPr>
              <a:t>*</a:t>
            </a:r>
            <a:r>
              <a:rPr lang="en-US" altLang="zh-CN" sz="2800"/>
              <a:t>pointer_2; </a:t>
            </a:r>
            <a:endParaRPr lang="zh-CN" altLang="zh-CN" sz="2800"/>
          </a:p>
          <a:p>
            <a:pPr>
              <a:lnSpc>
                <a:spcPct val="100000"/>
              </a:lnSpc>
              <a:buFont typeface="Wingdings" pitchFamily="2" charset="2"/>
              <a:buNone/>
            </a:pPr>
            <a:r>
              <a:rPr lang="en-US" altLang="zh-CN" sz="2800"/>
              <a:t>   </a:t>
            </a:r>
            <a:r>
              <a:rPr lang="en-US" altLang="zh-CN" sz="2800">
                <a:solidFill>
                  <a:srgbClr val="00B050"/>
                </a:solidFill>
              </a:rPr>
              <a:t>pointer_1</a:t>
            </a:r>
            <a:r>
              <a:rPr lang="en-US" altLang="zh-CN" sz="2800"/>
              <a:t>=&amp;a; </a:t>
            </a:r>
            <a:endParaRPr lang="zh-CN" altLang="zh-CN" sz="2800"/>
          </a:p>
          <a:p>
            <a:pPr>
              <a:lnSpc>
                <a:spcPct val="100000"/>
              </a:lnSpc>
              <a:buFont typeface="Wingdings" pitchFamily="2" charset="2"/>
              <a:buNone/>
            </a:pPr>
            <a:r>
              <a:rPr lang="en-US" altLang="zh-CN" sz="2800"/>
              <a:t>   </a:t>
            </a:r>
            <a:r>
              <a:rPr lang="en-US" altLang="zh-CN" sz="2800">
                <a:solidFill>
                  <a:srgbClr val="00B050"/>
                </a:solidFill>
              </a:rPr>
              <a:t>pointer_2</a:t>
            </a:r>
            <a:r>
              <a:rPr lang="en-US" altLang="zh-CN" sz="2800"/>
              <a:t>=&amp;b;  </a:t>
            </a:r>
            <a:endParaRPr lang="zh-CN" altLang="zh-CN" sz="2800"/>
          </a:p>
          <a:p>
            <a:pPr>
              <a:lnSpc>
                <a:spcPct val="100000"/>
              </a:lnSpc>
              <a:buFont typeface="Wingdings" pitchFamily="2" charset="2"/>
              <a:buNone/>
            </a:pPr>
            <a:r>
              <a:rPr lang="en-US" altLang="zh-CN" sz="2800"/>
              <a:t>   printf(“a=%d,b=%d\n”,a,b); </a:t>
            </a:r>
            <a:endParaRPr lang="zh-CN" altLang="zh-CN" sz="2800"/>
          </a:p>
          <a:p>
            <a:pPr>
              <a:lnSpc>
                <a:spcPct val="100000"/>
              </a:lnSpc>
              <a:buFont typeface="Wingdings" pitchFamily="2" charset="2"/>
              <a:buNone/>
            </a:pPr>
            <a:r>
              <a:rPr lang="en-US" altLang="zh-CN" sz="2800"/>
              <a:t>   printf(“*pointer_1=%d,*pointer_2=</a:t>
            </a:r>
          </a:p>
          <a:p>
            <a:pPr>
              <a:lnSpc>
                <a:spcPct val="100000"/>
              </a:lnSpc>
              <a:buFont typeface="Wingdings" pitchFamily="2" charset="2"/>
              <a:buNone/>
            </a:pPr>
            <a:r>
              <a:rPr lang="en-US" altLang="zh-CN" sz="2800"/>
              <a:t>             %d\n”,</a:t>
            </a:r>
            <a:r>
              <a:rPr lang="en-US" altLang="zh-CN" sz="2800">
                <a:solidFill>
                  <a:srgbClr val="9D138D"/>
                </a:solidFill>
              </a:rPr>
              <a:t>*pointer_1</a:t>
            </a:r>
            <a:r>
              <a:rPr lang="en-US" altLang="zh-CN" sz="2800"/>
              <a:t>,</a:t>
            </a:r>
            <a:r>
              <a:rPr lang="en-US" altLang="zh-CN" sz="2800">
                <a:solidFill>
                  <a:srgbClr val="9D138D"/>
                </a:solidFill>
              </a:rPr>
              <a:t>*pointer_2</a:t>
            </a:r>
            <a:r>
              <a:rPr lang="en-US" altLang="zh-CN" sz="2800"/>
              <a:t>);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4" name="圆角矩形标注 3"/>
          <p:cNvSpPr>
            <a:spLocks noChangeArrowheads="1"/>
          </p:cNvSpPr>
          <p:nvPr/>
        </p:nvSpPr>
        <p:spPr bwMode="auto">
          <a:xfrm>
            <a:off x="4714875" y="1357313"/>
            <a:ext cx="3357563" cy="642937"/>
          </a:xfrm>
          <a:prstGeom prst="wedgeRoundRectCallout">
            <a:avLst>
              <a:gd name="adj1" fmla="val -44759"/>
              <a:gd name="adj2" fmla="val 10399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定义两个指针变量</a:t>
            </a:r>
          </a:p>
        </p:txBody>
      </p:sp>
      <p:sp>
        <p:nvSpPr>
          <p:cNvPr id="5" name="圆角矩形标注 4"/>
          <p:cNvSpPr>
            <a:spLocks noChangeArrowheads="1"/>
          </p:cNvSpPr>
          <p:nvPr/>
        </p:nvSpPr>
        <p:spPr bwMode="auto">
          <a:xfrm>
            <a:off x="4572000" y="3000375"/>
            <a:ext cx="3357563" cy="642938"/>
          </a:xfrm>
          <a:prstGeom prst="wedgeRoundRectCallout">
            <a:avLst>
              <a:gd name="adj1" fmla="val -76472"/>
              <a:gd name="adj2" fmla="val -3043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使</a:t>
            </a:r>
            <a:r>
              <a:rPr lang="en-US" altLang="zh-CN" sz="2800">
                <a:latin typeface="Arial" pitchFamily="34" charset="0"/>
              </a:rPr>
              <a:t>pointer_1</a:t>
            </a:r>
            <a:r>
              <a:rPr lang="zh-CN" altLang="en-US" sz="2800">
                <a:latin typeface="Arial" pitchFamily="34" charset="0"/>
              </a:rPr>
              <a:t>指向</a:t>
            </a:r>
            <a:r>
              <a:rPr lang="en-US" altLang="zh-CN" sz="2800">
                <a:latin typeface="Arial" pitchFamily="34" charset="0"/>
              </a:rPr>
              <a:t>a</a:t>
            </a:r>
            <a:endParaRPr lang="zh-CN" altLang="en-US" sz="2800">
              <a:latin typeface="Arial" pitchFamily="34" charset="0"/>
            </a:endParaRPr>
          </a:p>
        </p:txBody>
      </p:sp>
      <p:sp>
        <p:nvSpPr>
          <p:cNvPr id="6" name="圆角矩形标注 5"/>
          <p:cNvSpPr>
            <a:spLocks noChangeArrowheads="1"/>
          </p:cNvSpPr>
          <p:nvPr/>
        </p:nvSpPr>
        <p:spPr bwMode="auto">
          <a:xfrm>
            <a:off x="4714875" y="3071813"/>
            <a:ext cx="3357563" cy="642937"/>
          </a:xfrm>
          <a:prstGeom prst="wedgeRoundRectCallout">
            <a:avLst>
              <a:gd name="adj1" fmla="val -78338"/>
              <a:gd name="adj2" fmla="val 2606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使</a:t>
            </a:r>
            <a:r>
              <a:rPr lang="en-US" altLang="zh-CN" sz="2800">
                <a:latin typeface="Arial" pitchFamily="34" charset="0"/>
              </a:rPr>
              <a:t>pointer_2</a:t>
            </a:r>
            <a:r>
              <a:rPr lang="zh-CN" altLang="en-US" sz="2800">
                <a:latin typeface="Arial" pitchFamily="34" charset="0"/>
              </a:rPr>
              <a:t>指向</a:t>
            </a:r>
            <a:r>
              <a:rPr lang="en-US" altLang="zh-CN" sz="2800">
                <a:latin typeface="Arial" pitchFamily="34" charset="0"/>
              </a:rPr>
              <a:t>b</a:t>
            </a:r>
            <a:endParaRPr lang="zh-CN" altLang="en-US" sz="2800">
              <a:latin typeface="Arial" pitchFamily="34" charset="0"/>
            </a:endParaRPr>
          </a:p>
        </p:txBody>
      </p:sp>
      <p:sp>
        <p:nvSpPr>
          <p:cNvPr id="7" name="圆角矩形标注 6"/>
          <p:cNvSpPr>
            <a:spLocks noChangeArrowheads="1"/>
          </p:cNvSpPr>
          <p:nvPr/>
        </p:nvSpPr>
        <p:spPr bwMode="auto">
          <a:xfrm>
            <a:off x="3786188" y="2857500"/>
            <a:ext cx="4143375" cy="642938"/>
          </a:xfrm>
          <a:prstGeom prst="wedgeRoundRectCallout">
            <a:avLst>
              <a:gd name="adj1" fmla="val 6722"/>
              <a:gd name="adj2" fmla="val 117630"/>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直接</a:t>
            </a:r>
            <a:r>
              <a:rPr lang="zh-CN" altLang="zh-CN" sz="2800">
                <a:latin typeface="Arial" pitchFamily="34" charset="0"/>
              </a:rPr>
              <a:t>输出变量</a:t>
            </a:r>
            <a:r>
              <a:rPr lang="en-US" altLang="zh-CN" sz="2800">
                <a:latin typeface="Arial" pitchFamily="34" charset="0"/>
              </a:rPr>
              <a:t>a</a:t>
            </a:r>
            <a:r>
              <a:rPr lang="zh-CN" altLang="zh-CN" sz="2800">
                <a:latin typeface="Arial" pitchFamily="34" charset="0"/>
              </a:rPr>
              <a:t>和</a:t>
            </a:r>
            <a:r>
              <a:rPr lang="en-US" altLang="zh-CN" sz="2800">
                <a:latin typeface="Arial" pitchFamily="34" charset="0"/>
              </a:rPr>
              <a:t>b</a:t>
            </a:r>
            <a:r>
              <a:rPr lang="zh-CN" altLang="zh-CN" sz="2800">
                <a:latin typeface="Arial" pitchFamily="34" charset="0"/>
              </a:rPr>
              <a:t>的值</a:t>
            </a:r>
            <a:endParaRPr lang="zh-CN" altLang="en-US" sz="2800">
              <a:latin typeface="Arial" pitchFamily="34" charset="0"/>
            </a:endParaRPr>
          </a:p>
        </p:txBody>
      </p:sp>
      <p:sp>
        <p:nvSpPr>
          <p:cNvPr id="8" name="圆角矩形标注 7"/>
          <p:cNvSpPr>
            <a:spLocks noChangeArrowheads="1"/>
          </p:cNvSpPr>
          <p:nvPr/>
        </p:nvSpPr>
        <p:spPr bwMode="auto">
          <a:xfrm>
            <a:off x="3714750" y="5643563"/>
            <a:ext cx="4143375" cy="642937"/>
          </a:xfrm>
          <a:prstGeom prst="wedgeRoundRectCallout">
            <a:avLst>
              <a:gd name="adj1" fmla="val 9745"/>
              <a:gd name="adj2" fmla="val -94727"/>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间接</a:t>
            </a:r>
            <a:r>
              <a:rPr lang="zh-CN" altLang="zh-CN" sz="2800">
                <a:latin typeface="Arial" pitchFamily="34" charset="0"/>
              </a:rPr>
              <a:t>输出变量</a:t>
            </a:r>
            <a:r>
              <a:rPr lang="en-US" altLang="zh-CN" sz="2800">
                <a:latin typeface="Arial" pitchFamily="34" charset="0"/>
              </a:rPr>
              <a:t>a</a:t>
            </a:r>
            <a:r>
              <a:rPr lang="zh-CN" altLang="zh-CN" sz="2800">
                <a:latin typeface="Arial" pitchFamily="34" charset="0"/>
              </a:rPr>
              <a:t>和</a:t>
            </a:r>
            <a:r>
              <a:rPr lang="en-US" altLang="zh-CN" sz="2800">
                <a:latin typeface="Arial" pitchFamily="34" charset="0"/>
              </a:rPr>
              <a:t>b</a:t>
            </a:r>
            <a:r>
              <a:rPr lang="zh-CN" altLang="zh-CN" sz="2800">
                <a:latin typeface="Arial" pitchFamily="34" charset="0"/>
              </a:rPr>
              <a:t>的值</a:t>
            </a:r>
            <a:endParaRPr lang="zh-CN" altLang="en-US" sz="2800">
              <a:latin typeface="Arial" pitchFamily="34" charset="0"/>
            </a:endParaRPr>
          </a:p>
        </p:txBody>
      </p:sp>
      <p:pic>
        <p:nvPicPr>
          <p:cNvPr id="2375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25" y="71438"/>
            <a:ext cx="5857875" cy="80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图片 8"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linds(horizontal)">
                                      <p:cBhvr>
                                        <p:cTn id="22"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linds(horizontal)">
                                      <p:cBhvr>
                                        <p:cTn id="27"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237570"/>
                                        </p:tgtEl>
                                        <p:attrNameLst>
                                          <p:attrName>style.visibility</p:attrName>
                                        </p:attrNameLst>
                                      </p:cBhvr>
                                      <p:to>
                                        <p:strVal val="visible"/>
                                      </p:to>
                                    </p:set>
                                    <p:animEffect transition="in" filter="blinds(horizontal)">
                                      <p:cBhvr>
                                        <p:cTn id="32" dur="500"/>
                                        <p:tgtEl>
                                          <p:spTgt spid="2375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71438" y="860425"/>
            <a:ext cx="8858250" cy="762000"/>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a:t>
            </a:r>
            <a:r>
              <a:rPr lang="en-US" altLang="zh-CN" dirty="0">
                <a:solidFill>
                  <a:srgbClr val="800000"/>
                </a:solidFill>
                <a:effectLst>
                  <a:outerShdw blurRad="38100" dist="38100" dir="2700000" algn="tl">
                    <a:srgbClr val="000000"/>
                  </a:outerShdw>
                </a:effectLst>
                <a:latin typeface="Arial" charset="0"/>
                <a:ea typeface="黑体" pitchFamily="2" charset="-122"/>
              </a:rPr>
              <a:t>8.7 </a:t>
            </a:r>
            <a:r>
              <a:rPr lang="zh-CN" altLang="zh-CN" dirty="0">
                <a:solidFill>
                  <a:srgbClr val="800000"/>
                </a:solidFill>
                <a:effectLst>
                  <a:outerShdw blurRad="38100" dist="38100" dir="2700000" algn="tl">
                    <a:srgbClr val="000000"/>
                  </a:outerShdw>
                </a:effectLst>
                <a:latin typeface="Arial" charset="0"/>
                <a:ea typeface="黑体" pitchFamily="2" charset="-122"/>
              </a:rPr>
              <a:t>指针数组和多重指针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78179" name="Rectangle 3"/>
          <p:cNvSpPr>
            <a:spLocks noGrp="1" noChangeArrowheads="1"/>
          </p:cNvSpPr>
          <p:nvPr>
            <p:ph type="body" idx="1"/>
          </p:nvPr>
        </p:nvSpPr>
        <p:spPr>
          <a:xfrm>
            <a:off x="785813" y="1928813"/>
            <a:ext cx="8072437" cy="2714625"/>
          </a:xfrm>
        </p:spPr>
        <p:txBody>
          <a:bodyPr/>
          <a:lstStyle/>
          <a:p>
            <a:pPr>
              <a:buFont typeface="Wingdings" pitchFamily="2" charset="2"/>
              <a:buNone/>
            </a:pPr>
            <a:r>
              <a:rPr lang="en-US" altLang="zh-CN" sz="3600">
                <a:hlinkClick r:id="rId2" action="ppaction://hlinksldjump"/>
              </a:rPr>
              <a:t>8.7.1 </a:t>
            </a:r>
            <a:r>
              <a:rPr lang="zh-CN" altLang="zh-CN" sz="3600">
                <a:hlinkClick r:id="rId2" action="ppaction://hlinksldjump"/>
              </a:rPr>
              <a:t>什么是指针数组</a:t>
            </a:r>
            <a:endParaRPr lang="en-US" altLang="zh-CN" sz="3600"/>
          </a:p>
          <a:p>
            <a:pPr>
              <a:buFont typeface="Wingdings" pitchFamily="2" charset="2"/>
              <a:buNone/>
            </a:pPr>
            <a:r>
              <a:rPr lang="en-US" altLang="zh-CN" sz="3600">
                <a:hlinkClick r:id="rId3" action="ppaction://hlinksldjump"/>
              </a:rPr>
              <a:t>8.7.2 </a:t>
            </a:r>
            <a:r>
              <a:rPr lang="zh-CN" altLang="zh-CN" sz="3600">
                <a:hlinkClick r:id="rId3" action="ppaction://hlinksldjump"/>
              </a:rPr>
              <a:t>指向指针数据的指针</a:t>
            </a:r>
            <a:endParaRPr lang="en-US" altLang="zh-CN" sz="3600"/>
          </a:p>
          <a:p>
            <a:pPr>
              <a:buFont typeface="Wingdings" pitchFamily="2" charset="2"/>
              <a:buNone/>
            </a:pPr>
            <a:r>
              <a:rPr lang="en-US" altLang="zh-CN" sz="3600">
                <a:hlinkClick r:id="rId4" action="ppaction://hlinksldjump"/>
              </a:rPr>
              <a:t>8.7.3 </a:t>
            </a:r>
            <a:r>
              <a:rPr lang="zh-CN" altLang="zh-CN" sz="3600">
                <a:hlinkClick r:id="rId4" action="ppaction://hlinksldjump"/>
              </a:rPr>
              <a:t>指针数组作</a:t>
            </a:r>
            <a:r>
              <a:rPr lang="en-US" altLang="zh-CN" sz="3600">
                <a:hlinkClick r:id="rId4" action="ppaction://hlinksldjump"/>
              </a:rPr>
              <a:t>main</a:t>
            </a:r>
            <a:r>
              <a:rPr lang="zh-CN" altLang="zh-CN" sz="3600">
                <a:hlinkClick r:id="rId4" action="ppaction://hlinksldjump"/>
              </a:rPr>
              <a:t>函数的形参</a:t>
            </a:r>
            <a:endParaRPr lang="zh-CN" altLang="zh-CN" sz="3600"/>
          </a:p>
        </p:txBody>
      </p:sp>
      <p:pic>
        <p:nvPicPr>
          <p:cNvPr id="178180" name="图片 3"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8.7.1 </a:t>
            </a:r>
            <a:r>
              <a:rPr lang="zh-CN" altLang="zh-CN" dirty="0">
                <a:solidFill>
                  <a:srgbClr val="800000"/>
                </a:solidFill>
                <a:effectLst>
                  <a:outerShdw blurRad="38100" dist="38100" dir="2700000" algn="tl">
                    <a:srgbClr val="000000"/>
                  </a:outerShdw>
                </a:effectLst>
                <a:latin typeface="Arial" charset="0"/>
                <a:ea typeface="黑体" pitchFamily="2" charset="-122"/>
              </a:rPr>
              <a:t>什么是指针数组</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1071563" y="1571625"/>
            <a:ext cx="7286625" cy="4929188"/>
          </a:xfrm>
        </p:spPr>
        <p:txBody>
          <a:bodyPr/>
          <a:lstStyle/>
          <a:p>
            <a:r>
              <a:rPr lang="zh-CN" altLang="zh-CN" dirty="0"/>
              <a:t>一个数组，若其元素均为指针类型数据，称为指针数组。</a:t>
            </a:r>
            <a:endParaRPr lang="en-US" altLang="zh-CN" dirty="0"/>
          </a:p>
          <a:p>
            <a:r>
              <a:rPr lang="zh-CN" altLang="zh-CN" dirty="0"/>
              <a:t>定义一维指针数组的一般形式为</a:t>
            </a:r>
          </a:p>
          <a:p>
            <a:pPr>
              <a:buFont typeface="Wingdings" pitchFamily="2" charset="2"/>
              <a:buNone/>
            </a:pPr>
            <a:r>
              <a:rPr lang="en-US" altLang="zh-CN" dirty="0"/>
              <a:t>     </a:t>
            </a:r>
            <a:r>
              <a:rPr lang="zh-CN" altLang="zh-CN" dirty="0"/>
              <a:t>类型名</a:t>
            </a:r>
            <a:r>
              <a:rPr lang="en-US" altLang="zh-CN" dirty="0"/>
              <a:t>*</a:t>
            </a:r>
            <a:r>
              <a:rPr lang="zh-CN" altLang="zh-CN" dirty="0"/>
              <a:t>数组名</a:t>
            </a:r>
            <a:r>
              <a:rPr lang="en-US" altLang="zh-CN" dirty="0"/>
              <a:t>[</a:t>
            </a:r>
            <a:r>
              <a:rPr lang="zh-CN" altLang="zh-CN" dirty="0"/>
              <a:t>数组长度</a:t>
            </a:r>
            <a:r>
              <a:rPr lang="en-US" altLang="zh-CN" dirty="0"/>
              <a:t>];</a:t>
            </a:r>
          </a:p>
          <a:p>
            <a:pPr>
              <a:buFont typeface="Wingdings" pitchFamily="2" charset="2"/>
              <a:buNone/>
            </a:pPr>
            <a:r>
              <a:rPr lang="en-US" altLang="zh-CN" dirty="0"/>
              <a:t>      </a:t>
            </a:r>
            <a:r>
              <a:rPr lang="en-US" altLang="zh-CN" dirty="0" err="1"/>
              <a:t>int</a:t>
            </a:r>
            <a:r>
              <a:rPr lang="en-US" altLang="zh-CN" dirty="0"/>
              <a:t> *p[4];</a:t>
            </a:r>
            <a:endParaRPr lang="zh-CN" altLang="zh-CN" dirty="0"/>
          </a:p>
        </p:txBody>
      </p:sp>
      <p:pic>
        <p:nvPicPr>
          <p:cNvPr id="17920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2" dur="500"/>
                                        <p:tgtEl>
                                          <p:spTgt spid="614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7"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8.7.1 </a:t>
            </a:r>
            <a:r>
              <a:rPr lang="zh-CN" altLang="zh-CN" dirty="0">
                <a:solidFill>
                  <a:srgbClr val="800000"/>
                </a:solidFill>
                <a:effectLst>
                  <a:outerShdw blurRad="38100" dist="38100" dir="2700000" algn="tl">
                    <a:srgbClr val="000000"/>
                  </a:outerShdw>
                </a:effectLst>
                <a:latin typeface="Arial" charset="0"/>
                <a:ea typeface="黑体" pitchFamily="2" charset="-122"/>
              </a:rPr>
              <a:t>什么是指针数组</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69987" name="Rectangle 3"/>
          <p:cNvSpPr>
            <a:spLocks noGrp="1" noChangeArrowheads="1"/>
          </p:cNvSpPr>
          <p:nvPr>
            <p:ph type="body" idx="1"/>
          </p:nvPr>
        </p:nvSpPr>
        <p:spPr>
          <a:xfrm>
            <a:off x="1071563" y="1571625"/>
            <a:ext cx="7286625" cy="4929188"/>
          </a:xfrm>
        </p:spPr>
        <p:txBody>
          <a:bodyPr/>
          <a:lstStyle/>
          <a:p>
            <a:r>
              <a:rPr lang="zh-CN" altLang="zh-CN" dirty="0"/>
              <a:t>指针数组比较适合用来指向</a:t>
            </a:r>
            <a:r>
              <a:rPr lang="zh-CN" altLang="zh-CN" dirty="0">
                <a:solidFill>
                  <a:srgbClr val="FF0000"/>
                </a:solidFill>
              </a:rPr>
              <a:t>若干</a:t>
            </a:r>
            <a:r>
              <a:rPr lang="zh-CN" altLang="zh-CN" dirty="0"/>
              <a:t>个字符串，使字符串处理更加方便灵活</a:t>
            </a:r>
            <a:endParaRPr lang="en-US" altLang="zh-CN" dirty="0"/>
          </a:p>
        </p:txBody>
      </p:sp>
      <p:pic>
        <p:nvPicPr>
          <p:cNvPr id="18022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8.7.1 </a:t>
            </a:r>
            <a:r>
              <a:rPr lang="zh-CN" altLang="zh-CN" dirty="0">
                <a:solidFill>
                  <a:srgbClr val="800000"/>
                </a:solidFill>
                <a:effectLst>
                  <a:outerShdw blurRad="38100" dist="38100" dir="2700000" algn="tl">
                    <a:srgbClr val="000000"/>
                  </a:outerShdw>
                </a:effectLst>
                <a:latin typeface="Arial" charset="0"/>
                <a:ea typeface="黑体" pitchFamily="2" charset="-122"/>
              </a:rPr>
              <a:t>什么是指针数组</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1071563" y="1571625"/>
            <a:ext cx="7461250" cy="4000500"/>
          </a:xfrm>
        </p:spPr>
        <p:txBody>
          <a:bodyPr/>
          <a:lstStyle/>
          <a:p>
            <a:pPr>
              <a:buFont typeface="Wingdings" pitchFamily="2" charset="2"/>
              <a:buNone/>
            </a:pPr>
            <a:r>
              <a:rPr lang="en-US" altLang="zh-CN"/>
              <a:t>  </a:t>
            </a:r>
            <a:r>
              <a:rPr lang="zh-CN" altLang="zh-CN"/>
              <a:t>例</a:t>
            </a:r>
            <a:r>
              <a:rPr lang="en-US" altLang="zh-CN"/>
              <a:t>8.27 </a:t>
            </a:r>
            <a:r>
              <a:rPr lang="zh-CN" altLang="zh-CN"/>
              <a:t>将若干字符串按字母顺序（由小到大）输出。</a:t>
            </a:r>
          </a:p>
          <a:p>
            <a:r>
              <a:rPr lang="zh-CN" altLang="zh-CN"/>
              <a:t>解题思路：定义一个指针数组，用各字符串对它进行初始化，然后用选择法排序，但不是移动字符串，而是改变指针数组的各元素的指向。</a:t>
            </a:r>
          </a:p>
        </p:txBody>
      </p:sp>
      <p:pic>
        <p:nvPicPr>
          <p:cNvPr id="18125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内容占位符 2"/>
          <p:cNvSpPr>
            <a:spLocks noGrp="1"/>
          </p:cNvSpPr>
          <p:nvPr>
            <p:ph idx="1"/>
          </p:nvPr>
        </p:nvSpPr>
        <p:spPr>
          <a:xfrm>
            <a:off x="214313" y="214313"/>
            <a:ext cx="8478837" cy="5786437"/>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#include &lt;string.h&gt;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{void sort(char *name[ ],int n);</a:t>
            </a:r>
            <a:endParaRPr lang="zh-CN" altLang="zh-CN" sz="2800"/>
          </a:p>
          <a:p>
            <a:pPr>
              <a:lnSpc>
                <a:spcPts val="3000"/>
              </a:lnSpc>
              <a:buFont typeface="Wingdings" pitchFamily="2" charset="2"/>
              <a:buNone/>
            </a:pPr>
            <a:r>
              <a:rPr lang="en-US" altLang="zh-CN" sz="2800"/>
              <a:t>  void print(char *name[ ],int n);</a:t>
            </a:r>
            <a:endParaRPr lang="zh-CN" altLang="zh-CN" sz="2800"/>
          </a:p>
          <a:p>
            <a:pPr>
              <a:lnSpc>
                <a:spcPts val="3000"/>
              </a:lnSpc>
              <a:buFont typeface="Wingdings" pitchFamily="2" charset="2"/>
              <a:buNone/>
            </a:pPr>
            <a:r>
              <a:rPr lang="en-US" altLang="zh-CN" sz="2800"/>
              <a:t>  char *name[ ]={“Follow”,“Great”,</a:t>
            </a:r>
          </a:p>
          <a:p>
            <a:pPr>
              <a:lnSpc>
                <a:spcPts val="3000"/>
              </a:lnSpc>
              <a:buFont typeface="Wingdings" pitchFamily="2" charset="2"/>
              <a:buNone/>
            </a:pPr>
            <a:r>
              <a:rPr lang="en-US" altLang="zh-CN" sz="2800"/>
              <a:t>                       “FORTRAN”,“Computer”}; </a:t>
            </a:r>
            <a:endParaRPr lang="zh-CN" altLang="zh-CN" sz="2800"/>
          </a:p>
          <a:p>
            <a:pPr>
              <a:lnSpc>
                <a:spcPts val="3000"/>
              </a:lnSpc>
              <a:buFont typeface="Wingdings" pitchFamily="2" charset="2"/>
              <a:buNone/>
            </a:pPr>
            <a:r>
              <a:rPr lang="en-US" altLang="zh-CN" sz="2800"/>
              <a:t>  int n=4;</a:t>
            </a:r>
            <a:endParaRPr lang="zh-CN" altLang="zh-CN" sz="2800"/>
          </a:p>
          <a:p>
            <a:pPr>
              <a:lnSpc>
                <a:spcPts val="3000"/>
              </a:lnSpc>
              <a:buFont typeface="Wingdings" pitchFamily="2" charset="2"/>
              <a:buNone/>
            </a:pPr>
            <a:r>
              <a:rPr lang="en-US" altLang="zh-CN" sz="2800"/>
              <a:t>  sort(name,n);  </a:t>
            </a:r>
            <a:endParaRPr lang="zh-CN" altLang="zh-CN" sz="2800"/>
          </a:p>
          <a:p>
            <a:pPr>
              <a:lnSpc>
                <a:spcPts val="3000"/>
              </a:lnSpc>
              <a:buFont typeface="Wingdings" pitchFamily="2" charset="2"/>
              <a:buNone/>
            </a:pPr>
            <a:r>
              <a:rPr lang="en-US" altLang="zh-CN" sz="2800"/>
              <a:t>  print(name,n); </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a:p>
            <a:pPr>
              <a:lnSpc>
                <a:spcPts val="30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182351"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par>
                                <p:cTn id="11" presetID="3" presetClass="entr" presetSubtype="1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blinds(horizontal)">
                                      <p:cBhvr>
                                        <p:cTn id="13" dur="500"/>
                                        <p:tgtEl>
                                          <p:spTgt spid="7"/>
                                        </p:tgtEl>
                                      </p:cBhvr>
                                    </p:animEffect>
                                  </p:childTnLst>
                                </p:cTn>
                              </p:par>
                              <p:par>
                                <p:cTn id="14" presetID="3" presetClass="entr" presetSubtype="10" fill="hold"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内容占位符 2"/>
          <p:cNvSpPr>
            <a:spLocks noGrp="1"/>
          </p:cNvSpPr>
          <p:nvPr>
            <p:ph idx="1"/>
          </p:nvPr>
        </p:nvSpPr>
        <p:spPr>
          <a:xfrm>
            <a:off x="142875" y="500063"/>
            <a:ext cx="8786813" cy="5357812"/>
          </a:xfrm>
        </p:spPr>
        <p:txBody>
          <a:bodyPr/>
          <a:lstStyle/>
          <a:p>
            <a:pPr>
              <a:lnSpc>
                <a:spcPts val="2800"/>
              </a:lnSpc>
              <a:buFont typeface="Wingdings" pitchFamily="2" charset="2"/>
              <a:buNone/>
            </a:pPr>
            <a:r>
              <a:rPr lang="en-US" altLang="zh-CN" sz="2800"/>
              <a:t>void sort(char *name[ ],int n) </a:t>
            </a:r>
            <a:endParaRPr lang="zh-CN" altLang="zh-CN" sz="2800"/>
          </a:p>
          <a:p>
            <a:pPr>
              <a:lnSpc>
                <a:spcPts val="2800"/>
              </a:lnSpc>
              <a:buFont typeface="Wingdings" pitchFamily="2" charset="2"/>
              <a:buNone/>
            </a:pPr>
            <a:r>
              <a:rPr lang="en-US" altLang="zh-CN" sz="2800">
                <a:solidFill>
                  <a:srgbClr val="9D138D"/>
                </a:solidFill>
              </a:rPr>
              <a:t>{</a:t>
            </a:r>
            <a:r>
              <a:rPr lang="en-US" altLang="zh-CN" sz="2800"/>
              <a:t>char *temp;  int i,j,k;</a:t>
            </a:r>
            <a:endParaRPr lang="zh-CN" altLang="zh-CN" sz="2800"/>
          </a:p>
          <a:p>
            <a:pPr>
              <a:lnSpc>
                <a:spcPts val="2800"/>
              </a:lnSpc>
              <a:buFont typeface="Wingdings" pitchFamily="2" charset="2"/>
              <a:buNone/>
            </a:pPr>
            <a:r>
              <a:rPr lang="en-US" altLang="zh-CN" sz="2800"/>
              <a:t>  for (i=0;i&lt;n-1;i++) </a:t>
            </a:r>
            <a:endParaRPr lang="zh-CN" altLang="zh-CN" sz="2800"/>
          </a:p>
          <a:p>
            <a:pPr>
              <a:lnSpc>
                <a:spcPts val="2800"/>
              </a:lnSpc>
              <a:buFont typeface="Wingdings" pitchFamily="2" charset="2"/>
              <a:buNone/>
            </a:pPr>
            <a:r>
              <a:rPr lang="en-US" altLang="zh-CN" sz="2800"/>
              <a:t>  </a:t>
            </a:r>
            <a:r>
              <a:rPr lang="en-US" altLang="zh-CN" sz="2800">
                <a:solidFill>
                  <a:srgbClr val="00B050"/>
                </a:solidFill>
              </a:rPr>
              <a:t>{</a:t>
            </a:r>
            <a:r>
              <a:rPr lang="en-US" altLang="zh-CN" sz="2800"/>
              <a:t> k=i;</a:t>
            </a:r>
            <a:endParaRPr lang="zh-CN" altLang="zh-CN" sz="2800"/>
          </a:p>
          <a:p>
            <a:pPr>
              <a:lnSpc>
                <a:spcPts val="2800"/>
              </a:lnSpc>
              <a:buFont typeface="Wingdings" pitchFamily="2" charset="2"/>
              <a:buNone/>
            </a:pPr>
            <a:r>
              <a:rPr lang="en-US" altLang="zh-CN" sz="2800"/>
              <a:t>     for (j=i+1;j&lt;n;j++)</a:t>
            </a:r>
            <a:endParaRPr lang="zh-CN" altLang="zh-CN" sz="2800"/>
          </a:p>
          <a:p>
            <a:pPr>
              <a:lnSpc>
                <a:spcPts val="2800"/>
              </a:lnSpc>
              <a:buFont typeface="Wingdings" pitchFamily="2" charset="2"/>
              <a:buNone/>
            </a:pPr>
            <a:r>
              <a:rPr lang="en-US" altLang="zh-CN" sz="2800"/>
              <a:t>	    if(strcmp(name[k],name[j])&gt;0) k=j;</a:t>
            </a:r>
            <a:endParaRPr lang="zh-CN" altLang="zh-CN" sz="2800"/>
          </a:p>
          <a:p>
            <a:pPr>
              <a:lnSpc>
                <a:spcPts val="2800"/>
              </a:lnSpc>
              <a:buFont typeface="Wingdings" pitchFamily="2" charset="2"/>
              <a:buNone/>
            </a:pPr>
            <a:r>
              <a:rPr lang="en-US" altLang="zh-CN" sz="2800"/>
              <a:t>	  if (k!=i)</a:t>
            </a:r>
            <a:endParaRPr lang="zh-CN" altLang="zh-CN" sz="2800"/>
          </a:p>
          <a:p>
            <a:pPr>
              <a:lnSpc>
                <a:spcPts val="2800"/>
              </a:lnSpc>
              <a:buFont typeface="Wingdings" pitchFamily="2" charset="2"/>
              <a:buNone/>
            </a:pPr>
            <a:r>
              <a:rPr lang="en-US" altLang="zh-CN" sz="2800"/>
              <a:t>	  </a:t>
            </a:r>
            <a:r>
              <a:rPr lang="en-US" altLang="zh-CN" sz="2800">
                <a:solidFill>
                  <a:srgbClr val="0000CC"/>
                </a:solidFill>
              </a:rPr>
              <a:t>{</a:t>
            </a:r>
            <a:r>
              <a:rPr lang="en-US" altLang="zh-CN" sz="2800"/>
              <a:t> temp=name[i]; name[i]=name[k];        </a:t>
            </a:r>
          </a:p>
          <a:p>
            <a:pPr>
              <a:lnSpc>
                <a:spcPts val="2800"/>
              </a:lnSpc>
              <a:buFont typeface="Wingdings" pitchFamily="2" charset="2"/>
              <a:buNone/>
            </a:pPr>
            <a:r>
              <a:rPr lang="en-US" altLang="zh-CN" sz="2800"/>
              <a:t>        name[k]=temp;</a:t>
            </a:r>
          </a:p>
          <a:p>
            <a:pPr>
              <a:lnSpc>
                <a:spcPts val="2800"/>
              </a:lnSpc>
              <a:buFont typeface="Wingdings" pitchFamily="2" charset="2"/>
              <a:buNone/>
            </a:pPr>
            <a:r>
              <a:rPr lang="en-US" altLang="zh-CN" sz="2800"/>
              <a:t>     </a:t>
            </a:r>
            <a:r>
              <a:rPr lang="en-US" altLang="zh-CN" sz="2800">
                <a:solidFill>
                  <a:srgbClr val="0000CC"/>
                </a:solidFill>
              </a:rPr>
              <a:t>}</a:t>
            </a:r>
            <a:r>
              <a:rPr lang="en-US" altLang="zh-CN" sz="2800"/>
              <a:t>  </a:t>
            </a:r>
          </a:p>
          <a:p>
            <a:pPr>
              <a:lnSpc>
                <a:spcPts val="2800"/>
              </a:lnSpc>
              <a:buFont typeface="Wingdings" pitchFamily="2" charset="2"/>
              <a:buNone/>
            </a:pPr>
            <a:r>
              <a:rPr lang="en-US" altLang="zh-CN" sz="2800">
                <a:solidFill>
                  <a:srgbClr val="00B050"/>
                </a:solidFill>
              </a:rPr>
              <a:t>  }</a:t>
            </a:r>
            <a:r>
              <a:rPr lang="en-US" altLang="zh-CN" sz="2800"/>
              <a:t> </a:t>
            </a:r>
          </a:p>
          <a:p>
            <a:pPr>
              <a:lnSpc>
                <a:spcPts val="2800"/>
              </a:lnSpc>
              <a:buFont typeface="Wingdings" pitchFamily="2" charset="2"/>
              <a:buNone/>
            </a:pPr>
            <a:r>
              <a:rPr lang="en-US" altLang="zh-CN" sz="2800">
                <a:solidFill>
                  <a:srgbClr val="9D138D"/>
                </a:solidFill>
              </a:rPr>
              <a:t>}</a:t>
            </a:r>
            <a:endParaRPr lang="zh-CN" altLang="zh-CN" sz="2800">
              <a:solidFill>
                <a:srgbClr val="9D138D"/>
              </a:solidFill>
            </a:endParaRPr>
          </a:p>
          <a:p>
            <a:pPr>
              <a:lnSpc>
                <a:spcPts val="2800"/>
              </a:lnSpc>
              <a:buFont typeface="Wingdings" pitchFamily="2" charset="2"/>
              <a:buNone/>
            </a:pPr>
            <a:endParaRPr lang="zh-CN" altLang="en-US" sz="2800"/>
          </a:p>
        </p:txBody>
      </p:sp>
      <p:graphicFrame>
        <p:nvGraphicFramePr>
          <p:cNvPr id="9" name="表格 8"/>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4" name="直接箭头连接符 13"/>
          <p:cNvCxnSpPr>
            <a:cxnSpLocks noChangeShapeType="1"/>
          </p:cNvCxnSpPr>
          <p:nvPr/>
        </p:nvCxnSpPr>
        <p:spPr bwMode="auto">
          <a:xfrm flipV="1">
            <a:off x="3714750" y="4716463"/>
            <a:ext cx="1143000" cy="6985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6" name="直接箭头连接符 15"/>
          <p:cNvCxnSpPr>
            <a:cxnSpLocks noChangeShapeType="1"/>
          </p:cNvCxnSpPr>
          <p:nvPr/>
        </p:nvCxnSpPr>
        <p:spPr bwMode="auto">
          <a:xfrm>
            <a:off x="3714750" y="5286375"/>
            <a:ext cx="1143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a:off x="3714750" y="5786438"/>
            <a:ext cx="1143000" cy="7143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 name="直接箭头连接符 17"/>
          <p:cNvCxnSpPr>
            <a:cxnSpLocks noChangeShapeType="1"/>
          </p:cNvCxnSpPr>
          <p:nvPr/>
        </p:nvCxnSpPr>
        <p:spPr bwMode="auto">
          <a:xfrm>
            <a:off x="3714750" y="6286500"/>
            <a:ext cx="1143000" cy="142875"/>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pic>
        <p:nvPicPr>
          <p:cNvPr id="183391" name="图片 1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par>
                          <p:cTn id="8" fill="hold" nodeType="afterGroup">
                            <p:stCondLst>
                              <p:cond delay="500"/>
                            </p:stCondLst>
                            <p:childTnLst>
                              <p:par>
                                <p:cTn id="9" presetID="12" presetClass="entr" presetSubtype="8"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slide(fromLeft)">
                                      <p:cBhvr>
                                        <p:cTn id="11" dur="500"/>
                                        <p:tgtEl>
                                          <p:spTgt spid="14"/>
                                        </p:tgtEl>
                                      </p:cBhvr>
                                    </p:animEffect>
                                  </p:childTnLst>
                                </p:cTn>
                              </p:par>
                              <p:par>
                                <p:cTn id="12" presetID="12" presetClass="entr" presetSubtype="8" fill="hold" nodeType="with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slide(fromLeft)">
                                      <p:cBhvr>
                                        <p:cTn id="14" dur="500"/>
                                        <p:tgtEl>
                                          <p:spTgt spid="16"/>
                                        </p:tgtEl>
                                      </p:cBhvr>
                                    </p:animEffect>
                                  </p:childTnLst>
                                </p:cTn>
                              </p:par>
                              <p:par>
                                <p:cTn id="15" presetID="12" presetClass="entr" presetSubtype="8"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slide(fromLeft)">
                                      <p:cBhvr>
                                        <p:cTn id="17" dur="500"/>
                                        <p:tgtEl>
                                          <p:spTgt spid="17"/>
                                        </p:tgtEl>
                                      </p:cBhvr>
                                    </p:animEffect>
                                  </p:childTnLst>
                                </p:cTn>
                              </p:par>
                              <p:par>
                                <p:cTn id="18" presetID="12" presetClass="entr" presetSubtype="8" fill="hold" nodeType="with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slide(fromLeft)">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内容占位符 2"/>
          <p:cNvSpPr>
            <a:spLocks noGrp="1"/>
          </p:cNvSpPr>
          <p:nvPr>
            <p:ph idx="1"/>
          </p:nvPr>
        </p:nvSpPr>
        <p:spPr>
          <a:xfrm>
            <a:off x="142875" y="500063"/>
            <a:ext cx="8786813" cy="5357812"/>
          </a:xfrm>
        </p:spPr>
        <p:txBody>
          <a:bodyPr/>
          <a:lstStyle/>
          <a:p>
            <a:pPr>
              <a:lnSpc>
                <a:spcPts val="2800"/>
              </a:lnSpc>
              <a:buFont typeface="Wingdings" pitchFamily="2" charset="2"/>
              <a:buNone/>
            </a:pPr>
            <a:r>
              <a:rPr lang="en-US" altLang="zh-CN" sz="2800"/>
              <a:t>void sort(char *name[ ],int n) </a:t>
            </a:r>
            <a:endParaRPr lang="zh-CN" altLang="zh-CN" sz="2800"/>
          </a:p>
          <a:p>
            <a:pPr>
              <a:lnSpc>
                <a:spcPts val="2800"/>
              </a:lnSpc>
              <a:buFont typeface="Wingdings" pitchFamily="2" charset="2"/>
              <a:buNone/>
            </a:pPr>
            <a:r>
              <a:rPr lang="en-US" altLang="zh-CN" sz="2800">
                <a:solidFill>
                  <a:srgbClr val="9D138D"/>
                </a:solidFill>
              </a:rPr>
              <a:t>{</a:t>
            </a:r>
            <a:r>
              <a:rPr lang="en-US" altLang="zh-CN" sz="2800"/>
              <a:t>char *temp;  int i,j,k;</a:t>
            </a:r>
            <a:endParaRPr lang="zh-CN" altLang="zh-CN" sz="2800"/>
          </a:p>
          <a:p>
            <a:pPr>
              <a:lnSpc>
                <a:spcPts val="2800"/>
              </a:lnSpc>
              <a:buFont typeface="Wingdings" pitchFamily="2" charset="2"/>
              <a:buNone/>
            </a:pPr>
            <a:r>
              <a:rPr lang="en-US" altLang="zh-CN" sz="2800"/>
              <a:t>  for (i=0;i&lt;n-1;i++) </a:t>
            </a:r>
            <a:endParaRPr lang="zh-CN" altLang="zh-CN" sz="2800"/>
          </a:p>
          <a:p>
            <a:pPr>
              <a:lnSpc>
                <a:spcPts val="2800"/>
              </a:lnSpc>
              <a:buFont typeface="Wingdings" pitchFamily="2" charset="2"/>
              <a:buNone/>
            </a:pPr>
            <a:r>
              <a:rPr lang="en-US" altLang="zh-CN" sz="2800"/>
              <a:t>  </a:t>
            </a:r>
            <a:r>
              <a:rPr lang="en-US" altLang="zh-CN" sz="2800">
                <a:solidFill>
                  <a:srgbClr val="00B050"/>
                </a:solidFill>
              </a:rPr>
              <a:t>{</a:t>
            </a:r>
            <a:r>
              <a:rPr lang="en-US" altLang="zh-CN" sz="2800"/>
              <a:t> k=i;</a:t>
            </a:r>
            <a:endParaRPr lang="zh-CN" altLang="zh-CN" sz="2800"/>
          </a:p>
          <a:p>
            <a:pPr>
              <a:lnSpc>
                <a:spcPts val="2800"/>
              </a:lnSpc>
              <a:buFont typeface="Wingdings" pitchFamily="2" charset="2"/>
              <a:buNone/>
            </a:pPr>
            <a:r>
              <a:rPr lang="en-US" altLang="zh-CN" sz="2800"/>
              <a:t>     for (j=i+1;j&lt;n;j++)</a:t>
            </a:r>
            <a:endParaRPr lang="zh-CN" altLang="zh-CN" sz="2800"/>
          </a:p>
          <a:p>
            <a:pPr>
              <a:lnSpc>
                <a:spcPts val="2800"/>
              </a:lnSpc>
              <a:buFont typeface="Wingdings" pitchFamily="2" charset="2"/>
              <a:buNone/>
            </a:pPr>
            <a:r>
              <a:rPr lang="en-US" altLang="zh-CN" sz="2800"/>
              <a:t>	    if(strcmp(name[k],name[j])&gt;0) k=j;</a:t>
            </a:r>
            <a:endParaRPr lang="zh-CN" altLang="zh-CN" sz="2800"/>
          </a:p>
          <a:p>
            <a:pPr>
              <a:lnSpc>
                <a:spcPts val="2800"/>
              </a:lnSpc>
              <a:buFont typeface="Wingdings" pitchFamily="2" charset="2"/>
              <a:buNone/>
            </a:pPr>
            <a:r>
              <a:rPr lang="en-US" altLang="zh-CN" sz="2800"/>
              <a:t>	  if (k!=i)</a:t>
            </a:r>
            <a:endParaRPr lang="zh-CN" altLang="zh-CN" sz="2800"/>
          </a:p>
          <a:p>
            <a:pPr>
              <a:lnSpc>
                <a:spcPts val="2800"/>
              </a:lnSpc>
              <a:buFont typeface="Wingdings" pitchFamily="2" charset="2"/>
              <a:buNone/>
            </a:pPr>
            <a:r>
              <a:rPr lang="en-US" altLang="zh-CN" sz="2800"/>
              <a:t>	  </a:t>
            </a:r>
            <a:r>
              <a:rPr lang="en-US" altLang="zh-CN" sz="2800">
                <a:solidFill>
                  <a:srgbClr val="0000CC"/>
                </a:solidFill>
              </a:rPr>
              <a:t>{</a:t>
            </a:r>
            <a:r>
              <a:rPr lang="en-US" altLang="zh-CN" sz="2800"/>
              <a:t> temp=name[i]; name[i]=name[k];        </a:t>
            </a:r>
          </a:p>
          <a:p>
            <a:pPr>
              <a:lnSpc>
                <a:spcPts val="2800"/>
              </a:lnSpc>
              <a:buFont typeface="Wingdings" pitchFamily="2" charset="2"/>
              <a:buNone/>
            </a:pPr>
            <a:r>
              <a:rPr lang="en-US" altLang="zh-CN" sz="2800"/>
              <a:t>        name[k]=temp;</a:t>
            </a:r>
          </a:p>
          <a:p>
            <a:pPr>
              <a:lnSpc>
                <a:spcPts val="2800"/>
              </a:lnSpc>
              <a:buFont typeface="Wingdings" pitchFamily="2" charset="2"/>
              <a:buNone/>
            </a:pPr>
            <a:r>
              <a:rPr lang="en-US" altLang="zh-CN" sz="2800"/>
              <a:t>     </a:t>
            </a:r>
            <a:r>
              <a:rPr lang="en-US" altLang="zh-CN" sz="2800">
                <a:solidFill>
                  <a:srgbClr val="0000CC"/>
                </a:solidFill>
              </a:rPr>
              <a:t>}</a:t>
            </a:r>
            <a:r>
              <a:rPr lang="en-US" altLang="zh-CN" sz="2800"/>
              <a:t>  </a:t>
            </a:r>
          </a:p>
          <a:p>
            <a:pPr>
              <a:lnSpc>
                <a:spcPts val="2800"/>
              </a:lnSpc>
              <a:buFont typeface="Wingdings" pitchFamily="2" charset="2"/>
              <a:buNone/>
            </a:pPr>
            <a:r>
              <a:rPr lang="en-US" altLang="zh-CN" sz="2800">
                <a:solidFill>
                  <a:srgbClr val="00B050"/>
                </a:solidFill>
              </a:rPr>
              <a:t>  }</a:t>
            </a:r>
            <a:r>
              <a:rPr lang="en-US" altLang="zh-CN" sz="2800"/>
              <a:t> </a:t>
            </a:r>
          </a:p>
          <a:p>
            <a:pPr>
              <a:lnSpc>
                <a:spcPts val="2800"/>
              </a:lnSpc>
              <a:buFont typeface="Wingdings" pitchFamily="2" charset="2"/>
              <a:buNone/>
            </a:pPr>
            <a:r>
              <a:rPr lang="en-US" altLang="zh-CN" sz="2800">
                <a:solidFill>
                  <a:srgbClr val="9D138D"/>
                </a:solidFill>
              </a:rPr>
              <a:t>}</a:t>
            </a:r>
            <a:endParaRPr lang="zh-CN" altLang="zh-CN" sz="2800">
              <a:solidFill>
                <a:srgbClr val="9D138D"/>
              </a:solidFill>
            </a:endParaRPr>
          </a:p>
          <a:p>
            <a:pPr>
              <a:lnSpc>
                <a:spcPts val="2800"/>
              </a:lnSpc>
              <a:buFont typeface="Wingdings" pitchFamily="2" charset="2"/>
              <a:buNone/>
            </a:pPr>
            <a:endParaRPr lang="zh-CN" altLang="en-US" sz="2800"/>
          </a:p>
        </p:txBody>
      </p:sp>
      <p:graphicFrame>
        <p:nvGraphicFramePr>
          <p:cNvPr id="9" name="表格 8"/>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84411" name="直接箭头连接符 13"/>
          <p:cNvCxnSpPr>
            <a:cxnSpLocks noChangeShapeType="1"/>
          </p:cNvCxnSpPr>
          <p:nvPr/>
        </p:nvCxnSpPr>
        <p:spPr bwMode="auto">
          <a:xfrm flipV="1">
            <a:off x="3714750" y="4716463"/>
            <a:ext cx="1143000" cy="6985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4412" name="直接箭头连接符 15"/>
          <p:cNvCxnSpPr>
            <a:cxnSpLocks noChangeShapeType="1"/>
          </p:cNvCxnSpPr>
          <p:nvPr/>
        </p:nvCxnSpPr>
        <p:spPr bwMode="auto">
          <a:xfrm>
            <a:off x="3714750" y="5286375"/>
            <a:ext cx="1143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4413" name="直接箭头连接符 16"/>
          <p:cNvCxnSpPr>
            <a:cxnSpLocks noChangeShapeType="1"/>
          </p:cNvCxnSpPr>
          <p:nvPr/>
        </p:nvCxnSpPr>
        <p:spPr bwMode="auto">
          <a:xfrm>
            <a:off x="3714750" y="5786438"/>
            <a:ext cx="1143000" cy="7143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4414" name="直接箭头连接符 17"/>
          <p:cNvCxnSpPr>
            <a:cxnSpLocks noChangeShapeType="1"/>
          </p:cNvCxnSpPr>
          <p:nvPr/>
        </p:nvCxnSpPr>
        <p:spPr bwMode="auto">
          <a:xfrm>
            <a:off x="3714750" y="6286500"/>
            <a:ext cx="1143000" cy="142875"/>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p:nvPr/>
        </p:nvSpPr>
        <p:spPr>
          <a:xfrm>
            <a:off x="3000375" y="1714500"/>
            <a:ext cx="1500188" cy="523875"/>
          </a:xfrm>
          <a:prstGeom prst="rect">
            <a:avLst/>
          </a:prstGeom>
          <a:noFill/>
        </p:spPr>
        <p:txBody>
          <a:bodyPr>
            <a:spAutoFit/>
          </a:bodyPr>
          <a:lstStyle/>
          <a:p>
            <a:pPr>
              <a:defRPr/>
            </a:pPr>
            <a:r>
              <a:rPr lang="en-US" altLang="zh-CN" sz="2800" b="1" dirty="0">
                <a:solidFill>
                  <a:srgbClr val="FF0000"/>
                </a:solidFill>
                <a:latin typeface="+mn-lt"/>
                <a:ea typeface="+mn-ea"/>
              </a:rPr>
              <a:t>i=0</a:t>
            </a:r>
            <a:r>
              <a:rPr lang="zh-CN" altLang="en-US" sz="2800" b="1" dirty="0">
                <a:solidFill>
                  <a:srgbClr val="FF0000"/>
                </a:solidFill>
                <a:latin typeface="+mn-lt"/>
                <a:ea typeface="+mn-ea"/>
              </a:rPr>
              <a:t>时</a:t>
            </a:r>
          </a:p>
        </p:txBody>
      </p:sp>
      <p:sp>
        <p:nvSpPr>
          <p:cNvPr id="19" name="矩形 18"/>
          <p:cNvSpPr>
            <a:spLocks noChangeArrowheads="1"/>
          </p:cNvSpPr>
          <p:nvPr/>
        </p:nvSpPr>
        <p:spPr bwMode="auto">
          <a:xfrm>
            <a:off x="785813" y="2214563"/>
            <a:ext cx="7715250" cy="1000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sp>
        <p:nvSpPr>
          <p:cNvPr id="20" name="TextBox 19"/>
          <p:cNvSpPr txBox="1"/>
          <p:nvPr/>
        </p:nvSpPr>
        <p:spPr>
          <a:xfrm>
            <a:off x="4857750" y="1643063"/>
            <a:ext cx="2643188" cy="523875"/>
          </a:xfrm>
          <a:prstGeom prst="rect">
            <a:avLst/>
          </a:prstGeom>
          <a:noFill/>
        </p:spPr>
        <p:txBody>
          <a:bodyPr>
            <a:spAutoFit/>
          </a:bodyPr>
          <a:lstStyle/>
          <a:p>
            <a:pPr>
              <a:defRPr/>
            </a:pPr>
            <a:r>
              <a:rPr lang="zh-CN" altLang="en-US" sz="2800" b="1" dirty="0">
                <a:solidFill>
                  <a:srgbClr val="FF0000"/>
                </a:solidFill>
                <a:latin typeface="+mn-lt"/>
                <a:ea typeface="+mn-ea"/>
              </a:rPr>
              <a:t>执行后</a:t>
            </a:r>
            <a:r>
              <a:rPr lang="en-US" altLang="zh-CN" sz="2800" b="1" dirty="0">
                <a:solidFill>
                  <a:srgbClr val="FF0000"/>
                </a:solidFill>
                <a:latin typeface="+mn-lt"/>
                <a:ea typeface="+mn-ea"/>
              </a:rPr>
              <a:t>k</a:t>
            </a:r>
            <a:r>
              <a:rPr lang="zh-CN" altLang="en-US" sz="2800" b="1" dirty="0">
                <a:solidFill>
                  <a:srgbClr val="FF0000"/>
                </a:solidFill>
                <a:latin typeface="+mn-lt"/>
                <a:ea typeface="+mn-ea"/>
              </a:rPr>
              <a:t>变为</a:t>
            </a:r>
            <a:r>
              <a:rPr lang="en-US" altLang="zh-CN" sz="2800" b="1" dirty="0">
                <a:solidFill>
                  <a:srgbClr val="FF0000"/>
                </a:solidFill>
                <a:latin typeface="+mn-lt"/>
                <a:ea typeface="+mn-ea"/>
              </a:rPr>
              <a:t>3</a:t>
            </a:r>
            <a:endParaRPr lang="zh-CN" altLang="en-US" sz="2800" b="1" dirty="0">
              <a:solidFill>
                <a:srgbClr val="FF0000"/>
              </a:solidFill>
              <a:latin typeface="+mn-lt"/>
              <a:ea typeface="+mn-ea"/>
            </a:endParaRPr>
          </a:p>
        </p:txBody>
      </p:sp>
      <p:pic>
        <p:nvPicPr>
          <p:cNvPr id="184418"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slide(fromLeft)">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blinds(horizontal)">
                                      <p:cBhvr>
                                        <p:cTn id="12" dur="500"/>
                                        <p:tgtEl>
                                          <p:spTgt spid="19"/>
                                        </p:tgtEl>
                                      </p:cBhvr>
                                    </p:animEffect>
                                  </p:childTnLst>
                                </p:cTn>
                              </p:par>
                            </p:childTnLst>
                          </p:cTn>
                        </p:par>
                        <p:par>
                          <p:cTn id="13" fill="hold" nodeType="afterGroup">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slide(fromLeft)">
                                      <p:cBhvr>
                                        <p:cTn id="1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9" grpId="0" animBg="1"/>
      <p:bldP spid="20"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内容占位符 2"/>
          <p:cNvSpPr>
            <a:spLocks noGrp="1"/>
          </p:cNvSpPr>
          <p:nvPr>
            <p:ph idx="1"/>
          </p:nvPr>
        </p:nvSpPr>
        <p:spPr>
          <a:xfrm>
            <a:off x="142875" y="500063"/>
            <a:ext cx="8786813" cy="5357812"/>
          </a:xfrm>
        </p:spPr>
        <p:txBody>
          <a:bodyPr/>
          <a:lstStyle/>
          <a:p>
            <a:pPr>
              <a:lnSpc>
                <a:spcPts val="2800"/>
              </a:lnSpc>
              <a:buFont typeface="Wingdings" pitchFamily="2" charset="2"/>
              <a:buNone/>
            </a:pPr>
            <a:r>
              <a:rPr lang="en-US" altLang="zh-CN" sz="2800"/>
              <a:t>void sort(char *name[ ],int n) </a:t>
            </a:r>
            <a:endParaRPr lang="zh-CN" altLang="zh-CN" sz="2800"/>
          </a:p>
          <a:p>
            <a:pPr>
              <a:lnSpc>
                <a:spcPts val="2800"/>
              </a:lnSpc>
              <a:buFont typeface="Wingdings" pitchFamily="2" charset="2"/>
              <a:buNone/>
            </a:pPr>
            <a:r>
              <a:rPr lang="en-US" altLang="zh-CN" sz="2800">
                <a:solidFill>
                  <a:srgbClr val="9D138D"/>
                </a:solidFill>
              </a:rPr>
              <a:t>{</a:t>
            </a:r>
            <a:r>
              <a:rPr lang="en-US" altLang="zh-CN" sz="2800"/>
              <a:t>char *temp;  int i,j,k;</a:t>
            </a:r>
            <a:endParaRPr lang="zh-CN" altLang="zh-CN" sz="2800"/>
          </a:p>
          <a:p>
            <a:pPr>
              <a:lnSpc>
                <a:spcPts val="2800"/>
              </a:lnSpc>
              <a:buFont typeface="Wingdings" pitchFamily="2" charset="2"/>
              <a:buNone/>
            </a:pPr>
            <a:r>
              <a:rPr lang="en-US" altLang="zh-CN" sz="2800"/>
              <a:t>  for (i=0;i&lt;n-1;i++) </a:t>
            </a:r>
            <a:endParaRPr lang="zh-CN" altLang="zh-CN" sz="2800"/>
          </a:p>
          <a:p>
            <a:pPr>
              <a:lnSpc>
                <a:spcPts val="2800"/>
              </a:lnSpc>
              <a:buFont typeface="Wingdings" pitchFamily="2" charset="2"/>
              <a:buNone/>
            </a:pPr>
            <a:r>
              <a:rPr lang="en-US" altLang="zh-CN" sz="2800"/>
              <a:t>  </a:t>
            </a:r>
            <a:r>
              <a:rPr lang="en-US" altLang="zh-CN" sz="2800">
                <a:solidFill>
                  <a:srgbClr val="00B050"/>
                </a:solidFill>
              </a:rPr>
              <a:t>{</a:t>
            </a:r>
            <a:r>
              <a:rPr lang="en-US" altLang="zh-CN" sz="2800"/>
              <a:t> k=i;</a:t>
            </a:r>
            <a:endParaRPr lang="zh-CN" altLang="zh-CN" sz="2800"/>
          </a:p>
          <a:p>
            <a:pPr>
              <a:lnSpc>
                <a:spcPts val="2800"/>
              </a:lnSpc>
              <a:buFont typeface="Wingdings" pitchFamily="2" charset="2"/>
              <a:buNone/>
            </a:pPr>
            <a:r>
              <a:rPr lang="en-US" altLang="zh-CN" sz="2800"/>
              <a:t>     for (j=i+1;j&lt;n;j++)</a:t>
            </a:r>
            <a:endParaRPr lang="zh-CN" altLang="zh-CN" sz="2800"/>
          </a:p>
          <a:p>
            <a:pPr>
              <a:lnSpc>
                <a:spcPts val="2800"/>
              </a:lnSpc>
              <a:buFont typeface="Wingdings" pitchFamily="2" charset="2"/>
              <a:buNone/>
            </a:pPr>
            <a:r>
              <a:rPr lang="en-US" altLang="zh-CN" sz="2800"/>
              <a:t>	    if(strcmp(name[k],name[j])&gt;0) k=j;</a:t>
            </a:r>
            <a:endParaRPr lang="zh-CN" altLang="zh-CN" sz="2800"/>
          </a:p>
          <a:p>
            <a:pPr>
              <a:lnSpc>
                <a:spcPts val="2800"/>
              </a:lnSpc>
              <a:buFont typeface="Wingdings" pitchFamily="2" charset="2"/>
              <a:buNone/>
            </a:pPr>
            <a:r>
              <a:rPr lang="en-US" altLang="zh-CN" sz="2800"/>
              <a:t>	  if (k!=i)</a:t>
            </a:r>
            <a:endParaRPr lang="zh-CN" altLang="zh-CN" sz="2800"/>
          </a:p>
          <a:p>
            <a:pPr>
              <a:lnSpc>
                <a:spcPts val="2800"/>
              </a:lnSpc>
              <a:buFont typeface="Wingdings" pitchFamily="2" charset="2"/>
              <a:buNone/>
            </a:pPr>
            <a:r>
              <a:rPr lang="en-US" altLang="zh-CN" sz="2800"/>
              <a:t>	  </a:t>
            </a:r>
            <a:r>
              <a:rPr lang="en-US" altLang="zh-CN" sz="2800">
                <a:solidFill>
                  <a:srgbClr val="0000CC"/>
                </a:solidFill>
              </a:rPr>
              <a:t>{</a:t>
            </a:r>
            <a:r>
              <a:rPr lang="en-US" altLang="zh-CN" sz="2800"/>
              <a:t> temp=name[i]; name[i]=name[k];        </a:t>
            </a:r>
          </a:p>
          <a:p>
            <a:pPr>
              <a:lnSpc>
                <a:spcPts val="2800"/>
              </a:lnSpc>
              <a:buFont typeface="Wingdings" pitchFamily="2" charset="2"/>
              <a:buNone/>
            </a:pPr>
            <a:r>
              <a:rPr lang="en-US" altLang="zh-CN" sz="2800"/>
              <a:t>        name[k]=temp;</a:t>
            </a:r>
          </a:p>
          <a:p>
            <a:pPr>
              <a:lnSpc>
                <a:spcPts val="2800"/>
              </a:lnSpc>
              <a:buFont typeface="Wingdings" pitchFamily="2" charset="2"/>
              <a:buNone/>
            </a:pPr>
            <a:r>
              <a:rPr lang="en-US" altLang="zh-CN" sz="2800"/>
              <a:t>     </a:t>
            </a:r>
            <a:r>
              <a:rPr lang="en-US" altLang="zh-CN" sz="2800">
                <a:solidFill>
                  <a:srgbClr val="0000CC"/>
                </a:solidFill>
              </a:rPr>
              <a:t>}</a:t>
            </a:r>
            <a:r>
              <a:rPr lang="en-US" altLang="zh-CN" sz="2800"/>
              <a:t>  </a:t>
            </a:r>
          </a:p>
          <a:p>
            <a:pPr>
              <a:lnSpc>
                <a:spcPts val="2800"/>
              </a:lnSpc>
              <a:buFont typeface="Wingdings" pitchFamily="2" charset="2"/>
              <a:buNone/>
            </a:pPr>
            <a:r>
              <a:rPr lang="en-US" altLang="zh-CN" sz="2800">
                <a:solidFill>
                  <a:srgbClr val="00B050"/>
                </a:solidFill>
              </a:rPr>
              <a:t>  }</a:t>
            </a:r>
            <a:r>
              <a:rPr lang="en-US" altLang="zh-CN" sz="2800"/>
              <a:t> </a:t>
            </a:r>
          </a:p>
          <a:p>
            <a:pPr>
              <a:lnSpc>
                <a:spcPts val="2800"/>
              </a:lnSpc>
              <a:buFont typeface="Wingdings" pitchFamily="2" charset="2"/>
              <a:buNone/>
            </a:pPr>
            <a:r>
              <a:rPr lang="en-US" altLang="zh-CN" sz="2800">
                <a:solidFill>
                  <a:srgbClr val="9D138D"/>
                </a:solidFill>
              </a:rPr>
              <a:t>}</a:t>
            </a:r>
            <a:endParaRPr lang="zh-CN" altLang="zh-CN" sz="2800">
              <a:solidFill>
                <a:srgbClr val="9D138D"/>
              </a:solidFill>
            </a:endParaRPr>
          </a:p>
          <a:p>
            <a:pPr>
              <a:lnSpc>
                <a:spcPts val="2800"/>
              </a:lnSpc>
              <a:buFont typeface="Wingdings" pitchFamily="2" charset="2"/>
              <a:buNone/>
            </a:pPr>
            <a:endParaRPr lang="zh-CN" altLang="en-US" sz="2800"/>
          </a:p>
        </p:txBody>
      </p:sp>
      <p:graphicFrame>
        <p:nvGraphicFramePr>
          <p:cNvPr id="9" name="表格 8"/>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85435" name="直接箭头连接符 13"/>
          <p:cNvCxnSpPr>
            <a:cxnSpLocks noChangeShapeType="1"/>
          </p:cNvCxnSpPr>
          <p:nvPr/>
        </p:nvCxnSpPr>
        <p:spPr bwMode="auto">
          <a:xfrm flipV="1">
            <a:off x="3714750" y="4716463"/>
            <a:ext cx="1143000" cy="6985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5436" name="直接箭头连接符 15"/>
          <p:cNvCxnSpPr>
            <a:cxnSpLocks noChangeShapeType="1"/>
          </p:cNvCxnSpPr>
          <p:nvPr/>
        </p:nvCxnSpPr>
        <p:spPr bwMode="auto">
          <a:xfrm>
            <a:off x="3714750" y="5286375"/>
            <a:ext cx="1143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5437" name="直接箭头连接符 16"/>
          <p:cNvCxnSpPr>
            <a:cxnSpLocks noChangeShapeType="1"/>
          </p:cNvCxnSpPr>
          <p:nvPr/>
        </p:nvCxnSpPr>
        <p:spPr bwMode="auto">
          <a:xfrm>
            <a:off x="3714750" y="5786438"/>
            <a:ext cx="1143000" cy="7143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5438" name="直接箭头连接符 17"/>
          <p:cNvCxnSpPr>
            <a:cxnSpLocks noChangeShapeType="1"/>
          </p:cNvCxnSpPr>
          <p:nvPr/>
        </p:nvCxnSpPr>
        <p:spPr bwMode="auto">
          <a:xfrm>
            <a:off x="3714750" y="6286500"/>
            <a:ext cx="1143000" cy="142875"/>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9" name="矩形 18"/>
          <p:cNvSpPr>
            <a:spLocks noChangeArrowheads="1"/>
          </p:cNvSpPr>
          <p:nvPr/>
        </p:nvSpPr>
        <p:spPr bwMode="auto">
          <a:xfrm>
            <a:off x="1071563" y="3571875"/>
            <a:ext cx="7358062" cy="857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cxnSp>
        <p:nvCxnSpPr>
          <p:cNvPr id="21" name="直接箭头连接符 20"/>
          <p:cNvCxnSpPr>
            <a:cxnSpLocks noChangeShapeType="1"/>
          </p:cNvCxnSpPr>
          <p:nvPr/>
        </p:nvCxnSpPr>
        <p:spPr bwMode="auto">
          <a:xfrm rot="5400000" flipH="1" flipV="1">
            <a:off x="3643312" y="4929188"/>
            <a:ext cx="1285875" cy="114300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26" name="矩形 25"/>
          <p:cNvSpPr>
            <a:spLocks noChangeArrowheads="1"/>
          </p:cNvSpPr>
          <p:nvPr/>
        </p:nvSpPr>
        <p:spPr bwMode="auto">
          <a:xfrm>
            <a:off x="3740150" y="6273800"/>
            <a:ext cx="1122363" cy="2984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28" name="直接箭头连接符 27"/>
          <p:cNvCxnSpPr>
            <a:cxnSpLocks noChangeShapeType="1"/>
          </p:cNvCxnSpPr>
          <p:nvPr/>
        </p:nvCxnSpPr>
        <p:spPr bwMode="auto">
          <a:xfrm rot="16200000" flipH="1">
            <a:off x="3571081" y="5071269"/>
            <a:ext cx="1430338"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30" name="矩形 29"/>
          <p:cNvSpPr>
            <a:spLocks noChangeArrowheads="1"/>
          </p:cNvSpPr>
          <p:nvPr/>
        </p:nvSpPr>
        <p:spPr bwMode="auto">
          <a:xfrm>
            <a:off x="3740150" y="4605338"/>
            <a:ext cx="1122363" cy="214312"/>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185444" name="图片 1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slide(fromLeft)">
                                      <p:cBhvr>
                                        <p:cTn id="12" dur="500"/>
                                        <p:tgtEl>
                                          <p:spTgt spid="28"/>
                                        </p:tgtEl>
                                      </p:cBhvr>
                                    </p:animEffect>
                                  </p:childTnLst>
                                </p:cTn>
                              </p:par>
                            </p:childTnLst>
                          </p:cTn>
                        </p:par>
                        <p:par>
                          <p:cTn id="13" fill="hold" nodeType="afterGroup">
                            <p:stCondLst>
                              <p:cond delay="500"/>
                            </p:stCondLst>
                            <p:childTnLst>
                              <p:par>
                                <p:cTn id="14" presetID="12" presetClass="entr" presetSubtype="4" fill="hold" grpId="0"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slide(fromBottom)">
                                      <p:cBhvr>
                                        <p:cTn id="16" dur="500"/>
                                        <p:tgtEl>
                                          <p:spTgt spid="3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slide(fromLeft)">
                                      <p:cBhvr>
                                        <p:cTn id="21" dur="500"/>
                                        <p:tgtEl>
                                          <p:spTgt spid="21"/>
                                        </p:tgtEl>
                                      </p:cBhvr>
                                    </p:animEffect>
                                  </p:childTnLst>
                                </p:cTn>
                              </p:par>
                            </p:childTnLst>
                          </p:cTn>
                        </p:par>
                        <p:par>
                          <p:cTn id="22" fill="hold" nodeType="afterGroup">
                            <p:stCondLst>
                              <p:cond delay="500"/>
                            </p:stCondLst>
                            <p:childTnLst>
                              <p:par>
                                <p:cTn id="23" presetID="12" presetClass="entr" presetSubtype="4" fill="hold" grpId="0" nodeType="afterEffect">
                                  <p:stCondLst>
                                    <p:cond delay="0"/>
                                  </p:stCondLst>
                                  <p:childTnLst>
                                    <p:set>
                                      <p:cBhvr>
                                        <p:cTn id="24" dur="1" fill="hold">
                                          <p:stCondLst>
                                            <p:cond delay="0"/>
                                          </p:stCondLst>
                                        </p:cTn>
                                        <p:tgtEl>
                                          <p:spTgt spid="26"/>
                                        </p:tgtEl>
                                        <p:attrNameLst>
                                          <p:attrName>style.visibility</p:attrName>
                                        </p:attrNameLst>
                                      </p:cBhvr>
                                      <p:to>
                                        <p:strVal val="visible"/>
                                      </p:to>
                                    </p:set>
                                    <p:animEffect transition="in" filter="slide(fromBottom)">
                                      <p:cBhvr>
                                        <p:cTn id="25"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6" grpId="0" animBg="1"/>
      <p:bldP spid="30" grpId="0" animBg="1"/>
    </p:bld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内容占位符 2"/>
          <p:cNvSpPr>
            <a:spLocks noGrp="1"/>
          </p:cNvSpPr>
          <p:nvPr>
            <p:ph idx="1"/>
          </p:nvPr>
        </p:nvSpPr>
        <p:spPr>
          <a:xfrm>
            <a:off x="142875" y="500063"/>
            <a:ext cx="8786813" cy="5357812"/>
          </a:xfrm>
        </p:spPr>
        <p:txBody>
          <a:bodyPr/>
          <a:lstStyle/>
          <a:p>
            <a:pPr>
              <a:lnSpc>
                <a:spcPts val="2800"/>
              </a:lnSpc>
              <a:buFont typeface="Wingdings" pitchFamily="2" charset="2"/>
              <a:buNone/>
            </a:pPr>
            <a:r>
              <a:rPr lang="en-US" altLang="zh-CN" sz="2800"/>
              <a:t>void sort(char *name[ ],int n) </a:t>
            </a:r>
            <a:endParaRPr lang="zh-CN" altLang="zh-CN" sz="2800"/>
          </a:p>
          <a:p>
            <a:pPr>
              <a:lnSpc>
                <a:spcPts val="2800"/>
              </a:lnSpc>
              <a:buFont typeface="Wingdings" pitchFamily="2" charset="2"/>
              <a:buNone/>
            </a:pPr>
            <a:r>
              <a:rPr lang="en-US" altLang="zh-CN" sz="2800">
                <a:solidFill>
                  <a:srgbClr val="9D138D"/>
                </a:solidFill>
              </a:rPr>
              <a:t>{</a:t>
            </a:r>
            <a:r>
              <a:rPr lang="en-US" altLang="zh-CN" sz="2800"/>
              <a:t>char *temp;  int i,j,k;</a:t>
            </a:r>
            <a:endParaRPr lang="zh-CN" altLang="zh-CN" sz="2800"/>
          </a:p>
          <a:p>
            <a:pPr>
              <a:lnSpc>
                <a:spcPts val="2800"/>
              </a:lnSpc>
              <a:buFont typeface="Wingdings" pitchFamily="2" charset="2"/>
              <a:buNone/>
            </a:pPr>
            <a:r>
              <a:rPr lang="en-US" altLang="zh-CN" sz="2800"/>
              <a:t>  for (i=0;i&lt;n-1;i++) </a:t>
            </a:r>
            <a:endParaRPr lang="zh-CN" altLang="zh-CN" sz="2800"/>
          </a:p>
          <a:p>
            <a:pPr>
              <a:lnSpc>
                <a:spcPts val="2800"/>
              </a:lnSpc>
              <a:buFont typeface="Wingdings" pitchFamily="2" charset="2"/>
              <a:buNone/>
            </a:pPr>
            <a:r>
              <a:rPr lang="en-US" altLang="zh-CN" sz="2800"/>
              <a:t>  </a:t>
            </a:r>
            <a:r>
              <a:rPr lang="en-US" altLang="zh-CN" sz="2800">
                <a:solidFill>
                  <a:srgbClr val="00B050"/>
                </a:solidFill>
              </a:rPr>
              <a:t>{</a:t>
            </a:r>
            <a:r>
              <a:rPr lang="en-US" altLang="zh-CN" sz="2800"/>
              <a:t> k=i;</a:t>
            </a:r>
            <a:endParaRPr lang="zh-CN" altLang="zh-CN" sz="2800"/>
          </a:p>
          <a:p>
            <a:pPr>
              <a:lnSpc>
                <a:spcPts val="2800"/>
              </a:lnSpc>
              <a:buFont typeface="Wingdings" pitchFamily="2" charset="2"/>
              <a:buNone/>
            </a:pPr>
            <a:r>
              <a:rPr lang="en-US" altLang="zh-CN" sz="2800"/>
              <a:t>     for (j=i+1;j&lt;n;j++)</a:t>
            </a:r>
            <a:endParaRPr lang="zh-CN" altLang="zh-CN" sz="2800"/>
          </a:p>
          <a:p>
            <a:pPr>
              <a:lnSpc>
                <a:spcPts val="2800"/>
              </a:lnSpc>
              <a:buFont typeface="Wingdings" pitchFamily="2" charset="2"/>
              <a:buNone/>
            </a:pPr>
            <a:r>
              <a:rPr lang="en-US" altLang="zh-CN" sz="2800"/>
              <a:t>	    if(strcmp(name[k],name[j])&gt;0) k=j;</a:t>
            </a:r>
            <a:endParaRPr lang="zh-CN" altLang="zh-CN" sz="2800"/>
          </a:p>
          <a:p>
            <a:pPr>
              <a:lnSpc>
                <a:spcPts val="2800"/>
              </a:lnSpc>
              <a:buFont typeface="Wingdings" pitchFamily="2" charset="2"/>
              <a:buNone/>
            </a:pPr>
            <a:r>
              <a:rPr lang="en-US" altLang="zh-CN" sz="2800"/>
              <a:t>	  if (k!=i)</a:t>
            </a:r>
            <a:endParaRPr lang="zh-CN" altLang="zh-CN" sz="2800"/>
          </a:p>
          <a:p>
            <a:pPr>
              <a:lnSpc>
                <a:spcPts val="2800"/>
              </a:lnSpc>
              <a:buFont typeface="Wingdings" pitchFamily="2" charset="2"/>
              <a:buNone/>
            </a:pPr>
            <a:r>
              <a:rPr lang="en-US" altLang="zh-CN" sz="2800"/>
              <a:t>	  </a:t>
            </a:r>
            <a:r>
              <a:rPr lang="en-US" altLang="zh-CN" sz="2800">
                <a:solidFill>
                  <a:srgbClr val="0000CC"/>
                </a:solidFill>
              </a:rPr>
              <a:t>{</a:t>
            </a:r>
            <a:r>
              <a:rPr lang="en-US" altLang="zh-CN" sz="2800"/>
              <a:t> temp=name[i]; name[i]=name[k];        </a:t>
            </a:r>
          </a:p>
          <a:p>
            <a:pPr>
              <a:lnSpc>
                <a:spcPts val="2800"/>
              </a:lnSpc>
              <a:buFont typeface="Wingdings" pitchFamily="2" charset="2"/>
              <a:buNone/>
            </a:pPr>
            <a:r>
              <a:rPr lang="en-US" altLang="zh-CN" sz="2800"/>
              <a:t>        name[k]=temp;</a:t>
            </a:r>
          </a:p>
          <a:p>
            <a:pPr>
              <a:lnSpc>
                <a:spcPts val="2800"/>
              </a:lnSpc>
              <a:buFont typeface="Wingdings" pitchFamily="2" charset="2"/>
              <a:buNone/>
            </a:pPr>
            <a:r>
              <a:rPr lang="en-US" altLang="zh-CN" sz="2800"/>
              <a:t>     </a:t>
            </a:r>
            <a:r>
              <a:rPr lang="en-US" altLang="zh-CN" sz="2800">
                <a:solidFill>
                  <a:srgbClr val="0000CC"/>
                </a:solidFill>
              </a:rPr>
              <a:t>}</a:t>
            </a:r>
            <a:r>
              <a:rPr lang="en-US" altLang="zh-CN" sz="2800"/>
              <a:t>  </a:t>
            </a:r>
          </a:p>
          <a:p>
            <a:pPr>
              <a:lnSpc>
                <a:spcPts val="2800"/>
              </a:lnSpc>
              <a:buFont typeface="Wingdings" pitchFamily="2" charset="2"/>
              <a:buNone/>
            </a:pPr>
            <a:r>
              <a:rPr lang="en-US" altLang="zh-CN" sz="2800">
                <a:solidFill>
                  <a:srgbClr val="00B050"/>
                </a:solidFill>
              </a:rPr>
              <a:t>  }</a:t>
            </a:r>
            <a:r>
              <a:rPr lang="en-US" altLang="zh-CN" sz="2800"/>
              <a:t> </a:t>
            </a:r>
          </a:p>
          <a:p>
            <a:pPr>
              <a:lnSpc>
                <a:spcPts val="2800"/>
              </a:lnSpc>
              <a:buFont typeface="Wingdings" pitchFamily="2" charset="2"/>
              <a:buNone/>
            </a:pPr>
            <a:r>
              <a:rPr lang="en-US" altLang="zh-CN" sz="2800">
                <a:solidFill>
                  <a:srgbClr val="9D138D"/>
                </a:solidFill>
              </a:rPr>
              <a:t>}</a:t>
            </a:r>
            <a:endParaRPr lang="zh-CN" altLang="zh-CN" sz="2800">
              <a:solidFill>
                <a:srgbClr val="9D138D"/>
              </a:solidFill>
            </a:endParaRPr>
          </a:p>
          <a:p>
            <a:pPr>
              <a:lnSpc>
                <a:spcPts val="2800"/>
              </a:lnSpc>
              <a:buFont typeface="Wingdings" pitchFamily="2" charset="2"/>
              <a:buNone/>
            </a:pPr>
            <a:endParaRPr lang="zh-CN" altLang="en-US" sz="2800"/>
          </a:p>
        </p:txBody>
      </p:sp>
      <p:graphicFrame>
        <p:nvGraphicFramePr>
          <p:cNvPr id="9" name="表格 8"/>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86459" name="直接箭头连接符 15"/>
          <p:cNvCxnSpPr>
            <a:cxnSpLocks noChangeShapeType="1"/>
          </p:cNvCxnSpPr>
          <p:nvPr/>
        </p:nvCxnSpPr>
        <p:spPr bwMode="auto">
          <a:xfrm>
            <a:off x="3714750" y="5286375"/>
            <a:ext cx="1143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6460" name="直接箭头连接符 16"/>
          <p:cNvCxnSpPr>
            <a:cxnSpLocks noChangeShapeType="1"/>
          </p:cNvCxnSpPr>
          <p:nvPr/>
        </p:nvCxnSpPr>
        <p:spPr bwMode="auto">
          <a:xfrm>
            <a:off x="3714750" y="5786438"/>
            <a:ext cx="1143000" cy="7143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6461" name="直接箭头连接符 20"/>
          <p:cNvCxnSpPr>
            <a:cxnSpLocks noChangeShapeType="1"/>
          </p:cNvCxnSpPr>
          <p:nvPr/>
        </p:nvCxnSpPr>
        <p:spPr bwMode="auto">
          <a:xfrm rot="5400000" flipH="1" flipV="1">
            <a:off x="3643312" y="4929188"/>
            <a:ext cx="1285875" cy="114300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6462" name="直接箭头连接符 27"/>
          <p:cNvCxnSpPr>
            <a:cxnSpLocks noChangeShapeType="1"/>
          </p:cNvCxnSpPr>
          <p:nvPr/>
        </p:nvCxnSpPr>
        <p:spPr bwMode="auto">
          <a:xfrm rot="16200000" flipH="1">
            <a:off x="3571081" y="5071269"/>
            <a:ext cx="1430338"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0" name="TextBox 19"/>
          <p:cNvSpPr txBox="1"/>
          <p:nvPr/>
        </p:nvSpPr>
        <p:spPr>
          <a:xfrm>
            <a:off x="3000375" y="1714500"/>
            <a:ext cx="1500188" cy="523875"/>
          </a:xfrm>
          <a:prstGeom prst="rect">
            <a:avLst/>
          </a:prstGeom>
          <a:noFill/>
        </p:spPr>
        <p:txBody>
          <a:bodyPr>
            <a:spAutoFit/>
          </a:bodyPr>
          <a:lstStyle/>
          <a:p>
            <a:pPr>
              <a:defRPr/>
            </a:pPr>
            <a:r>
              <a:rPr lang="en-US" altLang="zh-CN" sz="2800" b="1" dirty="0">
                <a:solidFill>
                  <a:srgbClr val="FF0000"/>
                </a:solidFill>
                <a:latin typeface="+mn-lt"/>
                <a:ea typeface="+mn-ea"/>
              </a:rPr>
              <a:t>i=1</a:t>
            </a:r>
            <a:r>
              <a:rPr lang="zh-CN" altLang="en-US" sz="2800" b="1" dirty="0">
                <a:solidFill>
                  <a:srgbClr val="FF0000"/>
                </a:solidFill>
                <a:latin typeface="+mn-lt"/>
                <a:ea typeface="+mn-ea"/>
              </a:rPr>
              <a:t>时</a:t>
            </a:r>
          </a:p>
        </p:txBody>
      </p:sp>
      <p:sp>
        <p:nvSpPr>
          <p:cNvPr id="22" name="矩形 21"/>
          <p:cNvSpPr>
            <a:spLocks noChangeArrowheads="1"/>
          </p:cNvSpPr>
          <p:nvPr/>
        </p:nvSpPr>
        <p:spPr bwMode="auto">
          <a:xfrm>
            <a:off x="785813" y="2214563"/>
            <a:ext cx="7715250" cy="1000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sp>
        <p:nvSpPr>
          <p:cNvPr id="23" name="TextBox 22"/>
          <p:cNvSpPr txBox="1"/>
          <p:nvPr/>
        </p:nvSpPr>
        <p:spPr>
          <a:xfrm>
            <a:off x="4857750" y="1643063"/>
            <a:ext cx="2643188" cy="523875"/>
          </a:xfrm>
          <a:prstGeom prst="rect">
            <a:avLst/>
          </a:prstGeom>
          <a:noFill/>
        </p:spPr>
        <p:txBody>
          <a:bodyPr>
            <a:spAutoFit/>
          </a:bodyPr>
          <a:lstStyle/>
          <a:p>
            <a:pPr>
              <a:defRPr/>
            </a:pPr>
            <a:r>
              <a:rPr lang="zh-CN" altLang="en-US" sz="2800" b="1" dirty="0">
                <a:solidFill>
                  <a:srgbClr val="FF0000"/>
                </a:solidFill>
                <a:latin typeface="+mn-lt"/>
                <a:ea typeface="+mn-ea"/>
              </a:rPr>
              <a:t>执行后</a:t>
            </a:r>
            <a:r>
              <a:rPr lang="en-US" altLang="zh-CN" sz="2800" b="1" dirty="0">
                <a:solidFill>
                  <a:srgbClr val="FF0000"/>
                </a:solidFill>
                <a:latin typeface="+mn-lt"/>
                <a:ea typeface="+mn-ea"/>
              </a:rPr>
              <a:t>k</a:t>
            </a:r>
            <a:r>
              <a:rPr lang="zh-CN" altLang="en-US" sz="2800" b="1" dirty="0">
                <a:solidFill>
                  <a:srgbClr val="FF0000"/>
                </a:solidFill>
                <a:latin typeface="+mn-lt"/>
                <a:ea typeface="+mn-ea"/>
              </a:rPr>
              <a:t>变为</a:t>
            </a:r>
            <a:r>
              <a:rPr lang="en-US" altLang="zh-CN" sz="2800" b="1" dirty="0">
                <a:solidFill>
                  <a:srgbClr val="FF0000"/>
                </a:solidFill>
                <a:latin typeface="+mn-lt"/>
                <a:ea typeface="+mn-ea"/>
              </a:rPr>
              <a:t>2</a:t>
            </a:r>
            <a:endParaRPr lang="zh-CN" altLang="en-US" sz="2800" b="1" dirty="0">
              <a:solidFill>
                <a:srgbClr val="FF0000"/>
              </a:solidFill>
              <a:latin typeface="+mn-lt"/>
              <a:ea typeface="+mn-ea"/>
            </a:endParaRPr>
          </a:p>
        </p:txBody>
      </p:sp>
      <p:pic>
        <p:nvPicPr>
          <p:cNvPr id="186466" name="图片 1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Left)">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par>
                          <p:cTn id="13" fill="hold" nodeType="afterGroup">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slide(fromLeft)">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nimBg="1"/>
      <p:bldP spid="23" grpId="0"/>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内容占位符 2"/>
          <p:cNvSpPr>
            <a:spLocks noGrp="1"/>
          </p:cNvSpPr>
          <p:nvPr>
            <p:ph idx="1"/>
          </p:nvPr>
        </p:nvSpPr>
        <p:spPr>
          <a:xfrm>
            <a:off x="142875" y="500063"/>
            <a:ext cx="8786813" cy="5357812"/>
          </a:xfrm>
        </p:spPr>
        <p:txBody>
          <a:bodyPr/>
          <a:lstStyle/>
          <a:p>
            <a:pPr>
              <a:lnSpc>
                <a:spcPts val="2800"/>
              </a:lnSpc>
              <a:buFont typeface="Wingdings" pitchFamily="2" charset="2"/>
              <a:buNone/>
            </a:pPr>
            <a:r>
              <a:rPr lang="en-US" altLang="zh-CN" sz="2800"/>
              <a:t>void sort(char *name[ ],int n) </a:t>
            </a:r>
            <a:endParaRPr lang="zh-CN" altLang="zh-CN" sz="2800"/>
          </a:p>
          <a:p>
            <a:pPr>
              <a:lnSpc>
                <a:spcPts val="2800"/>
              </a:lnSpc>
              <a:buFont typeface="Wingdings" pitchFamily="2" charset="2"/>
              <a:buNone/>
            </a:pPr>
            <a:r>
              <a:rPr lang="en-US" altLang="zh-CN" sz="2800">
                <a:solidFill>
                  <a:srgbClr val="9D138D"/>
                </a:solidFill>
              </a:rPr>
              <a:t>{</a:t>
            </a:r>
            <a:r>
              <a:rPr lang="en-US" altLang="zh-CN" sz="2800"/>
              <a:t>char *temp;  int i,j,k;</a:t>
            </a:r>
            <a:endParaRPr lang="zh-CN" altLang="zh-CN" sz="2800"/>
          </a:p>
          <a:p>
            <a:pPr>
              <a:lnSpc>
                <a:spcPts val="2800"/>
              </a:lnSpc>
              <a:buFont typeface="Wingdings" pitchFamily="2" charset="2"/>
              <a:buNone/>
            </a:pPr>
            <a:r>
              <a:rPr lang="en-US" altLang="zh-CN" sz="2800"/>
              <a:t>  for (i=0;i&lt;n-1;i++) </a:t>
            </a:r>
            <a:endParaRPr lang="zh-CN" altLang="zh-CN" sz="2800"/>
          </a:p>
          <a:p>
            <a:pPr>
              <a:lnSpc>
                <a:spcPts val="2800"/>
              </a:lnSpc>
              <a:buFont typeface="Wingdings" pitchFamily="2" charset="2"/>
              <a:buNone/>
            </a:pPr>
            <a:r>
              <a:rPr lang="en-US" altLang="zh-CN" sz="2800"/>
              <a:t>  </a:t>
            </a:r>
            <a:r>
              <a:rPr lang="en-US" altLang="zh-CN" sz="2800">
                <a:solidFill>
                  <a:srgbClr val="00B050"/>
                </a:solidFill>
              </a:rPr>
              <a:t>{</a:t>
            </a:r>
            <a:r>
              <a:rPr lang="en-US" altLang="zh-CN" sz="2800"/>
              <a:t> k=i;</a:t>
            </a:r>
            <a:endParaRPr lang="zh-CN" altLang="zh-CN" sz="2800"/>
          </a:p>
          <a:p>
            <a:pPr>
              <a:lnSpc>
                <a:spcPts val="2800"/>
              </a:lnSpc>
              <a:buFont typeface="Wingdings" pitchFamily="2" charset="2"/>
              <a:buNone/>
            </a:pPr>
            <a:r>
              <a:rPr lang="en-US" altLang="zh-CN" sz="2800"/>
              <a:t>     for (j=i+1;j&lt;n;j++)</a:t>
            </a:r>
            <a:endParaRPr lang="zh-CN" altLang="zh-CN" sz="2800"/>
          </a:p>
          <a:p>
            <a:pPr>
              <a:lnSpc>
                <a:spcPts val="2800"/>
              </a:lnSpc>
              <a:buFont typeface="Wingdings" pitchFamily="2" charset="2"/>
              <a:buNone/>
            </a:pPr>
            <a:r>
              <a:rPr lang="en-US" altLang="zh-CN" sz="2800"/>
              <a:t>	    if(strcmp(name[k],name[j])&gt;0) k=j;</a:t>
            </a:r>
            <a:endParaRPr lang="zh-CN" altLang="zh-CN" sz="2800"/>
          </a:p>
          <a:p>
            <a:pPr>
              <a:lnSpc>
                <a:spcPts val="2800"/>
              </a:lnSpc>
              <a:buFont typeface="Wingdings" pitchFamily="2" charset="2"/>
              <a:buNone/>
            </a:pPr>
            <a:r>
              <a:rPr lang="en-US" altLang="zh-CN" sz="2800"/>
              <a:t>	  if (k!=i)</a:t>
            </a:r>
            <a:endParaRPr lang="zh-CN" altLang="zh-CN" sz="2800"/>
          </a:p>
          <a:p>
            <a:pPr>
              <a:lnSpc>
                <a:spcPts val="2800"/>
              </a:lnSpc>
              <a:buFont typeface="Wingdings" pitchFamily="2" charset="2"/>
              <a:buNone/>
            </a:pPr>
            <a:r>
              <a:rPr lang="en-US" altLang="zh-CN" sz="2800"/>
              <a:t>	  </a:t>
            </a:r>
            <a:r>
              <a:rPr lang="en-US" altLang="zh-CN" sz="2800">
                <a:solidFill>
                  <a:srgbClr val="0000CC"/>
                </a:solidFill>
              </a:rPr>
              <a:t>{</a:t>
            </a:r>
            <a:r>
              <a:rPr lang="en-US" altLang="zh-CN" sz="2800"/>
              <a:t> temp=name[i]; name[i]=name[k];        </a:t>
            </a:r>
          </a:p>
          <a:p>
            <a:pPr>
              <a:lnSpc>
                <a:spcPts val="2800"/>
              </a:lnSpc>
              <a:buFont typeface="Wingdings" pitchFamily="2" charset="2"/>
              <a:buNone/>
            </a:pPr>
            <a:r>
              <a:rPr lang="en-US" altLang="zh-CN" sz="2800"/>
              <a:t>        name[k]=temp;</a:t>
            </a:r>
          </a:p>
          <a:p>
            <a:pPr>
              <a:lnSpc>
                <a:spcPts val="2800"/>
              </a:lnSpc>
              <a:buFont typeface="Wingdings" pitchFamily="2" charset="2"/>
              <a:buNone/>
            </a:pPr>
            <a:r>
              <a:rPr lang="en-US" altLang="zh-CN" sz="2800"/>
              <a:t>     </a:t>
            </a:r>
            <a:r>
              <a:rPr lang="en-US" altLang="zh-CN" sz="2800">
                <a:solidFill>
                  <a:srgbClr val="0000CC"/>
                </a:solidFill>
              </a:rPr>
              <a:t>}</a:t>
            </a:r>
            <a:r>
              <a:rPr lang="en-US" altLang="zh-CN" sz="2800"/>
              <a:t>  </a:t>
            </a:r>
          </a:p>
          <a:p>
            <a:pPr>
              <a:lnSpc>
                <a:spcPts val="2800"/>
              </a:lnSpc>
              <a:buFont typeface="Wingdings" pitchFamily="2" charset="2"/>
              <a:buNone/>
            </a:pPr>
            <a:r>
              <a:rPr lang="en-US" altLang="zh-CN" sz="2800">
                <a:solidFill>
                  <a:srgbClr val="00B050"/>
                </a:solidFill>
              </a:rPr>
              <a:t>  }</a:t>
            </a:r>
            <a:r>
              <a:rPr lang="en-US" altLang="zh-CN" sz="2800"/>
              <a:t> </a:t>
            </a:r>
          </a:p>
          <a:p>
            <a:pPr>
              <a:lnSpc>
                <a:spcPts val="2800"/>
              </a:lnSpc>
              <a:buFont typeface="Wingdings" pitchFamily="2" charset="2"/>
              <a:buNone/>
            </a:pPr>
            <a:r>
              <a:rPr lang="en-US" altLang="zh-CN" sz="2800">
                <a:solidFill>
                  <a:srgbClr val="9D138D"/>
                </a:solidFill>
              </a:rPr>
              <a:t>}</a:t>
            </a:r>
            <a:endParaRPr lang="zh-CN" altLang="zh-CN" sz="2800">
              <a:solidFill>
                <a:srgbClr val="9D138D"/>
              </a:solidFill>
            </a:endParaRPr>
          </a:p>
          <a:p>
            <a:pPr>
              <a:lnSpc>
                <a:spcPts val="2800"/>
              </a:lnSpc>
              <a:buFont typeface="Wingdings" pitchFamily="2" charset="2"/>
              <a:buNone/>
            </a:pPr>
            <a:endParaRPr lang="zh-CN" altLang="en-US" sz="2800"/>
          </a:p>
        </p:txBody>
      </p:sp>
      <p:graphicFrame>
        <p:nvGraphicFramePr>
          <p:cNvPr id="9" name="表格 8"/>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87483" name="直接箭头连接符 15"/>
          <p:cNvCxnSpPr>
            <a:cxnSpLocks noChangeShapeType="1"/>
          </p:cNvCxnSpPr>
          <p:nvPr/>
        </p:nvCxnSpPr>
        <p:spPr bwMode="auto">
          <a:xfrm>
            <a:off x="3714750" y="5286375"/>
            <a:ext cx="1143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7484" name="直接箭头连接符 16"/>
          <p:cNvCxnSpPr>
            <a:cxnSpLocks noChangeShapeType="1"/>
          </p:cNvCxnSpPr>
          <p:nvPr/>
        </p:nvCxnSpPr>
        <p:spPr bwMode="auto">
          <a:xfrm>
            <a:off x="3714750" y="5786438"/>
            <a:ext cx="1143000" cy="7143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5" name="矩形 14"/>
          <p:cNvSpPr>
            <a:spLocks noChangeArrowheads="1"/>
          </p:cNvSpPr>
          <p:nvPr/>
        </p:nvSpPr>
        <p:spPr bwMode="auto">
          <a:xfrm>
            <a:off x="1071563" y="3571875"/>
            <a:ext cx="7358062" cy="857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sp>
        <p:nvSpPr>
          <p:cNvPr id="18" name="矩形 17"/>
          <p:cNvSpPr>
            <a:spLocks noChangeArrowheads="1"/>
          </p:cNvSpPr>
          <p:nvPr/>
        </p:nvSpPr>
        <p:spPr bwMode="auto">
          <a:xfrm>
            <a:off x="3740150" y="5715000"/>
            <a:ext cx="1122363" cy="2984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9" name="矩形 18"/>
          <p:cNvSpPr>
            <a:spLocks noChangeArrowheads="1"/>
          </p:cNvSpPr>
          <p:nvPr/>
        </p:nvSpPr>
        <p:spPr bwMode="auto">
          <a:xfrm>
            <a:off x="3740150" y="5168900"/>
            <a:ext cx="1122363" cy="214313"/>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24" name="直接箭头连接符 23"/>
          <p:cNvCxnSpPr>
            <a:cxnSpLocks noChangeShapeType="1"/>
          </p:cNvCxnSpPr>
          <p:nvPr/>
        </p:nvCxnSpPr>
        <p:spPr bwMode="auto">
          <a:xfrm>
            <a:off x="3714750" y="5429250"/>
            <a:ext cx="1143000" cy="2857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6" name="直接箭头连接符 25"/>
          <p:cNvCxnSpPr>
            <a:cxnSpLocks noChangeShapeType="1"/>
          </p:cNvCxnSpPr>
          <p:nvPr/>
        </p:nvCxnSpPr>
        <p:spPr bwMode="auto">
          <a:xfrm flipV="1">
            <a:off x="3714750" y="5429250"/>
            <a:ext cx="1143000" cy="214313"/>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7490" name="直接箭头连接符 27"/>
          <p:cNvCxnSpPr>
            <a:cxnSpLocks noChangeShapeType="1"/>
          </p:cNvCxnSpPr>
          <p:nvPr/>
        </p:nvCxnSpPr>
        <p:spPr bwMode="auto">
          <a:xfrm rot="16200000" flipH="1">
            <a:off x="3571081" y="5071269"/>
            <a:ext cx="1430338"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7491" name="直接箭头连接符 20"/>
          <p:cNvCxnSpPr>
            <a:cxnSpLocks noChangeShapeType="1"/>
          </p:cNvCxnSpPr>
          <p:nvPr/>
        </p:nvCxnSpPr>
        <p:spPr bwMode="auto">
          <a:xfrm rot="5400000" flipH="1" flipV="1">
            <a:off x="3643312" y="4929188"/>
            <a:ext cx="1285875" cy="114300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pic>
        <p:nvPicPr>
          <p:cNvPr id="187492" name="图片 1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box(in)">
                                      <p:cBhvr>
                                        <p:cTn id="12" dur="500"/>
                                        <p:tgtEl>
                                          <p:spTgt spid="24"/>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linds(horizontal)">
                                      <p:cBhvr>
                                        <p:cTn id="16" dur="500"/>
                                        <p:tgtEl>
                                          <p:spTgt spid="19"/>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ox(in)">
                                      <p:cBhvr>
                                        <p:cTn id="21" dur="500"/>
                                        <p:tgtEl>
                                          <p:spTgt spid="26"/>
                                        </p:tgtEl>
                                      </p:cBhvr>
                                    </p:animEffect>
                                  </p:childTnLst>
                                </p:cTn>
                              </p:par>
                            </p:childTnLst>
                          </p:cTn>
                        </p:par>
                        <p:par>
                          <p:cTn id="22" fill="hold" nodeType="afterGroup">
                            <p:stCondLst>
                              <p:cond delay="500"/>
                            </p:stCondLst>
                            <p:childTnLst>
                              <p:par>
                                <p:cTn id="23" presetID="3" presetClass="entr" presetSubtype="10" fill="hold" grpId="0" nodeType="after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blinds(horizontal)">
                                      <p:cBhvr>
                                        <p:cTn id="2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8" grpId="0" animBg="1"/>
      <p:bldP spid="1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285750" y="714375"/>
            <a:ext cx="8407400" cy="585787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a=100,b=10; </a:t>
            </a:r>
            <a:endParaRPr lang="zh-CN" altLang="zh-CN" sz="2800"/>
          </a:p>
          <a:p>
            <a:pPr>
              <a:lnSpc>
                <a:spcPct val="100000"/>
              </a:lnSpc>
              <a:buFont typeface="Wingdings" pitchFamily="2" charset="2"/>
              <a:buNone/>
            </a:pPr>
            <a:r>
              <a:rPr lang="en-US" altLang="zh-CN" sz="2800"/>
              <a:t>   </a:t>
            </a:r>
            <a:r>
              <a:rPr lang="en-US" altLang="zh-CN" sz="2800">
                <a:solidFill>
                  <a:srgbClr val="FF0000"/>
                </a:solidFill>
              </a:rPr>
              <a:t>int *</a:t>
            </a:r>
            <a:r>
              <a:rPr lang="en-US" altLang="zh-CN" sz="2800"/>
              <a:t>pointer_1, </a:t>
            </a:r>
            <a:r>
              <a:rPr lang="en-US" altLang="zh-CN" sz="2800">
                <a:solidFill>
                  <a:srgbClr val="FF0000"/>
                </a:solidFill>
              </a:rPr>
              <a:t>*</a:t>
            </a:r>
            <a:r>
              <a:rPr lang="en-US" altLang="zh-CN" sz="2800"/>
              <a:t>pointer_2; </a:t>
            </a:r>
            <a:endParaRPr lang="zh-CN" altLang="zh-CN" sz="2800"/>
          </a:p>
          <a:p>
            <a:pPr>
              <a:lnSpc>
                <a:spcPct val="100000"/>
              </a:lnSpc>
              <a:buFont typeface="Wingdings" pitchFamily="2" charset="2"/>
              <a:buNone/>
            </a:pPr>
            <a:r>
              <a:rPr lang="en-US" altLang="zh-CN" sz="2800"/>
              <a:t>   </a:t>
            </a:r>
            <a:r>
              <a:rPr lang="en-US" altLang="zh-CN" sz="2800">
                <a:solidFill>
                  <a:srgbClr val="00B050"/>
                </a:solidFill>
              </a:rPr>
              <a:t>pointer_1</a:t>
            </a:r>
            <a:r>
              <a:rPr lang="en-US" altLang="zh-CN" sz="2800"/>
              <a:t>=&amp;a; </a:t>
            </a:r>
            <a:endParaRPr lang="zh-CN" altLang="zh-CN" sz="2800"/>
          </a:p>
          <a:p>
            <a:pPr>
              <a:lnSpc>
                <a:spcPct val="100000"/>
              </a:lnSpc>
              <a:buFont typeface="Wingdings" pitchFamily="2" charset="2"/>
              <a:buNone/>
            </a:pPr>
            <a:r>
              <a:rPr lang="en-US" altLang="zh-CN" sz="2800"/>
              <a:t>   </a:t>
            </a:r>
            <a:r>
              <a:rPr lang="en-US" altLang="zh-CN" sz="2800">
                <a:solidFill>
                  <a:srgbClr val="00B050"/>
                </a:solidFill>
              </a:rPr>
              <a:t>pointer_2</a:t>
            </a:r>
            <a:r>
              <a:rPr lang="en-US" altLang="zh-CN" sz="2800"/>
              <a:t>=&amp;b;  </a:t>
            </a:r>
            <a:endParaRPr lang="zh-CN" altLang="zh-CN" sz="2800"/>
          </a:p>
          <a:p>
            <a:pPr>
              <a:lnSpc>
                <a:spcPct val="100000"/>
              </a:lnSpc>
              <a:buFont typeface="Wingdings" pitchFamily="2" charset="2"/>
              <a:buNone/>
            </a:pPr>
            <a:r>
              <a:rPr lang="en-US" altLang="zh-CN" sz="2800"/>
              <a:t>   printf(“a=%d,b=%d\n”,a,b); </a:t>
            </a:r>
            <a:endParaRPr lang="zh-CN" altLang="zh-CN" sz="2800"/>
          </a:p>
          <a:p>
            <a:pPr>
              <a:lnSpc>
                <a:spcPct val="100000"/>
              </a:lnSpc>
              <a:buFont typeface="Wingdings" pitchFamily="2" charset="2"/>
              <a:buNone/>
            </a:pPr>
            <a:r>
              <a:rPr lang="en-US" altLang="zh-CN" sz="2800"/>
              <a:t>   printf(“*pointer_1=%d,*pointer_2=</a:t>
            </a:r>
          </a:p>
          <a:p>
            <a:pPr>
              <a:lnSpc>
                <a:spcPct val="100000"/>
              </a:lnSpc>
              <a:buFont typeface="Wingdings" pitchFamily="2" charset="2"/>
              <a:buNone/>
            </a:pPr>
            <a:r>
              <a:rPr lang="en-US" altLang="zh-CN" sz="2800"/>
              <a:t>             %d\n”,</a:t>
            </a:r>
            <a:r>
              <a:rPr lang="en-US" altLang="zh-CN" sz="2800">
                <a:solidFill>
                  <a:srgbClr val="9D138D"/>
                </a:solidFill>
              </a:rPr>
              <a:t>*pointer_1</a:t>
            </a:r>
            <a:r>
              <a:rPr lang="en-US" altLang="zh-CN" sz="2800"/>
              <a:t>,</a:t>
            </a:r>
            <a:r>
              <a:rPr lang="en-US" altLang="zh-CN" sz="2800">
                <a:solidFill>
                  <a:srgbClr val="9D138D"/>
                </a:solidFill>
              </a:rPr>
              <a:t>*pointer_2</a:t>
            </a:r>
            <a:r>
              <a:rPr lang="en-US" altLang="zh-CN" sz="2800"/>
              <a:t>);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pic>
        <p:nvPicPr>
          <p:cNvPr id="19459"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圆角矩形标注 9"/>
          <p:cNvSpPr>
            <a:spLocks noChangeArrowheads="1"/>
          </p:cNvSpPr>
          <p:nvPr/>
        </p:nvSpPr>
        <p:spPr bwMode="auto">
          <a:xfrm>
            <a:off x="4572000" y="642938"/>
            <a:ext cx="4321175" cy="1143000"/>
          </a:xfrm>
          <a:prstGeom prst="wedgeRoundRectCallout">
            <a:avLst>
              <a:gd name="adj1" fmla="val -60509"/>
              <a:gd name="adj2" fmla="val 93056"/>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此处</a:t>
            </a:r>
            <a:r>
              <a:rPr lang="en-US" altLang="zh-CN">
                <a:solidFill>
                  <a:srgbClr val="FF0000"/>
                </a:solidFill>
                <a:latin typeface="Arial" pitchFamily="34" charset="0"/>
              </a:rPr>
              <a:t>*</a:t>
            </a:r>
            <a:r>
              <a:rPr lang="zh-CN" altLang="en-US" sz="2800">
                <a:latin typeface="Arial" pitchFamily="34" charset="0"/>
              </a:rPr>
              <a:t>与</a:t>
            </a:r>
            <a:r>
              <a:rPr lang="zh-CN" altLang="en-US" sz="2800">
                <a:solidFill>
                  <a:srgbClr val="FF0000"/>
                </a:solidFill>
                <a:latin typeface="Arial" pitchFamily="34" charset="0"/>
              </a:rPr>
              <a:t>类型名</a:t>
            </a:r>
            <a:r>
              <a:rPr lang="zh-CN" altLang="en-US" sz="2800">
                <a:latin typeface="Arial" pitchFamily="34" charset="0"/>
              </a:rPr>
              <a:t>在一起。此时共同定义指针变量</a:t>
            </a:r>
          </a:p>
        </p:txBody>
      </p:sp>
      <p:sp>
        <p:nvSpPr>
          <p:cNvPr id="11" name="椭圆 10"/>
          <p:cNvSpPr>
            <a:spLocks noChangeArrowheads="1"/>
          </p:cNvSpPr>
          <p:nvPr/>
        </p:nvSpPr>
        <p:spPr bwMode="auto">
          <a:xfrm>
            <a:off x="1285875" y="2143125"/>
            <a:ext cx="428625"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2" name="椭圆 11"/>
          <p:cNvSpPr>
            <a:spLocks noChangeArrowheads="1"/>
          </p:cNvSpPr>
          <p:nvPr/>
        </p:nvSpPr>
        <p:spPr bwMode="auto">
          <a:xfrm>
            <a:off x="3714750" y="2214563"/>
            <a:ext cx="428625"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3" name="椭圆 12"/>
          <p:cNvSpPr>
            <a:spLocks noChangeArrowheads="1"/>
          </p:cNvSpPr>
          <p:nvPr/>
        </p:nvSpPr>
        <p:spPr bwMode="auto">
          <a:xfrm>
            <a:off x="3429000" y="4786313"/>
            <a:ext cx="357188"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4" name="椭圆 13"/>
          <p:cNvSpPr>
            <a:spLocks noChangeArrowheads="1"/>
          </p:cNvSpPr>
          <p:nvPr/>
        </p:nvSpPr>
        <p:spPr bwMode="auto">
          <a:xfrm>
            <a:off x="5786438" y="4786313"/>
            <a:ext cx="357187"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5" name="圆角矩形标注 14"/>
          <p:cNvSpPr>
            <a:spLocks noChangeArrowheads="1"/>
          </p:cNvSpPr>
          <p:nvPr/>
        </p:nvSpPr>
        <p:spPr bwMode="auto">
          <a:xfrm>
            <a:off x="2928938" y="5589588"/>
            <a:ext cx="5357812" cy="1143000"/>
          </a:xfrm>
          <a:prstGeom prst="wedgeRoundRectCallout">
            <a:avLst>
              <a:gd name="adj1" fmla="val 6440"/>
              <a:gd name="adj2" fmla="val -70278"/>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此处</a:t>
            </a:r>
            <a:r>
              <a:rPr lang="en-US" altLang="zh-CN" sz="2800">
                <a:latin typeface="Arial" pitchFamily="34" charset="0"/>
              </a:rPr>
              <a:t>*</a:t>
            </a:r>
            <a:r>
              <a:rPr lang="zh-CN" altLang="en-US" sz="2800">
                <a:latin typeface="Arial" pitchFamily="34" charset="0"/>
              </a:rPr>
              <a:t>与指针变量一起使用。此时</a:t>
            </a:r>
            <a:r>
              <a:rPr lang="zh-CN" altLang="zh-CN" sz="2800">
                <a:latin typeface="Arial" pitchFamily="34" charset="0"/>
              </a:rPr>
              <a:t>代表指针变量所指向的变量</a:t>
            </a:r>
            <a:endParaRPr lang="zh-CN" altLang="en-US" sz="2800">
              <a:latin typeface="Arial" pitchFamily="34" charset="0"/>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5" presetClass="entr" presetSubtype="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11"/>
                                        </p:tgtEl>
                                        <p:attrNameLst>
                                          <p:attrName>ppt_y</p:attrName>
                                        </p:attrNameLst>
                                      </p:cBhvr>
                                      <p:tavLst>
                                        <p:tav tm="0" fmla="#ppt_y+(sin(-2*pi*(1-$))*-#ppt_x+cos(-2*pi*(1-$))*(1-#ppt_y))*(1-$)">
                                          <p:val>
                                            <p:fltVal val="0"/>
                                          </p:val>
                                        </p:tav>
                                        <p:tav tm="100000">
                                          <p:val>
                                            <p:fltVal val="1"/>
                                          </p:val>
                                        </p:tav>
                                      </p:tavLst>
                                    </p:anim>
                                  </p:childTnLst>
                                </p:cTn>
                              </p:par>
                            </p:childTnLst>
                          </p:cTn>
                        </p:par>
                        <p:par>
                          <p:cTn id="11" fill="hold" nodeType="afterGroup">
                            <p:stCondLst>
                              <p:cond delay="1000"/>
                            </p:stCondLst>
                            <p:childTnLst>
                              <p:par>
                                <p:cTn id="12" presetID="15" presetClass="entr" presetSubtype="0"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 calcmode="lin" valueType="num">
                                      <p:cBhvr>
                                        <p:cTn id="14" dur="1000" fill="hold"/>
                                        <p:tgtEl>
                                          <p:spTgt spid="12"/>
                                        </p:tgtEl>
                                        <p:attrNameLst>
                                          <p:attrName>ppt_w</p:attrName>
                                        </p:attrNameLst>
                                      </p:cBhvr>
                                      <p:tavLst>
                                        <p:tav tm="0">
                                          <p:val>
                                            <p:fltVal val="0"/>
                                          </p:val>
                                        </p:tav>
                                        <p:tav tm="100000">
                                          <p:val>
                                            <p:strVal val="#ppt_w"/>
                                          </p:val>
                                        </p:tav>
                                      </p:tavLst>
                                    </p:anim>
                                    <p:anim calcmode="lin" valueType="num">
                                      <p:cBhvr>
                                        <p:cTn id="15" dur="1000" fill="hold"/>
                                        <p:tgtEl>
                                          <p:spTgt spid="12"/>
                                        </p:tgtEl>
                                        <p:attrNameLst>
                                          <p:attrName>ppt_h</p:attrName>
                                        </p:attrNameLst>
                                      </p:cBhvr>
                                      <p:tavLst>
                                        <p:tav tm="0">
                                          <p:val>
                                            <p:fltVal val="0"/>
                                          </p:val>
                                        </p:tav>
                                        <p:tav tm="100000">
                                          <p:val>
                                            <p:strVal val="#ppt_h"/>
                                          </p:val>
                                        </p:tav>
                                      </p:tavLst>
                                    </p:anim>
                                    <p:anim calcmode="lin" valueType="num">
                                      <p:cBhvr>
                                        <p:cTn id="16" dur="1000" fill="hold"/>
                                        <p:tgtEl>
                                          <p:spTgt spid="12"/>
                                        </p:tgtEl>
                                        <p:attrNameLst>
                                          <p:attrName>ppt_x</p:attrName>
                                        </p:attrNameLst>
                                      </p:cBhvr>
                                      <p:tavLst>
                                        <p:tav tm="0" fmla="#ppt_x+(cos(-2*pi*(1-$))*-#ppt_x-sin(-2*pi*(1-$))*(1-#ppt_y))*(1-$)">
                                          <p:val>
                                            <p:fltVal val="0"/>
                                          </p:val>
                                        </p:tav>
                                        <p:tav tm="100000">
                                          <p:val>
                                            <p:fltVal val="1"/>
                                          </p:val>
                                        </p:tav>
                                      </p:tavLst>
                                    </p:anim>
                                    <p:anim calcmode="lin" valueType="num">
                                      <p:cBhvr>
                                        <p:cTn id="17" dur="1000" fill="hold"/>
                                        <p:tgtEl>
                                          <p:spTgt spid="12"/>
                                        </p:tgtEl>
                                        <p:attrNameLst>
                                          <p:attrName>ppt_y</p:attrName>
                                        </p:attrNameLst>
                                      </p:cBhvr>
                                      <p:tavLst>
                                        <p:tav tm="0" fmla="#ppt_y+(sin(-2*pi*(1-$))*-#ppt_x+cos(-2*pi*(1-$))*(1-#ppt_y))*(1-$)">
                                          <p:val>
                                            <p:fltVal val="0"/>
                                          </p:val>
                                        </p:tav>
                                        <p:tav tm="100000">
                                          <p:val>
                                            <p:fltVal val="1"/>
                                          </p:val>
                                        </p:tav>
                                      </p:tavLst>
                                    </p:anim>
                                  </p:childTnLst>
                                </p:cTn>
                              </p:par>
                            </p:childTnLst>
                          </p:cTn>
                        </p:par>
                        <p:par>
                          <p:cTn id="18" fill="hold" nodeType="afterGroup">
                            <p:stCondLst>
                              <p:cond delay="2000"/>
                            </p:stCondLst>
                            <p:childTnLst>
                              <p:par>
                                <p:cTn id="19" presetID="3" presetClass="entr" presetSubtype="10"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5"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1000" fill="hold"/>
                                        <p:tgtEl>
                                          <p:spTgt spid="13"/>
                                        </p:tgtEl>
                                        <p:attrNameLst>
                                          <p:attrName>ppt_w</p:attrName>
                                        </p:attrNameLst>
                                      </p:cBhvr>
                                      <p:tavLst>
                                        <p:tav tm="0">
                                          <p:val>
                                            <p:fltVal val="0"/>
                                          </p:val>
                                        </p:tav>
                                        <p:tav tm="100000">
                                          <p:val>
                                            <p:strVal val="#ppt_w"/>
                                          </p:val>
                                        </p:tav>
                                      </p:tavLst>
                                    </p:anim>
                                    <p:anim calcmode="lin" valueType="num">
                                      <p:cBhvr>
                                        <p:cTn id="27" dur="1000" fill="hold"/>
                                        <p:tgtEl>
                                          <p:spTgt spid="13"/>
                                        </p:tgtEl>
                                        <p:attrNameLst>
                                          <p:attrName>ppt_h</p:attrName>
                                        </p:attrNameLst>
                                      </p:cBhvr>
                                      <p:tavLst>
                                        <p:tav tm="0">
                                          <p:val>
                                            <p:fltVal val="0"/>
                                          </p:val>
                                        </p:tav>
                                        <p:tav tm="100000">
                                          <p:val>
                                            <p:strVal val="#ppt_h"/>
                                          </p:val>
                                        </p:tav>
                                      </p:tavLst>
                                    </p:anim>
                                    <p:anim calcmode="lin" valueType="num">
                                      <p:cBhvr>
                                        <p:cTn id="28" dur="1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29" dur="1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par>
                          <p:cTn id="30" fill="hold" nodeType="afterGroup">
                            <p:stCondLst>
                              <p:cond delay="1000"/>
                            </p:stCondLst>
                            <p:childTnLst>
                              <p:par>
                                <p:cTn id="31" presetID="15" presetClass="entr" presetSubtype="0" fill="hold" grpId="0" nodeType="afterEffect">
                                  <p:stCondLst>
                                    <p:cond delay="0"/>
                                  </p:stCondLst>
                                  <p:childTnLst>
                                    <p:set>
                                      <p:cBhvr>
                                        <p:cTn id="32" dur="1" fill="hold">
                                          <p:stCondLst>
                                            <p:cond delay="0"/>
                                          </p:stCondLst>
                                        </p:cTn>
                                        <p:tgtEl>
                                          <p:spTgt spid="14"/>
                                        </p:tgtEl>
                                        <p:attrNameLst>
                                          <p:attrName>style.visibility</p:attrName>
                                        </p:attrNameLst>
                                      </p:cBhvr>
                                      <p:to>
                                        <p:strVal val="visible"/>
                                      </p:to>
                                    </p:set>
                                    <p:anim calcmode="lin" valueType="num">
                                      <p:cBhvr>
                                        <p:cTn id="33" dur="1000" fill="hold"/>
                                        <p:tgtEl>
                                          <p:spTgt spid="14"/>
                                        </p:tgtEl>
                                        <p:attrNameLst>
                                          <p:attrName>ppt_w</p:attrName>
                                        </p:attrNameLst>
                                      </p:cBhvr>
                                      <p:tavLst>
                                        <p:tav tm="0">
                                          <p:val>
                                            <p:fltVal val="0"/>
                                          </p:val>
                                        </p:tav>
                                        <p:tav tm="100000">
                                          <p:val>
                                            <p:strVal val="#ppt_w"/>
                                          </p:val>
                                        </p:tav>
                                      </p:tavLst>
                                    </p:anim>
                                    <p:anim calcmode="lin" valueType="num">
                                      <p:cBhvr>
                                        <p:cTn id="34" dur="1000" fill="hold"/>
                                        <p:tgtEl>
                                          <p:spTgt spid="14"/>
                                        </p:tgtEl>
                                        <p:attrNameLst>
                                          <p:attrName>ppt_h</p:attrName>
                                        </p:attrNameLst>
                                      </p:cBhvr>
                                      <p:tavLst>
                                        <p:tav tm="0">
                                          <p:val>
                                            <p:fltVal val="0"/>
                                          </p:val>
                                        </p:tav>
                                        <p:tav tm="100000">
                                          <p:val>
                                            <p:strVal val="#ppt_h"/>
                                          </p:val>
                                        </p:tav>
                                      </p:tavLst>
                                    </p:anim>
                                    <p:anim calcmode="lin" valueType="num">
                                      <p:cBhvr>
                                        <p:cTn id="35" dur="1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36" dur="1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par>
                          <p:cTn id="37" fill="hold" nodeType="afterGroup">
                            <p:stCondLst>
                              <p:cond delay="2000"/>
                            </p:stCondLst>
                            <p:childTnLst>
                              <p:par>
                                <p:cTn id="38" presetID="3" presetClass="entr" presetSubtype="10" fill="hold" grpId="0" nodeType="after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blinds(horizontal)">
                                      <p:cBhvr>
                                        <p:cTn id="4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15" grpId="0" animBg="1"/>
    </p:bld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内容占位符 2"/>
          <p:cNvSpPr>
            <a:spLocks noGrp="1"/>
          </p:cNvSpPr>
          <p:nvPr>
            <p:ph idx="1"/>
          </p:nvPr>
        </p:nvSpPr>
        <p:spPr>
          <a:xfrm>
            <a:off x="142875" y="500063"/>
            <a:ext cx="8786813" cy="5357812"/>
          </a:xfrm>
        </p:spPr>
        <p:txBody>
          <a:bodyPr/>
          <a:lstStyle/>
          <a:p>
            <a:pPr>
              <a:lnSpc>
                <a:spcPts val="2800"/>
              </a:lnSpc>
              <a:buFont typeface="Wingdings" pitchFamily="2" charset="2"/>
              <a:buNone/>
            </a:pPr>
            <a:r>
              <a:rPr lang="en-US" altLang="zh-CN" sz="2800"/>
              <a:t>void sort(char *name[ ],int n) </a:t>
            </a:r>
            <a:endParaRPr lang="zh-CN" altLang="zh-CN" sz="2800"/>
          </a:p>
          <a:p>
            <a:pPr>
              <a:lnSpc>
                <a:spcPts val="2800"/>
              </a:lnSpc>
              <a:buFont typeface="Wingdings" pitchFamily="2" charset="2"/>
              <a:buNone/>
            </a:pPr>
            <a:r>
              <a:rPr lang="en-US" altLang="zh-CN" sz="2800">
                <a:solidFill>
                  <a:srgbClr val="9D138D"/>
                </a:solidFill>
              </a:rPr>
              <a:t>{</a:t>
            </a:r>
            <a:r>
              <a:rPr lang="en-US" altLang="zh-CN" sz="2800"/>
              <a:t>char *temp;  int i,j,k;</a:t>
            </a:r>
            <a:endParaRPr lang="zh-CN" altLang="zh-CN" sz="2800"/>
          </a:p>
          <a:p>
            <a:pPr>
              <a:lnSpc>
                <a:spcPts val="2800"/>
              </a:lnSpc>
              <a:buFont typeface="Wingdings" pitchFamily="2" charset="2"/>
              <a:buNone/>
            </a:pPr>
            <a:r>
              <a:rPr lang="en-US" altLang="zh-CN" sz="2800"/>
              <a:t>  for (i=0;i&lt;n-1;i++) </a:t>
            </a:r>
            <a:endParaRPr lang="zh-CN" altLang="zh-CN" sz="2800"/>
          </a:p>
          <a:p>
            <a:pPr>
              <a:lnSpc>
                <a:spcPts val="2800"/>
              </a:lnSpc>
              <a:buFont typeface="Wingdings" pitchFamily="2" charset="2"/>
              <a:buNone/>
            </a:pPr>
            <a:r>
              <a:rPr lang="en-US" altLang="zh-CN" sz="2800"/>
              <a:t>  </a:t>
            </a:r>
            <a:r>
              <a:rPr lang="en-US" altLang="zh-CN" sz="2800">
                <a:solidFill>
                  <a:srgbClr val="00B050"/>
                </a:solidFill>
              </a:rPr>
              <a:t>{</a:t>
            </a:r>
            <a:r>
              <a:rPr lang="en-US" altLang="zh-CN" sz="2800"/>
              <a:t> k=i;</a:t>
            </a:r>
            <a:endParaRPr lang="zh-CN" altLang="zh-CN" sz="2800"/>
          </a:p>
          <a:p>
            <a:pPr>
              <a:lnSpc>
                <a:spcPts val="2800"/>
              </a:lnSpc>
              <a:buFont typeface="Wingdings" pitchFamily="2" charset="2"/>
              <a:buNone/>
            </a:pPr>
            <a:r>
              <a:rPr lang="en-US" altLang="zh-CN" sz="2800"/>
              <a:t>     for (j=i+1;j&lt;n;j++)</a:t>
            </a:r>
            <a:endParaRPr lang="zh-CN" altLang="zh-CN" sz="2800"/>
          </a:p>
          <a:p>
            <a:pPr>
              <a:lnSpc>
                <a:spcPts val="2800"/>
              </a:lnSpc>
              <a:buFont typeface="Wingdings" pitchFamily="2" charset="2"/>
              <a:buNone/>
            </a:pPr>
            <a:r>
              <a:rPr lang="en-US" altLang="zh-CN" sz="2800"/>
              <a:t>	    if(strcmp(name[k],name[j])&gt;0) k=j;</a:t>
            </a:r>
            <a:endParaRPr lang="zh-CN" altLang="zh-CN" sz="2800"/>
          </a:p>
          <a:p>
            <a:pPr>
              <a:lnSpc>
                <a:spcPts val="2800"/>
              </a:lnSpc>
              <a:buFont typeface="Wingdings" pitchFamily="2" charset="2"/>
              <a:buNone/>
            </a:pPr>
            <a:r>
              <a:rPr lang="en-US" altLang="zh-CN" sz="2800"/>
              <a:t>	  if (k!=i)</a:t>
            </a:r>
            <a:endParaRPr lang="zh-CN" altLang="zh-CN" sz="2800"/>
          </a:p>
          <a:p>
            <a:pPr>
              <a:lnSpc>
                <a:spcPts val="2800"/>
              </a:lnSpc>
              <a:buFont typeface="Wingdings" pitchFamily="2" charset="2"/>
              <a:buNone/>
            </a:pPr>
            <a:r>
              <a:rPr lang="en-US" altLang="zh-CN" sz="2800"/>
              <a:t>	  </a:t>
            </a:r>
            <a:r>
              <a:rPr lang="en-US" altLang="zh-CN" sz="2800">
                <a:solidFill>
                  <a:srgbClr val="0000CC"/>
                </a:solidFill>
              </a:rPr>
              <a:t>{</a:t>
            </a:r>
            <a:r>
              <a:rPr lang="en-US" altLang="zh-CN" sz="2800"/>
              <a:t> temp=name[i]; name[i]=name[k];        </a:t>
            </a:r>
          </a:p>
          <a:p>
            <a:pPr>
              <a:lnSpc>
                <a:spcPts val="2800"/>
              </a:lnSpc>
              <a:buFont typeface="Wingdings" pitchFamily="2" charset="2"/>
              <a:buNone/>
            </a:pPr>
            <a:r>
              <a:rPr lang="en-US" altLang="zh-CN" sz="2800"/>
              <a:t>        name[k]=temp;</a:t>
            </a:r>
          </a:p>
          <a:p>
            <a:pPr>
              <a:lnSpc>
                <a:spcPts val="2800"/>
              </a:lnSpc>
              <a:buFont typeface="Wingdings" pitchFamily="2" charset="2"/>
              <a:buNone/>
            </a:pPr>
            <a:r>
              <a:rPr lang="en-US" altLang="zh-CN" sz="2800"/>
              <a:t>     </a:t>
            </a:r>
            <a:r>
              <a:rPr lang="en-US" altLang="zh-CN" sz="2800">
                <a:solidFill>
                  <a:srgbClr val="0000CC"/>
                </a:solidFill>
              </a:rPr>
              <a:t>}</a:t>
            </a:r>
            <a:r>
              <a:rPr lang="en-US" altLang="zh-CN" sz="2800"/>
              <a:t>  </a:t>
            </a:r>
          </a:p>
          <a:p>
            <a:pPr>
              <a:lnSpc>
                <a:spcPts val="2800"/>
              </a:lnSpc>
              <a:buFont typeface="Wingdings" pitchFamily="2" charset="2"/>
              <a:buNone/>
            </a:pPr>
            <a:r>
              <a:rPr lang="en-US" altLang="zh-CN" sz="2800">
                <a:solidFill>
                  <a:srgbClr val="00B050"/>
                </a:solidFill>
              </a:rPr>
              <a:t>  }</a:t>
            </a:r>
            <a:r>
              <a:rPr lang="en-US" altLang="zh-CN" sz="2800"/>
              <a:t> </a:t>
            </a:r>
          </a:p>
          <a:p>
            <a:pPr>
              <a:lnSpc>
                <a:spcPts val="2800"/>
              </a:lnSpc>
              <a:buFont typeface="Wingdings" pitchFamily="2" charset="2"/>
              <a:buNone/>
            </a:pPr>
            <a:r>
              <a:rPr lang="en-US" altLang="zh-CN" sz="2800">
                <a:solidFill>
                  <a:srgbClr val="9D138D"/>
                </a:solidFill>
              </a:rPr>
              <a:t>}</a:t>
            </a:r>
            <a:endParaRPr lang="zh-CN" altLang="zh-CN" sz="2800">
              <a:solidFill>
                <a:srgbClr val="9D138D"/>
              </a:solidFill>
            </a:endParaRPr>
          </a:p>
          <a:p>
            <a:pPr>
              <a:lnSpc>
                <a:spcPts val="2800"/>
              </a:lnSpc>
              <a:buFont typeface="Wingdings" pitchFamily="2" charset="2"/>
              <a:buNone/>
            </a:pPr>
            <a:endParaRPr lang="zh-CN" altLang="en-US" sz="2800"/>
          </a:p>
        </p:txBody>
      </p:sp>
      <p:graphicFrame>
        <p:nvGraphicFramePr>
          <p:cNvPr id="9" name="表格 8"/>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88507" name="直接箭头连接符 23"/>
          <p:cNvCxnSpPr>
            <a:cxnSpLocks noChangeShapeType="1"/>
          </p:cNvCxnSpPr>
          <p:nvPr/>
        </p:nvCxnSpPr>
        <p:spPr bwMode="auto">
          <a:xfrm>
            <a:off x="3714750" y="5429250"/>
            <a:ext cx="1143000" cy="2857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8508" name="直接箭头连接符 25"/>
          <p:cNvCxnSpPr>
            <a:cxnSpLocks noChangeShapeType="1"/>
          </p:cNvCxnSpPr>
          <p:nvPr/>
        </p:nvCxnSpPr>
        <p:spPr bwMode="auto">
          <a:xfrm flipV="1">
            <a:off x="3714750" y="5429250"/>
            <a:ext cx="1143000" cy="214313"/>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8509" name="直接箭头连接符 27"/>
          <p:cNvCxnSpPr>
            <a:cxnSpLocks noChangeShapeType="1"/>
          </p:cNvCxnSpPr>
          <p:nvPr/>
        </p:nvCxnSpPr>
        <p:spPr bwMode="auto">
          <a:xfrm rot="16200000" flipH="1">
            <a:off x="3571081" y="5071269"/>
            <a:ext cx="1430338"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8510" name="直接箭头连接符 20"/>
          <p:cNvCxnSpPr>
            <a:cxnSpLocks noChangeShapeType="1"/>
          </p:cNvCxnSpPr>
          <p:nvPr/>
        </p:nvCxnSpPr>
        <p:spPr bwMode="auto">
          <a:xfrm rot="5400000" flipH="1" flipV="1">
            <a:off x="3643312" y="4929188"/>
            <a:ext cx="1285875" cy="114300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20" name="TextBox 19"/>
          <p:cNvSpPr txBox="1"/>
          <p:nvPr/>
        </p:nvSpPr>
        <p:spPr>
          <a:xfrm>
            <a:off x="3000375" y="1714500"/>
            <a:ext cx="1500188" cy="523875"/>
          </a:xfrm>
          <a:prstGeom prst="rect">
            <a:avLst/>
          </a:prstGeom>
          <a:noFill/>
        </p:spPr>
        <p:txBody>
          <a:bodyPr>
            <a:spAutoFit/>
          </a:bodyPr>
          <a:lstStyle/>
          <a:p>
            <a:pPr>
              <a:defRPr/>
            </a:pPr>
            <a:r>
              <a:rPr lang="en-US" altLang="zh-CN" sz="2800" b="1" dirty="0">
                <a:solidFill>
                  <a:srgbClr val="FF0000"/>
                </a:solidFill>
                <a:latin typeface="+mn-lt"/>
                <a:ea typeface="+mn-ea"/>
              </a:rPr>
              <a:t>i=2</a:t>
            </a:r>
            <a:r>
              <a:rPr lang="zh-CN" altLang="en-US" sz="2800" b="1" dirty="0">
                <a:solidFill>
                  <a:srgbClr val="FF0000"/>
                </a:solidFill>
                <a:latin typeface="+mn-lt"/>
                <a:ea typeface="+mn-ea"/>
              </a:rPr>
              <a:t>时</a:t>
            </a:r>
          </a:p>
        </p:txBody>
      </p:sp>
      <p:sp>
        <p:nvSpPr>
          <p:cNvPr id="22" name="矩形 21"/>
          <p:cNvSpPr>
            <a:spLocks noChangeArrowheads="1"/>
          </p:cNvSpPr>
          <p:nvPr/>
        </p:nvSpPr>
        <p:spPr bwMode="auto">
          <a:xfrm>
            <a:off x="785813" y="2214563"/>
            <a:ext cx="7715250" cy="1000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sp>
        <p:nvSpPr>
          <p:cNvPr id="23" name="TextBox 22"/>
          <p:cNvSpPr txBox="1"/>
          <p:nvPr/>
        </p:nvSpPr>
        <p:spPr>
          <a:xfrm>
            <a:off x="4857750" y="1643063"/>
            <a:ext cx="2643188" cy="523875"/>
          </a:xfrm>
          <a:prstGeom prst="rect">
            <a:avLst/>
          </a:prstGeom>
          <a:noFill/>
        </p:spPr>
        <p:txBody>
          <a:bodyPr>
            <a:spAutoFit/>
          </a:bodyPr>
          <a:lstStyle/>
          <a:p>
            <a:pPr>
              <a:defRPr/>
            </a:pPr>
            <a:r>
              <a:rPr lang="zh-CN" altLang="en-US" sz="2800" b="1" dirty="0">
                <a:solidFill>
                  <a:srgbClr val="FF0000"/>
                </a:solidFill>
                <a:latin typeface="+mn-lt"/>
                <a:ea typeface="+mn-ea"/>
              </a:rPr>
              <a:t>执行后</a:t>
            </a:r>
            <a:r>
              <a:rPr lang="en-US" altLang="zh-CN" sz="2800" b="1" dirty="0">
                <a:solidFill>
                  <a:srgbClr val="FF0000"/>
                </a:solidFill>
                <a:latin typeface="+mn-lt"/>
                <a:ea typeface="+mn-ea"/>
              </a:rPr>
              <a:t>k</a:t>
            </a:r>
            <a:r>
              <a:rPr lang="zh-CN" altLang="en-US" sz="2800" b="1" dirty="0">
                <a:solidFill>
                  <a:srgbClr val="FF0000"/>
                </a:solidFill>
                <a:latin typeface="+mn-lt"/>
                <a:ea typeface="+mn-ea"/>
              </a:rPr>
              <a:t>变为</a:t>
            </a:r>
            <a:r>
              <a:rPr lang="en-US" altLang="zh-CN" sz="2800" b="1" dirty="0">
                <a:solidFill>
                  <a:srgbClr val="FF0000"/>
                </a:solidFill>
                <a:latin typeface="+mn-lt"/>
                <a:ea typeface="+mn-ea"/>
              </a:rPr>
              <a:t>3</a:t>
            </a:r>
            <a:endParaRPr lang="zh-CN" altLang="en-US" sz="2800" b="1" dirty="0">
              <a:solidFill>
                <a:srgbClr val="FF0000"/>
              </a:solidFill>
              <a:latin typeface="+mn-lt"/>
              <a:ea typeface="+mn-ea"/>
            </a:endParaRPr>
          </a:p>
        </p:txBody>
      </p:sp>
      <p:pic>
        <p:nvPicPr>
          <p:cNvPr id="188514" name="图片 1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slide(fromLeft)">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blinds(horizontal)">
                                      <p:cBhvr>
                                        <p:cTn id="12" dur="500"/>
                                        <p:tgtEl>
                                          <p:spTgt spid="22"/>
                                        </p:tgtEl>
                                      </p:cBhvr>
                                    </p:animEffect>
                                  </p:childTnLst>
                                </p:cTn>
                              </p:par>
                            </p:childTnLst>
                          </p:cTn>
                        </p:par>
                        <p:par>
                          <p:cTn id="13" fill="hold" nodeType="afterGroup">
                            <p:stCondLst>
                              <p:cond delay="500"/>
                            </p:stCondLst>
                            <p:childTnLst>
                              <p:par>
                                <p:cTn id="14" presetID="12" presetClass="entr" presetSubtype="8"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slide(fromLeft)">
                                      <p:cBhvr>
                                        <p:cTn id="1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nimBg="1"/>
      <p:bldP spid="23" grpId="0"/>
    </p:bld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内容占位符 2"/>
          <p:cNvSpPr>
            <a:spLocks noGrp="1"/>
          </p:cNvSpPr>
          <p:nvPr>
            <p:ph idx="1"/>
          </p:nvPr>
        </p:nvSpPr>
        <p:spPr>
          <a:xfrm>
            <a:off x="142875" y="500063"/>
            <a:ext cx="8786813" cy="5357812"/>
          </a:xfrm>
        </p:spPr>
        <p:txBody>
          <a:bodyPr/>
          <a:lstStyle/>
          <a:p>
            <a:pPr>
              <a:lnSpc>
                <a:spcPts val="2800"/>
              </a:lnSpc>
              <a:buFont typeface="Wingdings" pitchFamily="2" charset="2"/>
              <a:buNone/>
            </a:pPr>
            <a:r>
              <a:rPr lang="en-US" altLang="zh-CN" sz="2800"/>
              <a:t>void sort(char *name[ ],int n) </a:t>
            </a:r>
            <a:endParaRPr lang="zh-CN" altLang="zh-CN" sz="2800"/>
          </a:p>
          <a:p>
            <a:pPr>
              <a:lnSpc>
                <a:spcPts val="2800"/>
              </a:lnSpc>
              <a:buFont typeface="Wingdings" pitchFamily="2" charset="2"/>
              <a:buNone/>
            </a:pPr>
            <a:r>
              <a:rPr lang="en-US" altLang="zh-CN" sz="2800">
                <a:solidFill>
                  <a:srgbClr val="9D138D"/>
                </a:solidFill>
              </a:rPr>
              <a:t>{</a:t>
            </a:r>
            <a:r>
              <a:rPr lang="en-US" altLang="zh-CN" sz="2800"/>
              <a:t>char *temp;  int i,j,k;</a:t>
            </a:r>
            <a:endParaRPr lang="zh-CN" altLang="zh-CN" sz="2800"/>
          </a:p>
          <a:p>
            <a:pPr>
              <a:lnSpc>
                <a:spcPts val="2800"/>
              </a:lnSpc>
              <a:buFont typeface="Wingdings" pitchFamily="2" charset="2"/>
              <a:buNone/>
            </a:pPr>
            <a:r>
              <a:rPr lang="en-US" altLang="zh-CN" sz="2800"/>
              <a:t>  for (i=0;i&lt;n-1;i++) </a:t>
            </a:r>
            <a:endParaRPr lang="zh-CN" altLang="zh-CN" sz="2800"/>
          </a:p>
          <a:p>
            <a:pPr>
              <a:lnSpc>
                <a:spcPts val="2800"/>
              </a:lnSpc>
              <a:buFont typeface="Wingdings" pitchFamily="2" charset="2"/>
              <a:buNone/>
            </a:pPr>
            <a:r>
              <a:rPr lang="en-US" altLang="zh-CN" sz="2800"/>
              <a:t>  </a:t>
            </a:r>
            <a:r>
              <a:rPr lang="en-US" altLang="zh-CN" sz="2800">
                <a:solidFill>
                  <a:srgbClr val="00B050"/>
                </a:solidFill>
              </a:rPr>
              <a:t>{</a:t>
            </a:r>
            <a:r>
              <a:rPr lang="en-US" altLang="zh-CN" sz="2800"/>
              <a:t> k=i;</a:t>
            </a:r>
            <a:endParaRPr lang="zh-CN" altLang="zh-CN" sz="2800"/>
          </a:p>
          <a:p>
            <a:pPr>
              <a:lnSpc>
                <a:spcPts val="2800"/>
              </a:lnSpc>
              <a:buFont typeface="Wingdings" pitchFamily="2" charset="2"/>
              <a:buNone/>
            </a:pPr>
            <a:r>
              <a:rPr lang="en-US" altLang="zh-CN" sz="2800"/>
              <a:t>     for (j=i+1;j&lt;n;j++)</a:t>
            </a:r>
            <a:endParaRPr lang="zh-CN" altLang="zh-CN" sz="2800"/>
          </a:p>
          <a:p>
            <a:pPr>
              <a:lnSpc>
                <a:spcPts val="2800"/>
              </a:lnSpc>
              <a:buFont typeface="Wingdings" pitchFamily="2" charset="2"/>
              <a:buNone/>
            </a:pPr>
            <a:r>
              <a:rPr lang="en-US" altLang="zh-CN" sz="2800"/>
              <a:t>	    if(strcmp(name[k],name[j])&gt;0) k=j;</a:t>
            </a:r>
            <a:endParaRPr lang="zh-CN" altLang="zh-CN" sz="2800"/>
          </a:p>
          <a:p>
            <a:pPr>
              <a:lnSpc>
                <a:spcPts val="2800"/>
              </a:lnSpc>
              <a:buFont typeface="Wingdings" pitchFamily="2" charset="2"/>
              <a:buNone/>
            </a:pPr>
            <a:r>
              <a:rPr lang="en-US" altLang="zh-CN" sz="2800"/>
              <a:t>	  if (k!=i)</a:t>
            </a:r>
            <a:endParaRPr lang="zh-CN" altLang="zh-CN" sz="2800"/>
          </a:p>
          <a:p>
            <a:pPr>
              <a:lnSpc>
                <a:spcPts val="2800"/>
              </a:lnSpc>
              <a:buFont typeface="Wingdings" pitchFamily="2" charset="2"/>
              <a:buNone/>
            </a:pPr>
            <a:r>
              <a:rPr lang="en-US" altLang="zh-CN" sz="2800"/>
              <a:t>	  </a:t>
            </a:r>
            <a:r>
              <a:rPr lang="en-US" altLang="zh-CN" sz="2800">
                <a:solidFill>
                  <a:srgbClr val="0000CC"/>
                </a:solidFill>
              </a:rPr>
              <a:t>{</a:t>
            </a:r>
            <a:r>
              <a:rPr lang="en-US" altLang="zh-CN" sz="2800"/>
              <a:t> temp=name[i]; name[i]=name[k];        </a:t>
            </a:r>
          </a:p>
          <a:p>
            <a:pPr>
              <a:lnSpc>
                <a:spcPts val="2800"/>
              </a:lnSpc>
              <a:buFont typeface="Wingdings" pitchFamily="2" charset="2"/>
              <a:buNone/>
            </a:pPr>
            <a:r>
              <a:rPr lang="en-US" altLang="zh-CN" sz="2800"/>
              <a:t>        name[k]=temp;</a:t>
            </a:r>
          </a:p>
          <a:p>
            <a:pPr>
              <a:lnSpc>
                <a:spcPts val="2800"/>
              </a:lnSpc>
              <a:buFont typeface="Wingdings" pitchFamily="2" charset="2"/>
              <a:buNone/>
            </a:pPr>
            <a:r>
              <a:rPr lang="en-US" altLang="zh-CN" sz="2800"/>
              <a:t>     </a:t>
            </a:r>
            <a:r>
              <a:rPr lang="en-US" altLang="zh-CN" sz="2800">
                <a:solidFill>
                  <a:srgbClr val="0000CC"/>
                </a:solidFill>
              </a:rPr>
              <a:t>}</a:t>
            </a:r>
            <a:r>
              <a:rPr lang="en-US" altLang="zh-CN" sz="2800"/>
              <a:t>  </a:t>
            </a:r>
          </a:p>
          <a:p>
            <a:pPr>
              <a:lnSpc>
                <a:spcPts val="2800"/>
              </a:lnSpc>
              <a:buFont typeface="Wingdings" pitchFamily="2" charset="2"/>
              <a:buNone/>
            </a:pPr>
            <a:r>
              <a:rPr lang="en-US" altLang="zh-CN" sz="2800">
                <a:solidFill>
                  <a:srgbClr val="00B050"/>
                </a:solidFill>
              </a:rPr>
              <a:t>  }</a:t>
            </a:r>
            <a:r>
              <a:rPr lang="en-US" altLang="zh-CN" sz="2800"/>
              <a:t> </a:t>
            </a:r>
          </a:p>
          <a:p>
            <a:pPr>
              <a:lnSpc>
                <a:spcPts val="2800"/>
              </a:lnSpc>
              <a:buFont typeface="Wingdings" pitchFamily="2" charset="2"/>
              <a:buNone/>
            </a:pPr>
            <a:r>
              <a:rPr lang="en-US" altLang="zh-CN" sz="2800">
                <a:solidFill>
                  <a:srgbClr val="9D138D"/>
                </a:solidFill>
              </a:rPr>
              <a:t>}</a:t>
            </a:r>
            <a:endParaRPr lang="zh-CN" altLang="zh-CN" sz="2800">
              <a:solidFill>
                <a:srgbClr val="9D138D"/>
              </a:solidFill>
            </a:endParaRPr>
          </a:p>
          <a:p>
            <a:pPr>
              <a:lnSpc>
                <a:spcPts val="2800"/>
              </a:lnSpc>
              <a:buFont typeface="Wingdings" pitchFamily="2" charset="2"/>
              <a:buNone/>
            </a:pPr>
            <a:endParaRPr lang="zh-CN" altLang="en-US" sz="2800"/>
          </a:p>
        </p:txBody>
      </p:sp>
      <p:graphicFrame>
        <p:nvGraphicFramePr>
          <p:cNvPr id="9" name="表格 8"/>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89531" name="直接箭头连接符 23"/>
          <p:cNvCxnSpPr>
            <a:cxnSpLocks noChangeShapeType="1"/>
          </p:cNvCxnSpPr>
          <p:nvPr/>
        </p:nvCxnSpPr>
        <p:spPr bwMode="auto">
          <a:xfrm>
            <a:off x="3714750" y="5429250"/>
            <a:ext cx="1143000" cy="2857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9532" name="直接箭头连接符 25"/>
          <p:cNvCxnSpPr>
            <a:cxnSpLocks noChangeShapeType="1"/>
          </p:cNvCxnSpPr>
          <p:nvPr/>
        </p:nvCxnSpPr>
        <p:spPr bwMode="auto">
          <a:xfrm flipV="1">
            <a:off x="3714750" y="5429250"/>
            <a:ext cx="1143000" cy="214313"/>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89533" name="直接箭头连接符 27"/>
          <p:cNvCxnSpPr>
            <a:cxnSpLocks noChangeShapeType="1"/>
          </p:cNvCxnSpPr>
          <p:nvPr/>
        </p:nvCxnSpPr>
        <p:spPr bwMode="auto">
          <a:xfrm rot="16200000" flipH="1">
            <a:off x="3571081" y="5071269"/>
            <a:ext cx="1430338"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9534" name="直接箭头连接符 20"/>
          <p:cNvCxnSpPr>
            <a:cxnSpLocks noChangeShapeType="1"/>
          </p:cNvCxnSpPr>
          <p:nvPr/>
        </p:nvCxnSpPr>
        <p:spPr bwMode="auto">
          <a:xfrm rot="5400000" flipH="1" flipV="1">
            <a:off x="3643312" y="4929188"/>
            <a:ext cx="1285875" cy="114300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5" name="矩形 14"/>
          <p:cNvSpPr>
            <a:spLocks noChangeArrowheads="1"/>
          </p:cNvSpPr>
          <p:nvPr/>
        </p:nvSpPr>
        <p:spPr bwMode="auto">
          <a:xfrm>
            <a:off x="1071563" y="3571875"/>
            <a:ext cx="7358062" cy="857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cxnSp>
        <p:nvCxnSpPr>
          <p:cNvPr id="18" name="直接箭头连接符 17"/>
          <p:cNvCxnSpPr>
            <a:cxnSpLocks noChangeShapeType="1"/>
          </p:cNvCxnSpPr>
          <p:nvPr/>
        </p:nvCxnSpPr>
        <p:spPr bwMode="auto">
          <a:xfrm rot="5400000" flipH="1" flipV="1">
            <a:off x="3714750" y="4714875"/>
            <a:ext cx="1143000"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189537" name="图片 1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ox(in)">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内容占位符 2"/>
          <p:cNvSpPr>
            <a:spLocks noGrp="1"/>
          </p:cNvSpPr>
          <p:nvPr>
            <p:ph idx="1"/>
          </p:nvPr>
        </p:nvSpPr>
        <p:spPr>
          <a:xfrm>
            <a:off x="142875" y="500063"/>
            <a:ext cx="8786813" cy="5357812"/>
          </a:xfrm>
        </p:spPr>
        <p:txBody>
          <a:bodyPr/>
          <a:lstStyle/>
          <a:p>
            <a:pPr>
              <a:lnSpc>
                <a:spcPts val="2800"/>
              </a:lnSpc>
              <a:buFont typeface="Wingdings" pitchFamily="2" charset="2"/>
              <a:buNone/>
            </a:pPr>
            <a:r>
              <a:rPr lang="en-US" altLang="zh-CN" sz="2800"/>
              <a:t>void sort(char *name[ ],int n) </a:t>
            </a:r>
            <a:endParaRPr lang="zh-CN" altLang="zh-CN" sz="2800"/>
          </a:p>
          <a:p>
            <a:pPr>
              <a:lnSpc>
                <a:spcPts val="2800"/>
              </a:lnSpc>
              <a:buFont typeface="Wingdings" pitchFamily="2" charset="2"/>
              <a:buNone/>
            </a:pPr>
            <a:r>
              <a:rPr lang="en-US" altLang="zh-CN" sz="2800">
                <a:solidFill>
                  <a:srgbClr val="9D138D"/>
                </a:solidFill>
              </a:rPr>
              <a:t>{</a:t>
            </a:r>
            <a:r>
              <a:rPr lang="en-US" altLang="zh-CN" sz="2800"/>
              <a:t>char *temp;  int i,j,k;</a:t>
            </a:r>
            <a:endParaRPr lang="zh-CN" altLang="zh-CN" sz="2800"/>
          </a:p>
          <a:p>
            <a:pPr>
              <a:lnSpc>
                <a:spcPts val="2800"/>
              </a:lnSpc>
              <a:buFont typeface="Wingdings" pitchFamily="2" charset="2"/>
              <a:buNone/>
            </a:pPr>
            <a:r>
              <a:rPr lang="en-US" altLang="zh-CN" sz="2800"/>
              <a:t>  for (i=0;i&lt;n-1;i++) </a:t>
            </a:r>
            <a:endParaRPr lang="zh-CN" altLang="zh-CN" sz="2800"/>
          </a:p>
          <a:p>
            <a:pPr>
              <a:lnSpc>
                <a:spcPts val="2800"/>
              </a:lnSpc>
              <a:buFont typeface="Wingdings" pitchFamily="2" charset="2"/>
              <a:buNone/>
            </a:pPr>
            <a:r>
              <a:rPr lang="en-US" altLang="zh-CN" sz="2800"/>
              <a:t>  </a:t>
            </a:r>
            <a:r>
              <a:rPr lang="en-US" altLang="zh-CN" sz="2800">
                <a:solidFill>
                  <a:srgbClr val="00B050"/>
                </a:solidFill>
              </a:rPr>
              <a:t>{</a:t>
            </a:r>
            <a:r>
              <a:rPr lang="en-US" altLang="zh-CN" sz="2800"/>
              <a:t> k=i;</a:t>
            </a:r>
            <a:endParaRPr lang="zh-CN" altLang="zh-CN" sz="2800"/>
          </a:p>
          <a:p>
            <a:pPr>
              <a:lnSpc>
                <a:spcPts val="2800"/>
              </a:lnSpc>
              <a:buFont typeface="Wingdings" pitchFamily="2" charset="2"/>
              <a:buNone/>
            </a:pPr>
            <a:r>
              <a:rPr lang="en-US" altLang="zh-CN" sz="2800"/>
              <a:t>     for (j=i+1;j&lt;n;j++)</a:t>
            </a:r>
            <a:endParaRPr lang="zh-CN" altLang="zh-CN" sz="2800"/>
          </a:p>
          <a:p>
            <a:pPr>
              <a:lnSpc>
                <a:spcPts val="2800"/>
              </a:lnSpc>
              <a:buFont typeface="Wingdings" pitchFamily="2" charset="2"/>
              <a:buNone/>
            </a:pPr>
            <a:r>
              <a:rPr lang="en-US" altLang="zh-CN" sz="2800"/>
              <a:t>	    if(strcmp(name[k],name[j])&gt;0) k=j;</a:t>
            </a:r>
            <a:endParaRPr lang="zh-CN" altLang="zh-CN" sz="2800"/>
          </a:p>
          <a:p>
            <a:pPr>
              <a:lnSpc>
                <a:spcPts val="2800"/>
              </a:lnSpc>
              <a:buFont typeface="Wingdings" pitchFamily="2" charset="2"/>
              <a:buNone/>
            </a:pPr>
            <a:r>
              <a:rPr lang="en-US" altLang="zh-CN" sz="2800"/>
              <a:t>	  if (k!=i)</a:t>
            </a:r>
            <a:endParaRPr lang="zh-CN" altLang="zh-CN" sz="2800"/>
          </a:p>
          <a:p>
            <a:pPr>
              <a:lnSpc>
                <a:spcPts val="2800"/>
              </a:lnSpc>
              <a:buFont typeface="Wingdings" pitchFamily="2" charset="2"/>
              <a:buNone/>
            </a:pPr>
            <a:r>
              <a:rPr lang="en-US" altLang="zh-CN" sz="2800"/>
              <a:t>	  </a:t>
            </a:r>
            <a:r>
              <a:rPr lang="en-US" altLang="zh-CN" sz="2800">
                <a:solidFill>
                  <a:srgbClr val="0000CC"/>
                </a:solidFill>
              </a:rPr>
              <a:t>{</a:t>
            </a:r>
            <a:r>
              <a:rPr lang="en-US" altLang="zh-CN" sz="2800"/>
              <a:t> temp=name[i]; name[i]=name[k];        </a:t>
            </a:r>
          </a:p>
          <a:p>
            <a:pPr>
              <a:lnSpc>
                <a:spcPts val="2800"/>
              </a:lnSpc>
              <a:buFont typeface="Wingdings" pitchFamily="2" charset="2"/>
              <a:buNone/>
            </a:pPr>
            <a:r>
              <a:rPr lang="en-US" altLang="zh-CN" sz="2800"/>
              <a:t>        name[k]=temp;</a:t>
            </a:r>
          </a:p>
          <a:p>
            <a:pPr>
              <a:lnSpc>
                <a:spcPts val="2800"/>
              </a:lnSpc>
              <a:buFont typeface="Wingdings" pitchFamily="2" charset="2"/>
              <a:buNone/>
            </a:pPr>
            <a:r>
              <a:rPr lang="en-US" altLang="zh-CN" sz="2800"/>
              <a:t>     </a:t>
            </a:r>
            <a:r>
              <a:rPr lang="en-US" altLang="zh-CN" sz="2800">
                <a:solidFill>
                  <a:srgbClr val="0000CC"/>
                </a:solidFill>
              </a:rPr>
              <a:t>}</a:t>
            </a:r>
            <a:r>
              <a:rPr lang="en-US" altLang="zh-CN" sz="2800"/>
              <a:t>  </a:t>
            </a:r>
          </a:p>
          <a:p>
            <a:pPr>
              <a:lnSpc>
                <a:spcPts val="2800"/>
              </a:lnSpc>
              <a:buFont typeface="Wingdings" pitchFamily="2" charset="2"/>
              <a:buNone/>
            </a:pPr>
            <a:r>
              <a:rPr lang="en-US" altLang="zh-CN" sz="2800">
                <a:solidFill>
                  <a:srgbClr val="00B050"/>
                </a:solidFill>
              </a:rPr>
              <a:t>  }</a:t>
            </a:r>
            <a:r>
              <a:rPr lang="en-US" altLang="zh-CN" sz="2800"/>
              <a:t> </a:t>
            </a:r>
          </a:p>
          <a:p>
            <a:pPr>
              <a:lnSpc>
                <a:spcPts val="2800"/>
              </a:lnSpc>
              <a:buFont typeface="Wingdings" pitchFamily="2" charset="2"/>
              <a:buNone/>
            </a:pPr>
            <a:r>
              <a:rPr lang="en-US" altLang="zh-CN" sz="2800">
                <a:solidFill>
                  <a:srgbClr val="9D138D"/>
                </a:solidFill>
              </a:rPr>
              <a:t>}</a:t>
            </a:r>
            <a:endParaRPr lang="zh-CN" altLang="zh-CN" sz="2800">
              <a:solidFill>
                <a:srgbClr val="9D138D"/>
              </a:solidFill>
            </a:endParaRPr>
          </a:p>
          <a:p>
            <a:pPr>
              <a:lnSpc>
                <a:spcPts val="2800"/>
              </a:lnSpc>
              <a:buFont typeface="Wingdings" pitchFamily="2" charset="2"/>
              <a:buNone/>
            </a:pPr>
            <a:endParaRPr lang="zh-CN" altLang="en-US" sz="2800"/>
          </a:p>
        </p:txBody>
      </p:sp>
      <p:graphicFrame>
        <p:nvGraphicFramePr>
          <p:cNvPr id="9" name="表格 8"/>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90555" name="直接箭头连接符 23"/>
          <p:cNvCxnSpPr>
            <a:cxnSpLocks noChangeShapeType="1"/>
          </p:cNvCxnSpPr>
          <p:nvPr/>
        </p:nvCxnSpPr>
        <p:spPr bwMode="auto">
          <a:xfrm>
            <a:off x="3714750" y="5429250"/>
            <a:ext cx="1143000" cy="2857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0556" name="直接箭头连接符 27"/>
          <p:cNvCxnSpPr>
            <a:cxnSpLocks noChangeShapeType="1"/>
          </p:cNvCxnSpPr>
          <p:nvPr/>
        </p:nvCxnSpPr>
        <p:spPr bwMode="auto">
          <a:xfrm rot="16200000" flipH="1">
            <a:off x="3571081" y="5071269"/>
            <a:ext cx="1430338"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0557" name="直接箭头连接符 20"/>
          <p:cNvCxnSpPr>
            <a:cxnSpLocks noChangeShapeType="1"/>
          </p:cNvCxnSpPr>
          <p:nvPr/>
        </p:nvCxnSpPr>
        <p:spPr bwMode="auto">
          <a:xfrm rot="5400000" flipH="1" flipV="1">
            <a:off x="3643312" y="4929188"/>
            <a:ext cx="1285875" cy="114300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90558" name="直接箭头连接符 13"/>
          <p:cNvCxnSpPr>
            <a:cxnSpLocks noChangeShapeType="1"/>
          </p:cNvCxnSpPr>
          <p:nvPr/>
        </p:nvCxnSpPr>
        <p:spPr bwMode="auto">
          <a:xfrm rot="5400000" flipH="1" flipV="1">
            <a:off x="3714750" y="4714875"/>
            <a:ext cx="1143000"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p:cNvCxnSpPr>
          <p:nvPr/>
        </p:nvCxnSpPr>
        <p:spPr bwMode="auto">
          <a:xfrm flipV="1">
            <a:off x="3714750" y="5286375"/>
            <a:ext cx="1143000"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190560" name="图片 1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advClick="0" advTm="5000">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ox(in)">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内容占位符 2"/>
          <p:cNvSpPr>
            <a:spLocks noGrp="1"/>
          </p:cNvSpPr>
          <p:nvPr>
            <p:ph idx="1"/>
          </p:nvPr>
        </p:nvSpPr>
        <p:spPr>
          <a:xfrm>
            <a:off x="142875" y="500063"/>
            <a:ext cx="8786813" cy="5357812"/>
          </a:xfrm>
        </p:spPr>
        <p:txBody>
          <a:bodyPr/>
          <a:lstStyle/>
          <a:p>
            <a:pPr>
              <a:lnSpc>
                <a:spcPts val="2800"/>
              </a:lnSpc>
              <a:buFont typeface="Wingdings" pitchFamily="2" charset="2"/>
              <a:buNone/>
            </a:pPr>
            <a:r>
              <a:rPr lang="en-US" altLang="zh-CN" sz="2800"/>
              <a:t>void sort(char *name[ ],int n) </a:t>
            </a:r>
            <a:endParaRPr lang="zh-CN" altLang="zh-CN" sz="2800"/>
          </a:p>
          <a:p>
            <a:pPr>
              <a:lnSpc>
                <a:spcPts val="2800"/>
              </a:lnSpc>
              <a:buFont typeface="Wingdings" pitchFamily="2" charset="2"/>
              <a:buNone/>
            </a:pPr>
            <a:r>
              <a:rPr lang="en-US" altLang="zh-CN" sz="2800">
                <a:solidFill>
                  <a:srgbClr val="9D138D"/>
                </a:solidFill>
              </a:rPr>
              <a:t>{</a:t>
            </a:r>
            <a:r>
              <a:rPr lang="en-US" altLang="zh-CN" sz="2800"/>
              <a:t>char *temp;  int i,j,k;</a:t>
            </a:r>
            <a:endParaRPr lang="zh-CN" altLang="zh-CN" sz="2800"/>
          </a:p>
          <a:p>
            <a:pPr>
              <a:lnSpc>
                <a:spcPts val="2800"/>
              </a:lnSpc>
              <a:buFont typeface="Wingdings" pitchFamily="2" charset="2"/>
              <a:buNone/>
            </a:pPr>
            <a:r>
              <a:rPr lang="en-US" altLang="zh-CN" sz="2800"/>
              <a:t>  for (i=0;i&lt;n-1;i++) </a:t>
            </a:r>
            <a:endParaRPr lang="zh-CN" altLang="zh-CN" sz="2800"/>
          </a:p>
          <a:p>
            <a:pPr>
              <a:lnSpc>
                <a:spcPts val="2800"/>
              </a:lnSpc>
              <a:buFont typeface="Wingdings" pitchFamily="2" charset="2"/>
              <a:buNone/>
            </a:pPr>
            <a:r>
              <a:rPr lang="en-US" altLang="zh-CN" sz="2800"/>
              <a:t>  </a:t>
            </a:r>
            <a:r>
              <a:rPr lang="en-US" altLang="zh-CN" sz="2800">
                <a:solidFill>
                  <a:srgbClr val="00B050"/>
                </a:solidFill>
              </a:rPr>
              <a:t>{</a:t>
            </a:r>
            <a:r>
              <a:rPr lang="en-US" altLang="zh-CN" sz="2800"/>
              <a:t> k=i;</a:t>
            </a:r>
            <a:endParaRPr lang="zh-CN" altLang="zh-CN" sz="2800"/>
          </a:p>
          <a:p>
            <a:pPr>
              <a:lnSpc>
                <a:spcPts val="2800"/>
              </a:lnSpc>
              <a:buFont typeface="Wingdings" pitchFamily="2" charset="2"/>
              <a:buNone/>
            </a:pPr>
            <a:r>
              <a:rPr lang="en-US" altLang="zh-CN" sz="2800"/>
              <a:t>     for (j=i+1;j&lt;n;j++)</a:t>
            </a:r>
            <a:endParaRPr lang="zh-CN" altLang="zh-CN" sz="2800"/>
          </a:p>
          <a:p>
            <a:pPr>
              <a:lnSpc>
                <a:spcPts val="2800"/>
              </a:lnSpc>
              <a:buFont typeface="Wingdings" pitchFamily="2" charset="2"/>
              <a:buNone/>
            </a:pPr>
            <a:r>
              <a:rPr lang="en-US" altLang="zh-CN" sz="2800"/>
              <a:t>	    if(strcmp(name[k],name[j])&gt;0) k=j;</a:t>
            </a:r>
            <a:endParaRPr lang="zh-CN" altLang="zh-CN" sz="2800"/>
          </a:p>
          <a:p>
            <a:pPr>
              <a:lnSpc>
                <a:spcPts val="2800"/>
              </a:lnSpc>
              <a:buFont typeface="Wingdings" pitchFamily="2" charset="2"/>
              <a:buNone/>
            </a:pPr>
            <a:r>
              <a:rPr lang="en-US" altLang="zh-CN" sz="2800"/>
              <a:t>	  if (k!=i)</a:t>
            </a:r>
            <a:endParaRPr lang="zh-CN" altLang="zh-CN" sz="2800"/>
          </a:p>
          <a:p>
            <a:pPr>
              <a:lnSpc>
                <a:spcPts val="2800"/>
              </a:lnSpc>
              <a:buFont typeface="Wingdings" pitchFamily="2" charset="2"/>
              <a:buNone/>
            </a:pPr>
            <a:r>
              <a:rPr lang="en-US" altLang="zh-CN" sz="2800"/>
              <a:t>	  </a:t>
            </a:r>
            <a:r>
              <a:rPr lang="en-US" altLang="zh-CN" sz="2800">
                <a:solidFill>
                  <a:srgbClr val="0000CC"/>
                </a:solidFill>
              </a:rPr>
              <a:t>{</a:t>
            </a:r>
            <a:r>
              <a:rPr lang="en-US" altLang="zh-CN" sz="2800"/>
              <a:t> temp=name[i]; name[i]=name[k];        </a:t>
            </a:r>
          </a:p>
          <a:p>
            <a:pPr>
              <a:lnSpc>
                <a:spcPts val="2800"/>
              </a:lnSpc>
              <a:buFont typeface="Wingdings" pitchFamily="2" charset="2"/>
              <a:buNone/>
            </a:pPr>
            <a:r>
              <a:rPr lang="en-US" altLang="zh-CN" sz="2800"/>
              <a:t>        name[k]=temp;</a:t>
            </a:r>
          </a:p>
          <a:p>
            <a:pPr>
              <a:lnSpc>
                <a:spcPts val="2800"/>
              </a:lnSpc>
              <a:buFont typeface="Wingdings" pitchFamily="2" charset="2"/>
              <a:buNone/>
            </a:pPr>
            <a:r>
              <a:rPr lang="en-US" altLang="zh-CN" sz="2800"/>
              <a:t>     </a:t>
            </a:r>
            <a:r>
              <a:rPr lang="en-US" altLang="zh-CN" sz="2800">
                <a:solidFill>
                  <a:srgbClr val="0000CC"/>
                </a:solidFill>
              </a:rPr>
              <a:t>}</a:t>
            </a:r>
            <a:r>
              <a:rPr lang="en-US" altLang="zh-CN" sz="2800"/>
              <a:t>  </a:t>
            </a:r>
          </a:p>
          <a:p>
            <a:pPr>
              <a:lnSpc>
                <a:spcPts val="2800"/>
              </a:lnSpc>
              <a:buFont typeface="Wingdings" pitchFamily="2" charset="2"/>
              <a:buNone/>
            </a:pPr>
            <a:r>
              <a:rPr lang="en-US" altLang="zh-CN" sz="2800">
                <a:solidFill>
                  <a:srgbClr val="00B050"/>
                </a:solidFill>
              </a:rPr>
              <a:t>  }</a:t>
            </a:r>
            <a:r>
              <a:rPr lang="en-US" altLang="zh-CN" sz="2800"/>
              <a:t> </a:t>
            </a:r>
          </a:p>
          <a:p>
            <a:pPr>
              <a:lnSpc>
                <a:spcPts val="2800"/>
              </a:lnSpc>
              <a:buFont typeface="Wingdings" pitchFamily="2" charset="2"/>
              <a:buNone/>
            </a:pPr>
            <a:r>
              <a:rPr lang="en-US" altLang="zh-CN" sz="2800">
                <a:solidFill>
                  <a:srgbClr val="9D138D"/>
                </a:solidFill>
              </a:rPr>
              <a:t>}</a:t>
            </a:r>
            <a:endParaRPr lang="zh-CN" altLang="zh-CN" sz="2800">
              <a:solidFill>
                <a:srgbClr val="9D138D"/>
              </a:solidFill>
            </a:endParaRPr>
          </a:p>
          <a:p>
            <a:pPr>
              <a:lnSpc>
                <a:spcPts val="2800"/>
              </a:lnSpc>
              <a:buFont typeface="Wingdings" pitchFamily="2" charset="2"/>
              <a:buNone/>
            </a:pPr>
            <a:endParaRPr lang="zh-CN" altLang="en-US" sz="2800"/>
          </a:p>
        </p:txBody>
      </p:sp>
      <p:graphicFrame>
        <p:nvGraphicFramePr>
          <p:cNvPr id="9" name="表格 8"/>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0" name="表格 9"/>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1" name="表格 10"/>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2" name="表格 11"/>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13" name="表格 12"/>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91579" name="直接箭头连接符 23"/>
          <p:cNvCxnSpPr>
            <a:cxnSpLocks noChangeShapeType="1"/>
          </p:cNvCxnSpPr>
          <p:nvPr/>
        </p:nvCxnSpPr>
        <p:spPr bwMode="auto">
          <a:xfrm>
            <a:off x="3714750" y="5429250"/>
            <a:ext cx="1143000" cy="2857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1580" name="直接箭头连接符 27"/>
          <p:cNvCxnSpPr>
            <a:cxnSpLocks noChangeShapeType="1"/>
          </p:cNvCxnSpPr>
          <p:nvPr/>
        </p:nvCxnSpPr>
        <p:spPr bwMode="auto">
          <a:xfrm rot="16200000" flipH="1">
            <a:off x="3571081" y="5071269"/>
            <a:ext cx="1430338"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1581" name="直接箭头连接符 13"/>
          <p:cNvCxnSpPr>
            <a:cxnSpLocks noChangeShapeType="1"/>
          </p:cNvCxnSpPr>
          <p:nvPr/>
        </p:nvCxnSpPr>
        <p:spPr bwMode="auto">
          <a:xfrm rot="5400000" flipH="1" flipV="1">
            <a:off x="3714750" y="4714875"/>
            <a:ext cx="1143000"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1582" name="直接箭头连接符 18"/>
          <p:cNvCxnSpPr>
            <a:cxnSpLocks noChangeShapeType="1"/>
          </p:cNvCxnSpPr>
          <p:nvPr/>
        </p:nvCxnSpPr>
        <p:spPr bwMode="auto">
          <a:xfrm flipV="1">
            <a:off x="3714750" y="5286375"/>
            <a:ext cx="1143000"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191583" name="图片 1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内容占位符 2"/>
          <p:cNvSpPr>
            <a:spLocks noGrp="1"/>
          </p:cNvSpPr>
          <p:nvPr>
            <p:ph idx="1"/>
          </p:nvPr>
        </p:nvSpPr>
        <p:spPr>
          <a:xfrm>
            <a:off x="500063" y="571500"/>
            <a:ext cx="7143750" cy="2643188"/>
          </a:xfrm>
        </p:spPr>
        <p:txBody>
          <a:bodyPr/>
          <a:lstStyle/>
          <a:p>
            <a:pPr>
              <a:lnSpc>
                <a:spcPct val="100000"/>
              </a:lnSpc>
              <a:buFont typeface="Wingdings" pitchFamily="2" charset="2"/>
              <a:buNone/>
            </a:pPr>
            <a:r>
              <a:rPr lang="en-US" altLang="zh-CN" sz="2800"/>
              <a:t>void print(char *name[ ],int n) </a:t>
            </a:r>
            <a:endParaRPr lang="zh-CN" altLang="zh-CN" sz="2800"/>
          </a:p>
          <a:p>
            <a:pPr>
              <a:lnSpc>
                <a:spcPct val="100000"/>
              </a:lnSpc>
              <a:buFont typeface="Wingdings" pitchFamily="2" charset="2"/>
              <a:buNone/>
            </a:pPr>
            <a:r>
              <a:rPr lang="en-US" altLang="zh-CN" sz="2800"/>
              <a:t>{  int i;</a:t>
            </a:r>
            <a:endParaRPr lang="zh-CN" altLang="zh-CN" sz="2800"/>
          </a:p>
          <a:p>
            <a:pPr>
              <a:lnSpc>
                <a:spcPct val="100000"/>
              </a:lnSpc>
              <a:buFont typeface="Wingdings" pitchFamily="2" charset="2"/>
              <a:buNone/>
            </a:pPr>
            <a:r>
              <a:rPr lang="en-US" altLang="zh-CN" sz="2800"/>
              <a:t>    for(i=0;i&lt;n;i++)</a:t>
            </a:r>
            <a:endParaRPr lang="zh-CN" altLang="zh-CN" sz="2800"/>
          </a:p>
          <a:p>
            <a:pPr>
              <a:lnSpc>
                <a:spcPct val="100000"/>
              </a:lnSpc>
              <a:buFont typeface="Wingdings" pitchFamily="2" charset="2"/>
              <a:buNone/>
            </a:pPr>
            <a:r>
              <a:rPr lang="en-US" altLang="zh-CN" sz="2800"/>
              <a:t>        printf(“%s\n”,name[i]); </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4870450" y="4414838"/>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4870450" y="5000625"/>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4870450" y="5597525"/>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4870450" y="6197600"/>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1714500" y="4500563"/>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92603" name="直接箭头连接符 8"/>
          <p:cNvCxnSpPr>
            <a:cxnSpLocks noChangeShapeType="1"/>
          </p:cNvCxnSpPr>
          <p:nvPr/>
        </p:nvCxnSpPr>
        <p:spPr bwMode="auto">
          <a:xfrm>
            <a:off x="3714750" y="5429250"/>
            <a:ext cx="1143000" cy="2857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2604" name="直接箭头连接符 9"/>
          <p:cNvCxnSpPr>
            <a:cxnSpLocks noChangeShapeType="1"/>
          </p:cNvCxnSpPr>
          <p:nvPr/>
        </p:nvCxnSpPr>
        <p:spPr bwMode="auto">
          <a:xfrm rot="16200000" flipH="1">
            <a:off x="3571081" y="5071269"/>
            <a:ext cx="1430338"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2605" name="直接箭头连接符 10"/>
          <p:cNvCxnSpPr>
            <a:cxnSpLocks noChangeShapeType="1"/>
          </p:cNvCxnSpPr>
          <p:nvPr/>
        </p:nvCxnSpPr>
        <p:spPr bwMode="auto">
          <a:xfrm rot="5400000" flipH="1" flipV="1">
            <a:off x="3714750" y="4714875"/>
            <a:ext cx="1143000" cy="11430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2606" name="直接箭头连接符 11"/>
          <p:cNvCxnSpPr>
            <a:cxnSpLocks noChangeShapeType="1"/>
          </p:cNvCxnSpPr>
          <p:nvPr/>
        </p:nvCxnSpPr>
        <p:spPr bwMode="auto">
          <a:xfrm flipV="1">
            <a:off x="3714750" y="5286375"/>
            <a:ext cx="1143000"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262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813" y="1643063"/>
            <a:ext cx="2428875" cy="216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608" name="图片 12"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2146"/>
                                        </p:tgtEl>
                                        <p:attrNameLst>
                                          <p:attrName>style.visibility</p:attrName>
                                        </p:attrNameLst>
                                      </p:cBhvr>
                                      <p:to>
                                        <p:strVal val="visible"/>
                                      </p:to>
                                    </p:set>
                                    <p:animEffect transition="in" filter="blinds(horizontal)">
                                      <p:cBhvr>
                                        <p:cTn id="7" dur="500"/>
                                        <p:tgtEl>
                                          <p:spTgt spid="262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内容占位符 2"/>
          <p:cNvSpPr>
            <a:spLocks noGrp="1"/>
          </p:cNvSpPr>
          <p:nvPr>
            <p:ph idx="1"/>
          </p:nvPr>
        </p:nvSpPr>
        <p:spPr>
          <a:xfrm>
            <a:off x="500063" y="571500"/>
            <a:ext cx="7143750" cy="2643188"/>
          </a:xfrm>
        </p:spPr>
        <p:txBody>
          <a:bodyPr/>
          <a:lstStyle/>
          <a:p>
            <a:pPr>
              <a:lnSpc>
                <a:spcPct val="100000"/>
              </a:lnSpc>
              <a:buFont typeface="Wingdings" pitchFamily="2" charset="2"/>
              <a:buNone/>
            </a:pPr>
            <a:r>
              <a:rPr lang="en-US" altLang="zh-CN" sz="2800"/>
              <a:t>void print(char *name[ ],int n) </a:t>
            </a:r>
            <a:endParaRPr lang="zh-CN" altLang="zh-CN" sz="2800"/>
          </a:p>
          <a:p>
            <a:pPr>
              <a:lnSpc>
                <a:spcPct val="100000"/>
              </a:lnSpc>
              <a:buFont typeface="Wingdings" pitchFamily="2" charset="2"/>
              <a:buNone/>
            </a:pPr>
            <a:r>
              <a:rPr lang="en-US" altLang="zh-CN" sz="2800"/>
              <a:t>{  int i;</a:t>
            </a:r>
            <a:endParaRPr lang="zh-CN" altLang="zh-CN" sz="2800"/>
          </a:p>
          <a:p>
            <a:pPr>
              <a:lnSpc>
                <a:spcPct val="100000"/>
              </a:lnSpc>
              <a:buFont typeface="Wingdings" pitchFamily="2" charset="2"/>
              <a:buNone/>
            </a:pPr>
            <a:r>
              <a:rPr lang="en-US" altLang="zh-CN" sz="2800"/>
              <a:t>    for(i=0;i&lt;n;i++)</a:t>
            </a:r>
            <a:endParaRPr lang="zh-CN" altLang="zh-CN" sz="2800"/>
          </a:p>
          <a:p>
            <a:pPr>
              <a:lnSpc>
                <a:spcPct val="100000"/>
              </a:lnSpc>
              <a:buFont typeface="Wingdings" pitchFamily="2" charset="2"/>
              <a:buNone/>
            </a:pPr>
            <a:r>
              <a:rPr lang="en-US" altLang="zh-CN" sz="2800"/>
              <a:t>        printf(“%s\n”,name[i]); </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13" name="内容占位符 2"/>
          <p:cNvSpPr txBox="1">
            <a:spLocks/>
          </p:cNvSpPr>
          <p:nvPr/>
        </p:nvSpPr>
        <p:spPr bwMode="auto">
          <a:xfrm>
            <a:off x="2357438" y="2928938"/>
            <a:ext cx="6786562" cy="3786187"/>
          </a:xfrm>
          <a:prstGeom prst="rect">
            <a:avLst/>
          </a:prstGeom>
          <a:solidFill>
            <a:srgbClr val="E1FFE1"/>
          </a:solidFill>
          <a:ln w="9525">
            <a:noFill/>
            <a:miter lim="800000"/>
            <a:headEnd/>
            <a:tailEnd/>
          </a:ln>
        </p:spPr>
        <p:txBody>
          <a:bodyPr/>
          <a:lstStyle/>
          <a:p>
            <a:pPr marL="342900" indent="-342900" eaLnBrk="0" hangingPunct="0">
              <a:lnSpc>
                <a:spcPts val="3000"/>
              </a:lnSpc>
              <a:spcBef>
                <a:spcPct val="20000"/>
              </a:spcBef>
              <a:defRPr/>
            </a:pPr>
            <a:r>
              <a:rPr lang="en-US" altLang="zh-CN" sz="2800" b="1" dirty="0">
                <a:latin typeface="+mn-lt"/>
                <a:ea typeface="+mn-ea"/>
              </a:rPr>
              <a:t>void print(char *name[ ],</a:t>
            </a:r>
            <a:r>
              <a:rPr lang="en-US" altLang="zh-CN" sz="2800" b="1" dirty="0" err="1">
                <a:latin typeface="+mn-lt"/>
                <a:ea typeface="+mn-ea"/>
              </a:rPr>
              <a:t>int</a:t>
            </a:r>
            <a:r>
              <a:rPr lang="en-US" altLang="zh-CN" sz="2800" b="1" dirty="0">
                <a:latin typeface="+mn-lt"/>
                <a:ea typeface="+mn-ea"/>
              </a:rPr>
              <a:t> n)</a:t>
            </a:r>
            <a:endParaRPr lang="zh-CN" altLang="zh-CN" sz="2800" b="1" dirty="0">
              <a:latin typeface="+mn-lt"/>
              <a:ea typeface="+mn-ea"/>
            </a:endParaRPr>
          </a:p>
          <a:p>
            <a:pPr marL="342900" indent="-342900" eaLnBrk="0" hangingPunct="0">
              <a:lnSpc>
                <a:spcPts val="3000"/>
              </a:lnSpc>
              <a:spcBef>
                <a:spcPct val="20000"/>
              </a:spcBef>
              <a:defRPr/>
            </a:pP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i</a:t>
            </a:r>
            <a:r>
              <a:rPr lang="en-US" altLang="zh-CN" sz="2800" b="1" dirty="0">
                <a:latin typeface="+mn-lt"/>
                <a:ea typeface="+mn-ea"/>
              </a:rPr>
              <a:t>=0;  char *p;</a:t>
            </a:r>
            <a:endParaRPr lang="zh-CN" altLang="zh-CN" sz="2800" b="1" dirty="0">
              <a:latin typeface="+mn-lt"/>
              <a:ea typeface="+mn-ea"/>
            </a:endParaRPr>
          </a:p>
          <a:p>
            <a:pPr marL="342900" indent="-342900" eaLnBrk="0" hangingPunct="0">
              <a:lnSpc>
                <a:spcPts val="3000"/>
              </a:lnSpc>
              <a:spcBef>
                <a:spcPct val="20000"/>
              </a:spcBef>
              <a:defRPr/>
            </a:pPr>
            <a:r>
              <a:rPr lang="en-US" altLang="zh-CN" sz="2800" b="1" dirty="0">
                <a:latin typeface="+mn-lt"/>
                <a:ea typeface="+mn-ea"/>
              </a:rPr>
              <a:t>   p=name[0];</a:t>
            </a:r>
            <a:endParaRPr lang="zh-CN" altLang="zh-CN" sz="2800" b="1" dirty="0">
              <a:latin typeface="+mn-lt"/>
              <a:ea typeface="+mn-ea"/>
            </a:endParaRPr>
          </a:p>
          <a:p>
            <a:pPr marL="342900" indent="-342900" eaLnBrk="0" hangingPunct="0">
              <a:lnSpc>
                <a:spcPts val="3000"/>
              </a:lnSpc>
              <a:spcBef>
                <a:spcPct val="20000"/>
              </a:spcBef>
              <a:defRPr/>
            </a:pPr>
            <a:r>
              <a:rPr lang="en-US" altLang="zh-CN" sz="2800" b="1" dirty="0">
                <a:latin typeface="+mn-lt"/>
                <a:ea typeface="+mn-ea"/>
              </a:rPr>
              <a:t>   while(</a:t>
            </a:r>
            <a:r>
              <a:rPr lang="en-US" altLang="zh-CN" sz="2800" b="1" dirty="0" err="1">
                <a:latin typeface="+mn-lt"/>
                <a:ea typeface="+mn-ea"/>
              </a:rPr>
              <a:t>i</a:t>
            </a:r>
            <a:r>
              <a:rPr lang="en-US" altLang="zh-CN" sz="2800" b="1" dirty="0">
                <a:latin typeface="+mn-lt"/>
                <a:ea typeface="+mn-ea"/>
              </a:rPr>
              <a:t>&lt;n)</a:t>
            </a:r>
            <a:endParaRPr lang="zh-CN" altLang="zh-CN" sz="2800" b="1" dirty="0">
              <a:latin typeface="+mn-lt"/>
              <a:ea typeface="+mn-ea"/>
            </a:endParaRPr>
          </a:p>
          <a:p>
            <a:pPr marL="342900" indent="-342900" eaLnBrk="0" hangingPunct="0">
              <a:lnSpc>
                <a:spcPts val="3000"/>
              </a:lnSpc>
              <a:spcBef>
                <a:spcPct val="20000"/>
              </a:spcBef>
              <a:defRPr/>
            </a:pPr>
            <a:r>
              <a:rPr lang="en-US" altLang="zh-CN" sz="2800" b="1" dirty="0">
                <a:latin typeface="+mn-lt"/>
                <a:ea typeface="+mn-ea"/>
              </a:rPr>
              <a:t>   { p=*(</a:t>
            </a:r>
            <a:r>
              <a:rPr lang="en-US" altLang="zh-CN" sz="2800" b="1" dirty="0" err="1">
                <a:latin typeface="+mn-lt"/>
                <a:ea typeface="+mn-ea"/>
              </a:rPr>
              <a:t>name+i</a:t>
            </a:r>
            <a:r>
              <a:rPr lang="en-US" altLang="zh-CN" sz="2800" b="1" dirty="0">
                <a:latin typeface="+mn-lt"/>
                <a:ea typeface="+mn-ea"/>
              </a:rPr>
              <a:t>++);</a:t>
            </a:r>
            <a:endParaRPr lang="zh-CN" altLang="zh-CN" sz="2800" b="1" dirty="0">
              <a:latin typeface="+mn-lt"/>
              <a:ea typeface="+mn-ea"/>
            </a:endParaRPr>
          </a:p>
          <a:p>
            <a:pPr marL="342900" indent="-342900" eaLnBrk="0" hangingPunct="0">
              <a:lnSpc>
                <a:spcPts val="3000"/>
              </a:lnSpc>
              <a:spcBef>
                <a:spcPct val="20000"/>
              </a:spcBef>
              <a:defRPr/>
            </a:pPr>
            <a:r>
              <a:rPr lang="en-US" altLang="zh-CN" sz="2800" b="1" dirty="0">
                <a:latin typeface="+mn-lt"/>
                <a:ea typeface="+mn-ea"/>
              </a:rPr>
              <a:t>      </a:t>
            </a:r>
            <a:r>
              <a:rPr lang="en-US" altLang="zh-CN" sz="2800" b="1" dirty="0" err="1">
                <a:latin typeface="+mn-lt"/>
                <a:ea typeface="+mn-ea"/>
              </a:rPr>
              <a:t>printf</a:t>
            </a:r>
            <a:r>
              <a:rPr lang="en-US" altLang="zh-CN" sz="2800" b="1" dirty="0">
                <a:latin typeface="+mn-lt"/>
                <a:ea typeface="+mn-ea"/>
              </a:rPr>
              <a:t>("%s\</a:t>
            </a:r>
            <a:r>
              <a:rPr lang="en-US" altLang="zh-CN" sz="2800" b="1" dirty="0" err="1">
                <a:latin typeface="+mn-lt"/>
                <a:ea typeface="+mn-ea"/>
              </a:rPr>
              <a:t>n",p</a:t>
            </a:r>
            <a:r>
              <a:rPr lang="en-US" altLang="zh-CN" sz="2800" b="1" dirty="0">
                <a:latin typeface="+mn-lt"/>
                <a:ea typeface="+mn-ea"/>
              </a:rPr>
              <a:t>);</a:t>
            </a:r>
            <a:endParaRPr lang="zh-CN" altLang="zh-CN" sz="2800" b="1" dirty="0">
              <a:latin typeface="+mn-lt"/>
              <a:ea typeface="+mn-ea"/>
            </a:endParaRPr>
          </a:p>
          <a:p>
            <a:pPr marL="342900" indent="-342900" eaLnBrk="0" hangingPunct="0">
              <a:lnSpc>
                <a:spcPts val="3000"/>
              </a:lnSpc>
              <a:spcBef>
                <a:spcPct val="20000"/>
              </a:spcBef>
              <a:defRPr/>
            </a:pPr>
            <a:r>
              <a:rPr lang="en-US" altLang="zh-CN" sz="2800" b="1" dirty="0">
                <a:latin typeface="+mn-lt"/>
                <a:ea typeface="+mn-ea"/>
              </a:rPr>
              <a:t>   }</a:t>
            </a:r>
            <a:endParaRPr lang="zh-CN" altLang="zh-CN" sz="2800" b="1" dirty="0">
              <a:latin typeface="+mn-lt"/>
              <a:ea typeface="+mn-ea"/>
            </a:endParaRPr>
          </a:p>
          <a:p>
            <a:pPr marL="342900" indent="-342900" eaLnBrk="0" hangingPunct="0">
              <a:lnSpc>
                <a:spcPts val="3000"/>
              </a:lnSpc>
              <a:spcBef>
                <a:spcPct val="20000"/>
              </a:spcBef>
              <a:defRPr/>
            </a:pPr>
            <a:r>
              <a:rPr lang="en-US" altLang="zh-CN" sz="2800" b="1" dirty="0">
                <a:latin typeface="+mn-lt"/>
                <a:ea typeface="+mn-ea"/>
              </a:rPr>
              <a:t>}   </a:t>
            </a:r>
            <a:endParaRPr lang="zh-CN" altLang="zh-CN" sz="2800" b="1" dirty="0">
              <a:latin typeface="+mn-lt"/>
              <a:ea typeface="+mn-ea"/>
            </a:endParaRPr>
          </a:p>
          <a:p>
            <a:pPr marL="342900" indent="-342900" eaLnBrk="0" hangingPunct="0">
              <a:lnSpc>
                <a:spcPts val="3000"/>
              </a:lnSpc>
              <a:spcBef>
                <a:spcPct val="20000"/>
              </a:spcBef>
              <a:buFont typeface="Wingdings" pitchFamily="2" charset="2"/>
              <a:buNone/>
              <a:defRPr/>
            </a:pPr>
            <a:endParaRPr lang="zh-CN" altLang="en-US" sz="2800" b="1" kern="0" dirty="0">
              <a:latin typeface="+mn-lt"/>
              <a:ea typeface="+mn-ea"/>
            </a:endParaRPr>
          </a:p>
        </p:txBody>
      </p:sp>
      <p:pic>
        <p:nvPicPr>
          <p:cNvPr id="19354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313"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1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8.7.2 </a:t>
            </a:r>
            <a:r>
              <a:rPr lang="zh-CN" altLang="zh-CN" dirty="0">
                <a:solidFill>
                  <a:srgbClr val="800000"/>
                </a:solidFill>
                <a:effectLst>
                  <a:outerShdw blurRad="38100" dist="38100" dir="2700000" algn="tl">
                    <a:srgbClr val="000000"/>
                  </a:outerShdw>
                </a:effectLst>
                <a:latin typeface="Arial" charset="0"/>
                <a:ea typeface="黑体" pitchFamily="2" charset="-122"/>
              </a:rPr>
              <a:t>指向指针数据的指针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94563" name="Rectangle 3"/>
          <p:cNvSpPr>
            <a:spLocks noGrp="1" noChangeArrowheads="1"/>
          </p:cNvSpPr>
          <p:nvPr>
            <p:ph type="body" idx="1"/>
          </p:nvPr>
        </p:nvSpPr>
        <p:spPr>
          <a:xfrm>
            <a:off x="1071563" y="1571625"/>
            <a:ext cx="7286625" cy="1928813"/>
          </a:xfrm>
        </p:spPr>
        <p:txBody>
          <a:bodyPr/>
          <a:lstStyle/>
          <a:p>
            <a:r>
              <a:rPr lang="zh-CN" altLang="zh-CN"/>
              <a:t>在了解了指针数组的基础上，需要了解指向指针数据的指针变量，简称为指向指针的指针。</a:t>
            </a:r>
          </a:p>
        </p:txBody>
      </p:sp>
      <p:graphicFrame>
        <p:nvGraphicFramePr>
          <p:cNvPr id="4" name="表格 3"/>
          <p:cNvGraphicFramePr>
            <a:graphicFrameLocks noGrp="1"/>
          </p:cNvGraphicFramePr>
          <p:nvPr/>
        </p:nvGraphicFramePr>
        <p:xfrm>
          <a:off x="4870450" y="3857625"/>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4870450" y="4443413"/>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4870450" y="5040313"/>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4870450" y="5640388"/>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1714500" y="3943350"/>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3" name="直接箭头连接符 12"/>
          <p:cNvCxnSpPr>
            <a:cxnSpLocks noChangeShapeType="1"/>
          </p:cNvCxnSpPr>
          <p:nvPr/>
        </p:nvCxnSpPr>
        <p:spPr bwMode="auto">
          <a:xfrm flipV="1">
            <a:off x="3714750" y="4214813"/>
            <a:ext cx="1143000" cy="6985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3714750" y="4784725"/>
            <a:ext cx="1143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a:off x="3714750" y="5284788"/>
            <a:ext cx="1143000" cy="7143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6" name="直接箭头连接符 15"/>
          <p:cNvCxnSpPr>
            <a:cxnSpLocks noChangeShapeType="1"/>
          </p:cNvCxnSpPr>
          <p:nvPr/>
        </p:nvCxnSpPr>
        <p:spPr bwMode="auto">
          <a:xfrm>
            <a:off x="3714750" y="5784850"/>
            <a:ext cx="1143000" cy="142875"/>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7" name="TextBox 16"/>
          <p:cNvSpPr txBox="1"/>
          <p:nvPr/>
        </p:nvSpPr>
        <p:spPr>
          <a:xfrm>
            <a:off x="214313" y="3429000"/>
            <a:ext cx="1357312" cy="523875"/>
          </a:xfrm>
          <a:prstGeom prst="rect">
            <a:avLst/>
          </a:prstGeom>
          <a:noFill/>
        </p:spPr>
        <p:txBody>
          <a:bodyPr>
            <a:spAutoFit/>
          </a:bodyPr>
          <a:lstStyle/>
          <a:p>
            <a:pPr>
              <a:defRPr/>
            </a:pPr>
            <a:r>
              <a:rPr lang="en-US" altLang="zh-CN" sz="2800" b="1" dirty="0">
                <a:solidFill>
                  <a:srgbClr val="00B050"/>
                </a:solidFill>
                <a:latin typeface="+mn-lt"/>
                <a:ea typeface="+mn-ea"/>
              </a:rPr>
              <a:t>name</a:t>
            </a:r>
            <a:endParaRPr lang="zh-CN" altLang="en-US" sz="2800" b="1" dirty="0">
              <a:solidFill>
                <a:srgbClr val="00B050"/>
              </a:solidFill>
              <a:latin typeface="+mn-lt"/>
              <a:ea typeface="+mn-ea"/>
            </a:endParaRPr>
          </a:p>
        </p:txBody>
      </p:sp>
      <p:cxnSp>
        <p:nvCxnSpPr>
          <p:cNvPr id="18" name="直接箭头连接符 17"/>
          <p:cNvCxnSpPr>
            <a:cxnSpLocks noChangeShapeType="1"/>
          </p:cNvCxnSpPr>
          <p:nvPr/>
        </p:nvCxnSpPr>
        <p:spPr bwMode="auto">
          <a:xfrm>
            <a:off x="285750" y="3929063"/>
            <a:ext cx="1428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1" name="TextBox 20"/>
          <p:cNvSpPr txBox="1"/>
          <p:nvPr/>
        </p:nvSpPr>
        <p:spPr>
          <a:xfrm>
            <a:off x="428625" y="4476750"/>
            <a:ext cx="642938"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22" name="直接箭头连接符 21"/>
          <p:cNvCxnSpPr>
            <a:cxnSpLocks noChangeShapeType="1"/>
          </p:cNvCxnSpPr>
          <p:nvPr/>
        </p:nvCxnSpPr>
        <p:spPr bwMode="auto">
          <a:xfrm>
            <a:off x="285750" y="4976813"/>
            <a:ext cx="1428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194660"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991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par>
                                <p:cTn id="11" presetID="3" presetClass="entr" presetSubtype="1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linds(horizontal)">
                                      <p:cBhvr>
                                        <p:cTn id="13" dur="500"/>
                                        <p:tgtEl>
                                          <p:spTgt spid="6"/>
                                        </p:tgtEl>
                                      </p:cBhvr>
                                    </p:animEffect>
                                  </p:childTnLst>
                                </p:cTn>
                              </p:par>
                              <p:par>
                                <p:cTn id="14" presetID="3"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slide(fromLeft)">
                                      <p:cBhvr>
                                        <p:cTn id="26" dur="500"/>
                                        <p:tgtEl>
                                          <p:spTgt spid="13"/>
                                        </p:tgtEl>
                                      </p:cBhvr>
                                    </p:animEffect>
                                  </p:childTnLst>
                                </p:cTn>
                              </p:par>
                              <p:par>
                                <p:cTn id="27" presetID="12" presetClass="entr" presetSubtype="8" fill="hold"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lide(fromLeft)">
                                      <p:cBhvr>
                                        <p:cTn id="29" dur="500"/>
                                        <p:tgtEl>
                                          <p:spTgt spid="14"/>
                                        </p:tgtEl>
                                      </p:cBhvr>
                                    </p:animEffect>
                                  </p:childTnLst>
                                </p:cTn>
                              </p:par>
                              <p:par>
                                <p:cTn id="30" presetID="12" presetClass="entr" presetSubtype="8"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slide(fromLeft)">
                                      <p:cBhvr>
                                        <p:cTn id="32" dur="500"/>
                                        <p:tgtEl>
                                          <p:spTgt spid="15"/>
                                        </p:tgtEl>
                                      </p:cBhvr>
                                    </p:animEffect>
                                  </p:childTnLst>
                                </p:cTn>
                              </p:par>
                              <p:par>
                                <p:cTn id="33" presetID="12" presetClass="entr" presetSubtype="8" fill="hold" nodeType="with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slide(fromLeft)">
                                      <p:cBhvr>
                                        <p:cTn id="35" dur="500"/>
                                        <p:tgtEl>
                                          <p:spTgt spid="16"/>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2" presetClass="entr" presetSubtype="8" fill="hold" nodeType="clickEffect">
                                  <p:stCondLst>
                                    <p:cond delay="0"/>
                                  </p:stCondLst>
                                  <p:childTnLst>
                                    <p:set>
                                      <p:cBhvr>
                                        <p:cTn id="39" dur="1" fill="hold">
                                          <p:stCondLst>
                                            <p:cond delay="0"/>
                                          </p:stCondLst>
                                        </p:cTn>
                                        <p:tgtEl>
                                          <p:spTgt spid="18"/>
                                        </p:tgtEl>
                                        <p:attrNameLst>
                                          <p:attrName>style.visibility</p:attrName>
                                        </p:attrNameLst>
                                      </p:cBhvr>
                                      <p:to>
                                        <p:strVal val="visible"/>
                                      </p:to>
                                    </p:set>
                                    <p:animEffect transition="in" filter="slide(fromLeft)">
                                      <p:cBhvr>
                                        <p:cTn id="40" dur="500"/>
                                        <p:tgtEl>
                                          <p:spTgt spid="18"/>
                                        </p:tgtEl>
                                      </p:cBhvr>
                                    </p:animEffect>
                                  </p:childTnLst>
                                </p:cTn>
                              </p:par>
                              <p:par>
                                <p:cTn id="41" presetID="12" presetClass="entr" presetSubtype="8"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slide(fromLeft)">
                                      <p:cBhvr>
                                        <p:cTn id="43" dur="500"/>
                                        <p:tgtEl>
                                          <p:spTgt spid="1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nodeType="clickEffect">
                                  <p:stCondLst>
                                    <p:cond delay="0"/>
                                  </p:stCondLst>
                                  <p:childTnLst>
                                    <p:set>
                                      <p:cBhvr>
                                        <p:cTn id="47" dur="1" fill="hold">
                                          <p:stCondLst>
                                            <p:cond delay="0"/>
                                          </p:stCondLst>
                                        </p:cTn>
                                        <p:tgtEl>
                                          <p:spTgt spid="22"/>
                                        </p:tgtEl>
                                        <p:attrNameLst>
                                          <p:attrName>style.visibility</p:attrName>
                                        </p:attrNameLst>
                                      </p:cBhvr>
                                      <p:to>
                                        <p:strVal val="visible"/>
                                      </p:to>
                                    </p:set>
                                    <p:animEffect transition="in" filter="slide(fromLeft)">
                                      <p:cBhvr>
                                        <p:cTn id="48" dur="500"/>
                                        <p:tgtEl>
                                          <p:spTgt spid="22"/>
                                        </p:tgtEl>
                                      </p:cBhvr>
                                    </p:animEffect>
                                  </p:childTnLst>
                                </p:cTn>
                              </p:par>
                              <p:par>
                                <p:cTn id="49" presetID="12" presetClass="entr" presetSubtype="8" fill="hold" grpId="0" nodeType="withEffect">
                                  <p:stCondLst>
                                    <p:cond delay="0"/>
                                  </p:stCondLst>
                                  <p:childTnLst>
                                    <p:set>
                                      <p:cBhvr>
                                        <p:cTn id="50" dur="1" fill="hold">
                                          <p:stCondLst>
                                            <p:cond delay="0"/>
                                          </p:stCondLst>
                                        </p:cTn>
                                        <p:tgtEl>
                                          <p:spTgt spid="21"/>
                                        </p:tgtEl>
                                        <p:attrNameLst>
                                          <p:attrName>style.visibility</p:attrName>
                                        </p:attrNameLst>
                                      </p:cBhvr>
                                      <p:to>
                                        <p:strVal val="visible"/>
                                      </p:to>
                                    </p:set>
                                    <p:animEffect transition="in" filter="slide(fromLeft)">
                                      <p:cBhvr>
                                        <p:cTn id="5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1" grpId="0"/>
    </p:bld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428625" y="500063"/>
            <a:ext cx="8358188" cy="3071812"/>
          </a:xfrm>
        </p:spPr>
        <p:txBody>
          <a:bodyPr/>
          <a:lstStyle/>
          <a:p>
            <a:pPr>
              <a:buFont typeface="Wingdings" pitchFamily="2" charset="2"/>
              <a:buNone/>
            </a:pPr>
            <a:r>
              <a:rPr lang="zh-CN" altLang="zh-CN"/>
              <a:t>例</a:t>
            </a:r>
            <a:r>
              <a:rPr lang="en-US" altLang="zh-CN"/>
              <a:t>8.28 </a:t>
            </a:r>
            <a:r>
              <a:rPr lang="zh-CN" altLang="zh-CN"/>
              <a:t>使用指向指针数据的指针变量。</a:t>
            </a:r>
            <a:endParaRPr lang="en-US" altLang="zh-CN"/>
          </a:p>
          <a:p>
            <a:pPr>
              <a:lnSpc>
                <a:spcPts val="2900"/>
              </a:lnSpc>
              <a:buFont typeface="Wingdings" pitchFamily="2" charset="2"/>
              <a:buNone/>
            </a:pPr>
            <a:r>
              <a:rPr lang="en-US" altLang="zh-CN" sz="2800"/>
              <a:t>  char *name[]={“Follow”,,“Great”,</a:t>
            </a:r>
          </a:p>
          <a:p>
            <a:pPr>
              <a:lnSpc>
                <a:spcPts val="2900"/>
              </a:lnSpc>
              <a:buFont typeface="Wingdings" pitchFamily="2" charset="2"/>
              <a:buNone/>
            </a:pPr>
            <a:r>
              <a:rPr lang="en-US" altLang="zh-CN" sz="2800"/>
              <a:t>               “FORTRAN”,“Computer”};</a:t>
            </a:r>
            <a:endParaRPr lang="zh-CN" altLang="zh-CN" sz="2800"/>
          </a:p>
          <a:p>
            <a:pPr>
              <a:lnSpc>
                <a:spcPts val="2900"/>
              </a:lnSpc>
              <a:buFont typeface="Wingdings" pitchFamily="2" charset="2"/>
              <a:buNone/>
            </a:pPr>
            <a:r>
              <a:rPr lang="en-US" altLang="zh-CN" sz="2800"/>
              <a:t>  </a:t>
            </a:r>
            <a:r>
              <a:rPr lang="en-US" altLang="zh-CN" sz="2800">
                <a:solidFill>
                  <a:srgbClr val="00B050"/>
                </a:solidFill>
              </a:rPr>
              <a:t>char</a:t>
            </a:r>
            <a:r>
              <a:rPr lang="en-US" altLang="zh-CN" sz="2800"/>
              <a:t> </a:t>
            </a:r>
            <a:r>
              <a:rPr lang="en-US" altLang="zh-CN" sz="2800">
                <a:solidFill>
                  <a:srgbClr val="00B050"/>
                </a:solidFill>
              </a:rPr>
              <a:t>*</a:t>
            </a:r>
            <a:r>
              <a:rPr lang="en-US" altLang="zh-CN" sz="2800">
                <a:solidFill>
                  <a:srgbClr val="FF0000"/>
                </a:solidFill>
              </a:rPr>
              <a:t>*p</a:t>
            </a:r>
            <a:r>
              <a:rPr lang="en-US" altLang="zh-CN" sz="2800"/>
              <a:t>;</a:t>
            </a:r>
            <a:r>
              <a:rPr lang="zh-CN" altLang="zh-CN" sz="2800"/>
              <a:t> </a:t>
            </a:r>
            <a:r>
              <a:rPr lang="en-US" altLang="zh-CN" sz="2800"/>
              <a:t>  int i;</a:t>
            </a:r>
            <a:endParaRPr lang="zh-CN" altLang="zh-CN" sz="2800"/>
          </a:p>
          <a:p>
            <a:pPr>
              <a:lnSpc>
                <a:spcPts val="2900"/>
              </a:lnSpc>
              <a:buFont typeface="Wingdings" pitchFamily="2" charset="2"/>
              <a:buNone/>
            </a:pPr>
            <a:r>
              <a:rPr lang="en-US" altLang="zh-CN" sz="2800"/>
              <a:t>  for(i=0;i&lt;5;i++)</a:t>
            </a:r>
            <a:endParaRPr lang="zh-CN" altLang="zh-CN" sz="2800"/>
          </a:p>
          <a:p>
            <a:pPr>
              <a:lnSpc>
                <a:spcPts val="2900"/>
              </a:lnSpc>
              <a:buFont typeface="Wingdings" pitchFamily="2" charset="2"/>
              <a:buNone/>
            </a:pPr>
            <a:r>
              <a:rPr lang="en-US" altLang="zh-CN" sz="2800"/>
              <a:t>  {  p=name+i;   printf("%s\n",*p);  }</a:t>
            </a:r>
            <a:endParaRPr lang="zh-CN" altLang="zh-CN" sz="2800"/>
          </a:p>
        </p:txBody>
      </p:sp>
      <p:graphicFrame>
        <p:nvGraphicFramePr>
          <p:cNvPr id="4" name="表格 3"/>
          <p:cNvGraphicFramePr>
            <a:graphicFrameLocks noGrp="1"/>
          </p:cNvGraphicFramePr>
          <p:nvPr/>
        </p:nvGraphicFramePr>
        <p:xfrm>
          <a:off x="4870450" y="3857625"/>
          <a:ext cx="3357564"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357188">
                  <a:extLst>
                    <a:ext uri="{9D8B030D-6E8A-4147-A177-3AD203B41FA5}">
                      <a16:colId xmlns:a16="http://schemas.microsoft.com/office/drawing/2014/main" val="20004"/>
                    </a:ext>
                  </a:extLst>
                </a:gridCol>
                <a:gridCol w="500063">
                  <a:extLst>
                    <a:ext uri="{9D8B030D-6E8A-4147-A177-3AD203B41FA5}">
                      <a16:colId xmlns:a16="http://schemas.microsoft.com/office/drawing/2014/main" val="20005"/>
                    </a:ext>
                  </a:extLst>
                </a:gridCol>
                <a:gridCol w="785813">
                  <a:extLst>
                    <a:ext uri="{9D8B030D-6E8A-4147-A177-3AD203B41FA5}">
                      <a16:colId xmlns:a16="http://schemas.microsoft.com/office/drawing/2014/main" val="20006"/>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l</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w</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4870450" y="4443413"/>
          <a:ext cx="2857501"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785813">
                  <a:extLst>
                    <a:ext uri="{9D8B030D-6E8A-4147-A177-3AD203B41FA5}">
                      <a16:colId xmlns:a16="http://schemas.microsoft.com/office/drawing/2014/main" val="20005"/>
                    </a:ext>
                  </a:extLst>
                </a:gridCol>
              </a:tblGrid>
              <a:tr h="517525">
                <a:tc>
                  <a:txBody>
                    <a:bodyPr/>
                    <a:lstStyle/>
                    <a:p>
                      <a:pPr algn="ctr"/>
                      <a:r>
                        <a:rPr lang="en-US" altLang="zh-CN" sz="2800" dirty="0">
                          <a:solidFill>
                            <a:srgbClr val="0000CC"/>
                          </a:solidFill>
                        </a:rPr>
                        <a:t>G</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6" name="表格 5"/>
          <p:cNvGraphicFramePr>
            <a:graphicFrameLocks noGrp="1"/>
          </p:cNvGraphicFramePr>
          <p:nvPr/>
        </p:nvGraphicFramePr>
        <p:xfrm>
          <a:off x="4870450" y="5040313"/>
          <a:ext cx="3714750" cy="517588"/>
        </p:xfrm>
        <a:graphic>
          <a:graphicData uri="http://schemas.openxmlformats.org/drawingml/2006/table">
            <a:tbl>
              <a:tblPr firstRow="1" bandRow="1">
                <a:tableStyleId>{5C22544A-7EE6-4342-B048-85BDC9FD1C3A}</a:tableStyleId>
              </a:tblPr>
              <a:tblGrid>
                <a:gridCol w="428625">
                  <a:extLst>
                    <a:ext uri="{9D8B030D-6E8A-4147-A177-3AD203B41FA5}">
                      <a16:colId xmlns:a16="http://schemas.microsoft.com/office/drawing/2014/main" val="20000"/>
                    </a:ext>
                  </a:extLst>
                </a:gridCol>
                <a:gridCol w="428625">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428625">
                  <a:extLst>
                    <a:ext uri="{9D8B030D-6E8A-4147-A177-3AD203B41FA5}">
                      <a16:colId xmlns:a16="http://schemas.microsoft.com/office/drawing/2014/main" val="20006"/>
                    </a:ext>
                  </a:extLst>
                </a:gridCol>
                <a:gridCol w="714375">
                  <a:extLst>
                    <a:ext uri="{9D8B030D-6E8A-4147-A177-3AD203B41FA5}">
                      <a16:colId xmlns:a16="http://schemas.microsoft.com/office/drawing/2014/main" val="20007"/>
                    </a:ext>
                  </a:extLst>
                </a:gridCol>
              </a:tblGrid>
              <a:tr h="517525">
                <a:tc>
                  <a:txBody>
                    <a:bodyPr/>
                    <a:lstStyle/>
                    <a:p>
                      <a:pPr algn="ctr"/>
                      <a:r>
                        <a:rPr lang="en-US" altLang="zh-CN" sz="2800" dirty="0">
                          <a:solidFill>
                            <a:srgbClr val="0000CC"/>
                          </a:solidFill>
                        </a:rPr>
                        <a:t>F</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A</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N</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7" name="表格 6"/>
          <p:cNvGraphicFramePr>
            <a:graphicFrameLocks noGrp="1"/>
          </p:cNvGraphicFramePr>
          <p:nvPr/>
        </p:nvGraphicFramePr>
        <p:xfrm>
          <a:off x="4870450" y="5640388"/>
          <a:ext cx="4071937" cy="517588"/>
        </p:xfrm>
        <a:graphic>
          <a:graphicData uri="http://schemas.openxmlformats.org/drawingml/2006/table">
            <a:tbl>
              <a:tblPr firstRow="1" bandRow="1">
                <a:tableStyleId>{5C22544A-7EE6-4342-B048-85BDC9FD1C3A}</a:tableStyleId>
              </a:tblPr>
              <a:tblGrid>
                <a:gridCol w="357186">
                  <a:extLst>
                    <a:ext uri="{9D8B030D-6E8A-4147-A177-3AD203B41FA5}">
                      <a16:colId xmlns:a16="http://schemas.microsoft.com/office/drawing/2014/main" val="20000"/>
                    </a:ext>
                  </a:extLst>
                </a:gridCol>
                <a:gridCol w="357188">
                  <a:extLst>
                    <a:ext uri="{9D8B030D-6E8A-4147-A177-3AD203B41FA5}">
                      <a16:colId xmlns:a16="http://schemas.microsoft.com/office/drawing/2014/main" val="20001"/>
                    </a:ext>
                  </a:extLst>
                </a:gridCol>
                <a:gridCol w="428625">
                  <a:extLst>
                    <a:ext uri="{9D8B030D-6E8A-4147-A177-3AD203B41FA5}">
                      <a16:colId xmlns:a16="http://schemas.microsoft.com/office/drawing/2014/main" val="20002"/>
                    </a:ext>
                  </a:extLst>
                </a:gridCol>
                <a:gridCol w="428625">
                  <a:extLst>
                    <a:ext uri="{9D8B030D-6E8A-4147-A177-3AD203B41FA5}">
                      <a16:colId xmlns:a16="http://schemas.microsoft.com/office/drawing/2014/main" val="20003"/>
                    </a:ext>
                  </a:extLst>
                </a:gridCol>
                <a:gridCol w="428625">
                  <a:extLst>
                    <a:ext uri="{9D8B030D-6E8A-4147-A177-3AD203B41FA5}">
                      <a16:colId xmlns:a16="http://schemas.microsoft.com/office/drawing/2014/main" val="20004"/>
                    </a:ext>
                  </a:extLst>
                </a:gridCol>
                <a:gridCol w="4286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428625">
                  <a:extLst>
                    <a:ext uri="{9D8B030D-6E8A-4147-A177-3AD203B41FA5}">
                      <a16:colId xmlns:a16="http://schemas.microsoft.com/office/drawing/2014/main" val="20007"/>
                    </a:ext>
                  </a:extLst>
                </a:gridCol>
                <a:gridCol w="714375">
                  <a:extLst>
                    <a:ext uri="{9D8B030D-6E8A-4147-A177-3AD203B41FA5}">
                      <a16:colId xmlns:a16="http://schemas.microsoft.com/office/drawing/2014/main" val="20008"/>
                    </a:ext>
                  </a:extLst>
                </a:gridCol>
              </a:tblGrid>
              <a:tr h="517525">
                <a:tc>
                  <a:txBody>
                    <a:bodyPr/>
                    <a:lstStyle/>
                    <a:p>
                      <a:pPr algn="ctr"/>
                      <a:r>
                        <a:rPr lang="en-US" altLang="zh-CN" sz="2800" dirty="0">
                          <a:solidFill>
                            <a:srgbClr val="0000CC"/>
                          </a:solidFill>
                        </a:rPr>
                        <a:t>C</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o</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m</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p</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u</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t</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e</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r</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a:solidFill>
                            <a:srgbClr val="0000CC"/>
                          </a:solidFill>
                        </a:rPr>
                        <a:t>\0</a:t>
                      </a:r>
                      <a:endParaRPr lang="zh-CN" altLang="en-US" sz="2800" dirty="0">
                        <a:solidFill>
                          <a:srgbClr val="0000CC"/>
                        </a:solidFill>
                      </a:endParaRPr>
                    </a:p>
                  </a:txBody>
                  <a:tcPr marL="91439" marR="91439" marT="45434" marB="454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8" name="表格 7"/>
          <p:cNvGraphicFramePr>
            <a:graphicFrameLocks noGrp="1"/>
          </p:cNvGraphicFramePr>
          <p:nvPr/>
        </p:nvGraphicFramePr>
        <p:xfrm>
          <a:off x="1714500" y="3943350"/>
          <a:ext cx="2000250" cy="2073276"/>
        </p:xfrm>
        <a:graphic>
          <a:graphicData uri="http://schemas.openxmlformats.org/drawingml/2006/table">
            <a:tbl>
              <a:tblPr firstRow="1" bandRow="1">
                <a:tableStyleId>{5C22544A-7EE6-4342-B048-85BDC9FD1C3A}</a:tableStyleId>
              </a:tblPr>
              <a:tblGrid>
                <a:gridCol w="2000250">
                  <a:extLst>
                    <a:ext uri="{9D8B030D-6E8A-4147-A177-3AD203B41FA5}">
                      <a16:colId xmlns:a16="http://schemas.microsoft.com/office/drawing/2014/main" val="20000"/>
                    </a:ext>
                  </a:extLst>
                </a:gridCol>
              </a:tblGrid>
              <a:tr h="518319">
                <a:tc>
                  <a:txBody>
                    <a:bodyPr/>
                    <a:lstStyle/>
                    <a:p>
                      <a:pPr algn="ctr"/>
                      <a:r>
                        <a:rPr lang="en-US" altLang="zh-CN" sz="2800" b="1" dirty="0">
                          <a:solidFill>
                            <a:srgbClr val="9D138D"/>
                          </a:solidFill>
                        </a:rPr>
                        <a:t>name[0]</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name[1]</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name[2]</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18319">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name[3]</a:t>
                      </a:r>
                      <a:endParaRPr lang="zh-CN" altLang="en-US" sz="2800" b="1" dirty="0">
                        <a:solidFill>
                          <a:srgbClr val="9D138D"/>
                        </a:solidFill>
                      </a:endParaRPr>
                    </a:p>
                  </a:txBody>
                  <a:tcPr marL="91439" marR="91439" marT="45734" marB="45734">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cxnSp>
        <p:nvCxnSpPr>
          <p:cNvPr id="195675" name="直接箭头连接符 12"/>
          <p:cNvCxnSpPr>
            <a:cxnSpLocks noChangeShapeType="1"/>
          </p:cNvCxnSpPr>
          <p:nvPr/>
        </p:nvCxnSpPr>
        <p:spPr bwMode="auto">
          <a:xfrm flipV="1">
            <a:off x="3714750" y="4214813"/>
            <a:ext cx="1143000" cy="6985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95676" name="直接箭头连接符 13"/>
          <p:cNvCxnSpPr>
            <a:cxnSpLocks noChangeShapeType="1"/>
          </p:cNvCxnSpPr>
          <p:nvPr/>
        </p:nvCxnSpPr>
        <p:spPr bwMode="auto">
          <a:xfrm>
            <a:off x="3714750" y="4784725"/>
            <a:ext cx="114300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95677" name="直接箭头连接符 14"/>
          <p:cNvCxnSpPr>
            <a:cxnSpLocks noChangeShapeType="1"/>
          </p:cNvCxnSpPr>
          <p:nvPr/>
        </p:nvCxnSpPr>
        <p:spPr bwMode="auto">
          <a:xfrm>
            <a:off x="3714750" y="5284788"/>
            <a:ext cx="1143000" cy="7143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95678" name="直接箭头连接符 15"/>
          <p:cNvCxnSpPr>
            <a:cxnSpLocks noChangeShapeType="1"/>
          </p:cNvCxnSpPr>
          <p:nvPr/>
        </p:nvCxnSpPr>
        <p:spPr bwMode="auto">
          <a:xfrm>
            <a:off x="3714750" y="5784850"/>
            <a:ext cx="1143000" cy="142875"/>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7" name="TextBox 16"/>
          <p:cNvSpPr txBox="1"/>
          <p:nvPr/>
        </p:nvSpPr>
        <p:spPr>
          <a:xfrm>
            <a:off x="214313" y="3429000"/>
            <a:ext cx="1357312" cy="523875"/>
          </a:xfrm>
          <a:prstGeom prst="rect">
            <a:avLst/>
          </a:prstGeom>
          <a:noFill/>
        </p:spPr>
        <p:txBody>
          <a:bodyPr>
            <a:spAutoFit/>
          </a:bodyPr>
          <a:lstStyle/>
          <a:p>
            <a:pPr>
              <a:defRPr/>
            </a:pPr>
            <a:r>
              <a:rPr lang="en-US" altLang="zh-CN" sz="2800" b="1" dirty="0">
                <a:solidFill>
                  <a:srgbClr val="00B050"/>
                </a:solidFill>
                <a:latin typeface="+mn-lt"/>
                <a:ea typeface="+mn-ea"/>
              </a:rPr>
              <a:t>name</a:t>
            </a:r>
            <a:endParaRPr lang="zh-CN" altLang="en-US" sz="2800" b="1" dirty="0">
              <a:solidFill>
                <a:srgbClr val="00B050"/>
              </a:solidFill>
              <a:latin typeface="+mn-lt"/>
              <a:ea typeface="+mn-ea"/>
            </a:endParaRPr>
          </a:p>
        </p:txBody>
      </p:sp>
      <p:cxnSp>
        <p:nvCxnSpPr>
          <p:cNvPr id="195680" name="直接箭头连接符 17"/>
          <p:cNvCxnSpPr>
            <a:cxnSpLocks noChangeShapeType="1"/>
          </p:cNvCxnSpPr>
          <p:nvPr/>
        </p:nvCxnSpPr>
        <p:spPr bwMode="auto">
          <a:xfrm>
            <a:off x="285750" y="3929063"/>
            <a:ext cx="1428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sp>
        <p:nvSpPr>
          <p:cNvPr id="21" name="TextBox 20"/>
          <p:cNvSpPr txBox="1"/>
          <p:nvPr/>
        </p:nvSpPr>
        <p:spPr>
          <a:xfrm>
            <a:off x="428625" y="4476750"/>
            <a:ext cx="642938"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195682" name="直接箭头连接符 21"/>
          <p:cNvCxnSpPr>
            <a:cxnSpLocks noChangeShapeType="1"/>
          </p:cNvCxnSpPr>
          <p:nvPr/>
        </p:nvCxnSpPr>
        <p:spPr bwMode="auto">
          <a:xfrm>
            <a:off x="285750" y="4976813"/>
            <a:ext cx="14287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195683"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99188"/>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5" dur="500"/>
                                        <p:tgtEl>
                                          <p:spTgt spid="6147">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0" dur="500"/>
                                        <p:tgtEl>
                                          <p:spTgt spid="61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5" dur="500"/>
                                        <p:tgtEl>
                                          <p:spTgt spid="6147">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147">
                                            <p:txEl>
                                              <p:pRg st="5" end="5"/>
                                            </p:txEl>
                                          </p:spTgt>
                                        </p:tgtEl>
                                        <p:attrNameLst>
                                          <p:attrName>style.visibility</p:attrName>
                                        </p:attrNameLst>
                                      </p:cBhvr>
                                      <p:to>
                                        <p:strVal val="visible"/>
                                      </p:to>
                                    </p:set>
                                    <p:animEffect transition="in" filter="blinds(horizontal)">
                                      <p:cBhvr>
                                        <p:cTn id="28" dur="500"/>
                                        <p:tgtEl>
                                          <p:spTgt spid="61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内容占位符 2"/>
          <p:cNvSpPr>
            <a:spLocks noGrp="1"/>
          </p:cNvSpPr>
          <p:nvPr>
            <p:ph idx="1"/>
          </p:nvPr>
        </p:nvSpPr>
        <p:spPr/>
        <p:txBody>
          <a:bodyPr/>
          <a:lstStyle/>
          <a:p>
            <a:pPr>
              <a:buFont typeface="Wingdings" pitchFamily="2" charset="2"/>
              <a:buNone/>
            </a:pPr>
            <a:r>
              <a:rPr lang="en-US" altLang="zh-CN"/>
              <a:t>  </a:t>
            </a:r>
            <a:r>
              <a:rPr lang="zh-CN" altLang="zh-CN"/>
              <a:t>例</a:t>
            </a:r>
            <a:r>
              <a:rPr lang="en-US" altLang="zh-CN"/>
              <a:t>8.29 </a:t>
            </a:r>
            <a:r>
              <a:rPr lang="zh-CN" altLang="zh-CN"/>
              <a:t>有一个指针数组，其元素分别指向一个整型数组的元素，用指向指针数据的指针变量，输出整型数组各元素的值。</a:t>
            </a:r>
            <a:endParaRPr lang="zh-CN" altLang="en-US"/>
          </a:p>
        </p:txBody>
      </p:sp>
      <p:pic>
        <p:nvPicPr>
          <p:cNvPr id="196611"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内容占位符 2"/>
          <p:cNvSpPr>
            <a:spLocks noGrp="1"/>
          </p:cNvSpPr>
          <p:nvPr>
            <p:ph idx="1"/>
          </p:nvPr>
        </p:nvSpPr>
        <p:spPr>
          <a:xfrm>
            <a:off x="214313" y="500063"/>
            <a:ext cx="7715250" cy="6000750"/>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{int a[5]={1,3,5,7,9};</a:t>
            </a:r>
            <a:endParaRPr lang="zh-CN" altLang="zh-CN" sz="2800"/>
          </a:p>
          <a:p>
            <a:pPr>
              <a:lnSpc>
                <a:spcPts val="3000"/>
              </a:lnSpc>
              <a:buFont typeface="Wingdings" pitchFamily="2" charset="2"/>
              <a:buNone/>
            </a:pPr>
            <a:r>
              <a:rPr lang="en-US" altLang="zh-CN" sz="2800"/>
              <a:t>  int *num[5]={&amp;a[0],&amp;a[1],&amp;a[2],</a:t>
            </a:r>
          </a:p>
          <a:p>
            <a:pPr>
              <a:lnSpc>
                <a:spcPts val="3000"/>
              </a:lnSpc>
              <a:buFont typeface="Wingdings" pitchFamily="2" charset="2"/>
              <a:buNone/>
            </a:pPr>
            <a:r>
              <a:rPr lang="en-US" altLang="zh-CN" sz="2800"/>
              <a:t>                      &amp;a[3],&amp;a[4]};</a:t>
            </a:r>
            <a:endParaRPr lang="zh-CN" altLang="zh-CN" sz="2800"/>
          </a:p>
          <a:p>
            <a:pPr>
              <a:lnSpc>
                <a:spcPts val="3000"/>
              </a:lnSpc>
              <a:buFont typeface="Wingdings" pitchFamily="2" charset="2"/>
              <a:buNone/>
            </a:pPr>
            <a:r>
              <a:rPr lang="en-US" altLang="zh-CN" sz="2800"/>
              <a:t>  int **p,i; </a:t>
            </a:r>
            <a:endParaRPr lang="zh-CN" altLang="zh-CN" sz="2800"/>
          </a:p>
          <a:p>
            <a:pPr>
              <a:lnSpc>
                <a:spcPts val="3000"/>
              </a:lnSpc>
              <a:buFont typeface="Wingdings" pitchFamily="2" charset="2"/>
              <a:buNone/>
            </a:pPr>
            <a:r>
              <a:rPr lang="en-US" altLang="zh-CN" sz="2800"/>
              <a:t>  p=num; </a:t>
            </a:r>
            <a:endParaRPr lang="zh-CN" altLang="zh-CN" sz="2800"/>
          </a:p>
          <a:p>
            <a:pPr>
              <a:lnSpc>
                <a:spcPts val="3000"/>
              </a:lnSpc>
              <a:buFont typeface="Wingdings" pitchFamily="2" charset="2"/>
              <a:buNone/>
            </a:pPr>
            <a:r>
              <a:rPr lang="en-US" altLang="zh-CN" sz="2800"/>
              <a:t>  for(i=0;i&lt;5;i++)</a:t>
            </a:r>
            <a:endParaRPr lang="zh-CN" altLang="zh-CN" sz="2800"/>
          </a:p>
          <a:p>
            <a:pPr>
              <a:lnSpc>
                <a:spcPts val="3000"/>
              </a:lnSpc>
              <a:buFont typeface="Wingdings" pitchFamily="2" charset="2"/>
              <a:buNone/>
            </a:pPr>
            <a:r>
              <a:rPr lang="en-US" altLang="zh-CN" sz="2800"/>
              <a:t>  {  printf("%d ",**p);</a:t>
            </a:r>
          </a:p>
          <a:p>
            <a:pPr>
              <a:lnSpc>
                <a:spcPts val="3000"/>
              </a:lnSpc>
              <a:buFont typeface="Wingdings" pitchFamily="2" charset="2"/>
              <a:buNone/>
            </a:pPr>
            <a:r>
              <a:rPr lang="en-US" altLang="zh-CN" sz="2800"/>
              <a:t>      p++;    </a:t>
            </a:r>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r>
              <a:rPr lang="en-US" altLang="zh-CN" sz="2800"/>
              <a:t>  printf("\n");  return 0;</a:t>
            </a:r>
            <a:endParaRPr lang="zh-CN" altLang="zh-CN" sz="2800"/>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endParaRPr lang="zh-CN" altLang="en-US" sz="2800"/>
          </a:p>
        </p:txBody>
      </p:sp>
      <p:graphicFrame>
        <p:nvGraphicFramePr>
          <p:cNvPr id="4" name="表格 3"/>
          <p:cNvGraphicFramePr>
            <a:graphicFrameLocks noGrp="1"/>
          </p:cNvGraphicFramePr>
          <p:nvPr/>
        </p:nvGraphicFramePr>
        <p:xfrm>
          <a:off x="6000750" y="3357563"/>
          <a:ext cx="1428750" cy="2590800"/>
        </p:xfrm>
        <a:graphic>
          <a:graphicData uri="http://schemas.openxmlformats.org/drawingml/2006/table">
            <a:tbl>
              <a:tblPr firstRow="1" bandRow="1">
                <a:tableStyleId>{5C22544A-7EE6-4342-B048-85BDC9FD1C3A}</a:tableStyleId>
              </a:tblPr>
              <a:tblGrid>
                <a:gridCol w="1428750">
                  <a:extLst>
                    <a:ext uri="{9D8B030D-6E8A-4147-A177-3AD203B41FA5}">
                      <a16:colId xmlns:a16="http://schemas.microsoft.com/office/drawing/2014/main" val="20000"/>
                    </a:ext>
                  </a:extLst>
                </a:gridCol>
              </a:tblGrid>
              <a:tr h="370840">
                <a:tc>
                  <a:txBody>
                    <a:bodyPr/>
                    <a:lstStyle/>
                    <a:p>
                      <a:pPr algn="ctr"/>
                      <a:r>
                        <a:rPr lang="en-US" altLang="zh-CN" sz="2800" b="1" dirty="0">
                          <a:solidFill>
                            <a:srgbClr val="9D138D"/>
                          </a:solidFill>
                        </a:rPr>
                        <a:t>&amp;a[0]</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&amp;a[1]</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&amp;a[2]</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&amp;a[3]</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&amp;a[4]</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7" name="TextBox 6"/>
          <p:cNvSpPr txBox="1"/>
          <p:nvPr/>
        </p:nvSpPr>
        <p:spPr>
          <a:xfrm>
            <a:off x="4643438" y="3071813"/>
            <a:ext cx="642937" cy="523875"/>
          </a:xfrm>
          <a:prstGeom prst="rect">
            <a:avLst/>
          </a:prstGeom>
          <a:noFill/>
        </p:spPr>
        <p:txBody>
          <a:bodyPr>
            <a:spAutoFit/>
          </a:bodyPr>
          <a:lstStyle/>
          <a:p>
            <a:pPr>
              <a:defRPr/>
            </a:pPr>
            <a:r>
              <a:rPr lang="en-US" altLang="zh-CN" sz="2800" b="1" dirty="0">
                <a:solidFill>
                  <a:srgbClr val="00B050"/>
                </a:solidFill>
                <a:latin typeface="+mn-lt"/>
                <a:ea typeface="+mn-ea"/>
              </a:rPr>
              <a:t>p</a:t>
            </a:r>
            <a:endParaRPr lang="zh-CN" altLang="en-US" sz="2800" b="1" dirty="0">
              <a:solidFill>
                <a:srgbClr val="00B050"/>
              </a:solidFill>
              <a:latin typeface="+mn-lt"/>
              <a:ea typeface="+mn-ea"/>
            </a:endParaRPr>
          </a:p>
        </p:txBody>
      </p:sp>
      <p:cxnSp>
        <p:nvCxnSpPr>
          <p:cNvPr id="8" name="直接箭头连接符 7"/>
          <p:cNvCxnSpPr>
            <a:cxnSpLocks noChangeShapeType="1"/>
          </p:cNvCxnSpPr>
          <p:nvPr/>
        </p:nvCxnSpPr>
        <p:spPr bwMode="auto">
          <a:xfrm>
            <a:off x="5143500" y="3357563"/>
            <a:ext cx="857250"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graphicFrame>
        <p:nvGraphicFramePr>
          <p:cNvPr id="9" name="表格 8"/>
          <p:cNvGraphicFramePr>
            <a:graphicFrameLocks noGrp="1"/>
          </p:cNvGraphicFramePr>
          <p:nvPr/>
        </p:nvGraphicFramePr>
        <p:xfrm>
          <a:off x="8072438" y="3357563"/>
          <a:ext cx="785812" cy="2590800"/>
        </p:xfrm>
        <a:graphic>
          <a:graphicData uri="http://schemas.openxmlformats.org/drawingml/2006/table">
            <a:tbl>
              <a:tblPr firstRow="1" bandRow="1">
                <a:tableStyleId>{5C22544A-7EE6-4342-B048-85BDC9FD1C3A}</a:tableStyleId>
              </a:tblPr>
              <a:tblGrid>
                <a:gridCol w="785812">
                  <a:extLst>
                    <a:ext uri="{9D8B030D-6E8A-4147-A177-3AD203B41FA5}">
                      <a16:colId xmlns:a16="http://schemas.microsoft.com/office/drawing/2014/main" val="20000"/>
                    </a:ext>
                  </a:extLst>
                </a:gridCol>
              </a:tblGrid>
              <a:tr h="370840">
                <a:tc>
                  <a:txBody>
                    <a:bodyPr/>
                    <a:lstStyle/>
                    <a:p>
                      <a:pPr algn="ctr"/>
                      <a:r>
                        <a:rPr lang="en-US" altLang="zh-CN" sz="2800" b="1" dirty="0">
                          <a:solidFill>
                            <a:srgbClr val="9D138D"/>
                          </a:solidFill>
                        </a:rPr>
                        <a:t>1</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3</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5</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dirty="0">
                          <a:solidFill>
                            <a:srgbClr val="9D138D"/>
                          </a:solidFill>
                        </a:rPr>
                        <a:t>7</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800" b="1">
                          <a:solidFill>
                            <a:srgbClr val="9D138D"/>
                          </a:solidFill>
                        </a:rPr>
                        <a:t>9</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cxnSp>
        <p:nvCxnSpPr>
          <p:cNvPr id="10" name="直接箭头连接符 9"/>
          <p:cNvCxnSpPr>
            <a:cxnSpLocks noChangeShapeType="1"/>
          </p:cNvCxnSpPr>
          <p:nvPr/>
        </p:nvCxnSpPr>
        <p:spPr bwMode="auto">
          <a:xfrm>
            <a:off x="7429500" y="3641725"/>
            <a:ext cx="64293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11"/>
          <p:cNvCxnSpPr>
            <a:cxnSpLocks noChangeShapeType="1"/>
          </p:cNvCxnSpPr>
          <p:nvPr/>
        </p:nvCxnSpPr>
        <p:spPr bwMode="auto">
          <a:xfrm>
            <a:off x="7429500" y="4143375"/>
            <a:ext cx="642938" cy="1588"/>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a:off x="7429500" y="4643438"/>
            <a:ext cx="642938"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7429500" y="5214938"/>
            <a:ext cx="642938"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a:off x="7429500" y="5713413"/>
            <a:ext cx="642938" cy="1587"/>
          </a:xfrm>
          <a:prstGeom prst="straightConnector1">
            <a:avLst/>
          </a:prstGeom>
          <a:noFill/>
          <a:ln w="38100" algn="ctr">
            <a:solidFill>
              <a:srgbClr val="00B050"/>
            </a:solidFill>
            <a:miter lim="800000"/>
            <a:headEnd/>
            <a:tailEnd type="arrow" w="med" len="med"/>
          </a:ln>
          <a:extLst>
            <a:ext uri="{909E8E84-426E-40DD-AFC4-6F175D3DCCD1}">
              <a14:hiddenFill xmlns:a14="http://schemas.microsoft.com/office/drawing/2010/main">
                <a:noFill/>
              </a14:hiddenFill>
            </a:ext>
          </a:extLst>
        </p:spPr>
      </p:cxnSp>
      <p:pic>
        <p:nvPicPr>
          <p:cNvPr id="197670"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slide(fromLeft)">
                                      <p:cBhvr>
                                        <p:cTn id="17" dur="500"/>
                                        <p:tgtEl>
                                          <p:spTgt spid="10"/>
                                        </p:tgtEl>
                                      </p:cBhvr>
                                    </p:animEffect>
                                  </p:childTnLst>
                                </p:cTn>
                              </p:par>
                              <p:par>
                                <p:cTn id="18" presetID="1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slide(fromLeft)">
                                      <p:cBhvr>
                                        <p:cTn id="20" dur="500"/>
                                        <p:tgtEl>
                                          <p:spTgt spid="12"/>
                                        </p:tgtEl>
                                      </p:cBhvr>
                                    </p:animEffect>
                                  </p:childTnLst>
                                </p:cTn>
                              </p:par>
                              <p:par>
                                <p:cTn id="21" presetID="12" presetClass="entr" presetSubtype="8"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slide(fromLeft)">
                                      <p:cBhvr>
                                        <p:cTn id="23" dur="500"/>
                                        <p:tgtEl>
                                          <p:spTgt spid="13"/>
                                        </p:tgtEl>
                                      </p:cBhvr>
                                    </p:animEffect>
                                  </p:childTnLst>
                                </p:cTn>
                              </p:par>
                              <p:par>
                                <p:cTn id="24" presetID="12" presetClass="entr" presetSubtype="8" fill="hold" nodeType="with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slide(fromLeft)">
                                      <p:cBhvr>
                                        <p:cTn id="26" dur="500"/>
                                        <p:tgtEl>
                                          <p:spTgt spid="14"/>
                                        </p:tgtEl>
                                      </p:cBhvr>
                                    </p:animEffect>
                                  </p:childTnLst>
                                </p:cTn>
                              </p:par>
                              <p:par>
                                <p:cTn id="27" presetID="12" presetClass="entr" presetSubtype="8"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slide(fromLeft)">
                                      <p:cBhvr>
                                        <p:cTn id="29" dur="500"/>
                                        <p:tgtEl>
                                          <p:spTgt spid="15"/>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12" presetClass="entr" presetSubtype="8" fill="hold" grpId="0" nodeType="clickEffect">
                                  <p:stCondLst>
                                    <p:cond delay="0"/>
                                  </p:stCondLst>
                                  <p:childTnLst>
                                    <p:set>
                                      <p:cBhvr>
                                        <p:cTn id="33" dur="1" fill="hold">
                                          <p:stCondLst>
                                            <p:cond delay="0"/>
                                          </p:stCondLst>
                                        </p:cTn>
                                        <p:tgtEl>
                                          <p:spTgt spid="7"/>
                                        </p:tgtEl>
                                        <p:attrNameLst>
                                          <p:attrName>style.visibility</p:attrName>
                                        </p:attrNameLst>
                                      </p:cBhvr>
                                      <p:to>
                                        <p:strVal val="visible"/>
                                      </p:to>
                                    </p:set>
                                    <p:animEffect transition="in" filter="slide(fromLeft)">
                                      <p:cBhvr>
                                        <p:cTn id="34" dur="500"/>
                                        <p:tgtEl>
                                          <p:spTgt spid="7"/>
                                        </p:tgtEl>
                                      </p:cBhvr>
                                    </p:animEffect>
                                  </p:childTnLst>
                                </p:cTn>
                              </p:par>
                              <p:par>
                                <p:cTn id="35" presetID="12" presetClass="entr" presetSubtype="8" fill="hold"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slide(fromLeft)">
                                      <p:cBhvr>
                                        <p:cTn id="3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785813"/>
            <a:ext cx="8429625"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8.2.2 </a:t>
            </a:r>
            <a:r>
              <a:rPr lang="zh-CN" altLang="zh-CN" dirty="0">
                <a:solidFill>
                  <a:srgbClr val="800000"/>
                </a:solidFill>
                <a:effectLst>
                  <a:outerShdw blurRad="38100" dist="38100" dir="2700000" algn="tl">
                    <a:srgbClr val="000000"/>
                  </a:outerShdw>
                </a:effectLst>
                <a:latin typeface="Arial" charset="0"/>
                <a:ea typeface="黑体" pitchFamily="2" charset="-122"/>
              </a:rPr>
              <a:t>怎样定义指针变量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0483" name="Rectangle 3"/>
          <p:cNvSpPr>
            <a:spLocks noGrp="1" noChangeArrowheads="1"/>
          </p:cNvSpPr>
          <p:nvPr>
            <p:ph type="body" idx="1"/>
          </p:nvPr>
        </p:nvSpPr>
        <p:spPr>
          <a:xfrm>
            <a:off x="642938" y="1714500"/>
            <a:ext cx="8001000" cy="4500563"/>
          </a:xfrm>
        </p:spPr>
        <p:txBody>
          <a:bodyPr/>
          <a:lstStyle/>
          <a:p>
            <a:r>
              <a:rPr lang="zh-CN" altLang="zh-CN"/>
              <a:t>定义指针变量的一般形式为：</a:t>
            </a:r>
          </a:p>
          <a:p>
            <a:pPr>
              <a:buFont typeface="Wingdings" pitchFamily="2" charset="2"/>
              <a:buNone/>
            </a:pPr>
            <a:r>
              <a:rPr lang="en-US" altLang="zh-CN"/>
              <a:t>       </a:t>
            </a:r>
            <a:r>
              <a:rPr lang="zh-CN" altLang="zh-CN"/>
              <a:t>类型  </a:t>
            </a:r>
            <a:r>
              <a:rPr lang="en-US" altLang="zh-CN"/>
              <a:t>* </a:t>
            </a:r>
            <a:r>
              <a:rPr lang="zh-CN" altLang="zh-CN"/>
              <a:t>指针变量名</a:t>
            </a:r>
            <a:r>
              <a:rPr lang="en-US" altLang="zh-CN"/>
              <a:t>;</a:t>
            </a:r>
          </a:p>
          <a:p>
            <a:pPr lvl="1">
              <a:buFont typeface="Wingdings" pitchFamily="2" charset="2"/>
              <a:buNone/>
            </a:pPr>
            <a:r>
              <a:rPr lang="zh-CN" altLang="en-US"/>
              <a:t>如：</a:t>
            </a:r>
            <a:r>
              <a:rPr lang="en-US" altLang="zh-CN"/>
              <a:t>int *pointer_1, *pointer_2;</a:t>
            </a:r>
          </a:p>
          <a:p>
            <a:pPr lvl="1"/>
            <a:r>
              <a:rPr lang="en-US" altLang="zh-CN"/>
              <a:t>int</a:t>
            </a:r>
            <a:r>
              <a:rPr lang="zh-CN" altLang="zh-CN"/>
              <a:t>是</a:t>
            </a:r>
            <a:r>
              <a:rPr lang="zh-CN" altLang="en-US"/>
              <a:t>为</a:t>
            </a:r>
            <a:r>
              <a:rPr lang="zh-CN" altLang="zh-CN"/>
              <a:t>指针变量指定的“</a:t>
            </a:r>
            <a:r>
              <a:rPr lang="zh-CN" altLang="zh-CN">
                <a:solidFill>
                  <a:srgbClr val="FF0000"/>
                </a:solidFill>
              </a:rPr>
              <a:t>基类型</a:t>
            </a:r>
            <a:r>
              <a:rPr lang="zh-CN" altLang="zh-CN"/>
              <a:t>”</a:t>
            </a:r>
            <a:endParaRPr lang="en-US" altLang="zh-CN"/>
          </a:p>
          <a:p>
            <a:pPr lvl="1"/>
            <a:r>
              <a:rPr lang="zh-CN" altLang="zh-CN"/>
              <a:t>基类型指定指针变量可指向的变量类型</a:t>
            </a:r>
            <a:endParaRPr lang="en-US" altLang="zh-CN"/>
          </a:p>
          <a:p>
            <a:pPr lvl="1"/>
            <a:r>
              <a:rPr lang="zh-CN" altLang="en-US"/>
              <a:t>如</a:t>
            </a:r>
            <a:r>
              <a:rPr lang="en-US" altLang="zh-CN"/>
              <a:t>pointer_1</a:t>
            </a:r>
            <a:r>
              <a:rPr lang="zh-CN" altLang="zh-CN"/>
              <a:t>可以指向整型变量，但不能指向浮点型变量</a:t>
            </a:r>
            <a:endParaRPr lang="en-US" altLang="zh-CN"/>
          </a:p>
        </p:txBody>
      </p:sp>
      <p:pic>
        <p:nvPicPr>
          <p:cNvPr id="204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7" dur="500"/>
                                        <p:tgtEl>
                                          <p:spTgt spid="2048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2" dur="500"/>
                                        <p:tgtEl>
                                          <p:spTgt spid="20483">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17" dur="500"/>
                                        <p:tgtEl>
                                          <p:spTgt spid="20483">
                                            <p:txEl>
                                              <p:pRg st="4" end="4"/>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2"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6113"/>
            <a:ext cx="8858250" cy="762000"/>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8.7.3 </a:t>
            </a:r>
            <a:r>
              <a:rPr lang="zh-CN" altLang="zh-CN" dirty="0">
                <a:solidFill>
                  <a:srgbClr val="800000"/>
                </a:solidFill>
                <a:effectLst>
                  <a:outerShdw blurRad="38100" dist="38100" dir="2700000" algn="tl">
                    <a:srgbClr val="000000"/>
                  </a:outerShdw>
                </a:effectLst>
                <a:latin typeface="Arial" charset="0"/>
                <a:ea typeface="黑体" pitchFamily="2" charset="-122"/>
              </a:rPr>
              <a:t>指针数组作</a:t>
            </a:r>
            <a:r>
              <a:rPr lang="en-US" altLang="zh-CN" dirty="0">
                <a:solidFill>
                  <a:srgbClr val="800000"/>
                </a:solidFill>
                <a:effectLst>
                  <a:outerShdw blurRad="38100" dist="38100" dir="2700000" algn="tl">
                    <a:srgbClr val="000000"/>
                  </a:outerShdw>
                </a:effectLst>
                <a:latin typeface="Arial" charset="0"/>
                <a:ea typeface="黑体" pitchFamily="2" charset="-122"/>
              </a:rPr>
              <a:t>main</a:t>
            </a:r>
            <a:r>
              <a:rPr lang="zh-CN" altLang="zh-CN" dirty="0">
                <a:solidFill>
                  <a:srgbClr val="800000"/>
                </a:solidFill>
                <a:effectLst>
                  <a:outerShdw blurRad="38100" dist="38100" dir="2700000" algn="tl">
                    <a:srgbClr val="000000"/>
                  </a:outerShdw>
                </a:effectLst>
                <a:latin typeface="Arial" charset="0"/>
                <a:ea typeface="黑体" pitchFamily="2" charset="-122"/>
              </a:rPr>
              <a:t>函数的形参</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88419" name="Rectangle 3"/>
          <p:cNvSpPr>
            <a:spLocks noGrp="1" noChangeArrowheads="1"/>
          </p:cNvSpPr>
          <p:nvPr>
            <p:ph type="body" idx="1"/>
          </p:nvPr>
        </p:nvSpPr>
        <p:spPr>
          <a:xfrm>
            <a:off x="714375" y="1571625"/>
            <a:ext cx="7643813" cy="4500563"/>
          </a:xfrm>
        </p:spPr>
        <p:txBody>
          <a:bodyPr/>
          <a:lstStyle/>
          <a:p>
            <a:r>
              <a:rPr lang="zh-CN" altLang="zh-CN"/>
              <a:t>指针数组的一个重要应用是作为</a:t>
            </a:r>
            <a:r>
              <a:rPr lang="en-US" altLang="zh-CN"/>
              <a:t>main</a:t>
            </a:r>
            <a:r>
              <a:rPr lang="zh-CN" altLang="zh-CN"/>
              <a:t>函数的形参。在以往的程序中，</a:t>
            </a:r>
            <a:r>
              <a:rPr lang="en-US" altLang="zh-CN"/>
              <a:t>main</a:t>
            </a:r>
            <a:r>
              <a:rPr lang="zh-CN" altLang="zh-CN"/>
              <a:t>函数的第一行一般写成以下形式：</a:t>
            </a:r>
          </a:p>
          <a:p>
            <a:pPr>
              <a:buFont typeface="Wingdings" pitchFamily="2" charset="2"/>
              <a:buNone/>
            </a:pPr>
            <a:r>
              <a:rPr lang="en-US" altLang="zh-CN"/>
              <a:t>    int main()  </a:t>
            </a:r>
            <a:r>
              <a:rPr lang="zh-CN" altLang="en-US"/>
              <a:t>或</a:t>
            </a:r>
            <a:r>
              <a:rPr lang="en-US" altLang="zh-CN"/>
              <a:t>  int main(void)</a:t>
            </a:r>
            <a:endParaRPr lang="zh-CN" altLang="zh-CN"/>
          </a:p>
          <a:p>
            <a:r>
              <a:rPr lang="zh-CN" altLang="zh-CN"/>
              <a:t>表示</a:t>
            </a:r>
            <a:r>
              <a:rPr lang="en-US" altLang="zh-CN"/>
              <a:t>main</a:t>
            </a:r>
            <a:r>
              <a:rPr lang="zh-CN" altLang="zh-CN"/>
              <a:t>函数没有参数，调用</a:t>
            </a:r>
            <a:r>
              <a:rPr lang="en-US" altLang="zh-CN"/>
              <a:t>main</a:t>
            </a:r>
            <a:r>
              <a:rPr lang="zh-CN" altLang="zh-CN"/>
              <a:t>函数时不必给出实参。</a:t>
            </a:r>
            <a:endParaRPr lang="en-US" altLang="zh-CN"/>
          </a:p>
          <a:p>
            <a:r>
              <a:rPr lang="zh-CN" altLang="zh-CN"/>
              <a:t>这是一般程序常采用的形式。</a:t>
            </a:r>
          </a:p>
        </p:txBody>
      </p:sp>
      <p:pic>
        <p:nvPicPr>
          <p:cNvPr id="1996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8419">
                                            <p:txEl>
                                              <p:pRg st="2" end="2"/>
                                            </p:txEl>
                                          </p:spTgt>
                                        </p:tgtEl>
                                        <p:attrNameLst>
                                          <p:attrName>style.visibility</p:attrName>
                                        </p:attrNameLst>
                                      </p:cBhvr>
                                      <p:to>
                                        <p:strVal val="visible"/>
                                      </p:to>
                                    </p:set>
                                    <p:animEffect transition="in" filter="blinds(horizontal)">
                                      <p:cBhvr>
                                        <p:cTn id="7" dur="500"/>
                                        <p:tgtEl>
                                          <p:spTgt spid="18841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88419">
                                            <p:txEl>
                                              <p:pRg st="3" end="3"/>
                                            </p:txEl>
                                          </p:spTgt>
                                        </p:tgtEl>
                                        <p:attrNameLst>
                                          <p:attrName>style.visibility</p:attrName>
                                        </p:attrNameLst>
                                      </p:cBhvr>
                                      <p:to>
                                        <p:strVal val="visible"/>
                                      </p:to>
                                    </p:set>
                                    <p:animEffect transition="in" filter="blinds(horizontal)">
                                      <p:cBhvr>
                                        <p:cTn id="12" dur="500"/>
                                        <p:tgtEl>
                                          <p:spTgt spid="1884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8.7.3 </a:t>
            </a:r>
            <a:r>
              <a:rPr lang="zh-CN" altLang="zh-CN" dirty="0">
                <a:solidFill>
                  <a:srgbClr val="800000"/>
                </a:solidFill>
                <a:effectLst>
                  <a:outerShdw blurRad="38100" dist="38100" dir="2700000" algn="tl">
                    <a:srgbClr val="000000"/>
                  </a:outerShdw>
                </a:effectLst>
                <a:latin typeface="Arial" charset="0"/>
                <a:ea typeface="黑体" pitchFamily="2" charset="-122"/>
              </a:rPr>
              <a:t>指针数组作</a:t>
            </a:r>
            <a:r>
              <a:rPr lang="en-US" altLang="zh-CN" dirty="0">
                <a:solidFill>
                  <a:srgbClr val="800000"/>
                </a:solidFill>
                <a:effectLst>
                  <a:outerShdw blurRad="38100" dist="38100" dir="2700000" algn="tl">
                    <a:srgbClr val="000000"/>
                  </a:outerShdw>
                </a:effectLst>
                <a:latin typeface="Arial" charset="0"/>
                <a:ea typeface="黑体" pitchFamily="2" charset="-122"/>
              </a:rPr>
              <a:t>main</a:t>
            </a:r>
            <a:r>
              <a:rPr lang="zh-CN" altLang="zh-CN" dirty="0">
                <a:solidFill>
                  <a:srgbClr val="800000"/>
                </a:solidFill>
                <a:effectLst>
                  <a:outerShdw blurRad="38100" dist="38100" dir="2700000" algn="tl">
                    <a:srgbClr val="000000"/>
                  </a:outerShdw>
                </a:effectLst>
                <a:latin typeface="Arial" charset="0"/>
                <a:ea typeface="黑体" pitchFamily="2" charset="-122"/>
              </a:rPr>
              <a:t>函数的形参</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89443" name="Rectangle 3"/>
          <p:cNvSpPr>
            <a:spLocks noGrp="1" noChangeArrowheads="1"/>
          </p:cNvSpPr>
          <p:nvPr>
            <p:ph type="body" idx="1"/>
          </p:nvPr>
        </p:nvSpPr>
        <p:spPr>
          <a:xfrm>
            <a:off x="714375" y="1571625"/>
            <a:ext cx="7643813" cy="4786313"/>
          </a:xfrm>
        </p:spPr>
        <p:txBody>
          <a:bodyPr/>
          <a:lstStyle/>
          <a:p>
            <a:r>
              <a:rPr lang="zh-CN" altLang="zh-CN"/>
              <a:t>实际上，在某些情况下，</a:t>
            </a:r>
            <a:r>
              <a:rPr lang="en-US" altLang="zh-CN"/>
              <a:t>main</a:t>
            </a:r>
            <a:r>
              <a:rPr lang="zh-CN" altLang="zh-CN"/>
              <a:t>函数可以有参数，例如：</a:t>
            </a:r>
          </a:p>
          <a:p>
            <a:pPr>
              <a:buFont typeface="Wingdings" pitchFamily="2" charset="2"/>
              <a:buNone/>
            </a:pPr>
            <a:r>
              <a:rPr lang="en-US" altLang="zh-CN" sz="2800"/>
              <a:t>     int main(int argc,char *argv[])</a:t>
            </a:r>
            <a:endParaRPr lang="zh-CN" altLang="zh-CN" sz="2800"/>
          </a:p>
          <a:p>
            <a:pPr>
              <a:buFont typeface="Wingdings" pitchFamily="2" charset="2"/>
              <a:buNone/>
            </a:pPr>
            <a:r>
              <a:rPr lang="en-US" altLang="zh-CN" sz="2800"/>
              <a:t>   </a:t>
            </a:r>
            <a:r>
              <a:rPr lang="zh-CN" altLang="zh-CN"/>
              <a:t>其中，</a:t>
            </a:r>
            <a:r>
              <a:rPr lang="en-US" altLang="zh-CN"/>
              <a:t>argc</a:t>
            </a:r>
            <a:r>
              <a:rPr lang="zh-CN" altLang="zh-CN"/>
              <a:t>和</a:t>
            </a:r>
            <a:r>
              <a:rPr lang="en-US" altLang="zh-CN"/>
              <a:t>argv</a:t>
            </a:r>
            <a:r>
              <a:rPr lang="zh-CN" altLang="zh-CN"/>
              <a:t>就是</a:t>
            </a:r>
            <a:r>
              <a:rPr lang="en-US" altLang="zh-CN"/>
              <a:t>main</a:t>
            </a:r>
            <a:r>
              <a:rPr lang="zh-CN" altLang="zh-CN"/>
              <a:t>函数的形参，它们是程序的“命令行参数”。</a:t>
            </a:r>
            <a:endParaRPr lang="en-US" altLang="zh-CN"/>
          </a:p>
          <a:p>
            <a:r>
              <a:rPr lang="en-US" altLang="zh-CN"/>
              <a:t>argv</a:t>
            </a:r>
            <a:r>
              <a:rPr lang="zh-CN" altLang="zh-CN"/>
              <a:t>是</a:t>
            </a:r>
            <a:r>
              <a:rPr lang="en-US" altLang="zh-CN"/>
              <a:t>char*</a:t>
            </a:r>
            <a:r>
              <a:rPr lang="zh-CN" altLang="zh-CN"/>
              <a:t>指针数组，数组中每一个元素</a:t>
            </a:r>
            <a:r>
              <a:rPr lang="en-US" altLang="zh-CN"/>
              <a:t>(</a:t>
            </a:r>
            <a:r>
              <a:rPr lang="zh-CN" altLang="zh-CN"/>
              <a:t>其值为指针</a:t>
            </a:r>
            <a:r>
              <a:rPr lang="en-US" altLang="zh-CN"/>
              <a:t>)</a:t>
            </a:r>
            <a:r>
              <a:rPr lang="zh-CN" altLang="zh-CN"/>
              <a:t>指向命令行中的一个字符串。</a:t>
            </a:r>
          </a:p>
        </p:txBody>
      </p:sp>
      <p:pic>
        <p:nvPicPr>
          <p:cNvPr id="20070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3" end="3"/>
                                            </p:txEl>
                                          </p:spTgt>
                                        </p:tgtEl>
                                        <p:attrNameLst>
                                          <p:attrName>style.visibility</p:attrName>
                                        </p:attrNameLst>
                                      </p:cBhvr>
                                      <p:to>
                                        <p:strVal val="visible"/>
                                      </p:to>
                                    </p:set>
                                    <p:animEffect transition="in" filter="blinds(horizontal)">
                                      <p:cBhvr>
                                        <p:cTn id="7" dur="500"/>
                                        <p:tgtEl>
                                          <p:spTgt spid="1894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8.7.3 </a:t>
            </a:r>
            <a:r>
              <a:rPr lang="zh-CN" altLang="zh-CN" dirty="0">
                <a:solidFill>
                  <a:srgbClr val="800000"/>
                </a:solidFill>
                <a:effectLst>
                  <a:outerShdw blurRad="38100" dist="38100" dir="2700000" algn="tl">
                    <a:srgbClr val="000000"/>
                  </a:outerShdw>
                </a:effectLst>
                <a:latin typeface="Arial" charset="0"/>
                <a:ea typeface="黑体" pitchFamily="2" charset="-122"/>
              </a:rPr>
              <a:t>指针数组作</a:t>
            </a:r>
            <a:r>
              <a:rPr lang="en-US" altLang="zh-CN" dirty="0">
                <a:solidFill>
                  <a:srgbClr val="800000"/>
                </a:solidFill>
                <a:effectLst>
                  <a:outerShdw blurRad="38100" dist="38100" dir="2700000" algn="tl">
                    <a:srgbClr val="000000"/>
                  </a:outerShdw>
                </a:effectLst>
                <a:latin typeface="Arial" charset="0"/>
                <a:ea typeface="黑体" pitchFamily="2" charset="-122"/>
              </a:rPr>
              <a:t>main</a:t>
            </a:r>
            <a:r>
              <a:rPr lang="zh-CN" altLang="zh-CN" dirty="0">
                <a:solidFill>
                  <a:srgbClr val="800000"/>
                </a:solidFill>
                <a:effectLst>
                  <a:outerShdw blurRad="38100" dist="38100" dir="2700000" algn="tl">
                    <a:srgbClr val="000000"/>
                  </a:outerShdw>
                </a:effectLst>
                <a:latin typeface="Arial" charset="0"/>
                <a:ea typeface="黑体" pitchFamily="2" charset="-122"/>
              </a:rPr>
              <a:t>函数的形参</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90467" name="Rectangle 3"/>
          <p:cNvSpPr>
            <a:spLocks noGrp="1" noChangeArrowheads="1"/>
          </p:cNvSpPr>
          <p:nvPr>
            <p:ph type="body" idx="1"/>
          </p:nvPr>
        </p:nvSpPr>
        <p:spPr>
          <a:xfrm>
            <a:off x="714375" y="1571625"/>
            <a:ext cx="7643813" cy="4786313"/>
          </a:xfrm>
        </p:spPr>
        <p:txBody>
          <a:bodyPr/>
          <a:lstStyle/>
          <a:p>
            <a:r>
              <a:rPr lang="zh-CN" altLang="zh-CN"/>
              <a:t>通常</a:t>
            </a:r>
            <a:r>
              <a:rPr lang="en-US" altLang="zh-CN"/>
              <a:t>main</a:t>
            </a:r>
            <a:r>
              <a:rPr lang="zh-CN" altLang="zh-CN"/>
              <a:t>函数和其他函数组成一个文件模块，有一个文件名。</a:t>
            </a:r>
            <a:endParaRPr lang="en-US" altLang="zh-CN"/>
          </a:p>
          <a:p>
            <a:r>
              <a:rPr lang="zh-CN" altLang="zh-CN"/>
              <a:t>对这个文件进行编译和连接，得到可执行文件</a:t>
            </a:r>
            <a:r>
              <a:rPr lang="zh-CN" altLang="en-US"/>
              <a:t>（</a:t>
            </a:r>
            <a:r>
              <a:rPr lang="zh-CN" altLang="zh-CN"/>
              <a:t>后缀为</a:t>
            </a:r>
            <a:r>
              <a:rPr lang="en-US" altLang="zh-CN"/>
              <a:t>.exe</a:t>
            </a:r>
            <a:r>
              <a:rPr lang="zh-CN" altLang="zh-CN"/>
              <a:t>）。用户执行这个可执行文件，操作系统就调用</a:t>
            </a:r>
            <a:r>
              <a:rPr lang="en-US" altLang="zh-CN"/>
              <a:t>main</a:t>
            </a:r>
            <a:r>
              <a:rPr lang="zh-CN" altLang="zh-CN"/>
              <a:t>函数，然后由</a:t>
            </a:r>
            <a:r>
              <a:rPr lang="en-US" altLang="zh-CN"/>
              <a:t>main</a:t>
            </a:r>
            <a:r>
              <a:rPr lang="zh-CN" altLang="zh-CN"/>
              <a:t>函数调用其他函数，从而完成程序的功能。</a:t>
            </a:r>
          </a:p>
        </p:txBody>
      </p:sp>
      <p:pic>
        <p:nvPicPr>
          <p:cNvPr id="2017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0467">
                                            <p:txEl>
                                              <p:pRg st="1" end="1"/>
                                            </p:txEl>
                                          </p:spTgt>
                                        </p:tgtEl>
                                        <p:attrNameLst>
                                          <p:attrName>style.visibility</p:attrName>
                                        </p:attrNameLst>
                                      </p:cBhvr>
                                      <p:to>
                                        <p:strVal val="visible"/>
                                      </p:to>
                                    </p:set>
                                    <p:animEffect transition="in" filter="blinds(horizontal)">
                                      <p:cBhvr>
                                        <p:cTn id="7" dur="500"/>
                                        <p:tgtEl>
                                          <p:spTgt spid="190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8.7.3 </a:t>
            </a:r>
            <a:r>
              <a:rPr lang="zh-CN" altLang="zh-CN" dirty="0">
                <a:solidFill>
                  <a:srgbClr val="800000"/>
                </a:solidFill>
                <a:effectLst>
                  <a:outerShdw blurRad="38100" dist="38100" dir="2700000" algn="tl">
                    <a:srgbClr val="000000"/>
                  </a:outerShdw>
                </a:effectLst>
                <a:latin typeface="Arial" charset="0"/>
                <a:ea typeface="黑体" pitchFamily="2" charset="-122"/>
              </a:rPr>
              <a:t>指针数组作</a:t>
            </a:r>
            <a:r>
              <a:rPr lang="en-US" altLang="zh-CN" dirty="0">
                <a:solidFill>
                  <a:srgbClr val="800000"/>
                </a:solidFill>
                <a:effectLst>
                  <a:outerShdw blurRad="38100" dist="38100" dir="2700000" algn="tl">
                    <a:srgbClr val="000000"/>
                  </a:outerShdw>
                </a:effectLst>
                <a:latin typeface="Arial" charset="0"/>
                <a:ea typeface="黑体" pitchFamily="2" charset="-122"/>
              </a:rPr>
              <a:t>main</a:t>
            </a:r>
            <a:r>
              <a:rPr lang="zh-CN" altLang="zh-CN" dirty="0">
                <a:solidFill>
                  <a:srgbClr val="800000"/>
                </a:solidFill>
                <a:effectLst>
                  <a:outerShdw blurRad="38100" dist="38100" dir="2700000" algn="tl">
                    <a:srgbClr val="000000"/>
                  </a:outerShdw>
                </a:effectLst>
                <a:latin typeface="Arial" charset="0"/>
                <a:ea typeface="黑体" pitchFamily="2" charset="-122"/>
              </a:rPr>
              <a:t>函数的形参</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91491" name="Rectangle 3"/>
          <p:cNvSpPr>
            <a:spLocks noGrp="1" noChangeArrowheads="1"/>
          </p:cNvSpPr>
          <p:nvPr>
            <p:ph type="body" idx="1"/>
          </p:nvPr>
        </p:nvSpPr>
        <p:spPr>
          <a:xfrm>
            <a:off x="714375" y="1571625"/>
            <a:ext cx="7643813" cy="4786313"/>
          </a:xfrm>
        </p:spPr>
        <p:txBody>
          <a:bodyPr/>
          <a:lstStyle/>
          <a:p>
            <a:r>
              <a:rPr lang="en-US" altLang="zh-CN"/>
              <a:t>main</a:t>
            </a:r>
            <a:r>
              <a:rPr lang="zh-CN" altLang="zh-CN"/>
              <a:t>函数的形参是从</a:t>
            </a:r>
            <a:r>
              <a:rPr lang="zh-CN" altLang="en-US"/>
              <a:t>哪</a:t>
            </a:r>
            <a:r>
              <a:rPr lang="zh-CN" altLang="zh-CN"/>
              <a:t>里传递给它们的呢？</a:t>
            </a:r>
            <a:endParaRPr lang="en-US" altLang="zh-CN"/>
          </a:p>
          <a:p>
            <a:r>
              <a:rPr lang="zh-CN" altLang="zh-CN"/>
              <a:t>显然形参的值不可能在程序中得到。</a:t>
            </a:r>
            <a:endParaRPr lang="en-US" altLang="zh-CN"/>
          </a:p>
          <a:p>
            <a:r>
              <a:rPr lang="en-US" altLang="zh-CN"/>
              <a:t>main</a:t>
            </a:r>
            <a:r>
              <a:rPr lang="zh-CN" altLang="zh-CN"/>
              <a:t>函数是操作系统调用的，实参只能由操作系统给出。</a:t>
            </a:r>
          </a:p>
        </p:txBody>
      </p:sp>
      <p:pic>
        <p:nvPicPr>
          <p:cNvPr id="2027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1491">
                                            <p:txEl>
                                              <p:pRg st="1" end="1"/>
                                            </p:txEl>
                                          </p:spTgt>
                                        </p:tgtEl>
                                        <p:attrNameLst>
                                          <p:attrName>style.visibility</p:attrName>
                                        </p:attrNameLst>
                                      </p:cBhvr>
                                      <p:to>
                                        <p:strVal val="visible"/>
                                      </p:to>
                                    </p:set>
                                    <p:animEffect transition="in" filter="blinds(horizontal)">
                                      <p:cBhvr>
                                        <p:cTn id="7" dur="500"/>
                                        <p:tgtEl>
                                          <p:spTgt spid="1914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1491">
                                            <p:txEl>
                                              <p:pRg st="2" end="2"/>
                                            </p:txEl>
                                          </p:spTgt>
                                        </p:tgtEl>
                                        <p:attrNameLst>
                                          <p:attrName>style.visibility</p:attrName>
                                        </p:attrNameLst>
                                      </p:cBhvr>
                                      <p:to>
                                        <p:strVal val="visible"/>
                                      </p:to>
                                    </p:set>
                                    <p:animEffect transition="in" filter="blinds(horizontal)">
                                      <p:cBhvr>
                                        <p:cTn id="12" dur="500"/>
                                        <p:tgtEl>
                                          <p:spTgt spid="19149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3778" name="Rectangle 3"/>
          <p:cNvSpPr>
            <a:spLocks noGrp="1" noChangeArrowheads="1"/>
          </p:cNvSpPr>
          <p:nvPr>
            <p:ph type="body" idx="1"/>
          </p:nvPr>
        </p:nvSpPr>
        <p:spPr>
          <a:xfrm>
            <a:off x="714375" y="714375"/>
            <a:ext cx="6786563" cy="4429125"/>
          </a:xfrm>
        </p:spPr>
        <p:txBody>
          <a:bodyPr/>
          <a:lstStyle/>
          <a:p>
            <a:pPr>
              <a:lnSpc>
                <a:spcPct val="100000"/>
              </a:lnSpc>
              <a:buFont typeface="Wingdings" pitchFamily="2" charset="2"/>
              <a:buNone/>
            </a:pPr>
            <a:r>
              <a:rPr lang="en-US" altLang="zh-CN" sz="2800"/>
              <a:t>#include &lt;stdio.h&gt;</a:t>
            </a:r>
          </a:p>
          <a:p>
            <a:pPr>
              <a:lnSpc>
                <a:spcPct val="100000"/>
              </a:lnSpc>
              <a:buFont typeface="Wingdings" pitchFamily="2" charset="2"/>
              <a:buNone/>
            </a:pPr>
            <a:r>
              <a:rPr lang="en-US" altLang="zh-CN" sz="2800"/>
              <a:t>int main(int argc,char *argv[])</a:t>
            </a:r>
            <a:endParaRPr lang="zh-CN" altLang="zh-CN" sz="2800"/>
          </a:p>
          <a:p>
            <a:pPr>
              <a:lnSpc>
                <a:spcPct val="100000"/>
              </a:lnSpc>
              <a:buFont typeface="Wingdings" pitchFamily="2" charset="2"/>
              <a:buNone/>
            </a:pPr>
            <a:r>
              <a:rPr lang="en-US" altLang="zh-CN" sz="2800"/>
              <a:t>{ while(argc&gt;1)</a:t>
            </a:r>
            <a:endParaRPr lang="zh-CN" altLang="zh-CN" sz="2800"/>
          </a:p>
          <a:p>
            <a:pPr>
              <a:lnSpc>
                <a:spcPct val="100000"/>
              </a:lnSpc>
              <a:buFont typeface="Wingdings" pitchFamily="2" charset="2"/>
              <a:buNone/>
            </a:pPr>
            <a:r>
              <a:rPr lang="en-US" altLang="zh-CN" sz="2800"/>
              <a:t>   { ++argv;</a:t>
            </a:r>
            <a:r>
              <a:rPr lang="zh-CN" altLang="zh-CN" sz="2800"/>
              <a:t> </a:t>
            </a:r>
            <a:endParaRPr lang="en-US" altLang="zh-CN" sz="2800"/>
          </a:p>
          <a:p>
            <a:pPr>
              <a:lnSpc>
                <a:spcPct val="100000"/>
              </a:lnSpc>
              <a:buFont typeface="Wingdings" pitchFamily="2" charset="2"/>
              <a:buNone/>
            </a:pPr>
            <a:r>
              <a:rPr lang="en-US" altLang="zh-CN" sz="2800"/>
              <a:t>      printf(“%s\n”, *argv);</a:t>
            </a:r>
            <a:endParaRPr lang="zh-CN" altLang="zh-CN" sz="2800"/>
          </a:p>
          <a:p>
            <a:pPr>
              <a:lnSpc>
                <a:spcPct val="100000"/>
              </a:lnSpc>
              <a:buFont typeface="Wingdings" pitchFamily="2" charset="2"/>
              <a:buNone/>
            </a:pPr>
            <a:r>
              <a:rPr lang="en-US" altLang="zh-CN" sz="2800"/>
              <a:t>      --argc;</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5" name="TextBox 4"/>
          <p:cNvSpPr txBox="1">
            <a:spLocks noChangeArrowheads="1"/>
          </p:cNvSpPr>
          <p:nvPr/>
        </p:nvSpPr>
        <p:spPr bwMode="auto">
          <a:xfrm>
            <a:off x="3714750" y="3500438"/>
            <a:ext cx="5143500" cy="2246312"/>
          </a:xfrm>
          <a:prstGeom prst="rect">
            <a:avLst/>
          </a:prstGeom>
          <a:solidFill>
            <a:srgbClr val="E1FFE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9D138D"/>
                </a:solidFill>
                <a:latin typeface="Arial" pitchFamily="34" charset="0"/>
              </a:rPr>
              <a:t>在</a:t>
            </a:r>
            <a:r>
              <a:rPr lang="en-US" altLang="zh-CN" sz="2800">
                <a:solidFill>
                  <a:srgbClr val="9D138D"/>
                </a:solidFill>
                <a:latin typeface="Arial" pitchFamily="34" charset="0"/>
              </a:rPr>
              <a:t>VC++</a:t>
            </a:r>
            <a:r>
              <a:rPr lang="zh-CN" altLang="en-US" sz="2800">
                <a:solidFill>
                  <a:srgbClr val="9D138D"/>
                </a:solidFill>
                <a:latin typeface="Arial" pitchFamily="34" charset="0"/>
              </a:rPr>
              <a:t>环境下</a:t>
            </a:r>
            <a:r>
              <a:rPr lang="zh-CN" altLang="zh-CN" sz="2800">
                <a:solidFill>
                  <a:srgbClr val="9D138D"/>
                </a:solidFill>
                <a:latin typeface="Arial" pitchFamily="34" charset="0"/>
              </a:rPr>
              <a:t>编译、连接后，“工程”—“设置”—“调试”—“程序变量”中输入“</a:t>
            </a:r>
            <a:r>
              <a:rPr lang="en-US" altLang="zh-CN" sz="2800">
                <a:solidFill>
                  <a:srgbClr val="9D138D"/>
                </a:solidFill>
                <a:latin typeface="Arial" pitchFamily="34" charset="0"/>
              </a:rPr>
              <a:t>China Beijing</a:t>
            </a:r>
            <a:r>
              <a:rPr lang="zh-CN" altLang="zh-CN" sz="2800">
                <a:solidFill>
                  <a:srgbClr val="9D138D"/>
                </a:solidFill>
                <a:latin typeface="Arial" pitchFamily="34" charset="0"/>
              </a:rPr>
              <a:t>”，再运行就可得到结果</a:t>
            </a:r>
            <a:endParaRPr lang="zh-CN" altLang="en-US" sz="2800">
              <a:solidFill>
                <a:srgbClr val="9D138D"/>
              </a:solidFill>
              <a:latin typeface="Arial" pitchFamily="34" charset="0"/>
            </a:endParaRPr>
          </a:p>
        </p:txBody>
      </p:sp>
      <p:pic>
        <p:nvPicPr>
          <p:cNvPr id="263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0" y="5214938"/>
            <a:ext cx="198596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3781"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63170"/>
                                        </p:tgtEl>
                                        <p:attrNameLst>
                                          <p:attrName>style.visibility</p:attrName>
                                        </p:attrNameLst>
                                      </p:cBhvr>
                                      <p:to>
                                        <p:strVal val="visible"/>
                                      </p:to>
                                    </p:set>
                                    <p:animEffect transition="in" filter="blinds(horizontal)">
                                      <p:cBhvr>
                                        <p:cTn id="12" dur="500"/>
                                        <p:tgtEl>
                                          <p:spTgt spid="263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83629" y="365393"/>
            <a:ext cx="9001125" cy="1323439"/>
          </a:xfrm>
          <a:effectLst/>
        </p:spPr>
        <p:txBody>
          <a:bodyPr anchor="ctr"/>
          <a:lstStyle/>
          <a:p>
            <a:pPr eaLnBrk="1" hangingPunct="1">
              <a:defRPr/>
            </a:pPr>
            <a:r>
              <a:rPr lang="zh-CN" altLang="en-US" sz="4000" dirty="0">
                <a:solidFill>
                  <a:srgbClr val="800000"/>
                </a:solidFill>
                <a:effectLst>
                  <a:outerShdw blurRad="38100" dist="38100" dir="2700000" algn="tl">
                    <a:srgbClr val="000000"/>
                  </a:outerShdw>
                </a:effectLst>
                <a:latin typeface="Arial" charset="0"/>
                <a:ea typeface="黑体" pitchFamily="2" charset="-122"/>
              </a:rPr>
              <a:t>*</a:t>
            </a:r>
            <a:r>
              <a:rPr lang="en-US" altLang="zh-CN" sz="4000" dirty="0">
                <a:solidFill>
                  <a:srgbClr val="800000"/>
                </a:solidFill>
                <a:effectLst>
                  <a:outerShdw blurRad="38100" dist="38100" dir="2700000" algn="tl">
                    <a:srgbClr val="000000"/>
                  </a:outerShdw>
                </a:effectLst>
                <a:latin typeface="Arial" charset="0"/>
                <a:ea typeface="黑体" pitchFamily="2" charset="-122"/>
              </a:rPr>
              <a:t>8.8 </a:t>
            </a:r>
            <a:r>
              <a:rPr lang="zh-CN" altLang="zh-CN" sz="4000" dirty="0">
                <a:solidFill>
                  <a:srgbClr val="800000"/>
                </a:solidFill>
                <a:effectLst>
                  <a:outerShdw blurRad="38100" dist="38100" dir="2700000" algn="tl">
                    <a:srgbClr val="000000"/>
                  </a:outerShdw>
                </a:effectLst>
                <a:latin typeface="Arial" charset="0"/>
                <a:ea typeface="黑体" pitchFamily="2" charset="-122"/>
              </a:rPr>
              <a:t>动态内存分配与指向它的指针变量</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204803" name="Rectangle 3"/>
          <p:cNvSpPr>
            <a:spLocks noGrp="1" noChangeArrowheads="1"/>
          </p:cNvSpPr>
          <p:nvPr>
            <p:ph type="body" idx="1"/>
          </p:nvPr>
        </p:nvSpPr>
        <p:spPr>
          <a:xfrm>
            <a:off x="857250" y="1785938"/>
            <a:ext cx="7572375" cy="2928937"/>
          </a:xfrm>
        </p:spPr>
        <p:txBody>
          <a:bodyPr/>
          <a:lstStyle/>
          <a:p>
            <a:pPr>
              <a:buFont typeface="Wingdings" pitchFamily="2" charset="2"/>
              <a:buNone/>
            </a:pPr>
            <a:r>
              <a:rPr lang="en-US" altLang="zh-CN" sz="3600">
                <a:hlinkClick r:id="rId2" action="ppaction://hlinksldjump"/>
              </a:rPr>
              <a:t>8.8.1 </a:t>
            </a:r>
            <a:r>
              <a:rPr lang="zh-CN" altLang="zh-CN" sz="3600">
                <a:hlinkClick r:id="rId2" action="ppaction://hlinksldjump"/>
              </a:rPr>
              <a:t>什么是内存的动态分配</a:t>
            </a:r>
            <a:endParaRPr lang="en-US" altLang="zh-CN" sz="3600"/>
          </a:p>
          <a:p>
            <a:pPr>
              <a:buFont typeface="Wingdings" pitchFamily="2" charset="2"/>
              <a:buNone/>
            </a:pPr>
            <a:r>
              <a:rPr lang="en-US" altLang="zh-CN" sz="3600">
                <a:hlinkClick r:id="rId3" action="ppaction://hlinksldjump"/>
              </a:rPr>
              <a:t>8.8.2 </a:t>
            </a:r>
            <a:r>
              <a:rPr lang="zh-CN" altLang="zh-CN" sz="3600">
                <a:hlinkClick r:id="rId3" action="ppaction://hlinksldjump"/>
              </a:rPr>
              <a:t>怎样建立内存的动态分配</a:t>
            </a:r>
            <a:endParaRPr lang="en-US" altLang="zh-CN" sz="3600"/>
          </a:p>
          <a:p>
            <a:pPr>
              <a:buFont typeface="Wingdings" pitchFamily="2" charset="2"/>
              <a:buNone/>
            </a:pPr>
            <a:r>
              <a:rPr lang="en-US" altLang="zh-CN" sz="3600">
                <a:hlinkClick r:id="rId4" action="ppaction://hlinksldjump"/>
              </a:rPr>
              <a:t>8.8.3 void</a:t>
            </a:r>
            <a:r>
              <a:rPr lang="zh-CN" altLang="zh-CN" sz="3600">
                <a:hlinkClick r:id="rId4" action="ppaction://hlinksldjump"/>
              </a:rPr>
              <a:t>指针类型</a:t>
            </a:r>
            <a:endParaRPr lang="zh-CN" altLang="zh-CN" sz="3600"/>
          </a:p>
        </p:txBody>
      </p:sp>
      <p:pic>
        <p:nvPicPr>
          <p:cNvPr id="204804" name="图片 3"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8.8.1 </a:t>
            </a:r>
            <a:r>
              <a:rPr lang="zh-CN" altLang="zh-CN" dirty="0">
                <a:solidFill>
                  <a:srgbClr val="800000"/>
                </a:solidFill>
                <a:effectLst>
                  <a:outerShdw blurRad="38100" dist="38100" dir="2700000" algn="tl">
                    <a:srgbClr val="000000"/>
                  </a:outerShdw>
                </a:effectLst>
                <a:latin typeface="Arial" charset="0"/>
                <a:ea typeface="黑体" pitchFamily="2" charset="-122"/>
              </a:rPr>
              <a:t>什么是内存的动态分配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94563" name="Rectangle 3"/>
          <p:cNvSpPr>
            <a:spLocks noGrp="1" noChangeArrowheads="1"/>
          </p:cNvSpPr>
          <p:nvPr>
            <p:ph type="body" idx="1"/>
          </p:nvPr>
        </p:nvSpPr>
        <p:spPr>
          <a:xfrm>
            <a:off x="428625" y="1571625"/>
            <a:ext cx="8358188" cy="3857625"/>
          </a:xfrm>
        </p:spPr>
        <p:txBody>
          <a:bodyPr/>
          <a:lstStyle/>
          <a:p>
            <a:r>
              <a:rPr lang="en-US" altLang="zh-CN" dirty="0"/>
              <a:t>C</a:t>
            </a:r>
            <a:r>
              <a:rPr lang="zh-CN" altLang="zh-CN" dirty="0"/>
              <a:t>语言还允许建立内存动态分配区域，以存放一些临时用的数据，这些数据需要时随时开辟，不需要时随时释放。</a:t>
            </a:r>
            <a:endParaRPr lang="en-US" altLang="zh-CN" dirty="0"/>
          </a:p>
          <a:p>
            <a:r>
              <a:rPr lang="zh-CN" altLang="zh-CN" dirty="0"/>
              <a:t>这些数据是临时存放在一个特别的自由存储区，称为</a:t>
            </a:r>
            <a:r>
              <a:rPr lang="zh-CN" altLang="zh-CN" dirty="0">
                <a:solidFill>
                  <a:srgbClr val="9D138D"/>
                </a:solidFill>
              </a:rPr>
              <a:t>堆</a:t>
            </a:r>
            <a:r>
              <a:rPr lang="zh-CN" altLang="zh-CN" dirty="0"/>
              <a:t>区</a:t>
            </a:r>
            <a:r>
              <a:rPr lang="zh-CN" altLang="en-US" dirty="0"/>
              <a:t>。</a:t>
            </a:r>
            <a:endParaRPr lang="zh-CN" altLang="zh-CN" dirty="0"/>
          </a:p>
        </p:txBody>
      </p:sp>
      <p:pic>
        <p:nvPicPr>
          <p:cNvPr id="20582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63">
                                            <p:txEl>
                                              <p:pRg st="0" end="0"/>
                                            </p:txEl>
                                          </p:spTgt>
                                        </p:tgtEl>
                                        <p:attrNameLst>
                                          <p:attrName>style.visibility</p:attrName>
                                        </p:attrNameLst>
                                      </p:cBhvr>
                                      <p:to>
                                        <p:strVal val="visible"/>
                                      </p:to>
                                    </p:set>
                                    <p:animEffect transition="in" filter="blinds(horizontal)">
                                      <p:cBhvr>
                                        <p:cTn id="7" dur="500"/>
                                        <p:tgtEl>
                                          <p:spTgt spid="1945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3">
                                            <p:txEl>
                                              <p:pRg st="1" end="1"/>
                                            </p:txEl>
                                          </p:spTgt>
                                        </p:tgtEl>
                                        <p:attrNameLst>
                                          <p:attrName>style.visibility</p:attrName>
                                        </p:attrNameLst>
                                      </p:cBhvr>
                                      <p:to>
                                        <p:strVal val="visible"/>
                                      </p:to>
                                    </p:set>
                                    <p:animEffect transition="in" filter="blinds(horizontal)">
                                      <p:cBhvr>
                                        <p:cTn id="12" dur="500"/>
                                        <p:tgtEl>
                                          <p:spTgt spid="1945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8.8.2 </a:t>
            </a:r>
            <a:r>
              <a:rPr lang="zh-CN" altLang="zh-CN" dirty="0">
                <a:solidFill>
                  <a:srgbClr val="800000"/>
                </a:solidFill>
                <a:effectLst>
                  <a:outerShdw blurRad="38100" dist="38100" dir="2700000" algn="tl">
                    <a:srgbClr val="000000"/>
                  </a:outerShdw>
                </a:effectLst>
                <a:latin typeface="Arial" charset="0"/>
                <a:ea typeface="黑体" pitchFamily="2" charset="-122"/>
              </a:rPr>
              <a:t>怎样建立内存的动态分配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06851" name="Rectangle 3"/>
          <p:cNvSpPr>
            <a:spLocks noGrp="1" noChangeArrowheads="1"/>
          </p:cNvSpPr>
          <p:nvPr>
            <p:ph type="body" idx="1"/>
          </p:nvPr>
        </p:nvSpPr>
        <p:spPr>
          <a:xfrm>
            <a:off x="428625" y="1571625"/>
            <a:ext cx="8358188" cy="3857625"/>
          </a:xfrm>
        </p:spPr>
        <p:txBody>
          <a:bodyPr/>
          <a:lstStyle/>
          <a:p>
            <a:r>
              <a:rPr lang="zh-CN" altLang="zh-CN"/>
              <a:t>对内存的动态分配是通过系统提供的库函数来实现的，主要有</a:t>
            </a:r>
            <a:r>
              <a:rPr lang="en-US" altLang="zh-CN"/>
              <a:t>malloc</a:t>
            </a:r>
            <a:r>
              <a:rPr lang="zh-CN" altLang="zh-CN"/>
              <a:t>，</a:t>
            </a:r>
            <a:r>
              <a:rPr lang="en-US" altLang="zh-CN"/>
              <a:t>calloc</a:t>
            </a:r>
            <a:r>
              <a:rPr lang="zh-CN" altLang="zh-CN"/>
              <a:t>，</a:t>
            </a:r>
            <a:r>
              <a:rPr lang="en-US" altLang="zh-CN"/>
              <a:t>free</a:t>
            </a:r>
            <a:r>
              <a:rPr lang="zh-CN" altLang="zh-CN"/>
              <a:t>，</a:t>
            </a:r>
            <a:r>
              <a:rPr lang="en-US" altLang="zh-CN"/>
              <a:t>realloc</a:t>
            </a:r>
            <a:r>
              <a:rPr lang="zh-CN" altLang="zh-CN"/>
              <a:t>这</a:t>
            </a:r>
            <a:r>
              <a:rPr lang="en-US" altLang="zh-CN"/>
              <a:t>4</a:t>
            </a:r>
            <a:r>
              <a:rPr lang="zh-CN" altLang="zh-CN"/>
              <a:t>个函数。</a:t>
            </a:r>
          </a:p>
        </p:txBody>
      </p:sp>
      <p:pic>
        <p:nvPicPr>
          <p:cNvPr id="20685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8.8.2 </a:t>
            </a:r>
            <a:r>
              <a:rPr lang="zh-CN" altLang="zh-CN" dirty="0">
                <a:solidFill>
                  <a:srgbClr val="800000"/>
                </a:solidFill>
                <a:effectLst>
                  <a:outerShdw blurRad="38100" dist="38100" dir="2700000" algn="tl">
                    <a:srgbClr val="000000"/>
                  </a:outerShdw>
                </a:effectLst>
                <a:latin typeface="Arial" charset="0"/>
                <a:ea typeface="黑体" pitchFamily="2" charset="-122"/>
              </a:rPr>
              <a:t>怎样建立内存的动态分配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96611" name="Rectangle 3"/>
          <p:cNvSpPr>
            <a:spLocks noGrp="1" noChangeArrowheads="1"/>
          </p:cNvSpPr>
          <p:nvPr>
            <p:ph type="body" idx="1"/>
          </p:nvPr>
        </p:nvSpPr>
        <p:spPr>
          <a:xfrm>
            <a:off x="428625" y="1571625"/>
            <a:ext cx="8358188" cy="4643438"/>
          </a:xfrm>
        </p:spPr>
        <p:txBody>
          <a:bodyPr/>
          <a:lstStyle/>
          <a:p>
            <a:pPr>
              <a:buFont typeface="Wingdings" pitchFamily="2" charset="2"/>
              <a:buNone/>
            </a:pPr>
            <a:r>
              <a:rPr lang="zh-CN" altLang="zh-CN" dirty="0"/>
              <a:t>１．</a:t>
            </a:r>
            <a:r>
              <a:rPr lang="en-US" altLang="zh-CN" dirty="0" err="1"/>
              <a:t>malloc</a:t>
            </a:r>
            <a:r>
              <a:rPr lang="zh-CN" altLang="zh-CN" dirty="0"/>
              <a:t>函数</a:t>
            </a:r>
          </a:p>
          <a:p>
            <a:r>
              <a:rPr lang="zh-CN" altLang="zh-CN" dirty="0"/>
              <a:t>其函数原型为</a:t>
            </a:r>
            <a:r>
              <a:rPr lang="en-US" altLang="zh-CN" dirty="0"/>
              <a:t> </a:t>
            </a:r>
            <a:endParaRPr lang="zh-CN" altLang="zh-CN" dirty="0"/>
          </a:p>
          <a:p>
            <a:pPr lvl="1">
              <a:buFont typeface="Wingdings" pitchFamily="2" charset="2"/>
              <a:buNone/>
            </a:pPr>
            <a:r>
              <a:rPr lang="en-US" altLang="zh-CN" dirty="0"/>
              <a:t>void *</a:t>
            </a:r>
            <a:r>
              <a:rPr lang="en-US" altLang="zh-CN" dirty="0" err="1"/>
              <a:t>malloc</a:t>
            </a:r>
            <a:r>
              <a:rPr lang="en-US" altLang="zh-CN" dirty="0"/>
              <a:t>(unsigned </a:t>
            </a:r>
            <a:r>
              <a:rPr lang="en-US" altLang="zh-CN" dirty="0" err="1"/>
              <a:t>int</a:t>
            </a:r>
            <a:r>
              <a:rPr lang="en-US" altLang="zh-CN" dirty="0"/>
              <a:t> size); </a:t>
            </a:r>
            <a:endParaRPr lang="zh-CN" altLang="zh-CN" dirty="0"/>
          </a:p>
          <a:p>
            <a:pPr lvl="1"/>
            <a:r>
              <a:rPr lang="zh-CN" altLang="zh-CN" sz="2400" dirty="0"/>
              <a:t>在内存的动态存储区中分配一个长度为</a:t>
            </a:r>
            <a:r>
              <a:rPr lang="en-US" altLang="zh-CN" sz="2400" dirty="0"/>
              <a:t>size</a:t>
            </a:r>
            <a:r>
              <a:rPr lang="zh-CN" altLang="zh-CN" sz="2400" dirty="0"/>
              <a:t>的连续空间</a:t>
            </a:r>
            <a:endParaRPr lang="en-US" altLang="zh-CN" sz="2400" dirty="0"/>
          </a:p>
          <a:p>
            <a:pPr lvl="1"/>
            <a:r>
              <a:rPr lang="zh-CN" altLang="zh-CN" sz="2400" dirty="0"/>
              <a:t>函数的值是所分配区域的第一个字节的地址</a:t>
            </a:r>
            <a:endParaRPr lang="en-US" altLang="zh-CN" sz="2400" dirty="0"/>
          </a:p>
          <a:p>
            <a:pPr lvl="1"/>
            <a:r>
              <a:rPr lang="zh-CN" altLang="zh-CN" sz="2400" dirty="0"/>
              <a:t>指针的基类型为</a:t>
            </a:r>
            <a:r>
              <a:rPr lang="en-US" altLang="zh-CN" sz="2400" dirty="0"/>
              <a:t>void</a:t>
            </a:r>
            <a:r>
              <a:rPr lang="zh-CN" altLang="zh-CN" sz="2400" dirty="0"/>
              <a:t>，即不指向任何类型的数据，只提供一个地址</a:t>
            </a:r>
            <a:endParaRPr lang="en-US" altLang="zh-CN" sz="2400" dirty="0"/>
          </a:p>
          <a:p>
            <a:pPr lvl="1"/>
            <a:r>
              <a:rPr lang="zh-CN" altLang="zh-CN" sz="2400" dirty="0"/>
              <a:t>如果此函数未能成功地执行（例如内存空间不足），则返回空指针</a:t>
            </a:r>
            <a:r>
              <a:rPr lang="en-US" altLang="zh-CN" sz="2400" dirty="0"/>
              <a:t>(NULL)</a:t>
            </a:r>
            <a:endParaRPr lang="zh-CN" altLang="zh-CN" sz="2400" dirty="0"/>
          </a:p>
          <a:p>
            <a:pPr lvl="1"/>
            <a:endParaRPr lang="zh-CN" altLang="zh-CN" dirty="0"/>
          </a:p>
        </p:txBody>
      </p:sp>
      <p:pic>
        <p:nvPicPr>
          <p:cNvPr id="20787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6611">
                                            <p:txEl>
                                              <p:pRg st="3" end="3"/>
                                            </p:txEl>
                                          </p:spTgt>
                                        </p:tgtEl>
                                        <p:attrNameLst>
                                          <p:attrName>style.visibility</p:attrName>
                                        </p:attrNameLst>
                                      </p:cBhvr>
                                      <p:to>
                                        <p:strVal val="visible"/>
                                      </p:to>
                                    </p:set>
                                    <p:animEffect transition="in" filter="blinds(horizontal)">
                                      <p:cBhvr>
                                        <p:cTn id="7" dur="500"/>
                                        <p:tgtEl>
                                          <p:spTgt spid="196611">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6611">
                                            <p:txEl>
                                              <p:pRg st="4" end="4"/>
                                            </p:txEl>
                                          </p:spTgt>
                                        </p:tgtEl>
                                        <p:attrNameLst>
                                          <p:attrName>style.visibility</p:attrName>
                                        </p:attrNameLst>
                                      </p:cBhvr>
                                      <p:to>
                                        <p:strVal val="visible"/>
                                      </p:to>
                                    </p:set>
                                    <p:animEffect transition="in" filter="blinds(horizontal)">
                                      <p:cBhvr>
                                        <p:cTn id="12" dur="500"/>
                                        <p:tgtEl>
                                          <p:spTgt spid="196611">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6611">
                                            <p:txEl>
                                              <p:pRg st="5" end="5"/>
                                            </p:txEl>
                                          </p:spTgt>
                                        </p:tgtEl>
                                        <p:attrNameLst>
                                          <p:attrName>style.visibility</p:attrName>
                                        </p:attrNameLst>
                                      </p:cBhvr>
                                      <p:to>
                                        <p:strVal val="visible"/>
                                      </p:to>
                                    </p:set>
                                    <p:animEffect transition="in" filter="blinds(horizontal)">
                                      <p:cBhvr>
                                        <p:cTn id="17" dur="500"/>
                                        <p:tgtEl>
                                          <p:spTgt spid="196611">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6611">
                                            <p:txEl>
                                              <p:pRg st="6" end="6"/>
                                            </p:txEl>
                                          </p:spTgt>
                                        </p:tgtEl>
                                        <p:attrNameLst>
                                          <p:attrName>style.visibility</p:attrName>
                                        </p:attrNameLst>
                                      </p:cBhvr>
                                      <p:to>
                                        <p:strVal val="visible"/>
                                      </p:to>
                                    </p:set>
                                    <p:animEffect transition="in" filter="blinds(horizontal)">
                                      <p:cBhvr>
                                        <p:cTn id="22" dur="500"/>
                                        <p:tgtEl>
                                          <p:spTgt spid="1966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8.8.2 </a:t>
            </a:r>
            <a:r>
              <a:rPr lang="zh-CN" altLang="zh-CN" dirty="0">
                <a:solidFill>
                  <a:srgbClr val="800000"/>
                </a:solidFill>
                <a:effectLst>
                  <a:outerShdw blurRad="38100" dist="38100" dir="2700000" algn="tl">
                    <a:srgbClr val="000000"/>
                  </a:outerShdw>
                </a:effectLst>
                <a:latin typeface="Arial" charset="0"/>
                <a:ea typeface="黑体" pitchFamily="2" charset="-122"/>
              </a:rPr>
              <a:t>怎样建立内存的动态分配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198659" name="Rectangle 3"/>
          <p:cNvSpPr>
            <a:spLocks noGrp="1" noChangeArrowheads="1"/>
          </p:cNvSpPr>
          <p:nvPr>
            <p:ph type="body" idx="1"/>
          </p:nvPr>
        </p:nvSpPr>
        <p:spPr>
          <a:xfrm>
            <a:off x="142875" y="1571625"/>
            <a:ext cx="8643938" cy="4143375"/>
          </a:xfrm>
        </p:spPr>
        <p:txBody>
          <a:bodyPr/>
          <a:lstStyle/>
          <a:p>
            <a:pPr>
              <a:buFont typeface="Wingdings" pitchFamily="2" charset="2"/>
              <a:buNone/>
            </a:pPr>
            <a:r>
              <a:rPr lang="en-US" altLang="zh-CN"/>
              <a:t>2</a:t>
            </a:r>
            <a:r>
              <a:rPr lang="zh-CN" altLang="zh-CN"/>
              <a:t>．</a:t>
            </a:r>
            <a:r>
              <a:rPr lang="en-US" altLang="zh-CN"/>
              <a:t>calloc</a:t>
            </a:r>
            <a:r>
              <a:rPr lang="zh-CN" altLang="zh-CN"/>
              <a:t>函数</a:t>
            </a:r>
          </a:p>
          <a:p>
            <a:r>
              <a:rPr lang="zh-CN" altLang="zh-CN"/>
              <a:t>其函数原型为</a:t>
            </a:r>
            <a:r>
              <a:rPr lang="en-US" altLang="zh-CN"/>
              <a:t> </a:t>
            </a:r>
          </a:p>
          <a:p>
            <a:pPr>
              <a:buFont typeface="Wingdings" pitchFamily="2" charset="2"/>
              <a:buNone/>
            </a:pPr>
            <a:r>
              <a:rPr lang="en-US" altLang="zh-CN" sz="2800"/>
              <a:t>   void *calloc(unsigned n,unsigned size); </a:t>
            </a:r>
            <a:endParaRPr lang="zh-CN" altLang="zh-CN" sz="2800"/>
          </a:p>
          <a:p>
            <a:r>
              <a:rPr lang="zh-CN" altLang="zh-CN"/>
              <a:t>其作用是在内存的动态存储区中分配</a:t>
            </a:r>
            <a:r>
              <a:rPr lang="en-US" altLang="zh-CN"/>
              <a:t>n</a:t>
            </a:r>
            <a:r>
              <a:rPr lang="zh-CN" altLang="zh-CN"/>
              <a:t>个长度为</a:t>
            </a:r>
            <a:r>
              <a:rPr lang="en-US" altLang="zh-CN"/>
              <a:t>size</a:t>
            </a:r>
            <a:r>
              <a:rPr lang="zh-CN" altLang="zh-CN"/>
              <a:t>的连续空间，这个空间一般比较大，足以保存一个数组。</a:t>
            </a:r>
          </a:p>
        </p:txBody>
      </p:sp>
      <p:pic>
        <p:nvPicPr>
          <p:cNvPr id="20992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8659">
                                            <p:txEl>
                                              <p:pRg st="3" end="3"/>
                                            </p:txEl>
                                          </p:spTgt>
                                        </p:tgtEl>
                                        <p:attrNameLst>
                                          <p:attrName>style.visibility</p:attrName>
                                        </p:attrNameLst>
                                      </p:cBhvr>
                                      <p:to>
                                        <p:strVal val="visible"/>
                                      </p:to>
                                    </p:set>
                                    <p:animEffect transition="in" filter="blinds(horizontal)">
                                      <p:cBhvr>
                                        <p:cTn id="7" dur="500"/>
                                        <p:tgtEl>
                                          <p:spTgt spid="19865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785813"/>
            <a:ext cx="8429625"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8.2.2 </a:t>
            </a:r>
            <a:r>
              <a:rPr lang="zh-CN" altLang="zh-CN" dirty="0">
                <a:solidFill>
                  <a:srgbClr val="800000"/>
                </a:solidFill>
                <a:effectLst>
                  <a:outerShdw blurRad="38100" dist="38100" dir="2700000" algn="tl">
                    <a:srgbClr val="000000"/>
                  </a:outerShdw>
                </a:effectLst>
                <a:latin typeface="Arial" charset="0"/>
                <a:ea typeface="黑体" pitchFamily="2" charset="-122"/>
              </a:rPr>
              <a:t>怎样定义指针变量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1507" name="Rectangle 3"/>
          <p:cNvSpPr>
            <a:spLocks noGrp="1" noChangeArrowheads="1"/>
          </p:cNvSpPr>
          <p:nvPr>
            <p:ph type="body" idx="1"/>
          </p:nvPr>
        </p:nvSpPr>
        <p:spPr>
          <a:xfrm>
            <a:off x="642938" y="1714500"/>
            <a:ext cx="8001000" cy="3071813"/>
          </a:xfrm>
        </p:spPr>
        <p:txBody>
          <a:bodyPr/>
          <a:lstStyle/>
          <a:p>
            <a:r>
              <a:rPr lang="zh-CN" altLang="zh-CN"/>
              <a:t>下面都是合法的定义</a:t>
            </a:r>
            <a:r>
              <a:rPr lang="zh-CN" altLang="en-US"/>
              <a:t>和初始化</a:t>
            </a:r>
            <a:r>
              <a:rPr lang="zh-CN" altLang="zh-CN"/>
              <a:t>：</a:t>
            </a:r>
            <a:endParaRPr lang="en-US" altLang="zh-CN"/>
          </a:p>
          <a:p>
            <a:pPr lvl="1">
              <a:buFont typeface="Wingdings" pitchFamily="2" charset="2"/>
              <a:buNone/>
            </a:pPr>
            <a:r>
              <a:rPr lang="en-US" altLang="zh-CN">
                <a:solidFill>
                  <a:srgbClr val="FF0000"/>
                </a:solidFill>
              </a:rPr>
              <a:t>float  *</a:t>
            </a:r>
            <a:r>
              <a:rPr lang="en-US" altLang="zh-CN"/>
              <a:t>pointer_3;</a:t>
            </a:r>
          </a:p>
          <a:p>
            <a:pPr lvl="1">
              <a:buFont typeface="Wingdings" pitchFamily="2" charset="2"/>
              <a:buNone/>
            </a:pPr>
            <a:r>
              <a:rPr lang="en-US" altLang="zh-CN">
                <a:solidFill>
                  <a:srgbClr val="FF0000"/>
                </a:solidFill>
              </a:rPr>
              <a:t>char  *</a:t>
            </a:r>
            <a:r>
              <a:rPr lang="en-US" altLang="zh-CN"/>
              <a:t>pointer_4;</a:t>
            </a:r>
          </a:p>
          <a:p>
            <a:pPr lvl="1">
              <a:buFont typeface="Wingdings" pitchFamily="2" charset="2"/>
              <a:buNone/>
            </a:pPr>
            <a:r>
              <a:rPr lang="en-US" altLang="zh-CN"/>
              <a:t>int  a,b;</a:t>
            </a:r>
          </a:p>
          <a:p>
            <a:pPr lvl="1">
              <a:buFont typeface="Wingdings" pitchFamily="2" charset="2"/>
              <a:buNone/>
            </a:pPr>
            <a:r>
              <a:rPr lang="en-US" altLang="zh-CN">
                <a:solidFill>
                  <a:srgbClr val="FF0000"/>
                </a:solidFill>
              </a:rPr>
              <a:t>int  *</a:t>
            </a:r>
            <a:r>
              <a:rPr lang="en-US" altLang="zh-CN"/>
              <a:t>pointer_1=&amp;a,</a:t>
            </a:r>
            <a:r>
              <a:rPr lang="en-US" altLang="zh-CN">
                <a:solidFill>
                  <a:srgbClr val="FF0000"/>
                </a:solidFill>
              </a:rPr>
              <a:t>*</a:t>
            </a:r>
            <a:r>
              <a:rPr lang="en-US" altLang="zh-CN"/>
              <a:t>pointer_2=&amp;b;</a:t>
            </a:r>
          </a:p>
        </p:txBody>
      </p:sp>
      <p:sp>
        <p:nvSpPr>
          <p:cNvPr id="4" name="Rectangle 3"/>
          <p:cNvSpPr txBox="1">
            <a:spLocks noChangeArrowheads="1"/>
          </p:cNvSpPr>
          <p:nvPr/>
        </p:nvSpPr>
        <p:spPr bwMode="auto">
          <a:xfrm>
            <a:off x="1357313" y="5000625"/>
            <a:ext cx="5929312"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kern="0" dirty="0">
                <a:latin typeface="+mn-lt"/>
                <a:ea typeface="+mn-ea"/>
              </a:rPr>
              <a:t>*pointer_1</a:t>
            </a:r>
            <a:r>
              <a:rPr lang="zh-CN" altLang="zh-CN" sz="3200" b="1" kern="0" dirty="0">
                <a:latin typeface="+mn-lt"/>
                <a:ea typeface="+mn-ea"/>
              </a:rPr>
              <a:t>＝</a:t>
            </a:r>
            <a:r>
              <a:rPr lang="en-US" altLang="zh-CN" sz="3200" b="1" kern="0" dirty="0">
                <a:latin typeface="+mn-lt"/>
                <a:ea typeface="+mn-ea"/>
              </a:rPr>
              <a:t>&amp;a;     </a:t>
            </a:r>
            <a:r>
              <a:rPr lang="zh-CN" altLang="en-US" sz="3200" b="1" kern="0" dirty="0">
                <a:solidFill>
                  <a:srgbClr val="FF0000"/>
                </a:solidFill>
                <a:latin typeface="+mn-lt"/>
                <a:ea typeface="+mn-ea"/>
              </a:rPr>
              <a:t>错误</a:t>
            </a:r>
            <a:endParaRPr lang="en-US" altLang="zh-CN" sz="3200" b="1" kern="0" dirty="0">
              <a:solidFill>
                <a:srgbClr val="FF0000"/>
              </a:solidFill>
              <a:latin typeface="+mn-lt"/>
              <a:ea typeface="+mn-ea"/>
            </a:endParaRPr>
          </a:p>
        </p:txBody>
      </p:sp>
      <p:sp>
        <p:nvSpPr>
          <p:cNvPr id="5" name="Rectangle 3"/>
          <p:cNvSpPr txBox="1">
            <a:spLocks noChangeArrowheads="1"/>
          </p:cNvSpPr>
          <p:nvPr/>
        </p:nvSpPr>
        <p:spPr bwMode="auto">
          <a:xfrm>
            <a:off x="1285875" y="5072063"/>
            <a:ext cx="5929313"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kern="0" dirty="0">
                <a:latin typeface="+mn-lt"/>
                <a:ea typeface="+mn-ea"/>
              </a:rPr>
              <a:t>pointer_3</a:t>
            </a:r>
            <a:r>
              <a:rPr lang="zh-CN" altLang="zh-CN" sz="3200" b="1" kern="0" dirty="0">
                <a:latin typeface="+mn-lt"/>
                <a:ea typeface="+mn-ea"/>
              </a:rPr>
              <a:t>＝</a:t>
            </a:r>
            <a:r>
              <a:rPr lang="en-US" altLang="zh-CN" sz="3200" b="1" kern="0" dirty="0">
                <a:latin typeface="+mn-lt"/>
                <a:ea typeface="+mn-ea"/>
              </a:rPr>
              <a:t>&amp;a;     </a:t>
            </a:r>
            <a:r>
              <a:rPr lang="zh-CN" altLang="en-US" sz="3200" b="1" kern="0" dirty="0">
                <a:solidFill>
                  <a:srgbClr val="FF0000"/>
                </a:solidFill>
                <a:latin typeface="+mn-lt"/>
                <a:ea typeface="+mn-ea"/>
              </a:rPr>
              <a:t>错误</a:t>
            </a:r>
            <a:endParaRPr lang="en-US" altLang="zh-CN" sz="3200" b="1" kern="0" dirty="0">
              <a:solidFill>
                <a:srgbClr val="FF0000"/>
              </a:solidFill>
              <a:latin typeface="+mn-lt"/>
              <a:ea typeface="+mn-ea"/>
            </a:endParaRPr>
          </a:p>
        </p:txBody>
      </p:sp>
      <p:sp>
        <p:nvSpPr>
          <p:cNvPr id="6" name="Rectangle 3"/>
          <p:cNvSpPr txBox="1">
            <a:spLocks noChangeArrowheads="1"/>
          </p:cNvSpPr>
          <p:nvPr/>
        </p:nvSpPr>
        <p:spPr bwMode="auto">
          <a:xfrm>
            <a:off x="1357313" y="5000625"/>
            <a:ext cx="5929312"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kern="0" dirty="0">
                <a:latin typeface="+mn-lt"/>
                <a:ea typeface="+mn-ea"/>
              </a:rPr>
              <a:t>pointer_1</a:t>
            </a:r>
            <a:r>
              <a:rPr lang="zh-CN" altLang="zh-CN" sz="3200" b="1" kern="0" dirty="0">
                <a:latin typeface="+mn-lt"/>
                <a:ea typeface="+mn-ea"/>
              </a:rPr>
              <a:t>＝</a:t>
            </a:r>
            <a:r>
              <a:rPr lang="en-US" altLang="zh-CN" sz="3200" b="1" kern="0" dirty="0">
                <a:latin typeface="+mn-lt"/>
                <a:ea typeface="+mn-ea"/>
              </a:rPr>
              <a:t>&amp;a;     </a:t>
            </a:r>
            <a:r>
              <a:rPr lang="zh-CN" altLang="en-US" sz="3200" b="1" kern="0" dirty="0">
                <a:solidFill>
                  <a:srgbClr val="9D138D"/>
                </a:solidFill>
                <a:latin typeface="+mn-lt"/>
                <a:ea typeface="+mn-ea"/>
              </a:rPr>
              <a:t>正确</a:t>
            </a:r>
            <a:endParaRPr lang="en-US" altLang="zh-CN" sz="3200" b="1" kern="0" dirty="0">
              <a:solidFill>
                <a:srgbClr val="9D138D"/>
              </a:solidFill>
              <a:latin typeface="+mn-lt"/>
              <a:ea typeface="+mn-ea"/>
            </a:endParaRPr>
          </a:p>
        </p:txBody>
      </p:sp>
      <p:sp>
        <p:nvSpPr>
          <p:cNvPr id="8" name="Rectangle 3"/>
          <p:cNvSpPr txBox="1">
            <a:spLocks noChangeArrowheads="1"/>
          </p:cNvSpPr>
          <p:nvPr/>
        </p:nvSpPr>
        <p:spPr bwMode="auto">
          <a:xfrm>
            <a:off x="1000125" y="5000625"/>
            <a:ext cx="5929313" cy="857250"/>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en-US" altLang="zh-CN" sz="3200" b="1" kern="0" dirty="0">
                <a:latin typeface="+mn-lt"/>
                <a:ea typeface="+mn-ea"/>
              </a:rPr>
              <a:t>pointer_3</a:t>
            </a:r>
            <a:r>
              <a:rPr lang="zh-CN" altLang="zh-CN" sz="3200" b="1" kern="0" dirty="0">
                <a:latin typeface="+mn-lt"/>
                <a:ea typeface="+mn-ea"/>
              </a:rPr>
              <a:t>＝</a:t>
            </a:r>
            <a:r>
              <a:rPr lang="en-US" altLang="zh-CN" sz="3200" b="1" kern="0" dirty="0">
                <a:latin typeface="+mn-lt"/>
                <a:ea typeface="+mn-ea"/>
              </a:rPr>
              <a:t>2000;     </a:t>
            </a:r>
            <a:r>
              <a:rPr lang="zh-CN" altLang="en-US" sz="3200" b="1" kern="0" dirty="0">
                <a:solidFill>
                  <a:srgbClr val="FF0000"/>
                </a:solidFill>
                <a:latin typeface="+mn-lt"/>
                <a:ea typeface="+mn-ea"/>
              </a:rPr>
              <a:t>错误</a:t>
            </a:r>
            <a:endParaRPr lang="en-US" altLang="zh-CN" sz="3200" b="1" kern="0" dirty="0">
              <a:solidFill>
                <a:srgbClr val="FF0000"/>
              </a:solidFill>
              <a:latin typeface="+mn-lt"/>
              <a:ea typeface="+mn-ea"/>
            </a:endParaRPr>
          </a:p>
        </p:txBody>
      </p:sp>
      <p:pic>
        <p:nvPicPr>
          <p:cNvPr id="21512"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1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8.8.2 </a:t>
            </a:r>
            <a:r>
              <a:rPr lang="zh-CN" altLang="zh-CN" dirty="0">
                <a:solidFill>
                  <a:srgbClr val="800000"/>
                </a:solidFill>
                <a:effectLst>
                  <a:outerShdw blurRad="38100" dist="38100" dir="2700000" algn="tl">
                    <a:srgbClr val="000000"/>
                  </a:outerShdw>
                </a:effectLst>
                <a:latin typeface="Arial" charset="0"/>
                <a:ea typeface="黑体" pitchFamily="2" charset="-122"/>
              </a:rPr>
              <a:t>怎样建立内存的动态分配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00707" name="Rectangle 3"/>
          <p:cNvSpPr>
            <a:spLocks noGrp="1" noChangeArrowheads="1"/>
          </p:cNvSpPr>
          <p:nvPr>
            <p:ph type="body" idx="1"/>
          </p:nvPr>
        </p:nvSpPr>
        <p:spPr>
          <a:xfrm>
            <a:off x="642938" y="1571625"/>
            <a:ext cx="7643812" cy="4857750"/>
          </a:xfrm>
        </p:spPr>
        <p:txBody>
          <a:bodyPr/>
          <a:lstStyle/>
          <a:p>
            <a:pPr>
              <a:buFont typeface="Wingdings" pitchFamily="2" charset="2"/>
              <a:buNone/>
            </a:pPr>
            <a:r>
              <a:rPr lang="en-US" altLang="zh-CN"/>
              <a:t>3</a:t>
            </a:r>
            <a:r>
              <a:rPr lang="zh-CN" altLang="zh-CN"/>
              <a:t>．</a:t>
            </a:r>
            <a:r>
              <a:rPr lang="en-US" altLang="zh-CN"/>
              <a:t>free</a:t>
            </a:r>
            <a:r>
              <a:rPr lang="zh-CN" altLang="zh-CN"/>
              <a:t>函数</a:t>
            </a:r>
          </a:p>
          <a:p>
            <a:r>
              <a:rPr lang="zh-CN" altLang="zh-CN"/>
              <a:t>其函数原型为</a:t>
            </a:r>
            <a:r>
              <a:rPr lang="en-US" altLang="zh-CN"/>
              <a:t> </a:t>
            </a:r>
            <a:endParaRPr lang="zh-CN" altLang="zh-CN"/>
          </a:p>
          <a:p>
            <a:pPr>
              <a:buFont typeface="Wingdings" pitchFamily="2" charset="2"/>
              <a:buNone/>
            </a:pPr>
            <a:r>
              <a:rPr lang="en-US" altLang="zh-CN"/>
              <a:t>    void free(void *p); </a:t>
            </a:r>
            <a:endParaRPr lang="zh-CN" altLang="zh-CN"/>
          </a:p>
          <a:p>
            <a:r>
              <a:rPr lang="zh-CN" altLang="zh-CN"/>
              <a:t>其作用是释放指针变量ｐ所指向的动态空间，使这部分空间能重新被其他变量使用。</a:t>
            </a:r>
            <a:r>
              <a:rPr lang="en-US" altLang="zh-CN"/>
              <a:t>p</a:t>
            </a:r>
            <a:r>
              <a:rPr lang="zh-CN" altLang="zh-CN"/>
              <a:t>应是最近一次调用</a:t>
            </a:r>
            <a:r>
              <a:rPr lang="en-US" altLang="zh-CN"/>
              <a:t>calloc</a:t>
            </a:r>
            <a:r>
              <a:rPr lang="zh-CN" altLang="zh-CN"/>
              <a:t>或</a:t>
            </a:r>
            <a:r>
              <a:rPr lang="en-US" altLang="zh-CN"/>
              <a:t>malloc</a:t>
            </a:r>
            <a:r>
              <a:rPr lang="zh-CN" altLang="zh-CN"/>
              <a:t>函数时得到的函数返回值。</a:t>
            </a:r>
          </a:p>
        </p:txBody>
      </p:sp>
      <p:pic>
        <p:nvPicPr>
          <p:cNvPr id="2119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7">
                                            <p:txEl>
                                              <p:pRg st="3" end="3"/>
                                            </p:txEl>
                                          </p:spTgt>
                                        </p:tgtEl>
                                        <p:attrNameLst>
                                          <p:attrName>style.visibility</p:attrName>
                                        </p:attrNameLst>
                                      </p:cBhvr>
                                      <p:to>
                                        <p:strVal val="visible"/>
                                      </p:to>
                                    </p:set>
                                    <p:animEffect transition="in" filter="blinds(horizontal)">
                                      <p:cBhvr>
                                        <p:cTn id="7" dur="500"/>
                                        <p:tgtEl>
                                          <p:spTgt spid="2007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8.8.2 </a:t>
            </a:r>
            <a:r>
              <a:rPr lang="zh-CN" altLang="zh-CN" dirty="0">
                <a:solidFill>
                  <a:srgbClr val="800000"/>
                </a:solidFill>
                <a:effectLst>
                  <a:outerShdw blurRad="38100" dist="38100" dir="2700000" algn="tl">
                    <a:srgbClr val="000000"/>
                  </a:outerShdw>
                </a:effectLst>
                <a:latin typeface="Arial" charset="0"/>
                <a:ea typeface="黑体" pitchFamily="2" charset="-122"/>
              </a:rPr>
              <a:t>怎样建立内存的动态分配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12995" name="Rectangle 3"/>
          <p:cNvSpPr>
            <a:spLocks noGrp="1" noChangeArrowheads="1"/>
          </p:cNvSpPr>
          <p:nvPr>
            <p:ph type="body" idx="1"/>
          </p:nvPr>
        </p:nvSpPr>
        <p:spPr>
          <a:xfrm>
            <a:off x="642938" y="1857375"/>
            <a:ext cx="7643812" cy="3143250"/>
          </a:xfrm>
        </p:spPr>
        <p:txBody>
          <a:bodyPr/>
          <a:lstStyle/>
          <a:p>
            <a:pPr>
              <a:buFont typeface="Wingdings" pitchFamily="2" charset="2"/>
              <a:buNone/>
            </a:pPr>
            <a:r>
              <a:rPr lang="en-US" altLang="zh-CN"/>
              <a:t>     free(p);</a:t>
            </a:r>
          </a:p>
          <a:p>
            <a:r>
              <a:rPr lang="zh-CN" altLang="zh-CN"/>
              <a:t>释放指针变量ｐ所指向的已分配的动态空间</a:t>
            </a:r>
            <a:r>
              <a:rPr lang="en-US" altLang="zh-CN"/>
              <a:t> </a:t>
            </a:r>
            <a:endParaRPr lang="zh-CN" altLang="zh-CN"/>
          </a:p>
          <a:p>
            <a:r>
              <a:rPr lang="en-US" altLang="zh-CN"/>
              <a:t>free</a:t>
            </a:r>
            <a:r>
              <a:rPr lang="zh-CN" altLang="zh-CN"/>
              <a:t>函数无返回值</a:t>
            </a:r>
          </a:p>
        </p:txBody>
      </p:sp>
      <p:pic>
        <p:nvPicPr>
          <p:cNvPr id="21299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8.8.2 </a:t>
            </a:r>
            <a:r>
              <a:rPr lang="zh-CN" altLang="zh-CN" dirty="0">
                <a:solidFill>
                  <a:srgbClr val="800000"/>
                </a:solidFill>
                <a:effectLst>
                  <a:outerShdw blurRad="38100" dist="38100" dir="2700000" algn="tl">
                    <a:srgbClr val="000000"/>
                  </a:outerShdw>
                </a:effectLst>
                <a:latin typeface="Arial" charset="0"/>
                <a:ea typeface="黑体" pitchFamily="2" charset="-122"/>
              </a:rPr>
              <a:t>怎样建立内存的动态分配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02755" name="Rectangle 3"/>
          <p:cNvSpPr>
            <a:spLocks noGrp="1" noChangeArrowheads="1"/>
          </p:cNvSpPr>
          <p:nvPr>
            <p:ph type="body" idx="1"/>
          </p:nvPr>
        </p:nvSpPr>
        <p:spPr>
          <a:xfrm>
            <a:off x="428625" y="1643063"/>
            <a:ext cx="8358188" cy="4000500"/>
          </a:xfrm>
        </p:spPr>
        <p:txBody>
          <a:bodyPr/>
          <a:lstStyle/>
          <a:p>
            <a:pPr>
              <a:buFont typeface="Wingdings" pitchFamily="2" charset="2"/>
              <a:buNone/>
            </a:pPr>
            <a:r>
              <a:rPr lang="en-US" altLang="zh-CN"/>
              <a:t>4. realloc</a:t>
            </a:r>
            <a:r>
              <a:rPr lang="zh-CN" altLang="zh-CN"/>
              <a:t>函数</a:t>
            </a:r>
          </a:p>
          <a:p>
            <a:r>
              <a:rPr lang="zh-CN" altLang="zh-CN"/>
              <a:t>其函数原型为</a:t>
            </a:r>
          </a:p>
          <a:p>
            <a:pPr>
              <a:buFont typeface="Wingdings" pitchFamily="2" charset="2"/>
              <a:buNone/>
            </a:pPr>
            <a:r>
              <a:rPr lang="en-US" altLang="zh-CN" sz="2800"/>
              <a:t>void *realloc(void *p,unsigned int size);</a:t>
            </a:r>
            <a:endParaRPr lang="zh-CN" altLang="zh-CN" sz="2800"/>
          </a:p>
          <a:p>
            <a:r>
              <a:rPr lang="zh-CN" altLang="zh-CN"/>
              <a:t>如果已经通过</a:t>
            </a:r>
            <a:r>
              <a:rPr lang="en-US" altLang="zh-CN"/>
              <a:t>malloc</a:t>
            </a:r>
            <a:r>
              <a:rPr lang="zh-CN" altLang="zh-CN"/>
              <a:t>函数或</a:t>
            </a:r>
            <a:r>
              <a:rPr lang="en-US" altLang="zh-CN"/>
              <a:t>calloc</a:t>
            </a:r>
            <a:r>
              <a:rPr lang="zh-CN" altLang="zh-CN"/>
              <a:t>函数获得了动态空间，想改变其大小，可以用</a:t>
            </a:r>
            <a:r>
              <a:rPr lang="en-US" altLang="zh-CN"/>
              <a:t>realloc</a:t>
            </a:r>
            <a:r>
              <a:rPr lang="zh-CN" altLang="zh-CN"/>
              <a:t>函数重新分配。</a:t>
            </a:r>
          </a:p>
        </p:txBody>
      </p:sp>
      <p:pic>
        <p:nvPicPr>
          <p:cNvPr id="21402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2755">
                                            <p:txEl>
                                              <p:pRg st="3" end="3"/>
                                            </p:txEl>
                                          </p:spTgt>
                                        </p:tgtEl>
                                        <p:attrNameLst>
                                          <p:attrName>style.visibility</p:attrName>
                                        </p:attrNameLst>
                                      </p:cBhvr>
                                      <p:to>
                                        <p:strVal val="visible"/>
                                      </p:to>
                                    </p:set>
                                    <p:animEffect transition="in" filter="blinds(horizontal)">
                                      <p:cBhvr>
                                        <p:cTn id="7" dur="500"/>
                                        <p:tgtEl>
                                          <p:spTgt spid="2027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8.8.2 </a:t>
            </a:r>
            <a:r>
              <a:rPr lang="zh-CN" altLang="zh-CN" dirty="0">
                <a:solidFill>
                  <a:srgbClr val="800000"/>
                </a:solidFill>
                <a:effectLst>
                  <a:outerShdw blurRad="38100" dist="38100" dir="2700000" algn="tl">
                    <a:srgbClr val="000000"/>
                  </a:outerShdw>
                </a:effectLst>
                <a:latin typeface="Arial" charset="0"/>
                <a:ea typeface="黑体" pitchFamily="2" charset="-122"/>
              </a:rPr>
              <a:t>怎样建立内存的动态分配</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16067" name="Rectangle 3"/>
          <p:cNvSpPr>
            <a:spLocks noGrp="1" noChangeArrowheads="1"/>
          </p:cNvSpPr>
          <p:nvPr>
            <p:ph type="body" idx="1"/>
          </p:nvPr>
        </p:nvSpPr>
        <p:spPr>
          <a:xfrm>
            <a:off x="428625" y="1643063"/>
            <a:ext cx="8358188" cy="4000500"/>
          </a:xfrm>
        </p:spPr>
        <p:txBody>
          <a:bodyPr/>
          <a:lstStyle/>
          <a:p>
            <a:r>
              <a:rPr lang="zh-CN" altLang="zh-CN"/>
              <a:t>以上</a:t>
            </a:r>
            <a:r>
              <a:rPr lang="en-US" altLang="zh-CN"/>
              <a:t>4</a:t>
            </a:r>
            <a:r>
              <a:rPr lang="zh-CN" altLang="zh-CN"/>
              <a:t>个函数的声明在</a:t>
            </a:r>
            <a:r>
              <a:rPr lang="en-US" altLang="zh-CN"/>
              <a:t>stdlib.h</a:t>
            </a:r>
            <a:r>
              <a:rPr lang="zh-CN" altLang="zh-CN"/>
              <a:t>头文件中，在用到这些函数时应当用“</a:t>
            </a:r>
            <a:r>
              <a:rPr lang="en-US" altLang="zh-CN"/>
              <a:t>#include &lt;stdlib.h&gt;</a:t>
            </a:r>
            <a:r>
              <a:rPr lang="zh-CN" altLang="zh-CN"/>
              <a:t>”指令把</a:t>
            </a:r>
            <a:r>
              <a:rPr lang="en-US" altLang="zh-CN"/>
              <a:t>stdlib.h</a:t>
            </a:r>
            <a:r>
              <a:rPr lang="zh-CN" altLang="zh-CN"/>
              <a:t>头文件包含到程序文件中。</a:t>
            </a:r>
          </a:p>
        </p:txBody>
      </p:sp>
      <p:pic>
        <p:nvPicPr>
          <p:cNvPr id="21606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8.8.3 void</a:t>
            </a:r>
            <a:r>
              <a:rPr lang="zh-CN" altLang="zh-CN" dirty="0">
                <a:solidFill>
                  <a:srgbClr val="800000"/>
                </a:solidFill>
                <a:effectLst>
                  <a:outerShdw blurRad="38100" dist="38100" dir="2700000" algn="tl">
                    <a:srgbClr val="000000"/>
                  </a:outerShdw>
                </a:effectLst>
                <a:latin typeface="Arial" charset="0"/>
                <a:ea typeface="黑体" pitchFamily="2" charset="-122"/>
              </a:rPr>
              <a:t>指针类型</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17091" name="Rectangle 3"/>
          <p:cNvSpPr>
            <a:spLocks noGrp="1" noChangeArrowheads="1"/>
          </p:cNvSpPr>
          <p:nvPr>
            <p:ph type="body" idx="1"/>
          </p:nvPr>
        </p:nvSpPr>
        <p:spPr>
          <a:xfrm>
            <a:off x="428625" y="1643063"/>
            <a:ext cx="8358188" cy="2786062"/>
          </a:xfrm>
        </p:spPr>
        <p:txBody>
          <a:bodyPr/>
          <a:lstStyle/>
          <a:p>
            <a:pPr>
              <a:buFont typeface="Wingdings" pitchFamily="2" charset="2"/>
              <a:buNone/>
            </a:pPr>
            <a:r>
              <a:rPr lang="en-US" altLang="zh-CN"/>
              <a:t>  </a:t>
            </a:r>
            <a:r>
              <a:rPr lang="zh-CN" altLang="zh-CN"/>
              <a:t>例</a:t>
            </a:r>
            <a:r>
              <a:rPr lang="en-US" altLang="zh-CN"/>
              <a:t>8.30 </a:t>
            </a:r>
            <a:r>
              <a:rPr lang="zh-CN" altLang="zh-CN"/>
              <a:t>建立动态数组，输入</a:t>
            </a:r>
            <a:r>
              <a:rPr lang="en-US" altLang="zh-CN"/>
              <a:t>5</a:t>
            </a:r>
            <a:r>
              <a:rPr lang="zh-CN" altLang="zh-CN"/>
              <a:t>个学生的成绩，另外用一个函数检查其中有无低于</a:t>
            </a:r>
            <a:r>
              <a:rPr lang="en-US" altLang="zh-CN"/>
              <a:t>60</a:t>
            </a:r>
            <a:r>
              <a:rPr lang="zh-CN" altLang="zh-CN"/>
              <a:t>分的，输出不合格的成绩。</a:t>
            </a:r>
          </a:p>
        </p:txBody>
      </p:sp>
      <p:pic>
        <p:nvPicPr>
          <p:cNvPr id="21709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内容占位符 2"/>
          <p:cNvSpPr>
            <a:spLocks noGrp="1"/>
          </p:cNvSpPr>
          <p:nvPr>
            <p:ph idx="1"/>
          </p:nvPr>
        </p:nvSpPr>
        <p:spPr>
          <a:xfrm>
            <a:off x="539750" y="928688"/>
            <a:ext cx="8153400" cy="5429250"/>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#include &lt;stdlib.h&gt;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void check(int *); </a:t>
            </a:r>
            <a:endParaRPr lang="zh-CN" altLang="zh-CN" sz="2800"/>
          </a:p>
          <a:p>
            <a:pPr>
              <a:lnSpc>
                <a:spcPts val="3000"/>
              </a:lnSpc>
              <a:buFont typeface="Wingdings" pitchFamily="2" charset="2"/>
              <a:buNone/>
            </a:pPr>
            <a:r>
              <a:rPr lang="en-US" altLang="zh-CN" sz="2800"/>
              <a:t>   int *p1,i; </a:t>
            </a:r>
            <a:endParaRPr lang="zh-CN" altLang="zh-CN" sz="2800"/>
          </a:p>
          <a:p>
            <a:pPr>
              <a:lnSpc>
                <a:spcPts val="3000"/>
              </a:lnSpc>
              <a:buFont typeface="Wingdings" pitchFamily="2" charset="2"/>
              <a:buNone/>
            </a:pPr>
            <a:r>
              <a:rPr lang="en-US" altLang="zh-CN" sz="2800"/>
              <a:t>   p1=</a:t>
            </a:r>
            <a:r>
              <a:rPr lang="en-US" altLang="zh-CN" sz="2800">
                <a:solidFill>
                  <a:srgbClr val="FF0000"/>
                </a:solidFill>
              </a:rPr>
              <a:t>(int *)</a:t>
            </a:r>
            <a:r>
              <a:rPr lang="en-US" altLang="zh-CN" sz="2800">
                <a:solidFill>
                  <a:srgbClr val="9D138D"/>
                </a:solidFill>
              </a:rPr>
              <a:t>malloc</a:t>
            </a:r>
            <a:r>
              <a:rPr lang="en-US" altLang="zh-CN" sz="2800"/>
              <a:t>(5*sizeof(int)); </a:t>
            </a:r>
            <a:endParaRPr lang="zh-CN" altLang="zh-CN" sz="2800"/>
          </a:p>
          <a:p>
            <a:pPr>
              <a:lnSpc>
                <a:spcPts val="3000"/>
              </a:lnSpc>
              <a:buFont typeface="Wingdings" pitchFamily="2" charset="2"/>
              <a:buNone/>
            </a:pPr>
            <a:r>
              <a:rPr lang="en-US" altLang="zh-CN" sz="2800"/>
              <a:t>   for(i=0;i&lt;5;i++) </a:t>
            </a:r>
            <a:endParaRPr lang="zh-CN" altLang="zh-CN" sz="2800"/>
          </a:p>
          <a:p>
            <a:pPr>
              <a:lnSpc>
                <a:spcPts val="3000"/>
              </a:lnSpc>
              <a:buFont typeface="Wingdings" pitchFamily="2" charset="2"/>
              <a:buNone/>
            </a:pPr>
            <a:r>
              <a:rPr lang="en-US" altLang="zh-CN" sz="2800"/>
              <a:t>      scanf("%d",p1+i);  </a:t>
            </a:r>
            <a:endParaRPr lang="zh-CN" altLang="zh-CN" sz="2800"/>
          </a:p>
          <a:p>
            <a:pPr>
              <a:lnSpc>
                <a:spcPts val="3000"/>
              </a:lnSpc>
              <a:buFont typeface="Wingdings" pitchFamily="2" charset="2"/>
              <a:buNone/>
            </a:pPr>
            <a:r>
              <a:rPr lang="en-US" altLang="zh-CN" sz="2800"/>
              <a:t>   check(p1); </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a:p>
            <a:pPr>
              <a:lnSpc>
                <a:spcPts val="3000"/>
              </a:lnSpc>
              <a:buFont typeface="Wingdings" pitchFamily="2" charset="2"/>
              <a:buNone/>
            </a:pPr>
            <a:endParaRPr lang="zh-CN" altLang="en-US" sz="2800"/>
          </a:p>
        </p:txBody>
      </p:sp>
      <p:pic>
        <p:nvPicPr>
          <p:cNvPr id="21913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内容占位符 2"/>
          <p:cNvSpPr>
            <a:spLocks noGrp="1"/>
          </p:cNvSpPr>
          <p:nvPr>
            <p:ph idx="1"/>
          </p:nvPr>
        </p:nvSpPr>
        <p:spPr>
          <a:xfrm>
            <a:off x="896938" y="1071563"/>
            <a:ext cx="6675437" cy="4429125"/>
          </a:xfrm>
        </p:spPr>
        <p:txBody>
          <a:bodyPr/>
          <a:lstStyle/>
          <a:p>
            <a:pPr>
              <a:lnSpc>
                <a:spcPct val="100000"/>
              </a:lnSpc>
              <a:buFont typeface="Wingdings" pitchFamily="2" charset="2"/>
              <a:buNone/>
            </a:pPr>
            <a:r>
              <a:rPr lang="en-US" altLang="zh-CN" sz="2800"/>
              <a:t>void check(int *p) </a:t>
            </a:r>
            <a:endParaRPr lang="zh-CN" altLang="zh-CN" sz="2800"/>
          </a:p>
          <a:p>
            <a:pPr>
              <a:lnSpc>
                <a:spcPct val="100000"/>
              </a:lnSpc>
              <a:buFont typeface="Wingdings" pitchFamily="2" charset="2"/>
              <a:buNone/>
            </a:pPr>
            <a:r>
              <a:rPr lang="en-US" altLang="zh-CN" sz="2800"/>
              <a:t>{ int i;</a:t>
            </a:r>
            <a:endParaRPr lang="zh-CN" altLang="zh-CN" sz="2800"/>
          </a:p>
          <a:p>
            <a:pPr>
              <a:lnSpc>
                <a:spcPct val="100000"/>
              </a:lnSpc>
              <a:buFont typeface="Wingdings" pitchFamily="2" charset="2"/>
              <a:buNone/>
            </a:pPr>
            <a:r>
              <a:rPr lang="en-US" altLang="zh-CN" sz="2800"/>
              <a:t>   printf("They are fail:");</a:t>
            </a:r>
            <a:endParaRPr lang="zh-CN" altLang="zh-CN" sz="2800"/>
          </a:p>
          <a:p>
            <a:pPr>
              <a:lnSpc>
                <a:spcPct val="100000"/>
              </a:lnSpc>
              <a:buFont typeface="Wingdings" pitchFamily="2" charset="2"/>
              <a:buNone/>
            </a:pPr>
            <a:r>
              <a:rPr lang="en-US" altLang="zh-CN" sz="2800"/>
              <a:t>   for(i=0;i&lt;5;i++)</a:t>
            </a:r>
            <a:endParaRPr lang="zh-CN" altLang="zh-CN" sz="2800"/>
          </a:p>
          <a:p>
            <a:pPr>
              <a:lnSpc>
                <a:spcPct val="100000"/>
              </a:lnSpc>
              <a:buFont typeface="Wingdings" pitchFamily="2" charset="2"/>
              <a:buNone/>
            </a:pPr>
            <a:r>
              <a:rPr lang="en-US" altLang="zh-CN" sz="2800"/>
              <a:t>      if (p[i]&lt;60) </a:t>
            </a:r>
          </a:p>
          <a:p>
            <a:pPr>
              <a:lnSpc>
                <a:spcPct val="100000"/>
              </a:lnSpc>
              <a:buFont typeface="Wingdings" pitchFamily="2" charset="2"/>
              <a:buNone/>
            </a:pPr>
            <a:r>
              <a:rPr lang="en-US" altLang="zh-CN" sz="2800"/>
              <a:t>         printf("%d ",p[i]); </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r>
              <a:rPr lang="en-US" altLang="zh-CN" sz="2800"/>
              <a:t>} </a:t>
            </a:r>
            <a:endParaRPr lang="zh-CN" altLang="en-US" sz="2800"/>
          </a:p>
        </p:txBody>
      </p:sp>
      <p:pic>
        <p:nvPicPr>
          <p:cNvPr id="264194" name="Picture 2" descr="pic8-3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250" y="4929188"/>
            <a:ext cx="4333875" cy="785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0164" name="图片 3"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6750"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4194"/>
                                        </p:tgtEl>
                                        <p:attrNameLst>
                                          <p:attrName>style.visibility</p:attrName>
                                        </p:attrNameLst>
                                      </p:cBhvr>
                                      <p:to>
                                        <p:strVal val="visible"/>
                                      </p:to>
                                    </p:set>
                                    <p:animEffect transition="in" filter="blinds(horizontal)">
                                      <p:cBhvr>
                                        <p:cTn id="7" dur="500"/>
                                        <p:tgtEl>
                                          <p:spTgt spid="264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6113"/>
            <a:ext cx="8858250" cy="762000"/>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09923" name="Rectangle 3"/>
          <p:cNvSpPr>
            <a:spLocks noGrp="1" noChangeArrowheads="1"/>
          </p:cNvSpPr>
          <p:nvPr>
            <p:ph type="body" idx="1"/>
          </p:nvPr>
        </p:nvSpPr>
        <p:spPr>
          <a:xfrm>
            <a:off x="428625" y="1643063"/>
            <a:ext cx="8072438" cy="4714875"/>
          </a:xfrm>
        </p:spPr>
        <p:txBody>
          <a:bodyPr/>
          <a:lstStyle/>
          <a:p>
            <a:pPr>
              <a:buFont typeface="Wingdings" pitchFamily="2" charset="2"/>
              <a:buNone/>
            </a:pPr>
            <a:r>
              <a:rPr lang="en-US" altLang="zh-CN"/>
              <a:t> 1.</a:t>
            </a:r>
            <a:r>
              <a:rPr lang="zh-CN" altLang="zh-CN"/>
              <a:t>首先要准确地弄清楚指针的含义。指针就是地址，凡是出现“指针”的地方，都可以用“地址”代替，例如，变量的指针就是变量的地址，指针变量就是地址变量</a:t>
            </a:r>
            <a:endParaRPr lang="en-US" altLang="zh-CN"/>
          </a:p>
          <a:p>
            <a:r>
              <a:rPr lang="zh-CN" altLang="zh-CN"/>
              <a:t>要区别指针和指针变量。指针就是地址本身，而指针变量是用来存放地址的变量。</a:t>
            </a:r>
          </a:p>
        </p:txBody>
      </p:sp>
      <p:pic>
        <p:nvPicPr>
          <p:cNvPr id="22221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3">
                                            <p:txEl>
                                              <p:pRg st="1" end="1"/>
                                            </p:txEl>
                                          </p:spTgt>
                                        </p:tgtEl>
                                        <p:attrNameLst>
                                          <p:attrName>style.visibility</p:attrName>
                                        </p:attrNameLst>
                                      </p:cBhvr>
                                      <p:to>
                                        <p:strVal val="visible"/>
                                      </p:to>
                                    </p:set>
                                    <p:animEffect transition="in" filter="blinds(horizontal)">
                                      <p:cBhvr>
                                        <p:cTn id="7" dur="500"/>
                                        <p:tgtEl>
                                          <p:spTgt spid="20992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23235" name="Rectangle 3"/>
          <p:cNvSpPr>
            <a:spLocks noGrp="1" noChangeArrowheads="1"/>
          </p:cNvSpPr>
          <p:nvPr>
            <p:ph type="body" idx="1"/>
          </p:nvPr>
        </p:nvSpPr>
        <p:spPr>
          <a:xfrm>
            <a:off x="428625" y="1643063"/>
            <a:ext cx="8072438" cy="3857625"/>
          </a:xfrm>
        </p:spPr>
        <p:txBody>
          <a:bodyPr/>
          <a:lstStyle/>
          <a:p>
            <a:pPr>
              <a:buFont typeface="Wingdings" pitchFamily="2" charset="2"/>
              <a:buNone/>
            </a:pPr>
            <a:r>
              <a:rPr lang="en-US" altLang="zh-CN"/>
              <a:t> 2. </a:t>
            </a:r>
            <a:r>
              <a:rPr lang="zh-CN" altLang="zh-CN"/>
              <a:t>什么叫“指向”？地址就意味着指向，因为通过地址能找到具有该地址的对象。对于指针变量来说，把谁的地址存放在指针变量中，就说此指针变量指向谁。但应注意：只有与指针变量的基类型相同的数据的地址才能存放在相应的指针变量中。</a:t>
            </a:r>
          </a:p>
        </p:txBody>
      </p:sp>
      <p:pic>
        <p:nvPicPr>
          <p:cNvPr id="22323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1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24259" name="Rectangle 3"/>
          <p:cNvSpPr>
            <a:spLocks noGrp="1" noChangeArrowheads="1"/>
          </p:cNvSpPr>
          <p:nvPr>
            <p:ph type="body" idx="1"/>
          </p:nvPr>
        </p:nvSpPr>
        <p:spPr>
          <a:xfrm>
            <a:off x="428625" y="1643063"/>
            <a:ext cx="8072438" cy="3857625"/>
          </a:xfrm>
        </p:spPr>
        <p:txBody>
          <a:bodyPr/>
          <a:lstStyle/>
          <a:p>
            <a:pPr>
              <a:buFont typeface="Wingdings" pitchFamily="2" charset="2"/>
              <a:buNone/>
            </a:pPr>
            <a:r>
              <a:rPr lang="en-US" altLang="zh-CN"/>
              <a:t> void *</a:t>
            </a:r>
            <a:r>
              <a:rPr lang="zh-CN" altLang="zh-CN"/>
              <a:t>指针是一种特殊的指针，不指向任何类型的数据，如果需要用此地址指向某类型的数据，应先对地址进行类型转换。可以在程序中进行显式的类型转换，也可以由编译系统自动进行隐式转换。无论用哪种转换，读者必须了解要进行类型转换</a:t>
            </a:r>
          </a:p>
        </p:txBody>
      </p:sp>
      <p:pic>
        <p:nvPicPr>
          <p:cNvPr id="22426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8.1 </a:t>
            </a:r>
            <a:r>
              <a:rPr lang="zh-CN" altLang="en-US" dirty="0">
                <a:solidFill>
                  <a:srgbClr val="800000"/>
                </a:solidFill>
                <a:effectLst>
                  <a:outerShdw blurRad="38100" dist="38100" dir="2700000" algn="tl">
                    <a:srgbClr val="000000"/>
                  </a:outerShdw>
                </a:effectLst>
                <a:latin typeface="Arial" charset="0"/>
                <a:ea typeface="黑体" pitchFamily="2" charset="-122"/>
              </a:rPr>
              <a:t>指针</a:t>
            </a:r>
            <a:r>
              <a:rPr lang="zh-CN" altLang="zh-CN" dirty="0">
                <a:solidFill>
                  <a:srgbClr val="800000"/>
                </a:solidFill>
                <a:effectLst>
                  <a:outerShdw blurRad="38100" dist="38100" dir="2700000" algn="tl">
                    <a:srgbClr val="000000"/>
                  </a:outerShdw>
                </a:effectLst>
                <a:latin typeface="Arial" charset="0"/>
                <a:ea typeface="黑体" pitchFamily="2" charset="-122"/>
              </a:rPr>
              <a:t>是什么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099" name="Rectangle 3"/>
          <p:cNvSpPr>
            <a:spLocks noGrp="1" noChangeArrowheads="1"/>
          </p:cNvSpPr>
          <p:nvPr>
            <p:ph type="body" idx="1"/>
          </p:nvPr>
        </p:nvSpPr>
        <p:spPr>
          <a:xfrm>
            <a:off x="428625" y="1643063"/>
            <a:ext cx="8501063" cy="4714875"/>
          </a:xfrm>
        </p:spPr>
        <p:txBody>
          <a:bodyPr/>
          <a:lstStyle/>
          <a:p>
            <a:pPr eaLnBrk="1" hangingPunct="1">
              <a:spcBef>
                <a:spcPct val="50000"/>
              </a:spcBef>
            </a:pPr>
            <a:r>
              <a:rPr lang="zh-CN" altLang="zh-CN"/>
              <a:t>如果在程序中定义了一个变量，在对程序进行编译时，系统就会给</a:t>
            </a:r>
            <a:r>
              <a:rPr lang="zh-CN" altLang="en-US"/>
              <a:t>该</a:t>
            </a:r>
            <a:r>
              <a:rPr lang="zh-CN" altLang="zh-CN"/>
              <a:t>变量分配内存单元</a:t>
            </a:r>
            <a:endParaRPr lang="en-US" altLang="zh-CN"/>
          </a:p>
          <a:p>
            <a:pPr eaLnBrk="1" hangingPunct="1">
              <a:spcBef>
                <a:spcPct val="50000"/>
              </a:spcBef>
            </a:pPr>
            <a:r>
              <a:rPr lang="zh-CN" altLang="zh-CN"/>
              <a:t>编译系统根据程序中定义的变量类型，分配一定长度的空间</a:t>
            </a:r>
            <a:endParaRPr lang="en-US" altLang="zh-CN"/>
          </a:p>
          <a:p>
            <a:pPr eaLnBrk="1" hangingPunct="1">
              <a:spcBef>
                <a:spcPct val="50000"/>
              </a:spcBef>
            </a:pPr>
            <a:r>
              <a:rPr lang="zh-CN" altLang="zh-CN"/>
              <a:t>例如，</a:t>
            </a:r>
            <a:r>
              <a:rPr lang="en-US" altLang="zh-CN"/>
              <a:t>VC++</a:t>
            </a:r>
            <a:r>
              <a:rPr lang="zh-CN" altLang="zh-CN"/>
              <a:t>为整型变量分配</a:t>
            </a:r>
            <a:r>
              <a:rPr lang="en-US" altLang="zh-CN"/>
              <a:t>4</a:t>
            </a:r>
            <a:r>
              <a:rPr lang="zh-CN" altLang="zh-CN"/>
              <a:t>个字节，对单精度浮点型变量分配４个字节，对字符型变量分配１个字节</a:t>
            </a:r>
            <a:endParaRPr lang="en-US" altLang="zh-CN"/>
          </a:p>
        </p:txBody>
      </p:sp>
      <p:pic>
        <p:nvPicPr>
          <p:cNvPr id="410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0" end="0"/>
                                            </p:txEl>
                                          </p:spTgt>
                                        </p:tgtEl>
                                        <p:attrNameLst>
                                          <p:attrName>style.visibility</p:attrName>
                                        </p:attrNameLst>
                                      </p:cBhvr>
                                      <p:to>
                                        <p:strVal val="visible"/>
                                      </p:to>
                                    </p:set>
                                    <p:animEffect transition="in" filter="blinds(horizontal)">
                                      <p:cBhvr>
                                        <p:cTn id="7" dur="500"/>
                                        <p:tgtEl>
                                          <p:spTgt spid="40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99">
                                            <p:txEl>
                                              <p:pRg st="1" end="1"/>
                                            </p:txEl>
                                          </p:spTgt>
                                        </p:tgtEl>
                                        <p:attrNameLst>
                                          <p:attrName>style.visibility</p:attrName>
                                        </p:attrNameLst>
                                      </p:cBhvr>
                                      <p:to>
                                        <p:strVal val="visible"/>
                                      </p:to>
                                    </p:set>
                                    <p:animEffect transition="in" filter="blinds(horizontal)">
                                      <p:cBhvr>
                                        <p:cTn id="12" dur="500"/>
                                        <p:tgtEl>
                                          <p:spTgt spid="40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7" dur="500"/>
                                        <p:tgtEl>
                                          <p:spTgt spid="40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785813"/>
            <a:ext cx="8429625"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8.2.3 </a:t>
            </a:r>
            <a:r>
              <a:rPr lang="zh-CN" altLang="zh-CN" dirty="0">
                <a:solidFill>
                  <a:srgbClr val="800000"/>
                </a:solidFill>
                <a:effectLst>
                  <a:outerShdw blurRad="38100" dist="38100" dir="2700000" algn="tl">
                    <a:srgbClr val="000000"/>
                  </a:outerShdw>
                </a:effectLst>
                <a:latin typeface="Arial" charset="0"/>
                <a:ea typeface="黑体" pitchFamily="2" charset="-122"/>
              </a:rPr>
              <a:t>怎样引用指针变量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357188" y="1714500"/>
            <a:ext cx="8286750" cy="4500563"/>
          </a:xfrm>
        </p:spPr>
        <p:txBody>
          <a:bodyPr/>
          <a:lstStyle/>
          <a:p>
            <a:r>
              <a:rPr lang="zh-CN" altLang="zh-CN"/>
              <a:t>在引用指针变量时，可能有三种情况：</a:t>
            </a:r>
            <a:endParaRPr lang="en-US" altLang="zh-CN"/>
          </a:p>
          <a:p>
            <a:pPr lvl="1"/>
            <a:r>
              <a:rPr lang="zh-CN" altLang="zh-CN"/>
              <a:t>给指针变量赋值。如：</a:t>
            </a:r>
            <a:r>
              <a:rPr lang="en-US" altLang="zh-CN"/>
              <a:t>p=&amp;a;</a:t>
            </a:r>
          </a:p>
          <a:p>
            <a:pPr lvl="1"/>
            <a:r>
              <a:rPr lang="zh-CN" altLang="zh-CN"/>
              <a:t>引用指针变量指向的变量</a:t>
            </a:r>
            <a:r>
              <a:rPr lang="zh-CN" altLang="en-US"/>
              <a:t>。</a:t>
            </a:r>
            <a:r>
              <a:rPr lang="zh-CN" altLang="zh-CN"/>
              <a:t>如</a:t>
            </a:r>
            <a:r>
              <a:rPr lang="zh-CN" altLang="en-US"/>
              <a:t>有</a:t>
            </a:r>
            <a:endParaRPr lang="en-US" altLang="zh-CN"/>
          </a:p>
          <a:p>
            <a:pPr lvl="1">
              <a:buFont typeface="Wingdings" pitchFamily="2" charset="2"/>
              <a:buNone/>
            </a:pPr>
            <a:r>
              <a:rPr lang="en-US" altLang="zh-CN"/>
              <a:t>   p=&amp;a;  *p=1;</a:t>
            </a:r>
          </a:p>
          <a:p>
            <a:pPr lvl="1">
              <a:buFont typeface="Wingdings" pitchFamily="2" charset="2"/>
              <a:buNone/>
            </a:pPr>
            <a:r>
              <a:rPr lang="en-US" altLang="zh-CN"/>
              <a:t>   </a:t>
            </a:r>
            <a:r>
              <a:rPr lang="zh-CN" altLang="en-US"/>
              <a:t>则执行</a:t>
            </a:r>
            <a:r>
              <a:rPr lang="en-US" altLang="zh-CN"/>
              <a:t>printf(“%d”,*p);  </a:t>
            </a:r>
            <a:r>
              <a:rPr lang="zh-CN" altLang="en-US"/>
              <a:t>将输出</a:t>
            </a:r>
            <a:r>
              <a:rPr lang="en-US" altLang="zh-CN"/>
              <a:t>1</a:t>
            </a:r>
          </a:p>
          <a:p>
            <a:pPr lvl="1"/>
            <a:r>
              <a:rPr lang="zh-CN" altLang="zh-CN"/>
              <a:t>引用指针变量的值。如：</a:t>
            </a:r>
            <a:r>
              <a:rPr lang="en-US" altLang="zh-CN"/>
              <a:t>printf(“%o”,p);</a:t>
            </a:r>
          </a:p>
        </p:txBody>
      </p:sp>
      <p:sp>
        <p:nvSpPr>
          <p:cNvPr id="4" name="圆角矩形标注 3"/>
          <p:cNvSpPr>
            <a:spLocks noChangeArrowheads="1"/>
          </p:cNvSpPr>
          <p:nvPr/>
        </p:nvSpPr>
        <p:spPr bwMode="auto">
          <a:xfrm>
            <a:off x="5643563" y="1357313"/>
            <a:ext cx="2214562" cy="642937"/>
          </a:xfrm>
          <a:prstGeom prst="wedgeRoundRectCallout">
            <a:avLst>
              <a:gd name="adj1" fmla="val -41181"/>
              <a:gd name="adj2" fmla="val 120310"/>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使</a:t>
            </a:r>
            <a:r>
              <a:rPr lang="en-US" altLang="zh-CN" sz="2800">
                <a:solidFill>
                  <a:srgbClr val="0000CC"/>
                </a:solidFill>
                <a:latin typeface="Arial" pitchFamily="34" charset="0"/>
              </a:rPr>
              <a:t>p</a:t>
            </a:r>
            <a:r>
              <a:rPr lang="zh-CN" altLang="zh-CN" sz="2800">
                <a:solidFill>
                  <a:srgbClr val="0000CC"/>
                </a:solidFill>
                <a:latin typeface="Arial" pitchFamily="34" charset="0"/>
              </a:rPr>
              <a:t>指向</a:t>
            </a:r>
            <a:r>
              <a:rPr lang="en-US" altLang="zh-CN" sz="2800">
                <a:solidFill>
                  <a:srgbClr val="0000CC"/>
                </a:solidFill>
                <a:latin typeface="Arial" pitchFamily="34" charset="0"/>
              </a:rPr>
              <a:t>a</a:t>
            </a:r>
            <a:endParaRPr lang="zh-CN" altLang="en-US" sz="2800">
              <a:solidFill>
                <a:srgbClr val="0000CC"/>
              </a:solidFill>
              <a:latin typeface="Arial" pitchFamily="34" charset="0"/>
            </a:endParaRPr>
          </a:p>
        </p:txBody>
      </p:sp>
      <p:sp>
        <p:nvSpPr>
          <p:cNvPr id="5" name="圆角矩形标注 4"/>
          <p:cNvSpPr>
            <a:spLocks noChangeArrowheads="1"/>
          </p:cNvSpPr>
          <p:nvPr/>
        </p:nvSpPr>
        <p:spPr bwMode="auto">
          <a:xfrm>
            <a:off x="2857500" y="2571750"/>
            <a:ext cx="2214563" cy="642938"/>
          </a:xfrm>
          <a:prstGeom prst="wedgeRoundRectCallout">
            <a:avLst>
              <a:gd name="adj1" fmla="val -41181"/>
              <a:gd name="adj2" fmla="val 120310"/>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solidFill>
                  <a:srgbClr val="0000CC"/>
                </a:solidFill>
                <a:latin typeface="Arial" pitchFamily="34" charset="0"/>
              </a:rPr>
              <a:t>*p</a:t>
            </a:r>
            <a:r>
              <a:rPr lang="zh-CN" altLang="en-US" sz="2800">
                <a:solidFill>
                  <a:srgbClr val="0000CC"/>
                </a:solidFill>
                <a:latin typeface="Arial" pitchFamily="34" charset="0"/>
              </a:rPr>
              <a:t>相当于</a:t>
            </a:r>
            <a:r>
              <a:rPr lang="en-US" altLang="zh-CN" sz="2800">
                <a:solidFill>
                  <a:srgbClr val="0000CC"/>
                </a:solidFill>
                <a:latin typeface="Arial" pitchFamily="34" charset="0"/>
              </a:rPr>
              <a:t>a</a:t>
            </a:r>
            <a:endParaRPr lang="zh-CN" altLang="en-US" sz="2800">
              <a:solidFill>
                <a:srgbClr val="0000CC"/>
              </a:solidFill>
              <a:latin typeface="Arial" pitchFamily="34" charset="0"/>
            </a:endParaRPr>
          </a:p>
        </p:txBody>
      </p:sp>
      <p:sp>
        <p:nvSpPr>
          <p:cNvPr id="6" name="圆角矩形标注 5"/>
          <p:cNvSpPr>
            <a:spLocks noChangeArrowheads="1"/>
          </p:cNvSpPr>
          <p:nvPr/>
        </p:nvSpPr>
        <p:spPr bwMode="auto">
          <a:xfrm>
            <a:off x="5072063" y="5500688"/>
            <a:ext cx="2286000" cy="1143000"/>
          </a:xfrm>
          <a:prstGeom prst="wedgeRoundRectCallout">
            <a:avLst>
              <a:gd name="adj1" fmla="val 59644"/>
              <a:gd name="adj2" fmla="val -67940"/>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0000CC"/>
                </a:solidFill>
                <a:latin typeface="Arial" pitchFamily="34" charset="0"/>
              </a:rPr>
              <a:t>以</a:t>
            </a:r>
            <a:r>
              <a:rPr lang="zh-CN" altLang="en-US" sz="2800">
                <a:solidFill>
                  <a:srgbClr val="0000CC"/>
                </a:solidFill>
                <a:latin typeface="Arial" pitchFamily="34" charset="0"/>
              </a:rPr>
              <a:t>八</a:t>
            </a:r>
            <a:r>
              <a:rPr lang="zh-CN" altLang="zh-CN" sz="2800">
                <a:solidFill>
                  <a:srgbClr val="0000CC"/>
                </a:solidFill>
                <a:latin typeface="Arial" pitchFamily="34" charset="0"/>
              </a:rPr>
              <a:t>进制输出</a:t>
            </a:r>
            <a:r>
              <a:rPr lang="en-US" altLang="zh-CN" sz="2800">
                <a:solidFill>
                  <a:srgbClr val="0000CC"/>
                </a:solidFill>
                <a:latin typeface="Arial" pitchFamily="34" charset="0"/>
              </a:rPr>
              <a:t>a</a:t>
            </a:r>
            <a:r>
              <a:rPr lang="zh-CN" altLang="zh-CN" sz="2800">
                <a:solidFill>
                  <a:srgbClr val="0000CC"/>
                </a:solidFill>
                <a:latin typeface="Arial" pitchFamily="34" charset="0"/>
              </a:rPr>
              <a:t>的地址</a:t>
            </a:r>
            <a:endParaRPr lang="zh-CN" altLang="en-US" sz="2800">
              <a:solidFill>
                <a:srgbClr val="0000CC"/>
              </a:solidFill>
              <a:latin typeface="Arial" pitchFamily="34" charset="0"/>
            </a:endParaRPr>
          </a:p>
        </p:txBody>
      </p:sp>
      <p:pic>
        <p:nvPicPr>
          <p:cNvPr id="22535"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0" dur="500"/>
                                        <p:tgtEl>
                                          <p:spTgt spid="6147">
                                            <p:txEl>
                                              <p:pRg st="3" end="3"/>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6147">
                                            <p:txEl>
                                              <p:pRg st="4" end="4"/>
                                            </p:txEl>
                                          </p:spTgt>
                                        </p:tgtEl>
                                        <p:attrNameLst>
                                          <p:attrName>style.visibility</p:attrName>
                                        </p:attrNameLst>
                                      </p:cBhvr>
                                      <p:to>
                                        <p:strVal val="visible"/>
                                      </p:to>
                                    </p:set>
                                    <p:animEffect transition="in" filter="blinds(horizontal)">
                                      <p:cBhvr>
                                        <p:cTn id="23" dur="500"/>
                                        <p:tgtEl>
                                          <p:spTgt spid="6147">
                                            <p:txEl>
                                              <p:pRg st="4" end="4"/>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blinds(horizontal)">
                                      <p:cBhvr>
                                        <p:cTn id="28" dur="500"/>
                                        <p:tgtEl>
                                          <p:spTgt spid="5"/>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nodeType="clickEffect">
                                  <p:stCondLst>
                                    <p:cond delay="0"/>
                                  </p:stCondLst>
                                  <p:childTnLst>
                                    <p:set>
                                      <p:cBhvr>
                                        <p:cTn id="32" dur="1" fill="hold">
                                          <p:stCondLst>
                                            <p:cond delay="0"/>
                                          </p:stCondLst>
                                        </p:cTn>
                                        <p:tgtEl>
                                          <p:spTgt spid="6147">
                                            <p:txEl>
                                              <p:pRg st="5" end="5"/>
                                            </p:txEl>
                                          </p:spTgt>
                                        </p:tgtEl>
                                        <p:attrNameLst>
                                          <p:attrName>style.visibility</p:attrName>
                                        </p:attrNameLst>
                                      </p:cBhvr>
                                      <p:to>
                                        <p:strVal val="visible"/>
                                      </p:to>
                                    </p:set>
                                    <p:animEffect transition="in" filter="blinds(horizontal)">
                                      <p:cBhvr>
                                        <p:cTn id="33" dur="500"/>
                                        <p:tgtEl>
                                          <p:spTgt spid="6147">
                                            <p:txEl>
                                              <p:pRg st="5" end="5"/>
                                            </p:txEl>
                                          </p:spTgt>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6"/>
                                        </p:tgtEl>
                                        <p:attrNameLst>
                                          <p:attrName>style.visibility</p:attrName>
                                        </p:attrNameLst>
                                      </p:cBhvr>
                                      <p:to>
                                        <p:strVal val="visible"/>
                                      </p:to>
                                    </p:set>
                                    <p:animEffect transition="in" filter="blinds(horizontal)">
                                      <p:cBhvr>
                                        <p:cTn id="3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25283" name="Rectangle 3"/>
          <p:cNvSpPr>
            <a:spLocks noGrp="1" noChangeArrowheads="1"/>
          </p:cNvSpPr>
          <p:nvPr>
            <p:ph type="body" idx="1"/>
          </p:nvPr>
        </p:nvSpPr>
        <p:spPr>
          <a:xfrm>
            <a:off x="428625" y="1643063"/>
            <a:ext cx="8072438" cy="3857625"/>
          </a:xfrm>
        </p:spPr>
        <p:txBody>
          <a:bodyPr/>
          <a:lstStyle/>
          <a:p>
            <a:pPr>
              <a:buFont typeface="Wingdings" pitchFamily="2" charset="2"/>
              <a:buNone/>
            </a:pPr>
            <a:r>
              <a:rPr lang="en-US" altLang="zh-CN"/>
              <a:t> 3. </a:t>
            </a:r>
            <a:r>
              <a:rPr lang="zh-CN" altLang="zh-CN"/>
              <a:t>要深入掌握在对数组的操作中怎样正确地使用指针，搞清楚指针的指向。一维数组名代表数组首元素的地址</a:t>
            </a:r>
          </a:p>
        </p:txBody>
      </p:sp>
      <p:pic>
        <p:nvPicPr>
          <p:cNvPr id="22528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26307" name="Rectangle 3"/>
          <p:cNvSpPr>
            <a:spLocks noGrp="1" noChangeArrowheads="1"/>
          </p:cNvSpPr>
          <p:nvPr>
            <p:ph type="body" idx="1"/>
          </p:nvPr>
        </p:nvSpPr>
        <p:spPr>
          <a:xfrm>
            <a:off x="428625" y="1643063"/>
            <a:ext cx="8072438" cy="4429125"/>
          </a:xfrm>
        </p:spPr>
        <p:txBody>
          <a:bodyPr/>
          <a:lstStyle/>
          <a:p>
            <a:pPr>
              <a:lnSpc>
                <a:spcPts val="2900"/>
              </a:lnSpc>
              <a:buFont typeface="Wingdings" pitchFamily="2" charset="2"/>
              <a:buNone/>
            </a:pPr>
            <a:r>
              <a:rPr lang="en-US" altLang="zh-CN" sz="2800"/>
              <a:t>   int *p,a[10];</a:t>
            </a:r>
            <a:endParaRPr lang="zh-CN" altLang="zh-CN" sz="2800"/>
          </a:p>
          <a:p>
            <a:pPr>
              <a:lnSpc>
                <a:spcPts val="2900"/>
              </a:lnSpc>
              <a:buFont typeface="Wingdings" pitchFamily="2" charset="2"/>
              <a:buNone/>
            </a:pPr>
            <a:r>
              <a:rPr lang="en-US" altLang="zh-CN" sz="2800"/>
              <a:t>   p=a</a:t>
            </a:r>
            <a:r>
              <a:rPr lang="en-US" altLang="zh-CN"/>
              <a:t>;</a:t>
            </a:r>
            <a:endParaRPr lang="zh-CN" altLang="zh-CN"/>
          </a:p>
          <a:p>
            <a:pPr lvl="1"/>
            <a:r>
              <a:rPr lang="en-US" altLang="zh-CN"/>
              <a:t>p</a:t>
            </a:r>
            <a:r>
              <a:rPr lang="zh-CN" altLang="zh-CN"/>
              <a:t>是指向</a:t>
            </a:r>
            <a:r>
              <a:rPr lang="en-US" altLang="zh-CN"/>
              <a:t>int</a:t>
            </a:r>
            <a:r>
              <a:rPr lang="zh-CN" altLang="zh-CN"/>
              <a:t>类型的指针变量，</a:t>
            </a:r>
            <a:r>
              <a:rPr lang="en-US" altLang="zh-CN"/>
              <a:t>p</a:t>
            </a:r>
            <a:r>
              <a:rPr lang="zh-CN" altLang="zh-CN"/>
              <a:t>只能指向数组中的元素，而不是指向整个数组。在进行赋值时一定要先确定赋值号两侧的类型是否相同，是否允许赋值。</a:t>
            </a:r>
          </a:p>
          <a:p>
            <a:pPr lvl="1"/>
            <a:r>
              <a:rPr lang="zh-CN" altLang="zh-CN"/>
              <a:t>对“</a:t>
            </a:r>
            <a:r>
              <a:rPr lang="en-US" altLang="zh-CN"/>
              <a:t>p=a;</a:t>
            </a:r>
            <a:r>
              <a:rPr lang="zh-CN" altLang="zh-CN"/>
              <a:t>”，准确地说应该是：</a:t>
            </a:r>
            <a:r>
              <a:rPr lang="en-US" altLang="zh-CN"/>
              <a:t>p</a:t>
            </a:r>
            <a:r>
              <a:rPr lang="zh-CN" altLang="zh-CN"/>
              <a:t>指向</a:t>
            </a:r>
            <a:r>
              <a:rPr lang="en-US" altLang="zh-CN"/>
              <a:t>a</a:t>
            </a:r>
            <a:r>
              <a:rPr lang="zh-CN" altLang="zh-CN"/>
              <a:t>数组的首元素</a:t>
            </a:r>
          </a:p>
        </p:txBody>
      </p:sp>
      <p:pic>
        <p:nvPicPr>
          <p:cNvPr id="22630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27331" name="Rectangle 3"/>
          <p:cNvSpPr>
            <a:spLocks noGrp="1" noChangeArrowheads="1"/>
          </p:cNvSpPr>
          <p:nvPr>
            <p:ph type="body" idx="1"/>
          </p:nvPr>
        </p:nvSpPr>
        <p:spPr>
          <a:xfrm>
            <a:off x="428625" y="1643063"/>
            <a:ext cx="8072438" cy="633809"/>
          </a:xfrm>
        </p:spPr>
        <p:txBody>
          <a:bodyPr/>
          <a:lstStyle/>
          <a:p>
            <a:pPr>
              <a:buFont typeface="Wingdings" pitchFamily="2" charset="2"/>
              <a:buNone/>
            </a:pPr>
            <a:r>
              <a:rPr lang="en-US" altLang="zh-CN" dirty="0"/>
              <a:t>   4.</a:t>
            </a:r>
            <a:r>
              <a:rPr lang="zh-CN" altLang="zh-CN" dirty="0"/>
              <a:t>有关指针变量的定义形式的归纳比较</a:t>
            </a:r>
            <a:r>
              <a:rPr lang="zh-CN" altLang="en-US" dirty="0"/>
              <a:t>。</a:t>
            </a:r>
            <a:endParaRPr lang="zh-CN" altLang="zh-CN" dirty="0"/>
          </a:p>
        </p:txBody>
      </p:sp>
      <p:pic>
        <p:nvPicPr>
          <p:cNvPr id="22733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图片 1">
            <a:extLst>
              <a:ext uri="{FF2B5EF4-FFF2-40B4-BE49-F238E27FC236}">
                <a16:creationId xmlns:a16="http://schemas.microsoft.com/office/drawing/2014/main" id="{A49B7031-31C7-4E54-8D0D-87B693C257B4}"/>
              </a:ext>
            </a:extLst>
          </p:cNvPr>
          <p:cNvPicPr>
            <a:picLocks noChangeAspect="1"/>
          </p:cNvPicPr>
          <p:nvPr/>
        </p:nvPicPr>
        <p:blipFill>
          <a:blip r:embed="rId4"/>
          <a:stretch>
            <a:fillRect/>
          </a:stretch>
        </p:blipFill>
        <p:spPr>
          <a:xfrm>
            <a:off x="9260" y="2340703"/>
            <a:ext cx="9134740" cy="4328657"/>
          </a:xfrm>
          <a:prstGeom prst="rect">
            <a:avLst/>
          </a:prstGeom>
        </p:spPr>
      </p:pic>
    </p:spTree>
  </p:cSld>
  <p:clrMapOvr>
    <a:masterClrMapping/>
  </p:clrMapOvr>
  <p:transition spd="med">
    <p:blinds/>
  </p:transition>
</p:sld>
</file>

<file path=ppt/slides/slide20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16067" name="Rectangle 3"/>
          <p:cNvSpPr>
            <a:spLocks noGrp="1" noChangeArrowheads="1"/>
          </p:cNvSpPr>
          <p:nvPr>
            <p:ph type="body" idx="1"/>
          </p:nvPr>
        </p:nvSpPr>
        <p:spPr>
          <a:xfrm>
            <a:off x="571500" y="1500188"/>
            <a:ext cx="8072438" cy="4643437"/>
          </a:xfrm>
        </p:spPr>
        <p:txBody>
          <a:bodyPr/>
          <a:lstStyle/>
          <a:p>
            <a:pPr>
              <a:buFont typeface="Wingdings" pitchFamily="2" charset="2"/>
              <a:buNone/>
            </a:pPr>
            <a:r>
              <a:rPr lang="en-US" altLang="zh-CN"/>
              <a:t>5.</a:t>
            </a:r>
            <a:r>
              <a:rPr lang="zh-CN" altLang="zh-CN"/>
              <a:t>指针运算</a:t>
            </a:r>
          </a:p>
          <a:p>
            <a:pPr>
              <a:buFont typeface="Wingdings" pitchFamily="2" charset="2"/>
              <a:buAutoNum type="arabicParenBoth"/>
            </a:pPr>
            <a:r>
              <a:rPr lang="zh-CN" altLang="zh-CN"/>
              <a:t>指针变量加（减）一个整数</a:t>
            </a:r>
            <a:endParaRPr lang="en-US" altLang="zh-CN"/>
          </a:p>
          <a:p>
            <a:pPr>
              <a:buFont typeface="Wingdings" pitchFamily="2" charset="2"/>
              <a:buNone/>
            </a:pPr>
            <a:r>
              <a:rPr lang="zh-CN" altLang="zh-CN"/>
              <a:t>例如：</a:t>
            </a:r>
            <a:r>
              <a:rPr lang="en-US" altLang="zh-CN"/>
              <a:t>p++,p--,p+i,p-i,p+=i,</a:t>
            </a:r>
            <a:r>
              <a:rPr lang="zh-CN" altLang="zh-CN"/>
              <a:t>ｐ</a:t>
            </a:r>
            <a:r>
              <a:rPr lang="en-US" altLang="zh-CN"/>
              <a:t>-=i</a:t>
            </a:r>
            <a:r>
              <a:rPr lang="zh-CN" altLang="zh-CN"/>
              <a:t>等均是指针变量加（减）一个整数。</a:t>
            </a:r>
          </a:p>
          <a:p>
            <a:r>
              <a:rPr lang="zh-CN" altLang="zh-CN"/>
              <a:t>将该指针变量的原值</a:t>
            </a:r>
            <a:r>
              <a:rPr lang="en-US" altLang="zh-CN"/>
              <a:t>(</a:t>
            </a:r>
            <a:r>
              <a:rPr lang="zh-CN" altLang="zh-CN"/>
              <a:t>是一个地址</a:t>
            </a:r>
            <a:r>
              <a:rPr lang="en-US" altLang="zh-CN"/>
              <a:t>)</a:t>
            </a:r>
            <a:r>
              <a:rPr lang="zh-CN" altLang="zh-CN"/>
              <a:t>和它指向的变量所占用的存储单元的字节数相加（减）。 </a:t>
            </a:r>
          </a:p>
        </p:txBody>
      </p:sp>
      <p:pic>
        <p:nvPicPr>
          <p:cNvPr id="22835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6067">
                                            <p:txEl>
                                              <p:pRg st="3" end="3"/>
                                            </p:txEl>
                                          </p:spTgt>
                                        </p:tgtEl>
                                        <p:attrNameLst>
                                          <p:attrName>style.visibility</p:attrName>
                                        </p:attrNameLst>
                                      </p:cBhvr>
                                      <p:to>
                                        <p:strVal val="visible"/>
                                      </p:to>
                                    </p:set>
                                    <p:animEffect transition="in" filter="blinds(horizontal)">
                                      <p:cBhvr>
                                        <p:cTn id="7" dur="500"/>
                                        <p:tgtEl>
                                          <p:spTgt spid="216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29379" name="Rectangle 3"/>
          <p:cNvSpPr>
            <a:spLocks noGrp="1" noChangeArrowheads="1"/>
          </p:cNvSpPr>
          <p:nvPr>
            <p:ph type="body" idx="1"/>
          </p:nvPr>
        </p:nvSpPr>
        <p:spPr>
          <a:xfrm>
            <a:off x="571500" y="1500188"/>
            <a:ext cx="8072438" cy="3357562"/>
          </a:xfrm>
        </p:spPr>
        <p:txBody>
          <a:bodyPr/>
          <a:lstStyle/>
          <a:p>
            <a:pPr>
              <a:buFont typeface="Wingdings" pitchFamily="2" charset="2"/>
              <a:buNone/>
            </a:pPr>
            <a:r>
              <a:rPr lang="en-US" altLang="zh-CN"/>
              <a:t>5.</a:t>
            </a:r>
            <a:r>
              <a:rPr lang="zh-CN" altLang="zh-CN"/>
              <a:t>指针运算</a:t>
            </a:r>
          </a:p>
          <a:p>
            <a:pPr>
              <a:buFont typeface="Wingdings" pitchFamily="2" charset="2"/>
              <a:buNone/>
            </a:pPr>
            <a:r>
              <a:rPr lang="en-US" altLang="zh-CN"/>
              <a:t>(2)</a:t>
            </a:r>
            <a:r>
              <a:rPr lang="zh-CN" altLang="zh-CN"/>
              <a:t>指针变量赋值</a:t>
            </a:r>
          </a:p>
          <a:p>
            <a:r>
              <a:rPr lang="zh-CN" altLang="zh-CN"/>
              <a:t>将一个变量地址赋给一个指针变量</a:t>
            </a:r>
            <a:endParaRPr lang="en-US" altLang="zh-CN"/>
          </a:p>
          <a:p>
            <a:r>
              <a:rPr lang="zh-CN" altLang="zh-CN"/>
              <a:t>不应把一个整数赋给指针变量</a:t>
            </a:r>
            <a:endParaRPr lang="en-US" altLang="zh-CN"/>
          </a:p>
        </p:txBody>
      </p:sp>
      <p:pic>
        <p:nvPicPr>
          <p:cNvPr id="22938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0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30403" name="Rectangle 3"/>
          <p:cNvSpPr>
            <a:spLocks noGrp="1" noChangeArrowheads="1"/>
          </p:cNvSpPr>
          <p:nvPr>
            <p:ph type="body" idx="1"/>
          </p:nvPr>
        </p:nvSpPr>
        <p:spPr>
          <a:xfrm>
            <a:off x="571500" y="1500188"/>
            <a:ext cx="8072438" cy="4643437"/>
          </a:xfrm>
        </p:spPr>
        <p:txBody>
          <a:bodyPr/>
          <a:lstStyle/>
          <a:p>
            <a:pPr>
              <a:buFont typeface="Wingdings" pitchFamily="2" charset="2"/>
              <a:buNone/>
            </a:pPr>
            <a:r>
              <a:rPr lang="en-US" altLang="zh-CN"/>
              <a:t>5.</a:t>
            </a:r>
            <a:r>
              <a:rPr lang="zh-CN" altLang="zh-CN"/>
              <a:t>指针运算</a:t>
            </a:r>
          </a:p>
          <a:p>
            <a:pPr>
              <a:buFont typeface="Wingdings" pitchFamily="2" charset="2"/>
              <a:buNone/>
            </a:pPr>
            <a:r>
              <a:rPr lang="en-US" altLang="zh-CN"/>
              <a:t>(3) </a:t>
            </a:r>
            <a:r>
              <a:rPr lang="zh-CN" altLang="zh-CN"/>
              <a:t>两个指针变量可以相减</a:t>
            </a:r>
          </a:p>
          <a:p>
            <a:r>
              <a:rPr lang="zh-CN" altLang="zh-CN"/>
              <a:t>如果两个指针变量都指向同一个数组中的元素，则两个指针变量值之差是两个指针之间的元素个数 </a:t>
            </a:r>
            <a:endParaRPr lang="en-US" altLang="zh-CN"/>
          </a:p>
        </p:txBody>
      </p:sp>
      <p:pic>
        <p:nvPicPr>
          <p:cNvPr id="23040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0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19139" name="Rectangle 3"/>
          <p:cNvSpPr>
            <a:spLocks noGrp="1" noChangeArrowheads="1"/>
          </p:cNvSpPr>
          <p:nvPr>
            <p:ph type="body" idx="1"/>
          </p:nvPr>
        </p:nvSpPr>
        <p:spPr>
          <a:xfrm>
            <a:off x="571500" y="1500188"/>
            <a:ext cx="8286750" cy="4643437"/>
          </a:xfrm>
        </p:spPr>
        <p:txBody>
          <a:bodyPr/>
          <a:lstStyle/>
          <a:p>
            <a:pPr>
              <a:buFont typeface="Wingdings" pitchFamily="2" charset="2"/>
              <a:buNone/>
            </a:pPr>
            <a:r>
              <a:rPr lang="en-US" altLang="zh-CN"/>
              <a:t>5.</a:t>
            </a:r>
            <a:r>
              <a:rPr lang="zh-CN" altLang="zh-CN"/>
              <a:t>指针运算</a:t>
            </a:r>
          </a:p>
          <a:p>
            <a:pPr>
              <a:buFont typeface="Wingdings" pitchFamily="2" charset="2"/>
              <a:buNone/>
            </a:pPr>
            <a:r>
              <a:rPr lang="en-US" altLang="zh-CN"/>
              <a:t>(4) </a:t>
            </a:r>
            <a:r>
              <a:rPr lang="zh-CN" altLang="zh-CN"/>
              <a:t>两个指针变量比较</a:t>
            </a:r>
          </a:p>
          <a:p>
            <a:r>
              <a:rPr lang="zh-CN" altLang="zh-CN"/>
              <a:t>若两个指针指向同一个数组的元素，则可以进行比较</a:t>
            </a:r>
            <a:endParaRPr lang="en-US" altLang="zh-CN"/>
          </a:p>
          <a:p>
            <a:r>
              <a:rPr lang="zh-CN" altLang="zh-CN"/>
              <a:t>指向前面的元素的指针变量“小于”指向后面元素的指针变量</a:t>
            </a:r>
            <a:endParaRPr lang="en-US" altLang="zh-CN"/>
          </a:p>
          <a:p>
            <a:r>
              <a:rPr lang="zh-CN" altLang="zh-CN"/>
              <a:t>如果</a:t>
            </a:r>
            <a:r>
              <a:rPr lang="en-US" altLang="zh-CN"/>
              <a:t>p1</a:t>
            </a:r>
            <a:r>
              <a:rPr lang="zh-CN" altLang="zh-CN"/>
              <a:t>和</a:t>
            </a:r>
            <a:r>
              <a:rPr lang="en-US" altLang="zh-CN"/>
              <a:t>p2</a:t>
            </a:r>
            <a:r>
              <a:rPr lang="zh-CN" altLang="zh-CN"/>
              <a:t>不指向同一数组则比较无意义</a:t>
            </a:r>
            <a:endParaRPr lang="en-US" altLang="zh-CN"/>
          </a:p>
        </p:txBody>
      </p:sp>
      <p:pic>
        <p:nvPicPr>
          <p:cNvPr id="23142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9139">
                                            <p:txEl>
                                              <p:pRg st="2" end="2"/>
                                            </p:txEl>
                                          </p:spTgt>
                                        </p:tgtEl>
                                        <p:attrNameLst>
                                          <p:attrName>style.visibility</p:attrName>
                                        </p:attrNameLst>
                                      </p:cBhvr>
                                      <p:to>
                                        <p:strVal val="visible"/>
                                      </p:to>
                                    </p:set>
                                    <p:animEffect transition="in" filter="blinds(horizontal)">
                                      <p:cBhvr>
                                        <p:cTn id="7" dur="500"/>
                                        <p:tgtEl>
                                          <p:spTgt spid="219139">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9139">
                                            <p:txEl>
                                              <p:pRg st="3" end="3"/>
                                            </p:txEl>
                                          </p:spTgt>
                                        </p:tgtEl>
                                        <p:attrNameLst>
                                          <p:attrName>style.visibility</p:attrName>
                                        </p:attrNameLst>
                                      </p:cBhvr>
                                      <p:to>
                                        <p:strVal val="visible"/>
                                      </p:to>
                                    </p:set>
                                    <p:animEffect transition="in" filter="blinds(horizontal)">
                                      <p:cBhvr>
                                        <p:cTn id="12" dur="500"/>
                                        <p:tgtEl>
                                          <p:spTgt spid="219139">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9139">
                                            <p:txEl>
                                              <p:pRg st="4" end="4"/>
                                            </p:txEl>
                                          </p:spTgt>
                                        </p:tgtEl>
                                        <p:attrNameLst>
                                          <p:attrName>style.visibility</p:attrName>
                                        </p:attrNameLst>
                                      </p:cBhvr>
                                      <p:to>
                                        <p:strVal val="visible"/>
                                      </p:to>
                                    </p:set>
                                    <p:animEffect transition="in" filter="blinds(horizontal)">
                                      <p:cBhvr>
                                        <p:cTn id="17" dur="500"/>
                                        <p:tgtEl>
                                          <p:spTgt spid="219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42938"/>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8.9</a:t>
            </a:r>
            <a:r>
              <a:rPr lang="zh-CN" altLang="zh-CN" dirty="0">
                <a:solidFill>
                  <a:srgbClr val="800000"/>
                </a:solidFill>
                <a:effectLst>
                  <a:outerShdw blurRad="38100" dist="38100" dir="2700000" algn="tl">
                    <a:srgbClr val="000000"/>
                  </a:outerShdw>
                </a:effectLst>
                <a:latin typeface="Arial" charset="0"/>
                <a:ea typeface="黑体" pitchFamily="2" charset="-122"/>
              </a:rPr>
              <a:t>有关指针的小结</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32451" name="Rectangle 3"/>
          <p:cNvSpPr>
            <a:spLocks noGrp="1" noChangeArrowheads="1"/>
          </p:cNvSpPr>
          <p:nvPr>
            <p:ph type="body" idx="1"/>
          </p:nvPr>
        </p:nvSpPr>
        <p:spPr>
          <a:xfrm>
            <a:off x="571500" y="1500188"/>
            <a:ext cx="8286750" cy="3286125"/>
          </a:xfrm>
        </p:spPr>
        <p:txBody>
          <a:bodyPr/>
          <a:lstStyle/>
          <a:p>
            <a:pPr>
              <a:buFont typeface="Wingdings" pitchFamily="2" charset="2"/>
              <a:buNone/>
            </a:pPr>
            <a:r>
              <a:rPr lang="en-US" altLang="zh-CN"/>
              <a:t>5.</a:t>
            </a:r>
            <a:r>
              <a:rPr lang="zh-CN" altLang="zh-CN"/>
              <a:t>指针运算</a:t>
            </a:r>
          </a:p>
          <a:p>
            <a:pPr>
              <a:buFont typeface="Wingdings" pitchFamily="2" charset="2"/>
              <a:buNone/>
            </a:pPr>
            <a:r>
              <a:rPr lang="en-US" altLang="zh-CN"/>
              <a:t>(5)</a:t>
            </a:r>
            <a:r>
              <a:rPr lang="zh-CN" altLang="zh-CN"/>
              <a:t> 指针变量可以有空值，即该指针变量不指向任何变量，可以这样表示：</a:t>
            </a:r>
          </a:p>
          <a:p>
            <a:pPr>
              <a:buFont typeface="Wingdings" pitchFamily="2" charset="2"/>
              <a:buNone/>
            </a:pPr>
            <a:r>
              <a:rPr lang="en-US" altLang="zh-CN"/>
              <a:t>    p=NULL; </a:t>
            </a:r>
            <a:endParaRPr lang="zh-CN" altLang="zh-CN"/>
          </a:p>
        </p:txBody>
      </p:sp>
      <p:pic>
        <p:nvPicPr>
          <p:cNvPr id="23245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785813"/>
            <a:ext cx="8429625"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8.2.3 </a:t>
            </a:r>
            <a:r>
              <a:rPr lang="zh-CN" altLang="zh-CN" dirty="0">
                <a:solidFill>
                  <a:srgbClr val="800000"/>
                </a:solidFill>
                <a:effectLst>
                  <a:outerShdw blurRad="38100" dist="38100" dir="2700000" algn="tl">
                    <a:srgbClr val="000000"/>
                  </a:outerShdw>
                </a:effectLst>
                <a:latin typeface="Arial" charset="0"/>
                <a:ea typeface="黑体" pitchFamily="2" charset="-122"/>
              </a:rPr>
              <a:t>怎样引用指针变量</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23555" name="Rectangle 3"/>
          <p:cNvSpPr>
            <a:spLocks noGrp="1" noChangeArrowheads="1"/>
          </p:cNvSpPr>
          <p:nvPr>
            <p:ph type="body" idx="1"/>
          </p:nvPr>
        </p:nvSpPr>
        <p:spPr>
          <a:xfrm>
            <a:off x="357188" y="1714500"/>
            <a:ext cx="8286750" cy="4500563"/>
          </a:xfrm>
        </p:spPr>
        <p:txBody>
          <a:bodyPr/>
          <a:lstStyle/>
          <a:p>
            <a:r>
              <a:rPr lang="zh-CN" altLang="zh-CN"/>
              <a:t>要熟练掌握两个有关的运算符：</a:t>
            </a:r>
          </a:p>
          <a:p>
            <a:pPr lvl="1">
              <a:buFont typeface="Wingdings" pitchFamily="2" charset="2"/>
              <a:buNone/>
            </a:pPr>
            <a:r>
              <a:rPr lang="en-US" altLang="zh-CN"/>
              <a:t>(1) </a:t>
            </a:r>
            <a:r>
              <a:rPr lang="zh-CN" altLang="zh-CN"/>
              <a:t>＆</a:t>
            </a:r>
            <a:r>
              <a:rPr lang="en-US" altLang="zh-CN"/>
              <a:t>  </a:t>
            </a:r>
            <a:r>
              <a:rPr lang="zh-CN" altLang="zh-CN"/>
              <a:t>取地址运算符。</a:t>
            </a:r>
            <a:endParaRPr lang="en-US" altLang="zh-CN"/>
          </a:p>
          <a:p>
            <a:pPr>
              <a:buFont typeface="Wingdings" pitchFamily="2" charset="2"/>
              <a:buNone/>
            </a:pPr>
            <a:r>
              <a:rPr lang="en-US" altLang="zh-CN"/>
              <a:t>           </a:t>
            </a:r>
            <a:r>
              <a:rPr lang="en-US" altLang="zh-CN" sz="2800"/>
              <a:t>&amp;a</a:t>
            </a:r>
            <a:r>
              <a:rPr lang="zh-CN" altLang="zh-CN" sz="2800"/>
              <a:t>是变量</a:t>
            </a:r>
            <a:r>
              <a:rPr lang="en-US" altLang="zh-CN" sz="2800"/>
              <a:t>a</a:t>
            </a:r>
            <a:r>
              <a:rPr lang="zh-CN" altLang="zh-CN" sz="2800"/>
              <a:t>的地址</a:t>
            </a:r>
          </a:p>
          <a:p>
            <a:pPr lvl="1">
              <a:buFont typeface="Wingdings" pitchFamily="2" charset="2"/>
              <a:buNone/>
            </a:pPr>
            <a:r>
              <a:rPr lang="en-US" altLang="zh-CN"/>
              <a:t>(2) *  </a:t>
            </a:r>
            <a:r>
              <a:rPr lang="zh-CN" altLang="zh-CN"/>
              <a:t>指针运算符（“间接访问”运算符）</a:t>
            </a:r>
            <a:endParaRPr lang="zh-CN" altLang="en-US"/>
          </a:p>
          <a:p>
            <a:pPr lvl="1">
              <a:buFont typeface="Wingdings" pitchFamily="2" charset="2"/>
              <a:buNone/>
            </a:pPr>
            <a:r>
              <a:rPr lang="zh-CN" altLang="en-US"/>
              <a:t>  如果</a:t>
            </a:r>
            <a:r>
              <a:rPr lang="en-US" altLang="zh-CN"/>
              <a:t>： p</a:t>
            </a:r>
            <a:r>
              <a:rPr lang="zh-CN" altLang="en-US"/>
              <a:t>指向变量</a:t>
            </a:r>
            <a:r>
              <a:rPr lang="en-US" altLang="zh-CN"/>
              <a:t>a，</a:t>
            </a:r>
            <a:r>
              <a:rPr lang="zh-CN" altLang="en-US"/>
              <a:t>则*</a:t>
            </a:r>
            <a:r>
              <a:rPr lang="en-US" altLang="zh-CN"/>
              <a:t>p</a:t>
            </a:r>
            <a:r>
              <a:rPr lang="zh-CN" altLang="en-US"/>
              <a:t>就代表</a:t>
            </a:r>
            <a:r>
              <a:rPr lang="en-US" altLang="zh-CN"/>
              <a:t>a。</a:t>
            </a:r>
          </a:p>
          <a:p>
            <a:pPr lvl="1">
              <a:buFont typeface="Wingdings" pitchFamily="2" charset="2"/>
              <a:buNone/>
            </a:pPr>
            <a:r>
              <a:rPr lang="en-US" altLang="zh-CN"/>
              <a:t>  k=*p;       (</a:t>
            </a:r>
            <a:r>
              <a:rPr lang="zh-CN" altLang="en-US"/>
              <a:t>把</a:t>
            </a:r>
            <a:r>
              <a:rPr lang="en-US" altLang="zh-CN"/>
              <a:t>a</a:t>
            </a:r>
            <a:r>
              <a:rPr lang="zh-CN" altLang="zh-CN"/>
              <a:t>的值</a:t>
            </a:r>
            <a:r>
              <a:rPr lang="zh-CN" altLang="en-US"/>
              <a:t>赋给</a:t>
            </a:r>
            <a:r>
              <a:rPr lang="en-US" altLang="zh-CN"/>
              <a:t>k)</a:t>
            </a:r>
          </a:p>
          <a:p>
            <a:pPr lvl="1">
              <a:buFont typeface="Wingdings" pitchFamily="2" charset="2"/>
              <a:buNone/>
            </a:pPr>
            <a:r>
              <a:rPr lang="zh-CN" altLang="en-US"/>
              <a:t>  </a:t>
            </a:r>
            <a:r>
              <a:rPr lang="en-US" altLang="zh-CN"/>
              <a:t>*p=1;       (</a:t>
            </a:r>
            <a:r>
              <a:rPr lang="zh-CN" altLang="en-US"/>
              <a:t>把1赋给</a:t>
            </a:r>
            <a:r>
              <a:rPr lang="en-US" altLang="zh-CN"/>
              <a:t>a)</a:t>
            </a:r>
          </a:p>
        </p:txBody>
      </p:sp>
      <p:pic>
        <p:nvPicPr>
          <p:cNvPr id="235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3555">
                                            <p:txEl>
                                              <p:pRg st="3" end="3"/>
                                            </p:txEl>
                                          </p:spTgt>
                                        </p:tgtEl>
                                        <p:attrNameLst>
                                          <p:attrName>style.visibility</p:attrName>
                                        </p:attrNameLst>
                                      </p:cBhvr>
                                      <p:to>
                                        <p:strVal val="visible"/>
                                      </p:to>
                                    </p:set>
                                    <p:animEffect transition="in" filter="blinds(horizontal)">
                                      <p:cBhvr>
                                        <p:cTn id="7" dur="500"/>
                                        <p:tgtEl>
                                          <p:spTgt spid="23555">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3555">
                                            <p:txEl>
                                              <p:pRg st="4" end="4"/>
                                            </p:txEl>
                                          </p:spTgt>
                                        </p:tgtEl>
                                        <p:attrNameLst>
                                          <p:attrName>style.visibility</p:attrName>
                                        </p:attrNameLst>
                                      </p:cBhvr>
                                      <p:to>
                                        <p:strVal val="visible"/>
                                      </p:to>
                                    </p:set>
                                    <p:animEffect transition="in" filter="blinds(horizontal)">
                                      <p:cBhvr>
                                        <p:cTn id="10" dur="500"/>
                                        <p:tgtEl>
                                          <p:spTgt spid="23555">
                                            <p:txEl>
                                              <p:pRg st="4" end="4"/>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3555">
                                            <p:txEl>
                                              <p:pRg st="5" end="5"/>
                                            </p:txEl>
                                          </p:spTgt>
                                        </p:tgtEl>
                                        <p:attrNameLst>
                                          <p:attrName>style.visibility</p:attrName>
                                        </p:attrNameLst>
                                      </p:cBhvr>
                                      <p:to>
                                        <p:strVal val="visible"/>
                                      </p:to>
                                    </p:set>
                                    <p:animEffect transition="in" filter="blinds(horizontal)">
                                      <p:cBhvr>
                                        <p:cTn id="13" dur="500"/>
                                        <p:tgtEl>
                                          <p:spTgt spid="23555">
                                            <p:txEl>
                                              <p:pRg st="5" end="5"/>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3555">
                                            <p:txEl>
                                              <p:pRg st="6" end="6"/>
                                            </p:txEl>
                                          </p:spTgt>
                                        </p:tgtEl>
                                        <p:attrNameLst>
                                          <p:attrName>style.visibility</p:attrName>
                                        </p:attrNameLst>
                                      </p:cBhvr>
                                      <p:to>
                                        <p:strVal val="visible"/>
                                      </p:to>
                                    </p:set>
                                    <p:animEffect transition="in" filter="blinds(horizontal)">
                                      <p:cBhvr>
                                        <p:cTn id="16" dur="500"/>
                                        <p:tgtEl>
                                          <p:spTgt spid="2355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63" y="1214438"/>
            <a:ext cx="8153400" cy="4495800"/>
          </a:xfrm>
        </p:spPr>
        <p:txBody>
          <a:bodyPr/>
          <a:lstStyle/>
          <a:p>
            <a:pPr>
              <a:buFont typeface="Wingdings" pitchFamily="2" charset="2"/>
              <a:buNone/>
            </a:pPr>
            <a:r>
              <a:rPr lang="en-US" altLang="zh-CN" dirty="0"/>
              <a:t>  </a:t>
            </a:r>
            <a:r>
              <a:rPr lang="zh-CN" altLang="zh-CN" dirty="0"/>
              <a:t>例</a:t>
            </a:r>
            <a:r>
              <a:rPr lang="en-US" altLang="zh-CN" dirty="0"/>
              <a:t>8.2</a:t>
            </a:r>
            <a:r>
              <a:rPr lang="zh-CN" altLang="zh-CN" dirty="0"/>
              <a:t> 输入</a:t>
            </a:r>
            <a:r>
              <a:rPr lang="en-US" altLang="zh-CN" dirty="0"/>
              <a:t>a</a:t>
            </a:r>
            <a:r>
              <a:rPr lang="zh-CN" altLang="zh-CN" dirty="0"/>
              <a:t>和</a:t>
            </a:r>
            <a:r>
              <a:rPr lang="en-US" altLang="zh-CN" dirty="0"/>
              <a:t>b</a:t>
            </a:r>
            <a:r>
              <a:rPr lang="zh-CN" altLang="zh-CN" dirty="0"/>
              <a:t>两个整数，按先大后小的顺序输出</a:t>
            </a:r>
            <a:r>
              <a:rPr lang="en-US" altLang="zh-CN" dirty="0"/>
              <a:t>a</a:t>
            </a:r>
            <a:r>
              <a:rPr lang="zh-CN" altLang="zh-CN" dirty="0"/>
              <a:t>和</a:t>
            </a:r>
            <a:r>
              <a:rPr lang="en-US" altLang="zh-CN" dirty="0"/>
              <a:t>b</a:t>
            </a:r>
            <a:r>
              <a:rPr lang="zh-CN" altLang="zh-CN" dirty="0"/>
              <a:t>。</a:t>
            </a:r>
            <a:endParaRPr lang="en-US" altLang="zh-CN" dirty="0"/>
          </a:p>
          <a:p>
            <a:r>
              <a:rPr lang="zh-CN" altLang="zh-CN" dirty="0"/>
              <a:t>解题思路：用指针方法来处理这个问题。不交换整型变量的值，而是交换两个指针变量的值。</a:t>
            </a:r>
            <a:endParaRPr lang="zh-CN" altLang="en-US" dirty="0"/>
          </a:p>
        </p:txBody>
      </p:sp>
      <p:pic>
        <p:nvPicPr>
          <p:cNvPr id="24579"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内容占位符 2"/>
          <p:cNvSpPr>
            <a:spLocks noGrp="1"/>
          </p:cNvSpPr>
          <p:nvPr>
            <p:ph idx="1"/>
          </p:nvPr>
        </p:nvSpPr>
        <p:spPr>
          <a:xfrm>
            <a:off x="357188" y="1285875"/>
            <a:ext cx="8153400" cy="5429250"/>
          </a:xfrm>
        </p:spPr>
        <p:txBody>
          <a:bodyPr/>
          <a:lstStyle/>
          <a:p>
            <a:pPr>
              <a:lnSpc>
                <a:spcPts val="28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2800"/>
              </a:lnSpc>
              <a:buFont typeface="Wingdings" pitchFamily="2" charset="2"/>
              <a:buNone/>
            </a:pPr>
            <a:r>
              <a:rPr lang="en-US" altLang="zh-CN" sz="2800" dirty="0" err="1"/>
              <a:t>int</a:t>
            </a:r>
            <a:r>
              <a:rPr lang="en-US" altLang="zh-CN" sz="2800" dirty="0"/>
              <a:t> main()</a:t>
            </a:r>
            <a:endParaRPr lang="zh-CN" altLang="zh-CN" sz="2800" dirty="0"/>
          </a:p>
          <a:p>
            <a:pPr>
              <a:lnSpc>
                <a:spcPts val="2800"/>
              </a:lnSpc>
              <a:buFont typeface="Wingdings" pitchFamily="2" charset="2"/>
              <a:buNone/>
            </a:pPr>
            <a:r>
              <a:rPr lang="en-US" altLang="zh-CN" sz="2800" dirty="0"/>
              <a:t>{ </a:t>
            </a:r>
            <a:r>
              <a:rPr lang="en-US" altLang="zh-CN" sz="2800" dirty="0" err="1"/>
              <a:t>int</a:t>
            </a:r>
            <a:r>
              <a:rPr lang="en-US" altLang="zh-CN" sz="2800" dirty="0"/>
              <a:t> *p1,*p2,*</a:t>
            </a:r>
            <a:r>
              <a:rPr lang="en-US" altLang="zh-CN" sz="2800" dirty="0" err="1"/>
              <a:t>p,a,b</a:t>
            </a:r>
            <a:r>
              <a:rPr lang="en-US" altLang="zh-CN" sz="2800" dirty="0"/>
              <a:t>; </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(“integer numbers:");</a:t>
            </a:r>
            <a:endParaRPr lang="zh-CN" altLang="zh-CN" sz="2800" dirty="0"/>
          </a:p>
          <a:p>
            <a:pPr>
              <a:lnSpc>
                <a:spcPts val="2800"/>
              </a:lnSpc>
              <a:buFont typeface="Wingdings" pitchFamily="2" charset="2"/>
              <a:buNone/>
            </a:pPr>
            <a:r>
              <a:rPr lang="en-US" altLang="zh-CN" sz="2800" dirty="0"/>
              <a:t>   </a:t>
            </a:r>
            <a:r>
              <a:rPr lang="en-US" altLang="zh-CN" sz="2800" dirty="0" err="1"/>
              <a:t>scanf</a:t>
            </a:r>
            <a:r>
              <a:rPr lang="en-US" altLang="zh-CN" sz="2800" dirty="0"/>
              <a:t>(“%</a:t>
            </a:r>
            <a:r>
              <a:rPr lang="en-US" altLang="zh-CN" sz="2800" dirty="0" err="1"/>
              <a:t>d,%d”,&amp;a,&amp;b</a:t>
            </a:r>
            <a:r>
              <a:rPr lang="en-US" altLang="zh-CN" sz="2800" dirty="0"/>
              <a:t>);  </a:t>
            </a:r>
            <a:endParaRPr lang="zh-CN" altLang="zh-CN" sz="2800" dirty="0"/>
          </a:p>
          <a:p>
            <a:pPr>
              <a:lnSpc>
                <a:spcPts val="2800"/>
              </a:lnSpc>
              <a:buFont typeface="Wingdings" pitchFamily="2" charset="2"/>
              <a:buNone/>
            </a:pPr>
            <a:r>
              <a:rPr lang="en-US" altLang="zh-CN" sz="2800" dirty="0"/>
              <a:t>   p1=&amp;a;    p2=&amp;b; </a:t>
            </a:r>
            <a:endParaRPr lang="zh-CN" altLang="zh-CN" sz="2800" dirty="0"/>
          </a:p>
          <a:p>
            <a:pPr>
              <a:lnSpc>
                <a:spcPts val="2800"/>
              </a:lnSpc>
              <a:buFont typeface="Wingdings" pitchFamily="2" charset="2"/>
              <a:buNone/>
            </a:pPr>
            <a:r>
              <a:rPr lang="en-US" altLang="zh-CN" sz="2800" dirty="0"/>
              <a:t>   if(a&lt;b) </a:t>
            </a:r>
            <a:endParaRPr lang="zh-CN" altLang="zh-CN" sz="2800" dirty="0"/>
          </a:p>
          <a:p>
            <a:pPr>
              <a:lnSpc>
                <a:spcPts val="2800"/>
              </a:lnSpc>
              <a:buFont typeface="Wingdings" pitchFamily="2" charset="2"/>
              <a:buNone/>
            </a:pPr>
            <a:r>
              <a:rPr lang="en-US" altLang="zh-CN" sz="2800" dirty="0"/>
              <a:t>   {  p=p1; p1=p2; p2=p; } </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(“a=%</a:t>
            </a:r>
            <a:r>
              <a:rPr lang="en-US" altLang="zh-CN" sz="2800" dirty="0" err="1"/>
              <a:t>d,b</a:t>
            </a:r>
            <a:r>
              <a:rPr lang="en-US" altLang="zh-CN" sz="2800" dirty="0"/>
              <a:t>=%d\n”,</a:t>
            </a:r>
            <a:r>
              <a:rPr lang="en-US" altLang="zh-CN" sz="2800" dirty="0" err="1"/>
              <a:t>a,b</a:t>
            </a:r>
            <a:r>
              <a:rPr lang="en-US" altLang="zh-CN" sz="2800" dirty="0"/>
              <a:t>);</a:t>
            </a:r>
            <a:endParaRPr lang="zh-CN" altLang="zh-CN" sz="2800" dirty="0"/>
          </a:p>
          <a:p>
            <a:pPr>
              <a:lnSpc>
                <a:spcPts val="2800"/>
              </a:lnSpc>
              <a:buFont typeface="Wingdings" pitchFamily="2" charset="2"/>
              <a:buNone/>
            </a:pPr>
            <a:r>
              <a:rPr lang="en-US" altLang="zh-CN" sz="2800" dirty="0"/>
              <a:t>   </a:t>
            </a:r>
            <a:r>
              <a:rPr lang="en-US" altLang="zh-CN" sz="2800" dirty="0" err="1"/>
              <a:t>printf</a:t>
            </a:r>
            <a:r>
              <a:rPr lang="en-US" altLang="zh-CN" sz="2800" dirty="0"/>
              <a:t>(“%</a:t>
            </a:r>
            <a:r>
              <a:rPr lang="en-US" altLang="zh-CN" sz="2800" dirty="0" err="1"/>
              <a:t>d,%d</a:t>
            </a:r>
            <a:r>
              <a:rPr lang="en-US" altLang="zh-CN" sz="2800" dirty="0"/>
              <a:t>\n”,*p1,*p2); </a:t>
            </a:r>
            <a:endParaRPr lang="zh-CN" altLang="zh-CN" sz="2800" dirty="0"/>
          </a:p>
          <a:p>
            <a:pPr>
              <a:lnSpc>
                <a:spcPts val="2800"/>
              </a:lnSpc>
              <a:buFont typeface="Wingdings" pitchFamily="2" charset="2"/>
              <a:buNone/>
            </a:pPr>
            <a:r>
              <a:rPr lang="en-US" altLang="zh-CN" sz="2800" dirty="0"/>
              <a:t>   return 0;</a:t>
            </a:r>
            <a:endParaRPr lang="zh-CN" altLang="zh-CN" sz="2800" dirty="0"/>
          </a:p>
          <a:p>
            <a:pPr>
              <a:lnSpc>
                <a:spcPts val="2800"/>
              </a:lnSpc>
              <a:buFont typeface="Wingdings" pitchFamily="2" charset="2"/>
              <a:buNone/>
            </a:pPr>
            <a:r>
              <a:rPr lang="en-US" altLang="zh-CN" sz="2800" dirty="0"/>
              <a:t>}</a:t>
            </a:r>
            <a:endParaRPr lang="zh-CN" altLang="zh-CN" sz="2800" dirty="0"/>
          </a:p>
        </p:txBody>
      </p:sp>
      <p:sp>
        <p:nvSpPr>
          <p:cNvPr id="5" name="矩形 4"/>
          <p:cNvSpPr>
            <a:spLocks noChangeArrowheads="1"/>
          </p:cNvSpPr>
          <p:nvPr/>
        </p:nvSpPr>
        <p:spPr bwMode="auto">
          <a:xfrm>
            <a:off x="800100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cxnSp>
        <p:nvCxnSpPr>
          <p:cNvPr id="7" name="直接连接符 6"/>
          <p:cNvCxnSpPr>
            <a:cxnSpLocks noChangeShapeType="1"/>
          </p:cNvCxnSpPr>
          <p:nvPr/>
        </p:nvCxnSpPr>
        <p:spPr bwMode="auto">
          <a:xfrm>
            <a:off x="714375" y="2584450"/>
            <a:ext cx="40719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8" name="矩形 7"/>
          <p:cNvSpPr>
            <a:spLocks noChangeArrowheads="1"/>
          </p:cNvSpPr>
          <p:nvPr/>
        </p:nvSpPr>
        <p:spPr bwMode="auto">
          <a:xfrm>
            <a:off x="800100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 name="矩形 8"/>
          <p:cNvSpPr>
            <a:spLocks noChangeArrowheads="1"/>
          </p:cNvSpPr>
          <p:nvPr/>
        </p:nvSpPr>
        <p:spPr bwMode="auto">
          <a:xfrm>
            <a:off x="657225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 name="矩形 9"/>
          <p:cNvSpPr>
            <a:spLocks noChangeArrowheads="1"/>
          </p:cNvSpPr>
          <p:nvPr/>
        </p:nvSpPr>
        <p:spPr bwMode="auto">
          <a:xfrm>
            <a:off x="657225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1" name="矩形 10"/>
          <p:cNvSpPr>
            <a:spLocks noChangeArrowheads="1"/>
          </p:cNvSpPr>
          <p:nvPr/>
        </p:nvSpPr>
        <p:spPr bwMode="auto">
          <a:xfrm>
            <a:off x="5143500" y="128587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2" name="TextBox 11"/>
          <p:cNvSpPr txBox="1">
            <a:spLocks noChangeArrowheads="1"/>
          </p:cNvSpPr>
          <p:nvPr/>
        </p:nvSpPr>
        <p:spPr bwMode="auto">
          <a:xfrm>
            <a:off x="8185150" y="13335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a</a:t>
            </a:r>
            <a:endParaRPr lang="zh-CN" altLang="en-US" b="0">
              <a:solidFill>
                <a:srgbClr val="FF0000"/>
              </a:solidFill>
              <a:latin typeface="Arial" pitchFamily="34" charset="0"/>
            </a:endParaRPr>
          </a:p>
        </p:txBody>
      </p:sp>
      <p:sp>
        <p:nvSpPr>
          <p:cNvPr id="13" name="TextBox 12"/>
          <p:cNvSpPr txBox="1">
            <a:spLocks noChangeArrowheads="1"/>
          </p:cNvSpPr>
          <p:nvPr/>
        </p:nvSpPr>
        <p:spPr bwMode="auto">
          <a:xfrm>
            <a:off x="8164513" y="241617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b</a:t>
            </a:r>
            <a:endParaRPr lang="zh-CN" altLang="en-US" b="0">
              <a:solidFill>
                <a:srgbClr val="FF0000"/>
              </a:solidFill>
              <a:latin typeface="Arial" pitchFamily="34" charset="0"/>
            </a:endParaRPr>
          </a:p>
        </p:txBody>
      </p:sp>
      <p:sp>
        <p:nvSpPr>
          <p:cNvPr id="14" name="TextBox 13"/>
          <p:cNvSpPr txBox="1">
            <a:spLocks noChangeArrowheads="1"/>
          </p:cNvSpPr>
          <p:nvPr/>
        </p:nvSpPr>
        <p:spPr bwMode="auto">
          <a:xfrm>
            <a:off x="6640513" y="587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p1</a:t>
            </a:r>
            <a:endParaRPr lang="zh-CN" altLang="en-US">
              <a:solidFill>
                <a:srgbClr val="FF0000"/>
              </a:solidFill>
              <a:latin typeface="Arial" pitchFamily="34" charset="0"/>
            </a:endParaRPr>
          </a:p>
        </p:txBody>
      </p:sp>
      <p:sp>
        <p:nvSpPr>
          <p:cNvPr id="15" name="TextBox 14"/>
          <p:cNvSpPr txBox="1">
            <a:spLocks noChangeArrowheads="1"/>
          </p:cNvSpPr>
          <p:nvPr/>
        </p:nvSpPr>
        <p:spPr bwMode="auto">
          <a:xfrm>
            <a:off x="6643688"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p2</a:t>
            </a:r>
            <a:endParaRPr lang="zh-CN" altLang="en-US" b="0">
              <a:solidFill>
                <a:srgbClr val="FF0000"/>
              </a:solidFill>
              <a:latin typeface="Arial" pitchFamily="34" charset="0"/>
            </a:endParaRPr>
          </a:p>
        </p:txBody>
      </p:sp>
      <p:sp>
        <p:nvSpPr>
          <p:cNvPr id="16" name="TextBox 15"/>
          <p:cNvSpPr txBox="1">
            <a:spLocks noChangeArrowheads="1"/>
          </p:cNvSpPr>
          <p:nvPr/>
        </p:nvSpPr>
        <p:spPr bwMode="auto">
          <a:xfrm>
            <a:off x="5143500" y="7143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p</a:t>
            </a:r>
            <a:endParaRPr lang="zh-CN" altLang="en-US" b="0">
              <a:solidFill>
                <a:srgbClr val="FF0000"/>
              </a:solidFill>
              <a:latin typeface="Arial" pitchFamily="34" charset="0"/>
            </a:endParaRPr>
          </a:p>
        </p:txBody>
      </p:sp>
      <p:cxnSp>
        <p:nvCxnSpPr>
          <p:cNvPr id="17" name="直接连接符 16"/>
          <p:cNvCxnSpPr>
            <a:cxnSpLocks noChangeShapeType="1"/>
          </p:cNvCxnSpPr>
          <p:nvPr/>
        </p:nvCxnSpPr>
        <p:spPr bwMode="auto">
          <a:xfrm>
            <a:off x="785813" y="3500438"/>
            <a:ext cx="492918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8143875" y="714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5</a:t>
            </a:r>
            <a:endParaRPr lang="zh-CN" altLang="en-US">
              <a:solidFill>
                <a:srgbClr val="0000CC"/>
              </a:solidFill>
              <a:latin typeface="Arial" pitchFamily="34" charset="0"/>
            </a:endParaRPr>
          </a:p>
        </p:txBody>
      </p:sp>
      <p:sp>
        <p:nvSpPr>
          <p:cNvPr id="21" name="TextBox 20"/>
          <p:cNvSpPr txBox="1">
            <a:spLocks noChangeArrowheads="1"/>
          </p:cNvSpPr>
          <p:nvPr/>
        </p:nvSpPr>
        <p:spPr bwMode="auto">
          <a:xfrm>
            <a:off x="8143875" y="1857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9</a:t>
            </a:r>
            <a:endParaRPr lang="zh-CN" altLang="en-US">
              <a:solidFill>
                <a:srgbClr val="0000CC"/>
              </a:solidFill>
              <a:latin typeface="Arial" pitchFamily="34" charset="0"/>
            </a:endParaRPr>
          </a:p>
        </p:txBody>
      </p:sp>
      <p:cxnSp>
        <p:nvCxnSpPr>
          <p:cNvPr id="22" name="直接连接符 21"/>
          <p:cNvCxnSpPr>
            <a:cxnSpLocks noChangeShapeType="1"/>
          </p:cNvCxnSpPr>
          <p:nvPr/>
        </p:nvCxnSpPr>
        <p:spPr bwMode="auto">
          <a:xfrm>
            <a:off x="785813" y="3929063"/>
            <a:ext cx="34290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4" name="TextBox 23"/>
          <p:cNvSpPr txBox="1">
            <a:spLocks noChangeArrowheads="1"/>
          </p:cNvSpPr>
          <p:nvPr/>
        </p:nvSpPr>
        <p:spPr bwMode="auto">
          <a:xfrm>
            <a:off x="6556375" y="68897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&amp;a</a:t>
            </a:r>
            <a:endParaRPr lang="zh-CN" altLang="en-US">
              <a:solidFill>
                <a:srgbClr val="0000CC"/>
              </a:solidFill>
              <a:latin typeface="Arial" pitchFamily="34" charset="0"/>
            </a:endParaRPr>
          </a:p>
        </p:txBody>
      </p:sp>
      <p:cxnSp>
        <p:nvCxnSpPr>
          <p:cNvPr id="28" name="直接箭头连接符 27"/>
          <p:cNvCxnSpPr>
            <a:cxnSpLocks noChangeShapeType="1"/>
            <a:endCxn id="5" idx="1"/>
          </p:cNvCxnSpPr>
          <p:nvPr/>
        </p:nvCxnSpPr>
        <p:spPr bwMode="auto">
          <a:xfrm>
            <a:off x="7286625" y="100012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6572250" y="185737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&amp;b</a:t>
            </a:r>
            <a:endParaRPr lang="zh-CN" altLang="en-US">
              <a:solidFill>
                <a:srgbClr val="0000CC"/>
              </a:solidFill>
              <a:latin typeface="Arial" pitchFamily="34" charset="0"/>
            </a:endParaRPr>
          </a:p>
        </p:txBody>
      </p:sp>
      <p:cxnSp>
        <p:nvCxnSpPr>
          <p:cNvPr id="31" name="直接箭头连接符 30"/>
          <p:cNvCxnSpPr>
            <a:cxnSpLocks noChangeShapeType="1"/>
          </p:cNvCxnSpPr>
          <p:nvPr/>
        </p:nvCxnSpPr>
        <p:spPr bwMode="auto">
          <a:xfrm>
            <a:off x="7286625" y="214312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连接符 31"/>
          <p:cNvCxnSpPr>
            <a:cxnSpLocks noChangeShapeType="1"/>
          </p:cNvCxnSpPr>
          <p:nvPr/>
        </p:nvCxnSpPr>
        <p:spPr bwMode="auto">
          <a:xfrm>
            <a:off x="785813" y="4357688"/>
            <a:ext cx="157162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4" name="TextBox 33"/>
          <p:cNvSpPr txBox="1">
            <a:spLocks noChangeArrowheads="1"/>
          </p:cNvSpPr>
          <p:nvPr/>
        </p:nvSpPr>
        <p:spPr bwMode="auto">
          <a:xfrm>
            <a:off x="2571750" y="3857625"/>
            <a:ext cx="1214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a:solidFill>
                  <a:srgbClr val="0000CC"/>
                </a:solidFill>
                <a:latin typeface="Arial" pitchFamily="34" charset="0"/>
              </a:rPr>
              <a:t>成立</a:t>
            </a:r>
          </a:p>
        </p:txBody>
      </p:sp>
      <p:cxnSp>
        <p:nvCxnSpPr>
          <p:cNvPr id="35" name="直接连接符 34"/>
          <p:cNvCxnSpPr>
            <a:cxnSpLocks noChangeShapeType="1"/>
          </p:cNvCxnSpPr>
          <p:nvPr/>
        </p:nvCxnSpPr>
        <p:spPr bwMode="auto">
          <a:xfrm>
            <a:off x="1285875" y="4811713"/>
            <a:ext cx="41433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238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3071813"/>
            <a:ext cx="928688"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26" name="图片 2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Left)">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blinds(horizontal)">
                                      <p:cBhvr>
                                        <p:cTn id="24" dur="500"/>
                                        <p:tgtEl>
                                          <p:spTgt spid="11"/>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blinds(horizontal)">
                                      <p:cBhvr>
                                        <p:cTn id="27" dur="500"/>
                                        <p:tgtEl>
                                          <p:spTgt spid="12"/>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blinds(horizontal)">
                                      <p:cBhvr>
                                        <p:cTn id="30" dur="500"/>
                                        <p:tgtEl>
                                          <p:spTgt spid="13"/>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blinds(horizontal)">
                                      <p:cBhvr>
                                        <p:cTn id="33" dur="500"/>
                                        <p:tgtEl>
                                          <p:spTgt spid="14"/>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linds(horizontal)">
                                      <p:cBhvr>
                                        <p:cTn id="36" dur="500"/>
                                        <p:tgtEl>
                                          <p:spTgt spid="15"/>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blinds(horizontal)">
                                      <p:cBhvr>
                                        <p:cTn id="39" dur="500"/>
                                        <p:tgtEl>
                                          <p:spTgt spid="1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lide(fromLeft)">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238594"/>
                                        </p:tgtEl>
                                        <p:attrNameLst>
                                          <p:attrName>style.visibility</p:attrName>
                                        </p:attrNameLst>
                                      </p:cBhvr>
                                      <p:to>
                                        <p:strVal val="visible"/>
                                      </p:to>
                                    </p:set>
                                    <p:animEffect transition="in" filter="blinds(horizontal)">
                                      <p:cBhvr>
                                        <p:cTn id="49" dur="500"/>
                                        <p:tgtEl>
                                          <p:spTgt spid="238594"/>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20"/>
                                        </p:tgtEl>
                                        <p:attrNameLst>
                                          <p:attrName>style.visibility</p:attrName>
                                        </p:attrNameLst>
                                      </p:cBhvr>
                                      <p:to>
                                        <p:strVal val="visible"/>
                                      </p:to>
                                    </p:set>
                                    <p:animEffect transition="in" filter="blinds(horizontal)">
                                      <p:cBhvr>
                                        <p:cTn id="54" dur="500"/>
                                        <p:tgtEl>
                                          <p:spTgt spid="20"/>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animEffect transition="in" filter="blinds(horizontal)">
                                      <p:cBhvr>
                                        <p:cTn id="57" dur="500"/>
                                        <p:tgtEl>
                                          <p:spTgt spid="21"/>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nodeType="clickEffect">
                                  <p:stCondLst>
                                    <p:cond delay="0"/>
                                  </p:stCondLst>
                                  <p:childTnLst>
                                    <p:set>
                                      <p:cBhvr>
                                        <p:cTn id="61" dur="1" fill="hold">
                                          <p:stCondLst>
                                            <p:cond delay="0"/>
                                          </p:stCondLst>
                                        </p:cTn>
                                        <p:tgtEl>
                                          <p:spTgt spid="22"/>
                                        </p:tgtEl>
                                        <p:attrNameLst>
                                          <p:attrName>style.visibility</p:attrName>
                                        </p:attrNameLst>
                                      </p:cBhvr>
                                      <p:to>
                                        <p:strVal val="visible"/>
                                      </p:to>
                                    </p:set>
                                    <p:animEffect transition="in" filter="slide(fromLeft)">
                                      <p:cBhvr>
                                        <p:cTn id="62" dur="500"/>
                                        <p:tgtEl>
                                          <p:spTgt spid="22"/>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grpId="0" nodeType="click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blinds(horizontal)">
                                      <p:cBhvr>
                                        <p:cTn id="67" dur="500"/>
                                        <p:tgtEl>
                                          <p:spTgt spid="24"/>
                                        </p:tgtEl>
                                      </p:cBhvr>
                                    </p:animEffect>
                                  </p:childTnLst>
                                </p:cTn>
                              </p:par>
                            </p:childTnLst>
                          </p:cTn>
                        </p:par>
                        <p:par>
                          <p:cTn id="68" fill="hold" nodeType="afterGroup">
                            <p:stCondLst>
                              <p:cond delay="500"/>
                            </p:stCondLst>
                            <p:childTnLst>
                              <p:par>
                                <p:cTn id="69" presetID="12" presetClass="entr" presetSubtype="8" fill="hold" nodeType="afterEffect">
                                  <p:stCondLst>
                                    <p:cond delay="0"/>
                                  </p:stCondLst>
                                  <p:childTnLst>
                                    <p:set>
                                      <p:cBhvr>
                                        <p:cTn id="70" dur="1" fill="hold">
                                          <p:stCondLst>
                                            <p:cond delay="0"/>
                                          </p:stCondLst>
                                        </p:cTn>
                                        <p:tgtEl>
                                          <p:spTgt spid="28"/>
                                        </p:tgtEl>
                                        <p:attrNameLst>
                                          <p:attrName>style.visibility</p:attrName>
                                        </p:attrNameLst>
                                      </p:cBhvr>
                                      <p:to>
                                        <p:strVal val="visible"/>
                                      </p:to>
                                    </p:set>
                                    <p:animEffect transition="in" filter="slide(fromLeft)">
                                      <p:cBhvr>
                                        <p:cTn id="71" dur="500"/>
                                        <p:tgtEl>
                                          <p:spTgt spid="28"/>
                                        </p:tgtEl>
                                      </p:cBhvr>
                                    </p:animEffect>
                                  </p:childTnLst>
                                </p:cTn>
                              </p:par>
                            </p:childTnLst>
                          </p:cTn>
                        </p:par>
                        <p:par>
                          <p:cTn id="72" fill="hold" nodeType="afterGroup">
                            <p:stCondLst>
                              <p:cond delay="1000"/>
                            </p:stCondLst>
                            <p:childTnLst>
                              <p:par>
                                <p:cTn id="73" presetID="3" presetClass="entr" presetSubtype="10" fill="hold" grpId="0" nodeType="afterEffect">
                                  <p:stCondLst>
                                    <p:cond delay="0"/>
                                  </p:stCondLst>
                                  <p:childTnLst>
                                    <p:set>
                                      <p:cBhvr>
                                        <p:cTn id="74" dur="1" fill="hold">
                                          <p:stCondLst>
                                            <p:cond delay="0"/>
                                          </p:stCondLst>
                                        </p:cTn>
                                        <p:tgtEl>
                                          <p:spTgt spid="30"/>
                                        </p:tgtEl>
                                        <p:attrNameLst>
                                          <p:attrName>style.visibility</p:attrName>
                                        </p:attrNameLst>
                                      </p:cBhvr>
                                      <p:to>
                                        <p:strVal val="visible"/>
                                      </p:to>
                                    </p:set>
                                    <p:animEffect transition="in" filter="blinds(horizontal)">
                                      <p:cBhvr>
                                        <p:cTn id="75" dur="500"/>
                                        <p:tgtEl>
                                          <p:spTgt spid="30"/>
                                        </p:tgtEl>
                                      </p:cBhvr>
                                    </p:animEffect>
                                  </p:childTnLst>
                                </p:cTn>
                              </p:par>
                            </p:childTnLst>
                          </p:cTn>
                        </p:par>
                        <p:par>
                          <p:cTn id="76" fill="hold" nodeType="afterGroup">
                            <p:stCondLst>
                              <p:cond delay="1500"/>
                            </p:stCondLst>
                            <p:childTnLst>
                              <p:par>
                                <p:cTn id="77" presetID="12" presetClass="entr" presetSubtype="8" fill="hold" nodeType="afterEffect">
                                  <p:stCondLst>
                                    <p:cond delay="0"/>
                                  </p:stCondLst>
                                  <p:childTnLst>
                                    <p:set>
                                      <p:cBhvr>
                                        <p:cTn id="78" dur="1" fill="hold">
                                          <p:stCondLst>
                                            <p:cond delay="0"/>
                                          </p:stCondLst>
                                        </p:cTn>
                                        <p:tgtEl>
                                          <p:spTgt spid="31"/>
                                        </p:tgtEl>
                                        <p:attrNameLst>
                                          <p:attrName>style.visibility</p:attrName>
                                        </p:attrNameLst>
                                      </p:cBhvr>
                                      <p:to>
                                        <p:strVal val="visible"/>
                                      </p:to>
                                    </p:set>
                                    <p:animEffect transition="in" filter="slide(fromLeft)">
                                      <p:cBhvr>
                                        <p:cTn id="79" dur="500"/>
                                        <p:tgtEl>
                                          <p:spTgt spid="3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nodeType="clickEffect">
                                  <p:stCondLst>
                                    <p:cond delay="0"/>
                                  </p:stCondLst>
                                  <p:childTnLst>
                                    <p:set>
                                      <p:cBhvr>
                                        <p:cTn id="83" dur="1" fill="hold">
                                          <p:stCondLst>
                                            <p:cond delay="0"/>
                                          </p:stCondLst>
                                        </p:cTn>
                                        <p:tgtEl>
                                          <p:spTgt spid="32"/>
                                        </p:tgtEl>
                                        <p:attrNameLst>
                                          <p:attrName>style.visibility</p:attrName>
                                        </p:attrNameLst>
                                      </p:cBhvr>
                                      <p:to>
                                        <p:strVal val="visible"/>
                                      </p:to>
                                    </p:set>
                                    <p:animEffect transition="in" filter="slide(fromLeft)">
                                      <p:cBhvr>
                                        <p:cTn id="84" dur="500"/>
                                        <p:tgtEl>
                                          <p:spTgt spid="32"/>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34"/>
                                        </p:tgtEl>
                                        <p:attrNameLst>
                                          <p:attrName>style.visibility</p:attrName>
                                        </p:attrNameLst>
                                      </p:cBhvr>
                                      <p:to>
                                        <p:strVal val="visible"/>
                                      </p:to>
                                    </p:set>
                                    <p:animEffect transition="in" filter="blinds(horizontal)">
                                      <p:cBhvr>
                                        <p:cTn id="89" dur="500"/>
                                        <p:tgtEl>
                                          <p:spTgt spid="34"/>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12" presetClass="entr" presetSubtype="8" fill="hold" nodeType="clickEffect">
                                  <p:stCondLst>
                                    <p:cond delay="0"/>
                                  </p:stCondLst>
                                  <p:childTnLst>
                                    <p:set>
                                      <p:cBhvr>
                                        <p:cTn id="93" dur="1" fill="hold">
                                          <p:stCondLst>
                                            <p:cond delay="0"/>
                                          </p:stCondLst>
                                        </p:cTn>
                                        <p:tgtEl>
                                          <p:spTgt spid="35"/>
                                        </p:tgtEl>
                                        <p:attrNameLst>
                                          <p:attrName>style.visibility</p:attrName>
                                        </p:attrNameLst>
                                      </p:cBhvr>
                                      <p:to>
                                        <p:strVal val="visible"/>
                                      </p:to>
                                    </p:set>
                                    <p:animEffect transition="in" filter="slide(fromLeft)">
                                      <p:cBhvr>
                                        <p:cTn id="9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10" grpId="0" animBg="1"/>
      <p:bldP spid="11" grpId="0" animBg="1"/>
      <p:bldP spid="12" grpId="0"/>
      <p:bldP spid="13" grpId="0"/>
      <p:bldP spid="14" grpId="0"/>
      <p:bldP spid="15" grpId="0"/>
      <p:bldP spid="16" grpId="0"/>
      <p:bldP spid="20" grpId="0"/>
      <p:bldP spid="21" grpId="0"/>
      <p:bldP spid="24" grpId="0"/>
      <p:bldP spid="30" grpId="0"/>
      <p:bldP spid="3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1"/>
          </p:nvPr>
        </p:nvSpPr>
        <p:spPr>
          <a:xfrm>
            <a:off x="357188" y="1285875"/>
            <a:ext cx="8153400" cy="5429250"/>
          </a:xfrm>
        </p:spPr>
        <p:txBody>
          <a:bodyPr/>
          <a:lstStyle/>
          <a:p>
            <a:pPr>
              <a:lnSpc>
                <a:spcPts val="2800"/>
              </a:lnSpc>
              <a:buFont typeface="Wingdings" pitchFamily="2" charset="2"/>
              <a:buNone/>
            </a:pPr>
            <a:r>
              <a:rPr lang="en-US" altLang="zh-CN" sz="2800"/>
              <a:t>#include &lt;stdio.h&gt;</a:t>
            </a:r>
            <a:endParaRPr lang="zh-CN" altLang="zh-CN" sz="2800"/>
          </a:p>
          <a:p>
            <a:pPr>
              <a:lnSpc>
                <a:spcPts val="2800"/>
              </a:lnSpc>
              <a:buFont typeface="Wingdings" pitchFamily="2" charset="2"/>
              <a:buNone/>
            </a:pPr>
            <a:r>
              <a:rPr lang="en-US" altLang="zh-CN" sz="2800"/>
              <a:t>int main()</a:t>
            </a:r>
            <a:endParaRPr lang="zh-CN" altLang="zh-CN" sz="2800"/>
          </a:p>
          <a:p>
            <a:pPr>
              <a:lnSpc>
                <a:spcPts val="2800"/>
              </a:lnSpc>
              <a:buFont typeface="Wingdings" pitchFamily="2" charset="2"/>
              <a:buNone/>
            </a:pPr>
            <a:r>
              <a:rPr lang="en-US" altLang="zh-CN" sz="2800"/>
              <a:t>{ int *p1,*p2,*p,a,b; </a:t>
            </a:r>
            <a:endParaRPr lang="zh-CN" altLang="zh-CN" sz="2800"/>
          </a:p>
          <a:p>
            <a:pPr>
              <a:lnSpc>
                <a:spcPts val="2800"/>
              </a:lnSpc>
              <a:buFont typeface="Wingdings" pitchFamily="2" charset="2"/>
              <a:buNone/>
            </a:pPr>
            <a:r>
              <a:rPr lang="en-US" altLang="zh-CN" sz="2800"/>
              <a:t>   printf(“integer numbers:");</a:t>
            </a:r>
            <a:endParaRPr lang="zh-CN" altLang="zh-CN" sz="2800"/>
          </a:p>
          <a:p>
            <a:pPr>
              <a:lnSpc>
                <a:spcPts val="2800"/>
              </a:lnSpc>
              <a:buFont typeface="Wingdings" pitchFamily="2" charset="2"/>
              <a:buNone/>
            </a:pPr>
            <a:r>
              <a:rPr lang="en-US" altLang="zh-CN" sz="2800"/>
              <a:t>   scanf(“%d,%d”,&amp;a,&amp;b);  </a:t>
            </a:r>
            <a:endParaRPr lang="zh-CN" altLang="zh-CN" sz="2800"/>
          </a:p>
          <a:p>
            <a:pPr>
              <a:lnSpc>
                <a:spcPts val="2800"/>
              </a:lnSpc>
              <a:buFont typeface="Wingdings" pitchFamily="2" charset="2"/>
              <a:buNone/>
            </a:pPr>
            <a:r>
              <a:rPr lang="en-US" altLang="zh-CN" sz="2800"/>
              <a:t>   p1=&amp;a;    p2=&amp;b; </a:t>
            </a:r>
            <a:endParaRPr lang="zh-CN" altLang="zh-CN" sz="2800"/>
          </a:p>
          <a:p>
            <a:pPr>
              <a:lnSpc>
                <a:spcPts val="2800"/>
              </a:lnSpc>
              <a:buFont typeface="Wingdings" pitchFamily="2" charset="2"/>
              <a:buNone/>
            </a:pPr>
            <a:r>
              <a:rPr lang="en-US" altLang="zh-CN" sz="2800"/>
              <a:t>   if(a&lt;b) </a:t>
            </a:r>
            <a:endParaRPr lang="zh-CN" altLang="zh-CN" sz="2800"/>
          </a:p>
          <a:p>
            <a:pPr>
              <a:lnSpc>
                <a:spcPts val="2800"/>
              </a:lnSpc>
              <a:buFont typeface="Wingdings" pitchFamily="2" charset="2"/>
              <a:buNone/>
            </a:pPr>
            <a:r>
              <a:rPr lang="en-US" altLang="zh-CN" sz="2800"/>
              <a:t>   {  p=p1; p1=p2; p2=p; } </a:t>
            </a:r>
            <a:endParaRPr lang="zh-CN" altLang="zh-CN" sz="2800"/>
          </a:p>
          <a:p>
            <a:pPr>
              <a:lnSpc>
                <a:spcPts val="2800"/>
              </a:lnSpc>
              <a:buFont typeface="Wingdings" pitchFamily="2" charset="2"/>
              <a:buNone/>
            </a:pPr>
            <a:r>
              <a:rPr lang="en-US" altLang="zh-CN" sz="2800"/>
              <a:t>   printf(“a=%d,b=%d\n”,a,b);</a:t>
            </a:r>
            <a:endParaRPr lang="zh-CN" altLang="zh-CN" sz="2800"/>
          </a:p>
          <a:p>
            <a:pPr>
              <a:lnSpc>
                <a:spcPts val="2800"/>
              </a:lnSpc>
              <a:buFont typeface="Wingdings" pitchFamily="2" charset="2"/>
              <a:buNone/>
            </a:pPr>
            <a:r>
              <a:rPr lang="en-US" altLang="zh-CN" sz="2800"/>
              <a:t>   printf(“%d,%d\n”,*p1,*p2); </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p:txBody>
      </p:sp>
      <p:sp>
        <p:nvSpPr>
          <p:cNvPr id="26627" name="矩形 4"/>
          <p:cNvSpPr>
            <a:spLocks noChangeArrowheads="1"/>
          </p:cNvSpPr>
          <p:nvPr/>
        </p:nvSpPr>
        <p:spPr bwMode="auto">
          <a:xfrm>
            <a:off x="800100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28" name="矩形 7"/>
          <p:cNvSpPr>
            <a:spLocks noChangeArrowheads="1"/>
          </p:cNvSpPr>
          <p:nvPr/>
        </p:nvSpPr>
        <p:spPr bwMode="auto">
          <a:xfrm>
            <a:off x="800100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29" name="矩形 8"/>
          <p:cNvSpPr>
            <a:spLocks noChangeArrowheads="1"/>
          </p:cNvSpPr>
          <p:nvPr/>
        </p:nvSpPr>
        <p:spPr bwMode="auto">
          <a:xfrm>
            <a:off x="657225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30" name="矩形 9"/>
          <p:cNvSpPr>
            <a:spLocks noChangeArrowheads="1"/>
          </p:cNvSpPr>
          <p:nvPr/>
        </p:nvSpPr>
        <p:spPr bwMode="auto">
          <a:xfrm>
            <a:off x="657225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31" name="矩形 10"/>
          <p:cNvSpPr>
            <a:spLocks noChangeArrowheads="1"/>
          </p:cNvSpPr>
          <p:nvPr/>
        </p:nvSpPr>
        <p:spPr bwMode="auto">
          <a:xfrm>
            <a:off x="5143500" y="128587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6632" name="TextBox 11"/>
          <p:cNvSpPr txBox="1">
            <a:spLocks noChangeArrowheads="1"/>
          </p:cNvSpPr>
          <p:nvPr/>
        </p:nvSpPr>
        <p:spPr bwMode="auto">
          <a:xfrm>
            <a:off x="8185150" y="13335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a</a:t>
            </a:r>
            <a:endParaRPr lang="zh-CN" altLang="en-US" b="0">
              <a:solidFill>
                <a:srgbClr val="FF0000"/>
              </a:solidFill>
              <a:latin typeface="Arial" pitchFamily="34" charset="0"/>
            </a:endParaRPr>
          </a:p>
        </p:txBody>
      </p:sp>
      <p:sp>
        <p:nvSpPr>
          <p:cNvPr id="26633" name="TextBox 12"/>
          <p:cNvSpPr txBox="1">
            <a:spLocks noChangeArrowheads="1"/>
          </p:cNvSpPr>
          <p:nvPr/>
        </p:nvSpPr>
        <p:spPr bwMode="auto">
          <a:xfrm>
            <a:off x="8164513" y="241617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b</a:t>
            </a:r>
            <a:endParaRPr lang="zh-CN" altLang="en-US" b="0">
              <a:solidFill>
                <a:srgbClr val="FF0000"/>
              </a:solidFill>
              <a:latin typeface="Arial" pitchFamily="34" charset="0"/>
            </a:endParaRPr>
          </a:p>
        </p:txBody>
      </p:sp>
      <p:sp>
        <p:nvSpPr>
          <p:cNvPr id="26634" name="TextBox 13"/>
          <p:cNvSpPr txBox="1">
            <a:spLocks noChangeArrowheads="1"/>
          </p:cNvSpPr>
          <p:nvPr/>
        </p:nvSpPr>
        <p:spPr bwMode="auto">
          <a:xfrm>
            <a:off x="6640513" y="587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p1</a:t>
            </a:r>
            <a:endParaRPr lang="zh-CN" altLang="en-US">
              <a:solidFill>
                <a:srgbClr val="FF0000"/>
              </a:solidFill>
              <a:latin typeface="Arial" pitchFamily="34" charset="0"/>
            </a:endParaRPr>
          </a:p>
        </p:txBody>
      </p:sp>
      <p:sp>
        <p:nvSpPr>
          <p:cNvPr id="26635" name="TextBox 14"/>
          <p:cNvSpPr txBox="1">
            <a:spLocks noChangeArrowheads="1"/>
          </p:cNvSpPr>
          <p:nvPr/>
        </p:nvSpPr>
        <p:spPr bwMode="auto">
          <a:xfrm>
            <a:off x="6643688"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p2</a:t>
            </a:r>
            <a:endParaRPr lang="zh-CN" altLang="en-US" b="0">
              <a:solidFill>
                <a:srgbClr val="FF0000"/>
              </a:solidFill>
              <a:latin typeface="Arial" pitchFamily="34" charset="0"/>
            </a:endParaRPr>
          </a:p>
        </p:txBody>
      </p:sp>
      <p:sp>
        <p:nvSpPr>
          <p:cNvPr id="26636" name="TextBox 15"/>
          <p:cNvSpPr txBox="1">
            <a:spLocks noChangeArrowheads="1"/>
          </p:cNvSpPr>
          <p:nvPr/>
        </p:nvSpPr>
        <p:spPr bwMode="auto">
          <a:xfrm>
            <a:off x="5143500" y="7143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p</a:t>
            </a:r>
            <a:endParaRPr lang="zh-CN" altLang="en-US" b="0">
              <a:solidFill>
                <a:srgbClr val="FF0000"/>
              </a:solidFill>
              <a:latin typeface="Arial" pitchFamily="34" charset="0"/>
            </a:endParaRPr>
          </a:p>
        </p:txBody>
      </p:sp>
      <p:sp>
        <p:nvSpPr>
          <p:cNvPr id="26637" name="TextBox 19"/>
          <p:cNvSpPr txBox="1">
            <a:spLocks noChangeArrowheads="1"/>
          </p:cNvSpPr>
          <p:nvPr/>
        </p:nvSpPr>
        <p:spPr bwMode="auto">
          <a:xfrm>
            <a:off x="8143875" y="714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5</a:t>
            </a:r>
            <a:endParaRPr lang="zh-CN" altLang="en-US">
              <a:solidFill>
                <a:srgbClr val="0000CC"/>
              </a:solidFill>
              <a:latin typeface="Arial" pitchFamily="34" charset="0"/>
            </a:endParaRPr>
          </a:p>
        </p:txBody>
      </p:sp>
      <p:sp>
        <p:nvSpPr>
          <p:cNvPr id="26638" name="TextBox 20"/>
          <p:cNvSpPr txBox="1">
            <a:spLocks noChangeArrowheads="1"/>
          </p:cNvSpPr>
          <p:nvPr/>
        </p:nvSpPr>
        <p:spPr bwMode="auto">
          <a:xfrm>
            <a:off x="8143875" y="1857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9</a:t>
            </a:r>
            <a:endParaRPr lang="zh-CN" altLang="en-US">
              <a:solidFill>
                <a:srgbClr val="0000CC"/>
              </a:solidFill>
              <a:latin typeface="Arial" pitchFamily="34" charset="0"/>
            </a:endParaRPr>
          </a:p>
        </p:txBody>
      </p:sp>
      <p:sp>
        <p:nvSpPr>
          <p:cNvPr id="26639" name="TextBox 23"/>
          <p:cNvSpPr txBox="1">
            <a:spLocks noChangeArrowheads="1"/>
          </p:cNvSpPr>
          <p:nvPr/>
        </p:nvSpPr>
        <p:spPr bwMode="auto">
          <a:xfrm>
            <a:off x="6556375" y="68897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&amp;a</a:t>
            </a:r>
            <a:endParaRPr lang="zh-CN" altLang="en-US">
              <a:solidFill>
                <a:srgbClr val="0000CC"/>
              </a:solidFill>
              <a:latin typeface="Arial" pitchFamily="34" charset="0"/>
            </a:endParaRPr>
          </a:p>
        </p:txBody>
      </p:sp>
      <p:cxnSp>
        <p:nvCxnSpPr>
          <p:cNvPr id="28" name="直接箭头连接符 27"/>
          <p:cNvCxnSpPr>
            <a:cxnSpLocks noChangeShapeType="1"/>
            <a:endCxn id="26628" idx="1"/>
          </p:cNvCxnSpPr>
          <p:nvPr/>
        </p:nvCxnSpPr>
        <p:spPr bwMode="auto">
          <a:xfrm rot="16200000" flipH="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6641" name="TextBox 29"/>
          <p:cNvSpPr txBox="1">
            <a:spLocks noChangeArrowheads="1"/>
          </p:cNvSpPr>
          <p:nvPr/>
        </p:nvSpPr>
        <p:spPr bwMode="auto">
          <a:xfrm>
            <a:off x="6572250" y="185737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&amp;b</a:t>
            </a:r>
            <a:endParaRPr lang="zh-CN" altLang="en-US">
              <a:solidFill>
                <a:srgbClr val="0000CC"/>
              </a:solidFill>
              <a:latin typeface="Arial" pitchFamily="34" charset="0"/>
            </a:endParaRPr>
          </a:p>
        </p:txBody>
      </p:sp>
      <p:cxnSp>
        <p:nvCxnSpPr>
          <p:cNvPr id="31" name="直接箭头连接符 30"/>
          <p:cNvCxnSpPr>
            <a:cxnSpLocks noChangeShapeType="1"/>
            <a:endCxn id="26627" idx="1"/>
          </p:cNvCxnSpPr>
          <p:nvPr/>
        </p:nvCxnSpPr>
        <p:spPr bwMode="auto">
          <a:xfrm rot="5400000" flipH="1" flipV="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a:off x="1143000" y="4786313"/>
            <a:ext cx="1357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36" name="直接连接符 35"/>
          <p:cNvCxnSpPr>
            <a:cxnSpLocks noChangeShapeType="1"/>
            <a:stCxn id="26631" idx="3"/>
          </p:cNvCxnSpPr>
          <p:nvPr/>
        </p:nvCxnSpPr>
        <p:spPr bwMode="auto">
          <a:xfrm>
            <a:off x="5857875" y="164306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41" name="直接箭头连接符 40"/>
          <p:cNvCxnSpPr>
            <a:cxnSpLocks noChangeShapeType="1"/>
          </p:cNvCxnSpPr>
          <p:nvPr/>
        </p:nvCxnSpPr>
        <p:spPr bwMode="auto">
          <a:xfrm rot="5400000" flipH="1" flipV="1">
            <a:off x="8144669" y="149939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42" name="直接连接符 41"/>
          <p:cNvCxnSpPr>
            <a:cxnSpLocks noChangeShapeType="1"/>
          </p:cNvCxnSpPr>
          <p:nvPr/>
        </p:nvCxnSpPr>
        <p:spPr bwMode="auto">
          <a:xfrm>
            <a:off x="2643188" y="4786313"/>
            <a:ext cx="1357312"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44" name="直接连接符 43"/>
          <p:cNvCxnSpPr>
            <a:cxnSpLocks noChangeShapeType="1"/>
          </p:cNvCxnSpPr>
          <p:nvPr/>
        </p:nvCxnSpPr>
        <p:spPr bwMode="auto">
          <a:xfrm>
            <a:off x="4143375" y="4786313"/>
            <a:ext cx="1357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6648" name="直接箭头连接符 45"/>
          <p:cNvCxnSpPr>
            <a:cxnSpLocks noChangeShapeType="1"/>
          </p:cNvCxnSpPr>
          <p:nvPr/>
        </p:nvCxnSpPr>
        <p:spPr bwMode="auto">
          <a:xfrm>
            <a:off x="7286625" y="100012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6649" name="直接箭头连接符 46"/>
          <p:cNvCxnSpPr>
            <a:cxnSpLocks noChangeShapeType="1"/>
          </p:cNvCxnSpPr>
          <p:nvPr/>
        </p:nvCxnSpPr>
        <p:spPr bwMode="auto">
          <a:xfrm>
            <a:off x="7286625" y="2143125"/>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8" name="TextBox 47"/>
          <p:cNvSpPr txBox="1">
            <a:spLocks noChangeArrowheads="1"/>
          </p:cNvSpPr>
          <p:nvPr/>
        </p:nvSpPr>
        <p:spPr bwMode="auto">
          <a:xfrm>
            <a:off x="6618288" y="760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9D138D"/>
                </a:solidFill>
                <a:latin typeface="Arial" pitchFamily="34" charset="0"/>
              </a:rPr>
              <a:t>&amp;b</a:t>
            </a:r>
            <a:endParaRPr lang="zh-CN" altLang="en-US">
              <a:solidFill>
                <a:srgbClr val="9D138D"/>
              </a:solidFill>
              <a:latin typeface="Arial" pitchFamily="34" charset="0"/>
            </a:endParaRPr>
          </a:p>
        </p:txBody>
      </p:sp>
      <p:grpSp>
        <p:nvGrpSpPr>
          <p:cNvPr id="2" name="组合 54"/>
          <p:cNvGrpSpPr>
            <a:grpSpLocks/>
          </p:cNvGrpSpPr>
          <p:nvPr/>
        </p:nvGrpSpPr>
        <p:grpSpPr bwMode="auto">
          <a:xfrm rot="761472">
            <a:off x="7464425" y="841375"/>
            <a:ext cx="357188" cy="357188"/>
            <a:chOff x="7286644" y="3714752"/>
            <a:chExt cx="357190" cy="357190"/>
          </a:xfrm>
        </p:grpSpPr>
        <p:cxnSp>
          <p:nvCxnSpPr>
            <p:cNvPr id="26657" name="直接连接符 49"/>
            <p:cNvCxnSpPr>
              <a:cxnSpLocks noChangeShapeType="1"/>
            </p:cNvCxnSpPr>
            <p:nvPr/>
          </p:nvCxnSpPr>
          <p:spPr bwMode="auto">
            <a:xfrm>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26658" name="直接连接符 52"/>
            <p:cNvCxnSpPr>
              <a:cxnSpLocks noChangeShapeType="1"/>
            </p:cNvCxnSpPr>
            <p:nvPr/>
          </p:nvCxnSpPr>
          <p:spPr bwMode="auto">
            <a:xfrm rot="5400000">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grpSp>
      <p:sp>
        <p:nvSpPr>
          <p:cNvPr id="56" name="TextBox 55"/>
          <p:cNvSpPr txBox="1">
            <a:spLocks noChangeArrowheads="1"/>
          </p:cNvSpPr>
          <p:nvPr/>
        </p:nvSpPr>
        <p:spPr bwMode="auto">
          <a:xfrm>
            <a:off x="6618288" y="1903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9D138D"/>
                </a:solidFill>
                <a:latin typeface="Arial" pitchFamily="34" charset="0"/>
              </a:rPr>
              <a:t>&amp;a</a:t>
            </a:r>
            <a:endParaRPr lang="zh-CN" altLang="en-US">
              <a:solidFill>
                <a:srgbClr val="9D138D"/>
              </a:solidFill>
              <a:latin typeface="Arial" pitchFamily="34" charset="0"/>
            </a:endParaRPr>
          </a:p>
        </p:txBody>
      </p:sp>
      <p:grpSp>
        <p:nvGrpSpPr>
          <p:cNvPr id="3" name="组合 56"/>
          <p:cNvGrpSpPr>
            <a:grpSpLocks/>
          </p:cNvGrpSpPr>
          <p:nvPr/>
        </p:nvGrpSpPr>
        <p:grpSpPr bwMode="auto">
          <a:xfrm rot="761472">
            <a:off x="7464425" y="1963738"/>
            <a:ext cx="357188" cy="357187"/>
            <a:chOff x="7286644" y="3714752"/>
            <a:chExt cx="357190" cy="357190"/>
          </a:xfrm>
        </p:grpSpPr>
        <p:cxnSp>
          <p:nvCxnSpPr>
            <p:cNvPr id="26655" name="直接连接符 57"/>
            <p:cNvCxnSpPr>
              <a:cxnSpLocks noChangeShapeType="1"/>
            </p:cNvCxnSpPr>
            <p:nvPr/>
          </p:nvCxnSpPr>
          <p:spPr bwMode="auto">
            <a:xfrm>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26656" name="直接连接符 58"/>
            <p:cNvCxnSpPr>
              <a:cxnSpLocks noChangeShapeType="1"/>
            </p:cNvCxnSpPr>
            <p:nvPr/>
          </p:nvCxnSpPr>
          <p:spPr bwMode="auto">
            <a:xfrm rot="5400000">
              <a:off x="7286644" y="3786190"/>
              <a:ext cx="357190" cy="214314"/>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grpSp>
      <p:pic>
        <p:nvPicPr>
          <p:cNvPr id="26654" name="图片 3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lide(fromLeft)">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slide(fromLeft)">
                                      <p:cBhvr>
                                        <p:cTn id="12" dur="500"/>
                                        <p:tgtEl>
                                          <p:spTgt spid="36"/>
                                        </p:tgtEl>
                                      </p:cBhvr>
                                    </p:animEffect>
                                  </p:childTnLst>
                                </p:cTn>
                              </p:par>
                            </p:childTnLst>
                          </p:cTn>
                        </p:par>
                        <p:par>
                          <p:cTn id="13" fill="hold" nodeType="afterGroup">
                            <p:stCondLst>
                              <p:cond delay="500"/>
                            </p:stCondLst>
                            <p:childTnLst>
                              <p:par>
                                <p:cTn id="14" presetID="12" presetClass="entr" presetSubtype="4" fill="hold" nodeType="afterEffect">
                                  <p:stCondLst>
                                    <p:cond delay="0"/>
                                  </p:stCondLst>
                                  <p:childTnLst>
                                    <p:set>
                                      <p:cBhvr>
                                        <p:cTn id="15" dur="1" fill="hold">
                                          <p:stCondLst>
                                            <p:cond delay="0"/>
                                          </p:stCondLst>
                                        </p:cTn>
                                        <p:tgtEl>
                                          <p:spTgt spid="41"/>
                                        </p:tgtEl>
                                        <p:attrNameLst>
                                          <p:attrName>style.visibility</p:attrName>
                                        </p:attrNameLst>
                                      </p:cBhvr>
                                      <p:to>
                                        <p:strVal val="visible"/>
                                      </p:to>
                                    </p:set>
                                    <p:animEffect transition="in" filter="slide(fromBottom)">
                                      <p:cBhvr>
                                        <p:cTn id="16" dur="500"/>
                                        <p:tgtEl>
                                          <p:spTgt spid="4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8" fill="hold" nodeType="clickEffect">
                                  <p:stCondLst>
                                    <p:cond delay="0"/>
                                  </p:stCondLst>
                                  <p:childTnLst>
                                    <p:set>
                                      <p:cBhvr>
                                        <p:cTn id="20" dur="1" fill="hold">
                                          <p:stCondLst>
                                            <p:cond delay="0"/>
                                          </p:stCondLst>
                                        </p:cTn>
                                        <p:tgtEl>
                                          <p:spTgt spid="42"/>
                                        </p:tgtEl>
                                        <p:attrNameLst>
                                          <p:attrName>style.visibility</p:attrName>
                                        </p:attrNameLst>
                                      </p:cBhvr>
                                      <p:to>
                                        <p:strVal val="visible"/>
                                      </p:to>
                                    </p:set>
                                    <p:animEffect transition="in" filter="slide(fromLeft)">
                                      <p:cBhvr>
                                        <p:cTn id="21" dur="500"/>
                                        <p:tgtEl>
                                          <p:spTgt spid="42"/>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49" presetClass="entr" presetSubtype="0" decel="100000" fill="hold" grpId="0" nodeType="clickEffect">
                                  <p:stCondLst>
                                    <p:cond delay="0"/>
                                  </p:stCondLst>
                                  <p:childTnLst>
                                    <p:set>
                                      <p:cBhvr>
                                        <p:cTn id="25" dur="1" fill="hold">
                                          <p:stCondLst>
                                            <p:cond delay="0"/>
                                          </p:stCondLst>
                                        </p:cTn>
                                        <p:tgtEl>
                                          <p:spTgt spid="48"/>
                                        </p:tgtEl>
                                        <p:attrNameLst>
                                          <p:attrName>style.visibility</p:attrName>
                                        </p:attrNameLst>
                                      </p:cBhvr>
                                      <p:to>
                                        <p:strVal val="visible"/>
                                      </p:to>
                                    </p:set>
                                    <p:anim calcmode="lin" valueType="num">
                                      <p:cBhvr>
                                        <p:cTn id="26" dur="500" fill="hold"/>
                                        <p:tgtEl>
                                          <p:spTgt spid="48"/>
                                        </p:tgtEl>
                                        <p:attrNameLst>
                                          <p:attrName>ppt_w</p:attrName>
                                        </p:attrNameLst>
                                      </p:cBhvr>
                                      <p:tavLst>
                                        <p:tav tm="0">
                                          <p:val>
                                            <p:fltVal val="0"/>
                                          </p:val>
                                        </p:tav>
                                        <p:tav tm="100000">
                                          <p:val>
                                            <p:strVal val="#ppt_w"/>
                                          </p:val>
                                        </p:tav>
                                      </p:tavLst>
                                    </p:anim>
                                    <p:anim calcmode="lin" valueType="num">
                                      <p:cBhvr>
                                        <p:cTn id="27" dur="500" fill="hold"/>
                                        <p:tgtEl>
                                          <p:spTgt spid="48"/>
                                        </p:tgtEl>
                                        <p:attrNameLst>
                                          <p:attrName>ppt_h</p:attrName>
                                        </p:attrNameLst>
                                      </p:cBhvr>
                                      <p:tavLst>
                                        <p:tav tm="0">
                                          <p:val>
                                            <p:fltVal val="0"/>
                                          </p:val>
                                        </p:tav>
                                        <p:tav tm="100000">
                                          <p:val>
                                            <p:strVal val="#ppt_h"/>
                                          </p:val>
                                        </p:tav>
                                      </p:tavLst>
                                    </p:anim>
                                    <p:anim calcmode="lin" valueType="num">
                                      <p:cBhvr>
                                        <p:cTn id="28" dur="500" fill="hold"/>
                                        <p:tgtEl>
                                          <p:spTgt spid="48"/>
                                        </p:tgtEl>
                                        <p:attrNameLst>
                                          <p:attrName>style.rotation</p:attrName>
                                        </p:attrNameLst>
                                      </p:cBhvr>
                                      <p:tavLst>
                                        <p:tav tm="0">
                                          <p:val>
                                            <p:fltVal val="360"/>
                                          </p:val>
                                        </p:tav>
                                        <p:tav tm="100000">
                                          <p:val>
                                            <p:fltVal val="0"/>
                                          </p:val>
                                        </p:tav>
                                      </p:tavLst>
                                    </p:anim>
                                    <p:animEffect transition="in" filter="fade">
                                      <p:cBhvr>
                                        <p:cTn id="29" dur="500"/>
                                        <p:tgtEl>
                                          <p:spTgt spid="48"/>
                                        </p:tgtEl>
                                      </p:cBhvr>
                                    </p:animEffect>
                                  </p:childTnLst>
                                </p:cTn>
                              </p:par>
                            </p:childTnLst>
                          </p:cTn>
                        </p:par>
                        <p:par>
                          <p:cTn id="30" fill="hold" nodeType="afterGroup">
                            <p:stCondLst>
                              <p:cond delay="500"/>
                            </p:stCondLst>
                            <p:childTnLst>
                              <p:par>
                                <p:cTn id="31" presetID="4" presetClass="entr" presetSubtype="16" fill="hold" nodeType="after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box(in)">
                                      <p:cBhvr>
                                        <p:cTn id="33" dur="500"/>
                                        <p:tgtEl>
                                          <p:spTgt spid="28"/>
                                        </p:tgtEl>
                                      </p:cBhvr>
                                    </p:animEffect>
                                  </p:childTnLst>
                                </p:cTn>
                              </p:par>
                            </p:childTnLst>
                          </p:cTn>
                        </p:par>
                        <p:par>
                          <p:cTn id="34" fill="hold" nodeType="afterGroup">
                            <p:stCondLst>
                              <p:cond delay="1000"/>
                            </p:stCondLst>
                            <p:childTnLst>
                              <p:par>
                                <p:cTn id="35" presetID="49" presetClass="entr" presetSubtype="0" decel="100000" fill="hold" nodeType="after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p:cTn id="37" dur="500" fill="hold"/>
                                        <p:tgtEl>
                                          <p:spTgt spid="2"/>
                                        </p:tgtEl>
                                        <p:attrNameLst>
                                          <p:attrName>ppt_w</p:attrName>
                                        </p:attrNameLst>
                                      </p:cBhvr>
                                      <p:tavLst>
                                        <p:tav tm="0">
                                          <p:val>
                                            <p:fltVal val="0"/>
                                          </p:val>
                                        </p:tav>
                                        <p:tav tm="100000">
                                          <p:val>
                                            <p:strVal val="#ppt_w"/>
                                          </p:val>
                                        </p:tav>
                                      </p:tavLst>
                                    </p:anim>
                                    <p:anim calcmode="lin" valueType="num">
                                      <p:cBhvr>
                                        <p:cTn id="38" dur="500" fill="hold"/>
                                        <p:tgtEl>
                                          <p:spTgt spid="2"/>
                                        </p:tgtEl>
                                        <p:attrNameLst>
                                          <p:attrName>ppt_h</p:attrName>
                                        </p:attrNameLst>
                                      </p:cBhvr>
                                      <p:tavLst>
                                        <p:tav tm="0">
                                          <p:val>
                                            <p:fltVal val="0"/>
                                          </p:val>
                                        </p:tav>
                                        <p:tav tm="100000">
                                          <p:val>
                                            <p:strVal val="#ppt_h"/>
                                          </p:val>
                                        </p:tav>
                                      </p:tavLst>
                                    </p:anim>
                                    <p:anim calcmode="lin" valueType="num">
                                      <p:cBhvr>
                                        <p:cTn id="39" dur="500" fill="hold"/>
                                        <p:tgtEl>
                                          <p:spTgt spid="2"/>
                                        </p:tgtEl>
                                        <p:attrNameLst>
                                          <p:attrName>style.rotation</p:attrName>
                                        </p:attrNameLst>
                                      </p:cBhvr>
                                      <p:tavLst>
                                        <p:tav tm="0">
                                          <p:val>
                                            <p:fltVal val="360"/>
                                          </p:val>
                                        </p:tav>
                                        <p:tav tm="100000">
                                          <p:val>
                                            <p:fltVal val="0"/>
                                          </p:val>
                                        </p:tav>
                                      </p:tavLst>
                                    </p:anim>
                                    <p:animEffect transition="in" filter="fade">
                                      <p:cBhvr>
                                        <p:cTn id="40" dur="500"/>
                                        <p:tgtEl>
                                          <p:spTgt spid="2"/>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2" presetClass="entr" presetSubtype="8" fill="hold" nodeType="click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slide(fromLeft)">
                                      <p:cBhvr>
                                        <p:cTn id="45" dur="500"/>
                                        <p:tgtEl>
                                          <p:spTgt spid="44"/>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49" presetClass="entr" presetSubtype="0" decel="100000" fill="hold" grpId="0" nodeType="clickEffect">
                                  <p:stCondLst>
                                    <p:cond delay="0"/>
                                  </p:stCondLst>
                                  <p:childTnLst>
                                    <p:set>
                                      <p:cBhvr>
                                        <p:cTn id="49" dur="1" fill="hold">
                                          <p:stCondLst>
                                            <p:cond delay="0"/>
                                          </p:stCondLst>
                                        </p:cTn>
                                        <p:tgtEl>
                                          <p:spTgt spid="56"/>
                                        </p:tgtEl>
                                        <p:attrNameLst>
                                          <p:attrName>style.visibility</p:attrName>
                                        </p:attrNameLst>
                                      </p:cBhvr>
                                      <p:to>
                                        <p:strVal val="visible"/>
                                      </p:to>
                                    </p:set>
                                    <p:anim calcmode="lin" valueType="num">
                                      <p:cBhvr>
                                        <p:cTn id="50" dur="500" fill="hold"/>
                                        <p:tgtEl>
                                          <p:spTgt spid="56"/>
                                        </p:tgtEl>
                                        <p:attrNameLst>
                                          <p:attrName>ppt_w</p:attrName>
                                        </p:attrNameLst>
                                      </p:cBhvr>
                                      <p:tavLst>
                                        <p:tav tm="0">
                                          <p:val>
                                            <p:fltVal val="0"/>
                                          </p:val>
                                        </p:tav>
                                        <p:tav tm="100000">
                                          <p:val>
                                            <p:strVal val="#ppt_w"/>
                                          </p:val>
                                        </p:tav>
                                      </p:tavLst>
                                    </p:anim>
                                    <p:anim calcmode="lin" valueType="num">
                                      <p:cBhvr>
                                        <p:cTn id="51" dur="500" fill="hold"/>
                                        <p:tgtEl>
                                          <p:spTgt spid="56"/>
                                        </p:tgtEl>
                                        <p:attrNameLst>
                                          <p:attrName>ppt_h</p:attrName>
                                        </p:attrNameLst>
                                      </p:cBhvr>
                                      <p:tavLst>
                                        <p:tav tm="0">
                                          <p:val>
                                            <p:fltVal val="0"/>
                                          </p:val>
                                        </p:tav>
                                        <p:tav tm="100000">
                                          <p:val>
                                            <p:strVal val="#ppt_h"/>
                                          </p:val>
                                        </p:tav>
                                      </p:tavLst>
                                    </p:anim>
                                    <p:anim calcmode="lin" valueType="num">
                                      <p:cBhvr>
                                        <p:cTn id="52" dur="500" fill="hold"/>
                                        <p:tgtEl>
                                          <p:spTgt spid="56"/>
                                        </p:tgtEl>
                                        <p:attrNameLst>
                                          <p:attrName>style.rotation</p:attrName>
                                        </p:attrNameLst>
                                      </p:cBhvr>
                                      <p:tavLst>
                                        <p:tav tm="0">
                                          <p:val>
                                            <p:fltVal val="360"/>
                                          </p:val>
                                        </p:tav>
                                        <p:tav tm="100000">
                                          <p:val>
                                            <p:fltVal val="0"/>
                                          </p:val>
                                        </p:tav>
                                      </p:tavLst>
                                    </p:anim>
                                    <p:animEffect transition="in" filter="fade">
                                      <p:cBhvr>
                                        <p:cTn id="53" dur="500"/>
                                        <p:tgtEl>
                                          <p:spTgt spid="56"/>
                                        </p:tgtEl>
                                      </p:cBhvr>
                                    </p:animEffect>
                                  </p:childTnLst>
                                </p:cTn>
                              </p:par>
                            </p:childTnLst>
                          </p:cTn>
                        </p:par>
                        <p:par>
                          <p:cTn id="54" fill="hold" nodeType="afterGroup">
                            <p:stCondLst>
                              <p:cond delay="500"/>
                            </p:stCondLst>
                            <p:childTnLst>
                              <p:par>
                                <p:cTn id="55" presetID="4" presetClass="entr" presetSubtype="16" fill="hold" nodeType="afterEffect">
                                  <p:stCondLst>
                                    <p:cond delay="0"/>
                                  </p:stCondLst>
                                  <p:childTnLst>
                                    <p:set>
                                      <p:cBhvr>
                                        <p:cTn id="56" dur="1" fill="hold">
                                          <p:stCondLst>
                                            <p:cond delay="0"/>
                                          </p:stCondLst>
                                        </p:cTn>
                                        <p:tgtEl>
                                          <p:spTgt spid="31"/>
                                        </p:tgtEl>
                                        <p:attrNameLst>
                                          <p:attrName>style.visibility</p:attrName>
                                        </p:attrNameLst>
                                      </p:cBhvr>
                                      <p:to>
                                        <p:strVal val="visible"/>
                                      </p:to>
                                    </p:set>
                                    <p:animEffect transition="in" filter="box(in)">
                                      <p:cBhvr>
                                        <p:cTn id="57" dur="500"/>
                                        <p:tgtEl>
                                          <p:spTgt spid="31"/>
                                        </p:tgtEl>
                                      </p:cBhvr>
                                    </p:animEffect>
                                  </p:childTnLst>
                                </p:cTn>
                              </p:par>
                            </p:childTnLst>
                          </p:cTn>
                        </p:par>
                        <p:par>
                          <p:cTn id="58" fill="hold" nodeType="afterGroup">
                            <p:stCondLst>
                              <p:cond delay="1000"/>
                            </p:stCondLst>
                            <p:childTnLst>
                              <p:par>
                                <p:cTn id="59" presetID="49" presetClass="entr" presetSubtype="0" decel="100000" fill="hold" nodeType="afterEffect">
                                  <p:stCondLst>
                                    <p:cond delay="0"/>
                                  </p:stCondLst>
                                  <p:childTnLst>
                                    <p:set>
                                      <p:cBhvr>
                                        <p:cTn id="60" dur="1" fill="hold">
                                          <p:stCondLst>
                                            <p:cond delay="0"/>
                                          </p:stCondLst>
                                        </p:cTn>
                                        <p:tgtEl>
                                          <p:spTgt spid="3"/>
                                        </p:tgtEl>
                                        <p:attrNameLst>
                                          <p:attrName>style.visibility</p:attrName>
                                        </p:attrNameLst>
                                      </p:cBhvr>
                                      <p:to>
                                        <p:strVal val="visible"/>
                                      </p:to>
                                    </p:set>
                                    <p:anim calcmode="lin" valueType="num">
                                      <p:cBhvr>
                                        <p:cTn id="61" dur="500" fill="hold"/>
                                        <p:tgtEl>
                                          <p:spTgt spid="3"/>
                                        </p:tgtEl>
                                        <p:attrNameLst>
                                          <p:attrName>ppt_w</p:attrName>
                                        </p:attrNameLst>
                                      </p:cBhvr>
                                      <p:tavLst>
                                        <p:tav tm="0">
                                          <p:val>
                                            <p:fltVal val="0"/>
                                          </p:val>
                                        </p:tav>
                                        <p:tav tm="100000">
                                          <p:val>
                                            <p:strVal val="#ppt_w"/>
                                          </p:val>
                                        </p:tav>
                                      </p:tavLst>
                                    </p:anim>
                                    <p:anim calcmode="lin" valueType="num">
                                      <p:cBhvr>
                                        <p:cTn id="62" dur="500" fill="hold"/>
                                        <p:tgtEl>
                                          <p:spTgt spid="3"/>
                                        </p:tgtEl>
                                        <p:attrNameLst>
                                          <p:attrName>ppt_h</p:attrName>
                                        </p:attrNameLst>
                                      </p:cBhvr>
                                      <p:tavLst>
                                        <p:tav tm="0">
                                          <p:val>
                                            <p:fltVal val="0"/>
                                          </p:val>
                                        </p:tav>
                                        <p:tav tm="100000">
                                          <p:val>
                                            <p:strVal val="#ppt_h"/>
                                          </p:val>
                                        </p:tav>
                                      </p:tavLst>
                                    </p:anim>
                                    <p:anim calcmode="lin" valueType="num">
                                      <p:cBhvr>
                                        <p:cTn id="63" dur="500" fill="hold"/>
                                        <p:tgtEl>
                                          <p:spTgt spid="3"/>
                                        </p:tgtEl>
                                        <p:attrNameLst>
                                          <p:attrName>style.rotation</p:attrName>
                                        </p:attrNameLst>
                                      </p:cBhvr>
                                      <p:tavLst>
                                        <p:tav tm="0">
                                          <p:val>
                                            <p:fltVal val="360"/>
                                          </p:val>
                                        </p:tav>
                                        <p:tav tm="100000">
                                          <p:val>
                                            <p:fltVal val="0"/>
                                          </p:val>
                                        </p:tav>
                                      </p:tavLst>
                                    </p:anim>
                                    <p:animEffect transition="in" filter="fade">
                                      <p:cBhvr>
                                        <p:cTn id="6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5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内容占位符 2"/>
          <p:cNvSpPr>
            <a:spLocks noGrp="1"/>
          </p:cNvSpPr>
          <p:nvPr>
            <p:ph idx="1"/>
          </p:nvPr>
        </p:nvSpPr>
        <p:spPr>
          <a:xfrm>
            <a:off x="357188" y="1285875"/>
            <a:ext cx="8153400" cy="5429250"/>
          </a:xfrm>
        </p:spPr>
        <p:txBody>
          <a:bodyPr/>
          <a:lstStyle/>
          <a:p>
            <a:pPr>
              <a:lnSpc>
                <a:spcPts val="2800"/>
              </a:lnSpc>
              <a:buFont typeface="Wingdings" pitchFamily="2" charset="2"/>
              <a:buNone/>
            </a:pPr>
            <a:r>
              <a:rPr lang="en-US" altLang="zh-CN" sz="2800"/>
              <a:t>#include &lt;stdio.h&gt;</a:t>
            </a:r>
            <a:endParaRPr lang="zh-CN" altLang="zh-CN" sz="2800"/>
          </a:p>
          <a:p>
            <a:pPr>
              <a:lnSpc>
                <a:spcPts val="2800"/>
              </a:lnSpc>
              <a:buFont typeface="Wingdings" pitchFamily="2" charset="2"/>
              <a:buNone/>
            </a:pPr>
            <a:r>
              <a:rPr lang="en-US" altLang="zh-CN" sz="2800"/>
              <a:t>int main()</a:t>
            </a:r>
            <a:endParaRPr lang="zh-CN" altLang="zh-CN" sz="2800"/>
          </a:p>
          <a:p>
            <a:pPr>
              <a:lnSpc>
                <a:spcPts val="2800"/>
              </a:lnSpc>
              <a:buFont typeface="Wingdings" pitchFamily="2" charset="2"/>
              <a:buNone/>
            </a:pPr>
            <a:r>
              <a:rPr lang="en-US" altLang="zh-CN" sz="2800"/>
              <a:t>{ int *p1,*p2,*p,a,b; </a:t>
            </a:r>
            <a:endParaRPr lang="zh-CN" altLang="zh-CN" sz="2800"/>
          </a:p>
          <a:p>
            <a:pPr>
              <a:lnSpc>
                <a:spcPts val="2800"/>
              </a:lnSpc>
              <a:buFont typeface="Wingdings" pitchFamily="2" charset="2"/>
              <a:buNone/>
            </a:pPr>
            <a:r>
              <a:rPr lang="en-US" altLang="zh-CN" sz="2800"/>
              <a:t>   printf(“integer numbers:");</a:t>
            </a:r>
            <a:endParaRPr lang="zh-CN" altLang="zh-CN" sz="2800"/>
          </a:p>
          <a:p>
            <a:pPr>
              <a:lnSpc>
                <a:spcPts val="2800"/>
              </a:lnSpc>
              <a:buFont typeface="Wingdings" pitchFamily="2" charset="2"/>
              <a:buNone/>
            </a:pPr>
            <a:r>
              <a:rPr lang="en-US" altLang="zh-CN" sz="2800"/>
              <a:t>   scanf(“%d,%d”,&amp;a,&amp;b);  </a:t>
            </a:r>
            <a:endParaRPr lang="zh-CN" altLang="zh-CN" sz="2800"/>
          </a:p>
          <a:p>
            <a:pPr>
              <a:lnSpc>
                <a:spcPts val="2800"/>
              </a:lnSpc>
              <a:buFont typeface="Wingdings" pitchFamily="2" charset="2"/>
              <a:buNone/>
            </a:pPr>
            <a:r>
              <a:rPr lang="en-US" altLang="zh-CN" sz="2800"/>
              <a:t>   p1=&amp;a;    p2=&amp;b; </a:t>
            </a:r>
            <a:endParaRPr lang="zh-CN" altLang="zh-CN" sz="2800"/>
          </a:p>
          <a:p>
            <a:pPr>
              <a:lnSpc>
                <a:spcPts val="2800"/>
              </a:lnSpc>
              <a:buFont typeface="Wingdings" pitchFamily="2" charset="2"/>
              <a:buNone/>
            </a:pPr>
            <a:r>
              <a:rPr lang="en-US" altLang="zh-CN" sz="2800"/>
              <a:t>   if(a&lt;b) </a:t>
            </a:r>
            <a:endParaRPr lang="zh-CN" altLang="zh-CN" sz="2800"/>
          </a:p>
          <a:p>
            <a:pPr>
              <a:lnSpc>
                <a:spcPts val="2800"/>
              </a:lnSpc>
              <a:buFont typeface="Wingdings" pitchFamily="2" charset="2"/>
              <a:buNone/>
            </a:pPr>
            <a:r>
              <a:rPr lang="en-US" altLang="zh-CN" sz="2800"/>
              <a:t>   {  p=p1; p1=p2; p2=p; } </a:t>
            </a:r>
            <a:endParaRPr lang="zh-CN" altLang="zh-CN" sz="2800"/>
          </a:p>
          <a:p>
            <a:pPr>
              <a:lnSpc>
                <a:spcPts val="2800"/>
              </a:lnSpc>
              <a:buFont typeface="Wingdings" pitchFamily="2" charset="2"/>
              <a:buNone/>
            </a:pPr>
            <a:r>
              <a:rPr lang="en-US" altLang="zh-CN" sz="2800"/>
              <a:t>   printf(“a=%d,b=%d\n”,a,b);</a:t>
            </a:r>
            <a:endParaRPr lang="zh-CN" altLang="zh-CN" sz="2800"/>
          </a:p>
          <a:p>
            <a:pPr>
              <a:lnSpc>
                <a:spcPts val="2800"/>
              </a:lnSpc>
              <a:buFont typeface="Wingdings" pitchFamily="2" charset="2"/>
              <a:buNone/>
            </a:pPr>
            <a:r>
              <a:rPr lang="en-US" altLang="zh-CN" sz="2800"/>
              <a:t>   printf(“%d,%d\n”,*p1,*p2); </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p:txBody>
      </p:sp>
      <p:sp>
        <p:nvSpPr>
          <p:cNvPr id="27651" name="矩形 4"/>
          <p:cNvSpPr>
            <a:spLocks noChangeArrowheads="1"/>
          </p:cNvSpPr>
          <p:nvPr/>
        </p:nvSpPr>
        <p:spPr bwMode="auto">
          <a:xfrm>
            <a:off x="800100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7652" name="矩形 7"/>
          <p:cNvSpPr>
            <a:spLocks noChangeArrowheads="1"/>
          </p:cNvSpPr>
          <p:nvPr/>
        </p:nvSpPr>
        <p:spPr bwMode="auto">
          <a:xfrm>
            <a:off x="800100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7653" name="矩形 8"/>
          <p:cNvSpPr>
            <a:spLocks noChangeArrowheads="1"/>
          </p:cNvSpPr>
          <p:nvPr/>
        </p:nvSpPr>
        <p:spPr bwMode="auto">
          <a:xfrm>
            <a:off x="657225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7654" name="矩形 9"/>
          <p:cNvSpPr>
            <a:spLocks noChangeArrowheads="1"/>
          </p:cNvSpPr>
          <p:nvPr/>
        </p:nvSpPr>
        <p:spPr bwMode="auto">
          <a:xfrm>
            <a:off x="657225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7655" name="矩形 10"/>
          <p:cNvSpPr>
            <a:spLocks noChangeArrowheads="1"/>
          </p:cNvSpPr>
          <p:nvPr/>
        </p:nvSpPr>
        <p:spPr bwMode="auto">
          <a:xfrm>
            <a:off x="5143500" y="128587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7656" name="TextBox 11"/>
          <p:cNvSpPr txBox="1">
            <a:spLocks noChangeArrowheads="1"/>
          </p:cNvSpPr>
          <p:nvPr/>
        </p:nvSpPr>
        <p:spPr bwMode="auto">
          <a:xfrm>
            <a:off x="8185150" y="13335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a</a:t>
            </a:r>
            <a:endParaRPr lang="zh-CN" altLang="en-US" b="0">
              <a:solidFill>
                <a:srgbClr val="FF0000"/>
              </a:solidFill>
              <a:latin typeface="Arial" pitchFamily="34" charset="0"/>
            </a:endParaRPr>
          </a:p>
        </p:txBody>
      </p:sp>
      <p:sp>
        <p:nvSpPr>
          <p:cNvPr id="27657" name="TextBox 12"/>
          <p:cNvSpPr txBox="1">
            <a:spLocks noChangeArrowheads="1"/>
          </p:cNvSpPr>
          <p:nvPr/>
        </p:nvSpPr>
        <p:spPr bwMode="auto">
          <a:xfrm>
            <a:off x="8164513" y="241617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b</a:t>
            </a:r>
            <a:endParaRPr lang="zh-CN" altLang="en-US" b="0">
              <a:solidFill>
                <a:srgbClr val="FF0000"/>
              </a:solidFill>
              <a:latin typeface="Arial" pitchFamily="34" charset="0"/>
            </a:endParaRPr>
          </a:p>
        </p:txBody>
      </p:sp>
      <p:sp>
        <p:nvSpPr>
          <p:cNvPr id="27658" name="TextBox 13"/>
          <p:cNvSpPr txBox="1">
            <a:spLocks noChangeArrowheads="1"/>
          </p:cNvSpPr>
          <p:nvPr/>
        </p:nvSpPr>
        <p:spPr bwMode="auto">
          <a:xfrm>
            <a:off x="6640513" y="587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p1</a:t>
            </a:r>
            <a:endParaRPr lang="zh-CN" altLang="en-US">
              <a:solidFill>
                <a:srgbClr val="FF0000"/>
              </a:solidFill>
              <a:latin typeface="Arial" pitchFamily="34" charset="0"/>
            </a:endParaRPr>
          </a:p>
        </p:txBody>
      </p:sp>
      <p:sp>
        <p:nvSpPr>
          <p:cNvPr id="27659" name="TextBox 14"/>
          <p:cNvSpPr txBox="1">
            <a:spLocks noChangeArrowheads="1"/>
          </p:cNvSpPr>
          <p:nvPr/>
        </p:nvSpPr>
        <p:spPr bwMode="auto">
          <a:xfrm>
            <a:off x="6643688"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p2</a:t>
            </a:r>
            <a:endParaRPr lang="zh-CN" altLang="en-US" b="0">
              <a:solidFill>
                <a:srgbClr val="FF0000"/>
              </a:solidFill>
              <a:latin typeface="Arial" pitchFamily="34" charset="0"/>
            </a:endParaRPr>
          </a:p>
        </p:txBody>
      </p:sp>
      <p:sp>
        <p:nvSpPr>
          <p:cNvPr id="27660" name="TextBox 15"/>
          <p:cNvSpPr txBox="1">
            <a:spLocks noChangeArrowheads="1"/>
          </p:cNvSpPr>
          <p:nvPr/>
        </p:nvSpPr>
        <p:spPr bwMode="auto">
          <a:xfrm>
            <a:off x="5143500" y="7143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p</a:t>
            </a:r>
            <a:endParaRPr lang="zh-CN" altLang="en-US" b="0">
              <a:solidFill>
                <a:srgbClr val="FF0000"/>
              </a:solidFill>
              <a:latin typeface="Arial" pitchFamily="34" charset="0"/>
            </a:endParaRPr>
          </a:p>
        </p:txBody>
      </p:sp>
      <p:sp>
        <p:nvSpPr>
          <p:cNvPr id="27661" name="TextBox 19"/>
          <p:cNvSpPr txBox="1">
            <a:spLocks noChangeArrowheads="1"/>
          </p:cNvSpPr>
          <p:nvPr/>
        </p:nvSpPr>
        <p:spPr bwMode="auto">
          <a:xfrm>
            <a:off x="8143875" y="714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5</a:t>
            </a:r>
            <a:endParaRPr lang="zh-CN" altLang="en-US">
              <a:solidFill>
                <a:srgbClr val="0000CC"/>
              </a:solidFill>
              <a:latin typeface="Arial" pitchFamily="34" charset="0"/>
            </a:endParaRPr>
          </a:p>
        </p:txBody>
      </p:sp>
      <p:sp>
        <p:nvSpPr>
          <p:cNvPr id="27662" name="TextBox 20"/>
          <p:cNvSpPr txBox="1">
            <a:spLocks noChangeArrowheads="1"/>
          </p:cNvSpPr>
          <p:nvPr/>
        </p:nvSpPr>
        <p:spPr bwMode="auto">
          <a:xfrm>
            <a:off x="8143875" y="1857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9</a:t>
            </a:r>
            <a:endParaRPr lang="zh-CN" altLang="en-US">
              <a:solidFill>
                <a:srgbClr val="0000CC"/>
              </a:solidFill>
              <a:latin typeface="Arial" pitchFamily="34" charset="0"/>
            </a:endParaRPr>
          </a:p>
        </p:txBody>
      </p:sp>
      <p:sp>
        <p:nvSpPr>
          <p:cNvPr id="27663" name="TextBox 23"/>
          <p:cNvSpPr txBox="1">
            <a:spLocks noChangeArrowheads="1"/>
          </p:cNvSpPr>
          <p:nvPr/>
        </p:nvSpPr>
        <p:spPr bwMode="auto">
          <a:xfrm>
            <a:off x="6556375" y="68897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&amp;a</a:t>
            </a:r>
            <a:endParaRPr lang="zh-CN" altLang="en-US">
              <a:solidFill>
                <a:srgbClr val="0000CC"/>
              </a:solidFill>
              <a:latin typeface="Arial" pitchFamily="34" charset="0"/>
            </a:endParaRPr>
          </a:p>
        </p:txBody>
      </p:sp>
      <p:cxnSp>
        <p:nvCxnSpPr>
          <p:cNvPr id="27664" name="直接箭头连接符 27"/>
          <p:cNvCxnSpPr>
            <a:cxnSpLocks noChangeShapeType="1"/>
            <a:endCxn id="27652" idx="1"/>
          </p:cNvCxnSpPr>
          <p:nvPr/>
        </p:nvCxnSpPr>
        <p:spPr bwMode="auto">
          <a:xfrm rot="16200000" flipH="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7665" name="TextBox 29"/>
          <p:cNvSpPr txBox="1">
            <a:spLocks noChangeArrowheads="1"/>
          </p:cNvSpPr>
          <p:nvPr/>
        </p:nvSpPr>
        <p:spPr bwMode="auto">
          <a:xfrm>
            <a:off x="6572250" y="185737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&amp;b</a:t>
            </a:r>
            <a:endParaRPr lang="zh-CN" altLang="en-US">
              <a:solidFill>
                <a:srgbClr val="0000CC"/>
              </a:solidFill>
              <a:latin typeface="Arial" pitchFamily="34" charset="0"/>
            </a:endParaRPr>
          </a:p>
        </p:txBody>
      </p:sp>
      <p:cxnSp>
        <p:nvCxnSpPr>
          <p:cNvPr id="27666" name="直接箭头连接符 30"/>
          <p:cNvCxnSpPr>
            <a:cxnSpLocks noChangeShapeType="1"/>
            <a:endCxn id="27651" idx="1"/>
          </p:cNvCxnSpPr>
          <p:nvPr/>
        </p:nvCxnSpPr>
        <p:spPr bwMode="auto">
          <a:xfrm rot="5400000" flipH="1" flipV="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667" name="直接连接符 26"/>
          <p:cNvCxnSpPr>
            <a:cxnSpLocks noChangeShapeType="1"/>
          </p:cNvCxnSpPr>
          <p:nvPr/>
        </p:nvCxnSpPr>
        <p:spPr bwMode="auto">
          <a:xfrm>
            <a:off x="1143000" y="4786313"/>
            <a:ext cx="1357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7668" name="直接连接符 35"/>
          <p:cNvCxnSpPr>
            <a:cxnSpLocks noChangeShapeType="1"/>
            <a:stCxn id="27655" idx="3"/>
          </p:cNvCxnSpPr>
          <p:nvPr/>
        </p:nvCxnSpPr>
        <p:spPr bwMode="auto">
          <a:xfrm>
            <a:off x="5857875" y="164306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7669" name="直接箭头连接符 40"/>
          <p:cNvCxnSpPr>
            <a:cxnSpLocks noChangeShapeType="1"/>
          </p:cNvCxnSpPr>
          <p:nvPr/>
        </p:nvCxnSpPr>
        <p:spPr bwMode="auto">
          <a:xfrm rot="5400000" flipH="1" flipV="1">
            <a:off x="8144669" y="149939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670" name="直接连接符 41"/>
          <p:cNvCxnSpPr>
            <a:cxnSpLocks noChangeShapeType="1"/>
          </p:cNvCxnSpPr>
          <p:nvPr/>
        </p:nvCxnSpPr>
        <p:spPr bwMode="auto">
          <a:xfrm>
            <a:off x="2643188" y="4786313"/>
            <a:ext cx="1357312"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7671" name="直接连接符 43"/>
          <p:cNvCxnSpPr>
            <a:cxnSpLocks noChangeShapeType="1"/>
          </p:cNvCxnSpPr>
          <p:nvPr/>
        </p:nvCxnSpPr>
        <p:spPr bwMode="auto">
          <a:xfrm>
            <a:off x="4143375" y="4786313"/>
            <a:ext cx="1357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27672" name="TextBox 47"/>
          <p:cNvSpPr txBox="1">
            <a:spLocks noChangeArrowheads="1"/>
          </p:cNvSpPr>
          <p:nvPr/>
        </p:nvSpPr>
        <p:spPr bwMode="auto">
          <a:xfrm>
            <a:off x="6618288" y="760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9D138D"/>
                </a:solidFill>
                <a:latin typeface="Arial" pitchFamily="34" charset="0"/>
              </a:rPr>
              <a:t>&amp;b</a:t>
            </a:r>
            <a:endParaRPr lang="zh-CN" altLang="en-US">
              <a:solidFill>
                <a:srgbClr val="9D138D"/>
              </a:solidFill>
              <a:latin typeface="Arial" pitchFamily="34" charset="0"/>
            </a:endParaRPr>
          </a:p>
        </p:txBody>
      </p:sp>
      <p:sp>
        <p:nvSpPr>
          <p:cNvPr id="27673" name="TextBox 55"/>
          <p:cNvSpPr txBox="1">
            <a:spLocks noChangeArrowheads="1"/>
          </p:cNvSpPr>
          <p:nvPr/>
        </p:nvSpPr>
        <p:spPr bwMode="auto">
          <a:xfrm>
            <a:off x="6618288" y="1903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9D138D"/>
                </a:solidFill>
                <a:latin typeface="Arial" pitchFamily="34" charset="0"/>
              </a:rPr>
              <a:t>&amp;a</a:t>
            </a:r>
            <a:endParaRPr lang="zh-CN" altLang="en-US">
              <a:solidFill>
                <a:srgbClr val="9D138D"/>
              </a:solidFill>
              <a:latin typeface="Arial" pitchFamily="34" charset="0"/>
            </a:endParaRPr>
          </a:p>
        </p:txBody>
      </p:sp>
      <p:cxnSp>
        <p:nvCxnSpPr>
          <p:cNvPr id="34" name="直接连接符 33"/>
          <p:cNvCxnSpPr>
            <a:cxnSpLocks noChangeShapeType="1"/>
          </p:cNvCxnSpPr>
          <p:nvPr/>
        </p:nvCxnSpPr>
        <p:spPr bwMode="auto">
          <a:xfrm flipV="1">
            <a:off x="785813" y="5202238"/>
            <a:ext cx="5929312" cy="71437"/>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37" name="直接连接符 36"/>
          <p:cNvCxnSpPr>
            <a:cxnSpLocks noChangeShapeType="1"/>
          </p:cNvCxnSpPr>
          <p:nvPr/>
        </p:nvCxnSpPr>
        <p:spPr bwMode="auto">
          <a:xfrm flipV="1">
            <a:off x="785813" y="5643563"/>
            <a:ext cx="5929312" cy="71437"/>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239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2313" y="4786313"/>
            <a:ext cx="1714500"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 name="组合 42"/>
          <p:cNvGrpSpPr>
            <a:grpSpLocks/>
          </p:cNvGrpSpPr>
          <p:nvPr/>
        </p:nvGrpSpPr>
        <p:grpSpPr bwMode="auto">
          <a:xfrm>
            <a:off x="7072313" y="5214938"/>
            <a:ext cx="1714500" cy="428625"/>
            <a:chOff x="7072330" y="5214950"/>
            <a:chExt cx="1714512" cy="428628"/>
          </a:xfrm>
        </p:grpSpPr>
        <p:grpSp>
          <p:nvGrpSpPr>
            <p:cNvPr id="27679" name="组合 39"/>
            <p:cNvGrpSpPr>
              <a:grpSpLocks/>
            </p:cNvGrpSpPr>
            <p:nvPr/>
          </p:nvGrpSpPr>
          <p:grpSpPr bwMode="auto">
            <a:xfrm>
              <a:off x="7072330" y="5214950"/>
              <a:ext cx="840110" cy="428628"/>
              <a:chOff x="6715140" y="5929330"/>
              <a:chExt cx="840110" cy="428628"/>
            </a:xfrm>
          </p:grpSpPr>
          <p:pic>
            <p:nvPicPr>
              <p:cNvPr id="276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140" y="5929330"/>
                <a:ext cx="428628"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8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3767" y="5929330"/>
                <a:ext cx="411483"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80"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58148" y="5214950"/>
              <a:ext cx="928694"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27678" name="图片 34" descr="Untitled2.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slide(fromLeft)">
                                      <p:cBhvr>
                                        <p:cTn id="7" dur="500"/>
                                        <p:tgtEl>
                                          <p:spTgt spid="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9618"/>
                                        </p:tgtEl>
                                        <p:attrNameLst>
                                          <p:attrName>style.visibility</p:attrName>
                                        </p:attrNameLst>
                                      </p:cBhvr>
                                      <p:to>
                                        <p:strVal val="visible"/>
                                      </p:to>
                                    </p:set>
                                    <p:animEffect transition="in" filter="blinds(horizontal)">
                                      <p:cBhvr>
                                        <p:cTn id="12" dur="500"/>
                                        <p:tgtEl>
                                          <p:spTgt spid="23961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37"/>
                                        </p:tgtEl>
                                        <p:attrNameLst>
                                          <p:attrName>style.visibility</p:attrName>
                                        </p:attrNameLst>
                                      </p:cBhvr>
                                      <p:to>
                                        <p:strVal val="visible"/>
                                      </p:to>
                                    </p:set>
                                    <p:animEffect transition="in" filter="slide(fromLeft)">
                                      <p:cBhvr>
                                        <p:cTn id="17" dur="500"/>
                                        <p:tgtEl>
                                          <p:spTgt spid="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内容占位符 2"/>
          <p:cNvSpPr>
            <a:spLocks noGrp="1"/>
          </p:cNvSpPr>
          <p:nvPr>
            <p:ph idx="1"/>
          </p:nvPr>
        </p:nvSpPr>
        <p:spPr>
          <a:xfrm>
            <a:off x="357188" y="1285875"/>
            <a:ext cx="8153400" cy="5429250"/>
          </a:xfrm>
        </p:spPr>
        <p:txBody>
          <a:bodyPr/>
          <a:lstStyle/>
          <a:p>
            <a:pPr>
              <a:lnSpc>
                <a:spcPts val="2800"/>
              </a:lnSpc>
              <a:buFont typeface="Wingdings" pitchFamily="2" charset="2"/>
              <a:buNone/>
            </a:pPr>
            <a:r>
              <a:rPr lang="en-US" altLang="zh-CN" sz="2800"/>
              <a:t>#include &lt;stdio.h&gt;</a:t>
            </a:r>
            <a:endParaRPr lang="zh-CN" altLang="zh-CN" sz="2800"/>
          </a:p>
          <a:p>
            <a:pPr>
              <a:lnSpc>
                <a:spcPts val="2800"/>
              </a:lnSpc>
              <a:buFont typeface="Wingdings" pitchFamily="2" charset="2"/>
              <a:buNone/>
            </a:pPr>
            <a:r>
              <a:rPr lang="en-US" altLang="zh-CN" sz="2800"/>
              <a:t>int main()</a:t>
            </a:r>
            <a:endParaRPr lang="zh-CN" altLang="zh-CN" sz="2800"/>
          </a:p>
          <a:p>
            <a:pPr>
              <a:lnSpc>
                <a:spcPts val="2800"/>
              </a:lnSpc>
              <a:buFont typeface="Wingdings" pitchFamily="2" charset="2"/>
              <a:buNone/>
            </a:pPr>
            <a:r>
              <a:rPr lang="en-US" altLang="zh-CN" sz="2800"/>
              <a:t>{ int *p1,*p2,*p,a,b; </a:t>
            </a:r>
            <a:endParaRPr lang="zh-CN" altLang="zh-CN" sz="2800"/>
          </a:p>
          <a:p>
            <a:pPr>
              <a:lnSpc>
                <a:spcPts val="2800"/>
              </a:lnSpc>
              <a:buFont typeface="Wingdings" pitchFamily="2" charset="2"/>
              <a:buNone/>
            </a:pPr>
            <a:r>
              <a:rPr lang="en-US" altLang="zh-CN" sz="2800"/>
              <a:t>   printf(“integer numbers:");</a:t>
            </a:r>
            <a:endParaRPr lang="zh-CN" altLang="zh-CN" sz="2800"/>
          </a:p>
          <a:p>
            <a:pPr>
              <a:lnSpc>
                <a:spcPts val="2800"/>
              </a:lnSpc>
              <a:buFont typeface="Wingdings" pitchFamily="2" charset="2"/>
              <a:buNone/>
            </a:pPr>
            <a:r>
              <a:rPr lang="en-US" altLang="zh-CN" sz="2800"/>
              <a:t>   scanf(“%d,%d”,&amp;a,&amp;b);  </a:t>
            </a:r>
            <a:endParaRPr lang="zh-CN" altLang="zh-CN" sz="2800"/>
          </a:p>
          <a:p>
            <a:pPr>
              <a:lnSpc>
                <a:spcPts val="2800"/>
              </a:lnSpc>
              <a:buFont typeface="Wingdings" pitchFamily="2" charset="2"/>
              <a:buNone/>
            </a:pPr>
            <a:r>
              <a:rPr lang="en-US" altLang="zh-CN" sz="2800"/>
              <a:t>   p1=&amp;a;    p2=&amp;b; </a:t>
            </a:r>
            <a:endParaRPr lang="zh-CN" altLang="zh-CN" sz="2800"/>
          </a:p>
          <a:p>
            <a:pPr>
              <a:lnSpc>
                <a:spcPts val="2800"/>
              </a:lnSpc>
              <a:buFont typeface="Wingdings" pitchFamily="2" charset="2"/>
              <a:buNone/>
            </a:pPr>
            <a:r>
              <a:rPr lang="en-US" altLang="zh-CN" sz="2800"/>
              <a:t>   if(a&lt;b) </a:t>
            </a:r>
            <a:endParaRPr lang="zh-CN" altLang="zh-CN" sz="2800"/>
          </a:p>
          <a:p>
            <a:pPr>
              <a:lnSpc>
                <a:spcPts val="2800"/>
              </a:lnSpc>
              <a:buFont typeface="Wingdings" pitchFamily="2" charset="2"/>
              <a:buNone/>
            </a:pPr>
            <a:r>
              <a:rPr lang="en-US" altLang="zh-CN" sz="2800"/>
              <a:t>   {  p=p1; p1=p2; p2=p; } </a:t>
            </a:r>
            <a:endParaRPr lang="zh-CN" altLang="zh-CN" sz="2800"/>
          </a:p>
          <a:p>
            <a:pPr>
              <a:lnSpc>
                <a:spcPts val="2800"/>
              </a:lnSpc>
              <a:buFont typeface="Wingdings" pitchFamily="2" charset="2"/>
              <a:buNone/>
            </a:pPr>
            <a:r>
              <a:rPr lang="en-US" altLang="zh-CN" sz="2800"/>
              <a:t>   printf(“a=%d,b=%d\n”,a,b);</a:t>
            </a:r>
            <a:endParaRPr lang="zh-CN" altLang="zh-CN" sz="2800"/>
          </a:p>
          <a:p>
            <a:pPr>
              <a:lnSpc>
                <a:spcPts val="2800"/>
              </a:lnSpc>
              <a:buFont typeface="Wingdings" pitchFamily="2" charset="2"/>
              <a:buNone/>
            </a:pPr>
            <a:r>
              <a:rPr lang="en-US" altLang="zh-CN" sz="2800"/>
              <a:t>   printf(“%d,%d\n”,*p1,*p2); </a:t>
            </a:r>
            <a:endParaRPr lang="zh-CN" altLang="zh-CN" sz="2800"/>
          </a:p>
          <a:p>
            <a:pPr>
              <a:lnSpc>
                <a:spcPts val="2800"/>
              </a:lnSpc>
              <a:buFont typeface="Wingdings" pitchFamily="2" charset="2"/>
              <a:buNone/>
            </a:pPr>
            <a:r>
              <a:rPr lang="en-US" altLang="zh-CN" sz="2800"/>
              <a:t>   return 0;</a:t>
            </a:r>
            <a:endParaRPr lang="zh-CN" altLang="zh-CN" sz="2800"/>
          </a:p>
          <a:p>
            <a:pPr>
              <a:lnSpc>
                <a:spcPts val="2800"/>
              </a:lnSpc>
              <a:buFont typeface="Wingdings" pitchFamily="2" charset="2"/>
              <a:buNone/>
            </a:pPr>
            <a:r>
              <a:rPr lang="en-US" altLang="zh-CN" sz="2800"/>
              <a:t>}</a:t>
            </a:r>
            <a:endParaRPr lang="zh-CN" altLang="zh-CN" sz="2800"/>
          </a:p>
        </p:txBody>
      </p:sp>
      <p:sp>
        <p:nvSpPr>
          <p:cNvPr id="28675" name="矩形 4"/>
          <p:cNvSpPr>
            <a:spLocks noChangeArrowheads="1"/>
          </p:cNvSpPr>
          <p:nvPr/>
        </p:nvSpPr>
        <p:spPr bwMode="auto">
          <a:xfrm>
            <a:off x="800100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8676" name="矩形 7"/>
          <p:cNvSpPr>
            <a:spLocks noChangeArrowheads="1"/>
          </p:cNvSpPr>
          <p:nvPr/>
        </p:nvSpPr>
        <p:spPr bwMode="auto">
          <a:xfrm>
            <a:off x="800100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8677" name="矩形 8"/>
          <p:cNvSpPr>
            <a:spLocks noChangeArrowheads="1"/>
          </p:cNvSpPr>
          <p:nvPr/>
        </p:nvSpPr>
        <p:spPr bwMode="auto">
          <a:xfrm>
            <a:off x="6572250" y="642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8678" name="矩形 9"/>
          <p:cNvSpPr>
            <a:spLocks noChangeArrowheads="1"/>
          </p:cNvSpPr>
          <p:nvPr/>
        </p:nvSpPr>
        <p:spPr bwMode="auto">
          <a:xfrm>
            <a:off x="6572250" y="1785938"/>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8679" name="矩形 10"/>
          <p:cNvSpPr>
            <a:spLocks noChangeArrowheads="1"/>
          </p:cNvSpPr>
          <p:nvPr/>
        </p:nvSpPr>
        <p:spPr bwMode="auto">
          <a:xfrm>
            <a:off x="5143500" y="128587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8680" name="TextBox 11"/>
          <p:cNvSpPr txBox="1">
            <a:spLocks noChangeArrowheads="1"/>
          </p:cNvSpPr>
          <p:nvPr/>
        </p:nvSpPr>
        <p:spPr bwMode="auto">
          <a:xfrm>
            <a:off x="8185150" y="133350"/>
            <a:ext cx="50006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a</a:t>
            </a:r>
            <a:endParaRPr lang="zh-CN" altLang="en-US" b="0">
              <a:solidFill>
                <a:srgbClr val="FF0000"/>
              </a:solidFill>
              <a:latin typeface="Arial" pitchFamily="34" charset="0"/>
            </a:endParaRPr>
          </a:p>
        </p:txBody>
      </p:sp>
      <p:sp>
        <p:nvSpPr>
          <p:cNvPr id="28681" name="TextBox 12"/>
          <p:cNvSpPr txBox="1">
            <a:spLocks noChangeArrowheads="1"/>
          </p:cNvSpPr>
          <p:nvPr/>
        </p:nvSpPr>
        <p:spPr bwMode="auto">
          <a:xfrm>
            <a:off x="8164513" y="241617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b</a:t>
            </a:r>
            <a:endParaRPr lang="zh-CN" altLang="en-US" b="0">
              <a:solidFill>
                <a:srgbClr val="FF0000"/>
              </a:solidFill>
              <a:latin typeface="Arial" pitchFamily="34" charset="0"/>
            </a:endParaRPr>
          </a:p>
        </p:txBody>
      </p:sp>
      <p:sp>
        <p:nvSpPr>
          <p:cNvPr id="28682" name="TextBox 13"/>
          <p:cNvSpPr txBox="1">
            <a:spLocks noChangeArrowheads="1"/>
          </p:cNvSpPr>
          <p:nvPr/>
        </p:nvSpPr>
        <p:spPr bwMode="auto">
          <a:xfrm>
            <a:off x="6640513" y="587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p1</a:t>
            </a:r>
            <a:endParaRPr lang="zh-CN" altLang="en-US">
              <a:solidFill>
                <a:srgbClr val="FF0000"/>
              </a:solidFill>
              <a:latin typeface="Arial" pitchFamily="34" charset="0"/>
            </a:endParaRPr>
          </a:p>
        </p:txBody>
      </p:sp>
      <p:sp>
        <p:nvSpPr>
          <p:cNvPr id="28683" name="TextBox 14"/>
          <p:cNvSpPr txBox="1">
            <a:spLocks noChangeArrowheads="1"/>
          </p:cNvSpPr>
          <p:nvPr/>
        </p:nvSpPr>
        <p:spPr bwMode="auto">
          <a:xfrm>
            <a:off x="6643688"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p2</a:t>
            </a:r>
            <a:endParaRPr lang="zh-CN" altLang="en-US" b="0">
              <a:solidFill>
                <a:srgbClr val="FF0000"/>
              </a:solidFill>
              <a:latin typeface="Arial" pitchFamily="34" charset="0"/>
            </a:endParaRPr>
          </a:p>
        </p:txBody>
      </p:sp>
      <p:sp>
        <p:nvSpPr>
          <p:cNvPr id="28684" name="TextBox 15"/>
          <p:cNvSpPr txBox="1">
            <a:spLocks noChangeArrowheads="1"/>
          </p:cNvSpPr>
          <p:nvPr/>
        </p:nvSpPr>
        <p:spPr bwMode="auto">
          <a:xfrm>
            <a:off x="5143500" y="7143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b="0">
                <a:solidFill>
                  <a:srgbClr val="FF0000"/>
                </a:solidFill>
                <a:latin typeface="Arial" pitchFamily="34" charset="0"/>
              </a:rPr>
              <a:t>p</a:t>
            </a:r>
            <a:endParaRPr lang="zh-CN" altLang="en-US" b="0">
              <a:solidFill>
                <a:srgbClr val="FF0000"/>
              </a:solidFill>
              <a:latin typeface="Arial" pitchFamily="34" charset="0"/>
            </a:endParaRPr>
          </a:p>
        </p:txBody>
      </p:sp>
      <p:sp>
        <p:nvSpPr>
          <p:cNvPr id="28685" name="TextBox 19"/>
          <p:cNvSpPr txBox="1">
            <a:spLocks noChangeArrowheads="1"/>
          </p:cNvSpPr>
          <p:nvPr/>
        </p:nvSpPr>
        <p:spPr bwMode="auto">
          <a:xfrm>
            <a:off x="8143875" y="714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5</a:t>
            </a:r>
            <a:endParaRPr lang="zh-CN" altLang="en-US">
              <a:solidFill>
                <a:srgbClr val="0000CC"/>
              </a:solidFill>
              <a:latin typeface="Arial" pitchFamily="34" charset="0"/>
            </a:endParaRPr>
          </a:p>
        </p:txBody>
      </p:sp>
      <p:sp>
        <p:nvSpPr>
          <p:cNvPr id="28686" name="TextBox 20"/>
          <p:cNvSpPr txBox="1">
            <a:spLocks noChangeArrowheads="1"/>
          </p:cNvSpPr>
          <p:nvPr/>
        </p:nvSpPr>
        <p:spPr bwMode="auto">
          <a:xfrm>
            <a:off x="8143875" y="1857375"/>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9</a:t>
            </a:r>
            <a:endParaRPr lang="zh-CN" altLang="en-US">
              <a:solidFill>
                <a:srgbClr val="0000CC"/>
              </a:solidFill>
              <a:latin typeface="Arial" pitchFamily="34" charset="0"/>
            </a:endParaRPr>
          </a:p>
        </p:txBody>
      </p:sp>
      <p:sp>
        <p:nvSpPr>
          <p:cNvPr id="28687" name="TextBox 23"/>
          <p:cNvSpPr txBox="1">
            <a:spLocks noChangeArrowheads="1"/>
          </p:cNvSpPr>
          <p:nvPr/>
        </p:nvSpPr>
        <p:spPr bwMode="auto">
          <a:xfrm>
            <a:off x="6556375" y="688975"/>
            <a:ext cx="7858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&amp;a</a:t>
            </a:r>
            <a:endParaRPr lang="zh-CN" altLang="en-US">
              <a:solidFill>
                <a:srgbClr val="0000CC"/>
              </a:solidFill>
              <a:latin typeface="Arial" pitchFamily="34" charset="0"/>
            </a:endParaRPr>
          </a:p>
        </p:txBody>
      </p:sp>
      <p:cxnSp>
        <p:nvCxnSpPr>
          <p:cNvPr id="28688" name="直接箭头连接符 27"/>
          <p:cNvCxnSpPr>
            <a:cxnSpLocks noChangeShapeType="1"/>
            <a:endCxn id="28676" idx="1"/>
          </p:cNvCxnSpPr>
          <p:nvPr/>
        </p:nvCxnSpPr>
        <p:spPr bwMode="auto">
          <a:xfrm rot="16200000" flipH="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8689" name="TextBox 29"/>
          <p:cNvSpPr txBox="1">
            <a:spLocks noChangeArrowheads="1"/>
          </p:cNvSpPr>
          <p:nvPr/>
        </p:nvSpPr>
        <p:spPr bwMode="auto">
          <a:xfrm>
            <a:off x="6572250" y="1857375"/>
            <a:ext cx="7858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&amp;b</a:t>
            </a:r>
            <a:endParaRPr lang="zh-CN" altLang="en-US">
              <a:solidFill>
                <a:srgbClr val="0000CC"/>
              </a:solidFill>
              <a:latin typeface="Arial" pitchFamily="34" charset="0"/>
            </a:endParaRPr>
          </a:p>
        </p:txBody>
      </p:sp>
      <p:cxnSp>
        <p:nvCxnSpPr>
          <p:cNvPr id="28690" name="直接箭头连接符 30"/>
          <p:cNvCxnSpPr>
            <a:cxnSpLocks noChangeShapeType="1"/>
            <a:endCxn id="28675" idx="1"/>
          </p:cNvCxnSpPr>
          <p:nvPr/>
        </p:nvCxnSpPr>
        <p:spPr bwMode="auto">
          <a:xfrm rot="5400000" flipH="1" flipV="1">
            <a:off x="7072313" y="1214437"/>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 name="直接连接符 26"/>
          <p:cNvCxnSpPr>
            <a:cxnSpLocks noChangeShapeType="1"/>
          </p:cNvCxnSpPr>
          <p:nvPr/>
        </p:nvCxnSpPr>
        <p:spPr bwMode="auto">
          <a:xfrm>
            <a:off x="1143000" y="4786313"/>
            <a:ext cx="442912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8692" name="直接连接符 35"/>
          <p:cNvCxnSpPr>
            <a:cxnSpLocks noChangeShapeType="1"/>
            <a:stCxn id="28679" idx="3"/>
          </p:cNvCxnSpPr>
          <p:nvPr/>
        </p:nvCxnSpPr>
        <p:spPr bwMode="auto">
          <a:xfrm>
            <a:off x="5857875" y="1643063"/>
            <a:ext cx="2428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8693" name="直接箭头连接符 40"/>
          <p:cNvCxnSpPr>
            <a:cxnSpLocks noChangeShapeType="1"/>
          </p:cNvCxnSpPr>
          <p:nvPr/>
        </p:nvCxnSpPr>
        <p:spPr bwMode="auto">
          <a:xfrm rot="5400000" flipH="1" flipV="1">
            <a:off x="8144669" y="1499394"/>
            <a:ext cx="28575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8694" name="TextBox 47"/>
          <p:cNvSpPr txBox="1">
            <a:spLocks noChangeArrowheads="1"/>
          </p:cNvSpPr>
          <p:nvPr/>
        </p:nvSpPr>
        <p:spPr bwMode="auto">
          <a:xfrm>
            <a:off x="6618288" y="760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9D138D"/>
                </a:solidFill>
                <a:latin typeface="Arial" pitchFamily="34" charset="0"/>
              </a:rPr>
              <a:t>&amp;b</a:t>
            </a:r>
            <a:endParaRPr lang="zh-CN" altLang="en-US">
              <a:solidFill>
                <a:srgbClr val="9D138D"/>
              </a:solidFill>
              <a:latin typeface="Arial" pitchFamily="34" charset="0"/>
            </a:endParaRPr>
          </a:p>
        </p:txBody>
      </p:sp>
      <p:sp>
        <p:nvSpPr>
          <p:cNvPr id="28695" name="TextBox 55"/>
          <p:cNvSpPr txBox="1">
            <a:spLocks noChangeArrowheads="1"/>
          </p:cNvSpPr>
          <p:nvPr/>
        </p:nvSpPr>
        <p:spPr bwMode="auto">
          <a:xfrm>
            <a:off x="6618288" y="1903413"/>
            <a:ext cx="642937"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9D138D"/>
                </a:solidFill>
                <a:latin typeface="Arial" pitchFamily="34" charset="0"/>
              </a:rPr>
              <a:t>&amp;a</a:t>
            </a:r>
            <a:endParaRPr lang="zh-CN" altLang="en-US">
              <a:solidFill>
                <a:srgbClr val="9D138D"/>
              </a:solidFill>
              <a:latin typeface="Arial" pitchFamily="34" charset="0"/>
            </a:endParaRPr>
          </a:p>
        </p:txBody>
      </p:sp>
      <p:sp>
        <p:nvSpPr>
          <p:cNvPr id="39" name="TextBox 38"/>
          <p:cNvSpPr txBox="1">
            <a:spLocks noChangeArrowheads="1"/>
          </p:cNvSpPr>
          <p:nvPr/>
        </p:nvSpPr>
        <p:spPr bwMode="auto">
          <a:xfrm>
            <a:off x="4143375" y="3786188"/>
            <a:ext cx="45005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0000CC"/>
                </a:solidFill>
                <a:latin typeface="Arial" pitchFamily="34" charset="0"/>
              </a:rPr>
              <a:t>可否改为</a:t>
            </a:r>
            <a:r>
              <a:rPr lang="en-US" altLang="zh-CN" sz="2800">
                <a:solidFill>
                  <a:srgbClr val="0000CC"/>
                </a:solidFill>
                <a:latin typeface="Arial" pitchFamily="34" charset="0"/>
              </a:rPr>
              <a:t>p1=&amp;b; p2=&amp;a;</a:t>
            </a:r>
            <a:r>
              <a:rPr lang="zh-CN" altLang="en-US" sz="2800">
                <a:solidFill>
                  <a:srgbClr val="FF0000"/>
                </a:solidFill>
                <a:latin typeface="Arial" pitchFamily="34" charset="0"/>
              </a:rPr>
              <a:t>？</a:t>
            </a:r>
          </a:p>
        </p:txBody>
      </p:sp>
      <p:pic>
        <p:nvPicPr>
          <p:cNvPr id="28697" name="图片 2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ntr" presetSubtype="8" fill="hold"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slide(fromLeft)">
                                      <p:cBhvr>
                                        <p:cTn id="7" dur="500"/>
                                        <p:tgtEl>
                                          <p:spTgt spid="2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9"/>
                                        </p:tgtEl>
                                        <p:attrNameLst>
                                          <p:attrName>style.visibility</p:attrName>
                                        </p:attrNameLst>
                                      </p:cBhvr>
                                      <p:to>
                                        <p:strVal val="visible"/>
                                      </p:to>
                                    </p:set>
                                    <p:animEffect transition="in" filter="blinds(horizontal)">
                                      <p:cBhvr>
                                        <p:cTn id="11"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内容占位符 2"/>
          <p:cNvSpPr>
            <a:spLocks noGrp="1"/>
          </p:cNvSpPr>
          <p:nvPr>
            <p:ph idx="1"/>
          </p:nvPr>
        </p:nvSpPr>
        <p:spPr>
          <a:xfrm>
            <a:off x="539750" y="1357313"/>
            <a:ext cx="8153400" cy="4767262"/>
          </a:xfrm>
        </p:spPr>
        <p:txBody>
          <a:bodyPr/>
          <a:lstStyle/>
          <a:p>
            <a:r>
              <a:rPr lang="zh-CN" altLang="zh-CN"/>
              <a:t>注意</a:t>
            </a:r>
            <a:r>
              <a:rPr lang="en-US" altLang="zh-CN"/>
              <a:t>:</a:t>
            </a:r>
          </a:p>
          <a:p>
            <a:pPr lvl="1"/>
            <a:r>
              <a:rPr lang="en-US" altLang="zh-CN"/>
              <a:t>a</a:t>
            </a:r>
            <a:r>
              <a:rPr lang="zh-CN" altLang="zh-CN"/>
              <a:t>和</a:t>
            </a:r>
            <a:r>
              <a:rPr lang="en-US" altLang="zh-CN"/>
              <a:t>b</a:t>
            </a:r>
            <a:r>
              <a:rPr lang="zh-CN" altLang="zh-CN"/>
              <a:t>的值并未交换，它们仍保持原值</a:t>
            </a:r>
            <a:endParaRPr lang="en-US" altLang="zh-CN"/>
          </a:p>
          <a:p>
            <a:pPr lvl="1"/>
            <a:r>
              <a:rPr lang="zh-CN" altLang="zh-CN"/>
              <a:t>但</a:t>
            </a:r>
            <a:r>
              <a:rPr lang="en-US" altLang="zh-CN"/>
              <a:t>p1</a:t>
            </a:r>
            <a:r>
              <a:rPr lang="zh-CN" altLang="zh-CN"/>
              <a:t>和</a:t>
            </a:r>
            <a:r>
              <a:rPr lang="en-US" altLang="zh-CN"/>
              <a:t>p2</a:t>
            </a:r>
            <a:r>
              <a:rPr lang="zh-CN" altLang="zh-CN"/>
              <a:t>的值改变了。</a:t>
            </a:r>
            <a:r>
              <a:rPr lang="en-US" altLang="zh-CN"/>
              <a:t>p1</a:t>
            </a:r>
            <a:r>
              <a:rPr lang="zh-CN" altLang="zh-CN"/>
              <a:t>的值原为</a:t>
            </a:r>
            <a:r>
              <a:rPr lang="en-US" altLang="zh-CN"/>
              <a:t>&amp;a</a:t>
            </a:r>
            <a:r>
              <a:rPr lang="zh-CN" altLang="zh-CN"/>
              <a:t>，后来变成</a:t>
            </a:r>
            <a:r>
              <a:rPr lang="en-US" altLang="zh-CN"/>
              <a:t>&amp;b</a:t>
            </a:r>
            <a:r>
              <a:rPr lang="zh-CN" altLang="zh-CN"/>
              <a:t>，</a:t>
            </a:r>
            <a:r>
              <a:rPr lang="en-US" altLang="zh-CN"/>
              <a:t>p2</a:t>
            </a:r>
            <a:r>
              <a:rPr lang="zh-CN" altLang="zh-CN"/>
              <a:t>原值为</a:t>
            </a:r>
            <a:r>
              <a:rPr lang="en-US" altLang="zh-CN"/>
              <a:t>&amp;b</a:t>
            </a:r>
            <a:r>
              <a:rPr lang="zh-CN" altLang="zh-CN"/>
              <a:t>，后来变成</a:t>
            </a:r>
            <a:r>
              <a:rPr lang="en-US" altLang="zh-CN"/>
              <a:t>&amp;a</a:t>
            </a:r>
          </a:p>
          <a:p>
            <a:pPr lvl="1"/>
            <a:r>
              <a:rPr lang="zh-CN" altLang="zh-CN"/>
              <a:t>这样在输出</a:t>
            </a:r>
            <a:r>
              <a:rPr lang="en-US" altLang="zh-CN"/>
              <a:t>*p1</a:t>
            </a:r>
            <a:r>
              <a:rPr lang="zh-CN" altLang="zh-CN"/>
              <a:t>和</a:t>
            </a:r>
            <a:r>
              <a:rPr lang="en-US" altLang="zh-CN"/>
              <a:t>*p2</a:t>
            </a:r>
            <a:r>
              <a:rPr lang="zh-CN" altLang="zh-CN"/>
              <a:t>时，实际上是输出变量</a:t>
            </a:r>
            <a:r>
              <a:rPr lang="en-US" altLang="zh-CN"/>
              <a:t>b</a:t>
            </a:r>
            <a:r>
              <a:rPr lang="zh-CN" altLang="zh-CN"/>
              <a:t>和</a:t>
            </a:r>
            <a:r>
              <a:rPr lang="en-US" altLang="zh-CN"/>
              <a:t>a</a:t>
            </a:r>
            <a:r>
              <a:rPr lang="zh-CN" altLang="zh-CN"/>
              <a:t>的值，所以先输出</a:t>
            </a:r>
            <a:r>
              <a:rPr lang="en-US" altLang="zh-CN"/>
              <a:t>9</a:t>
            </a:r>
            <a:r>
              <a:rPr lang="zh-CN" altLang="zh-CN"/>
              <a:t>，然后输出</a:t>
            </a:r>
            <a:r>
              <a:rPr lang="en-US" altLang="zh-CN"/>
              <a:t>5</a:t>
            </a:r>
            <a:endParaRPr lang="zh-CN" altLang="en-US"/>
          </a:p>
        </p:txBody>
      </p:sp>
      <p:pic>
        <p:nvPicPr>
          <p:cNvPr id="296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标题 1"/>
          <p:cNvSpPr>
            <a:spLocks noGrp="1"/>
          </p:cNvSpPr>
          <p:nvPr>
            <p:ph type="title"/>
          </p:nvPr>
        </p:nvSpPr>
        <p:spPr/>
        <p:txBody>
          <a:bodyPr/>
          <a:lstStyle/>
          <a:p>
            <a:r>
              <a:rPr lang="zh-CN" altLang="en-US"/>
              <a:t>练习</a:t>
            </a:r>
          </a:p>
        </p:txBody>
      </p:sp>
      <p:sp>
        <p:nvSpPr>
          <p:cNvPr id="30723" name="内容占位符 2"/>
          <p:cNvSpPr>
            <a:spLocks noGrp="1"/>
          </p:cNvSpPr>
          <p:nvPr>
            <p:ph idx="1"/>
          </p:nvPr>
        </p:nvSpPr>
        <p:spPr/>
        <p:txBody>
          <a:bodyPr/>
          <a:lstStyle/>
          <a:p>
            <a:r>
              <a:rPr lang="en-US" altLang="zh-CN" dirty="0"/>
              <a:t>【</a:t>
            </a:r>
            <a:r>
              <a:rPr lang="zh-CN" altLang="en-US" dirty="0"/>
              <a:t>例</a:t>
            </a:r>
            <a:r>
              <a:rPr lang="en-US" altLang="zh-CN" dirty="0"/>
              <a:t>8.2】</a:t>
            </a:r>
            <a:r>
              <a:rPr lang="zh-CN" altLang="zh-CN" dirty="0"/>
              <a:t>输入</a:t>
            </a:r>
            <a:r>
              <a:rPr lang="en-US" altLang="zh-CN" dirty="0"/>
              <a:t>a</a:t>
            </a:r>
            <a:r>
              <a:rPr lang="zh-CN" altLang="zh-CN" dirty="0"/>
              <a:t>和</a:t>
            </a:r>
            <a:r>
              <a:rPr lang="en-US" altLang="zh-CN" dirty="0"/>
              <a:t>b</a:t>
            </a:r>
            <a:r>
              <a:rPr lang="zh-CN" altLang="zh-CN" dirty="0"/>
              <a:t>两个整数，按先大后小的顺序输出</a:t>
            </a:r>
            <a:r>
              <a:rPr lang="en-US" altLang="zh-CN" dirty="0"/>
              <a:t>a</a:t>
            </a:r>
            <a:r>
              <a:rPr lang="zh-CN" altLang="zh-CN" dirty="0"/>
              <a:t>和</a:t>
            </a:r>
            <a:r>
              <a:rPr lang="en-US" altLang="zh-CN" dirty="0"/>
              <a:t>b</a:t>
            </a:r>
            <a:r>
              <a:rPr lang="zh-CN" altLang="zh-CN" dirty="0"/>
              <a:t>。</a:t>
            </a:r>
            <a:endParaRPr lang="en-US" altLang="zh-CN" dirty="0"/>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785813"/>
            <a:ext cx="8429625"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8.2.4 </a:t>
            </a:r>
            <a:r>
              <a:rPr lang="zh-CN" altLang="zh-CN" dirty="0">
                <a:solidFill>
                  <a:srgbClr val="800000"/>
                </a:solidFill>
                <a:effectLst>
                  <a:outerShdw blurRad="38100" dist="38100" dir="2700000" algn="tl">
                    <a:srgbClr val="000000"/>
                  </a:outerShdw>
                </a:effectLst>
                <a:latin typeface="Arial" charset="0"/>
                <a:ea typeface="黑体" pitchFamily="2" charset="-122"/>
              </a:rPr>
              <a:t>指针变量作为函数参数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357188" y="1714500"/>
            <a:ext cx="8286750" cy="4572000"/>
          </a:xfrm>
        </p:spPr>
        <p:txBody>
          <a:bodyPr/>
          <a:lstStyle/>
          <a:p>
            <a:pPr>
              <a:buFont typeface="Wingdings" pitchFamily="2" charset="2"/>
              <a:buNone/>
            </a:pPr>
            <a:r>
              <a:rPr lang="en-US" altLang="zh-CN"/>
              <a:t>   </a:t>
            </a:r>
            <a:r>
              <a:rPr lang="zh-CN" altLang="zh-CN"/>
              <a:t>例</a:t>
            </a:r>
            <a:r>
              <a:rPr lang="en-US" altLang="zh-CN"/>
              <a:t>8.3 </a:t>
            </a:r>
            <a:r>
              <a:rPr lang="zh-CN" altLang="zh-CN"/>
              <a:t>题目要求同例</a:t>
            </a:r>
            <a:r>
              <a:rPr lang="en-US" altLang="zh-CN"/>
              <a:t>8.2</a:t>
            </a:r>
            <a:r>
              <a:rPr lang="zh-CN" altLang="zh-CN"/>
              <a:t>，即对输入的两个整数按大小顺序输出。现用函数处理，而且用指针类型的数据作函数参数。</a:t>
            </a:r>
            <a:endParaRPr lang="en-US" altLang="zh-CN"/>
          </a:p>
          <a:p>
            <a:r>
              <a:rPr lang="zh-CN" altLang="zh-CN"/>
              <a:t>解题思路：定义一个函数</a:t>
            </a:r>
            <a:r>
              <a:rPr lang="en-US" altLang="zh-CN"/>
              <a:t>swap</a:t>
            </a:r>
            <a:r>
              <a:rPr lang="zh-CN" altLang="zh-CN"/>
              <a:t>，将指向两个整型变量的指针变量作为实参传递给</a:t>
            </a:r>
            <a:r>
              <a:rPr lang="en-US" altLang="zh-CN"/>
              <a:t>swap</a:t>
            </a:r>
            <a:r>
              <a:rPr lang="zh-CN" altLang="zh-CN"/>
              <a:t>函数的形参指针变量，在函数中通过指针实现交换两个变量的值。</a:t>
            </a:r>
            <a:endParaRPr lang="en-US" altLang="zh-CN"/>
          </a:p>
        </p:txBody>
      </p:sp>
      <p:pic>
        <p:nvPicPr>
          <p:cNvPr id="31748" name="图片 3"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8.1 </a:t>
            </a:r>
            <a:r>
              <a:rPr lang="zh-CN" altLang="en-US" dirty="0">
                <a:solidFill>
                  <a:srgbClr val="800000"/>
                </a:solidFill>
                <a:effectLst>
                  <a:outerShdw blurRad="38100" dist="38100" dir="2700000" algn="tl">
                    <a:srgbClr val="000000"/>
                  </a:outerShdw>
                </a:effectLst>
                <a:latin typeface="Arial" charset="0"/>
                <a:ea typeface="黑体" pitchFamily="2" charset="-122"/>
              </a:rPr>
              <a:t>指针</a:t>
            </a:r>
            <a:r>
              <a:rPr lang="zh-CN" altLang="zh-CN" dirty="0">
                <a:solidFill>
                  <a:srgbClr val="800000"/>
                </a:solidFill>
                <a:effectLst>
                  <a:outerShdw blurRad="38100" dist="38100" dir="2700000" algn="tl">
                    <a:srgbClr val="000000"/>
                  </a:outerShdw>
                </a:effectLst>
                <a:latin typeface="Arial" charset="0"/>
                <a:ea typeface="黑体" pitchFamily="2" charset="-122"/>
              </a:rPr>
              <a:t>是什么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123" name="Rectangle 3"/>
          <p:cNvSpPr>
            <a:spLocks noGrp="1" noChangeArrowheads="1"/>
          </p:cNvSpPr>
          <p:nvPr>
            <p:ph type="body" idx="1"/>
          </p:nvPr>
        </p:nvSpPr>
        <p:spPr>
          <a:xfrm>
            <a:off x="428625" y="1643063"/>
            <a:ext cx="8501063" cy="4429125"/>
          </a:xfrm>
        </p:spPr>
        <p:txBody>
          <a:bodyPr/>
          <a:lstStyle/>
          <a:p>
            <a:pPr eaLnBrk="1" hangingPunct="1">
              <a:spcBef>
                <a:spcPct val="0"/>
              </a:spcBef>
            </a:pPr>
            <a:r>
              <a:rPr lang="zh-CN" altLang="zh-CN"/>
              <a:t>内存区的每一个字节有一个编号，这就是“</a:t>
            </a:r>
            <a:r>
              <a:rPr lang="zh-CN" altLang="zh-CN">
                <a:solidFill>
                  <a:srgbClr val="9D138D"/>
                </a:solidFill>
              </a:rPr>
              <a:t>地址</a:t>
            </a:r>
            <a:r>
              <a:rPr lang="zh-CN" altLang="zh-CN"/>
              <a:t>”，它相当于旅馆中的</a:t>
            </a:r>
            <a:r>
              <a:rPr lang="zh-CN" altLang="zh-CN" i="1" u="sng"/>
              <a:t>房间号</a:t>
            </a:r>
            <a:r>
              <a:rPr lang="zh-CN" altLang="zh-CN"/>
              <a:t>。</a:t>
            </a:r>
            <a:endParaRPr lang="en-US" altLang="zh-CN"/>
          </a:p>
          <a:p>
            <a:pPr eaLnBrk="1" hangingPunct="1">
              <a:spcBef>
                <a:spcPct val="0"/>
              </a:spcBef>
            </a:pPr>
            <a:r>
              <a:rPr lang="zh-CN" altLang="zh-CN"/>
              <a:t>在地址所标</a:t>
            </a:r>
            <a:r>
              <a:rPr lang="zh-CN" altLang="en-US"/>
              <a:t>识</a:t>
            </a:r>
            <a:r>
              <a:rPr lang="zh-CN" altLang="zh-CN"/>
              <a:t>的内存单元中存放数据，这相当于旅馆房间中居住的</a:t>
            </a:r>
            <a:r>
              <a:rPr lang="zh-CN" altLang="zh-CN" i="1" u="sng"/>
              <a:t>旅客</a:t>
            </a:r>
            <a:r>
              <a:rPr lang="zh-CN" altLang="zh-CN"/>
              <a:t>一样。</a:t>
            </a:r>
            <a:endParaRPr lang="en-US" altLang="zh-CN"/>
          </a:p>
          <a:p>
            <a:pPr eaLnBrk="1" hangingPunct="1">
              <a:spcBef>
                <a:spcPct val="0"/>
              </a:spcBef>
            </a:pPr>
            <a:r>
              <a:rPr lang="zh-CN" altLang="zh-CN"/>
              <a:t>由于通过地址能找到所需的变量单元，我们可以说，</a:t>
            </a:r>
            <a:r>
              <a:rPr lang="zh-CN" altLang="zh-CN">
                <a:solidFill>
                  <a:srgbClr val="9D138D"/>
                </a:solidFill>
              </a:rPr>
              <a:t>地址指向该变量单元</a:t>
            </a:r>
            <a:r>
              <a:rPr lang="zh-CN" altLang="zh-CN"/>
              <a:t>。</a:t>
            </a:r>
            <a:endParaRPr lang="en-US" altLang="zh-CN"/>
          </a:p>
          <a:p>
            <a:pPr eaLnBrk="1" hangingPunct="1">
              <a:spcBef>
                <a:spcPct val="0"/>
              </a:spcBef>
            </a:pPr>
            <a:r>
              <a:rPr lang="zh-CN" altLang="zh-CN"/>
              <a:t>将地址形象化地称为“</a:t>
            </a:r>
            <a:r>
              <a:rPr lang="zh-CN" altLang="zh-CN">
                <a:solidFill>
                  <a:srgbClr val="9D138D"/>
                </a:solidFill>
              </a:rPr>
              <a:t>指针</a:t>
            </a:r>
            <a:r>
              <a:rPr lang="zh-CN" altLang="zh-CN"/>
              <a:t>”</a:t>
            </a:r>
            <a:endParaRPr lang="en-US" altLang="zh-CN"/>
          </a:p>
        </p:txBody>
      </p:sp>
      <p:pic>
        <p:nvPicPr>
          <p:cNvPr id="512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animEffect transition="in" filter="blinds(horizontal)">
                                      <p:cBhvr>
                                        <p:cTn id="7" dur="500"/>
                                        <p:tgtEl>
                                          <p:spTgt spid="512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123">
                                            <p:txEl>
                                              <p:pRg st="2" end="2"/>
                                            </p:txEl>
                                          </p:spTgt>
                                        </p:tgtEl>
                                        <p:attrNameLst>
                                          <p:attrName>style.visibility</p:attrName>
                                        </p:attrNameLst>
                                      </p:cBhvr>
                                      <p:to>
                                        <p:strVal val="visible"/>
                                      </p:to>
                                    </p:set>
                                    <p:animEffect transition="in" filter="blinds(horizontal)">
                                      <p:cBhvr>
                                        <p:cTn id="12" dur="500"/>
                                        <p:tgtEl>
                                          <p:spTgt spid="512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123">
                                            <p:txEl>
                                              <p:pRg st="3" end="3"/>
                                            </p:txEl>
                                          </p:spTgt>
                                        </p:tgtEl>
                                        <p:attrNameLst>
                                          <p:attrName>style.visibility</p:attrName>
                                        </p:attrNameLst>
                                      </p:cBhvr>
                                      <p:to>
                                        <p:strVal val="visible"/>
                                      </p:to>
                                    </p:set>
                                    <p:animEffect transition="in" filter="blinds(horizontal)">
                                      <p:cBhvr>
                                        <p:cTn id="17" dur="500"/>
                                        <p:tgtEl>
                                          <p:spTgt spid="51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内容占位符 2"/>
          <p:cNvSpPr>
            <a:spLocks noGrp="1"/>
          </p:cNvSpPr>
          <p:nvPr>
            <p:ph idx="1"/>
          </p:nvPr>
        </p:nvSpPr>
        <p:spPr>
          <a:xfrm>
            <a:off x="71438" y="571500"/>
            <a:ext cx="8153400" cy="614362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{void swap(int *p1,int *p2);  </a:t>
            </a:r>
            <a:endParaRPr lang="zh-CN" altLang="zh-CN" sz="2800"/>
          </a:p>
          <a:p>
            <a:pPr>
              <a:lnSpc>
                <a:spcPct val="100000"/>
              </a:lnSpc>
              <a:buFont typeface="Wingdings" pitchFamily="2" charset="2"/>
              <a:buNone/>
            </a:pPr>
            <a:r>
              <a:rPr lang="en-US" altLang="zh-CN" sz="2800"/>
              <a:t>  int a,b;  int*pointer_1,*pointer_2; </a:t>
            </a:r>
            <a:endParaRPr lang="zh-CN" altLang="zh-CN" sz="2800"/>
          </a:p>
          <a:p>
            <a:pPr>
              <a:lnSpc>
                <a:spcPct val="100000"/>
              </a:lnSpc>
              <a:buFont typeface="Wingdings" pitchFamily="2" charset="2"/>
              <a:buNone/>
            </a:pPr>
            <a:r>
              <a:rPr lang="en-US" altLang="zh-CN" sz="2800"/>
              <a:t>  printf("please enter a and b:");</a:t>
            </a:r>
            <a:endParaRPr lang="zh-CN" altLang="zh-CN" sz="2800"/>
          </a:p>
          <a:p>
            <a:pPr>
              <a:lnSpc>
                <a:spcPct val="100000"/>
              </a:lnSpc>
              <a:buFont typeface="Wingdings" pitchFamily="2" charset="2"/>
              <a:buNone/>
            </a:pPr>
            <a:r>
              <a:rPr lang="en-US" altLang="zh-CN" sz="2800"/>
              <a:t>  scanf(“%d,%d”,&amp;a,&amp;b); </a:t>
            </a:r>
            <a:endParaRPr lang="zh-CN" altLang="zh-CN" sz="2800"/>
          </a:p>
          <a:p>
            <a:pPr>
              <a:lnSpc>
                <a:spcPct val="100000"/>
              </a:lnSpc>
              <a:buFont typeface="Wingdings" pitchFamily="2" charset="2"/>
              <a:buNone/>
            </a:pPr>
            <a:r>
              <a:rPr lang="en-US" altLang="zh-CN" sz="2800"/>
              <a:t>  pointer_1=&amp;a; </a:t>
            </a:r>
            <a:endParaRPr lang="zh-CN" altLang="zh-CN" sz="2800"/>
          </a:p>
          <a:p>
            <a:pPr>
              <a:lnSpc>
                <a:spcPct val="100000"/>
              </a:lnSpc>
              <a:buFont typeface="Wingdings" pitchFamily="2" charset="2"/>
              <a:buNone/>
            </a:pPr>
            <a:r>
              <a:rPr lang="en-US" altLang="zh-CN" sz="2800"/>
              <a:t>  pointer_2=&amp;b;  </a:t>
            </a:r>
            <a:endParaRPr lang="zh-CN" altLang="zh-CN" sz="2800"/>
          </a:p>
          <a:p>
            <a:pPr>
              <a:lnSpc>
                <a:spcPct val="100000"/>
              </a:lnSpc>
              <a:buFont typeface="Wingdings" pitchFamily="2" charset="2"/>
              <a:buNone/>
            </a:pPr>
            <a:r>
              <a:rPr lang="en-US" altLang="zh-CN" sz="2800"/>
              <a:t>  if (a&lt;b)  swap(pointer_1,pointer_2); </a:t>
            </a:r>
            <a:endParaRPr lang="zh-CN" altLang="zh-CN" sz="2800"/>
          </a:p>
          <a:p>
            <a:pPr>
              <a:lnSpc>
                <a:spcPct val="100000"/>
              </a:lnSpc>
              <a:buFont typeface="Wingdings" pitchFamily="2" charset="2"/>
              <a:buNone/>
            </a:pPr>
            <a:r>
              <a:rPr lang="en-US" altLang="zh-CN" sz="2800"/>
              <a:t>  printf(“max=%d,min=%d\n”,a,b);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    </a:t>
            </a:r>
            <a:endParaRPr lang="zh-CN" altLang="zh-CN" sz="2800"/>
          </a:p>
          <a:p>
            <a:pPr>
              <a:lnSpc>
                <a:spcPct val="100000"/>
              </a:lnSpc>
              <a:buFont typeface="Wingdings" pitchFamily="2" charset="2"/>
              <a:buNone/>
            </a:pPr>
            <a:endParaRPr lang="zh-CN" altLang="en-US" sz="280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3143250"/>
            <a:ext cx="9286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矩形 4"/>
          <p:cNvSpPr>
            <a:spLocks noChangeArrowheads="1"/>
          </p:cNvSpPr>
          <p:nvPr/>
        </p:nvSpPr>
        <p:spPr bwMode="auto">
          <a:xfrm>
            <a:off x="5218113"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6" name="矩形 5"/>
          <p:cNvSpPr>
            <a:spLocks noChangeArrowheads="1"/>
          </p:cNvSpPr>
          <p:nvPr/>
        </p:nvSpPr>
        <p:spPr bwMode="auto">
          <a:xfrm>
            <a:off x="8215313" y="40005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 name="矩形 6"/>
          <p:cNvSpPr>
            <a:spLocks noChangeArrowheads="1"/>
          </p:cNvSpPr>
          <p:nvPr/>
        </p:nvSpPr>
        <p:spPr bwMode="auto">
          <a:xfrm>
            <a:off x="3789363"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8" name="矩形 7"/>
          <p:cNvSpPr>
            <a:spLocks noChangeArrowheads="1"/>
          </p:cNvSpPr>
          <p:nvPr/>
        </p:nvSpPr>
        <p:spPr bwMode="auto">
          <a:xfrm>
            <a:off x="6786563" y="40005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9" name="TextBox 8"/>
          <p:cNvSpPr txBox="1">
            <a:spLocks noChangeArrowheads="1"/>
          </p:cNvSpPr>
          <p:nvPr/>
        </p:nvSpPr>
        <p:spPr bwMode="auto">
          <a:xfrm>
            <a:off x="5402263" y="350520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a</a:t>
            </a:r>
            <a:endParaRPr lang="zh-CN" altLang="en-US" b="0">
              <a:solidFill>
                <a:srgbClr val="FF0000"/>
              </a:solidFill>
              <a:latin typeface="Arial" pitchFamily="34" charset="0"/>
            </a:endParaRPr>
          </a:p>
        </p:txBody>
      </p:sp>
      <p:sp>
        <p:nvSpPr>
          <p:cNvPr id="10" name="TextBox 9"/>
          <p:cNvSpPr txBox="1">
            <a:spLocks noChangeArrowheads="1"/>
          </p:cNvSpPr>
          <p:nvPr/>
        </p:nvSpPr>
        <p:spPr bwMode="auto">
          <a:xfrm>
            <a:off x="8286750" y="3416300"/>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b</a:t>
            </a:r>
            <a:endParaRPr lang="zh-CN" altLang="en-US" b="0">
              <a:solidFill>
                <a:srgbClr val="FF0000"/>
              </a:solidFill>
              <a:latin typeface="Arial" pitchFamily="34" charset="0"/>
            </a:endParaRPr>
          </a:p>
        </p:txBody>
      </p:sp>
      <p:sp>
        <p:nvSpPr>
          <p:cNvPr id="11" name="TextBox 10"/>
          <p:cNvSpPr txBox="1">
            <a:spLocks noChangeArrowheads="1"/>
          </p:cNvSpPr>
          <p:nvPr/>
        </p:nvSpPr>
        <p:spPr bwMode="auto">
          <a:xfrm>
            <a:off x="3286125" y="35004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FF0000"/>
                </a:solidFill>
                <a:latin typeface="Arial" pitchFamily="34" charset="0"/>
              </a:rPr>
              <a:t>pointer_1</a:t>
            </a:r>
            <a:endParaRPr lang="zh-CN" altLang="en-US" sz="2800">
              <a:solidFill>
                <a:srgbClr val="FF0000"/>
              </a:solidFill>
              <a:latin typeface="Arial" pitchFamily="34" charset="0"/>
            </a:endParaRPr>
          </a:p>
        </p:txBody>
      </p:sp>
      <p:sp>
        <p:nvSpPr>
          <p:cNvPr id="13" name="TextBox 12"/>
          <p:cNvSpPr txBox="1">
            <a:spLocks noChangeArrowheads="1"/>
          </p:cNvSpPr>
          <p:nvPr/>
        </p:nvSpPr>
        <p:spPr bwMode="auto">
          <a:xfrm>
            <a:off x="5360988" y="4084638"/>
            <a:ext cx="5000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5</a:t>
            </a:r>
            <a:endParaRPr lang="zh-CN" altLang="en-US">
              <a:solidFill>
                <a:srgbClr val="0000CC"/>
              </a:solidFill>
              <a:latin typeface="Arial" pitchFamily="34" charset="0"/>
            </a:endParaRPr>
          </a:p>
        </p:txBody>
      </p:sp>
      <p:sp>
        <p:nvSpPr>
          <p:cNvPr id="14" name="TextBox 13"/>
          <p:cNvSpPr txBox="1">
            <a:spLocks noChangeArrowheads="1"/>
          </p:cNvSpPr>
          <p:nvPr/>
        </p:nvSpPr>
        <p:spPr bwMode="auto">
          <a:xfrm>
            <a:off x="8358188" y="407193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9</a:t>
            </a:r>
            <a:endParaRPr lang="zh-CN" altLang="en-US">
              <a:solidFill>
                <a:srgbClr val="0000CC"/>
              </a:solidFill>
              <a:latin typeface="Arial" pitchFamily="34" charset="0"/>
            </a:endParaRPr>
          </a:p>
        </p:txBody>
      </p:sp>
      <p:sp>
        <p:nvSpPr>
          <p:cNvPr id="15" name="TextBox 14"/>
          <p:cNvSpPr txBox="1">
            <a:spLocks noChangeArrowheads="1"/>
          </p:cNvSpPr>
          <p:nvPr/>
        </p:nvSpPr>
        <p:spPr bwMode="auto">
          <a:xfrm>
            <a:off x="3773488" y="4060825"/>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&amp;a</a:t>
            </a:r>
            <a:endParaRPr lang="zh-CN" altLang="en-US">
              <a:solidFill>
                <a:srgbClr val="0000CC"/>
              </a:solidFill>
              <a:latin typeface="Arial" pitchFamily="34" charset="0"/>
            </a:endParaRPr>
          </a:p>
        </p:txBody>
      </p:sp>
      <p:sp>
        <p:nvSpPr>
          <p:cNvPr id="16" name="TextBox 15"/>
          <p:cNvSpPr txBox="1">
            <a:spLocks noChangeArrowheads="1"/>
          </p:cNvSpPr>
          <p:nvPr/>
        </p:nvSpPr>
        <p:spPr bwMode="auto">
          <a:xfrm>
            <a:off x="6786563" y="4071938"/>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&amp;b</a:t>
            </a:r>
            <a:endParaRPr lang="zh-CN" altLang="en-US">
              <a:solidFill>
                <a:srgbClr val="0000CC"/>
              </a:solidFill>
              <a:latin typeface="Arial" pitchFamily="34" charset="0"/>
            </a:endParaRPr>
          </a:p>
        </p:txBody>
      </p:sp>
      <p:cxnSp>
        <p:nvCxnSpPr>
          <p:cNvPr id="17" name="直接箭头连接符 16"/>
          <p:cNvCxnSpPr>
            <a:cxnSpLocks noChangeShapeType="1"/>
          </p:cNvCxnSpPr>
          <p:nvPr/>
        </p:nvCxnSpPr>
        <p:spPr bwMode="auto">
          <a:xfrm>
            <a:off x="7500938" y="4357688"/>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 name="直接箭头连接符 17"/>
          <p:cNvCxnSpPr>
            <a:cxnSpLocks noChangeShapeType="1"/>
          </p:cNvCxnSpPr>
          <p:nvPr/>
        </p:nvCxnSpPr>
        <p:spPr bwMode="auto">
          <a:xfrm>
            <a:off x="4500563" y="4357688"/>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9" name="TextBox 18"/>
          <p:cNvSpPr txBox="1">
            <a:spLocks noChangeArrowheads="1"/>
          </p:cNvSpPr>
          <p:nvPr/>
        </p:nvSpPr>
        <p:spPr bwMode="auto">
          <a:xfrm>
            <a:off x="6215063" y="35004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FF0000"/>
                </a:solidFill>
                <a:latin typeface="Arial" pitchFamily="34" charset="0"/>
              </a:rPr>
              <a:t>pointer_2</a:t>
            </a:r>
            <a:endParaRPr lang="zh-CN" altLang="en-US" sz="2800">
              <a:solidFill>
                <a:srgbClr val="FF0000"/>
              </a:solidFill>
              <a:latin typeface="Arial" pitchFamily="34" charset="0"/>
            </a:endParaRPr>
          </a:p>
        </p:txBody>
      </p:sp>
      <p:pic>
        <p:nvPicPr>
          <p:cNvPr id="32786" name="图片 19"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linds(horizontal)">
                                      <p:cBhvr>
                                        <p:cTn id="24" dur="500"/>
                                        <p:tgtEl>
                                          <p:spTgt spid="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11"/>
                                        </p:tgtEl>
                                        <p:attrNameLst>
                                          <p:attrName>style.visibility</p:attrName>
                                        </p:attrNameLst>
                                      </p:cBhvr>
                                      <p:to>
                                        <p:strVal val="visible"/>
                                      </p:to>
                                    </p:set>
                                    <p:animEffect transition="in" filter="blinds(horizontal)">
                                      <p:cBhvr>
                                        <p:cTn id="30" dur="500"/>
                                        <p:tgtEl>
                                          <p:spTgt spid="1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linds(horizontal)">
                                      <p:cBhvr>
                                        <p:cTn id="36" dur="500"/>
                                        <p:tgtEl>
                                          <p:spTgt spid="14"/>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blinds(horizontal)">
                                      <p:cBhvr>
                                        <p:cTn id="39" dur="500"/>
                                        <p:tgtEl>
                                          <p:spTgt spid="15"/>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blinds(horizontal)">
                                      <p:cBhvr>
                                        <p:cTn id="42" dur="500"/>
                                        <p:tgtEl>
                                          <p:spTgt spid="16"/>
                                        </p:tgtEl>
                                      </p:cBhvr>
                                    </p:animEffect>
                                  </p:childTnLst>
                                </p:cTn>
                              </p:par>
                              <p:par>
                                <p:cTn id="43" presetID="3" presetClass="entr" presetSubtype="1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blinds(horizontal)">
                                      <p:cBhvr>
                                        <p:cTn id="45" dur="500"/>
                                        <p:tgtEl>
                                          <p:spTgt spid="17"/>
                                        </p:tgtEl>
                                      </p:cBhvr>
                                    </p:animEffect>
                                  </p:childTnLst>
                                </p:cTn>
                              </p:par>
                              <p:par>
                                <p:cTn id="46" presetID="3" presetClass="entr" presetSubtype="10" fill="hold" nodeType="with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blinds(horizontal)">
                                      <p:cBhvr>
                                        <p:cTn id="48" dur="500"/>
                                        <p:tgtEl>
                                          <p:spTgt spid="18"/>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blinds(horizontal)">
                                      <p:cBhvr>
                                        <p:cTn id="51"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p:bldP spid="10" grpId="0"/>
      <p:bldP spid="11" grpId="0"/>
      <p:bldP spid="13" grpId="0"/>
      <p:bldP spid="14" grpId="0"/>
      <p:bldP spid="15" grpId="0"/>
      <p:bldP spid="16" grpId="0"/>
      <p:bldP spid="1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内容占位符 2"/>
          <p:cNvSpPr>
            <a:spLocks noGrp="1"/>
          </p:cNvSpPr>
          <p:nvPr>
            <p:ph idx="1"/>
          </p:nvPr>
        </p:nvSpPr>
        <p:spPr>
          <a:xfrm>
            <a:off x="539750" y="1000125"/>
            <a:ext cx="7104063" cy="4143375"/>
          </a:xfrm>
        </p:spPr>
        <p:txBody>
          <a:bodyPr/>
          <a:lstStyle/>
          <a:p>
            <a:pPr>
              <a:buFont typeface="Wingdings" pitchFamily="2" charset="2"/>
              <a:buNone/>
            </a:pPr>
            <a:r>
              <a:rPr lang="en-US" altLang="zh-CN" sz="2800"/>
              <a:t>void swap(int *p1,int *p2) </a:t>
            </a:r>
            <a:endParaRPr lang="zh-CN" altLang="zh-CN" sz="2800"/>
          </a:p>
          <a:p>
            <a:pPr>
              <a:buFont typeface="Wingdings" pitchFamily="2" charset="2"/>
              <a:buNone/>
            </a:pPr>
            <a:r>
              <a:rPr lang="en-US" altLang="zh-CN" sz="2800"/>
              <a:t>{ int temp;</a:t>
            </a:r>
            <a:endParaRPr lang="zh-CN" altLang="zh-CN" sz="2800"/>
          </a:p>
          <a:p>
            <a:pPr>
              <a:buFont typeface="Wingdings" pitchFamily="2" charset="2"/>
              <a:buNone/>
            </a:pPr>
            <a:r>
              <a:rPr lang="en-US" altLang="zh-CN" sz="2800"/>
              <a:t>   temp=*p1;     </a:t>
            </a:r>
            <a:endParaRPr lang="zh-CN" altLang="zh-CN" sz="2800"/>
          </a:p>
          <a:p>
            <a:pPr>
              <a:buFont typeface="Wingdings" pitchFamily="2" charset="2"/>
              <a:buNone/>
            </a:pPr>
            <a:r>
              <a:rPr lang="en-US" altLang="zh-CN" sz="2800"/>
              <a:t>   *p1=*p2;</a:t>
            </a:r>
            <a:endParaRPr lang="zh-CN" altLang="zh-CN" sz="2800"/>
          </a:p>
          <a:p>
            <a:pPr>
              <a:buFont typeface="Wingdings" pitchFamily="2" charset="2"/>
              <a:buNone/>
            </a:pPr>
            <a:r>
              <a:rPr lang="en-US" altLang="zh-CN" sz="2800"/>
              <a:t>   *p2=temp;</a:t>
            </a:r>
            <a:endParaRPr lang="zh-CN" altLang="zh-CN" sz="2800"/>
          </a:p>
          <a:p>
            <a:pPr>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33795" name="矩形 17"/>
          <p:cNvSpPr>
            <a:spLocks noChangeArrowheads="1"/>
          </p:cNvSpPr>
          <p:nvPr/>
        </p:nvSpPr>
        <p:spPr bwMode="auto">
          <a:xfrm>
            <a:off x="5218113"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3796" name="矩形 18"/>
          <p:cNvSpPr>
            <a:spLocks noChangeArrowheads="1"/>
          </p:cNvSpPr>
          <p:nvPr/>
        </p:nvSpPr>
        <p:spPr bwMode="auto">
          <a:xfrm>
            <a:off x="8215313"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3797" name="矩形 19"/>
          <p:cNvSpPr>
            <a:spLocks noChangeArrowheads="1"/>
          </p:cNvSpPr>
          <p:nvPr/>
        </p:nvSpPr>
        <p:spPr bwMode="auto">
          <a:xfrm>
            <a:off x="3789363" y="40132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3798" name="矩形 20"/>
          <p:cNvSpPr>
            <a:spLocks noChangeArrowheads="1"/>
          </p:cNvSpPr>
          <p:nvPr/>
        </p:nvSpPr>
        <p:spPr bwMode="auto">
          <a:xfrm>
            <a:off x="6786563" y="400050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3799" name="TextBox 21"/>
          <p:cNvSpPr txBox="1">
            <a:spLocks noChangeArrowheads="1"/>
          </p:cNvSpPr>
          <p:nvPr/>
        </p:nvSpPr>
        <p:spPr bwMode="auto">
          <a:xfrm>
            <a:off x="5402263" y="350520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a</a:t>
            </a:r>
            <a:endParaRPr lang="zh-CN" altLang="en-US" b="0">
              <a:solidFill>
                <a:srgbClr val="FF0000"/>
              </a:solidFill>
              <a:latin typeface="Arial" pitchFamily="34" charset="0"/>
            </a:endParaRPr>
          </a:p>
        </p:txBody>
      </p:sp>
      <p:sp>
        <p:nvSpPr>
          <p:cNvPr id="33800" name="TextBox 22"/>
          <p:cNvSpPr txBox="1">
            <a:spLocks noChangeArrowheads="1"/>
          </p:cNvSpPr>
          <p:nvPr/>
        </p:nvSpPr>
        <p:spPr bwMode="auto">
          <a:xfrm>
            <a:off x="8286750" y="3416300"/>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b</a:t>
            </a:r>
            <a:endParaRPr lang="zh-CN" altLang="en-US" b="0">
              <a:solidFill>
                <a:srgbClr val="FF0000"/>
              </a:solidFill>
              <a:latin typeface="Arial" pitchFamily="34" charset="0"/>
            </a:endParaRPr>
          </a:p>
        </p:txBody>
      </p:sp>
      <p:sp>
        <p:nvSpPr>
          <p:cNvPr id="33801" name="TextBox 23"/>
          <p:cNvSpPr txBox="1">
            <a:spLocks noChangeArrowheads="1"/>
          </p:cNvSpPr>
          <p:nvPr/>
        </p:nvSpPr>
        <p:spPr bwMode="auto">
          <a:xfrm>
            <a:off x="3286125" y="35004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FF0000"/>
                </a:solidFill>
                <a:latin typeface="Arial" pitchFamily="34" charset="0"/>
              </a:rPr>
              <a:t>pointer_1</a:t>
            </a:r>
            <a:endParaRPr lang="zh-CN" altLang="en-US" sz="2800">
              <a:solidFill>
                <a:srgbClr val="FF0000"/>
              </a:solidFill>
              <a:latin typeface="Arial" pitchFamily="34" charset="0"/>
            </a:endParaRPr>
          </a:p>
        </p:txBody>
      </p:sp>
      <p:sp>
        <p:nvSpPr>
          <p:cNvPr id="33802" name="TextBox 24"/>
          <p:cNvSpPr txBox="1">
            <a:spLocks noChangeArrowheads="1"/>
          </p:cNvSpPr>
          <p:nvPr/>
        </p:nvSpPr>
        <p:spPr bwMode="auto">
          <a:xfrm>
            <a:off x="5360988" y="4084638"/>
            <a:ext cx="500062"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5</a:t>
            </a:r>
            <a:endParaRPr lang="zh-CN" altLang="en-US">
              <a:solidFill>
                <a:srgbClr val="0000CC"/>
              </a:solidFill>
              <a:latin typeface="Arial" pitchFamily="34" charset="0"/>
            </a:endParaRPr>
          </a:p>
        </p:txBody>
      </p:sp>
      <p:sp>
        <p:nvSpPr>
          <p:cNvPr id="33803" name="TextBox 25"/>
          <p:cNvSpPr txBox="1">
            <a:spLocks noChangeArrowheads="1"/>
          </p:cNvSpPr>
          <p:nvPr/>
        </p:nvSpPr>
        <p:spPr bwMode="auto">
          <a:xfrm>
            <a:off x="8358188" y="407193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9</a:t>
            </a:r>
            <a:endParaRPr lang="zh-CN" altLang="en-US">
              <a:solidFill>
                <a:srgbClr val="0000CC"/>
              </a:solidFill>
              <a:latin typeface="Arial" pitchFamily="34" charset="0"/>
            </a:endParaRPr>
          </a:p>
        </p:txBody>
      </p:sp>
      <p:sp>
        <p:nvSpPr>
          <p:cNvPr id="33804" name="TextBox 26"/>
          <p:cNvSpPr txBox="1">
            <a:spLocks noChangeArrowheads="1"/>
          </p:cNvSpPr>
          <p:nvPr/>
        </p:nvSpPr>
        <p:spPr bwMode="auto">
          <a:xfrm>
            <a:off x="3773488" y="4060825"/>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&amp;a</a:t>
            </a:r>
            <a:endParaRPr lang="zh-CN" altLang="en-US">
              <a:solidFill>
                <a:srgbClr val="0000CC"/>
              </a:solidFill>
              <a:latin typeface="Arial" pitchFamily="34" charset="0"/>
            </a:endParaRPr>
          </a:p>
        </p:txBody>
      </p:sp>
      <p:sp>
        <p:nvSpPr>
          <p:cNvPr id="33805" name="TextBox 27"/>
          <p:cNvSpPr txBox="1">
            <a:spLocks noChangeArrowheads="1"/>
          </p:cNvSpPr>
          <p:nvPr/>
        </p:nvSpPr>
        <p:spPr bwMode="auto">
          <a:xfrm>
            <a:off x="6786563" y="4071938"/>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&amp;b</a:t>
            </a:r>
            <a:endParaRPr lang="zh-CN" altLang="en-US">
              <a:solidFill>
                <a:srgbClr val="0000CC"/>
              </a:solidFill>
              <a:latin typeface="Arial" pitchFamily="34" charset="0"/>
            </a:endParaRPr>
          </a:p>
        </p:txBody>
      </p:sp>
      <p:cxnSp>
        <p:nvCxnSpPr>
          <p:cNvPr id="33806" name="直接箭头连接符 28"/>
          <p:cNvCxnSpPr>
            <a:cxnSpLocks noChangeShapeType="1"/>
          </p:cNvCxnSpPr>
          <p:nvPr/>
        </p:nvCxnSpPr>
        <p:spPr bwMode="auto">
          <a:xfrm>
            <a:off x="7500938" y="4357688"/>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3807" name="直接箭头连接符 29"/>
          <p:cNvCxnSpPr>
            <a:cxnSpLocks noChangeShapeType="1"/>
          </p:cNvCxnSpPr>
          <p:nvPr/>
        </p:nvCxnSpPr>
        <p:spPr bwMode="auto">
          <a:xfrm>
            <a:off x="4500563" y="4357688"/>
            <a:ext cx="7143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33808" name="TextBox 30"/>
          <p:cNvSpPr txBox="1">
            <a:spLocks noChangeArrowheads="1"/>
          </p:cNvSpPr>
          <p:nvPr/>
        </p:nvSpPr>
        <p:spPr bwMode="auto">
          <a:xfrm>
            <a:off x="6215063" y="3500438"/>
            <a:ext cx="1857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FF0000"/>
                </a:solidFill>
                <a:latin typeface="Arial" pitchFamily="34" charset="0"/>
              </a:rPr>
              <a:t>pointer_2</a:t>
            </a:r>
            <a:endParaRPr lang="zh-CN" altLang="en-US" sz="2800">
              <a:solidFill>
                <a:srgbClr val="FF0000"/>
              </a:solidFill>
              <a:latin typeface="Arial" pitchFamily="34" charset="0"/>
            </a:endParaRPr>
          </a:p>
        </p:txBody>
      </p:sp>
      <p:sp>
        <p:nvSpPr>
          <p:cNvPr id="32" name="矩形 31"/>
          <p:cNvSpPr>
            <a:spLocks noChangeArrowheads="1"/>
          </p:cNvSpPr>
          <p:nvPr/>
        </p:nvSpPr>
        <p:spPr bwMode="auto">
          <a:xfrm>
            <a:off x="5214938" y="5357813"/>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3" name="TextBox 32"/>
          <p:cNvSpPr txBox="1">
            <a:spLocks noChangeArrowheads="1"/>
          </p:cNvSpPr>
          <p:nvPr/>
        </p:nvSpPr>
        <p:spPr bwMode="auto">
          <a:xfrm>
            <a:off x="4572000" y="5429250"/>
            <a:ext cx="642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FF0000"/>
                </a:solidFill>
                <a:latin typeface="Arial" pitchFamily="34" charset="0"/>
              </a:rPr>
              <a:t>p1</a:t>
            </a:r>
            <a:endParaRPr lang="zh-CN" altLang="en-US" sz="2800">
              <a:solidFill>
                <a:srgbClr val="FF0000"/>
              </a:solidFill>
              <a:latin typeface="Arial" pitchFamily="34" charset="0"/>
            </a:endParaRPr>
          </a:p>
        </p:txBody>
      </p:sp>
      <p:sp>
        <p:nvSpPr>
          <p:cNvPr id="34" name="TextBox 33"/>
          <p:cNvSpPr txBox="1">
            <a:spLocks noChangeArrowheads="1"/>
          </p:cNvSpPr>
          <p:nvPr/>
        </p:nvSpPr>
        <p:spPr bwMode="auto">
          <a:xfrm>
            <a:off x="5199063" y="5403850"/>
            <a:ext cx="78581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&amp;a</a:t>
            </a:r>
            <a:endParaRPr lang="zh-CN" altLang="en-US">
              <a:solidFill>
                <a:srgbClr val="0000CC"/>
              </a:solidFill>
              <a:latin typeface="Arial" pitchFamily="34" charset="0"/>
            </a:endParaRPr>
          </a:p>
        </p:txBody>
      </p:sp>
      <p:cxnSp>
        <p:nvCxnSpPr>
          <p:cNvPr id="35" name="直接箭头连接符 34"/>
          <p:cNvCxnSpPr>
            <a:cxnSpLocks noChangeShapeType="1"/>
            <a:stCxn id="32" idx="0"/>
            <a:endCxn id="33795" idx="2"/>
          </p:cNvCxnSpPr>
          <p:nvPr/>
        </p:nvCxnSpPr>
        <p:spPr bwMode="auto">
          <a:xfrm rot="5400000" flipH="1" flipV="1">
            <a:off x="5258594" y="5041106"/>
            <a:ext cx="630238" cy="31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38" name="矩形 37"/>
          <p:cNvSpPr>
            <a:spLocks noChangeArrowheads="1"/>
          </p:cNvSpPr>
          <p:nvPr/>
        </p:nvSpPr>
        <p:spPr bwMode="auto">
          <a:xfrm>
            <a:off x="8231188" y="531177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39" name="TextBox 38"/>
          <p:cNvSpPr txBox="1">
            <a:spLocks noChangeArrowheads="1"/>
          </p:cNvSpPr>
          <p:nvPr/>
        </p:nvSpPr>
        <p:spPr bwMode="auto">
          <a:xfrm>
            <a:off x="7588250" y="5383213"/>
            <a:ext cx="642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FF0000"/>
                </a:solidFill>
                <a:latin typeface="Arial" pitchFamily="34" charset="0"/>
              </a:rPr>
              <a:t>p2</a:t>
            </a:r>
            <a:endParaRPr lang="zh-CN" altLang="en-US" sz="2800">
              <a:solidFill>
                <a:srgbClr val="FF0000"/>
              </a:solidFill>
              <a:latin typeface="Arial" pitchFamily="34" charset="0"/>
            </a:endParaRPr>
          </a:p>
        </p:txBody>
      </p:sp>
      <p:sp>
        <p:nvSpPr>
          <p:cNvPr id="40" name="TextBox 39"/>
          <p:cNvSpPr txBox="1">
            <a:spLocks noChangeArrowheads="1"/>
          </p:cNvSpPr>
          <p:nvPr/>
        </p:nvSpPr>
        <p:spPr bwMode="auto">
          <a:xfrm>
            <a:off x="8215313" y="5357813"/>
            <a:ext cx="7858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0000CC"/>
                </a:solidFill>
                <a:latin typeface="Arial" pitchFamily="34" charset="0"/>
              </a:rPr>
              <a:t>&amp;b</a:t>
            </a:r>
            <a:endParaRPr lang="zh-CN" altLang="en-US">
              <a:solidFill>
                <a:srgbClr val="0000CC"/>
              </a:solidFill>
              <a:latin typeface="Arial" pitchFamily="34" charset="0"/>
            </a:endParaRPr>
          </a:p>
        </p:txBody>
      </p:sp>
      <p:cxnSp>
        <p:nvCxnSpPr>
          <p:cNvPr id="41" name="直接箭头连接符 40"/>
          <p:cNvCxnSpPr>
            <a:cxnSpLocks noChangeShapeType="1"/>
          </p:cNvCxnSpPr>
          <p:nvPr/>
        </p:nvCxnSpPr>
        <p:spPr bwMode="auto">
          <a:xfrm rot="5400000" flipH="1" flipV="1">
            <a:off x="8275638" y="5006975"/>
            <a:ext cx="630237" cy="47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2" name="矩形 41"/>
          <p:cNvSpPr>
            <a:spLocks noChangeArrowheads="1"/>
          </p:cNvSpPr>
          <p:nvPr/>
        </p:nvSpPr>
        <p:spPr bwMode="auto">
          <a:xfrm>
            <a:off x="857250" y="2143125"/>
            <a:ext cx="2428875" cy="1857375"/>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44" name="TextBox 43"/>
          <p:cNvSpPr txBox="1">
            <a:spLocks noChangeArrowheads="1"/>
          </p:cNvSpPr>
          <p:nvPr/>
        </p:nvSpPr>
        <p:spPr bwMode="auto">
          <a:xfrm>
            <a:off x="5311775" y="4084638"/>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dirty="0">
                <a:solidFill>
                  <a:srgbClr val="9D138D"/>
                </a:solidFill>
                <a:latin typeface="Arial" pitchFamily="34" charset="0"/>
              </a:rPr>
              <a:t>9</a:t>
            </a:r>
            <a:endParaRPr lang="zh-CN" altLang="en-US" dirty="0">
              <a:solidFill>
                <a:srgbClr val="9D138D"/>
              </a:solidFill>
              <a:latin typeface="Arial" pitchFamily="34" charset="0"/>
            </a:endParaRPr>
          </a:p>
        </p:txBody>
      </p:sp>
      <p:sp>
        <p:nvSpPr>
          <p:cNvPr id="45" name="TextBox 44"/>
          <p:cNvSpPr txBox="1">
            <a:spLocks noChangeArrowheads="1"/>
          </p:cNvSpPr>
          <p:nvPr/>
        </p:nvSpPr>
        <p:spPr bwMode="auto">
          <a:xfrm>
            <a:off x="8312150" y="4117975"/>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dirty="0">
                <a:solidFill>
                  <a:srgbClr val="9D138D"/>
                </a:solidFill>
                <a:latin typeface="Arial" pitchFamily="34" charset="0"/>
              </a:rPr>
              <a:t>5</a:t>
            </a:r>
            <a:endParaRPr lang="zh-CN" altLang="en-US" dirty="0">
              <a:solidFill>
                <a:srgbClr val="9D138D"/>
              </a:solidFill>
              <a:latin typeface="Arial" pitchFamily="34" charset="0"/>
            </a:endParaRPr>
          </a:p>
        </p:txBody>
      </p:sp>
      <p:sp>
        <p:nvSpPr>
          <p:cNvPr id="46" name="矩形 45"/>
          <p:cNvSpPr>
            <a:spLocks noChangeArrowheads="1"/>
          </p:cNvSpPr>
          <p:nvPr/>
        </p:nvSpPr>
        <p:spPr bwMode="auto">
          <a:xfrm>
            <a:off x="4500563" y="4740275"/>
            <a:ext cx="4500562" cy="1500188"/>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240642" name="Picture 2" descr="pic8-3-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5214938"/>
            <a:ext cx="5683250"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22" name="图片 29"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ox(in)">
                                      <p:cBhvr>
                                        <p:cTn id="7" dur="500"/>
                                        <p:tgtEl>
                                          <p:spTgt spid="32"/>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box(in)">
                                      <p:cBhvr>
                                        <p:cTn id="10" dur="500"/>
                                        <p:tgtEl>
                                          <p:spTgt spid="33"/>
                                        </p:tgtEl>
                                      </p:cBhvr>
                                    </p:animEffect>
                                  </p:childTnLst>
                                </p:cTn>
                              </p:par>
                              <p:par>
                                <p:cTn id="11" presetID="4" presetClass="entr" presetSubtype="16" fill="hold" grpId="0" nodeType="withEffect">
                                  <p:stCondLst>
                                    <p:cond delay="0"/>
                                  </p:stCondLst>
                                  <p:childTnLst>
                                    <p:set>
                                      <p:cBhvr>
                                        <p:cTn id="12" dur="1" fill="hold">
                                          <p:stCondLst>
                                            <p:cond delay="0"/>
                                          </p:stCondLst>
                                        </p:cTn>
                                        <p:tgtEl>
                                          <p:spTgt spid="34"/>
                                        </p:tgtEl>
                                        <p:attrNameLst>
                                          <p:attrName>style.visibility</p:attrName>
                                        </p:attrNameLst>
                                      </p:cBhvr>
                                      <p:to>
                                        <p:strVal val="visible"/>
                                      </p:to>
                                    </p:set>
                                    <p:animEffect transition="in" filter="box(in)">
                                      <p:cBhvr>
                                        <p:cTn id="13" dur="500"/>
                                        <p:tgtEl>
                                          <p:spTgt spid="34"/>
                                        </p:tgtEl>
                                      </p:cBhvr>
                                    </p:animEffect>
                                  </p:childTnLst>
                                </p:cTn>
                              </p:par>
                              <p:par>
                                <p:cTn id="14" presetID="4" presetClass="entr" presetSubtype="16" fill="hold" nodeType="withEffect">
                                  <p:stCondLst>
                                    <p:cond delay="0"/>
                                  </p:stCondLst>
                                  <p:childTnLst>
                                    <p:set>
                                      <p:cBhvr>
                                        <p:cTn id="15" dur="1" fill="hold">
                                          <p:stCondLst>
                                            <p:cond delay="0"/>
                                          </p:stCondLst>
                                        </p:cTn>
                                        <p:tgtEl>
                                          <p:spTgt spid="35"/>
                                        </p:tgtEl>
                                        <p:attrNameLst>
                                          <p:attrName>style.visibility</p:attrName>
                                        </p:attrNameLst>
                                      </p:cBhvr>
                                      <p:to>
                                        <p:strVal val="visible"/>
                                      </p:to>
                                    </p:set>
                                    <p:animEffect transition="in" filter="box(in)">
                                      <p:cBhvr>
                                        <p:cTn id="16" dur="500"/>
                                        <p:tgtEl>
                                          <p:spTgt spid="35"/>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grpId="0" nodeType="clickEffect">
                                  <p:stCondLst>
                                    <p:cond delay="0"/>
                                  </p:stCondLst>
                                  <p:childTnLst>
                                    <p:set>
                                      <p:cBhvr>
                                        <p:cTn id="20" dur="1" fill="hold">
                                          <p:stCondLst>
                                            <p:cond delay="0"/>
                                          </p:stCondLst>
                                        </p:cTn>
                                        <p:tgtEl>
                                          <p:spTgt spid="38"/>
                                        </p:tgtEl>
                                        <p:attrNameLst>
                                          <p:attrName>style.visibility</p:attrName>
                                        </p:attrNameLst>
                                      </p:cBhvr>
                                      <p:to>
                                        <p:strVal val="visible"/>
                                      </p:to>
                                    </p:set>
                                    <p:animEffect transition="in" filter="box(in)">
                                      <p:cBhvr>
                                        <p:cTn id="21" dur="500"/>
                                        <p:tgtEl>
                                          <p:spTgt spid="38"/>
                                        </p:tgtEl>
                                      </p:cBhvr>
                                    </p:animEffect>
                                  </p:childTnLst>
                                </p:cTn>
                              </p:par>
                              <p:par>
                                <p:cTn id="22" presetID="4" presetClass="entr" presetSubtype="16"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box(in)">
                                      <p:cBhvr>
                                        <p:cTn id="24" dur="500"/>
                                        <p:tgtEl>
                                          <p:spTgt spid="39"/>
                                        </p:tgtEl>
                                      </p:cBhvr>
                                    </p:animEffect>
                                  </p:childTnLst>
                                </p:cTn>
                              </p:par>
                              <p:par>
                                <p:cTn id="25" presetID="4" presetClass="entr" presetSubtype="16" fill="hold" nodeType="with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box(in)">
                                      <p:cBhvr>
                                        <p:cTn id="27" dur="500"/>
                                        <p:tgtEl>
                                          <p:spTgt spid="40"/>
                                        </p:tgtEl>
                                      </p:cBhvr>
                                    </p:animEffect>
                                  </p:childTnLst>
                                </p:cTn>
                              </p:par>
                              <p:par>
                                <p:cTn id="28" presetID="4" presetClass="entr" presetSubtype="16"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box(in)">
                                      <p:cBhvr>
                                        <p:cTn id="30" dur="500"/>
                                        <p:tgtEl>
                                          <p:spTgt spid="41"/>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blinds(horizontal)">
                                      <p:cBhvr>
                                        <p:cTn id="35" dur="500"/>
                                        <p:tgtEl>
                                          <p:spTgt spid="42"/>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49" presetClass="entr" presetSubtype="0" decel="100000" fill="hold" grpId="0" nodeType="clickEffect">
                                  <p:stCondLst>
                                    <p:cond delay="0"/>
                                  </p:stCondLst>
                                  <p:childTnLst>
                                    <p:set>
                                      <p:cBhvr>
                                        <p:cTn id="39" dur="1" fill="hold">
                                          <p:stCondLst>
                                            <p:cond delay="0"/>
                                          </p:stCondLst>
                                        </p:cTn>
                                        <p:tgtEl>
                                          <p:spTgt spid="44"/>
                                        </p:tgtEl>
                                        <p:attrNameLst>
                                          <p:attrName>style.visibility</p:attrName>
                                        </p:attrNameLst>
                                      </p:cBhvr>
                                      <p:to>
                                        <p:strVal val="visible"/>
                                      </p:to>
                                    </p:set>
                                    <p:anim calcmode="lin" valueType="num">
                                      <p:cBhvr>
                                        <p:cTn id="40" dur="500" fill="hold"/>
                                        <p:tgtEl>
                                          <p:spTgt spid="44"/>
                                        </p:tgtEl>
                                        <p:attrNameLst>
                                          <p:attrName>ppt_w</p:attrName>
                                        </p:attrNameLst>
                                      </p:cBhvr>
                                      <p:tavLst>
                                        <p:tav tm="0">
                                          <p:val>
                                            <p:fltVal val="0"/>
                                          </p:val>
                                        </p:tav>
                                        <p:tav tm="100000">
                                          <p:val>
                                            <p:strVal val="#ppt_w"/>
                                          </p:val>
                                        </p:tav>
                                      </p:tavLst>
                                    </p:anim>
                                    <p:anim calcmode="lin" valueType="num">
                                      <p:cBhvr>
                                        <p:cTn id="41" dur="500" fill="hold"/>
                                        <p:tgtEl>
                                          <p:spTgt spid="44"/>
                                        </p:tgtEl>
                                        <p:attrNameLst>
                                          <p:attrName>ppt_h</p:attrName>
                                        </p:attrNameLst>
                                      </p:cBhvr>
                                      <p:tavLst>
                                        <p:tav tm="0">
                                          <p:val>
                                            <p:fltVal val="0"/>
                                          </p:val>
                                        </p:tav>
                                        <p:tav tm="100000">
                                          <p:val>
                                            <p:strVal val="#ppt_h"/>
                                          </p:val>
                                        </p:tav>
                                      </p:tavLst>
                                    </p:anim>
                                    <p:anim calcmode="lin" valueType="num">
                                      <p:cBhvr>
                                        <p:cTn id="42" dur="500" fill="hold"/>
                                        <p:tgtEl>
                                          <p:spTgt spid="44"/>
                                        </p:tgtEl>
                                        <p:attrNameLst>
                                          <p:attrName>style.rotation</p:attrName>
                                        </p:attrNameLst>
                                      </p:cBhvr>
                                      <p:tavLst>
                                        <p:tav tm="0">
                                          <p:val>
                                            <p:fltVal val="360"/>
                                          </p:val>
                                        </p:tav>
                                        <p:tav tm="100000">
                                          <p:val>
                                            <p:fltVal val="0"/>
                                          </p:val>
                                        </p:tav>
                                      </p:tavLst>
                                    </p:anim>
                                    <p:animEffect transition="in" filter="fade">
                                      <p:cBhvr>
                                        <p:cTn id="43" dur="500"/>
                                        <p:tgtEl>
                                          <p:spTgt spid="44"/>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49" presetClass="entr" presetSubtype="0" decel="100000" fill="hold" grpId="0" nodeType="click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500" fill="hold"/>
                                        <p:tgtEl>
                                          <p:spTgt spid="45"/>
                                        </p:tgtEl>
                                        <p:attrNameLst>
                                          <p:attrName>ppt_w</p:attrName>
                                        </p:attrNameLst>
                                      </p:cBhvr>
                                      <p:tavLst>
                                        <p:tav tm="0">
                                          <p:val>
                                            <p:fltVal val="0"/>
                                          </p:val>
                                        </p:tav>
                                        <p:tav tm="100000">
                                          <p:val>
                                            <p:strVal val="#ppt_w"/>
                                          </p:val>
                                        </p:tav>
                                      </p:tavLst>
                                    </p:anim>
                                    <p:anim calcmode="lin" valueType="num">
                                      <p:cBhvr>
                                        <p:cTn id="49" dur="500" fill="hold"/>
                                        <p:tgtEl>
                                          <p:spTgt spid="45"/>
                                        </p:tgtEl>
                                        <p:attrNameLst>
                                          <p:attrName>ppt_h</p:attrName>
                                        </p:attrNameLst>
                                      </p:cBhvr>
                                      <p:tavLst>
                                        <p:tav tm="0">
                                          <p:val>
                                            <p:fltVal val="0"/>
                                          </p:val>
                                        </p:tav>
                                        <p:tav tm="100000">
                                          <p:val>
                                            <p:strVal val="#ppt_h"/>
                                          </p:val>
                                        </p:tav>
                                      </p:tavLst>
                                    </p:anim>
                                    <p:anim calcmode="lin" valueType="num">
                                      <p:cBhvr>
                                        <p:cTn id="50" dur="500" fill="hold"/>
                                        <p:tgtEl>
                                          <p:spTgt spid="45"/>
                                        </p:tgtEl>
                                        <p:attrNameLst>
                                          <p:attrName>style.rotation</p:attrName>
                                        </p:attrNameLst>
                                      </p:cBhvr>
                                      <p:tavLst>
                                        <p:tav tm="0">
                                          <p:val>
                                            <p:fltVal val="360"/>
                                          </p:val>
                                        </p:tav>
                                        <p:tav tm="100000">
                                          <p:val>
                                            <p:fltVal val="0"/>
                                          </p:val>
                                        </p:tav>
                                      </p:tavLst>
                                    </p:anim>
                                    <p:animEffect transition="in" filter="fade">
                                      <p:cBhvr>
                                        <p:cTn id="51" dur="500"/>
                                        <p:tgtEl>
                                          <p:spTgt spid="45"/>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12" presetClass="entr" presetSubtype="4" fill="hold" grpId="0" nodeType="clickEffect">
                                  <p:stCondLst>
                                    <p:cond delay="0"/>
                                  </p:stCondLst>
                                  <p:childTnLst>
                                    <p:set>
                                      <p:cBhvr>
                                        <p:cTn id="55" dur="1" fill="hold">
                                          <p:stCondLst>
                                            <p:cond delay="0"/>
                                          </p:stCondLst>
                                        </p:cTn>
                                        <p:tgtEl>
                                          <p:spTgt spid="46"/>
                                        </p:tgtEl>
                                        <p:attrNameLst>
                                          <p:attrName>style.visibility</p:attrName>
                                        </p:attrNameLst>
                                      </p:cBhvr>
                                      <p:to>
                                        <p:strVal val="visible"/>
                                      </p:to>
                                    </p:set>
                                    <p:animEffect transition="in" filter="slide(fromBottom)">
                                      <p:cBhvr>
                                        <p:cTn id="56" dur="500"/>
                                        <p:tgtEl>
                                          <p:spTgt spid="46"/>
                                        </p:tgtEl>
                                      </p:cBhvr>
                                    </p:animEffect>
                                  </p:childTnLst>
                                </p:cTn>
                              </p:par>
                            </p:childTnLst>
                          </p:cTn>
                        </p:par>
                      </p:childTnLst>
                    </p:cTn>
                  </p:par>
                  <p:par>
                    <p:cTn id="57" fill="hold" nodeType="clickPar">
                      <p:stCondLst>
                        <p:cond delay="indefinite"/>
                      </p:stCondLst>
                      <p:childTnLst>
                        <p:par>
                          <p:cTn id="58" fill="hold" nodeType="withGroup">
                            <p:stCondLst>
                              <p:cond delay="0"/>
                            </p:stCondLst>
                            <p:childTnLst>
                              <p:par>
                                <p:cTn id="59" presetID="3" presetClass="entr" presetSubtype="10" fill="hold" nodeType="clickEffect">
                                  <p:stCondLst>
                                    <p:cond delay="0"/>
                                  </p:stCondLst>
                                  <p:childTnLst>
                                    <p:set>
                                      <p:cBhvr>
                                        <p:cTn id="60" dur="1" fill="hold">
                                          <p:stCondLst>
                                            <p:cond delay="0"/>
                                          </p:stCondLst>
                                        </p:cTn>
                                        <p:tgtEl>
                                          <p:spTgt spid="240642"/>
                                        </p:tgtEl>
                                        <p:attrNameLst>
                                          <p:attrName>style.visibility</p:attrName>
                                        </p:attrNameLst>
                                      </p:cBhvr>
                                      <p:to>
                                        <p:strVal val="visible"/>
                                      </p:to>
                                    </p:set>
                                    <p:animEffect transition="in" filter="blinds(horizontal)">
                                      <p:cBhvr>
                                        <p:cTn id="61" dur="500"/>
                                        <p:tgtEl>
                                          <p:spTgt spid="240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p:bldP spid="34" grpId="0"/>
      <p:bldP spid="38" grpId="0" animBg="1"/>
      <p:bldP spid="42" grpId="0" animBg="1"/>
      <p:bldP spid="44" grpId="0" animBg="1"/>
      <p:bldP spid="45" grpId="0" animBg="1"/>
      <p:bldP spid="4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内容占位符 2"/>
          <p:cNvSpPr>
            <a:spLocks noGrp="1"/>
          </p:cNvSpPr>
          <p:nvPr>
            <p:ph idx="1"/>
          </p:nvPr>
        </p:nvSpPr>
        <p:spPr>
          <a:xfrm>
            <a:off x="539750" y="1000125"/>
            <a:ext cx="5818188" cy="3643313"/>
          </a:xfrm>
        </p:spPr>
        <p:txBody>
          <a:bodyPr/>
          <a:lstStyle/>
          <a:p>
            <a:pPr>
              <a:buFont typeface="Wingdings" pitchFamily="2" charset="2"/>
              <a:buNone/>
            </a:pPr>
            <a:r>
              <a:rPr lang="en-US" altLang="zh-CN" sz="2800"/>
              <a:t>void swap(int *p1,int *p2) </a:t>
            </a:r>
            <a:endParaRPr lang="zh-CN" altLang="zh-CN" sz="2800"/>
          </a:p>
          <a:p>
            <a:pPr>
              <a:buFont typeface="Wingdings" pitchFamily="2" charset="2"/>
              <a:buNone/>
            </a:pPr>
            <a:r>
              <a:rPr lang="en-US" altLang="zh-CN" sz="2800"/>
              <a:t>{ int temp;</a:t>
            </a:r>
            <a:endParaRPr lang="zh-CN" altLang="zh-CN" sz="2800"/>
          </a:p>
          <a:p>
            <a:pPr>
              <a:buFont typeface="Wingdings" pitchFamily="2" charset="2"/>
              <a:buNone/>
            </a:pPr>
            <a:r>
              <a:rPr lang="en-US" altLang="zh-CN" sz="2800"/>
              <a:t>   temp=*p1;     </a:t>
            </a:r>
            <a:endParaRPr lang="zh-CN" altLang="zh-CN" sz="2800"/>
          </a:p>
          <a:p>
            <a:pPr>
              <a:buFont typeface="Wingdings" pitchFamily="2" charset="2"/>
              <a:buNone/>
            </a:pPr>
            <a:r>
              <a:rPr lang="en-US" altLang="zh-CN" sz="2800"/>
              <a:t>   *p1=*p2;</a:t>
            </a:r>
            <a:endParaRPr lang="zh-CN" altLang="zh-CN" sz="2800"/>
          </a:p>
          <a:p>
            <a:pPr>
              <a:buFont typeface="Wingdings" pitchFamily="2" charset="2"/>
              <a:buNone/>
            </a:pPr>
            <a:r>
              <a:rPr lang="en-US" altLang="zh-CN" sz="2800"/>
              <a:t>   *p2=temp;</a:t>
            </a:r>
            <a:endParaRPr lang="zh-CN" altLang="zh-CN" sz="2800"/>
          </a:p>
          <a:p>
            <a:pPr>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36" name="内容占位符 2"/>
          <p:cNvSpPr txBox="1">
            <a:spLocks/>
          </p:cNvSpPr>
          <p:nvPr/>
        </p:nvSpPr>
        <p:spPr bwMode="auto">
          <a:xfrm>
            <a:off x="3286125" y="3500438"/>
            <a:ext cx="5786438" cy="3143250"/>
          </a:xfrm>
          <a:prstGeom prst="rect">
            <a:avLst/>
          </a:prstGeom>
          <a:solidFill>
            <a:srgbClr val="CCECFF"/>
          </a:solid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dirty="0">
                <a:latin typeface="+mn-lt"/>
                <a:ea typeface="+mn-ea"/>
              </a:rPr>
              <a:t>void swap(</a:t>
            </a:r>
            <a:r>
              <a:rPr lang="en-US" altLang="zh-CN" sz="2800" b="1" kern="0" dirty="0" err="1">
                <a:latin typeface="+mn-lt"/>
                <a:ea typeface="+mn-ea"/>
              </a:rPr>
              <a:t>int</a:t>
            </a:r>
            <a:r>
              <a:rPr lang="en-US" altLang="zh-CN" sz="2800" b="1" kern="0" dirty="0">
                <a:latin typeface="+mn-lt"/>
                <a:ea typeface="+mn-ea"/>
              </a:rPr>
              <a:t> *p1,int *p2) </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int</a:t>
            </a:r>
            <a:r>
              <a:rPr lang="en-US" altLang="zh-CN" sz="2800" b="1" kern="0" dirty="0">
                <a:latin typeface="+mn-lt"/>
                <a:ea typeface="+mn-ea"/>
              </a:rPr>
              <a:t> </a:t>
            </a:r>
            <a:r>
              <a:rPr lang="en-US" altLang="zh-CN" sz="2800" b="1" kern="0" dirty="0">
                <a:solidFill>
                  <a:srgbClr val="FF0000"/>
                </a:solidFill>
                <a:latin typeface="+mn-lt"/>
                <a:ea typeface="+mn-ea"/>
              </a:rPr>
              <a:t>*</a:t>
            </a:r>
            <a:r>
              <a:rPr lang="en-US" altLang="zh-CN" sz="2800" b="1" kern="0" dirty="0">
                <a:latin typeface="+mn-lt"/>
                <a:ea typeface="+mn-ea"/>
              </a:rPr>
              <a:t>temp;</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   </a:t>
            </a:r>
            <a:r>
              <a:rPr lang="en-US" altLang="zh-CN" sz="2800" b="1" kern="0" dirty="0">
                <a:solidFill>
                  <a:srgbClr val="FF0000"/>
                </a:solidFill>
                <a:latin typeface="+mn-lt"/>
                <a:ea typeface="+mn-ea"/>
              </a:rPr>
              <a:t>*</a:t>
            </a:r>
            <a:r>
              <a:rPr lang="en-US" altLang="zh-CN" sz="2800" b="1" kern="0" dirty="0">
                <a:latin typeface="+mn-lt"/>
                <a:ea typeface="+mn-ea"/>
              </a:rPr>
              <a:t>temp=*p1;     </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   *p1=*p2;</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   *p2=</a:t>
            </a:r>
            <a:r>
              <a:rPr lang="en-US" altLang="zh-CN" sz="2800" b="1" kern="0" dirty="0">
                <a:solidFill>
                  <a:srgbClr val="FF0000"/>
                </a:solidFill>
                <a:latin typeface="+mn-lt"/>
                <a:ea typeface="+mn-ea"/>
              </a:rPr>
              <a:t>*</a:t>
            </a:r>
            <a:r>
              <a:rPr lang="en-US" altLang="zh-CN" sz="2800" b="1" kern="0" dirty="0">
                <a:latin typeface="+mn-lt"/>
                <a:ea typeface="+mn-ea"/>
              </a:rPr>
              <a:t>temp;</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a:t>
            </a:r>
            <a:endParaRPr lang="zh-CN" altLang="zh-CN" sz="2800" b="1" kern="0" dirty="0">
              <a:latin typeface="+mn-lt"/>
              <a:ea typeface="+mn-ea"/>
            </a:endParaRPr>
          </a:p>
          <a:p>
            <a:pPr marL="342900" indent="-342900" eaLnBrk="0" hangingPunct="0">
              <a:spcBef>
                <a:spcPct val="20000"/>
              </a:spcBef>
              <a:buFont typeface="Wingdings" pitchFamily="2" charset="2"/>
              <a:buNone/>
              <a:defRPr/>
            </a:pPr>
            <a:endParaRPr lang="zh-CN" altLang="en-US" sz="2800" b="1" kern="0" dirty="0">
              <a:latin typeface="+mn-lt"/>
              <a:ea typeface="+mn-ea"/>
            </a:endParaRPr>
          </a:p>
        </p:txBody>
      </p:sp>
      <p:sp>
        <p:nvSpPr>
          <p:cNvPr id="37" name="圆角矩形标注 36"/>
          <p:cNvSpPr>
            <a:spLocks noChangeArrowheads="1"/>
          </p:cNvSpPr>
          <p:nvPr/>
        </p:nvSpPr>
        <p:spPr bwMode="auto">
          <a:xfrm>
            <a:off x="285750" y="4643438"/>
            <a:ext cx="2571750" cy="1143000"/>
          </a:xfrm>
          <a:prstGeom prst="wedgeRoundRectCallout">
            <a:avLst>
              <a:gd name="adj1" fmla="val 79245"/>
              <a:gd name="adj2" fmla="val -35065"/>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错！！！</a:t>
            </a:r>
            <a:endParaRPr lang="en-US" altLang="zh-CN" sz="2800">
              <a:solidFill>
                <a:srgbClr val="FF0000"/>
              </a:solidFill>
              <a:latin typeface="Arial" pitchFamily="34" charset="0"/>
            </a:endParaRPr>
          </a:p>
          <a:p>
            <a:pPr algn="ctr" eaLnBrk="1" hangingPunct="1">
              <a:lnSpc>
                <a:spcPct val="100000"/>
              </a:lnSpc>
              <a:spcBef>
                <a:spcPct val="0"/>
              </a:spcBef>
              <a:buFontTx/>
              <a:buNone/>
            </a:pPr>
            <a:r>
              <a:rPr lang="zh-CN" altLang="en-US" sz="2800">
                <a:solidFill>
                  <a:srgbClr val="0000CC"/>
                </a:solidFill>
                <a:latin typeface="Arial" pitchFamily="34" charset="0"/>
              </a:rPr>
              <a:t>无确定的指向</a:t>
            </a:r>
          </a:p>
        </p:txBody>
      </p:sp>
      <p:pic>
        <p:nvPicPr>
          <p:cNvPr id="34821"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linds(horizontal)">
                                      <p:cBhvr>
                                        <p:cTn id="7" dur="500"/>
                                        <p:tgtEl>
                                          <p:spTgt spid="3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
                                        </p:tgtEl>
                                        <p:attrNameLst>
                                          <p:attrName>style.visibility</p:attrName>
                                        </p:attrNameLst>
                                      </p:cBhvr>
                                      <p:to>
                                        <p:strVal val="visible"/>
                                      </p:to>
                                    </p:set>
                                    <p:animEffect transition="in" filter="blinds(horizontal)">
                                      <p:cBhvr>
                                        <p:cTn id="11"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428625" y="571500"/>
            <a:ext cx="7929563" cy="6072188"/>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  if (a&lt;b)  swap(</a:t>
            </a:r>
            <a:r>
              <a:rPr lang="en-US" altLang="zh-CN" sz="2800">
                <a:solidFill>
                  <a:srgbClr val="FF0000"/>
                </a:solidFill>
              </a:rPr>
              <a:t>a</a:t>
            </a:r>
            <a:r>
              <a:rPr lang="en-US" altLang="zh-CN" sz="2800"/>
              <a:t>,</a:t>
            </a:r>
            <a:r>
              <a:rPr lang="en-US" altLang="zh-CN" sz="2800">
                <a:solidFill>
                  <a:srgbClr val="FF0000"/>
                </a:solidFill>
              </a:rPr>
              <a:t>b</a:t>
            </a:r>
            <a:r>
              <a:rPr lang="en-US" altLang="zh-CN" sz="2800"/>
              <a:t>); </a:t>
            </a:r>
            <a:endParaRPr lang="zh-CN" altLang="zh-CN" sz="2800"/>
          </a:p>
          <a:p>
            <a:pPr>
              <a:lnSpc>
                <a:spcPct val="100000"/>
              </a:lnSpc>
              <a:buFont typeface="Wingdings" pitchFamily="2" charset="2"/>
              <a:buNone/>
            </a:pPr>
            <a:r>
              <a:rPr lang="en-US" altLang="zh-CN" sz="2800"/>
              <a:t>  printf(“max=%d,min=%d\n”,a,b);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p>
          <a:p>
            <a:pPr>
              <a:buFont typeface="Wingdings" pitchFamily="2" charset="2"/>
              <a:buNone/>
            </a:pPr>
            <a:r>
              <a:rPr lang="en-US" altLang="zh-CN" sz="2800"/>
              <a:t>void swap(int </a:t>
            </a:r>
            <a:r>
              <a:rPr lang="en-US" altLang="zh-CN" sz="2800">
                <a:solidFill>
                  <a:srgbClr val="FF0000"/>
                </a:solidFill>
              </a:rPr>
              <a:t>x</a:t>
            </a:r>
            <a:r>
              <a:rPr lang="en-US" altLang="zh-CN" sz="2800"/>
              <a:t>,int </a:t>
            </a:r>
            <a:r>
              <a:rPr lang="en-US" altLang="zh-CN" sz="2800">
                <a:solidFill>
                  <a:srgbClr val="FF0000"/>
                </a:solidFill>
              </a:rPr>
              <a:t>y</a:t>
            </a:r>
            <a:r>
              <a:rPr lang="en-US" altLang="zh-CN" sz="2800"/>
              <a:t>) </a:t>
            </a:r>
            <a:endParaRPr lang="zh-CN" altLang="zh-CN" sz="2800"/>
          </a:p>
          <a:p>
            <a:pPr>
              <a:buFont typeface="Wingdings" pitchFamily="2" charset="2"/>
              <a:buNone/>
            </a:pPr>
            <a:r>
              <a:rPr lang="en-US" altLang="zh-CN" sz="2800"/>
              <a:t>{ int temp;</a:t>
            </a:r>
            <a:endParaRPr lang="zh-CN" altLang="zh-CN" sz="2800"/>
          </a:p>
          <a:p>
            <a:pPr>
              <a:buFont typeface="Wingdings" pitchFamily="2" charset="2"/>
              <a:buNone/>
            </a:pPr>
            <a:r>
              <a:rPr lang="en-US" altLang="zh-CN" sz="2800"/>
              <a:t>   temp=x;  x=y;   y=temp;</a:t>
            </a:r>
            <a:endParaRPr lang="zh-CN" altLang="zh-CN" sz="2800"/>
          </a:p>
          <a:p>
            <a:pPr>
              <a:buFont typeface="Wingdings" pitchFamily="2" charset="2"/>
              <a:buNone/>
            </a:pPr>
            <a:r>
              <a:rPr lang="en-US" altLang="zh-CN" sz="2800"/>
              <a:t>}</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sp>
        <p:nvSpPr>
          <p:cNvPr id="20" name="圆角矩形标注 19"/>
          <p:cNvSpPr>
            <a:spLocks noChangeArrowheads="1"/>
          </p:cNvSpPr>
          <p:nvPr/>
        </p:nvSpPr>
        <p:spPr bwMode="auto">
          <a:xfrm>
            <a:off x="5072063" y="500063"/>
            <a:ext cx="2571750" cy="1143000"/>
          </a:xfrm>
          <a:prstGeom prst="wedgeRoundRectCallout">
            <a:avLst>
              <a:gd name="adj1" fmla="val -46417"/>
              <a:gd name="adj2" fmla="val 95347"/>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错！！！</a:t>
            </a:r>
            <a:endParaRPr lang="en-US" altLang="zh-CN" sz="2800">
              <a:solidFill>
                <a:srgbClr val="FF0000"/>
              </a:solidFill>
              <a:latin typeface="Arial" pitchFamily="34" charset="0"/>
            </a:endParaRPr>
          </a:p>
          <a:p>
            <a:pPr algn="ctr" eaLnBrk="1" hangingPunct="1">
              <a:lnSpc>
                <a:spcPct val="100000"/>
              </a:lnSpc>
              <a:spcBef>
                <a:spcPct val="0"/>
              </a:spcBef>
              <a:buFontTx/>
              <a:buNone/>
            </a:pPr>
            <a:r>
              <a:rPr lang="zh-CN" altLang="en-US" sz="2800">
                <a:solidFill>
                  <a:srgbClr val="0000CC"/>
                </a:solidFill>
                <a:latin typeface="Arial" pitchFamily="34" charset="0"/>
              </a:rPr>
              <a:t>无法交换</a:t>
            </a:r>
            <a:r>
              <a:rPr lang="en-US" altLang="zh-CN" sz="2800">
                <a:solidFill>
                  <a:srgbClr val="0000CC"/>
                </a:solidFill>
                <a:latin typeface="Arial" pitchFamily="34" charset="0"/>
              </a:rPr>
              <a:t>a,b</a:t>
            </a:r>
            <a:endParaRPr lang="zh-CN" altLang="en-US" sz="2800">
              <a:solidFill>
                <a:srgbClr val="0000CC"/>
              </a:solidFill>
              <a:latin typeface="Arial" pitchFamily="34" charset="0"/>
            </a:endParaRPr>
          </a:p>
        </p:txBody>
      </p:sp>
      <p:sp>
        <p:nvSpPr>
          <p:cNvPr id="21" name="矩形 20"/>
          <p:cNvSpPr>
            <a:spLocks noChangeArrowheads="1"/>
          </p:cNvSpPr>
          <p:nvPr/>
        </p:nvSpPr>
        <p:spPr bwMode="auto">
          <a:xfrm>
            <a:off x="6215063" y="371475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2" name="矩形 21"/>
          <p:cNvSpPr>
            <a:spLocks noChangeArrowheads="1"/>
          </p:cNvSpPr>
          <p:nvPr/>
        </p:nvSpPr>
        <p:spPr bwMode="auto">
          <a:xfrm>
            <a:off x="7572375" y="3714750"/>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5" name="TextBox 24"/>
          <p:cNvSpPr txBox="1">
            <a:spLocks noChangeArrowheads="1"/>
          </p:cNvSpPr>
          <p:nvPr/>
        </p:nvSpPr>
        <p:spPr bwMode="auto">
          <a:xfrm>
            <a:off x="6357938" y="31432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a</a:t>
            </a:r>
            <a:endParaRPr lang="zh-CN" altLang="en-US" b="0">
              <a:solidFill>
                <a:srgbClr val="FF0000"/>
              </a:solidFill>
              <a:latin typeface="Arial" pitchFamily="34" charset="0"/>
            </a:endParaRPr>
          </a:p>
        </p:txBody>
      </p:sp>
      <p:sp>
        <p:nvSpPr>
          <p:cNvPr id="26" name="TextBox 25"/>
          <p:cNvSpPr txBox="1">
            <a:spLocks noChangeArrowheads="1"/>
          </p:cNvSpPr>
          <p:nvPr/>
        </p:nvSpPr>
        <p:spPr bwMode="auto">
          <a:xfrm>
            <a:off x="7715250" y="3143250"/>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b</a:t>
            </a:r>
            <a:endParaRPr lang="zh-CN" altLang="en-US" b="0">
              <a:solidFill>
                <a:srgbClr val="FF0000"/>
              </a:solidFill>
              <a:latin typeface="Arial" pitchFamily="34" charset="0"/>
            </a:endParaRPr>
          </a:p>
        </p:txBody>
      </p:sp>
      <p:sp>
        <p:nvSpPr>
          <p:cNvPr id="29" name="TextBox 28"/>
          <p:cNvSpPr txBox="1">
            <a:spLocks noChangeArrowheads="1"/>
          </p:cNvSpPr>
          <p:nvPr/>
        </p:nvSpPr>
        <p:spPr bwMode="auto">
          <a:xfrm>
            <a:off x="6357938" y="3786188"/>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5</a:t>
            </a:r>
            <a:endParaRPr lang="zh-CN" altLang="en-US">
              <a:solidFill>
                <a:srgbClr val="0000CC"/>
              </a:solidFill>
              <a:latin typeface="Arial" pitchFamily="34" charset="0"/>
            </a:endParaRPr>
          </a:p>
        </p:txBody>
      </p:sp>
      <p:sp>
        <p:nvSpPr>
          <p:cNvPr id="30" name="TextBox 29"/>
          <p:cNvSpPr txBox="1">
            <a:spLocks noChangeArrowheads="1"/>
          </p:cNvSpPr>
          <p:nvPr/>
        </p:nvSpPr>
        <p:spPr bwMode="auto">
          <a:xfrm>
            <a:off x="7715250" y="3786188"/>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9</a:t>
            </a:r>
            <a:endParaRPr lang="zh-CN" altLang="en-US">
              <a:solidFill>
                <a:srgbClr val="0000CC"/>
              </a:solidFill>
              <a:latin typeface="Arial" pitchFamily="34" charset="0"/>
            </a:endParaRPr>
          </a:p>
        </p:txBody>
      </p:sp>
      <p:sp>
        <p:nvSpPr>
          <p:cNvPr id="39" name="矩形 38"/>
          <p:cNvSpPr>
            <a:spLocks noChangeArrowheads="1"/>
          </p:cNvSpPr>
          <p:nvPr/>
        </p:nvSpPr>
        <p:spPr bwMode="auto">
          <a:xfrm>
            <a:off x="6215063" y="500062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40" name="矩形 39"/>
          <p:cNvSpPr>
            <a:spLocks noChangeArrowheads="1"/>
          </p:cNvSpPr>
          <p:nvPr/>
        </p:nvSpPr>
        <p:spPr bwMode="auto">
          <a:xfrm>
            <a:off x="7572375" y="5000625"/>
            <a:ext cx="714375" cy="714375"/>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41" name="TextBox 40"/>
          <p:cNvSpPr txBox="1">
            <a:spLocks noChangeArrowheads="1"/>
          </p:cNvSpPr>
          <p:nvPr/>
        </p:nvSpPr>
        <p:spPr bwMode="auto">
          <a:xfrm>
            <a:off x="6357938" y="564356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x</a:t>
            </a:r>
            <a:endParaRPr lang="zh-CN" altLang="en-US" b="0">
              <a:solidFill>
                <a:srgbClr val="FF0000"/>
              </a:solidFill>
              <a:latin typeface="Arial" pitchFamily="34" charset="0"/>
            </a:endParaRPr>
          </a:p>
        </p:txBody>
      </p:sp>
      <p:sp>
        <p:nvSpPr>
          <p:cNvPr id="42" name="TextBox 41"/>
          <p:cNvSpPr txBox="1">
            <a:spLocks noChangeArrowheads="1"/>
          </p:cNvSpPr>
          <p:nvPr/>
        </p:nvSpPr>
        <p:spPr bwMode="auto">
          <a:xfrm>
            <a:off x="7715250" y="5643563"/>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b="0">
                <a:solidFill>
                  <a:srgbClr val="FF0000"/>
                </a:solidFill>
                <a:latin typeface="Arial" pitchFamily="34" charset="0"/>
              </a:rPr>
              <a:t>y</a:t>
            </a:r>
            <a:endParaRPr lang="zh-CN" altLang="en-US" b="0">
              <a:solidFill>
                <a:srgbClr val="FF0000"/>
              </a:solidFill>
              <a:latin typeface="Arial" pitchFamily="34" charset="0"/>
            </a:endParaRPr>
          </a:p>
        </p:txBody>
      </p:sp>
      <p:sp>
        <p:nvSpPr>
          <p:cNvPr id="43" name="TextBox 42"/>
          <p:cNvSpPr txBox="1">
            <a:spLocks noChangeArrowheads="1"/>
          </p:cNvSpPr>
          <p:nvPr/>
        </p:nvSpPr>
        <p:spPr bwMode="auto">
          <a:xfrm>
            <a:off x="6357938" y="507206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5</a:t>
            </a:r>
            <a:endParaRPr lang="zh-CN" altLang="en-US">
              <a:solidFill>
                <a:srgbClr val="0000CC"/>
              </a:solidFill>
              <a:latin typeface="Arial" pitchFamily="34" charset="0"/>
            </a:endParaRPr>
          </a:p>
        </p:txBody>
      </p:sp>
      <p:sp>
        <p:nvSpPr>
          <p:cNvPr id="44" name="TextBox 43"/>
          <p:cNvSpPr txBox="1">
            <a:spLocks noChangeArrowheads="1"/>
          </p:cNvSpPr>
          <p:nvPr/>
        </p:nvSpPr>
        <p:spPr bwMode="auto">
          <a:xfrm>
            <a:off x="7715250" y="5072063"/>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9</a:t>
            </a:r>
            <a:endParaRPr lang="zh-CN" altLang="en-US">
              <a:solidFill>
                <a:srgbClr val="0000CC"/>
              </a:solidFill>
              <a:latin typeface="Arial" pitchFamily="34" charset="0"/>
            </a:endParaRPr>
          </a:p>
        </p:txBody>
      </p:sp>
      <p:cxnSp>
        <p:nvCxnSpPr>
          <p:cNvPr id="45" name="直接箭头连接符 44"/>
          <p:cNvCxnSpPr>
            <a:cxnSpLocks noChangeShapeType="1"/>
            <a:stCxn id="21" idx="2"/>
            <a:endCxn id="39" idx="0"/>
          </p:cNvCxnSpPr>
          <p:nvPr/>
        </p:nvCxnSpPr>
        <p:spPr bwMode="auto">
          <a:xfrm rot="5400000">
            <a:off x="6287294" y="4715669"/>
            <a:ext cx="571500"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48" name="直接箭头连接符 47"/>
          <p:cNvCxnSpPr>
            <a:cxnSpLocks noChangeShapeType="1"/>
          </p:cNvCxnSpPr>
          <p:nvPr/>
        </p:nvCxnSpPr>
        <p:spPr bwMode="auto">
          <a:xfrm rot="5400000">
            <a:off x="7644607" y="4714081"/>
            <a:ext cx="571500"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9" name="矩形 48"/>
          <p:cNvSpPr>
            <a:spLocks noChangeArrowheads="1"/>
          </p:cNvSpPr>
          <p:nvPr/>
        </p:nvSpPr>
        <p:spPr bwMode="auto">
          <a:xfrm>
            <a:off x="785813" y="5357813"/>
            <a:ext cx="5072062" cy="642937"/>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50" name="TextBox 49"/>
          <p:cNvSpPr txBox="1">
            <a:spLocks noChangeArrowheads="1"/>
          </p:cNvSpPr>
          <p:nvPr/>
        </p:nvSpPr>
        <p:spPr bwMode="auto">
          <a:xfrm>
            <a:off x="6319838" y="5118100"/>
            <a:ext cx="500062"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9D138D"/>
                </a:solidFill>
                <a:latin typeface="Arial" pitchFamily="34" charset="0"/>
              </a:rPr>
              <a:t>9</a:t>
            </a:r>
            <a:endParaRPr lang="zh-CN" altLang="en-US">
              <a:solidFill>
                <a:srgbClr val="9D138D"/>
              </a:solidFill>
              <a:latin typeface="Arial" pitchFamily="34" charset="0"/>
            </a:endParaRPr>
          </a:p>
        </p:txBody>
      </p:sp>
      <p:sp>
        <p:nvSpPr>
          <p:cNvPr id="51" name="TextBox 50"/>
          <p:cNvSpPr txBox="1">
            <a:spLocks noChangeArrowheads="1"/>
          </p:cNvSpPr>
          <p:nvPr/>
        </p:nvSpPr>
        <p:spPr bwMode="auto">
          <a:xfrm>
            <a:off x="7677150" y="5097463"/>
            <a:ext cx="500063" cy="49212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a:solidFill>
                  <a:srgbClr val="9D138D"/>
                </a:solidFill>
                <a:latin typeface="Arial" pitchFamily="34" charset="0"/>
              </a:rPr>
              <a:t>5</a:t>
            </a:r>
            <a:endParaRPr lang="zh-CN" altLang="en-US">
              <a:solidFill>
                <a:srgbClr val="9D138D"/>
              </a:solidFill>
              <a:latin typeface="Arial" pitchFamily="34" charset="0"/>
            </a:endParaRPr>
          </a:p>
        </p:txBody>
      </p:sp>
      <p:sp>
        <p:nvSpPr>
          <p:cNvPr id="52" name="矩形 51"/>
          <p:cNvSpPr>
            <a:spLocks noChangeArrowheads="1"/>
          </p:cNvSpPr>
          <p:nvPr/>
        </p:nvSpPr>
        <p:spPr bwMode="auto">
          <a:xfrm>
            <a:off x="5929313" y="4449763"/>
            <a:ext cx="2428875" cy="17145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pic>
        <p:nvPicPr>
          <p:cNvPr id="35862" name="图片 2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linds(horizont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blinds(horizontal)">
                                      <p:cBhvr>
                                        <p:cTn id="12" dur="500"/>
                                        <p:tgtEl>
                                          <p:spTgt spid="21"/>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blinds(horizontal)">
                                      <p:cBhvr>
                                        <p:cTn id="15" dur="500"/>
                                        <p:tgtEl>
                                          <p:spTgt spid="22"/>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blinds(horizontal)">
                                      <p:cBhvr>
                                        <p:cTn id="18" dur="500"/>
                                        <p:tgtEl>
                                          <p:spTgt spid="25"/>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blinds(horizontal)">
                                      <p:cBhvr>
                                        <p:cTn id="21" dur="500"/>
                                        <p:tgtEl>
                                          <p:spTgt spid="26"/>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29"/>
                                        </p:tgtEl>
                                        <p:attrNameLst>
                                          <p:attrName>style.visibility</p:attrName>
                                        </p:attrNameLst>
                                      </p:cBhvr>
                                      <p:to>
                                        <p:strVal val="visible"/>
                                      </p:to>
                                    </p:set>
                                    <p:animEffect transition="in" filter="blinds(horizontal)">
                                      <p:cBhvr>
                                        <p:cTn id="24" dur="500"/>
                                        <p:tgtEl>
                                          <p:spTgt spid="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animEffect transition="in" filter="blinds(horizontal)">
                                      <p:cBhvr>
                                        <p:cTn id="27" dur="500"/>
                                        <p:tgtEl>
                                          <p:spTgt spid="3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Effect transition="in" filter="blinds(horizontal)">
                                      <p:cBhvr>
                                        <p:cTn id="32" dur="500"/>
                                        <p:tgtEl>
                                          <p:spTgt spid="39"/>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animEffect transition="in" filter="blinds(horizontal)">
                                      <p:cBhvr>
                                        <p:cTn id="35" dur="500"/>
                                        <p:tgtEl>
                                          <p:spTgt spid="40"/>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blinds(horizontal)">
                                      <p:cBhvr>
                                        <p:cTn id="38" dur="500"/>
                                        <p:tgtEl>
                                          <p:spTgt spid="41"/>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42"/>
                                        </p:tgtEl>
                                        <p:attrNameLst>
                                          <p:attrName>style.visibility</p:attrName>
                                        </p:attrNameLst>
                                      </p:cBhvr>
                                      <p:to>
                                        <p:strVal val="visible"/>
                                      </p:to>
                                    </p:set>
                                    <p:animEffect transition="in" filter="blinds(horizontal)">
                                      <p:cBhvr>
                                        <p:cTn id="41" dur="500"/>
                                        <p:tgtEl>
                                          <p:spTgt spid="42"/>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1" fill="hold" nodeType="clickEffect">
                                  <p:stCondLst>
                                    <p:cond delay="0"/>
                                  </p:stCondLst>
                                  <p:childTnLst>
                                    <p:set>
                                      <p:cBhvr>
                                        <p:cTn id="45" dur="1" fill="hold">
                                          <p:stCondLst>
                                            <p:cond delay="0"/>
                                          </p:stCondLst>
                                        </p:cTn>
                                        <p:tgtEl>
                                          <p:spTgt spid="45"/>
                                        </p:tgtEl>
                                        <p:attrNameLst>
                                          <p:attrName>style.visibility</p:attrName>
                                        </p:attrNameLst>
                                      </p:cBhvr>
                                      <p:to>
                                        <p:strVal val="visible"/>
                                      </p:to>
                                    </p:set>
                                    <p:animEffect transition="in" filter="slide(fromTop)">
                                      <p:cBhvr>
                                        <p:cTn id="46" dur="500"/>
                                        <p:tgtEl>
                                          <p:spTgt spid="45"/>
                                        </p:tgtEl>
                                      </p:cBhvr>
                                    </p:animEffect>
                                  </p:childTnLst>
                                </p:cTn>
                              </p:par>
                              <p:par>
                                <p:cTn id="47" presetID="12" presetClass="entr" presetSubtype="1" fill="hold" nodeType="withEffect">
                                  <p:stCondLst>
                                    <p:cond delay="0"/>
                                  </p:stCondLst>
                                  <p:childTnLst>
                                    <p:set>
                                      <p:cBhvr>
                                        <p:cTn id="48" dur="1" fill="hold">
                                          <p:stCondLst>
                                            <p:cond delay="0"/>
                                          </p:stCondLst>
                                        </p:cTn>
                                        <p:tgtEl>
                                          <p:spTgt spid="48"/>
                                        </p:tgtEl>
                                        <p:attrNameLst>
                                          <p:attrName>style.visibility</p:attrName>
                                        </p:attrNameLst>
                                      </p:cBhvr>
                                      <p:to>
                                        <p:strVal val="visible"/>
                                      </p:to>
                                    </p:set>
                                    <p:animEffect transition="in" filter="slide(fromTop)">
                                      <p:cBhvr>
                                        <p:cTn id="49" dur="500"/>
                                        <p:tgtEl>
                                          <p:spTgt spid="4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43"/>
                                        </p:tgtEl>
                                        <p:attrNameLst>
                                          <p:attrName>style.visibility</p:attrName>
                                        </p:attrNameLst>
                                      </p:cBhvr>
                                      <p:to>
                                        <p:strVal val="visible"/>
                                      </p:to>
                                    </p:set>
                                    <p:animEffect transition="in" filter="blinds(horizontal)">
                                      <p:cBhvr>
                                        <p:cTn id="54" dur="500"/>
                                        <p:tgtEl>
                                          <p:spTgt spid="43"/>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44"/>
                                        </p:tgtEl>
                                        <p:attrNameLst>
                                          <p:attrName>style.visibility</p:attrName>
                                        </p:attrNameLst>
                                      </p:cBhvr>
                                      <p:to>
                                        <p:strVal val="visible"/>
                                      </p:to>
                                    </p:set>
                                    <p:animEffect transition="in" filter="blinds(horizontal)">
                                      <p:cBhvr>
                                        <p:cTn id="57" dur="500"/>
                                        <p:tgtEl>
                                          <p:spTgt spid="4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3" presetClass="entr" presetSubtype="10" fill="hold" grpId="0" nodeType="clickEffect">
                                  <p:stCondLst>
                                    <p:cond delay="0"/>
                                  </p:stCondLst>
                                  <p:childTnLst>
                                    <p:set>
                                      <p:cBhvr>
                                        <p:cTn id="61" dur="1" fill="hold">
                                          <p:stCondLst>
                                            <p:cond delay="0"/>
                                          </p:stCondLst>
                                        </p:cTn>
                                        <p:tgtEl>
                                          <p:spTgt spid="49"/>
                                        </p:tgtEl>
                                        <p:attrNameLst>
                                          <p:attrName>style.visibility</p:attrName>
                                        </p:attrNameLst>
                                      </p:cBhvr>
                                      <p:to>
                                        <p:strVal val="visible"/>
                                      </p:to>
                                    </p:set>
                                    <p:animEffect transition="in" filter="blinds(horizontal)">
                                      <p:cBhvr>
                                        <p:cTn id="62" dur="500"/>
                                        <p:tgtEl>
                                          <p:spTgt spid="4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49" presetClass="entr" presetSubtype="0" decel="100000" fill="hold" grpId="0" nodeType="clickEffect">
                                  <p:stCondLst>
                                    <p:cond delay="0"/>
                                  </p:stCondLst>
                                  <p:childTnLst>
                                    <p:set>
                                      <p:cBhvr>
                                        <p:cTn id="66" dur="1" fill="hold">
                                          <p:stCondLst>
                                            <p:cond delay="0"/>
                                          </p:stCondLst>
                                        </p:cTn>
                                        <p:tgtEl>
                                          <p:spTgt spid="50"/>
                                        </p:tgtEl>
                                        <p:attrNameLst>
                                          <p:attrName>style.visibility</p:attrName>
                                        </p:attrNameLst>
                                      </p:cBhvr>
                                      <p:to>
                                        <p:strVal val="visible"/>
                                      </p:to>
                                    </p:set>
                                    <p:anim calcmode="lin" valueType="num">
                                      <p:cBhvr>
                                        <p:cTn id="67" dur="500" fill="hold"/>
                                        <p:tgtEl>
                                          <p:spTgt spid="50"/>
                                        </p:tgtEl>
                                        <p:attrNameLst>
                                          <p:attrName>ppt_w</p:attrName>
                                        </p:attrNameLst>
                                      </p:cBhvr>
                                      <p:tavLst>
                                        <p:tav tm="0">
                                          <p:val>
                                            <p:fltVal val="0"/>
                                          </p:val>
                                        </p:tav>
                                        <p:tav tm="100000">
                                          <p:val>
                                            <p:strVal val="#ppt_w"/>
                                          </p:val>
                                        </p:tav>
                                      </p:tavLst>
                                    </p:anim>
                                    <p:anim calcmode="lin" valueType="num">
                                      <p:cBhvr>
                                        <p:cTn id="68" dur="500" fill="hold"/>
                                        <p:tgtEl>
                                          <p:spTgt spid="50"/>
                                        </p:tgtEl>
                                        <p:attrNameLst>
                                          <p:attrName>ppt_h</p:attrName>
                                        </p:attrNameLst>
                                      </p:cBhvr>
                                      <p:tavLst>
                                        <p:tav tm="0">
                                          <p:val>
                                            <p:fltVal val="0"/>
                                          </p:val>
                                        </p:tav>
                                        <p:tav tm="100000">
                                          <p:val>
                                            <p:strVal val="#ppt_h"/>
                                          </p:val>
                                        </p:tav>
                                      </p:tavLst>
                                    </p:anim>
                                    <p:anim calcmode="lin" valueType="num">
                                      <p:cBhvr>
                                        <p:cTn id="69" dur="500" fill="hold"/>
                                        <p:tgtEl>
                                          <p:spTgt spid="50"/>
                                        </p:tgtEl>
                                        <p:attrNameLst>
                                          <p:attrName>style.rotation</p:attrName>
                                        </p:attrNameLst>
                                      </p:cBhvr>
                                      <p:tavLst>
                                        <p:tav tm="0">
                                          <p:val>
                                            <p:fltVal val="360"/>
                                          </p:val>
                                        </p:tav>
                                        <p:tav tm="100000">
                                          <p:val>
                                            <p:fltVal val="0"/>
                                          </p:val>
                                        </p:tav>
                                      </p:tavLst>
                                    </p:anim>
                                    <p:animEffect transition="in" filter="fade">
                                      <p:cBhvr>
                                        <p:cTn id="70" dur="500"/>
                                        <p:tgtEl>
                                          <p:spTgt spid="50"/>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9" presetClass="entr" presetSubtype="0" decel="100000" fill="hold" grpId="0" nodeType="clickEffect">
                                  <p:stCondLst>
                                    <p:cond delay="0"/>
                                  </p:stCondLst>
                                  <p:childTnLst>
                                    <p:set>
                                      <p:cBhvr>
                                        <p:cTn id="74" dur="1" fill="hold">
                                          <p:stCondLst>
                                            <p:cond delay="0"/>
                                          </p:stCondLst>
                                        </p:cTn>
                                        <p:tgtEl>
                                          <p:spTgt spid="51"/>
                                        </p:tgtEl>
                                        <p:attrNameLst>
                                          <p:attrName>style.visibility</p:attrName>
                                        </p:attrNameLst>
                                      </p:cBhvr>
                                      <p:to>
                                        <p:strVal val="visible"/>
                                      </p:to>
                                    </p:set>
                                    <p:anim calcmode="lin" valueType="num">
                                      <p:cBhvr>
                                        <p:cTn id="75" dur="500" fill="hold"/>
                                        <p:tgtEl>
                                          <p:spTgt spid="51"/>
                                        </p:tgtEl>
                                        <p:attrNameLst>
                                          <p:attrName>ppt_w</p:attrName>
                                        </p:attrNameLst>
                                      </p:cBhvr>
                                      <p:tavLst>
                                        <p:tav tm="0">
                                          <p:val>
                                            <p:fltVal val="0"/>
                                          </p:val>
                                        </p:tav>
                                        <p:tav tm="100000">
                                          <p:val>
                                            <p:strVal val="#ppt_w"/>
                                          </p:val>
                                        </p:tav>
                                      </p:tavLst>
                                    </p:anim>
                                    <p:anim calcmode="lin" valueType="num">
                                      <p:cBhvr>
                                        <p:cTn id="76" dur="500" fill="hold"/>
                                        <p:tgtEl>
                                          <p:spTgt spid="51"/>
                                        </p:tgtEl>
                                        <p:attrNameLst>
                                          <p:attrName>ppt_h</p:attrName>
                                        </p:attrNameLst>
                                      </p:cBhvr>
                                      <p:tavLst>
                                        <p:tav tm="0">
                                          <p:val>
                                            <p:fltVal val="0"/>
                                          </p:val>
                                        </p:tav>
                                        <p:tav tm="100000">
                                          <p:val>
                                            <p:strVal val="#ppt_h"/>
                                          </p:val>
                                        </p:tav>
                                      </p:tavLst>
                                    </p:anim>
                                    <p:anim calcmode="lin" valueType="num">
                                      <p:cBhvr>
                                        <p:cTn id="77" dur="500" fill="hold"/>
                                        <p:tgtEl>
                                          <p:spTgt spid="51"/>
                                        </p:tgtEl>
                                        <p:attrNameLst>
                                          <p:attrName>style.rotation</p:attrName>
                                        </p:attrNameLst>
                                      </p:cBhvr>
                                      <p:tavLst>
                                        <p:tav tm="0">
                                          <p:val>
                                            <p:fltVal val="360"/>
                                          </p:val>
                                        </p:tav>
                                        <p:tav tm="100000">
                                          <p:val>
                                            <p:fltVal val="0"/>
                                          </p:val>
                                        </p:tav>
                                      </p:tavLst>
                                    </p:anim>
                                    <p:animEffect transition="in" filter="fade">
                                      <p:cBhvr>
                                        <p:cTn id="78" dur="500"/>
                                        <p:tgtEl>
                                          <p:spTgt spid="51"/>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4" fill="hold" grpId="0" nodeType="clickEffect">
                                  <p:stCondLst>
                                    <p:cond delay="0"/>
                                  </p:stCondLst>
                                  <p:childTnLst>
                                    <p:set>
                                      <p:cBhvr>
                                        <p:cTn id="82" dur="1" fill="hold">
                                          <p:stCondLst>
                                            <p:cond delay="0"/>
                                          </p:stCondLst>
                                        </p:cTn>
                                        <p:tgtEl>
                                          <p:spTgt spid="52"/>
                                        </p:tgtEl>
                                        <p:attrNameLst>
                                          <p:attrName>style.visibility</p:attrName>
                                        </p:attrNameLst>
                                      </p:cBhvr>
                                      <p:to>
                                        <p:strVal val="visible"/>
                                      </p:to>
                                    </p:set>
                                    <p:animEffect transition="in" filter="slide(fromBottom)">
                                      <p:cBhvr>
                                        <p:cTn id="83"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5" grpId="0"/>
      <p:bldP spid="26" grpId="0"/>
      <p:bldP spid="29" grpId="0"/>
      <p:bldP spid="30" grpId="0"/>
      <p:bldP spid="39" grpId="0" animBg="1"/>
      <p:bldP spid="40" grpId="0" animBg="1"/>
      <p:bldP spid="41" grpId="0"/>
      <p:bldP spid="42" grpId="0"/>
      <p:bldP spid="43" grpId="0"/>
      <p:bldP spid="44" grpId="0"/>
      <p:bldP spid="49" grpId="0" animBg="1"/>
      <p:bldP spid="50" grpId="0" animBg="1"/>
      <p:bldP spid="51" grpId="0" animBg="1"/>
      <p:bldP spid="5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内容占位符 2"/>
          <p:cNvSpPr>
            <a:spLocks noGrp="1"/>
          </p:cNvSpPr>
          <p:nvPr>
            <p:ph idx="1"/>
          </p:nvPr>
        </p:nvSpPr>
        <p:spPr>
          <a:xfrm>
            <a:off x="357188" y="876300"/>
            <a:ext cx="8318500" cy="5481638"/>
          </a:xfrm>
        </p:spPr>
        <p:txBody>
          <a:bodyPr/>
          <a:lstStyle/>
          <a:p>
            <a:r>
              <a:rPr lang="zh-CN" altLang="zh-CN" dirty="0"/>
              <a:t>如果想通过函数调用得到ｎ个要改变的值</a:t>
            </a:r>
            <a:r>
              <a:rPr lang="zh-CN" altLang="en-US" dirty="0"/>
              <a:t>：</a:t>
            </a:r>
            <a:endParaRPr lang="zh-CN" altLang="zh-CN" dirty="0"/>
          </a:p>
          <a:p>
            <a:pPr lvl="1">
              <a:lnSpc>
                <a:spcPct val="100000"/>
              </a:lnSpc>
              <a:buFont typeface="Wingdings" pitchFamily="2" charset="2"/>
              <a:buNone/>
            </a:pPr>
            <a:r>
              <a:rPr lang="zh-CN" altLang="zh-CN" dirty="0"/>
              <a:t>① 在主调函数中设ｎ个变量，用ｎ个指针变量指向它们</a:t>
            </a:r>
          </a:p>
          <a:p>
            <a:pPr lvl="1">
              <a:lnSpc>
                <a:spcPct val="100000"/>
              </a:lnSpc>
              <a:buFont typeface="Wingdings" pitchFamily="2" charset="2"/>
              <a:buNone/>
            </a:pPr>
            <a:r>
              <a:rPr lang="zh-CN" altLang="zh-CN" dirty="0"/>
              <a:t>② 设计一个函数，有</a:t>
            </a:r>
            <a:r>
              <a:rPr lang="en-US" altLang="zh-CN" dirty="0"/>
              <a:t>n</a:t>
            </a:r>
            <a:r>
              <a:rPr lang="zh-CN" altLang="zh-CN" dirty="0"/>
              <a:t>个指针形参。在这个函数中改变这ｎ个形参的值</a:t>
            </a:r>
          </a:p>
          <a:p>
            <a:pPr lvl="1">
              <a:lnSpc>
                <a:spcPct val="100000"/>
              </a:lnSpc>
              <a:buFont typeface="Wingdings" pitchFamily="2" charset="2"/>
              <a:buNone/>
            </a:pPr>
            <a:r>
              <a:rPr lang="zh-CN" altLang="zh-CN" dirty="0"/>
              <a:t>③ 在主调函数中调用这个函数，在调用时将这</a:t>
            </a:r>
            <a:r>
              <a:rPr lang="en-US" altLang="zh-CN" dirty="0"/>
              <a:t>n</a:t>
            </a:r>
            <a:r>
              <a:rPr lang="zh-CN" altLang="zh-CN" dirty="0"/>
              <a:t>个指针变量作实参，将它们的地址传给该函数的形参</a:t>
            </a:r>
          </a:p>
          <a:p>
            <a:pPr lvl="1">
              <a:lnSpc>
                <a:spcPct val="100000"/>
              </a:lnSpc>
              <a:buFont typeface="Wingdings" pitchFamily="2" charset="2"/>
              <a:buNone/>
            </a:pPr>
            <a:r>
              <a:rPr lang="zh-CN" altLang="zh-CN" dirty="0"/>
              <a:t>④ 在执行该函数的过程中，通过形参指针变量，改变它们所指向的ｎ个变量的值</a:t>
            </a:r>
          </a:p>
          <a:p>
            <a:pPr lvl="1">
              <a:lnSpc>
                <a:spcPct val="100000"/>
              </a:lnSpc>
              <a:buFont typeface="Wingdings" pitchFamily="2" charset="2"/>
              <a:buNone/>
            </a:pPr>
            <a:r>
              <a:rPr lang="zh-CN" altLang="en-US" dirty="0"/>
              <a:t>⑤</a:t>
            </a:r>
            <a:r>
              <a:rPr lang="zh-CN" altLang="zh-CN" dirty="0"/>
              <a:t>主调函数中就可以使用这些改变了值的变量</a:t>
            </a:r>
            <a:endParaRPr lang="zh-CN" altLang="en-US" dirty="0"/>
          </a:p>
        </p:txBody>
      </p:sp>
      <p:pic>
        <p:nvPicPr>
          <p:cNvPr id="3686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animEffect transition="in" filter="blinds(horizontal)">
                                      <p:cBhvr>
                                        <p:cTn id="7" dur="500"/>
                                        <p:tgtEl>
                                          <p:spTgt spid="3584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5842">
                                            <p:txEl>
                                              <p:pRg st="2" end="2"/>
                                            </p:txEl>
                                          </p:spTgt>
                                        </p:tgtEl>
                                        <p:attrNameLst>
                                          <p:attrName>style.visibility</p:attrName>
                                        </p:attrNameLst>
                                      </p:cBhvr>
                                      <p:to>
                                        <p:strVal val="visible"/>
                                      </p:to>
                                    </p:set>
                                    <p:animEffect transition="in" filter="blinds(horizontal)">
                                      <p:cBhvr>
                                        <p:cTn id="12" dur="500"/>
                                        <p:tgtEl>
                                          <p:spTgt spid="3584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5842">
                                            <p:txEl>
                                              <p:pRg st="3" end="3"/>
                                            </p:txEl>
                                          </p:spTgt>
                                        </p:tgtEl>
                                        <p:attrNameLst>
                                          <p:attrName>style.visibility</p:attrName>
                                        </p:attrNameLst>
                                      </p:cBhvr>
                                      <p:to>
                                        <p:strVal val="visible"/>
                                      </p:to>
                                    </p:set>
                                    <p:animEffect transition="in" filter="blinds(horizontal)">
                                      <p:cBhvr>
                                        <p:cTn id="17" dur="500"/>
                                        <p:tgtEl>
                                          <p:spTgt spid="35842">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5842">
                                            <p:txEl>
                                              <p:pRg st="4" end="4"/>
                                            </p:txEl>
                                          </p:spTgt>
                                        </p:tgtEl>
                                        <p:attrNameLst>
                                          <p:attrName>style.visibility</p:attrName>
                                        </p:attrNameLst>
                                      </p:cBhvr>
                                      <p:to>
                                        <p:strVal val="visible"/>
                                      </p:to>
                                    </p:set>
                                    <p:animEffect transition="in" filter="blinds(horizontal)">
                                      <p:cBhvr>
                                        <p:cTn id="22" dur="500"/>
                                        <p:tgtEl>
                                          <p:spTgt spid="35842">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5842">
                                            <p:txEl>
                                              <p:pRg st="5" end="5"/>
                                            </p:txEl>
                                          </p:spTgt>
                                        </p:tgtEl>
                                        <p:attrNameLst>
                                          <p:attrName>style.visibility</p:attrName>
                                        </p:attrNameLst>
                                      </p:cBhvr>
                                      <p:to>
                                        <p:strVal val="visible"/>
                                      </p:to>
                                    </p:set>
                                    <p:animEffect transition="in" filter="blinds(horizontal)">
                                      <p:cBhvr>
                                        <p:cTn id="27" dur="500"/>
                                        <p:tgtEl>
                                          <p:spTgt spid="3584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625" y="1285875"/>
            <a:ext cx="8153400" cy="4495800"/>
          </a:xfrm>
        </p:spPr>
        <p:txBody>
          <a:bodyPr/>
          <a:lstStyle/>
          <a:p>
            <a:pPr>
              <a:buFont typeface="Wingdings" pitchFamily="2" charset="2"/>
              <a:buNone/>
            </a:pPr>
            <a:r>
              <a:rPr lang="zh-CN" altLang="zh-CN"/>
              <a:t>例</a:t>
            </a:r>
            <a:r>
              <a:rPr lang="en-US" altLang="zh-CN"/>
              <a:t>8.4 </a:t>
            </a:r>
            <a:r>
              <a:rPr lang="zh-CN" altLang="zh-CN"/>
              <a:t>对输入的两个整数按大小顺序输出。</a:t>
            </a:r>
            <a:endParaRPr lang="en-US" altLang="zh-CN"/>
          </a:p>
          <a:p>
            <a:r>
              <a:rPr lang="zh-CN" altLang="zh-CN"/>
              <a:t>解题思路：尝试调用</a:t>
            </a:r>
            <a:r>
              <a:rPr lang="en-US" altLang="zh-CN"/>
              <a:t>swap</a:t>
            </a:r>
            <a:r>
              <a:rPr lang="zh-CN" altLang="zh-CN"/>
              <a:t>函数来实现题目要求。在函数中改变形参</a:t>
            </a:r>
            <a:r>
              <a:rPr lang="en-US" altLang="zh-CN"/>
              <a:t>(</a:t>
            </a:r>
            <a:r>
              <a:rPr lang="zh-CN" altLang="zh-CN"/>
              <a:t>指针变量</a:t>
            </a:r>
            <a:r>
              <a:rPr lang="en-US" altLang="zh-CN"/>
              <a:t>)</a:t>
            </a:r>
            <a:r>
              <a:rPr lang="zh-CN" altLang="zh-CN"/>
              <a:t>的值，希望能由此改变实参</a:t>
            </a:r>
            <a:r>
              <a:rPr lang="en-US" altLang="zh-CN"/>
              <a:t>(</a:t>
            </a:r>
            <a:r>
              <a:rPr lang="zh-CN" altLang="zh-CN"/>
              <a:t>指针变量</a:t>
            </a:r>
            <a:r>
              <a:rPr lang="en-US" altLang="zh-CN"/>
              <a:t>)</a:t>
            </a:r>
            <a:r>
              <a:rPr lang="zh-CN" altLang="zh-CN"/>
              <a:t>的值</a:t>
            </a:r>
            <a:endParaRPr lang="zh-CN" altLang="en-US"/>
          </a:p>
        </p:txBody>
      </p:sp>
      <p:pic>
        <p:nvPicPr>
          <p:cNvPr id="37891"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285750" y="285750"/>
            <a:ext cx="8153400" cy="4643438"/>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{void swap(int *p1,int *p2);</a:t>
            </a:r>
            <a:endParaRPr lang="zh-CN" altLang="zh-CN" sz="2800"/>
          </a:p>
          <a:p>
            <a:pPr>
              <a:lnSpc>
                <a:spcPts val="3000"/>
              </a:lnSpc>
              <a:buFont typeface="Wingdings" pitchFamily="2" charset="2"/>
              <a:buNone/>
            </a:pPr>
            <a:r>
              <a:rPr lang="en-US" altLang="zh-CN" sz="2800"/>
              <a:t>  int a,b;  int*pointer_1,*pointer_2; </a:t>
            </a:r>
            <a:endParaRPr lang="zh-CN" altLang="zh-CN" sz="2800"/>
          </a:p>
          <a:p>
            <a:pPr>
              <a:lnSpc>
                <a:spcPts val="3000"/>
              </a:lnSpc>
              <a:buFont typeface="Wingdings" pitchFamily="2" charset="2"/>
              <a:buNone/>
            </a:pPr>
            <a:r>
              <a:rPr lang="en-US" altLang="zh-CN" sz="2800"/>
              <a:t>  scanf("%d,%d",&amp;a,&amp;b);</a:t>
            </a:r>
            <a:endParaRPr lang="zh-CN" altLang="zh-CN" sz="2800"/>
          </a:p>
          <a:p>
            <a:pPr>
              <a:lnSpc>
                <a:spcPts val="3000"/>
              </a:lnSpc>
              <a:buFont typeface="Wingdings" pitchFamily="2" charset="2"/>
              <a:buNone/>
            </a:pPr>
            <a:r>
              <a:rPr lang="en-US" altLang="zh-CN" sz="2800"/>
              <a:t>  pointer_1=&amp;a;  pointer_2=&amp;b;</a:t>
            </a:r>
            <a:endParaRPr lang="zh-CN" altLang="zh-CN" sz="2800"/>
          </a:p>
          <a:p>
            <a:pPr>
              <a:lnSpc>
                <a:spcPts val="3000"/>
              </a:lnSpc>
              <a:buFont typeface="Wingdings" pitchFamily="2" charset="2"/>
              <a:buNone/>
            </a:pPr>
            <a:r>
              <a:rPr lang="en-US" altLang="zh-CN" sz="2800"/>
              <a:t>  if (a&lt;b)  swap(pointer_1,pointer_2); </a:t>
            </a:r>
            <a:endParaRPr lang="zh-CN" altLang="zh-CN" sz="2800"/>
          </a:p>
          <a:p>
            <a:pPr>
              <a:lnSpc>
                <a:spcPts val="3000"/>
              </a:lnSpc>
              <a:buFont typeface="Wingdings" pitchFamily="2" charset="2"/>
              <a:buNone/>
            </a:pPr>
            <a:r>
              <a:rPr lang="en-US" altLang="zh-CN" sz="2800"/>
              <a:t>  printf("max=%d,min=%d\n",a,b);</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 }</a:t>
            </a:r>
            <a:endParaRPr lang="zh-CN" altLang="en-US" sz="280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3563" y="2071688"/>
            <a:ext cx="928687"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内容占位符 2"/>
          <p:cNvSpPr txBox="1">
            <a:spLocks/>
          </p:cNvSpPr>
          <p:nvPr/>
        </p:nvSpPr>
        <p:spPr bwMode="auto">
          <a:xfrm>
            <a:off x="857250" y="4572000"/>
            <a:ext cx="5715000" cy="1928813"/>
          </a:xfrm>
          <a:prstGeom prst="rect">
            <a:avLst/>
          </a:prstGeom>
          <a:solidFill>
            <a:srgbClr val="CCECFF"/>
          </a:solidFill>
          <a:ln w="9525">
            <a:noFill/>
            <a:miter lim="800000"/>
            <a:headEnd/>
            <a:tailEnd/>
          </a:ln>
        </p:spPr>
        <p:txBody>
          <a:bodyPr/>
          <a:lstStyle/>
          <a:p>
            <a:pPr marL="342900" indent="-342900" eaLnBrk="0" hangingPunct="0">
              <a:lnSpc>
                <a:spcPts val="3000"/>
              </a:lnSpc>
              <a:spcBef>
                <a:spcPct val="20000"/>
              </a:spcBef>
              <a:buFont typeface="Wingdings" pitchFamily="2" charset="2"/>
              <a:buNone/>
              <a:defRPr/>
            </a:pPr>
            <a:r>
              <a:rPr lang="en-US" altLang="zh-CN" sz="2800" b="1" kern="0" dirty="0">
                <a:latin typeface="+mn-lt"/>
                <a:ea typeface="+mn-ea"/>
              </a:rPr>
              <a:t>void swap(</a:t>
            </a:r>
            <a:r>
              <a:rPr lang="en-US" altLang="zh-CN" sz="2800" b="1" kern="0" dirty="0" err="1">
                <a:latin typeface="+mn-lt"/>
                <a:ea typeface="+mn-ea"/>
              </a:rPr>
              <a:t>int</a:t>
            </a:r>
            <a:r>
              <a:rPr lang="en-US" altLang="zh-CN" sz="2800" b="1" kern="0" dirty="0">
                <a:latin typeface="+mn-lt"/>
                <a:ea typeface="+mn-ea"/>
              </a:rPr>
              <a:t> *p1,int *p2) </a:t>
            </a:r>
            <a:endParaRPr lang="zh-CN" altLang="zh-CN" sz="28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int</a:t>
            </a:r>
            <a:r>
              <a:rPr lang="en-US" altLang="zh-CN" sz="2800" b="1" kern="0" dirty="0">
                <a:latin typeface="+mn-lt"/>
                <a:ea typeface="+mn-ea"/>
              </a:rPr>
              <a:t> *p;</a:t>
            </a:r>
            <a:endParaRPr lang="zh-CN" altLang="zh-CN" sz="28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800" b="1" kern="0" dirty="0">
                <a:latin typeface="+mn-lt"/>
                <a:ea typeface="+mn-ea"/>
              </a:rPr>
              <a:t>   p=p1; p1=p2; p2=p;</a:t>
            </a:r>
          </a:p>
          <a:p>
            <a:pPr marL="342900" indent="-342900" eaLnBrk="0" hangingPunct="0">
              <a:lnSpc>
                <a:spcPts val="3000"/>
              </a:lnSpc>
              <a:spcBef>
                <a:spcPct val="20000"/>
              </a:spcBef>
              <a:buFont typeface="Wingdings" pitchFamily="2" charset="2"/>
              <a:buNone/>
              <a:defRPr/>
            </a:pPr>
            <a:r>
              <a:rPr lang="en-US" altLang="zh-CN" sz="2800" b="1" kern="0" dirty="0">
                <a:latin typeface="+mn-lt"/>
                <a:ea typeface="+mn-ea"/>
              </a:rPr>
              <a:t>}</a:t>
            </a:r>
            <a:endParaRPr lang="zh-CN" altLang="zh-CN" sz="2800" b="1" kern="0" dirty="0">
              <a:latin typeface="+mn-lt"/>
              <a:ea typeface="+mn-ea"/>
            </a:endParaRPr>
          </a:p>
          <a:p>
            <a:pPr marL="342900" indent="-342900" eaLnBrk="0" hangingPunct="0">
              <a:lnSpc>
                <a:spcPts val="3000"/>
              </a:lnSpc>
              <a:spcBef>
                <a:spcPct val="20000"/>
              </a:spcBef>
              <a:buFont typeface="Wingdings" pitchFamily="2" charset="2"/>
              <a:buNone/>
              <a:defRPr/>
            </a:pPr>
            <a:endParaRPr lang="zh-CN" altLang="en-US" sz="2800" b="1" kern="0" dirty="0">
              <a:latin typeface="+mn-lt"/>
              <a:ea typeface="+mn-ea"/>
            </a:endParaRPr>
          </a:p>
        </p:txBody>
      </p:sp>
      <p:cxnSp>
        <p:nvCxnSpPr>
          <p:cNvPr id="6" name="直接连接符 5"/>
          <p:cNvCxnSpPr>
            <a:cxnSpLocks noChangeShapeType="1"/>
          </p:cNvCxnSpPr>
          <p:nvPr/>
        </p:nvCxnSpPr>
        <p:spPr bwMode="auto">
          <a:xfrm>
            <a:off x="2428875" y="3500438"/>
            <a:ext cx="5572125" cy="9525"/>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389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938" y="4000500"/>
            <a:ext cx="287020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圆角矩形标注 7"/>
          <p:cNvSpPr>
            <a:spLocks noChangeArrowheads="1"/>
          </p:cNvSpPr>
          <p:nvPr/>
        </p:nvSpPr>
        <p:spPr bwMode="auto">
          <a:xfrm>
            <a:off x="5929313" y="4929188"/>
            <a:ext cx="2963862" cy="1143000"/>
          </a:xfrm>
          <a:prstGeom prst="wedgeRoundRectCallout">
            <a:avLst>
              <a:gd name="adj1" fmla="val -62593"/>
              <a:gd name="adj2" fmla="val 2415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错！！！</a:t>
            </a:r>
            <a:endParaRPr lang="en-US" altLang="zh-CN" sz="2800">
              <a:solidFill>
                <a:srgbClr val="FF0000"/>
              </a:solidFill>
              <a:latin typeface="Arial" pitchFamily="34" charset="0"/>
            </a:endParaRPr>
          </a:p>
          <a:p>
            <a:pPr algn="ctr" eaLnBrk="1" hangingPunct="1">
              <a:lnSpc>
                <a:spcPct val="100000"/>
              </a:lnSpc>
              <a:spcBef>
                <a:spcPct val="0"/>
              </a:spcBef>
              <a:buFontTx/>
              <a:buNone/>
            </a:pPr>
            <a:r>
              <a:rPr lang="zh-CN" altLang="en-US" sz="2800">
                <a:solidFill>
                  <a:srgbClr val="0000CC"/>
                </a:solidFill>
                <a:latin typeface="Arial" pitchFamily="34" charset="0"/>
              </a:rPr>
              <a:t>只交换形参指向</a:t>
            </a:r>
          </a:p>
        </p:txBody>
      </p:sp>
      <p:pic>
        <p:nvPicPr>
          <p:cNvPr id="38920" name="图片 8"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389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内容占位符 2"/>
          <p:cNvSpPr>
            <a:spLocks noGrp="1"/>
          </p:cNvSpPr>
          <p:nvPr>
            <p:ph idx="1"/>
          </p:nvPr>
        </p:nvSpPr>
        <p:spPr/>
        <p:txBody>
          <a:bodyPr/>
          <a:lstStyle/>
          <a:p>
            <a:r>
              <a:rPr lang="zh-CN" altLang="zh-CN"/>
              <a:t>注意：函数的调用可以（而且只可以）得到一个返回值（即函数值），而使用指针变量作参数，可以得到多个变化了的值。如果不用指针变量是难以做到这一点的。</a:t>
            </a:r>
            <a:endParaRPr lang="en-US" altLang="zh-CN"/>
          </a:p>
          <a:p>
            <a:r>
              <a:rPr lang="zh-CN" altLang="zh-CN"/>
              <a:t>要善于利用指针法。</a:t>
            </a:r>
            <a:endParaRPr lang="zh-CN" altLang="en-US"/>
          </a:p>
        </p:txBody>
      </p:sp>
      <p:pic>
        <p:nvPicPr>
          <p:cNvPr id="3993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14375" y="1214438"/>
            <a:ext cx="7786688" cy="4143375"/>
          </a:xfrm>
        </p:spPr>
        <p:txBody>
          <a:bodyPr/>
          <a:lstStyle/>
          <a:p>
            <a:pPr>
              <a:buFont typeface="Wingdings" pitchFamily="2" charset="2"/>
              <a:buNone/>
            </a:pPr>
            <a:r>
              <a:rPr lang="en-US" altLang="zh-CN"/>
              <a:t>   </a:t>
            </a:r>
            <a:r>
              <a:rPr lang="zh-CN" altLang="zh-CN"/>
              <a:t>例</a:t>
            </a:r>
            <a:r>
              <a:rPr lang="en-US" altLang="zh-CN"/>
              <a:t>8.5 </a:t>
            </a:r>
            <a:r>
              <a:rPr lang="zh-CN" altLang="zh-CN"/>
              <a:t>输入</a:t>
            </a:r>
            <a:r>
              <a:rPr lang="en-US" altLang="zh-CN"/>
              <a:t>3</a:t>
            </a:r>
            <a:r>
              <a:rPr lang="zh-CN" altLang="zh-CN"/>
              <a:t>个整数</a:t>
            </a:r>
            <a:r>
              <a:rPr lang="en-US" altLang="zh-CN"/>
              <a:t>a,b,c</a:t>
            </a:r>
            <a:r>
              <a:rPr lang="zh-CN" altLang="zh-CN"/>
              <a:t>，要求按由大到小的顺序将它们输出。用函数实现。</a:t>
            </a:r>
            <a:endParaRPr lang="en-US" altLang="zh-CN"/>
          </a:p>
          <a:p>
            <a:r>
              <a:rPr lang="zh-CN" altLang="zh-CN"/>
              <a:t>解题思路：采用例</a:t>
            </a:r>
            <a:r>
              <a:rPr lang="en-US" altLang="zh-CN"/>
              <a:t>8.3</a:t>
            </a:r>
            <a:r>
              <a:rPr lang="zh-CN" altLang="zh-CN"/>
              <a:t>的方法在函数中改变这</a:t>
            </a:r>
            <a:r>
              <a:rPr lang="en-US" altLang="zh-CN"/>
              <a:t>3</a:t>
            </a:r>
            <a:r>
              <a:rPr lang="zh-CN" altLang="zh-CN"/>
              <a:t>个变量的值。用</a:t>
            </a:r>
            <a:r>
              <a:rPr lang="en-US" altLang="zh-CN"/>
              <a:t>swap</a:t>
            </a:r>
            <a:r>
              <a:rPr lang="zh-CN" altLang="zh-CN"/>
              <a:t>函数交换两个变量的值，用</a:t>
            </a:r>
            <a:r>
              <a:rPr lang="en-US" altLang="zh-CN"/>
              <a:t>exchange</a:t>
            </a:r>
            <a:r>
              <a:rPr lang="zh-CN" altLang="zh-CN"/>
              <a:t>函数改变这</a:t>
            </a:r>
            <a:r>
              <a:rPr lang="en-US" altLang="zh-CN"/>
              <a:t>3</a:t>
            </a:r>
            <a:r>
              <a:rPr lang="zh-CN" altLang="zh-CN"/>
              <a:t>个变量的值。</a:t>
            </a:r>
          </a:p>
          <a:p>
            <a:pPr>
              <a:buFont typeface="Wingdings" pitchFamily="2" charset="2"/>
              <a:buNone/>
            </a:pPr>
            <a:endParaRPr lang="zh-CN" altLang="en-US"/>
          </a:p>
        </p:txBody>
      </p:sp>
      <p:pic>
        <p:nvPicPr>
          <p:cNvPr id="40963"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内容占位符 2"/>
          <p:cNvSpPr>
            <a:spLocks noGrp="1"/>
          </p:cNvSpPr>
          <p:nvPr>
            <p:ph idx="1"/>
          </p:nvPr>
        </p:nvSpPr>
        <p:spPr>
          <a:xfrm>
            <a:off x="214313" y="785813"/>
            <a:ext cx="8786812" cy="5286375"/>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void exchange(int *q1, int *q2, int *q3);   </a:t>
            </a:r>
            <a:endParaRPr lang="zh-CN" altLang="zh-CN" sz="2800"/>
          </a:p>
          <a:p>
            <a:pPr>
              <a:lnSpc>
                <a:spcPct val="100000"/>
              </a:lnSpc>
              <a:buFont typeface="Wingdings" pitchFamily="2" charset="2"/>
              <a:buNone/>
            </a:pPr>
            <a:r>
              <a:rPr lang="en-US" altLang="zh-CN" sz="2800"/>
              <a:t>   int a,b,c,*p1,*p2,*p3;</a:t>
            </a:r>
            <a:endParaRPr lang="zh-CN" altLang="zh-CN" sz="2800"/>
          </a:p>
          <a:p>
            <a:pPr>
              <a:lnSpc>
                <a:spcPct val="100000"/>
              </a:lnSpc>
              <a:buFont typeface="Wingdings" pitchFamily="2" charset="2"/>
              <a:buNone/>
            </a:pPr>
            <a:r>
              <a:rPr lang="en-US" altLang="zh-CN" sz="2800"/>
              <a:t>   scanf("%d,%d,%d",&amp;a,&amp;b,&amp;c);</a:t>
            </a:r>
            <a:endParaRPr lang="zh-CN" altLang="zh-CN" sz="2800"/>
          </a:p>
          <a:p>
            <a:pPr>
              <a:lnSpc>
                <a:spcPct val="100000"/>
              </a:lnSpc>
              <a:buFont typeface="Wingdings" pitchFamily="2" charset="2"/>
              <a:buNone/>
            </a:pPr>
            <a:r>
              <a:rPr lang="en-US" altLang="zh-CN" sz="2800"/>
              <a:t>   p1=&amp;a;p2=&amp;b;p3=&amp;c;</a:t>
            </a:r>
            <a:endParaRPr lang="zh-CN" altLang="zh-CN" sz="2800"/>
          </a:p>
          <a:p>
            <a:pPr>
              <a:lnSpc>
                <a:spcPct val="100000"/>
              </a:lnSpc>
              <a:buFont typeface="Wingdings" pitchFamily="2" charset="2"/>
              <a:buNone/>
            </a:pPr>
            <a:r>
              <a:rPr lang="en-US" altLang="zh-CN" sz="2800"/>
              <a:t>   exchange(p1,p2,p3);</a:t>
            </a:r>
            <a:endParaRPr lang="zh-CN" altLang="zh-CN" sz="2800"/>
          </a:p>
          <a:p>
            <a:pPr>
              <a:lnSpc>
                <a:spcPct val="100000"/>
              </a:lnSpc>
              <a:buFont typeface="Wingdings" pitchFamily="2" charset="2"/>
              <a:buNone/>
            </a:pPr>
            <a:r>
              <a:rPr lang="en-US" altLang="zh-CN" sz="2800"/>
              <a:t>   printf(“%d,%d,%d\n",a,b,c);</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4" name="圆角矩形标注 3"/>
          <p:cNvSpPr>
            <a:spLocks noChangeArrowheads="1"/>
          </p:cNvSpPr>
          <p:nvPr/>
        </p:nvSpPr>
        <p:spPr bwMode="auto">
          <a:xfrm>
            <a:off x="5786438" y="3357563"/>
            <a:ext cx="3071812" cy="1143000"/>
          </a:xfrm>
          <a:prstGeom prst="wedgeRoundRectCallout">
            <a:avLst>
              <a:gd name="adj1" fmla="val -78875"/>
              <a:gd name="adj2" fmla="val 23019"/>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调用结束后不会改变指针的指向</a:t>
            </a: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2886075"/>
            <a:ext cx="2033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9"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Rectangle 3"/>
          <p:cNvSpPr>
            <a:spLocks noGrp="1" noChangeArrowheads="1"/>
          </p:cNvSpPr>
          <p:nvPr>
            <p:ph type="body" idx="1"/>
          </p:nvPr>
        </p:nvSpPr>
        <p:spPr>
          <a:xfrm>
            <a:off x="1214438" y="1928813"/>
            <a:ext cx="7000875" cy="2500312"/>
          </a:xfrm>
        </p:spPr>
        <p:txBody>
          <a:bodyPr/>
          <a:lstStyle/>
          <a:p>
            <a:pPr eaLnBrk="1" hangingPunct="1">
              <a:spcBef>
                <a:spcPct val="0"/>
              </a:spcBef>
            </a:pPr>
            <a:r>
              <a:rPr lang="zh-CN" altLang="zh-CN"/>
              <a:t>务必弄清楚存储单元的</a:t>
            </a:r>
            <a:r>
              <a:rPr lang="zh-CN" altLang="zh-CN">
                <a:solidFill>
                  <a:srgbClr val="9D138D"/>
                </a:solidFill>
              </a:rPr>
              <a:t>地址</a:t>
            </a:r>
            <a:r>
              <a:rPr lang="zh-CN" altLang="zh-CN"/>
              <a:t>和存储单元的</a:t>
            </a:r>
            <a:r>
              <a:rPr lang="zh-CN" altLang="zh-CN">
                <a:solidFill>
                  <a:srgbClr val="9D138D"/>
                </a:solidFill>
              </a:rPr>
              <a:t>内容</a:t>
            </a:r>
            <a:r>
              <a:rPr lang="zh-CN" altLang="zh-CN"/>
              <a:t>这两个概念的区别</a:t>
            </a:r>
            <a:endParaRPr lang="en-US" altLang="zh-CN"/>
          </a:p>
          <a:p>
            <a:pPr eaLnBrk="1" hangingPunct="1">
              <a:spcBef>
                <a:spcPct val="0"/>
              </a:spcBef>
              <a:buFont typeface="Wingdings" pitchFamily="2" charset="2"/>
              <a:buNone/>
            </a:pPr>
            <a:r>
              <a:rPr lang="zh-CN" altLang="en-US">
                <a:solidFill>
                  <a:srgbClr val="C00000"/>
                </a:solidFill>
              </a:rPr>
              <a:t>例如：</a:t>
            </a:r>
            <a:endParaRPr lang="en-US" altLang="zh-CN">
              <a:solidFill>
                <a:srgbClr val="C00000"/>
              </a:solidFill>
            </a:endParaRPr>
          </a:p>
        </p:txBody>
      </p:sp>
      <p:pic>
        <p:nvPicPr>
          <p:cNvPr id="614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内容占位符 2"/>
          <p:cNvSpPr>
            <a:spLocks noGrp="1"/>
          </p:cNvSpPr>
          <p:nvPr>
            <p:ph idx="1"/>
          </p:nvPr>
        </p:nvSpPr>
        <p:spPr>
          <a:xfrm>
            <a:off x="285750" y="857250"/>
            <a:ext cx="8501063" cy="5357813"/>
          </a:xfrm>
        </p:spPr>
        <p:txBody>
          <a:bodyPr/>
          <a:lstStyle/>
          <a:p>
            <a:pPr>
              <a:lnSpc>
                <a:spcPct val="100000"/>
              </a:lnSpc>
              <a:buFont typeface="Wingdings" pitchFamily="2" charset="2"/>
              <a:buNone/>
            </a:pPr>
            <a:r>
              <a:rPr lang="en-US" altLang="zh-CN" sz="2800"/>
              <a:t>void exchange(int *q1, int *q2, int *q3)    </a:t>
            </a:r>
            <a:endParaRPr lang="zh-CN" altLang="zh-CN" sz="2800"/>
          </a:p>
          <a:p>
            <a:pPr>
              <a:lnSpc>
                <a:spcPct val="100000"/>
              </a:lnSpc>
              <a:buFont typeface="Wingdings" pitchFamily="2" charset="2"/>
              <a:buNone/>
            </a:pPr>
            <a:r>
              <a:rPr lang="en-US" altLang="zh-CN" sz="2800"/>
              <a:t>{ void swap(int *pt1, int *pt2);   </a:t>
            </a:r>
            <a:endParaRPr lang="zh-CN" altLang="zh-CN" sz="2800"/>
          </a:p>
          <a:p>
            <a:pPr>
              <a:lnSpc>
                <a:spcPct val="100000"/>
              </a:lnSpc>
              <a:buFont typeface="Wingdings" pitchFamily="2" charset="2"/>
              <a:buNone/>
            </a:pPr>
            <a:r>
              <a:rPr lang="en-US" altLang="zh-CN" sz="2800"/>
              <a:t>   if(*q1&lt;*q2) swap(q1,q2);   </a:t>
            </a:r>
            <a:endParaRPr lang="zh-CN" altLang="zh-CN" sz="2800"/>
          </a:p>
          <a:p>
            <a:pPr>
              <a:lnSpc>
                <a:spcPct val="100000"/>
              </a:lnSpc>
              <a:buFont typeface="Wingdings" pitchFamily="2" charset="2"/>
              <a:buNone/>
            </a:pPr>
            <a:r>
              <a:rPr lang="en-US" altLang="zh-CN" sz="2800"/>
              <a:t>   if(*q1&lt;*q3) swap(q1,q3);   </a:t>
            </a:r>
            <a:endParaRPr lang="zh-CN" altLang="zh-CN" sz="2800"/>
          </a:p>
          <a:p>
            <a:pPr>
              <a:lnSpc>
                <a:spcPct val="100000"/>
              </a:lnSpc>
              <a:buFont typeface="Wingdings" pitchFamily="2" charset="2"/>
              <a:buNone/>
            </a:pPr>
            <a:r>
              <a:rPr lang="en-US" altLang="zh-CN" sz="2800"/>
              <a:t>   if(*q2&lt;*q3) swap(q2,q3);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void swap(int *pt1, int *pt2)       </a:t>
            </a:r>
            <a:endParaRPr lang="zh-CN" altLang="zh-CN" sz="2800"/>
          </a:p>
          <a:p>
            <a:pPr>
              <a:lnSpc>
                <a:spcPct val="100000"/>
              </a:lnSpc>
              <a:buFont typeface="Wingdings" pitchFamily="2" charset="2"/>
              <a:buNone/>
            </a:pPr>
            <a:r>
              <a:rPr lang="en-US" altLang="zh-CN" sz="2800"/>
              <a:t>{ int temp;</a:t>
            </a:r>
            <a:endParaRPr lang="zh-CN" altLang="zh-CN" sz="2800"/>
          </a:p>
          <a:p>
            <a:pPr>
              <a:lnSpc>
                <a:spcPct val="100000"/>
              </a:lnSpc>
              <a:buFont typeface="Wingdings" pitchFamily="2" charset="2"/>
              <a:buNone/>
            </a:pPr>
            <a:r>
              <a:rPr lang="en-US" altLang="zh-CN" sz="2800"/>
              <a:t>   temp=*pt1;   *pt1=*pt2;  *pt2=temp;</a:t>
            </a:r>
            <a:endParaRPr lang="zh-CN" altLang="zh-CN" sz="2800"/>
          </a:p>
          <a:p>
            <a:pPr>
              <a:lnSpc>
                <a:spcPct val="100000"/>
              </a:lnSpc>
              <a:buFont typeface="Wingdings" pitchFamily="2" charset="2"/>
              <a:buNone/>
            </a:pPr>
            <a:r>
              <a:rPr lang="en-US" altLang="zh-CN" sz="2800"/>
              <a:t> }   </a:t>
            </a:r>
            <a:endParaRPr lang="zh-CN" altLang="zh-CN" sz="2800"/>
          </a:p>
        </p:txBody>
      </p:sp>
      <p:sp>
        <p:nvSpPr>
          <p:cNvPr id="5" name="圆角矩形标注 4"/>
          <p:cNvSpPr>
            <a:spLocks noChangeArrowheads="1"/>
          </p:cNvSpPr>
          <p:nvPr/>
        </p:nvSpPr>
        <p:spPr bwMode="auto">
          <a:xfrm>
            <a:off x="1928813" y="5643563"/>
            <a:ext cx="2357437" cy="1000125"/>
          </a:xfrm>
          <a:prstGeom prst="wedgeRoundRectCallout">
            <a:avLst>
              <a:gd name="adj1" fmla="val 34907"/>
              <a:gd name="adj2" fmla="val -7451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交换指针指向的变量值</a:t>
            </a:r>
          </a:p>
        </p:txBody>
      </p:sp>
      <p:pic>
        <p:nvPicPr>
          <p:cNvPr id="2426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7538" y="3286125"/>
            <a:ext cx="20335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67538" y="2886075"/>
            <a:ext cx="20335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3014" name="图片 5"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2691"/>
                                        </p:tgtEl>
                                        <p:attrNameLst>
                                          <p:attrName>style.visibility</p:attrName>
                                        </p:attrNameLst>
                                      </p:cBhvr>
                                      <p:to>
                                        <p:strVal val="visible"/>
                                      </p:to>
                                    </p:set>
                                    <p:animEffect transition="in" filter="blinds(horizontal)">
                                      <p:cBhvr>
                                        <p:cTn id="12" dur="500"/>
                                        <p:tgtEl>
                                          <p:spTgt spid="2426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a:t>练习</a:t>
            </a:r>
            <a:r>
              <a:rPr lang="en-US" altLang="zh-CN"/>
              <a:t>——</a:t>
            </a:r>
            <a:r>
              <a:rPr lang="zh-CN" altLang="en-US"/>
              <a:t>交换</a:t>
            </a:r>
          </a:p>
        </p:txBody>
      </p:sp>
      <p:sp>
        <p:nvSpPr>
          <p:cNvPr id="44035" name="Rectangle 3"/>
          <p:cNvSpPr>
            <a:spLocks noGrp="1" noChangeArrowheads="1"/>
          </p:cNvSpPr>
          <p:nvPr>
            <p:ph type="body" idx="1"/>
          </p:nvPr>
        </p:nvSpPr>
        <p:spPr/>
        <p:txBody>
          <a:bodyPr/>
          <a:lstStyle/>
          <a:p>
            <a:r>
              <a:rPr lang="zh-CN" altLang="en-US" dirty="0"/>
              <a:t>结合</a:t>
            </a:r>
            <a:r>
              <a:rPr lang="en-US" altLang="zh-CN" dirty="0"/>
              <a:t>【</a:t>
            </a:r>
            <a:r>
              <a:rPr lang="zh-CN" altLang="en-US" dirty="0"/>
              <a:t>例</a:t>
            </a:r>
            <a:r>
              <a:rPr lang="en-US" altLang="zh-CN" dirty="0"/>
              <a:t>8.3】</a:t>
            </a:r>
            <a:r>
              <a:rPr lang="zh-CN" altLang="en-US" dirty="0"/>
              <a:t>和</a:t>
            </a:r>
            <a:r>
              <a:rPr lang="en-US" altLang="zh-CN" dirty="0"/>
              <a:t>【</a:t>
            </a:r>
            <a:r>
              <a:rPr lang="zh-CN" altLang="en-US" dirty="0"/>
              <a:t>例</a:t>
            </a:r>
            <a:r>
              <a:rPr lang="en-US" altLang="zh-CN" dirty="0"/>
              <a:t>8.4】</a:t>
            </a:r>
            <a:r>
              <a:rPr lang="zh-CN" altLang="en-US" dirty="0"/>
              <a:t>，认真分析函数调用时的</a:t>
            </a:r>
            <a:r>
              <a:rPr lang="zh-CN" altLang="en-US" dirty="0">
                <a:solidFill>
                  <a:srgbClr val="FF0000"/>
                </a:solidFill>
              </a:rPr>
              <a:t>值</a:t>
            </a:r>
            <a:r>
              <a:rPr lang="zh-CN" altLang="en-US" dirty="0"/>
              <a:t>传递和</a:t>
            </a:r>
            <a:r>
              <a:rPr lang="zh-CN" altLang="en-US" dirty="0">
                <a:solidFill>
                  <a:srgbClr val="FF0000"/>
                </a:solidFill>
              </a:rPr>
              <a:t>地址</a:t>
            </a:r>
            <a:r>
              <a:rPr lang="zh-CN" altLang="en-US" dirty="0"/>
              <a:t>传递。</a:t>
            </a:r>
            <a:endParaRPr lang="en-US" altLang="zh-CN" dirty="0"/>
          </a:p>
        </p:txBody>
      </p:sp>
    </p:spTree>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395288" y="765175"/>
            <a:ext cx="8429625" cy="769938"/>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8.3</a:t>
            </a:r>
            <a:r>
              <a:rPr lang="zh-CN" altLang="zh-CN" dirty="0">
                <a:solidFill>
                  <a:srgbClr val="800000"/>
                </a:solidFill>
                <a:effectLst>
                  <a:outerShdw blurRad="38100" dist="38100" dir="2700000" algn="tl">
                    <a:srgbClr val="000000"/>
                  </a:outerShdw>
                </a:effectLst>
                <a:latin typeface="Arial" charset="0"/>
                <a:ea typeface="黑体" pitchFamily="2" charset="-122"/>
              </a:rPr>
              <a:t>通过指针引用数组</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5059" name="Rectangle 3"/>
          <p:cNvSpPr>
            <a:spLocks noGrp="1" noChangeArrowheads="1"/>
          </p:cNvSpPr>
          <p:nvPr>
            <p:ph type="body" idx="1"/>
          </p:nvPr>
        </p:nvSpPr>
        <p:spPr>
          <a:xfrm>
            <a:off x="571500" y="1714500"/>
            <a:ext cx="8215313" cy="4000500"/>
          </a:xfrm>
        </p:spPr>
        <p:txBody>
          <a:bodyPr/>
          <a:lstStyle/>
          <a:p>
            <a:pPr>
              <a:buFont typeface="Wingdings" pitchFamily="2" charset="2"/>
              <a:buNone/>
            </a:pPr>
            <a:r>
              <a:rPr lang="en-US" altLang="zh-CN" sz="3600" dirty="0">
                <a:hlinkClick r:id="rId2" action="ppaction://hlinksldjump"/>
              </a:rPr>
              <a:t>8.3.1 </a:t>
            </a:r>
            <a:r>
              <a:rPr lang="zh-CN" altLang="zh-CN" sz="3600" dirty="0">
                <a:hlinkClick r:id="rId2" action="ppaction://hlinksldjump"/>
              </a:rPr>
              <a:t>数组元素的指针</a:t>
            </a:r>
            <a:endParaRPr lang="en-US" altLang="zh-CN" sz="3600" dirty="0"/>
          </a:p>
          <a:p>
            <a:pPr>
              <a:buFont typeface="Wingdings" pitchFamily="2" charset="2"/>
              <a:buNone/>
            </a:pPr>
            <a:r>
              <a:rPr lang="en-US" altLang="zh-CN" sz="3600" dirty="0">
                <a:hlinkClick r:id="rId3" action="ppaction://hlinksldjump"/>
              </a:rPr>
              <a:t>8.3.2 </a:t>
            </a:r>
            <a:r>
              <a:rPr lang="zh-CN" altLang="zh-CN" sz="3600" dirty="0">
                <a:hlinkClick r:id="rId3" action="ppaction://hlinksldjump"/>
              </a:rPr>
              <a:t>在引用数组元素时指针的运算</a:t>
            </a:r>
            <a:endParaRPr lang="en-US" altLang="zh-CN" sz="3600" dirty="0"/>
          </a:p>
          <a:p>
            <a:pPr>
              <a:buFont typeface="Wingdings" pitchFamily="2" charset="2"/>
              <a:buNone/>
            </a:pPr>
            <a:r>
              <a:rPr lang="en-US" altLang="zh-CN" sz="3600" dirty="0">
                <a:hlinkClick r:id="rId4" action="ppaction://hlinksldjump"/>
              </a:rPr>
              <a:t>8.3.3 </a:t>
            </a:r>
            <a:r>
              <a:rPr lang="zh-CN" altLang="zh-CN" sz="3600" dirty="0">
                <a:hlinkClick r:id="rId4" action="ppaction://hlinksldjump"/>
              </a:rPr>
              <a:t>通过指针引用数组元素</a:t>
            </a:r>
            <a:endParaRPr lang="en-US" altLang="zh-CN" sz="3600" dirty="0"/>
          </a:p>
          <a:p>
            <a:pPr>
              <a:buFont typeface="Wingdings" pitchFamily="2" charset="2"/>
              <a:buNone/>
            </a:pPr>
            <a:r>
              <a:rPr lang="en-US" altLang="zh-CN" sz="3600" dirty="0">
                <a:hlinkClick r:id="rId5" action="ppaction://hlinksldjump"/>
              </a:rPr>
              <a:t>8.3.4 </a:t>
            </a:r>
            <a:r>
              <a:rPr lang="zh-CN" altLang="zh-CN" sz="3600" dirty="0">
                <a:hlinkClick r:id="rId5" action="ppaction://hlinksldjump"/>
              </a:rPr>
              <a:t>用数组名作函数参数</a:t>
            </a:r>
            <a:endParaRPr lang="en-US" altLang="zh-CN" sz="3600" dirty="0"/>
          </a:p>
          <a:p>
            <a:pPr>
              <a:buFont typeface="Wingdings" pitchFamily="2" charset="2"/>
              <a:buNone/>
            </a:pPr>
            <a:r>
              <a:rPr lang="zh-CN" altLang="en-US" sz="3600" dirty="0">
                <a:hlinkClick r:id="rId6" action="ppaction://hlinksldjump"/>
              </a:rPr>
              <a:t>*</a:t>
            </a:r>
            <a:r>
              <a:rPr lang="en-US" altLang="zh-CN" sz="3600" dirty="0">
                <a:hlinkClick r:id="rId6" action="ppaction://hlinksldjump"/>
              </a:rPr>
              <a:t>8.3.5 </a:t>
            </a:r>
            <a:r>
              <a:rPr lang="zh-CN" altLang="zh-CN" sz="3600" dirty="0">
                <a:hlinkClick r:id="rId6" action="ppaction://hlinksldjump"/>
              </a:rPr>
              <a:t>通过指针引用多维数组</a:t>
            </a:r>
            <a:endParaRPr lang="en-US" altLang="zh-CN" sz="3600" dirty="0"/>
          </a:p>
        </p:txBody>
      </p:sp>
      <p:pic>
        <p:nvPicPr>
          <p:cNvPr id="45060" name="图片 3" descr="Untitled.png">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28625" y="785813"/>
            <a:ext cx="8429625"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8.3.1  </a:t>
            </a:r>
            <a:r>
              <a:rPr lang="zh-CN" altLang="zh-CN" dirty="0">
                <a:solidFill>
                  <a:srgbClr val="800000"/>
                </a:solidFill>
                <a:effectLst>
                  <a:outerShdw blurRad="38100" dist="38100" dir="2700000" algn="tl">
                    <a:srgbClr val="000000"/>
                  </a:outerShdw>
                </a:effectLst>
                <a:latin typeface="Arial" charset="0"/>
                <a:ea typeface="黑体" pitchFamily="2" charset="-122"/>
              </a:rPr>
              <a:t>数组元素的指针</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44035" name="Rectangle 3"/>
          <p:cNvSpPr>
            <a:spLocks noGrp="1" noChangeArrowheads="1"/>
          </p:cNvSpPr>
          <p:nvPr>
            <p:ph type="body" idx="1"/>
          </p:nvPr>
        </p:nvSpPr>
        <p:spPr>
          <a:xfrm>
            <a:off x="714375" y="1714500"/>
            <a:ext cx="8072438" cy="4000500"/>
          </a:xfrm>
        </p:spPr>
        <p:txBody>
          <a:bodyPr/>
          <a:lstStyle/>
          <a:p>
            <a:r>
              <a:rPr lang="zh-CN" altLang="zh-CN"/>
              <a:t>一个变量有地址，一个数组包含若干元素，每个数组元素都有相应的地址</a:t>
            </a:r>
            <a:endParaRPr lang="en-US" altLang="zh-CN"/>
          </a:p>
          <a:p>
            <a:r>
              <a:rPr lang="zh-CN" altLang="zh-CN"/>
              <a:t>指针变量可以指向数组元素（把某一元素的地址放到一个指针变量中）</a:t>
            </a:r>
            <a:endParaRPr lang="en-US" altLang="zh-CN"/>
          </a:p>
          <a:p>
            <a:r>
              <a:rPr lang="zh-CN" altLang="zh-CN"/>
              <a:t>所谓数组元素的指针就是数组元素的地址</a:t>
            </a:r>
            <a:endParaRPr lang="en-US" altLang="zh-CN"/>
          </a:p>
        </p:txBody>
      </p:sp>
      <p:pic>
        <p:nvPicPr>
          <p:cNvPr id="460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7" dur="500"/>
                                        <p:tgtEl>
                                          <p:spTgt spid="4403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12" dur="500"/>
                                        <p:tgtEl>
                                          <p:spTgt spid="4403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357188" y="714375"/>
            <a:ext cx="8572500" cy="3071813"/>
          </a:xfrm>
        </p:spPr>
        <p:txBody>
          <a:bodyPr/>
          <a:lstStyle/>
          <a:p>
            <a:r>
              <a:rPr lang="zh-CN" altLang="zh-CN"/>
              <a:t>可以用一个指针变量指向一个数组元素</a:t>
            </a:r>
            <a:endParaRPr lang="en-US" altLang="zh-CN"/>
          </a:p>
          <a:p>
            <a:pPr>
              <a:buFont typeface="Wingdings" pitchFamily="2" charset="2"/>
              <a:buNone/>
            </a:pPr>
            <a:r>
              <a:rPr lang="en-US" altLang="zh-CN" sz="2800"/>
              <a:t>   int a[10]={1,3,5,7,9,11,13,15,17,19};</a:t>
            </a:r>
          </a:p>
          <a:p>
            <a:pPr>
              <a:buFont typeface="Wingdings" pitchFamily="2" charset="2"/>
              <a:buNone/>
            </a:pPr>
            <a:r>
              <a:rPr lang="en-US" altLang="zh-CN" sz="2800"/>
              <a:t>   int  *p;</a:t>
            </a:r>
          </a:p>
          <a:p>
            <a:pPr>
              <a:buFont typeface="Wingdings" pitchFamily="2" charset="2"/>
              <a:buNone/>
            </a:pPr>
            <a:r>
              <a:rPr lang="en-US" altLang="zh-CN" sz="2800"/>
              <a:t>   p=&amp;a[0];</a:t>
            </a:r>
          </a:p>
        </p:txBody>
      </p:sp>
      <p:pic>
        <p:nvPicPr>
          <p:cNvPr id="243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813" y="1928813"/>
            <a:ext cx="2451100" cy="4857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37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3313" y="1928813"/>
            <a:ext cx="2841625" cy="64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圆角矩形标注 6"/>
          <p:cNvSpPr>
            <a:spLocks noChangeArrowheads="1"/>
          </p:cNvSpPr>
          <p:nvPr/>
        </p:nvSpPr>
        <p:spPr bwMode="auto">
          <a:xfrm>
            <a:off x="1071563" y="3643313"/>
            <a:ext cx="2571750" cy="714375"/>
          </a:xfrm>
          <a:prstGeom prst="wedgeRoundRectCallout">
            <a:avLst>
              <a:gd name="adj1" fmla="val -20116"/>
              <a:gd name="adj2" fmla="val -10498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等价于</a:t>
            </a:r>
            <a:r>
              <a:rPr lang="en-US" altLang="zh-CN" sz="2800">
                <a:solidFill>
                  <a:srgbClr val="0000CC"/>
                </a:solidFill>
                <a:latin typeface="Arial" pitchFamily="34" charset="0"/>
              </a:rPr>
              <a:t>p=a;</a:t>
            </a:r>
            <a:endParaRPr lang="zh-CN" altLang="en-US" sz="2800">
              <a:solidFill>
                <a:srgbClr val="0000CC"/>
              </a:solidFill>
              <a:latin typeface="Arial" pitchFamily="34" charset="0"/>
            </a:endParaRPr>
          </a:p>
        </p:txBody>
      </p:sp>
      <p:sp>
        <p:nvSpPr>
          <p:cNvPr id="8" name="矩形 7"/>
          <p:cNvSpPr>
            <a:spLocks noChangeArrowheads="1"/>
          </p:cNvSpPr>
          <p:nvPr/>
        </p:nvSpPr>
        <p:spPr bwMode="auto">
          <a:xfrm>
            <a:off x="642938" y="2643188"/>
            <a:ext cx="2286000"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0" name="圆角矩形标注 9"/>
          <p:cNvSpPr>
            <a:spLocks noChangeArrowheads="1"/>
          </p:cNvSpPr>
          <p:nvPr/>
        </p:nvSpPr>
        <p:spPr bwMode="auto">
          <a:xfrm>
            <a:off x="928688" y="3929063"/>
            <a:ext cx="3214687" cy="1285875"/>
          </a:xfrm>
          <a:prstGeom prst="wedgeRoundRectCallout">
            <a:avLst>
              <a:gd name="adj1" fmla="val -20116"/>
              <a:gd name="adj2" fmla="val -10498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等价于</a:t>
            </a:r>
            <a:r>
              <a:rPr lang="en-US" altLang="zh-CN" sz="2800">
                <a:solidFill>
                  <a:srgbClr val="0000CC"/>
                </a:solidFill>
                <a:latin typeface="Arial" pitchFamily="34" charset="0"/>
              </a:rPr>
              <a:t>int *p=a;</a:t>
            </a:r>
          </a:p>
          <a:p>
            <a:pPr algn="ctr" eaLnBrk="1" hangingPunct="1">
              <a:lnSpc>
                <a:spcPct val="100000"/>
              </a:lnSpc>
              <a:spcBef>
                <a:spcPct val="0"/>
              </a:spcBef>
              <a:buFontTx/>
              <a:buNone/>
            </a:pPr>
            <a:r>
              <a:rPr lang="zh-CN" altLang="en-US" sz="2800">
                <a:solidFill>
                  <a:srgbClr val="0000CC"/>
                </a:solidFill>
                <a:latin typeface="Arial" pitchFamily="34" charset="0"/>
              </a:rPr>
              <a:t>或</a:t>
            </a:r>
            <a:r>
              <a:rPr lang="en-US" altLang="zh-CN" sz="2800">
                <a:solidFill>
                  <a:srgbClr val="0000CC"/>
                </a:solidFill>
                <a:latin typeface="Arial" pitchFamily="34" charset="0"/>
              </a:rPr>
              <a:t>int *p=&amp;a[0];</a:t>
            </a:r>
            <a:endParaRPr lang="zh-CN" altLang="en-US" sz="2800">
              <a:solidFill>
                <a:srgbClr val="0000CC"/>
              </a:solidFill>
              <a:latin typeface="Arial" pitchFamily="34" charset="0"/>
            </a:endParaRPr>
          </a:p>
        </p:txBody>
      </p:sp>
      <p:sp>
        <p:nvSpPr>
          <p:cNvPr id="11" name="矩形 10"/>
          <p:cNvSpPr>
            <a:spLocks noChangeArrowheads="1"/>
          </p:cNvSpPr>
          <p:nvPr/>
        </p:nvSpPr>
        <p:spPr bwMode="auto">
          <a:xfrm>
            <a:off x="642938" y="2071688"/>
            <a:ext cx="2286000" cy="11430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3" name="TextBox 12"/>
          <p:cNvSpPr txBox="1">
            <a:spLocks noChangeArrowheads="1"/>
          </p:cNvSpPr>
          <p:nvPr/>
        </p:nvSpPr>
        <p:spPr bwMode="auto">
          <a:xfrm>
            <a:off x="428625" y="3571875"/>
            <a:ext cx="5643563" cy="2246313"/>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solidFill>
                  <a:srgbClr val="FF0000"/>
                </a:solidFill>
                <a:latin typeface="Arial" pitchFamily="34" charset="0"/>
              </a:rPr>
              <a:t>注意</a:t>
            </a:r>
            <a:r>
              <a:rPr lang="zh-CN" altLang="zh-CN" sz="2800" b="0">
                <a:solidFill>
                  <a:srgbClr val="FF0000"/>
                </a:solidFill>
                <a:latin typeface="Arial" pitchFamily="34" charset="0"/>
              </a:rPr>
              <a:t>：</a:t>
            </a:r>
            <a:r>
              <a:rPr lang="zh-CN" altLang="zh-CN" sz="2800">
                <a:solidFill>
                  <a:srgbClr val="FF0000"/>
                </a:solidFill>
                <a:latin typeface="Arial" pitchFamily="34" charset="0"/>
              </a:rPr>
              <a:t>数组名</a:t>
            </a:r>
            <a:r>
              <a:rPr lang="en-US" altLang="zh-CN" sz="2800">
                <a:solidFill>
                  <a:srgbClr val="FF0000"/>
                </a:solidFill>
                <a:latin typeface="Arial" pitchFamily="34" charset="0"/>
              </a:rPr>
              <a:t>a</a:t>
            </a:r>
            <a:r>
              <a:rPr lang="zh-CN" altLang="zh-CN" sz="2800">
                <a:solidFill>
                  <a:srgbClr val="FF0000"/>
                </a:solidFill>
                <a:latin typeface="Arial" pitchFamily="34" charset="0"/>
              </a:rPr>
              <a:t>不代表整个数组，只代表数组首元素的地址。</a:t>
            </a:r>
            <a:r>
              <a:rPr lang="zh-CN" altLang="zh-CN" sz="2800">
                <a:solidFill>
                  <a:srgbClr val="0000CC"/>
                </a:solidFill>
                <a:latin typeface="Arial" pitchFamily="34" charset="0"/>
              </a:rPr>
              <a:t>“</a:t>
            </a:r>
            <a:r>
              <a:rPr lang="en-US" altLang="zh-CN" sz="2800">
                <a:solidFill>
                  <a:srgbClr val="0000CC"/>
                </a:solidFill>
                <a:latin typeface="Arial" pitchFamily="34" charset="0"/>
              </a:rPr>
              <a:t>p=a;</a:t>
            </a:r>
            <a:r>
              <a:rPr lang="zh-CN" altLang="zh-CN" sz="2800">
                <a:solidFill>
                  <a:srgbClr val="0000CC"/>
                </a:solidFill>
                <a:latin typeface="Arial" pitchFamily="34" charset="0"/>
              </a:rPr>
              <a:t>”的作用是“把</a:t>
            </a:r>
            <a:r>
              <a:rPr lang="en-US" altLang="zh-CN" sz="2800">
                <a:solidFill>
                  <a:srgbClr val="0000CC"/>
                </a:solidFill>
                <a:latin typeface="Arial" pitchFamily="34" charset="0"/>
              </a:rPr>
              <a:t>a</a:t>
            </a:r>
            <a:r>
              <a:rPr lang="zh-CN" altLang="zh-CN" sz="2800">
                <a:solidFill>
                  <a:srgbClr val="0000CC"/>
                </a:solidFill>
                <a:latin typeface="Arial" pitchFamily="34" charset="0"/>
              </a:rPr>
              <a:t>数组的首元素的地址赋给指针变量</a:t>
            </a:r>
            <a:r>
              <a:rPr lang="en-US" altLang="zh-CN" sz="2800">
                <a:solidFill>
                  <a:srgbClr val="0000CC"/>
                </a:solidFill>
                <a:latin typeface="Arial" pitchFamily="34" charset="0"/>
              </a:rPr>
              <a:t>p</a:t>
            </a:r>
            <a:r>
              <a:rPr lang="zh-CN" altLang="zh-CN" sz="2800">
                <a:solidFill>
                  <a:srgbClr val="0000CC"/>
                </a:solidFill>
                <a:latin typeface="Arial" pitchFamily="34" charset="0"/>
              </a:rPr>
              <a:t>”，而不是“把数组</a:t>
            </a:r>
            <a:r>
              <a:rPr lang="en-US" altLang="zh-CN" sz="2800">
                <a:solidFill>
                  <a:srgbClr val="0000CC"/>
                </a:solidFill>
                <a:latin typeface="Arial" pitchFamily="34" charset="0"/>
              </a:rPr>
              <a:t>a</a:t>
            </a:r>
            <a:r>
              <a:rPr lang="zh-CN" altLang="zh-CN" sz="2800">
                <a:solidFill>
                  <a:srgbClr val="0000CC"/>
                </a:solidFill>
                <a:latin typeface="Arial" pitchFamily="34" charset="0"/>
              </a:rPr>
              <a:t>各元素的值赋给</a:t>
            </a:r>
            <a:r>
              <a:rPr lang="en-US" altLang="zh-CN" sz="2800">
                <a:solidFill>
                  <a:srgbClr val="0000CC"/>
                </a:solidFill>
                <a:latin typeface="Arial" pitchFamily="34" charset="0"/>
              </a:rPr>
              <a:t>p</a:t>
            </a:r>
            <a:r>
              <a:rPr lang="zh-CN" altLang="zh-CN" sz="2800">
                <a:solidFill>
                  <a:srgbClr val="0000CC"/>
                </a:solidFill>
                <a:latin typeface="Arial" pitchFamily="34" charset="0"/>
              </a:rPr>
              <a:t>”。</a:t>
            </a:r>
            <a:endParaRPr lang="zh-CN" altLang="en-US" sz="2800" b="0">
              <a:solidFill>
                <a:srgbClr val="0000CC"/>
              </a:solidFill>
              <a:latin typeface="Arial" pitchFamily="34" charset="0"/>
            </a:endParaRPr>
          </a:p>
        </p:txBody>
      </p:sp>
      <p:pic>
        <p:nvPicPr>
          <p:cNvPr id="47114" name="图片 11"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585787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3714"/>
                                        </p:tgtEl>
                                        <p:attrNameLst>
                                          <p:attrName>style.visibility</p:attrName>
                                        </p:attrNameLst>
                                      </p:cBhvr>
                                      <p:to>
                                        <p:strVal val="visible"/>
                                      </p:to>
                                    </p:set>
                                    <p:animEffect transition="in" filter="blinds(horizontal)">
                                      <p:cBhvr>
                                        <p:cTn id="12" dur="500"/>
                                        <p:tgtEl>
                                          <p:spTgt spid="2437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0" dur="500"/>
                                        <p:tgtEl>
                                          <p:spTgt spid="6147">
                                            <p:txEl>
                                              <p:pRg st="3" end="3"/>
                                            </p:txEl>
                                          </p:spTgt>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243715"/>
                                        </p:tgtEl>
                                        <p:attrNameLst>
                                          <p:attrName>style.visibility</p:attrName>
                                        </p:attrNameLst>
                                      </p:cBhvr>
                                      <p:to>
                                        <p:strVal val="visible"/>
                                      </p:to>
                                    </p:set>
                                    <p:animEffect transition="in" filter="box(in)">
                                      <p:cBhvr>
                                        <p:cTn id="25" dur="500"/>
                                        <p:tgtEl>
                                          <p:spTgt spid="243715"/>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8"/>
                                        </p:tgtEl>
                                        <p:attrNameLst>
                                          <p:attrName>style.visibility</p:attrName>
                                        </p:attrNameLst>
                                      </p:cBhvr>
                                      <p:to>
                                        <p:strVal val="visible"/>
                                      </p:to>
                                    </p:set>
                                    <p:animEffect transition="in" filter="blinds(horizontal)">
                                      <p:cBhvr>
                                        <p:cTn id="30"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par>
                                <p:cTn id="31" presetID="3" presetClass="entr" presetSubtype="1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blinds(horizontal)">
                                      <p:cBhvr>
                                        <p:cTn id="33"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1"/>
                                        </p:tgtEl>
                                        <p:attrNameLst>
                                          <p:attrName>style.visibility</p:attrName>
                                        </p:attrNameLst>
                                      </p:cBhvr>
                                      <p:to>
                                        <p:strVal val="visible"/>
                                      </p:to>
                                    </p:set>
                                    <p:animEffect transition="in" filter="blinds(horizontal)">
                                      <p:cBhvr>
                                        <p:cTn id="3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par>
                                <p:cTn id="39" presetID="3" presetClass="entr" presetSubtype="10" fill="hold" grpId="0" nodeType="with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blinds(horizontal)">
                                      <p:cBhvr>
                                        <p:cTn id="41"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horizontal)">
                                      <p:cBhvr>
                                        <p:cTn id="4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1"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817563"/>
            <a:ext cx="8572500" cy="706437"/>
          </a:xfrm>
          <a:effectLst/>
        </p:spPr>
        <p:txBody>
          <a:bodyPr anchor="ctr"/>
          <a:lstStyle/>
          <a:p>
            <a:pPr eaLnBrk="1" hangingPunct="1">
              <a:defRPr/>
            </a:pPr>
            <a:r>
              <a:rPr lang="en-US" altLang="zh-CN" sz="4000" dirty="0">
                <a:solidFill>
                  <a:srgbClr val="800000"/>
                </a:solidFill>
                <a:effectLst>
                  <a:outerShdw blurRad="38100" dist="38100" dir="2700000" algn="tl">
                    <a:srgbClr val="000000"/>
                  </a:outerShdw>
                </a:effectLst>
                <a:latin typeface="Arial" charset="0"/>
                <a:ea typeface="黑体" pitchFamily="2" charset="-122"/>
              </a:rPr>
              <a:t>8.3.2 </a:t>
            </a:r>
            <a:r>
              <a:rPr lang="zh-CN" altLang="zh-CN" sz="4000" dirty="0">
                <a:solidFill>
                  <a:srgbClr val="800000"/>
                </a:solidFill>
                <a:effectLst>
                  <a:outerShdw blurRad="38100" dist="38100" dir="2700000" algn="tl">
                    <a:srgbClr val="000000"/>
                  </a:outerShdw>
                </a:effectLst>
                <a:latin typeface="Arial" charset="0"/>
                <a:ea typeface="黑体" pitchFamily="2" charset="-122"/>
              </a:rPr>
              <a:t>在引用数组元素时指针的运算</a:t>
            </a:r>
            <a:endParaRPr lang="zh-CN" altLang="en-US" sz="4000" dirty="0">
              <a:solidFill>
                <a:srgbClr val="800000"/>
              </a:solidFill>
              <a:effectLst>
                <a:outerShdw blurRad="38100" dist="38100" dir="2700000" algn="tl">
                  <a:srgbClr val="000000"/>
                </a:outerShdw>
              </a:effectLst>
              <a:latin typeface="Arial" charset="0"/>
              <a:ea typeface="黑体" pitchFamily="2" charset="-122"/>
            </a:endParaRPr>
          </a:p>
        </p:txBody>
      </p:sp>
      <p:sp>
        <p:nvSpPr>
          <p:cNvPr id="46083" name="Rectangle 3"/>
          <p:cNvSpPr>
            <a:spLocks noGrp="1" noChangeArrowheads="1"/>
          </p:cNvSpPr>
          <p:nvPr>
            <p:ph type="body" idx="1"/>
          </p:nvPr>
        </p:nvSpPr>
        <p:spPr>
          <a:xfrm>
            <a:off x="714375" y="1714500"/>
            <a:ext cx="8072438" cy="4357688"/>
          </a:xfrm>
        </p:spPr>
        <p:txBody>
          <a:bodyPr/>
          <a:lstStyle/>
          <a:p>
            <a:r>
              <a:rPr lang="zh-CN" altLang="zh-CN"/>
              <a:t>在指针指向数组元素时，</a:t>
            </a:r>
            <a:r>
              <a:rPr lang="zh-CN" altLang="en-US"/>
              <a:t>允许</a:t>
            </a:r>
            <a:r>
              <a:rPr lang="zh-CN" altLang="zh-CN"/>
              <a:t>以下运算：</a:t>
            </a:r>
          </a:p>
          <a:p>
            <a:pPr lvl="1"/>
            <a:r>
              <a:rPr lang="zh-CN" altLang="zh-CN"/>
              <a:t>加一个整数</a:t>
            </a:r>
            <a:r>
              <a:rPr lang="en-US" altLang="zh-CN"/>
              <a:t>(</a:t>
            </a:r>
            <a:r>
              <a:rPr lang="zh-CN" altLang="zh-CN"/>
              <a:t>用</a:t>
            </a:r>
            <a:r>
              <a:rPr lang="en-US" altLang="zh-CN"/>
              <a:t>+</a:t>
            </a:r>
            <a:r>
              <a:rPr lang="zh-CN" altLang="zh-CN"/>
              <a:t>或</a:t>
            </a:r>
            <a:r>
              <a:rPr lang="en-US" altLang="zh-CN"/>
              <a:t>+=)</a:t>
            </a:r>
            <a:r>
              <a:rPr lang="zh-CN" altLang="zh-CN"/>
              <a:t>，如</a:t>
            </a:r>
            <a:r>
              <a:rPr lang="en-US" altLang="zh-CN"/>
              <a:t>p+1</a:t>
            </a:r>
            <a:endParaRPr lang="zh-CN" altLang="zh-CN"/>
          </a:p>
          <a:p>
            <a:pPr lvl="1"/>
            <a:r>
              <a:rPr lang="zh-CN" altLang="zh-CN"/>
              <a:t>减一个整数</a:t>
            </a:r>
            <a:r>
              <a:rPr lang="en-US" altLang="zh-CN"/>
              <a:t>(</a:t>
            </a:r>
            <a:r>
              <a:rPr lang="zh-CN" altLang="zh-CN"/>
              <a:t>用</a:t>
            </a:r>
            <a:r>
              <a:rPr lang="en-US" altLang="zh-CN"/>
              <a:t>-</a:t>
            </a:r>
            <a:r>
              <a:rPr lang="zh-CN" altLang="zh-CN"/>
              <a:t>或</a:t>
            </a:r>
            <a:r>
              <a:rPr lang="en-US" altLang="zh-CN"/>
              <a:t>-=)</a:t>
            </a:r>
            <a:r>
              <a:rPr lang="zh-CN" altLang="zh-CN"/>
              <a:t>，如</a:t>
            </a:r>
            <a:r>
              <a:rPr lang="en-US" altLang="zh-CN"/>
              <a:t>p-1</a:t>
            </a:r>
            <a:endParaRPr lang="zh-CN" altLang="zh-CN"/>
          </a:p>
          <a:p>
            <a:pPr lvl="1"/>
            <a:r>
              <a:rPr lang="zh-CN" altLang="zh-CN"/>
              <a:t>自加运算，如</a:t>
            </a:r>
            <a:r>
              <a:rPr lang="en-US" altLang="zh-CN"/>
              <a:t>p++</a:t>
            </a:r>
            <a:r>
              <a:rPr lang="zh-CN" altLang="zh-CN"/>
              <a:t>，</a:t>
            </a:r>
            <a:r>
              <a:rPr lang="en-US" altLang="zh-CN"/>
              <a:t>++p</a:t>
            </a:r>
            <a:endParaRPr lang="zh-CN" altLang="zh-CN"/>
          </a:p>
          <a:p>
            <a:pPr lvl="1"/>
            <a:r>
              <a:rPr lang="zh-CN" altLang="zh-CN"/>
              <a:t>自减运算，如</a:t>
            </a:r>
            <a:r>
              <a:rPr lang="en-US" altLang="zh-CN"/>
              <a:t>p--</a:t>
            </a:r>
            <a:r>
              <a:rPr lang="zh-CN" altLang="zh-CN"/>
              <a:t>，</a:t>
            </a:r>
            <a:r>
              <a:rPr lang="en-US" altLang="zh-CN"/>
              <a:t>--p</a:t>
            </a:r>
            <a:endParaRPr lang="zh-CN" altLang="zh-CN"/>
          </a:p>
          <a:p>
            <a:pPr lvl="1"/>
            <a:r>
              <a:rPr lang="zh-CN" altLang="zh-CN"/>
              <a:t>两个指针相减，如</a:t>
            </a:r>
            <a:r>
              <a:rPr lang="en-US" altLang="zh-CN"/>
              <a:t>p1-p2 (</a:t>
            </a:r>
            <a:r>
              <a:rPr lang="zh-CN" altLang="zh-CN"/>
              <a:t>只有</a:t>
            </a:r>
            <a:r>
              <a:rPr lang="en-US" altLang="zh-CN"/>
              <a:t>p1</a:t>
            </a:r>
            <a:r>
              <a:rPr lang="zh-CN" altLang="zh-CN"/>
              <a:t>和</a:t>
            </a:r>
            <a:r>
              <a:rPr lang="en-US" altLang="zh-CN"/>
              <a:t>p2</a:t>
            </a:r>
            <a:r>
              <a:rPr lang="zh-CN" altLang="zh-CN"/>
              <a:t>都指向同一数组中的元素时才有意义</a:t>
            </a:r>
            <a:r>
              <a:rPr lang="en-US" altLang="zh-CN"/>
              <a:t>)</a:t>
            </a:r>
          </a:p>
        </p:txBody>
      </p:sp>
      <p:pic>
        <p:nvPicPr>
          <p:cNvPr id="481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6083">
                                            <p:txEl>
                                              <p:pRg st="1" end="1"/>
                                            </p:txEl>
                                          </p:spTgt>
                                        </p:tgtEl>
                                        <p:attrNameLst>
                                          <p:attrName>style.visibility</p:attrName>
                                        </p:attrNameLst>
                                      </p:cBhvr>
                                      <p:to>
                                        <p:strVal val="visible"/>
                                      </p:to>
                                    </p:set>
                                    <p:animEffect transition="in" filter="blinds(horizontal)">
                                      <p:cBhvr>
                                        <p:cTn id="7" dur="500"/>
                                        <p:tgtEl>
                                          <p:spTgt spid="4608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6083">
                                            <p:txEl>
                                              <p:pRg st="2" end="2"/>
                                            </p:txEl>
                                          </p:spTgt>
                                        </p:tgtEl>
                                        <p:attrNameLst>
                                          <p:attrName>style.visibility</p:attrName>
                                        </p:attrNameLst>
                                      </p:cBhvr>
                                      <p:to>
                                        <p:strVal val="visible"/>
                                      </p:to>
                                    </p:set>
                                    <p:animEffect transition="in" filter="blinds(horizontal)">
                                      <p:cBhvr>
                                        <p:cTn id="12" dur="500"/>
                                        <p:tgtEl>
                                          <p:spTgt spid="4608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6083">
                                            <p:txEl>
                                              <p:pRg st="3" end="3"/>
                                            </p:txEl>
                                          </p:spTgt>
                                        </p:tgtEl>
                                        <p:attrNameLst>
                                          <p:attrName>style.visibility</p:attrName>
                                        </p:attrNameLst>
                                      </p:cBhvr>
                                      <p:to>
                                        <p:strVal val="visible"/>
                                      </p:to>
                                    </p:set>
                                    <p:animEffect transition="in" filter="blinds(horizontal)">
                                      <p:cBhvr>
                                        <p:cTn id="17" dur="500"/>
                                        <p:tgtEl>
                                          <p:spTgt spid="4608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6083">
                                            <p:txEl>
                                              <p:pRg st="4" end="4"/>
                                            </p:txEl>
                                          </p:spTgt>
                                        </p:tgtEl>
                                        <p:attrNameLst>
                                          <p:attrName>style.visibility</p:attrName>
                                        </p:attrNameLst>
                                      </p:cBhvr>
                                      <p:to>
                                        <p:strVal val="visible"/>
                                      </p:to>
                                    </p:set>
                                    <p:animEffect transition="in" filter="blinds(horizontal)">
                                      <p:cBhvr>
                                        <p:cTn id="22" dur="500"/>
                                        <p:tgtEl>
                                          <p:spTgt spid="4608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6083">
                                            <p:txEl>
                                              <p:pRg st="5" end="5"/>
                                            </p:txEl>
                                          </p:spTgt>
                                        </p:tgtEl>
                                        <p:attrNameLst>
                                          <p:attrName>style.visibility</p:attrName>
                                        </p:attrNameLst>
                                      </p:cBhvr>
                                      <p:to>
                                        <p:strVal val="visible"/>
                                      </p:to>
                                    </p:set>
                                    <p:animEffect transition="in" filter="blinds(horizontal)">
                                      <p:cBhvr>
                                        <p:cTn id="27" dur="500"/>
                                        <p:tgtEl>
                                          <p:spTgt spid="460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785813"/>
            <a:ext cx="8153400" cy="5338762"/>
          </a:xfrm>
        </p:spPr>
        <p:txBody>
          <a:bodyPr/>
          <a:lstStyle/>
          <a:p>
            <a:pPr>
              <a:buFont typeface="Wingdings" pitchFamily="2" charset="2"/>
              <a:buNone/>
            </a:pPr>
            <a:r>
              <a:rPr lang="en-US" altLang="zh-CN"/>
              <a:t>(1) </a:t>
            </a:r>
            <a:r>
              <a:rPr lang="zh-CN" altLang="zh-CN"/>
              <a:t>如果指针变量</a:t>
            </a:r>
            <a:r>
              <a:rPr lang="en-US" altLang="zh-CN"/>
              <a:t>p</a:t>
            </a:r>
            <a:r>
              <a:rPr lang="zh-CN" altLang="zh-CN"/>
              <a:t>已指向数组中的一个元素，则</a:t>
            </a:r>
            <a:r>
              <a:rPr lang="en-US" altLang="zh-CN"/>
              <a:t>p+1</a:t>
            </a:r>
            <a:r>
              <a:rPr lang="zh-CN" altLang="zh-CN"/>
              <a:t>指向同一数组中的下一个元素，</a:t>
            </a:r>
            <a:r>
              <a:rPr lang="en-US" altLang="zh-CN"/>
              <a:t>p-1</a:t>
            </a:r>
            <a:r>
              <a:rPr lang="zh-CN" altLang="zh-CN"/>
              <a:t>指向同一数组中的上一个元素。</a:t>
            </a:r>
            <a:endParaRPr lang="en-US" altLang="zh-CN"/>
          </a:p>
          <a:p>
            <a:pPr>
              <a:buFont typeface="Wingdings" pitchFamily="2" charset="2"/>
              <a:buNone/>
            </a:pPr>
            <a:r>
              <a:rPr lang="en-US" altLang="zh-CN"/>
              <a:t>  float a[10],*p=a;</a:t>
            </a:r>
          </a:p>
          <a:p>
            <a:pPr>
              <a:buFont typeface="Wingdings" pitchFamily="2" charset="2"/>
              <a:buNone/>
            </a:pPr>
            <a:r>
              <a:rPr lang="zh-CN" altLang="en-US"/>
              <a:t>  假设</a:t>
            </a:r>
            <a:r>
              <a:rPr lang="en-US" altLang="zh-CN"/>
              <a:t>a[0]</a:t>
            </a:r>
            <a:r>
              <a:rPr lang="zh-CN" altLang="en-US"/>
              <a:t>的地址为</a:t>
            </a:r>
            <a:r>
              <a:rPr lang="en-US" altLang="zh-CN"/>
              <a:t>2000</a:t>
            </a:r>
            <a:r>
              <a:rPr lang="zh-CN" altLang="en-US"/>
              <a:t>，则</a:t>
            </a:r>
            <a:endParaRPr lang="en-US" altLang="zh-CN"/>
          </a:p>
          <a:p>
            <a:pPr lvl="1"/>
            <a:r>
              <a:rPr lang="en-US" altLang="zh-CN" sz="3200"/>
              <a:t>p</a:t>
            </a:r>
            <a:r>
              <a:rPr lang="zh-CN" altLang="en-US" sz="3200"/>
              <a:t>的值为</a:t>
            </a:r>
            <a:r>
              <a:rPr lang="en-US" altLang="zh-CN" sz="3200"/>
              <a:t>2000</a:t>
            </a:r>
          </a:p>
          <a:p>
            <a:pPr lvl="1"/>
            <a:r>
              <a:rPr lang="en-US" altLang="zh-CN" sz="3200"/>
              <a:t>p+1</a:t>
            </a:r>
            <a:r>
              <a:rPr lang="zh-CN" altLang="en-US" sz="3200"/>
              <a:t>的值为</a:t>
            </a:r>
            <a:r>
              <a:rPr lang="en-US" altLang="zh-CN" sz="3200"/>
              <a:t>2004</a:t>
            </a:r>
          </a:p>
          <a:p>
            <a:pPr lvl="1"/>
            <a:r>
              <a:rPr lang="en-US" altLang="zh-CN" sz="3200"/>
              <a:t>P-1</a:t>
            </a:r>
            <a:r>
              <a:rPr lang="zh-CN" altLang="en-US" sz="3200"/>
              <a:t>的值为</a:t>
            </a:r>
            <a:r>
              <a:rPr lang="en-US" altLang="zh-CN" sz="3200"/>
              <a:t>1996</a:t>
            </a:r>
            <a:endParaRPr lang="zh-CN" altLang="en-US" sz="3200"/>
          </a:p>
        </p:txBody>
      </p:sp>
      <p:sp>
        <p:nvSpPr>
          <p:cNvPr id="4" name="圆角矩形标注 3"/>
          <p:cNvSpPr>
            <a:spLocks noChangeArrowheads="1"/>
          </p:cNvSpPr>
          <p:nvPr/>
        </p:nvSpPr>
        <p:spPr bwMode="auto">
          <a:xfrm>
            <a:off x="5214938" y="5214938"/>
            <a:ext cx="1214437" cy="714375"/>
          </a:xfrm>
          <a:prstGeom prst="wedgeRoundRectCallout">
            <a:avLst>
              <a:gd name="adj1" fmla="val -89866"/>
              <a:gd name="adj2" fmla="val 2518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越界</a:t>
            </a:r>
          </a:p>
        </p:txBody>
      </p:sp>
      <p:pic>
        <p:nvPicPr>
          <p:cNvPr id="4915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par>
                          <p:cTn id="28" fill="hold" nodeType="afterGroup">
                            <p:stCondLst>
                              <p:cond delay="500"/>
                            </p:stCondLst>
                            <p:childTnLst>
                              <p:par>
                                <p:cTn id="29" presetID="15" presetClass="entr" presetSubtype="0"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 calcmode="lin" valueType="num">
                                      <p:cBhvr>
                                        <p:cTn id="31" dur="1000" fill="hold"/>
                                        <p:tgtEl>
                                          <p:spTgt spid="4"/>
                                        </p:tgtEl>
                                        <p:attrNameLst>
                                          <p:attrName>ppt_w</p:attrName>
                                        </p:attrNameLst>
                                      </p:cBhvr>
                                      <p:tavLst>
                                        <p:tav tm="0">
                                          <p:val>
                                            <p:fltVal val="0"/>
                                          </p:val>
                                        </p:tav>
                                        <p:tav tm="100000">
                                          <p:val>
                                            <p:strVal val="#ppt_w"/>
                                          </p:val>
                                        </p:tav>
                                      </p:tavLst>
                                    </p:anim>
                                    <p:anim calcmode="lin" valueType="num">
                                      <p:cBhvr>
                                        <p:cTn id="32" dur="1000" fill="hold"/>
                                        <p:tgtEl>
                                          <p:spTgt spid="4"/>
                                        </p:tgtEl>
                                        <p:attrNameLst>
                                          <p:attrName>ppt_h</p:attrName>
                                        </p:attrNameLst>
                                      </p:cBhvr>
                                      <p:tavLst>
                                        <p:tav tm="0">
                                          <p:val>
                                            <p:fltVal val="0"/>
                                          </p:val>
                                        </p:tav>
                                        <p:tav tm="100000">
                                          <p:val>
                                            <p:strVal val="#ppt_h"/>
                                          </p:val>
                                        </p:tav>
                                      </p:tavLst>
                                    </p:anim>
                                    <p:anim calcmode="lin" valueType="num">
                                      <p:cBhvr>
                                        <p:cTn id="33" dur="1000" fill="hold"/>
                                        <p:tgtEl>
                                          <p:spTgt spid="4"/>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内容占位符 2"/>
          <p:cNvSpPr>
            <a:spLocks noGrp="1"/>
          </p:cNvSpPr>
          <p:nvPr>
            <p:ph idx="1"/>
          </p:nvPr>
        </p:nvSpPr>
        <p:spPr>
          <a:xfrm>
            <a:off x="539750" y="1000125"/>
            <a:ext cx="3317875" cy="4929188"/>
          </a:xfrm>
        </p:spPr>
        <p:txBody>
          <a:bodyPr/>
          <a:lstStyle/>
          <a:p>
            <a:pPr>
              <a:buFont typeface="Wingdings" pitchFamily="2" charset="2"/>
              <a:buNone/>
            </a:pPr>
            <a:r>
              <a:rPr lang="en-US" altLang="zh-CN"/>
              <a:t>(2) </a:t>
            </a:r>
            <a:r>
              <a:rPr lang="zh-CN" altLang="zh-CN"/>
              <a:t>如果ｐ的初值为</a:t>
            </a:r>
            <a:r>
              <a:rPr lang="en-US" altLang="zh-CN"/>
              <a:t>&amp;a[0]</a:t>
            </a:r>
            <a:r>
              <a:rPr lang="zh-CN" altLang="zh-CN"/>
              <a:t>，则</a:t>
            </a:r>
            <a:r>
              <a:rPr lang="en-US" altLang="zh-CN"/>
              <a:t>p+i</a:t>
            </a:r>
            <a:r>
              <a:rPr lang="zh-CN" altLang="zh-CN"/>
              <a:t>和</a:t>
            </a:r>
            <a:r>
              <a:rPr lang="en-US" altLang="zh-CN"/>
              <a:t>a+i</a:t>
            </a:r>
            <a:r>
              <a:rPr lang="zh-CN" altLang="zh-CN"/>
              <a:t>就是数组元素</a:t>
            </a:r>
            <a:r>
              <a:rPr lang="en-US" altLang="zh-CN"/>
              <a:t>a[i]</a:t>
            </a:r>
            <a:r>
              <a:rPr lang="zh-CN" altLang="zh-CN"/>
              <a:t>的地址，或者说，它们指向</a:t>
            </a:r>
            <a:r>
              <a:rPr lang="en-US" altLang="zh-CN"/>
              <a:t>a</a:t>
            </a:r>
            <a:r>
              <a:rPr lang="zh-CN" altLang="zh-CN"/>
              <a:t>数组序号为</a:t>
            </a:r>
            <a:r>
              <a:rPr lang="en-US" altLang="zh-CN"/>
              <a:t>i</a:t>
            </a:r>
            <a:r>
              <a:rPr lang="zh-CN" altLang="zh-CN"/>
              <a:t>的元素</a:t>
            </a:r>
            <a:endParaRPr lang="zh-CN" altLang="en-US"/>
          </a:p>
        </p:txBody>
      </p:sp>
      <p:graphicFrame>
        <p:nvGraphicFramePr>
          <p:cNvPr id="5" name="表格 4"/>
          <p:cNvGraphicFramePr>
            <a:graphicFrameLocks noGrp="1"/>
          </p:cNvGraphicFramePr>
          <p:nvPr/>
        </p:nvGraphicFramePr>
        <p:xfrm>
          <a:off x="7810500" y="736600"/>
          <a:ext cx="1190625" cy="5478465"/>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0000"/>
                    </a:ext>
                  </a:extLst>
                </a:gridCol>
              </a:tblGrid>
              <a:tr h="531733">
                <a:tc>
                  <a:txBody>
                    <a:bodyPr/>
                    <a:lstStyle/>
                    <a:p>
                      <a:r>
                        <a:rPr lang="en-US" altLang="zh-CN" sz="2800" b="1" dirty="0">
                          <a:solidFill>
                            <a:schemeClr val="tx1"/>
                          </a:solidFill>
                        </a:rPr>
                        <a:t>a[0]</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a[1]</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a[2]</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a[3]</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a[4]</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a[5]</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a[6]</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a[7]</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a[8]</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a[9]</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nvGraphicFramePr>
        <p:xfrm>
          <a:off x="6238875" y="785813"/>
          <a:ext cx="1476375" cy="5478465"/>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0000"/>
                    </a:ext>
                  </a:extLst>
                </a:gridCol>
              </a:tblGrid>
              <a:tr h="531733">
                <a:tc>
                  <a:txBody>
                    <a:bodyPr/>
                    <a:lstStyle/>
                    <a:p>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7" name="TextBox 6"/>
          <p:cNvSpPr txBox="1">
            <a:spLocks noChangeArrowheads="1"/>
          </p:cNvSpPr>
          <p:nvPr/>
        </p:nvSpPr>
        <p:spPr bwMode="auto">
          <a:xfrm>
            <a:off x="4929188" y="2143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a:t>
            </a:r>
            <a:endParaRPr lang="zh-CN" altLang="en-US">
              <a:solidFill>
                <a:srgbClr val="9D138D"/>
              </a:solidFill>
              <a:latin typeface="Arial" pitchFamily="34" charset="0"/>
            </a:endParaRPr>
          </a:p>
        </p:txBody>
      </p:sp>
      <p:cxnSp>
        <p:nvCxnSpPr>
          <p:cNvPr id="8" name="直接箭头连接符 7"/>
          <p:cNvCxnSpPr>
            <a:cxnSpLocks noChangeShapeType="1"/>
          </p:cNvCxnSpPr>
          <p:nvPr/>
        </p:nvCxnSpPr>
        <p:spPr bwMode="auto">
          <a:xfrm>
            <a:off x="4214813" y="785813"/>
            <a:ext cx="200025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11"/>
          <p:cNvCxnSpPr>
            <a:cxnSpLocks noChangeShapeType="1"/>
          </p:cNvCxnSpPr>
          <p:nvPr/>
        </p:nvCxnSpPr>
        <p:spPr bwMode="auto">
          <a:xfrm>
            <a:off x="4214813" y="1285875"/>
            <a:ext cx="200025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12"/>
          <p:cNvCxnSpPr>
            <a:cxnSpLocks noChangeShapeType="1"/>
          </p:cNvCxnSpPr>
          <p:nvPr/>
        </p:nvCxnSpPr>
        <p:spPr bwMode="auto">
          <a:xfrm>
            <a:off x="4214813" y="2916238"/>
            <a:ext cx="200025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4214813" y="5727700"/>
            <a:ext cx="200025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4449763" y="752475"/>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p+1,a+1 </a:t>
            </a:r>
            <a:endParaRPr lang="zh-CN" altLang="en-US">
              <a:solidFill>
                <a:srgbClr val="9D138D"/>
              </a:solidFill>
              <a:latin typeface="Arial" pitchFamily="34" charset="0"/>
            </a:endParaRPr>
          </a:p>
        </p:txBody>
      </p:sp>
      <p:sp>
        <p:nvSpPr>
          <p:cNvPr id="16" name="TextBox 15"/>
          <p:cNvSpPr txBox="1">
            <a:spLocks noChangeArrowheads="1"/>
          </p:cNvSpPr>
          <p:nvPr/>
        </p:nvSpPr>
        <p:spPr bwMode="auto">
          <a:xfrm>
            <a:off x="4500563" y="2344738"/>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p+i,a+i </a:t>
            </a:r>
            <a:endParaRPr lang="zh-CN" altLang="en-US">
              <a:solidFill>
                <a:srgbClr val="9D138D"/>
              </a:solidFill>
              <a:latin typeface="Arial" pitchFamily="34" charset="0"/>
            </a:endParaRPr>
          </a:p>
        </p:txBody>
      </p:sp>
      <p:sp>
        <p:nvSpPr>
          <p:cNvPr id="17" name="TextBox 16"/>
          <p:cNvSpPr txBox="1">
            <a:spLocks noChangeArrowheads="1"/>
          </p:cNvSpPr>
          <p:nvPr/>
        </p:nvSpPr>
        <p:spPr bwMode="auto">
          <a:xfrm>
            <a:off x="4429125" y="5130800"/>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p+9,a+9 </a:t>
            </a:r>
            <a:endParaRPr lang="zh-CN" altLang="en-US">
              <a:solidFill>
                <a:srgbClr val="9D138D"/>
              </a:solidFill>
              <a:latin typeface="Arial" pitchFamily="34" charset="0"/>
            </a:endParaRPr>
          </a:p>
        </p:txBody>
      </p:sp>
      <p:pic>
        <p:nvPicPr>
          <p:cNvPr id="50222" name="图片 1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par>
                          <p:cTn id="11" fill="hold" nodeType="afterGroup">
                            <p:stCondLst>
                              <p:cond delay="500"/>
                            </p:stCondLst>
                            <p:childTnLst>
                              <p:par>
                                <p:cTn id="12" presetID="3" presetClass="entr" presetSubtype="10" fill="hold" grpId="0"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linds(horizontal)">
                                      <p:cBhvr>
                                        <p:cTn id="14" dur="500"/>
                                        <p:tgtEl>
                                          <p:spTgt spid="7"/>
                                        </p:tgtEl>
                                      </p:cBhvr>
                                    </p:animEffect>
                                  </p:childTnLst>
                                </p:cTn>
                              </p:par>
                            </p:childTnLst>
                          </p:cTn>
                        </p:par>
                        <p:par>
                          <p:cTn id="15" fill="hold" nodeType="afterGroup">
                            <p:stCondLst>
                              <p:cond delay="1000"/>
                            </p:stCondLst>
                            <p:childTnLst>
                              <p:par>
                                <p:cTn id="16" presetID="12" presetClass="entr" presetSubtype="8" fill="hold" nodeType="after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slide(fromLeft)">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par>
                          <p:cTn id="24" fill="hold" nodeType="afterGroup">
                            <p:stCondLst>
                              <p:cond delay="500"/>
                            </p:stCondLst>
                            <p:childTnLst>
                              <p:par>
                                <p:cTn id="25" presetID="12" presetClass="entr" presetSubtype="8"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slide(fromLeft)">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blinds(horizontal)">
                                      <p:cBhvr>
                                        <p:cTn id="32" dur="500"/>
                                        <p:tgtEl>
                                          <p:spTgt spid="16"/>
                                        </p:tgtEl>
                                      </p:cBhvr>
                                    </p:animEffect>
                                  </p:childTnLst>
                                </p:cTn>
                              </p:par>
                            </p:childTnLst>
                          </p:cTn>
                        </p:par>
                        <p:par>
                          <p:cTn id="33" fill="hold" nodeType="afterGroup">
                            <p:stCondLst>
                              <p:cond delay="500"/>
                            </p:stCondLst>
                            <p:childTnLst>
                              <p:par>
                                <p:cTn id="34" presetID="12" presetClass="entr" presetSubtype="8" fill="hold" nodeType="after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slide(fromLeft)">
                                      <p:cBhvr>
                                        <p:cTn id="36" dur="500"/>
                                        <p:tgtEl>
                                          <p:spTgt spid="1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animEffect transition="in" filter="blinds(horizontal)">
                                      <p:cBhvr>
                                        <p:cTn id="41" dur="500"/>
                                        <p:tgtEl>
                                          <p:spTgt spid="17"/>
                                        </p:tgtEl>
                                      </p:cBhvr>
                                    </p:animEffect>
                                  </p:childTnLst>
                                </p:cTn>
                              </p:par>
                            </p:childTnLst>
                          </p:cTn>
                        </p:par>
                        <p:par>
                          <p:cTn id="42" fill="hold" nodeType="afterGroup">
                            <p:stCondLst>
                              <p:cond delay="500"/>
                            </p:stCondLst>
                            <p:childTnLst>
                              <p:par>
                                <p:cTn id="43" presetID="12" presetClass="entr" presetSubtype="8" fill="hold" nodeType="afterEffect">
                                  <p:stCondLst>
                                    <p:cond delay="0"/>
                                  </p:stCondLst>
                                  <p:childTnLst>
                                    <p:set>
                                      <p:cBhvr>
                                        <p:cTn id="44" dur="1" fill="hold">
                                          <p:stCondLst>
                                            <p:cond delay="0"/>
                                          </p:stCondLst>
                                        </p:cTn>
                                        <p:tgtEl>
                                          <p:spTgt spid="14"/>
                                        </p:tgtEl>
                                        <p:attrNameLst>
                                          <p:attrName>style.visibility</p:attrName>
                                        </p:attrNameLst>
                                      </p:cBhvr>
                                      <p:to>
                                        <p:strVal val="visible"/>
                                      </p:to>
                                    </p:set>
                                    <p:animEffect transition="in" filter="slide(fromLeft)">
                                      <p:cBhvr>
                                        <p:cTn id="4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p:bldP spid="16" grpId="0"/>
      <p:bldP spid="17"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000125"/>
            <a:ext cx="3317875" cy="4929188"/>
          </a:xfrm>
        </p:spPr>
        <p:txBody>
          <a:bodyPr/>
          <a:lstStyle/>
          <a:p>
            <a:pPr>
              <a:buFont typeface="Wingdings" pitchFamily="2" charset="2"/>
              <a:buNone/>
            </a:pPr>
            <a:r>
              <a:rPr lang="en-US" altLang="zh-CN"/>
              <a:t>(3)  *(p+i)</a:t>
            </a:r>
            <a:r>
              <a:rPr lang="zh-CN" altLang="zh-CN"/>
              <a:t>或</a:t>
            </a:r>
            <a:r>
              <a:rPr lang="en-US" altLang="zh-CN"/>
              <a:t>*(a+i)</a:t>
            </a:r>
            <a:r>
              <a:rPr lang="zh-CN" altLang="zh-CN"/>
              <a:t>是</a:t>
            </a:r>
            <a:r>
              <a:rPr lang="en-US" altLang="zh-CN"/>
              <a:t>p+i</a:t>
            </a:r>
            <a:r>
              <a:rPr lang="zh-CN" altLang="zh-CN"/>
              <a:t>或</a:t>
            </a:r>
            <a:r>
              <a:rPr lang="en-US" altLang="zh-CN"/>
              <a:t>a+i</a:t>
            </a:r>
            <a:r>
              <a:rPr lang="zh-CN" altLang="zh-CN"/>
              <a:t>所指向的数组元素，即</a:t>
            </a:r>
            <a:r>
              <a:rPr lang="en-US" altLang="zh-CN"/>
              <a:t>a[i]</a:t>
            </a:r>
            <a:r>
              <a:rPr lang="zh-CN" altLang="zh-CN"/>
              <a:t>。</a:t>
            </a:r>
            <a:endParaRPr lang="zh-CN" altLang="en-US"/>
          </a:p>
        </p:txBody>
      </p:sp>
      <p:graphicFrame>
        <p:nvGraphicFramePr>
          <p:cNvPr id="5" name="表格 4"/>
          <p:cNvGraphicFramePr>
            <a:graphicFrameLocks noGrp="1"/>
          </p:cNvGraphicFramePr>
          <p:nvPr/>
        </p:nvGraphicFramePr>
        <p:xfrm>
          <a:off x="7810500" y="736600"/>
          <a:ext cx="1190625" cy="5478465"/>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0000"/>
                    </a:ext>
                  </a:extLst>
                </a:gridCol>
              </a:tblGrid>
              <a:tr h="531733">
                <a:tc>
                  <a:txBody>
                    <a:bodyPr/>
                    <a:lstStyle/>
                    <a:p>
                      <a:r>
                        <a:rPr lang="en-US" altLang="zh-CN" sz="2800" b="1" dirty="0">
                          <a:solidFill>
                            <a:schemeClr val="tx1"/>
                          </a:solidFill>
                        </a:rPr>
                        <a:t>a[0]</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a[1]</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a[2]</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a[3]</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a[4]</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a[5]</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a[6]</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a[7]</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a[8]</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a[9]</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nvGraphicFramePr>
        <p:xfrm>
          <a:off x="6238875" y="785813"/>
          <a:ext cx="1476375" cy="5478465"/>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0000"/>
                    </a:ext>
                  </a:extLst>
                </a:gridCol>
              </a:tblGrid>
              <a:tr h="531733">
                <a:tc>
                  <a:txBody>
                    <a:bodyPr/>
                    <a:lstStyle/>
                    <a:p>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51238" name="TextBox 6"/>
          <p:cNvSpPr txBox="1">
            <a:spLocks noChangeArrowheads="1"/>
          </p:cNvSpPr>
          <p:nvPr/>
        </p:nvSpPr>
        <p:spPr bwMode="auto">
          <a:xfrm>
            <a:off x="4929188" y="2143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a:t>
            </a:r>
            <a:endParaRPr lang="zh-CN" altLang="en-US">
              <a:solidFill>
                <a:srgbClr val="9D138D"/>
              </a:solidFill>
              <a:latin typeface="Arial" pitchFamily="34" charset="0"/>
            </a:endParaRPr>
          </a:p>
        </p:txBody>
      </p:sp>
      <p:cxnSp>
        <p:nvCxnSpPr>
          <p:cNvPr id="51239" name="直接箭头连接符 7"/>
          <p:cNvCxnSpPr>
            <a:cxnSpLocks noChangeShapeType="1"/>
          </p:cNvCxnSpPr>
          <p:nvPr/>
        </p:nvCxnSpPr>
        <p:spPr bwMode="auto">
          <a:xfrm>
            <a:off x="4214813" y="785813"/>
            <a:ext cx="200025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51240" name="直接箭头连接符 11"/>
          <p:cNvCxnSpPr>
            <a:cxnSpLocks noChangeShapeType="1"/>
          </p:cNvCxnSpPr>
          <p:nvPr/>
        </p:nvCxnSpPr>
        <p:spPr bwMode="auto">
          <a:xfrm>
            <a:off x="4214813" y="1285875"/>
            <a:ext cx="200025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51241" name="直接箭头连接符 12"/>
          <p:cNvCxnSpPr>
            <a:cxnSpLocks noChangeShapeType="1"/>
          </p:cNvCxnSpPr>
          <p:nvPr/>
        </p:nvCxnSpPr>
        <p:spPr bwMode="auto">
          <a:xfrm>
            <a:off x="4214813" y="2916238"/>
            <a:ext cx="2000250"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51242" name="直接箭头连接符 13"/>
          <p:cNvCxnSpPr>
            <a:cxnSpLocks noChangeShapeType="1"/>
          </p:cNvCxnSpPr>
          <p:nvPr/>
        </p:nvCxnSpPr>
        <p:spPr bwMode="auto">
          <a:xfrm>
            <a:off x="4214813" y="5727700"/>
            <a:ext cx="2000250"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51243" name="TextBox 14"/>
          <p:cNvSpPr txBox="1">
            <a:spLocks noChangeArrowheads="1"/>
          </p:cNvSpPr>
          <p:nvPr/>
        </p:nvSpPr>
        <p:spPr bwMode="auto">
          <a:xfrm>
            <a:off x="4449763" y="752475"/>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p+1,a+1 </a:t>
            </a:r>
            <a:endParaRPr lang="zh-CN" altLang="en-US">
              <a:solidFill>
                <a:srgbClr val="9D138D"/>
              </a:solidFill>
              <a:latin typeface="Arial" pitchFamily="34" charset="0"/>
            </a:endParaRPr>
          </a:p>
        </p:txBody>
      </p:sp>
      <p:sp>
        <p:nvSpPr>
          <p:cNvPr id="51244" name="TextBox 15"/>
          <p:cNvSpPr txBox="1">
            <a:spLocks noChangeArrowheads="1"/>
          </p:cNvSpPr>
          <p:nvPr/>
        </p:nvSpPr>
        <p:spPr bwMode="auto">
          <a:xfrm>
            <a:off x="4500563" y="2344738"/>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p+i,a+i </a:t>
            </a:r>
            <a:endParaRPr lang="zh-CN" altLang="en-US">
              <a:solidFill>
                <a:srgbClr val="9D138D"/>
              </a:solidFill>
              <a:latin typeface="Arial" pitchFamily="34" charset="0"/>
            </a:endParaRPr>
          </a:p>
        </p:txBody>
      </p:sp>
      <p:sp>
        <p:nvSpPr>
          <p:cNvPr id="51245" name="TextBox 16"/>
          <p:cNvSpPr txBox="1">
            <a:spLocks noChangeArrowheads="1"/>
          </p:cNvSpPr>
          <p:nvPr/>
        </p:nvSpPr>
        <p:spPr bwMode="auto">
          <a:xfrm>
            <a:off x="4429125" y="5130800"/>
            <a:ext cx="17145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p+9,a+9 </a:t>
            </a:r>
            <a:endParaRPr lang="zh-CN" altLang="en-US">
              <a:solidFill>
                <a:srgbClr val="9D138D"/>
              </a:solidFill>
              <a:latin typeface="Arial" pitchFamily="34" charset="0"/>
            </a:endParaRPr>
          </a:p>
        </p:txBody>
      </p:sp>
      <p:sp>
        <p:nvSpPr>
          <p:cNvPr id="18" name="TextBox 17"/>
          <p:cNvSpPr txBox="1">
            <a:spLocks noChangeArrowheads="1"/>
          </p:cNvSpPr>
          <p:nvPr/>
        </p:nvSpPr>
        <p:spPr bwMode="auto">
          <a:xfrm>
            <a:off x="6357938" y="2867025"/>
            <a:ext cx="1214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*(p+i)</a:t>
            </a:r>
            <a:endParaRPr lang="zh-CN" altLang="en-US">
              <a:solidFill>
                <a:srgbClr val="0000CC"/>
              </a:solidFill>
              <a:latin typeface="Arial" pitchFamily="34" charset="0"/>
            </a:endParaRPr>
          </a:p>
        </p:txBody>
      </p:sp>
      <p:pic>
        <p:nvPicPr>
          <p:cNvPr id="51247" name="图片 1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blinds(horizontal)">
                                      <p:cBhvr>
                                        <p:cTn id="1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857250"/>
            <a:ext cx="4246563" cy="4500563"/>
          </a:xfrm>
        </p:spPr>
        <p:txBody>
          <a:bodyPr/>
          <a:lstStyle/>
          <a:p>
            <a:pPr>
              <a:buFont typeface="Wingdings" pitchFamily="2" charset="2"/>
              <a:buNone/>
            </a:pPr>
            <a:r>
              <a:rPr lang="en-US" altLang="zh-CN"/>
              <a:t>(4) </a:t>
            </a:r>
            <a:r>
              <a:rPr lang="zh-CN" altLang="zh-CN"/>
              <a:t>如果指针</a:t>
            </a:r>
            <a:r>
              <a:rPr lang="en-US" altLang="zh-CN"/>
              <a:t>p1</a:t>
            </a:r>
            <a:r>
              <a:rPr lang="zh-CN" altLang="zh-CN"/>
              <a:t>和</a:t>
            </a:r>
            <a:r>
              <a:rPr lang="en-US" altLang="zh-CN"/>
              <a:t>p2</a:t>
            </a:r>
            <a:r>
              <a:rPr lang="zh-CN" altLang="zh-CN"/>
              <a:t>都指向同一数组</a:t>
            </a:r>
            <a:endParaRPr lang="en-US" altLang="zh-CN"/>
          </a:p>
          <a:p>
            <a:pPr>
              <a:buFont typeface="Wingdings" pitchFamily="2" charset="2"/>
              <a:buNone/>
            </a:pPr>
            <a:endParaRPr lang="en-US" altLang="zh-CN"/>
          </a:p>
          <a:p>
            <a:pPr>
              <a:buFont typeface="Wingdings" pitchFamily="2" charset="2"/>
              <a:buNone/>
            </a:pPr>
            <a:r>
              <a:rPr lang="en-US" altLang="zh-CN"/>
              <a:t>   p2-p1</a:t>
            </a:r>
            <a:r>
              <a:rPr lang="zh-CN" altLang="zh-CN"/>
              <a:t>的值</a:t>
            </a:r>
            <a:r>
              <a:rPr lang="zh-CN" altLang="en-US"/>
              <a:t>是</a:t>
            </a:r>
            <a:r>
              <a:rPr lang="en-US" altLang="zh-CN"/>
              <a:t>4</a:t>
            </a:r>
          </a:p>
          <a:p>
            <a:pPr>
              <a:buFont typeface="Wingdings" pitchFamily="2" charset="2"/>
              <a:buNone/>
            </a:pPr>
            <a:endParaRPr lang="en-US" altLang="zh-CN"/>
          </a:p>
          <a:p>
            <a:pPr>
              <a:buFont typeface="Wingdings" pitchFamily="2" charset="2"/>
              <a:buNone/>
            </a:pPr>
            <a:r>
              <a:rPr lang="zh-CN" altLang="en-US"/>
              <a:t>   不能</a:t>
            </a:r>
            <a:r>
              <a:rPr lang="en-US" altLang="zh-CN"/>
              <a:t>p1+p2</a:t>
            </a:r>
            <a:endParaRPr lang="zh-CN" altLang="en-US"/>
          </a:p>
        </p:txBody>
      </p:sp>
      <p:graphicFrame>
        <p:nvGraphicFramePr>
          <p:cNvPr id="5" name="表格 4"/>
          <p:cNvGraphicFramePr>
            <a:graphicFrameLocks noGrp="1"/>
          </p:cNvGraphicFramePr>
          <p:nvPr/>
        </p:nvGraphicFramePr>
        <p:xfrm>
          <a:off x="7810500" y="736600"/>
          <a:ext cx="1190625" cy="5478465"/>
        </p:xfrm>
        <a:graphic>
          <a:graphicData uri="http://schemas.openxmlformats.org/drawingml/2006/table">
            <a:tbl>
              <a:tblPr firstRow="1" bandRow="1">
                <a:tableStyleId>{5C22544A-7EE6-4342-B048-85BDC9FD1C3A}</a:tableStyleId>
              </a:tblPr>
              <a:tblGrid>
                <a:gridCol w="1190625">
                  <a:extLst>
                    <a:ext uri="{9D8B030D-6E8A-4147-A177-3AD203B41FA5}">
                      <a16:colId xmlns:a16="http://schemas.microsoft.com/office/drawing/2014/main" val="20000"/>
                    </a:ext>
                  </a:extLst>
                </a:gridCol>
              </a:tblGrid>
              <a:tr h="531733">
                <a:tc>
                  <a:txBody>
                    <a:bodyPr/>
                    <a:lstStyle/>
                    <a:p>
                      <a:r>
                        <a:rPr lang="en-US" altLang="zh-CN" sz="2800" b="1" dirty="0">
                          <a:solidFill>
                            <a:schemeClr val="tx1"/>
                          </a:solidFill>
                        </a:rPr>
                        <a:t>a[0]</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a[1]</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a[2]</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a[3]</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a[4]</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a[5]</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a[6]</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a[7]</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a[8]</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2800" b="1" dirty="0">
                          <a:solidFill>
                            <a:schemeClr val="tx1"/>
                          </a:solidFill>
                        </a:rPr>
                        <a:t>a[9]</a:t>
                      </a:r>
                      <a:endParaRPr lang="zh-CN" altLang="en-US" sz="2800" b="1" dirty="0">
                        <a:solidFill>
                          <a:schemeClr val="tx1"/>
                        </a:solidFill>
                      </a:endParaRPr>
                    </a:p>
                  </a:txBody>
                  <a:tcPr marL="91441" marR="91441" marT="45713" marB="45713">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graphicFrame>
        <p:nvGraphicFramePr>
          <p:cNvPr id="6" name="表格 5"/>
          <p:cNvGraphicFramePr>
            <a:graphicFrameLocks noGrp="1"/>
          </p:cNvGraphicFramePr>
          <p:nvPr/>
        </p:nvGraphicFramePr>
        <p:xfrm>
          <a:off x="6238875" y="785813"/>
          <a:ext cx="1476375" cy="5478465"/>
        </p:xfrm>
        <a:graphic>
          <a:graphicData uri="http://schemas.openxmlformats.org/drawingml/2006/table">
            <a:tbl>
              <a:tblPr firstRow="1" bandRow="1">
                <a:tableStyleId>{5C22544A-7EE6-4342-B048-85BDC9FD1C3A}</a:tableStyleId>
              </a:tblPr>
              <a:tblGrid>
                <a:gridCol w="1476375">
                  <a:extLst>
                    <a:ext uri="{9D8B030D-6E8A-4147-A177-3AD203B41FA5}">
                      <a16:colId xmlns:a16="http://schemas.microsoft.com/office/drawing/2014/main" val="20000"/>
                    </a:ext>
                  </a:extLst>
                </a:gridCol>
              </a:tblGrid>
              <a:tr h="531733">
                <a:tc>
                  <a:txBody>
                    <a:bodyPr/>
                    <a:lstStyle/>
                    <a:p>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1" marR="91441"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sp>
        <p:nvSpPr>
          <p:cNvPr id="7" name="TextBox 6"/>
          <p:cNvSpPr txBox="1">
            <a:spLocks noChangeArrowheads="1"/>
          </p:cNvSpPr>
          <p:nvPr/>
        </p:nvSpPr>
        <p:spPr bwMode="auto">
          <a:xfrm>
            <a:off x="5357813" y="18065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p1</a:t>
            </a:r>
            <a:endParaRPr lang="zh-CN" altLang="en-US">
              <a:solidFill>
                <a:srgbClr val="9D138D"/>
              </a:solidFill>
              <a:latin typeface="Arial" pitchFamily="34" charset="0"/>
            </a:endParaRPr>
          </a:p>
        </p:txBody>
      </p:sp>
      <p:cxnSp>
        <p:nvCxnSpPr>
          <p:cNvPr id="8" name="直接箭头连接符 7"/>
          <p:cNvCxnSpPr>
            <a:cxnSpLocks noChangeShapeType="1"/>
          </p:cNvCxnSpPr>
          <p:nvPr/>
        </p:nvCxnSpPr>
        <p:spPr bwMode="auto">
          <a:xfrm>
            <a:off x="4929188" y="2379663"/>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a:off x="4919663" y="46180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7" name="TextBox 16"/>
          <p:cNvSpPr txBox="1">
            <a:spLocks noChangeArrowheads="1"/>
          </p:cNvSpPr>
          <p:nvPr/>
        </p:nvSpPr>
        <p:spPr bwMode="auto">
          <a:xfrm>
            <a:off x="5286375" y="4021138"/>
            <a:ext cx="8572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p2 </a:t>
            </a:r>
            <a:endParaRPr lang="zh-CN" altLang="en-US">
              <a:solidFill>
                <a:srgbClr val="9D138D"/>
              </a:solidFill>
              <a:latin typeface="Arial" pitchFamily="34" charset="0"/>
            </a:endParaRPr>
          </a:p>
        </p:txBody>
      </p:sp>
      <p:pic>
        <p:nvPicPr>
          <p:cNvPr id="52266"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par>
                                <p:cTn id="13" presetID="12" presetClass="entr" presetSubtype="8"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slide(fromLeft)">
                                      <p:cBhvr>
                                        <p:cTn id="15" dur="500"/>
                                        <p:tgtEl>
                                          <p:spTgt spid="8"/>
                                        </p:tgtEl>
                                      </p:cBhvr>
                                    </p:animEffect>
                                  </p:childTnLst>
                                </p:cTn>
                              </p:par>
                            </p:childTnLst>
                          </p:cTn>
                        </p:par>
                        <p:par>
                          <p:cTn id="16" fill="hold" nodeType="afterGroup">
                            <p:stCondLst>
                              <p:cond delay="500"/>
                            </p:stCondLst>
                            <p:childTnLst>
                              <p:par>
                                <p:cTn id="17" presetID="12" presetClass="entr" presetSubtype="8"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slide(fromLeft)">
                                      <p:cBhvr>
                                        <p:cTn id="19" dur="500"/>
                                        <p:tgtEl>
                                          <p:spTgt spid="17"/>
                                        </p:tgtEl>
                                      </p:cBhvr>
                                    </p:animEffect>
                                  </p:childTnLst>
                                </p:cTn>
                              </p:par>
                              <p:par>
                                <p:cTn id="20" presetID="12" presetClass="entr" presetSubtype="8" fill="hold" nodeType="with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slide(fromLeft)">
                                      <p:cBhvr>
                                        <p:cTn id="22" dur="500"/>
                                        <p:tgtEl>
                                          <p:spTgt spid="1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Effect transition="in" filter="blinds(horizontal)">
                                      <p:cBhvr>
                                        <p:cTn id="27" dur="500"/>
                                        <p:tgtEl>
                                          <p:spTgt spid="3">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blinds(horizontal)">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14313" y="642938"/>
            <a:ext cx="3571875" cy="785812"/>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mn-lt"/>
                <a:ea typeface="+mn-ea"/>
              </a:rPr>
              <a:t>int</a:t>
            </a: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=3,j=6,k;</a:t>
            </a:r>
          </a:p>
        </p:txBody>
      </p:sp>
      <p:sp>
        <p:nvSpPr>
          <p:cNvPr id="7" name="Rectangle 3"/>
          <p:cNvSpPr txBox="1">
            <a:spLocks noChangeArrowheads="1"/>
          </p:cNvSpPr>
          <p:nvPr/>
        </p:nvSpPr>
        <p:spPr bwMode="auto">
          <a:xfrm>
            <a:off x="214313" y="1428750"/>
            <a:ext cx="3214687" cy="785813"/>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mn-lt"/>
                <a:ea typeface="+mn-ea"/>
              </a:rPr>
              <a:t>printf</a:t>
            </a:r>
            <a:r>
              <a:rPr lang="en-US" altLang="zh-CN" sz="2800" b="1" kern="0" dirty="0">
                <a:solidFill>
                  <a:srgbClr val="00B050"/>
                </a:solidFill>
                <a:latin typeface="+mn-lt"/>
                <a:ea typeface="+mn-ea"/>
              </a:rPr>
              <a:t>(“%</a:t>
            </a:r>
            <a:r>
              <a:rPr lang="en-US" altLang="zh-CN" sz="2800" b="1" kern="0" dirty="0" err="1">
                <a:solidFill>
                  <a:srgbClr val="00B050"/>
                </a:solidFill>
                <a:latin typeface="+mn-lt"/>
                <a:ea typeface="+mn-ea"/>
              </a:rPr>
              <a:t>d”,i</a:t>
            </a:r>
            <a:r>
              <a:rPr lang="en-US" altLang="zh-CN" sz="2800" b="1" kern="0" dirty="0">
                <a:solidFill>
                  <a:srgbClr val="00B050"/>
                </a:solidFill>
                <a:latin typeface="+mn-lt"/>
                <a:ea typeface="+mn-ea"/>
              </a:rPr>
              <a:t>);</a:t>
            </a:r>
          </a:p>
        </p:txBody>
      </p:sp>
      <p:sp>
        <p:nvSpPr>
          <p:cNvPr id="8" name="圆角矩形标注 7"/>
          <p:cNvSpPr>
            <a:spLocks noChangeArrowheads="1"/>
          </p:cNvSpPr>
          <p:nvPr/>
        </p:nvSpPr>
        <p:spPr bwMode="auto">
          <a:xfrm>
            <a:off x="285750" y="2428875"/>
            <a:ext cx="2357438" cy="642938"/>
          </a:xfrm>
          <a:prstGeom prst="wedgeRoundRectCallout">
            <a:avLst>
              <a:gd name="adj1" fmla="val 60991"/>
              <a:gd name="adj2" fmla="val -125898"/>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zh-CN" sz="2800">
                <a:latin typeface="Arial" pitchFamily="34" charset="0"/>
              </a:rPr>
              <a:t>通过变量名</a:t>
            </a:r>
            <a:r>
              <a:rPr lang="en-US" altLang="zh-CN" sz="2800">
                <a:solidFill>
                  <a:srgbClr val="FF0000"/>
                </a:solidFill>
                <a:latin typeface="Arial" pitchFamily="34" charset="0"/>
              </a:rPr>
              <a:t>i</a:t>
            </a:r>
            <a:endParaRPr lang="zh-CN" altLang="en-US" sz="2800">
              <a:solidFill>
                <a:srgbClr val="FF0000"/>
              </a:solidFill>
              <a:latin typeface="Arial" pitchFamily="34" charset="0"/>
            </a:endParaRPr>
          </a:p>
        </p:txBody>
      </p:sp>
      <p:sp>
        <p:nvSpPr>
          <p:cNvPr id="9" name="圆角矩形标注 8"/>
          <p:cNvSpPr>
            <a:spLocks noChangeArrowheads="1"/>
          </p:cNvSpPr>
          <p:nvPr/>
        </p:nvSpPr>
        <p:spPr bwMode="auto">
          <a:xfrm>
            <a:off x="285750" y="3500438"/>
            <a:ext cx="3000375" cy="1643062"/>
          </a:xfrm>
          <a:prstGeom prst="wedgeRoundRectCallout">
            <a:avLst>
              <a:gd name="adj1" fmla="val 53130"/>
              <a:gd name="adj2" fmla="val -10022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zh-CN" sz="2800">
                <a:latin typeface="Arial" pitchFamily="34" charset="0"/>
              </a:rPr>
              <a:t>找到</a:t>
            </a:r>
            <a:r>
              <a:rPr lang="en-US" altLang="zh-CN" sz="2800">
                <a:solidFill>
                  <a:srgbClr val="FF0000"/>
                </a:solidFill>
                <a:latin typeface="Arial" pitchFamily="34" charset="0"/>
              </a:rPr>
              <a:t>i</a:t>
            </a:r>
            <a:r>
              <a:rPr lang="zh-CN" altLang="zh-CN" sz="2800">
                <a:latin typeface="Arial" pitchFamily="34" charset="0"/>
              </a:rPr>
              <a:t>的地址</a:t>
            </a:r>
            <a:r>
              <a:rPr lang="en-US" altLang="zh-CN" sz="2800">
                <a:latin typeface="Arial" pitchFamily="34" charset="0"/>
              </a:rPr>
              <a:t>2000</a:t>
            </a:r>
            <a:r>
              <a:rPr lang="zh-CN" altLang="zh-CN" sz="2800">
                <a:latin typeface="Arial" pitchFamily="34" charset="0"/>
              </a:rPr>
              <a:t>，从而</a:t>
            </a:r>
            <a:r>
              <a:rPr lang="zh-CN" altLang="en-US" sz="2800">
                <a:latin typeface="Arial" pitchFamily="34" charset="0"/>
              </a:rPr>
              <a:t>从</a:t>
            </a:r>
            <a:r>
              <a:rPr lang="zh-CN" altLang="zh-CN" sz="2800">
                <a:latin typeface="Arial" pitchFamily="34" charset="0"/>
              </a:rPr>
              <a:t>存储单元</a:t>
            </a:r>
            <a:r>
              <a:rPr lang="zh-CN" altLang="en-US" sz="2800">
                <a:latin typeface="Arial" pitchFamily="34" charset="0"/>
              </a:rPr>
              <a:t>读</a:t>
            </a:r>
            <a:r>
              <a:rPr lang="zh-CN" altLang="zh-CN" sz="2800">
                <a:latin typeface="Arial" pitchFamily="34" charset="0"/>
              </a:rPr>
              <a:t>取</a:t>
            </a:r>
            <a:r>
              <a:rPr lang="en-US" altLang="zh-CN" sz="2800">
                <a:latin typeface="Arial" pitchFamily="34" charset="0"/>
              </a:rPr>
              <a:t>3</a:t>
            </a:r>
            <a:endParaRPr lang="zh-CN" altLang="en-US" sz="2800">
              <a:latin typeface="Arial" pitchFamily="34" charset="0"/>
            </a:endParaRPr>
          </a:p>
        </p:txBody>
      </p:sp>
      <p:pic>
        <p:nvPicPr>
          <p:cNvPr id="2355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6988"/>
            <a:ext cx="5786437"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71938" y="2286000"/>
            <a:ext cx="582612"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图片 9"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35523"/>
                                        </p:tgtEl>
                                        <p:attrNameLst>
                                          <p:attrName>style.visibility</p:attrName>
                                        </p:attrNameLst>
                                      </p:cBhvr>
                                      <p:to>
                                        <p:strVal val="visible"/>
                                      </p:to>
                                    </p:set>
                                    <p:animEffect transition="in" filter="blinds(horizontal)">
                                      <p:cBhvr>
                                        <p:cTn id="12" dur="500"/>
                                        <p:tgtEl>
                                          <p:spTgt spid="23552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42938"/>
            <a:ext cx="857250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8.3.3 </a:t>
            </a:r>
            <a:r>
              <a:rPr lang="zh-CN" altLang="zh-CN" dirty="0">
                <a:solidFill>
                  <a:srgbClr val="800000"/>
                </a:solidFill>
                <a:effectLst>
                  <a:outerShdw blurRad="38100" dist="38100" dir="2700000" algn="tl">
                    <a:srgbClr val="000000"/>
                  </a:outerShdw>
                </a:effectLst>
                <a:latin typeface="Arial" charset="0"/>
                <a:ea typeface="黑体" pitchFamily="2" charset="-122"/>
              </a:rPr>
              <a:t>通过指针引用数组元素</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53251" name="Rectangle 3"/>
          <p:cNvSpPr>
            <a:spLocks noGrp="1" noChangeArrowheads="1"/>
          </p:cNvSpPr>
          <p:nvPr>
            <p:ph type="body" idx="1"/>
          </p:nvPr>
        </p:nvSpPr>
        <p:spPr>
          <a:xfrm>
            <a:off x="714375" y="1714500"/>
            <a:ext cx="8072438" cy="4357688"/>
          </a:xfrm>
        </p:spPr>
        <p:txBody>
          <a:bodyPr/>
          <a:lstStyle/>
          <a:p>
            <a:r>
              <a:rPr lang="zh-CN" altLang="zh-CN"/>
              <a:t>引用一个数组元素，可用下面两种方法：</a:t>
            </a:r>
            <a:r>
              <a:rPr lang="en-US" altLang="zh-CN"/>
              <a:t> </a:t>
            </a:r>
            <a:r>
              <a:rPr lang="zh-CN" altLang="zh-CN"/>
              <a:t>（１） 下标法，如</a:t>
            </a:r>
            <a:r>
              <a:rPr lang="en-US" altLang="zh-CN"/>
              <a:t>a[i]</a:t>
            </a:r>
            <a:r>
              <a:rPr lang="zh-CN" altLang="zh-CN"/>
              <a:t>形式</a:t>
            </a:r>
          </a:p>
          <a:p>
            <a:pPr>
              <a:buFont typeface="Wingdings" pitchFamily="2" charset="2"/>
              <a:buNone/>
            </a:pPr>
            <a:r>
              <a:rPr lang="en-US" altLang="zh-CN"/>
              <a:t>   </a:t>
            </a:r>
            <a:r>
              <a:rPr lang="zh-CN" altLang="zh-CN"/>
              <a:t>（２） 指针法，如</a:t>
            </a:r>
            <a:r>
              <a:rPr lang="en-US" altLang="zh-CN"/>
              <a:t>*(a+i)</a:t>
            </a:r>
            <a:r>
              <a:rPr lang="zh-CN" altLang="zh-CN"/>
              <a:t>或</a:t>
            </a:r>
            <a:r>
              <a:rPr lang="en-US" altLang="zh-CN"/>
              <a:t>*(p+i)</a:t>
            </a:r>
          </a:p>
          <a:p>
            <a:pPr>
              <a:buFont typeface="Wingdings" pitchFamily="2" charset="2"/>
              <a:buNone/>
            </a:pPr>
            <a:r>
              <a:rPr lang="en-US" altLang="zh-CN"/>
              <a:t>  </a:t>
            </a:r>
            <a:r>
              <a:rPr lang="zh-CN" altLang="zh-CN"/>
              <a:t>其中</a:t>
            </a:r>
            <a:r>
              <a:rPr lang="en-US" altLang="zh-CN"/>
              <a:t>a</a:t>
            </a:r>
            <a:r>
              <a:rPr lang="zh-CN" altLang="zh-CN"/>
              <a:t>是数组名，</a:t>
            </a:r>
            <a:r>
              <a:rPr lang="en-US" altLang="zh-CN"/>
              <a:t>p</a:t>
            </a:r>
            <a:r>
              <a:rPr lang="zh-CN" altLang="zh-CN"/>
              <a:t>是指向数组元素的指针变量，其初值</a:t>
            </a:r>
            <a:r>
              <a:rPr lang="en-US" altLang="zh-CN"/>
              <a:t>p=a</a:t>
            </a:r>
          </a:p>
        </p:txBody>
      </p:sp>
      <p:pic>
        <p:nvPicPr>
          <p:cNvPr id="5325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42938"/>
            <a:ext cx="857250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8.3.3 </a:t>
            </a:r>
            <a:r>
              <a:rPr lang="zh-CN" altLang="zh-CN" dirty="0">
                <a:solidFill>
                  <a:srgbClr val="800000"/>
                </a:solidFill>
                <a:effectLst>
                  <a:outerShdw blurRad="38100" dist="38100" dir="2700000" algn="tl">
                    <a:srgbClr val="000000"/>
                  </a:outerShdw>
                </a:effectLst>
                <a:latin typeface="Arial" charset="0"/>
                <a:ea typeface="黑体" pitchFamily="2" charset="-122"/>
              </a:rPr>
              <a:t>通过指针引用数组元素</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14375" y="1714500"/>
            <a:ext cx="8072438" cy="4357688"/>
          </a:xfrm>
        </p:spPr>
        <p:txBody>
          <a:bodyPr/>
          <a:lstStyle/>
          <a:p>
            <a:pPr>
              <a:buFont typeface="Wingdings" pitchFamily="2" charset="2"/>
              <a:buNone/>
            </a:pPr>
            <a:r>
              <a:rPr lang="en-US" altLang="zh-CN"/>
              <a:t>  </a:t>
            </a:r>
            <a:r>
              <a:rPr lang="zh-CN" altLang="zh-CN"/>
              <a:t>例</a:t>
            </a:r>
            <a:r>
              <a:rPr lang="en-US" altLang="zh-CN"/>
              <a:t>8.6 </a:t>
            </a:r>
            <a:r>
              <a:rPr lang="zh-CN" altLang="zh-CN"/>
              <a:t>有一个整型数组</a:t>
            </a:r>
            <a:r>
              <a:rPr lang="en-US" altLang="zh-CN"/>
              <a:t>a</a:t>
            </a:r>
            <a:r>
              <a:rPr lang="zh-CN" altLang="zh-CN"/>
              <a:t>，有</a:t>
            </a:r>
            <a:r>
              <a:rPr lang="en-US" altLang="zh-CN"/>
              <a:t>10</a:t>
            </a:r>
            <a:r>
              <a:rPr lang="zh-CN" altLang="zh-CN"/>
              <a:t>个元素，要求输出数组中的全部元素。</a:t>
            </a:r>
          </a:p>
          <a:p>
            <a:r>
              <a:rPr lang="zh-CN" altLang="zh-CN"/>
              <a:t>解题思路：引用数组中各元素的值有</a:t>
            </a:r>
            <a:r>
              <a:rPr lang="en-US" altLang="zh-CN"/>
              <a:t>3</a:t>
            </a:r>
            <a:r>
              <a:rPr lang="zh-CN" altLang="zh-CN"/>
              <a:t>种方法：</a:t>
            </a:r>
            <a:r>
              <a:rPr lang="en-US" altLang="zh-CN"/>
              <a:t>(1)</a:t>
            </a:r>
            <a:r>
              <a:rPr lang="zh-CN" altLang="zh-CN"/>
              <a:t>下标法</a:t>
            </a:r>
            <a:r>
              <a:rPr lang="zh-CN" altLang="en-US"/>
              <a:t>；</a:t>
            </a:r>
            <a:r>
              <a:rPr lang="en-US" altLang="zh-CN"/>
              <a:t>(2)</a:t>
            </a:r>
            <a:r>
              <a:rPr lang="zh-CN" altLang="zh-CN"/>
              <a:t>通过数组名计算数组元素地址，找出元素的值</a:t>
            </a:r>
            <a:r>
              <a:rPr lang="zh-CN" altLang="en-US"/>
              <a:t>；</a:t>
            </a:r>
            <a:r>
              <a:rPr lang="en-US" altLang="zh-CN"/>
              <a:t>(3) </a:t>
            </a:r>
            <a:r>
              <a:rPr lang="zh-CN" altLang="zh-CN"/>
              <a:t>用指针变量指向数组元素</a:t>
            </a:r>
            <a:endParaRPr lang="en-US" altLang="zh-CN"/>
          </a:p>
          <a:p>
            <a:r>
              <a:rPr lang="zh-CN" altLang="zh-CN"/>
              <a:t>分别写出程序，以资比较分析。</a:t>
            </a:r>
            <a:endParaRPr lang="en-US" altLang="zh-CN"/>
          </a:p>
        </p:txBody>
      </p:sp>
      <p:pic>
        <p:nvPicPr>
          <p:cNvPr id="5427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1" dur="500"/>
                                        <p:tgtEl>
                                          <p:spTgt spid="61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内容占位符 2"/>
          <p:cNvSpPr>
            <a:spLocks noGrp="1"/>
          </p:cNvSpPr>
          <p:nvPr>
            <p:ph idx="1"/>
          </p:nvPr>
        </p:nvSpPr>
        <p:spPr>
          <a:xfrm>
            <a:off x="285750" y="714375"/>
            <a:ext cx="8407400" cy="5410200"/>
          </a:xfrm>
        </p:spPr>
        <p:txBody>
          <a:bodyPr/>
          <a:lstStyle/>
          <a:p>
            <a:pPr>
              <a:lnSpc>
                <a:spcPct val="100000"/>
              </a:lnSpc>
              <a:buFont typeface="Wingdings" pitchFamily="2" charset="2"/>
              <a:buNone/>
            </a:pPr>
            <a:r>
              <a:rPr lang="en-US" altLang="zh-CN" sz="2800"/>
              <a:t>(1) </a:t>
            </a:r>
            <a:r>
              <a:rPr lang="zh-CN" altLang="zh-CN" sz="2800"/>
              <a:t>下标法。</a:t>
            </a:r>
            <a:r>
              <a:rPr lang="en-US" altLang="zh-CN" sz="2800"/>
              <a:t> </a:t>
            </a:r>
            <a:endParaRPr lang="zh-CN" altLang="zh-CN" sz="2800"/>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a[10];  int i;</a:t>
            </a:r>
            <a:endParaRPr lang="zh-CN" altLang="zh-CN" sz="2800"/>
          </a:p>
          <a:p>
            <a:pPr>
              <a:lnSpc>
                <a:spcPct val="100000"/>
              </a:lnSpc>
              <a:buFont typeface="Wingdings" pitchFamily="2" charset="2"/>
              <a:buNone/>
            </a:pPr>
            <a:r>
              <a:rPr lang="en-US" altLang="zh-CN" sz="2800"/>
              <a:t>   printf(“enter 10 integer numbers:\n");</a:t>
            </a:r>
            <a:endParaRPr lang="zh-CN" altLang="zh-CN" sz="2800"/>
          </a:p>
          <a:p>
            <a:pPr>
              <a:lnSpc>
                <a:spcPct val="100000"/>
              </a:lnSpc>
              <a:buFont typeface="Wingdings" pitchFamily="2" charset="2"/>
              <a:buNone/>
            </a:pPr>
            <a:r>
              <a:rPr lang="en-US" altLang="zh-CN" sz="2800"/>
              <a:t>   for(i=0;i&lt;10;i++) scanf("%d",&amp;a[i]);</a:t>
            </a:r>
            <a:endParaRPr lang="zh-CN" altLang="zh-CN" sz="2800"/>
          </a:p>
          <a:p>
            <a:pPr>
              <a:lnSpc>
                <a:spcPct val="100000"/>
              </a:lnSpc>
              <a:buFont typeface="Wingdings" pitchFamily="2" charset="2"/>
              <a:buNone/>
            </a:pPr>
            <a:r>
              <a:rPr lang="en-US" altLang="zh-CN" sz="2800"/>
              <a:t>   for(i=0;i&lt;10;i++)  printf(“%d ”,a[i]); </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endParaRPr lang="zh-CN" altLang="en-US" sz="2800"/>
          </a:p>
        </p:txBody>
      </p:sp>
      <p:grpSp>
        <p:nvGrpSpPr>
          <p:cNvPr id="2" name="组合 7"/>
          <p:cNvGrpSpPr>
            <a:grpSpLocks/>
          </p:cNvGrpSpPr>
          <p:nvPr/>
        </p:nvGrpSpPr>
        <p:grpSpPr bwMode="auto">
          <a:xfrm>
            <a:off x="3286125" y="5000625"/>
            <a:ext cx="5241925" cy="1063625"/>
            <a:chOff x="3286115" y="5000636"/>
            <a:chExt cx="5241488" cy="1063352"/>
          </a:xfrm>
        </p:grpSpPr>
        <p:pic>
          <p:nvPicPr>
            <p:cNvPr id="5530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16" y="5000636"/>
              <a:ext cx="5241487" cy="3429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5" y="5345300"/>
              <a:ext cx="3750495"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5" y="5702490"/>
              <a:ext cx="3750495"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5304"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4753" y="5286388"/>
              <a:ext cx="1484509" cy="77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55300" name="图片 7"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内容占位符 2"/>
          <p:cNvSpPr>
            <a:spLocks noGrp="1"/>
          </p:cNvSpPr>
          <p:nvPr>
            <p:ph idx="1"/>
          </p:nvPr>
        </p:nvSpPr>
        <p:spPr>
          <a:xfrm>
            <a:off x="379413" y="714375"/>
            <a:ext cx="8550275" cy="5643563"/>
          </a:xfrm>
        </p:spPr>
        <p:txBody>
          <a:bodyPr/>
          <a:lstStyle/>
          <a:p>
            <a:pPr>
              <a:lnSpc>
                <a:spcPct val="100000"/>
              </a:lnSpc>
              <a:buFont typeface="Wingdings" pitchFamily="2" charset="2"/>
              <a:buNone/>
            </a:pPr>
            <a:r>
              <a:rPr lang="en-US" altLang="zh-CN" sz="2800"/>
              <a:t>(2)</a:t>
            </a:r>
            <a:r>
              <a:rPr lang="zh-CN" altLang="zh-CN" sz="2800"/>
              <a:t> 通过数组名计算数组元素地址，找出元素的值</a:t>
            </a:r>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a[10];  int i;</a:t>
            </a:r>
            <a:endParaRPr lang="zh-CN" altLang="zh-CN" sz="2800"/>
          </a:p>
          <a:p>
            <a:pPr>
              <a:lnSpc>
                <a:spcPct val="100000"/>
              </a:lnSpc>
              <a:buFont typeface="Wingdings" pitchFamily="2" charset="2"/>
              <a:buNone/>
            </a:pPr>
            <a:r>
              <a:rPr lang="en-US" altLang="zh-CN" sz="2800"/>
              <a:t>   printf(“enter 10 integer numbers:\n");</a:t>
            </a:r>
            <a:endParaRPr lang="zh-CN" altLang="zh-CN" sz="2800"/>
          </a:p>
          <a:p>
            <a:pPr>
              <a:lnSpc>
                <a:spcPct val="100000"/>
              </a:lnSpc>
              <a:buFont typeface="Wingdings" pitchFamily="2" charset="2"/>
              <a:buNone/>
            </a:pPr>
            <a:r>
              <a:rPr lang="en-US" altLang="zh-CN" sz="2800"/>
              <a:t>   for(i=0;i&lt;10;i++)  scanf("%d",&amp;a[i]);</a:t>
            </a:r>
            <a:endParaRPr lang="zh-CN" altLang="zh-CN" sz="2800"/>
          </a:p>
          <a:p>
            <a:pPr>
              <a:lnSpc>
                <a:spcPct val="100000"/>
              </a:lnSpc>
              <a:buFont typeface="Wingdings" pitchFamily="2" charset="2"/>
              <a:buNone/>
            </a:pPr>
            <a:r>
              <a:rPr lang="en-US" altLang="zh-CN" sz="2800"/>
              <a:t>   for(i=0;i&lt;10;i++)</a:t>
            </a:r>
          </a:p>
          <a:p>
            <a:pPr>
              <a:lnSpc>
                <a:spcPct val="100000"/>
              </a:lnSpc>
              <a:buFont typeface="Wingdings" pitchFamily="2" charset="2"/>
              <a:buNone/>
            </a:pPr>
            <a:r>
              <a:rPr lang="en-US" altLang="zh-CN" sz="2800"/>
              <a:t>          printf(“%d ”,*(a+i)); </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en-US" sz="2800"/>
          </a:p>
        </p:txBody>
      </p:sp>
      <p:sp>
        <p:nvSpPr>
          <p:cNvPr id="4" name="圆角矩形标注 3"/>
          <p:cNvSpPr/>
          <p:nvPr/>
        </p:nvSpPr>
        <p:spPr bwMode="auto">
          <a:xfrm>
            <a:off x="4929188" y="4857750"/>
            <a:ext cx="3929062" cy="642938"/>
          </a:xfrm>
          <a:prstGeom prst="wedgeRoundRectCallout">
            <a:avLst>
              <a:gd name="adj1" fmla="val 3175"/>
              <a:gd name="adj2" fmla="val -20846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en-US" altLang="zh-CN" sz="2800" b="1" dirty="0" err="1">
                <a:solidFill>
                  <a:srgbClr val="0000CC"/>
                </a:solidFill>
                <a:latin typeface="+mn-lt"/>
                <a:ea typeface="+mn-ea"/>
              </a:rPr>
              <a:t>scanf</a:t>
            </a:r>
            <a:r>
              <a:rPr lang="en-US" altLang="zh-CN" sz="2800" b="1" dirty="0">
                <a:solidFill>
                  <a:srgbClr val="0000CC"/>
                </a:solidFill>
                <a:latin typeface="+mn-lt"/>
                <a:ea typeface="+mn-ea"/>
              </a:rPr>
              <a:t>("%</a:t>
            </a:r>
            <a:r>
              <a:rPr lang="en-US" altLang="zh-CN" sz="2800" b="1" dirty="0" err="1">
                <a:solidFill>
                  <a:srgbClr val="0000CC"/>
                </a:solidFill>
                <a:latin typeface="+mn-lt"/>
                <a:ea typeface="+mn-ea"/>
              </a:rPr>
              <a:t>d",a+i</a:t>
            </a:r>
            <a:r>
              <a:rPr lang="en-US" altLang="zh-CN" sz="2800" b="1" dirty="0">
                <a:solidFill>
                  <a:srgbClr val="0000CC"/>
                </a:solidFill>
                <a:latin typeface="+mn-lt"/>
                <a:ea typeface="+mn-ea"/>
              </a:rPr>
              <a:t>);</a:t>
            </a:r>
            <a:endParaRPr lang="zh-CN" altLang="en-US" sz="2800" b="1" dirty="0">
              <a:solidFill>
                <a:srgbClr val="0000CC"/>
              </a:solidFill>
              <a:latin typeface="+mn-lt"/>
              <a:ea typeface="+mn-ea"/>
            </a:endParaRPr>
          </a:p>
        </p:txBody>
      </p:sp>
      <p:pic>
        <p:nvPicPr>
          <p:cNvPr id="56324"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内容占位符 2"/>
          <p:cNvSpPr>
            <a:spLocks noGrp="1"/>
          </p:cNvSpPr>
          <p:nvPr>
            <p:ph idx="1"/>
          </p:nvPr>
        </p:nvSpPr>
        <p:spPr>
          <a:xfrm>
            <a:off x="307975" y="714375"/>
            <a:ext cx="8693150" cy="5429250"/>
          </a:xfrm>
        </p:spPr>
        <p:txBody>
          <a:bodyPr/>
          <a:lstStyle/>
          <a:p>
            <a:pPr>
              <a:lnSpc>
                <a:spcPct val="100000"/>
              </a:lnSpc>
              <a:buFont typeface="Wingdings" pitchFamily="2" charset="2"/>
              <a:buNone/>
            </a:pPr>
            <a:r>
              <a:rPr lang="en-US" altLang="zh-CN" sz="2800"/>
              <a:t>(3) </a:t>
            </a:r>
            <a:r>
              <a:rPr lang="zh-CN" altLang="zh-CN" sz="2800"/>
              <a:t>用指针变量指向数组元素 </a:t>
            </a:r>
          </a:p>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a[10];  int *p,i;</a:t>
            </a:r>
            <a:endParaRPr lang="zh-CN" altLang="zh-CN" sz="2800"/>
          </a:p>
          <a:p>
            <a:pPr>
              <a:lnSpc>
                <a:spcPct val="100000"/>
              </a:lnSpc>
              <a:buFont typeface="Wingdings" pitchFamily="2" charset="2"/>
              <a:buNone/>
            </a:pPr>
            <a:r>
              <a:rPr lang="en-US" altLang="zh-CN" sz="2800"/>
              <a:t>   printf(“enter 10 integer numbers:\n");</a:t>
            </a:r>
            <a:endParaRPr lang="zh-CN" altLang="zh-CN" sz="2800"/>
          </a:p>
          <a:p>
            <a:pPr>
              <a:lnSpc>
                <a:spcPct val="100000"/>
              </a:lnSpc>
              <a:buFont typeface="Wingdings" pitchFamily="2" charset="2"/>
              <a:buNone/>
            </a:pPr>
            <a:r>
              <a:rPr lang="en-US" altLang="zh-CN" sz="2800"/>
              <a:t>   for(i=0;i&lt;10;i++)  scanf("%d",&amp;a[i]);</a:t>
            </a:r>
            <a:endParaRPr lang="zh-CN" altLang="zh-CN" sz="2800"/>
          </a:p>
          <a:p>
            <a:pPr>
              <a:lnSpc>
                <a:spcPct val="100000"/>
              </a:lnSpc>
              <a:buFont typeface="Wingdings" pitchFamily="2" charset="2"/>
              <a:buNone/>
            </a:pPr>
            <a:r>
              <a:rPr lang="en-US" altLang="zh-CN" sz="2800"/>
              <a:t>   for(p=a;p&lt;(a+10);p++)</a:t>
            </a:r>
            <a:endParaRPr lang="zh-CN" altLang="zh-CN" sz="2800"/>
          </a:p>
          <a:p>
            <a:pPr>
              <a:lnSpc>
                <a:spcPct val="100000"/>
              </a:lnSpc>
              <a:buFont typeface="Wingdings" pitchFamily="2" charset="2"/>
              <a:buNone/>
            </a:pPr>
            <a:r>
              <a:rPr lang="en-US" altLang="zh-CN" sz="2800"/>
              <a:t>        printf(“%d ”,*p); </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en-US" sz="2800"/>
          </a:p>
        </p:txBody>
      </p:sp>
      <p:sp>
        <p:nvSpPr>
          <p:cNvPr id="4" name="圆角矩形标注 3"/>
          <p:cNvSpPr/>
          <p:nvPr/>
        </p:nvSpPr>
        <p:spPr bwMode="auto">
          <a:xfrm>
            <a:off x="3786188" y="4857750"/>
            <a:ext cx="5286375" cy="1285875"/>
          </a:xfrm>
          <a:prstGeom prst="wedgeRoundRectCallout">
            <a:avLst>
              <a:gd name="adj1" fmla="val 569"/>
              <a:gd name="adj2" fmla="val -129561"/>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en-US" altLang="zh-CN" sz="2800" b="1" dirty="0">
                <a:solidFill>
                  <a:srgbClr val="0000CC"/>
                </a:solidFill>
                <a:latin typeface="+mn-lt"/>
                <a:ea typeface="+mn-ea"/>
              </a:rPr>
              <a:t>for(p=</a:t>
            </a:r>
            <a:r>
              <a:rPr lang="en-US" altLang="zh-CN" sz="2800" b="1" dirty="0" err="1">
                <a:solidFill>
                  <a:srgbClr val="0000CC"/>
                </a:solidFill>
                <a:latin typeface="+mn-lt"/>
                <a:ea typeface="+mn-ea"/>
              </a:rPr>
              <a:t>a;p</a:t>
            </a:r>
            <a:r>
              <a:rPr lang="en-US" altLang="zh-CN" sz="2800" b="1" dirty="0">
                <a:solidFill>
                  <a:srgbClr val="0000CC"/>
                </a:solidFill>
                <a:latin typeface="+mn-lt"/>
                <a:ea typeface="+mn-ea"/>
              </a:rPr>
              <a:t>&lt;(a+10);p++)</a:t>
            </a:r>
            <a:endParaRPr lang="zh-CN" altLang="zh-CN" sz="2800" b="1" dirty="0">
              <a:solidFill>
                <a:srgbClr val="0000CC"/>
              </a:solidFill>
              <a:latin typeface="+mn-lt"/>
              <a:ea typeface="+mn-ea"/>
            </a:endParaRPr>
          </a:p>
          <a:p>
            <a:pPr>
              <a:defRPr/>
            </a:pPr>
            <a:r>
              <a:rPr lang="en-US" altLang="zh-CN" sz="2800" b="1" dirty="0">
                <a:solidFill>
                  <a:srgbClr val="0000CC"/>
                </a:solidFill>
                <a:latin typeface="+mn-lt"/>
                <a:ea typeface="+mn-ea"/>
              </a:rPr>
              <a:t>     </a:t>
            </a:r>
            <a:r>
              <a:rPr lang="en-US" altLang="zh-CN" sz="2800" b="1" dirty="0" err="1">
                <a:solidFill>
                  <a:srgbClr val="0000CC"/>
                </a:solidFill>
                <a:latin typeface="+mn-lt"/>
                <a:ea typeface="+mn-ea"/>
              </a:rPr>
              <a:t>scanf</a:t>
            </a:r>
            <a:r>
              <a:rPr lang="en-US" altLang="zh-CN" sz="2800" b="1" dirty="0">
                <a:solidFill>
                  <a:srgbClr val="0000CC"/>
                </a:solidFill>
                <a:latin typeface="+mn-lt"/>
                <a:ea typeface="+mn-ea"/>
              </a:rPr>
              <a:t>("%</a:t>
            </a:r>
            <a:r>
              <a:rPr lang="en-US" altLang="zh-CN" sz="2800" b="1" dirty="0" err="1">
                <a:solidFill>
                  <a:srgbClr val="0000CC"/>
                </a:solidFill>
                <a:latin typeface="+mn-lt"/>
                <a:ea typeface="+mn-ea"/>
              </a:rPr>
              <a:t>d",p</a:t>
            </a:r>
            <a:r>
              <a:rPr lang="en-US" altLang="zh-CN" sz="2800" b="1" dirty="0">
                <a:solidFill>
                  <a:srgbClr val="0000CC"/>
                </a:solidFill>
                <a:latin typeface="+mn-lt"/>
                <a:ea typeface="+mn-ea"/>
              </a:rPr>
              <a:t>);</a:t>
            </a:r>
            <a:endParaRPr lang="zh-CN" altLang="zh-CN" sz="2800" b="1" dirty="0">
              <a:solidFill>
                <a:srgbClr val="0000CC"/>
              </a:solidFill>
              <a:latin typeface="+mn-lt"/>
              <a:ea typeface="+mn-ea"/>
            </a:endParaRPr>
          </a:p>
        </p:txBody>
      </p:sp>
      <p:sp>
        <p:nvSpPr>
          <p:cNvPr id="5" name="圆角矩形标注 4"/>
          <p:cNvSpPr>
            <a:spLocks noChangeArrowheads="1"/>
          </p:cNvSpPr>
          <p:nvPr/>
        </p:nvSpPr>
        <p:spPr bwMode="auto">
          <a:xfrm>
            <a:off x="3286125" y="5357813"/>
            <a:ext cx="5607050" cy="1285875"/>
          </a:xfrm>
          <a:prstGeom prst="wedgeRoundRectCallout">
            <a:avLst>
              <a:gd name="adj1" fmla="val -30042"/>
              <a:gd name="adj2" fmla="val -92593"/>
              <a:gd name="adj3" fmla="val 16667"/>
            </a:avLst>
          </a:prstGeom>
          <a:solidFill>
            <a:srgbClr val="FFFFCC"/>
          </a:solidFill>
          <a:ln w="9525" algn="ctr">
            <a:solidFill>
              <a:schemeClr val="tx1"/>
            </a:solidFill>
            <a:miter lim="800000"/>
            <a:headEnd/>
            <a:tailEnd/>
          </a:ln>
        </p:spPr>
        <p:txBody>
          <a:bodyPr/>
          <a:lstStyle/>
          <a:p>
            <a:pPr>
              <a:defRPr/>
            </a:pPr>
            <a:r>
              <a:rPr lang="en-US" altLang="zh-CN" sz="2800" b="1" dirty="0">
                <a:solidFill>
                  <a:srgbClr val="0000CC"/>
                </a:solidFill>
                <a:latin typeface="+mn-lt"/>
                <a:ea typeface="+mn-ea"/>
              </a:rPr>
              <a:t>for(p=</a:t>
            </a:r>
            <a:r>
              <a:rPr lang="en-US" altLang="zh-CN" sz="2800" b="1" dirty="0" err="1">
                <a:solidFill>
                  <a:srgbClr val="0000CC"/>
                </a:solidFill>
                <a:latin typeface="+mn-lt"/>
                <a:ea typeface="+mn-ea"/>
              </a:rPr>
              <a:t>a;p</a:t>
            </a:r>
            <a:r>
              <a:rPr lang="en-US" altLang="zh-CN" sz="2800" b="1" dirty="0">
                <a:solidFill>
                  <a:srgbClr val="0000CC"/>
                </a:solidFill>
                <a:latin typeface="+mn-lt"/>
                <a:ea typeface="+mn-ea"/>
              </a:rPr>
              <a:t>&lt;(a+10);</a:t>
            </a:r>
            <a:r>
              <a:rPr lang="en-US" altLang="zh-CN" sz="2800" b="1" dirty="0">
                <a:solidFill>
                  <a:srgbClr val="FF0000"/>
                </a:solidFill>
                <a:latin typeface="+mn-lt"/>
                <a:ea typeface="+mn-ea"/>
              </a:rPr>
              <a:t>a</a:t>
            </a:r>
            <a:r>
              <a:rPr lang="en-US" altLang="zh-CN" sz="2800" b="1" dirty="0">
                <a:solidFill>
                  <a:srgbClr val="0000CC"/>
                </a:solidFill>
                <a:latin typeface="+mn-lt"/>
                <a:ea typeface="+mn-ea"/>
              </a:rPr>
              <a:t>++)</a:t>
            </a:r>
            <a:endParaRPr lang="zh-CN" altLang="zh-CN" sz="2800" b="1" dirty="0">
              <a:solidFill>
                <a:srgbClr val="0000CC"/>
              </a:solidFill>
              <a:latin typeface="+mn-lt"/>
              <a:ea typeface="+mn-ea"/>
            </a:endParaRPr>
          </a:p>
          <a:p>
            <a:pPr>
              <a:defRPr/>
            </a:pPr>
            <a:r>
              <a:rPr lang="en-US" altLang="zh-CN" sz="2800" b="1" dirty="0">
                <a:solidFill>
                  <a:srgbClr val="0000CC"/>
                </a:solidFill>
                <a:latin typeface="+mn-lt"/>
                <a:ea typeface="+mn-ea"/>
              </a:rPr>
              <a:t>     </a:t>
            </a:r>
            <a:r>
              <a:rPr lang="en-US" altLang="zh-CN" sz="2800" b="1" dirty="0" err="1">
                <a:solidFill>
                  <a:srgbClr val="0000CC"/>
                </a:solidFill>
                <a:latin typeface="+mn-lt"/>
                <a:ea typeface="+mn-ea"/>
              </a:rPr>
              <a:t>printf</a:t>
            </a:r>
            <a:r>
              <a:rPr lang="en-US" altLang="zh-CN" sz="2800" b="1" dirty="0">
                <a:solidFill>
                  <a:srgbClr val="0000CC"/>
                </a:solidFill>
                <a:latin typeface="+mn-lt"/>
                <a:ea typeface="+mn-ea"/>
              </a:rPr>
              <a:t>(“%d ”,*</a:t>
            </a:r>
            <a:r>
              <a:rPr lang="en-US" altLang="zh-CN" sz="2800" b="1" dirty="0">
                <a:solidFill>
                  <a:srgbClr val="FF0000"/>
                </a:solidFill>
                <a:latin typeface="+mn-lt"/>
                <a:ea typeface="+mn-ea"/>
              </a:rPr>
              <a:t>a</a:t>
            </a:r>
            <a:r>
              <a:rPr lang="en-US" altLang="zh-CN" sz="2800" b="1" dirty="0">
                <a:solidFill>
                  <a:srgbClr val="0000CC"/>
                </a:solidFill>
                <a:latin typeface="+mn-lt"/>
                <a:ea typeface="+mn-ea"/>
              </a:rPr>
              <a:t>); </a:t>
            </a:r>
            <a:r>
              <a:rPr lang="zh-CN" altLang="en-US" sz="2800" b="1" dirty="0">
                <a:solidFill>
                  <a:srgbClr val="FF0000"/>
                </a:solidFill>
                <a:latin typeface="+mn-lt"/>
                <a:ea typeface="+mn-ea"/>
              </a:rPr>
              <a:t>错！</a:t>
            </a:r>
            <a:endParaRPr lang="zh-CN" altLang="zh-CN" sz="2800" b="1" dirty="0">
              <a:solidFill>
                <a:srgbClr val="FF0000"/>
              </a:solidFill>
              <a:latin typeface="+mn-lt"/>
              <a:ea typeface="+mn-ea"/>
            </a:endParaRPr>
          </a:p>
        </p:txBody>
      </p:sp>
      <p:pic>
        <p:nvPicPr>
          <p:cNvPr id="57349"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内容占位符 2"/>
          <p:cNvSpPr>
            <a:spLocks noGrp="1"/>
          </p:cNvSpPr>
          <p:nvPr>
            <p:ph idx="1"/>
          </p:nvPr>
        </p:nvSpPr>
        <p:spPr>
          <a:xfrm>
            <a:off x="539750" y="857250"/>
            <a:ext cx="8153400" cy="5267325"/>
          </a:xfrm>
        </p:spPr>
        <p:txBody>
          <a:bodyPr/>
          <a:lstStyle/>
          <a:p>
            <a:r>
              <a:rPr lang="en-US" altLang="zh-CN"/>
              <a:t>3</a:t>
            </a:r>
            <a:r>
              <a:rPr lang="zh-CN" altLang="zh-CN"/>
              <a:t>种方法的比较：</a:t>
            </a:r>
          </a:p>
          <a:p>
            <a:pPr>
              <a:buFont typeface="Wingdings" pitchFamily="2" charset="2"/>
              <a:buNone/>
            </a:pPr>
            <a:r>
              <a:rPr lang="zh-CN" altLang="zh-CN"/>
              <a:t>① 第</a:t>
            </a:r>
            <a:r>
              <a:rPr lang="en-US" altLang="zh-CN"/>
              <a:t>(1)</a:t>
            </a:r>
            <a:r>
              <a:rPr lang="zh-CN" altLang="zh-CN"/>
              <a:t>和第</a:t>
            </a:r>
            <a:r>
              <a:rPr lang="en-US" altLang="zh-CN"/>
              <a:t>(2)</a:t>
            </a:r>
            <a:r>
              <a:rPr lang="zh-CN" altLang="zh-CN"/>
              <a:t>种方法执行效率相同</a:t>
            </a:r>
            <a:endParaRPr lang="en-US" altLang="zh-CN"/>
          </a:p>
          <a:p>
            <a:pPr lvl="1"/>
            <a:r>
              <a:rPr lang="zh-CN" altLang="zh-CN"/>
              <a:t>Ｃ编译系统是将</a:t>
            </a:r>
            <a:r>
              <a:rPr lang="en-US" altLang="zh-CN"/>
              <a:t>a[i]</a:t>
            </a:r>
            <a:r>
              <a:rPr lang="zh-CN" altLang="zh-CN"/>
              <a:t>转换为</a:t>
            </a:r>
            <a:r>
              <a:rPr lang="en-US" altLang="zh-CN"/>
              <a:t>*(a+i)</a:t>
            </a:r>
            <a:r>
              <a:rPr lang="zh-CN" altLang="zh-CN"/>
              <a:t>处理的，即先计算元素地址。</a:t>
            </a:r>
            <a:endParaRPr lang="en-US" altLang="zh-CN"/>
          </a:p>
          <a:p>
            <a:pPr lvl="1"/>
            <a:r>
              <a:rPr lang="zh-CN" altLang="zh-CN"/>
              <a:t>因此用第</a:t>
            </a:r>
            <a:r>
              <a:rPr lang="en-US" altLang="zh-CN"/>
              <a:t>(1)</a:t>
            </a:r>
            <a:r>
              <a:rPr lang="zh-CN" altLang="zh-CN"/>
              <a:t>和第</a:t>
            </a:r>
            <a:r>
              <a:rPr lang="en-US" altLang="zh-CN"/>
              <a:t>(2)</a:t>
            </a:r>
            <a:r>
              <a:rPr lang="zh-CN" altLang="zh-CN"/>
              <a:t>种方法找数组元素费时较多。</a:t>
            </a:r>
            <a:endParaRPr lang="zh-CN" altLang="en-US"/>
          </a:p>
        </p:txBody>
      </p:sp>
      <p:pic>
        <p:nvPicPr>
          <p:cNvPr id="5837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内容占位符 2"/>
          <p:cNvSpPr>
            <a:spLocks noGrp="1"/>
          </p:cNvSpPr>
          <p:nvPr>
            <p:ph idx="1"/>
          </p:nvPr>
        </p:nvSpPr>
        <p:spPr>
          <a:xfrm>
            <a:off x="539750" y="857250"/>
            <a:ext cx="8153400" cy="5267325"/>
          </a:xfrm>
        </p:spPr>
        <p:txBody>
          <a:bodyPr/>
          <a:lstStyle/>
          <a:p>
            <a:r>
              <a:rPr lang="en-US" altLang="zh-CN"/>
              <a:t>3</a:t>
            </a:r>
            <a:r>
              <a:rPr lang="zh-CN" altLang="zh-CN"/>
              <a:t>种方法的比较：</a:t>
            </a:r>
          </a:p>
          <a:p>
            <a:pPr>
              <a:buFont typeface="Wingdings" pitchFamily="2" charset="2"/>
              <a:buNone/>
            </a:pPr>
            <a:r>
              <a:rPr lang="zh-CN" altLang="zh-CN"/>
              <a:t>② 第</a:t>
            </a:r>
            <a:r>
              <a:rPr lang="en-US" altLang="zh-CN"/>
              <a:t>(3)</a:t>
            </a:r>
            <a:r>
              <a:rPr lang="zh-CN" altLang="zh-CN"/>
              <a:t>种方法比第</a:t>
            </a:r>
            <a:r>
              <a:rPr lang="en-US" altLang="zh-CN"/>
              <a:t>(1)</a:t>
            </a:r>
            <a:r>
              <a:rPr lang="zh-CN" altLang="zh-CN"/>
              <a:t>、第</a:t>
            </a:r>
            <a:r>
              <a:rPr lang="en-US" altLang="zh-CN"/>
              <a:t>(2)</a:t>
            </a:r>
            <a:r>
              <a:rPr lang="zh-CN" altLang="zh-CN"/>
              <a:t>种方法快</a:t>
            </a:r>
            <a:endParaRPr lang="en-US" altLang="zh-CN"/>
          </a:p>
          <a:p>
            <a:pPr lvl="1"/>
            <a:r>
              <a:rPr lang="zh-CN" altLang="zh-CN"/>
              <a:t>用指针变量直接指向元素，不必每次都重新计算地址，像</a:t>
            </a:r>
            <a:r>
              <a:rPr lang="en-US" altLang="zh-CN"/>
              <a:t>p++</a:t>
            </a:r>
            <a:r>
              <a:rPr lang="zh-CN" altLang="zh-CN"/>
              <a:t>这样的自加操作是比较快的</a:t>
            </a:r>
            <a:endParaRPr lang="en-US" altLang="zh-CN"/>
          </a:p>
          <a:p>
            <a:pPr lvl="1"/>
            <a:r>
              <a:rPr lang="zh-CN" altLang="zh-CN"/>
              <a:t>这种有规律地改变地址值</a:t>
            </a:r>
            <a:r>
              <a:rPr lang="en-US" altLang="zh-CN"/>
              <a:t>(p++)</a:t>
            </a:r>
            <a:r>
              <a:rPr lang="zh-CN" altLang="zh-CN"/>
              <a:t>能大大提高执行效率</a:t>
            </a:r>
            <a:endParaRPr lang="zh-CN" altLang="en-US"/>
          </a:p>
        </p:txBody>
      </p:sp>
      <p:pic>
        <p:nvPicPr>
          <p:cNvPr id="5939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内容占位符 2"/>
          <p:cNvSpPr>
            <a:spLocks noGrp="1"/>
          </p:cNvSpPr>
          <p:nvPr>
            <p:ph idx="1"/>
          </p:nvPr>
        </p:nvSpPr>
        <p:spPr>
          <a:xfrm>
            <a:off x="539750" y="857250"/>
            <a:ext cx="8153400" cy="5267325"/>
          </a:xfrm>
        </p:spPr>
        <p:txBody>
          <a:bodyPr/>
          <a:lstStyle/>
          <a:p>
            <a:r>
              <a:rPr lang="en-US" altLang="zh-CN"/>
              <a:t>3</a:t>
            </a:r>
            <a:r>
              <a:rPr lang="zh-CN" altLang="zh-CN"/>
              <a:t>种方法的比较：</a:t>
            </a:r>
          </a:p>
          <a:p>
            <a:pPr>
              <a:buFont typeface="Wingdings" pitchFamily="2" charset="2"/>
              <a:buNone/>
            </a:pPr>
            <a:r>
              <a:rPr lang="zh-CN" altLang="zh-CN"/>
              <a:t>③ 用下标法比较直观，能直接知道是第几个元素。</a:t>
            </a:r>
            <a:endParaRPr lang="en-US" altLang="zh-CN"/>
          </a:p>
          <a:p>
            <a:pPr>
              <a:buFont typeface="Wingdings" pitchFamily="2" charset="2"/>
              <a:buNone/>
            </a:pPr>
            <a:r>
              <a:rPr lang="en-US" altLang="zh-CN"/>
              <a:t>   </a:t>
            </a:r>
            <a:r>
              <a:rPr lang="zh-CN" altLang="zh-CN"/>
              <a:t>用地址法或指针变量的方法不直观，难以很快地判断出当前处理的是哪一个元素。</a:t>
            </a:r>
            <a:endParaRPr lang="zh-CN" altLang="en-US"/>
          </a:p>
        </p:txBody>
      </p:sp>
      <p:pic>
        <p:nvPicPr>
          <p:cNvPr id="6041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533400" y="822325"/>
            <a:ext cx="8162925" cy="701675"/>
          </a:xfrm>
        </p:spPr>
        <p:txBody>
          <a:bodyPr/>
          <a:lstStyle/>
          <a:p>
            <a:r>
              <a:rPr lang="zh-CN" altLang="en-US" sz="4000"/>
              <a:t>用三种方法</a:t>
            </a:r>
            <a:r>
              <a:rPr lang="zh-CN" altLang="zh-CN" sz="4000"/>
              <a:t>输出数组中的全部元素</a:t>
            </a:r>
            <a:endParaRPr lang="zh-CN" altLang="en-US" sz="4000"/>
          </a:p>
        </p:txBody>
      </p:sp>
      <p:sp>
        <p:nvSpPr>
          <p:cNvPr id="61443" name="Rectangle 3"/>
          <p:cNvSpPr>
            <a:spLocks noGrp="1" noChangeArrowheads="1"/>
          </p:cNvSpPr>
          <p:nvPr>
            <p:ph type="body" idx="1"/>
          </p:nvPr>
        </p:nvSpPr>
        <p:spPr/>
        <p:txBody>
          <a:bodyPr/>
          <a:lstStyle/>
          <a:p>
            <a:r>
              <a:rPr lang="zh-CN" altLang="en-US"/>
              <a:t>【</a:t>
            </a:r>
            <a:r>
              <a:rPr lang="zh-CN" altLang="zh-CN"/>
              <a:t>例</a:t>
            </a:r>
            <a:r>
              <a:rPr lang="en-US" altLang="zh-CN"/>
              <a:t>8.6】</a:t>
            </a:r>
          </a:p>
          <a:p>
            <a:r>
              <a:rPr lang="zh-CN" altLang="en-US"/>
              <a:t>认真比较此三种方法。</a:t>
            </a:r>
          </a:p>
        </p:txBody>
      </p:sp>
    </p:spTree>
  </p:cSld>
  <p:clrMapOvr>
    <a:masterClrMapping/>
  </p:clrMapOvr>
  <p:transition>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857250"/>
            <a:ext cx="8153400" cy="5267325"/>
          </a:xfrm>
        </p:spPr>
        <p:txBody>
          <a:bodyPr/>
          <a:lstStyle/>
          <a:p>
            <a:pPr>
              <a:buFont typeface="Wingdings" pitchFamily="2" charset="2"/>
              <a:buNone/>
            </a:pPr>
            <a:r>
              <a:rPr lang="en-US" altLang="zh-CN"/>
              <a:t>   </a:t>
            </a:r>
            <a:r>
              <a:rPr lang="zh-CN" altLang="zh-CN"/>
              <a:t>例</a:t>
            </a:r>
            <a:r>
              <a:rPr lang="en-US" altLang="zh-CN"/>
              <a:t>8.7 </a:t>
            </a:r>
            <a:r>
              <a:rPr lang="zh-CN" altLang="zh-CN"/>
              <a:t>通过指针变量输出整型数组</a:t>
            </a:r>
            <a:r>
              <a:rPr lang="en-US" altLang="zh-CN"/>
              <a:t>a</a:t>
            </a:r>
            <a:r>
              <a:rPr lang="zh-CN" altLang="zh-CN"/>
              <a:t>的</a:t>
            </a:r>
            <a:r>
              <a:rPr lang="en-US" altLang="zh-CN"/>
              <a:t>10</a:t>
            </a:r>
            <a:r>
              <a:rPr lang="zh-CN" altLang="zh-CN"/>
              <a:t>个元素。</a:t>
            </a:r>
          </a:p>
          <a:p>
            <a:r>
              <a:rPr lang="zh-CN" altLang="zh-CN"/>
              <a:t>解题思路：</a:t>
            </a:r>
          </a:p>
          <a:p>
            <a:pPr>
              <a:buFont typeface="Wingdings" pitchFamily="2" charset="2"/>
              <a:buNone/>
            </a:pPr>
            <a:r>
              <a:rPr lang="en-US" altLang="zh-CN"/>
              <a:t>   </a:t>
            </a:r>
            <a:r>
              <a:rPr lang="zh-CN" altLang="zh-CN"/>
              <a:t>用指针变量</a:t>
            </a:r>
            <a:r>
              <a:rPr lang="en-US" altLang="zh-CN"/>
              <a:t>p</a:t>
            </a:r>
            <a:r>
              <a:rPr lang="zh-CN" altLang="zh-CN"/>
              <a:t>指向数组元素，通过改变指针变量的值，使</a:t>
            </a:r>
            <a:r>
              <a:rPr lang="en-US" altLang="zh-CN"/>
              <a:t>p</a:t>
            </a:r>
            <a:r>
              <a:rPr lang="zh-CN" altLang="zh-CN"/>
              <a:t>先后指向</a:t>
            </a:r>
            <a:r>
              <a:rPr lang="en-US" altLang="zh-CN"/>
              <a:t>a[0]</a:t>
            </a:r>
            <a:r>
              <a:rPr lang="zh-CN" altLang="zh-CN"/>
              <a:t>到</a:t>
            </a:r>
            <a:r>
              <a:rPr lang="en-US" altLang="zh-CN"/>
              <a:t>a[9]</a:t>
            </a:r>
            <a:r>
              <a:rPr lang="zh-CN" altLang="zh-CN"/>
              <a:t>各元素。</a:t>
            </a:r>
            <a:endParaRPr lang="zh-CN" altLang="en-US"/>
          </a:p>
        </p:txBody>
      </p:sp>
      <p:pic>
        <p:nvPicPr>
          <p:cNvPr id="62467"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214313" y="642938"/>
            <a:ext cx="3571875" cy="785812"/>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mn-lt"/>
                <a:ea typeface="+mn-ea"/>
              </a:rPr>
              <a:t>int</a:t>
            </a: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=3,j=6,k;</a:t>
            </a:r>
          </a:p>
        </p:txBody>
      </p:sp>
      <p:sp>
        <p:nvSpPr>
          <p:cNvPr id="7" name="Rectangle 3"/>
          <p:cNvSpPr txBox="1">
            <a:spLocks noChangeArrowheads="1"/>
          </p:cNvSpPr>
          <p:nvPr/>
        </p:nvSpPr>
        <p:spPr bwMode="auto">
          <a:xfrm>
            <a:off x="214313" y="1357313"/>
            <a:ext cx="1857375" cy="785812"/>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a:solidFill>
                  <a:srgbClr val="00B050"/>
                </a:solidFill>
                <a:latin typeface="+mn-lt"/>
                <a:ea typeface="+mn-ea"/>
              </a:rPr>
              <a:t>k=</a:t>
            </a:r>
            <a:r>
              <a:rPr lang="en-US" altLang="zh-CN" sz="2800" b="1" kern="0" dirty="0" err="1">
                <a:solidFill>
                  <a:srgbClr val="00B050"/>
                </a:solidFill>
                <a:latin typeface="+mn-lt"/>
                <a:ea typeface="+mn-ea"/>
              </a:rPr>
              <a:t>i+j</a:t>
            </a:r>
            <a:r>
              <a:rPr lang="en-US" altLang="zh-CN" sz="2800" b="1" kern="0" dirty="0">
                <a:solidFill>
                  <a:srgbClr val="00B050"/>
                </a:solidFill>
                <a:latin typeface="+mn-lt"/>
                <a:ea typeface="+mn-ea"/>
              </a:rPr>
              <a:t>;</a:t>
            </a:r>
          </a:p>
        </p:txBody>
      </p:sp>
      <p:sp>
        <p:nvSpPr>
          <p:cNvPr id="8" name="圆角矩形标注 7"/>
          <p:cNvSpPr>
            <a:spLocks noChangeArrowheads="1"/>
          </p:cNvSpPr>
          <p:nvPr/>
        </p:nvSpPr>
        <p:spPr bwMode="auto">
          <a:xfrm>
            <a:off x="684213" y="2143125"/>
            <a:ext cx="1958975" cy="642938"/>
          </a:xfrm>
          <a:prstGeom prst="wedgeRoundRectCallout">
            <a:avLst>
              <a:gd name="adj1" fmla="val 71315"/>
              <a:gd name="adj2" fmla="val 1642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从这里取</a:t>
            </a:r>
            <a:r>
              <a:rPr lang="en-US" altLang="zh-CN" sz="2800">
                <a:latin typeface="Arial" pitchFamily="34" charset="0"/>
              </a:rPr>
              <a:t>3</a:t>
            </a:r>
            <a:endParaRPr lang="zh-CN" altLang="en-US" sz="2800">
              <a:solidFill>
                <a:srgbClr val="FF0000"/>
              </a:solidFill>
              <a:latin typeface="Arial" pitchFamily="34" charset="0"/>
            </a:endParaRPr>
          </a:p>
        </p:txBody>
      </p:sp>
      <p:sp>
        <p:nvSpPr>
          <p:cNvPr id="9" name="圆角矩形标注 8"/>
          <p:cNvSpPr>
            <a:spLocks noChangeArrowheads="1"/>
          </p:cNvSpPr>
          <p:nvPr/>
        </p:nvSpPr>
        <p:spPr bwMode="auto">
          <a:xfrm>
            <a:off x="428625" y="4214813"/>
            <a:ext cx="2357438" cy="571500"/>
          </a:xfrm>
          <a:prstGeom prst="wedgeRoundRectCallout">
            <a:avLst>
              <a:gd name="adj1" fmla="val 68060"/>
              <a:gd name="adj2" fmla="val -163056"/>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将</a:t>
            </a:r>
            <a:r>
              <a:rPr lang="en-US" altLang="zh-CN" sz="2800">
                <a:latin typeface="Arial" pitchFamily="34" charset="0"/>
              </a:rPr>
              <a:t>9</a:t>
            </a:r>
            <a:r>
              <a:rPr lang="zh-CN" altLang="en-US" sz="2800">
                <a:latin typeface="Arial" pitchFamily="34" charset="0"/>
              </a:rPr>
              <a:t>送到这里</a:t>
            </a:r>
          </a:p>
        </p:txBody>
      </p:sp>
      <p:sp>
        <p:nvSpPr>
          <p:cNvPr id="10" name="圆角矩形标注 9"/>
          <p:cNvSpPr>
            <a:spLocks noChangeArrowheads="1"/>
          </p:cNvSpPr>
          <p:nvPr/>
        </p:nvSpPr>
        <p:spPr bwMode="auto">
          <a:xfrm>
            <a:off x="714375" y="2928938"/>
            <a:ext cx="2000250" cy="642937"/>
          </a:xfrm>
          <a:prstGeom prst="wedgeRoundRectCallout">
            <a:avLst>
              <a:gd name="adj1" fmla="val 71088"/>
              <a:gd name="adj2" fmla="val -36282"/>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latin typeface="Arial" pitchFamily="34" charset="0"/>
              </a:rPr>
              <a:t>从这里取</a:t>
            </a:r>
            <a:r>
              <a:rPr lang="en-US" altLang="zh-CN" sz="2800">
                <a:latin typeface="Arial" pitchFamily="34" charset="0"/>
              </a:rPr>
              <a:t>6</a:t>
            </a:r>
            <a:endParaRPr lang="zh-CN" altLang="en-US" sz="2800">
              <a:solidFill>
                <a:srgbClr val="FF0000"/>
              </a:solidFill>
              <a:latin typeface="Arial" pitchFamily="34" charset="0"/>
            </a:endParaRPr>
          </a:p>
        </p:txBody>
      </p:sp>
      <p:sp>
        <p:nvSpPr>
          <p:cNvPr id="11" name="横卷形 10"/>
          <p:cNvSpPr>
            <a:spLocks noChangeArrowheads="1"/>
          </p:cNvSpPr>
          <p:nvPr/>
        </p:nvSpPr>
        <p:spPr bwMode="auto">
          <a:xfrm>
            <a:off x="428625" y="5357813"/>
            <a:ext cx="2357438" cy="785812"/>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solidFill>
                  <a:srgbClr val="FF0000"/>
                </a:solidFill>
                <a:latin typeface="Arial" pitchFamily="34" charset="0"/>
              </a:rPr>
              <a:t>直接存取</a:t>
            </a:r>
          </a:p>
        </p:txBody>
      </p:sp>
      <p:pic>
        <p:nvPicPr>
          <p:cNvPr id="8200"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6988"/>
            <a:ext cx="5786437"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2125" y="3286125"/>
            <a:ext cx="5905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71938" y="2286000"/>
            <a:ext cx="582612"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图片 11"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linds(horizontal)">
                                      <p:cBhvr>
                                        <p:cTn id="17" dur="500"/>
                                        <p:tgtEl>
                                          <p:spTgt spid="1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par>
                          <p:cTn id="23" fill="hold" nodeType="afterGroup">
                            <p:stCondLst>
                              <p:cond delay="500"/>
                            </p:stCondLst>
                            <p:childTnLst>
                              <p:par>
                                <p:cTn id="24" presetID="15" presetClass="entr" presetSubtype="0"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3000" fill="hold"/>
                                        <p:tgtEl>
                                          <p:spTgt spid="13"/>
                                        </p:tgtEl>
                                        <p:attrNameLst>
                                          <p:attrName>ppt_w</p:attrName>
                                        </p:attrNameLst>
                                      </p:cBhvr>
                                      <p:tavLst>
                                        <p:tav tm="0">
                                          <p:val>
                                            <p:fltVal val="0"/>
                                          </p:val>
                                        </p:tav>
                                        <p:tav tm="100000">
                                          <p:val>
                                            <p:strVal val="#ppt_w"/>
                                          </p:val>
                                        </p:tav>
                                      </p:tavLst>
                                    </p:anim>
                                    <p:anim calcmode="lin" valueType="num">
                                      <p:cBhvr>
                                        <p:cTn id="27" dur="3000" fill="hold"/>
                                        <p:tgtEl>
                                          <p:spTgt spid="13"/>
                                        </p:tgtEl>
                                        <p:attrNameLst>
                                          <p:attrName>ppt_h</p:attrName>
                                        </p:attrNameLst>
                                      </p:cBhvr>
                                      <p:tavLst>
                                        <p:tav tm="0">
                                          <p:val>
                                            <p:fltVal val="0"/>
                                          </p:val>
                                        </p:tav>
                                        <p:tav tm="100000">
                                          <p:val>
                                            <p:strVal val="#ppt_h"/>
                                          </p:val>
                                        </p:tav>
                                      </p:tavLst>
                                    </p:anim>
                                    <p:anim calcmode="lin" valueType="num">
                                      <p:cBhvr>
                                        <p:cTn id="28" dur="3000" fill="hold"/>
                                        <p:tgtEl>
                                          <p:spTgt spid="13"/>
                                        </p:tgtEl>
                                        <p:attrNameLst>
                                          <p:attrName>ppt_x</p:attrName>
                                        </p:attrNameLst>
                                      </p:cBhvr>
                                      <p:tavLst>
                                        <p:tav tm="0" fmla="#ppt_x+(cos(-2*pi*(1-$))*-#ppt_x-sin(-2*pi*(1-$))*(1-#ppt_y))*(1-$)">
                                          <p:val>
                                            <p:fltVal val="0"/>
                                          </p:val>
                                        </p:tav>
                                        <p:tav tm="100000">
                                          <p:val>
                                            <p:fltVal val="1"/>
                                          </p:val>
                                        </p:tav>
                                      </p:tavLst>
                                    </p:anim>
                                    <p:anim calcmode="lin" valueType="num">
                                      <p:cBhvr>
                                        <p:cTn id="29" dur="3000" fill="hold"/>
                                        <p:tgtEl>
                                          <p:spTgt spid="1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49" presetClass="entr" presetSubtype="0" decel="10000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9" grpId="0" animBg="1"/>
      <p:bldP spid="10" grpId="0" animBg="1"/>
      <p:bldP spid="11"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内容占位符 2"/>
          <p:cNvSpPr>
            <a:spLocks noGrp="1"/>
          </p:cNvSpPr>
          <p:nvPr>
            <p:ph idx="1"/>
          </p:nvPr>
        </p:nvSpPr>
        <p:spPr>
          <a:xfrm>
            <a:off x="357188" y="642938"/>
            <a:ext cx="8532812" cy="5715000"/>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int *p,i,a[10];</a:t>
            </a:r>
            <a:endParaRPr lang="zh-CN" altLang="zh-CN" sz="2800"/>
          </a:p>
          <a:p>
            <a:pPr>
              <a:lnSpc>
                <a:spcPct val="100000"/>
              </a:lnSpc>
              <a:buFont typeface="Wingdings" pitchFamily="2" charset="2"/>
              <a:buNone/>
            </a:pPr>
            <a:r>
              <a:rPr lang="en-US" altLang="zh-CN" sz="2800"/>
              <a:t>   p=a;</a:t>
            </a:r>
            <a:endParaRPr lang="zh-CN" altLang="zh-CN" sz="2800"/>
          </a:p>
          <a:p>
            <a:pPr>
              <a:lnSpc>
                <a:spcPct val="100000"/>
              </a:lnSpc>
              <a:buFont typeface="Wingdings" pitchFamily="2" charset="2"/>
              <a:buNone/>
            </a:pPr>
            <a:r>
              <a:rPr lang="en-US" altLang="zh-CN" sz="2800"/>
              <a:t>   printf(“enter 10 integer numbers:\n");</a:t>
            </a:r>
            <a:endParaRPr lang="zh-CN" altLang="zh-CN" sz="2800"/>
          </a:p>
          <a:p>
            <a:pPr>
              <a:lnSpc>
                <a:spcPct val="100000"/>
              </a:lnSpc>
              <a:buFont typeface="Wingdings" pitchFamily="2" charset="2"/>
              <a:buNone/>
            </a:pPr>
            <a:r>
              <a:rPr lang="en-US" altLang="zh-CN" sz="2800"/>
              <a:t>   for(i=0;i&lt;10;i++) scanf(“%d”,p++); </a:t>
            </a:r>
            <a:endParaRPr lang="zh-CN" altLang="zh-CN" sz="2800"/>
          </a:p>
          <a:p>
            <a:pPr>
              <a:lnSpc>
                <a:spcPct val="100000"/>
              </a:lnSpc>
              <a:buFont typeface="Wingdings" pitchFamily="2" charset="2"/>
              <a:buNone/>
            </a:pPr>
            <a:r>
              <a:rPr lang="en-US" altLang="zh-CN" sz="2800"/>
              <a:t>   for(i=0;i&lt;10;i++,p++)</a:t>
            </a:r>
            <a:endParaRPr lang="zh-CN" altLang="zh-CN" sz="2800"/>
          </a:p>
          <a:p>
            <a:pPr>
              <a:lnSpc>
                <a:spcPct val="100000"/>
              </a:lnSpc>
              <a:buFont typeface="Wingdings" pitchFamily="2" charset="2"/>
              <a:buNone/>
            </a:pPr>
            <a:r>
              <a:rPr lang="en-US" altLang="zh-CN" sz="2800"/>
              <a:t>        printf(“%d ”,*p); </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4" name="圆角矩形标注 3"/>
          <p:cNvSpPr/>
          <p:nvPr/>
        </p:nvSpPr>
        <p:spPr bwMode="auto">
          <a:xfrm>
            <a:off x="5000625" y="4429125"/>
            <a:ext cx="3857625" cy="1143000"/>
          </a:xfrm>
          <a:prstGeom prst="wedgeRoundRectCallout">
            <a:avLst>
              <a:gd name="adj1" fmla="val 9177"/>
              <a:gd name="adj2" fmla="val -10228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defRPr/>
            </a:pPr>
            <a:r>
              <a:rPr lang="zh-CN" altLang="en-US" sz="2800" b="1" dirty="0">
                <a:solidFill>
                  <a:srgbClr val="0000CC"/>
                </a:solidFill>
                <a:latin typeface="+mn-lt"/>
                <a:ea typeface="+mn-ea"/>
              </a:rPr>
              <a:t>退出循环时</a:t>
            </a:r>
            <a:r>
              <a:rPr lang="en-US" altLang="zh-CN" sz="2800" b="1" dirty="0">
                <a:solidFill>
                  <a:srgbClr val="0000CC"/>
                </a:solidFill>
                <a:latin typeface="+mn-lt"/>
                <a:ea typeface="+mn-ea"/>
              </a:rPr>
              <a:t>p</a:t>
            </a:r>
            <a:r>
              <a:rPr lang="zh-CN" altLang="en-US" sz="2800" b="1" dirty="0">
                <a:solidFill>
                  <a:srgbClr val="0000CC"/>
                </a:solidFill>
                <a:latin typeface="+mn-lt"/>
                <a:ea typeface="+mn-ea"/>
              </a:rPr>
              <a:t>指向</a:t>
            </a:r>
            <a:r>
              <a:rPr lang="en-US" altLang="zh-CN" sz="2800" b="1" dirty="0">
                <a:solidFill>
                  <a:srgbClr val="0000CC"/>
                </a:solidFill>
                <a:latin typeface="+mn-lt"/>
                <a:ea typeface="+mn-ea"/>
              </a:rPr>
              <a:t>a[9]</a:t>
            </a:r>
            <a:r>
              <a:rPr lang="zh-CN" altLang="en-US" sz="2800" b="1" dirty="0">
                <a:solidFill>
                  <a:srgbClr val="0000CC"/>
                </a:solidFill>
                <a:latin typeface="+mn-lt"/>
                <a:ea typeface="+mn-ea"/>
              </a:rPr>
              <a:t>后面的存储单元</a:t>
            </a:r>
            <a:endParaRPr lang="zh-CN" altLang="zh-CN" sz="2800" b="1" dirty="0">
              <a:solidFill>
                <a:srgbClr val="0000CC"/>
              </a:solidFill>
              <a:latin typeface="+mn-lt"/>
              <a:ea typeface="+mn-ea"/>
            </a:endParaRPr>
          </a:p>
        </p:txBody>
      </p:sp>
      <p:sp>
        <p:nvSpPr>
          <p:cNvPr id="5" name="圆角矩形标注 4"/>
          <p:cNvSpPr/>
          <p:nvPr/>
        </p:nvSpPr>
        <p:spPr bwMode="auto">
          <a:xfrm>
            <a:off x="3571875" y="5072063"/>
            <a:ext cx="2428875" cy="1143000"/>
          </a:xfrm>
          <a:prstGeom prst="wedgeRoundRectCallout">
            <a:avLst>
              <a:gd name="adj1" fmla="val -28279"/>
              <a:gd name="adj2" fmla="val -81464"/>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因此执行此循环出问题</a:t>
            </a:r>
            <a:endParaRPr lang="zh-CN" altLang="zh-CN" sz="2800" b="1" dirty="0">
              <a:solidFill>
                <a:srgbClr val="0000CC"/>
              </a:solidFill>
              <a:latin typeface="+mn-lt"/>
              <a:ea typeface="+mn-ea"/>
            </a:endParaRPr>
          </a:p>
        </p:txBody>
      </p:sp>
      <p:sp>
        <p:nvSpPr>
          <p:cNvPr id="6" name="圆角矩形标注 5"/>
          <p:cNvSpPr/>
          <p:nvPr/>
        </p:nvSpPr>
        <p:spPr bwMode="auto">
          <a:xfrm>
            <a:off x="2857500" y="1571625"/>
            <a:ext cx="2428875" cy="1143000"/>
          </a:xfrm>
          <a:prstGeom prst="wedgeRoundRectCallout">
            <a:avLst>
              <a:gd name="adj1" fmla="val -112855"/>
              <a:gd name="adj2" fmla="val 141000"/>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重新执行</a:t>
            </a:r>
            <a:endParaRPr lang="en-US" altLang="zh-CN" sz="2800" b="1" dirty="0">
              <a:solidFill>
                <a:srgbClr val="0000CC"/>
              </a:solidFill>
              <a:latin typeface="+mn-lt"/>
              <a:ea typeface="+mn-ea"/>
            </a:endParaRPr>
          </a:p>
          <a:p>
            <a:pPr algn="ctr">
              <a:defRPr/>
            </a:pPr>
            <a:r>
              <a:rPr lang="en-US" altLang="zh-CN" sz="2800" b="1" dirty="0">
                <a:solidFill>
                  <a:srgbClr val="0000CC"/>
                </a:solidFill>
                <a:latin typeface="+mn-lt"/>
                <a:ea typeface="+mn-ea"/>
              </a:rPr>
              <a:t>p=a;</a:t>
            </a:r>
            <a:endParaRPr lang="zh-CN" altLang="zh-CN" sz="2800" b="1" dirty="0">
              <a:solidFill>
                <a:srgbClr val="0000CC"/>
              </a:solidFill>
              <a:latin typeface="+mn-lt"/>
              <a:ea typeface="+mn-ea"/>
            </a:endParaRPr>
          </a:p>
        </p:txBody>
      </p:sp>
      <p:pic>
        <p:nvPicPr>
          <p:cNvPr id="6349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46113"/>
            <a:ext cx="8572500" cy="762000"/>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8.3.4 </a:t>
            </a:r>
            <a:r>
              <a:rPr lang="zh-CN" altLang="zh-CN" dirty="0">
                <a:solidFill>
                  <a:srgbClr val="800000"/>
                </a:solidFill>
                <a:effectLst>
                  <a:outerShdw blurRad="38100" dist="38100" dir="2700000" algn="tl">
                    <a:srgbClr val="000000"/>
                  </a:outerShdw>
                </a:effectLst>
                <a:latin typeface="Arial" charset="0"/>
                <a:ea typeface="黑体" pitchFamily="2" charset="-122"/>
              </a:rPr>
              <a:t>用数组名作函数参数</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4515" name="Rectangle 3"/>
          <p:cNvSpPr>
            <a:spLocks noGrp="1" noChangeArrowheads="1"/>
          </p:cNvSpPr>
          <p:nvPr>
            <p:ph type="body" idx="1"/>
          </p:nvPr>
        </p:nvSpPr>
        <p:spPr>
          <a:xfrm>
            <a:off x="714375" y="1714500"/>
            <a:ext cx="8072438" cy="4357688"/>
          </a:xfrm>
        </p:spPr>
        <p:txBody>
          <a:bodyPr/>
          <a:lstStyle/>
          <a:p>
            <a:r>
              <a:rPr lang="zh-CN" altLang="zh-CN"/>
              <a:t>用数组名作函数参数</a:t>
            </a:r>
            <a:r>
              <a:rPr lang="zh-CN" altLang="en-US"/>
              <a:t>时，因为</a:t>
            </a:r>
            <a:r>
              <a:rPr lang="zh-CN" altLang="zh-CN"/>
              <a:t>实参数组名代表该数组首元素的地址</a:t>
            </a:r>
            <a:r>
              <a:rPr lang="zh-CN" altLang="en-US"/>
              <a:t>，</a:t>
            </a:r>
            <a:r>
              <a:rPr lang="zh-CN" altLang="zh-CN"/>
              <a:t>形参应该是一个指针变量</a:t>
            </a:r>
            <a:endParaRPr lang="en-US" altLang="zh-CN"/>
          </a:p>
          <a:p>
            <a:r>
              <a:rPr lang="en-US" altLang="zh-CN">
                <a:solidFill>
                  <a:srgbClr val="FF0000"/>
                </a:solidFill>
              </a:rPr>
              <a:t>C</a:t>
            </a:r>
            <a:r>
              <a:rPr lang="zh-CN" altLang="zh-CN">
                <a:solidFill>
                  <a:srgbClr val="FF0000"/>
                </a:solidFill>
              </a:rPr>
              <a:t>编译都是将形参数组名作为指针变量来处理的</a:t>
            </a:r>
            <a:endParaRPr lang="en-US" altLang="zh-CN">
              <a:solidFill>
                <a:srgbClr val="FF0000"/>
              </a:solidFill>
            </a:endParaRPr>
          </a:p>
        </p:txBody>
      </p:sp>
      <p:pic>
        <p:nvPicPr>
          <p:cNvPr id="6451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428625" y="1143000"/>
            <a:ext cx="6929438" cy="4786313"/>
          </a:xfrm>
        </p:spPr>
        <p:txBody>
          <a:bodyPr/>
          <a:lstStyle/>
          <a:p>
            <a:pPr>
              <a:lnSpc>
                <a:spcPct val="100000"/>
              </a:lnSpc>
              <a:buFont typeface="Wingdings" pitchFamily="2" charset="2"/>
              <a:buNone/>
            </a:pPr>
            <a:r>
              <a:rPr lang="en-US" altLang="zh-CN" sz="2800" dirty="0"/>
              <a:t>int main()                   </a:t>
            </a:r>
            <a:endParaRPr lang="zh-CN" altLang="zh-CN" sz="2800" dirty="0"/>
          </a:p>
          <a:p>
            <a:pPr>
              <a:lnSpc>
                <a:spcPct val="100000"/>
              </a:lnSpc>
              <a:buFont typeface="Wingdings" pitchFamily="2" charset="2"/>
              <a:buNone/>
            </a:pPr>
            <a:r>
              <a:rPr lang="en-US" altLang="zh-CN" sz="2800" dirty="0"/>
              <a:t>{ void fun(int </a:t>
            </a:r>
            <a:r>
              <a:rPr lang="en-US" altLang="zh-CN" sz="2800" dirty="0" err="1"/>
              <a:t>arr</a:t>
            </a:r>
            <a:r>
              <a:rPr lang="en-US" altLang="zh-CN" sz="2800" dirty="0"/>
              <a:t>[],int n); </a:t>
            </a:r>
            <a:endParaRPr lang="zh-CN" altLang="zh-CN" sz="2800" dirty="0"/>
          </a:p>
          <a:p>
            <a:pPr>
              <a:lnSpc>
                <a:spcPct val="100000"/>
              </a:lnSpc>
              <a:buFont typeface="Wingdings" pitchFamily="2" charset="2"/>
              <a:buNone/>
            </a:pPr>
            <a:r>
              <a:rPr lang="en-US" altLang="zh-CN" sz="2800" dirty="0"/>
              <a:t>   int array[10];      </a:t>
            </a:r>
            <a:endParaRPr lang="zh-CN" altLang="zh-CN" sz="2800" dirty="0"/>
          </a:p>
          <a:p>
            <a:pPr>
              <a:lnSpc>
                <a:spcPct val="100000"/>
              </a:lnSpc>
              <a:buFont typeface="Wingdings" pitchFamily="2" charset="2"/>
              <a:buNone/>
            </a:pPr>
            <a:r>
              <a:rPr lang="en-US" altLang="zh-CN" sz="2800" dirty="0"/>
              <a:t>    </a:t>
            </a:r>
            <a:r>
              <a:rPr lang="zh-CN" altLang="zh-CN" sz="2800" dirty="0"/>
              <a:t>┇</a:t>
            </a:r>
            <a:r>
              <a:rPr lang="en-US" altLang="zh-CN" sz="2800" dirty="0"/>
              <a:t>                                </a:t>
            </a:r>
            <a:endParaRPr lang="zh-CN" altLang="zh-CN" sz="2800" dirty="0"/>
          </a:p>
          <a:p>
            <a:pPr>
              <a:lnSpc>
                <a:spcPct val="100000"/>
              </a:lnSpc>
              <a:buFont typeface="Wingdings" pitchFamily="2" charset="2"/>
              <a:buNone/>
            </a:pPr>
            <a:r>
              <a:rPr lang="en-US" altLang="zh-CN" sz="2800" dirty="0"/>
              <a:t>   fun (array,10);                      </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 </a:t>
            </a:r>
            <a:endParaRPr lang="zh-CN" altLang="zh-CN" sz="2800" dirty="0"/>
          </a:p>
          <a:p>
            <a:pPr>
              <a:lnSpc>
                <a:spcPct val="100000"/>
              </a:lnSpc>
              <a:buFont typeface="Wingdings" pitchFamily="2" charset="2"/>
              <a:buNone/>
            </a:pPr>
            <a:r>
              <a:rPr lang="en-US" altLang="zh-CN" sz="2800" dirty="0"/>
              <a:t>void fun(int </a:t>
            </a:r>
            <a:r>
              <a:rPr lang="en-US" altLang="zh-CN" sz="2800" dirty="0" err="1"/>
              <a:t>arr</a:t>
            </a:r>
            <a:r>
              <a:rPr lang="en-US" altLang="zh-CN" sz="2800" dirty="0"/>
              <a:t>[ ],int n)      </a:t>
            </a:r>
            <a:endParaRPr lang="zh-CN" altLang="zh-CN" sz="2800" dirty="0"/>
          </a:p>
          <a:p>
            <a:pPr>
              <a:lnSpc>
                <a:spcPct val="100000"/>
              </a:lnSpc>
              <a:buFont typeface="Wingdings" pitchFamily="2" charset="2"/>
              <a:buNone/>
            </a:pPr>
            <a:r>
              <a:rPr lang="en-US" altLang="zh-CN" sz="2800" dirty="0"/>
              <a:t>{ …… }</a:t>
            </a:r>
            <a:endParaRPr lang="zh-CN" altLang="zh-CN" sz="2800" dirty="0"/>
          </a:p>
        </p:txBody>
      </p:sp>
      <p:sp>
        <p:nvSpPr>
          <p:cNvPr id="4" name="圆角矩形标注 3"/>
          <p:cNvSpPr/>
          <p:nvPr/>
        </p:nvSpPr>
        <p:spPr bwMode="auto">
          <a:xfrm>
            <a:off x="3786188" y="3643313"/>
            <a:ext cx="4000500" cy="642937"/>
          </a:xfrm>
          <a:prstGeom prst="wedgeRoundRectCallout">
            <a:avLst>
              <a:gd name="adj1" fmla="val -41780"/>
              <a:gd name="adj2" fmla="val 122226"/>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en-US" altLang="zh-CN" sz="2800" b="1" dirty="0">
                <a:solidFill>
                  <a:srgbClr val="0000CC"/>
                </a:solidFill>
                <a:latin typeface="+mn-lt"/>
                <a:ea typeface="+mn-ea"/>
              </a:rPr>
              <a:t>fun(</a:t>
            </a:r>
            <a:r>
              <a:rPr lang="en-US" altLang="zh-CN" sz="2800" b="1" dirty="0" err="1">
                <a:solidFill>
                  <a:srgbClr val="0000CC"/>
                </a:solidFill>
                <a:latin typeface="+mn-lt"/>
                <a:ea typeface="+mn-ea"/>
              </a:rPr>
              <a:t>int</a:t>
            </a:r>
            <a:r>
              <a:rPr lang="en-US" altLang="zh-CN" sz="2800" b="1" dirty="0">
                <a:solidFill>
                  <a:srgbClr val="0000CC"/>
                </a:solidFill>
                <a:latin typeface="+mn-lt"/>
                <a:ea typeface="+mn-ea"/>
              </a:rPr>
              <a:t> *</a:t>
            </a:r>
            <a:r>
              <a:rPr lang="en-US" altLang="zh-CN" sz="2800" b="1" dirty="0" err="1">
                <a:solidFill>
                  <a:srgbClr val="0000CC"/>
                </a:solidFill>
                <a:latin typeface="+mn-lt"/>
                <a:ea typeface="+mn-ea"/>
              </a:rPr>
              <a:t>arr,int</a:t>
            </a:r>
            <a:r>
              <a:rPr lang="en-US" altLang="zh-CN" sz="2800" b="1" dirty="0">
                <a:solidFill>
                  <a:srgbClr val="0000CC"/>
                </a:solidFill>
                <a:latin typeface="+mn-lt"/>
                <a:ea typeface="+mn-ea"/>
              </a:rPr>
              <a:t> n)</a:t>
            </a:r>
            <a:endParaRPr lang="zh-CN" altLang="zh-CN" sz="2800" b="1" dirty="0">
              <a:solidFill>
                <a:srgbClr val="0000CC"/>
              </a:solidFill>
              <a:latin typeface="+mn-lt"/>
              <a:ea typeface="+mn-ea"/>
            </a:endParaRPr>
          </a:p>
        </p:txBody>
      </p:sp>
      <p:pic>
        <p:nvPicPr>
          <p:cNvPr id="6554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428625" y="1143000"/>
            <a:ext cx="5715000" cy="4786313"/>
          </a:xfrm>
        </p:spPr>
        <p:txBody>
          <a:bodyPr/>
          <a:lstStyle/>
          <a:p>
            <a:pPr>
              <a:lnSpc>
                <a:spcPct val="100000"/>
              </a:lnSpc>
              <a:buFont typeface="Wingdings" pitchFamily="2" charset="2"/>
              <a:buNone/>
            </a:pPr>
            <a:r>
              <a:rPr lang="en-US" altLang="zh-CN" sz="2800"/>
              <a:t>int main()                   </a:t>
            </a:r>
            <a:endParaRPr lang="zh-CN" altLang="zh-CN" sz="2800"/>
          </a:p>
          <a:p>
            <a:pPr>
              <a:lnSpc>
                <a:spcPct val="100000"/>
              </a:lnSpc>
              <a:buFont typeface="Wingdings" pitchFamily="2" charset="2"/>
              <a:buNone/>
            </a:pPr>
            <a:r>
              <a:rPr lang="en-US" altLang="zh-CN" sz="2800"/>
              <a:t>{ void fun(int arr[],int n]; </a:t>
            </a:r>
            <a:endParaRPr lang="zh-CN" altLang="zh-CN" sz="2800"/>
          </a:p>
          <a:p>
            <a:pPr>
              <a:lnSpc>
                <a:spcPct val="100000"/>
              </a:lnSpc>
              <a:buFont typeface="Wingdings" pitchFamily="2" charset="2"/>
              <a:buNone/>
            </a:pPr>
            <a:r>
              <a:rPr lang="en-US" altLang="zh-CN" sz="2800"/>
              <a:t>   int array[10];         </a:t>
            </a:r>
            <a:endParaRPr lang="zh-CN" altLang="zh-CN" sz="2800"/>
          </a:p>
          <a:p>
            <a:pPr>
              <a:lnSpc>
                <a:spcPct val="100000"/>
              </a:lnSpc>
              <a:buFont typeface="Wingdings" pitchFamily="2" charset="2"/>
              <a:buNone/>
            </a:pPr>
            <a:r>
              <a:rPr lang="en-US" altLang="zh-CN" sz="2800"/>
              <a:t>    </a:t>
            </a:r>
            <a:r>
              <a:rPr lang="zh-CN" altLang="zh-CN" sz="2800"/>
              <a:t>┇</a:t>
            </a:r>
            <a:r>
              <a:rPr lang="en-US" altLang="zh-CN" sz="2800"/>
              <a:t>                                </a:t>
            </a:r>
            <a:endParaRPr lang="zh-CN" altLang="zh-CN" sz="2800"/>
          </a:p>
          <a:p>
            <a:pPr>
              <a:lnSpc>
                <a:spcPct val="100000"/>
              </a:lnSpc>
              <a:buFont typeface="Wingdings" pitchFamily="2" charset="2"/>
              <a:buNone/>
            </a:pPr>
            <a:r>
              <a:rPr lang="en-US" altLang="zh-CN" sz="2800"/>
              <a:t>   fun (array,10);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void fun(int </a:t>
            </a:r>
            <a:r>
              <a:rPr lang="en-US" altLang="zh-CN" sz="2800">
                <a:solidFill>
                  <a:srgbClr val="FF0000"/>
                </a:solidFill>
              </a:rPr>
              <a:t>*arr</a:t>
            </a:r>
            <a:r>
              <a:rPr lang="en-US" altLang="zh-CN" sz="2800"/>
              <a:t>,int n)      </a:t>
            </a:r>
            <a:endParaRPr lang="zh-CN" altLang="zh-CN" sz="2800"/>
          </a:p>
          <a:p>
            <a:pPr>
              <a:lnSpc>
                <a:spcPct val="100000"/>
              </a:lnSpc>
              <a:buFont typeface="Wingdings" pitchFamily="2" charset="2"/>
              <a:buNone/>
            </a:pPr>
            <a:r>
              <a:rPr lang="en-US" altLang="zh-CN" sz="2800"/>
              <a:t>{ </a:t>
            </a:r>
            <a:r>
              <a:rPr lang="zh-CN" altLang="zh-CN" sz="2800"/>
              <a:t>┇</a:t>
            </a:r>
            <a:r>
              <a:rPr lang="en-US" altLang="zh-CN" sz="2800"/>
              <a:t>  }</a:t>
            </a:r>
            <a:endParaRPr lang="zh-CN" altLang="zh-CN" sz="2800"/>
          </a:p>
        </p:txBody>
      </p:sp>
      <p:graphicFrame>
        <p:nvGraphicFramePr>
          <p:cNvPr id="6" name="表格 5"/>
          <p:cNvGraphicFramePr>
            <a:graphicFrameLocks noGrp="1"/>
          </p:cNvGraphicFramePr>
          <p:nvPr/>
        </p:nvGraphicFramePr>
        <p:xfrm>
          <a:off x="6453188" y="879475"/>
          <a:ext cx="833437" cy="5478465"/>
        </p:xfrm>
        <a:graphic>
          <a:graphicData uri="http://schemas.openxmlformats.org/drawingml/2006/table">
            <a:tbl>
              <a:tblPr firstRow="1" bandRow="1">
                <a:tableStyleId>{5C22544A-7EE6-4342-B048-85BDC9FD1C3A}</a:tableStyleId>
              </a:tblPr>
              <a:tblGrid>
                <a:gridCol w="833437">
                  <a:extLst>
                    <a:ext uri="{9D8B030D-6E8A-4147-A177-3AD203B41FA5}">
                      <a16:colId xmlns:a16="http://schemas.microsoft.com/office/drawing/2014/main" val="20000"/>
                    </a:ext>
                  </a:extLst>
                </a:gridCol>
              </a:tblGrid>
              <a:tr h="531733">
                <a:tc>
                  <a:txBody>
                    <a:bodyPr/>
                    <a:lstStyle/>
                    <a:p>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53321">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r h="57141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8"/>
                  </a:ext>
                </a:extLst>
              </a:tr>
              <a:tr h="51814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2800" b="1" dirty="0">
                        <a:solidFill>
                          <a:schemeClr val="tx1"/>
                        </a:solidFill>
                      </a:endParaRPr>
                    </a:p>
                  </a:txBody>
                  <a:tcPr marL="91442" marR="91442" marT="45713" marB="4571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bl>
          </a:graphicData>
        </a:graphic>
      </p:graphicFrame>
      <p:cxnSp>
        <p:nvCxnSpPr>
          <p:cNvPr id="8" name="直接箭头连接符 7"/>
          <p:cNvCxnSpPr>
            <a:cxnSpLocks noChangeShapeType="1"/>
          </p:cNvCxnSpPr>
          <p:nvPr/>
        </p:nvCxnSpPr>
        <p:spPr bwMode="auto">
          <a:xfrm>
            <a:off x="5143500" y="8588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2" name="TextBox 11"/>
          <p:cNvSpPr txBox="1">
            <a:spLocks noChangeArrowheads="1"/>
          </p:cNvSpPr>
          <p:nvPr/>
        </p:nvSpPr>
        <p:spPr bwMode="auto">
          <a:xfrm>
            <a:off x="7429500" y="522288"/>
            <a:ext cx="1643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array[0]</a:t>
            </a:r>
            <a:endParaRPr lang="zh-CN" altLang="en-US">
              <a:solidFill>
                <a:srgbClr val="0000CC"/>
              </a:solidFill>
              <a:latin typeface="Arial" pitchFamily="34" charset="0"/>
            </a:endParaRPr>
          </a:p>
        </p:txBody>
      </p:sp>
      <p:sp>
        <p:nvSpPr>
          <p:cNvPr id="13" name="TextBox 12"/>
          <p:cNvSpPr txBox="1">
            <a:spLocks noChangeArrowheads="1"/>
          </p:cNvSpPr>
          <p:nvPr/>
        </p:nvSpPr>
        <p:spPr bwMode="auto">
          <a:xfrm>
            <a:off x="7572375" y="936625"/>
            <a:ext cx="1357313"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arr[0]</a:t>
            </a:r>
            <a:endParaRPr lang="zh-CN" altLang="en-US">
              <a:solidFill>
                <a:srgbClr val="0000CC"/>
              </a:solidFill>
              <a:latin typeface="Arial" pitchFamily="34" charset="0"/>
            </a:endParaRPr>
          </a:p>
        </p:txBody>
      </p:sp>
      <p:sp>
        <p:nvSpPr>
          <p:cNvPr id="14" name="右大括号 13"/>
          <p:cNvSpPr>
            <a:spLocks/>
          </p:cNvSpPr>
          <p:nvPr/>
        </p:nvSpPr>
        <p:spPr bwMode="auto">
          <a:xfrm>
            <a:off x="7358063" y="879475"/>
            <a:ext cx="142875" cy="500063"/>
          </a:xfrm>
          <a:prstGeom prst="rightBrace">
            <a:avLst>
              <a:gd name="adj1" fmla="val 8329"/>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5" name="TextBox 14"/>
          <p:cNvSpPr txBox="1">
            <a:spLocks noChangeArrowheads="1"/>
          </p:cNvSpPr>
          <p:nvPr/>
        </p:nvSpPr>
        <p:spPr bwMode="auto">
          <a:xfrm>
            <a:off x="5076825" y="185738"/>
            <a:ext cx="207168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array</a:t>
            </a:r>
            <a:r>
              <a:rPr lang="zh-CN" altLang="en-US">
                <a:solidFill>
                  <a:srgbClr val="FF0000"/>
                </a:solidFill>
                <a:latin typeface="Arial" pitchFamily="34" charset="0"/>
              </a:rPr>
              <a:t>数组</a:t>
            </a:r>
          </a:p>
        </p:txBody>
      </p:sp>
      <p:sp>
        <p:nvSpPr>
          <p:cNvPr id="16" name="TextBox 15"/>
          <p:cNvSpPr txBox="1">
            <a:spLocks noChangeArrowheads="1"/>
          </p:cNvSpPr>
          <p:nvPr/>
        </p:nvSpPr>
        <p:spPr bwMode="auto">
          <a:xfrm>
            <a:off x="4214813" y="571500"/>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arr</a:t>
            </a:r>
            <a:endParaRPr lang="zh-CN" altLang="en-US">
              <a:solidFill>
                <a:srgbClr val="9D138D"/>
              </a:solidFill>
              <a:latin typeface="Arial" pitchFamily="34" charset="0"/>
            </a:endParaRPr>
          </a:p>
        </p:txBody>
      </p:sp>
      <p:cxnSp>
        <p:nvCxnSpPr>
          <p:cNvPr id="17" name="直接箭头连接符 16"/>
          <p:cNvCxnSpPr>
            <a:cxnSpLocks noChangeShapeType="1"/>
          </p:cNvCxnSpPr>
          <p:nvPr/>
        </p:nvCxnSpPr>
        <p:spPr bwMode="auto">
          <a:xfrm>
            <a:off x="5143500" y="2479675"/>
            <a:ext cx="128587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7429500" y="2143125"/>
            <a:ext cx="1643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array[3]</a:t>
            </a:r>
            <a:endParaRPr lang="zh-CN" altLang="en-US">
              <a:solidFill>
                <a:srgbClr val="0000CC"/>
              </a:solidFill>
              <a:latin typeface="Arial" pitchFamily="34" charset="0"/>
            </a:endParaRPr>
          </a:p>
        </p:txBody>
      </p:sp>
      <p:sp>
        <p:nvSpPr>
          <p:cNvPr id="19" name="TextBox 18"/>
          <p:cNvSpPr txBox="1">
            <a:spLocks noChangeArrowheads="1"/>
          </p:cNvSpPr>
          <p:nvPr/>
        </p:nvSpPr>
        <p:spPr bwMode="auto">
          <a:xfrm>
            <a:off x="7572375" y="2559050"/>
            <a:ext cx="1357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arr[3]</a:t>
            </a:r>
            <a:endParaRPr lang="zh-CN" altLang="en-US">
              <a:solidFill>
                <a:srgbClr val="0000CC"/>
              </a:solidFill>
              <a:latin typeface="Arial" pitchFamily="34" charset="0"/>
            </a:endParaRPr>
          </a:p>
        </p:txBody>
      </p:sp>
      <p:sp>
        <p:nvSpPr>
          <p:cNvPr id="20" name="右大括号 19"/>
          <p:cNvSpPr>
            <a:spLocks/>
          </p:cNvSpPr>
          <p:nvPr/>
        </p:nvSpPr>
        <p:spPr bwMode="auto">
          <a:xfrm>
            <a:off x="7358063" y="2500313"/>
            <a:ext cx="142875" cy="500062"/>
          </a:xfrm>
          <a:prstGeom prst="rightBrace">
            <a:avLst>
              <a:gd name="adj1" fmla="val 8329"/>
              <a:gd name="adj2" fmla="val 50000"/>
            </a:avLst>
          </a:prstGeom>
          <a:solidFill>
            <a:schemeClr val="accent1"/>
          </a:solidFill>
          <a:ln w="38100" algn="ctr">
            <a:solidFill>
              <a:srgbClr val="0000CC"/>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21" name="TextBox 20"/>
          <p:cNvSpPr txBox="1">
            <a:spLocks noChangeArrowheads="1"/>
          </p:cNvSpPr>
          <p:nvPr/>
        </p:nvSpPr>
        <p:spPr bwMode="auto">
          <a:xfrm>
            <a:off x="4572000" y="2428875"/>
            <a:ext cx="1285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9D138D"/>
                </a:solidFill>
                <a:latin typeface="Arial" pitchFamily="34" charset="0"/>
              </a:rPr>
              <a:t>arr+3</a:t>
            </a:r>
            <a:endParaRPr lang="zh-CN" altLang="en-US">
              <a:solidFill>
                <a:srgbClr val="9D138D"/>
              </a:solidFill>
              <a:latin typeface="Arial" pitchFamily="34" charset="0"/>
            </a:endParaRPr>
          </a:p>
        </p:txBody>
      </p:sp>
      <p:pic>
        <p:nvPicPr>
          <p:cNvPr id="66598" name="图片 2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linds(horizontal)">
                                      <p:cBhvr>
                                        <p:cTn id="7" dur="500"/>
                                        <p:tgtEl>
                                          <p:spTgt spid="15"/>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6"/>
                                        </p:tgtEl>
                                        <p:attrNameLst>
                                          <p:attrName>style.visibility</p:attrName>
                                        </p:attrNameLst>
                                      </p:cBhvr>
                                      <p:to>
                                        <p:strVal val="visible"/>
                                      </p:to>
                                    </p:set>
                                    <p:animEffect transition="in" filter="blinds(horizontal)">
                                      <p:cBhvr>
                                        <p:cTn id="16" dur="500"/>
                                        <p:tgtEl>
                                          <p:spTgt spid="16"/>
                                        </p:tgtEl>
                                      </p:cBhvr>
                                    </p:animEffect>
                                  </p:childTnLst>
                                </p:cTn>
                              </p:par>
                            </p:childTnLst>
                          </p:cTn>
                        </p:par>
                        <p:par>
                          <p:cTn id="17" fill="hold" nodeType="afterGroup">
                            <p:stCondLst>
                              <p:cond delay="500"/>
                            </p:stCondLst>
                            <p:childTnLst>
                              <p:par>
                                <p:cTn id="18" presetID="1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Left)">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2" presetClass="entr" presetSubtype="1"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slide(fromTop)">
                                      <p:cBhvr>
                                        <p:cTn id="25" dur="500"/>
                                        <p:tgtEl>
                                          <p:spTgt spid="14"/>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blinds(horizontal)">
                                      <p:cBhvr>
                                        <p:cTn id="30" dur="500"/>
                                        <p:tgtEl>
                                          <p:spTgt spid="12"/>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21"/>
                                        </p:tgtEl>
                                        <p:attrNameLst>
                                          <p:attrName>style.visibility</p:attrName>
                                        </p:attrNameLst>
                                      </p:cBhvr>
                                      <p:to>
                                        <p:strVal val="visible"/>
                                      </p:to>
                                    </p:set>
                                    <p:animEffect transition="in" filter="blinds(horizontal)">
                                      <p:cBhvr>
                                        <p:cTn id="38" dur="500"/>
                                        <p:tgtEl>
                                          <p:spTgt spid="21"/>
                                        </p:tgtEl>
                                      </p:cBhvr>
                                    </p:animEffect>
                                  </p:childTnLst>
                                </p:cTn>
                              </p:par>
                            </p:childTnLst>
                          </p:cTn>
                        </p:par>
                        <p:par>
                          <p:cTn id="39" fill="hold" nodeType="afterGroup">
                            <p:stCondLst>
                              <p:cond delay="500"/>
                            </p:stCondLst>
                            <p:childTnLst>
                              <p:par>
                                <p:cTn id="40" presetID="12" presetClass="entr" presetSubtype="8" fill="hold" nodeType="after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slide(fromLeft)">
                                      <p:cBhvr>
                                        <p:cTn id="42" dur="500"/>
                                        <p:tgtEl>
                                          <p:spTgt spid="17"/>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1"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slide(fromTop)">
                                      <p:cBhvr>
                                        <p:cTn id="47" dur="500"/>
                                        <p:tgtEl>
                                          <p:spTgt spid="2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blinds(horizontal)">
                                      <p:cBhvr>
                                        <p:cTn id="52" dur="500"/>
                                        <p:tgtEl>
                                          <p:spTgt spid="1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Effect transition="in" filter="blinds(horizontal)">
                                      <p:cBhvr>
                                        <p:cTn id="5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animBg="1"/>
      <p:bldP spid="15" grpId="0"/>
      <p:bldP spid="16" grpId="0"/>
      <p:bldP spid="18" grpId="0"/>
      <p:bldP spid="19" grpId="0"/>
      <p:bldP spid="20" grpId="0" animBg="1"/>
      <p:bldP spid="2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642938"/>
            <a:ext cx="8153400" cy="5786437"/>
          </a:xfrm>
        </p:spPr>
        <p:txBody>
          <a:bodyPr/>
          <a:lstStyle/>
          <a:p>
            <a:r>
              <a:rPr lang="zh-CN" altLang="zh-CN"/>
              <a:t> 实参数组名是指针常量，但形参数组名是按指针变量处理</a:t>
            </a:r>
            <a:endParaRPr lang="en-US" altLang="zh-CN"/>
          </a:p>
          <a:p>
            <a:r>
              <a:rPr lang="zh-CN" altLang="zh-CN"/>
              <a:t>在函数调用进行虚实结合后，它的值就是实参数组首元素的地址</a:t>
            </a:r>
            <a:endParaRPr lang="en-US" altLang="zh-CN"/>
          </a:p>
          <a:p>
            <a:r>
              <a:rPr lang="zh-CN" altLang="zh-CN"/>
              <a:t>在函数执行期间，</a:t>
            </a:r>
            <a:r>
              <a:rPr lang="zh-CN" altLang="en-US"/>
              <a:t>形参数组</a:t>
            </a:r>
            <a:r>
              <a:rPr lang="zh-CN" altLang="zh-CN"/>
              <a:t>可以再被赋值</a:t>
            </a:r>
          </a:p>
          <a:p>
            <a:pPr lvl="1">
              <a:lnSpc>
                <a:spcPct val="100000"/>
              </a:lnSpc>
              <a:buFont typeface="Wingdings" pitchFamily="2" charset="2"/>
              <a:buNone/>
            </a:pPr>
            <a:r>
              <a:rPr lang="en-US" altLang="zh-CN"/>
              <a:t>void fun (int arr[ ],int n)</a:t>
            </a:r>
            <a:endParaRPr lang="zh-CN" altLang="zh-CN"/>
          </a:p>
          <a:p>
            <a:pPr lvl="1">
              <a:lnSpc>
                <a:spcPct val="100000"/>
              </a:lnSpc>
              <a:buFont typeface="Wingdings" pitchFamily="2" charset="2"/>
              <a:buNone/>
            </a:pPr>
            <a:r>
              <a:rPr lang="en-US" altLang="zh-CN"/>
              <a:t>{ printf(</a:t>
            </a:r>
            <a:r>
              <a:rPr lang="zh-CN" altLang="zh-CN"/>
              <a:t>″</a:t>
            </a:r>
            <a:r>
              <a:rPr lang="en-US" altLang="zh-CN"/>
              <a:t>%d\n</a:t>
            </a:r>
            <a:r>
              <a:rPr lang="zh-CN" altLang="zh-CN"/>
              <a:t>″</a:t>
            </a:r>
            <a:r>
              <a:rPr lang="en-US" altLang="zh-CN"/>
              <a:t>, *arr); </a:t>
            </a:r>
            <a:endParaRPr lang="zh-CN" altLang="zh-CN"/>
          </a:p>
          <a:p>
            <a:pPr lvl="1">
              <a:lnSpc>
                <a:spcPct val="100000"/>
              </a:lnSpc>
              <a:buFont typeface="Wingdings" pitchFamily="2" charset="2"/>
              <a:buNone/>
            </a:pPr>
            <a:r>
              <a:rPr lang="en-US" altLang="zh-CN"/>
              <a:t>   </a:t>
            </a:r>
            <a:r>
              <a:rPr lang="en-US" altLang="zh-CN">
                <a:solidFill>
                  <a:srgbClr val="9D138D"/>
                </a:solidFill>
              </a:rPr>
              <a:t>arr=arr+3;</a:t>
            </a:r>
            <a:r>
              <a:rPr lang="en-US" altLang="zh-CN"/>
              <a:t>                </a:t>
            </a:r>
            <a:endParaRPr lang="zh-CN" altLang="zh-CN"/>
          </a:p>
          <a:p>
            <a:pPr lvl="1">
              <a:lnSpc>
                <a:spcPct val="100000"/>
              </a:lnSpc>
              <a:buFont typeface="Wingdings" pitchFamily="2" charset="2"/>
              <a:buNone/>
            </a:pPr>
            <a:r>
              <a:rPr lang="en-US" altLang="zh-CN"/>
              <a:t>   printf(</a:t>
            </a:r>
            <a:r>
              <a:rPr lang="zh-CN" altLang="zh-CN"/>
              <a:t>″</a:t>
            </a:r>
            <a:r>
              <a:rPr lang="en-US" altLang="zh-CN"/>
              <a:t>%d\n</a:t>
            </a:r>
            <a:r>
              <a:rPr lang="zh-CN" altLang="zh-CN"/>
              <a:t>″</a:t>
            </a:r>
            <a:r>
              <a:rPr lang="en-US" altLang="zh-CN"/>
              <a:t>, *arr); </a:t>
            </a:r>
            <a:r>
              <a:rPr lang="zh-CN" altLang="zh-CN"/>
              <a:t> </a:t>
            </a:r>
          </a:p>
          <a:p>
            <a:pPr lvl="1">
              <a:lnSpc>
                <a:spcPct val="100000"/>
              </a:lnSpc>
              <a:buFont typeface="Wingdings" pitchFamily="2" charset="2"/>
              <a:buNone/>
            </a:pPr>
            <a:r>
              <a:rPr lang="en-US" altLang="zh-CN"/>
              <a:t>}</a:t>
            </a:r>
            <a:endParaRPr lang="zh-CN" altLang="en-US"/>
          </a:p>
        </p:txBody>
      </p:sp>
      <p:pic>
        <p:nvPicPr>
          <p:cNvPr id="67587"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blinds(horizontal)">
                                      <p:cBhvr>
                                        <p:cTn id="19" dur="500"/>
                                        <p:tgtEl>
                                          <p:spTgt spid="3">
                                            <p:txEl>
                                              <p:pRg st="6" end="6"/>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63" y="1071563"/>
            <a:ext cx="8286750" cy="2143125"/>
          </a:xfrm>
        </p:spPr>
        <p:txBody>
          <a:bodyPr/>
          <a:lstStyle/>
          <a:p>
            <a:pPr>
              <a:buFont typeface="Wingdings" pitchFamily="2" charset="2"/>
              <a:buNone/>
            </a:pPr>
            <a:r>
              <a:rPr lang="zh-CN" altLang="zh-CN"/>
              <a:t>例</a:t>
            </a:r>
            <a:r>
              <a:rPr lang="en-US" altLang="zh-CN"/>
              <a:t>8.8 </a:t>
            </a:r>
            <a:r>
              <a:rPr lang="zh-CN" altLang="zh-CN"/>
              <a:t>将数组</a:t>
            </a:r>
            <a:r>
              <a:rPr lang="en-US" altLang="zh-CN"/>
              <a:t>a</a:t>
            </a:r>
            <a:r>
              <a:rPr lang="zh-CN" altLang="zh-CN"/>
              <a:t>中</a:t>
            </a:r>
            <a:r>
              <a:rPr lang="en-US" altLang="zh-CN"/>
              <a:t>n</a:t>
            </a:r>
            <a:r>
              <a:rPr lang="zh-CN" altLang="zh-CN"/>
              <a:t>个整数按相反顺序存放</a:t>
            </a:r>
            <a:endParaRPr lang="en-US" altLang="zh-CN"/>
          </a:p>
          <a:p>
            <a:r>
              <a:rPr lang="zh-CN" altLang="zh-CN"/>
              <a:t>解题思路：将</a:t>
            </a:r>
            <a:r>
              <a:rPr lang="en-US" altLang="zh-CN"/>
              <a:t>a[0]</a:t>
            </a:r>
            <a:r>
              <a:rPr lang="zh-CN" altLang="zh-CN"/>
              <a:t>与</a:t>
            </a:r>
            <a:r>
              <a:rPr lang="en-US" altLang="zh-CN"/>
              <a:t>a[n-1]</a:t>
            </a:r>
            <a:r>
              <a:rPr lang="zh-CN" altLang="zh-CN"/>
              <a:t>对换，……将</a:t>
            </a:r>
            <a:r>
              <a:rPr lang="en-US" altLang="zh-CN"/>
              <a:t>a[4]</a:t>
            </a:r>
            <a:r>
              <a:rPr lang="zh-CN" altLang="zh-CN"/>
              <a:t>与</a:t>
            </a:r>
            <a:r>
              <a:rPr lang="en-US" altLang="zh-CN"/>
              <a:t>a[5]</a:t>
            </a:r>
            <a:r>
              <a:rPr lang="zh-CN" altLang="zh-CN"/>
              <a:t>对换。</a:t>
            </a:r>
            <a:endParaRPr lang="zh-CN" altLang="en-US"/>
          </a:p>
        </p:txBody>
      </p:sp>
      <p:pic>
        <p:nvPicPr>
          <p:cNvPr id="2457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76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814387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j</a:t>
            </a:r>
            <a:endParaRPr lang="zh-CN" altLang="en-US">
              <a:solidFill>
                <a:srgbClr val="FF0000"/>
              </a:solidFill>
              <a:latin typeface="Arial" pitchFamily="34" charset="0"/>
            </a:endParaRPr>
          </a:p>
        </p:txBody>
      </p:sp>
      <p:sp>
        <p:nvSpPr>
          <p:cNvPr id="8" name="TextBox 7"/>
          <p:cNvSpPr txBox="1">
            <a:spLocks noChangeArrowheads="1"/>
          </p:cNvSpPr>
          <p:nvPr/>
        </p:nvSpPr>
        <p:spPr bwMode="auto">
          <a:xfrm>
            <a:off x="71437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i</a:t>
            </a:r>
            <a:endParaRPr lang="zh-CN" altLang="en-US">
              <a:solidFill>
                <a:srgbClr val="FF0000"/>
              </a:solidFill>
              <a:latin typeface="Arial" pitchFamily="34" charset="0"/>
            </a:endParaRPr>
          </a:p>
        </p:txBody>
      </p:sp>
      <p:grpSp>
        <p:nvGrpSpPr>
          <p:cNvPr id="2" name="组合 18"/>
          <p:cNvGrpSpPr>
            <a:grpSpLocks/>
          </p:cNvGrpSpPr>
          <p:nvPr/>
        </p:nvGrpSpPr>
        <p:grpSpPr bwMode="auto">
          <a:xfrm>
            <a:off x="928688" y="3214688"/>
            <a:ext cx="7429500" cy="501650"/>
            <a:chOff x="928662" y="3214686"/>
            <a:chExt cx="7429552" cy="500860"/>
          </a:xfrm>
        </p:grpSpPr>
        <p:cxnSp>
          <p:nvCxnSpPr>
            <p:cNvPr id="68617"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8618"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68619"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pic>
        <p:nvPicPr>
          <p:cNvPr id="68616" name="图片 10"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45764"/>
                                        </p:tgtEl>
                                        <p:attrNameLst>
                                          <p:attrName>style.visibility</p:attrName>
                                        </p:attrNameLst>
                                      </p:cBhvr>
                                      <p:to>
                                        <p:strVal val="visible"/>
                                      </p:to>
                                    </p:set>
                                    <p:animEffect transition="in" filter="blinds(horizontal)">
                                      <p:cBhvr>
                                        <p:cTn id="7" dur="500"/>
                                        <p:tgtEl>
                                          <p:spTgt spid="2457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5763"/>
                                        </p:tgtEl>
                                        <p:attrNameLst>
                                          <p:attrName>style.visibility</p:attrName>
                                        </p:attrNameLst>
                                      </p:cBhvr>
                                      <p:to>
                                        <p:strVal val="visible"/>
                                      </p:to>
                                    </p:set>
                                    <p:animEffect transition="in" filter="blinds(horizontal)">
                                      <p:cBhvr>
                                        <p:cTn id="12" dur="500"/>
                                        <p:tgtEl>
                                          <p:spTgt spid="24576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blinds(horizontal)">
                                      <p:cBhvr>
                                        <p:cTn id="17" dur="500"/>
                                        <p:tgtEl>
                                          <p:spTgt spid="3">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animEffect transition="in" filter="blinds(horizontal)">
                                      <p:cBhvr>
                                        <p:cTn id="25" dur="500"/>
                                        <p:tgtEl>
                                          <p:spTgt spid="7"/>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1" fill="hold"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slide(fromTop)">
                                      <p:cBhvr>
                                        <p:cTn id="3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内容占位符 2"/>
          <p:cNvSpPr>
            <a:spLocks noGrp="1"/>
          </p:cNvSpPr>
          <p:nvPr>
            <p:ph idx="1"/>
          </p:nvPr>
        </p:nvSpPr>
        <p:spPr>
          <a:xfrm>
            <a:off x="500063" y="1071563"/>
            <a:ext cx="8286750" cy="2143125"/>
          </a:xfrm>
        </p:spPr>
        <p:txBody>
          <a:bodyPr/>
          <a:lstStyle/>
          <a:p>
            <a:pPr>
              <a:buFont typeface="Wingdings" pitchFamily="2" charset="2"/>
              <a:buNone/>
            </a:pPr>
            <a:r>
              <a:rPr lang="zh-CN" altLang="zh-CN"/>
              <a:t>例</a:t>
            </a:r>
            <a:r>
              <a:rPr lang="en-US" altLang="zh-CN"/>
              <a:t>8.8 </a:t>
            </a:r>
            <a:r>
              <a:rPr lang="zh-CN" altLang="zh-CN"/>
              <a:t>将数组</a:t>
            </a:r>
            <a:r>
              <a:rPr lang="en-US" altLang="zh-CN"/>
              <a:t>a</a:t>
            </a:r>
            <a:r>
              <a:rPr lang="zh-CN" altLang="zh-CN"/>
              <a:t>中</a:t>
            </a:r>
            <a:r>
              <a:rPr lang="en-US" altLang="zh-CN"/>
              <a:t>n</a:t>
            </a:r>
            <a:r>
              <a:rPr lang="zh-CN" altLang="zh-CN"/>
              <a:t>个整数按相反顺序存放</a:t>
            </a:r>
            <a:endParaRPr lang="en-US" altLang="zh-CN"/>
          </a:p>
          <a:p>
            <a:r>
              <a:rPr lang="zh-CN" altLang="zh-CN"/>
              <a:t>解题思路：将</a:t>
            </a:r>
            <a:r>
              <a:rPr lang="en-US" altLang="zh-CN"/>
              <a:t>a[0]</a:t>
            </a:r>
            <a:r>
              <a:rPr lang="zh-CN" altLang="zh-CN"/>
              <a:t>与</a:t>
            </a:r>
            <a:r>
              <a:rPr lang="en-US" altLang="zh-CN"/>
              <a:t>a[n-1]</a:t>
            </a:r>
            <a:r>
              <a:rPr lang="zh-CN" altLang="zh-CN"/>
              <a:t>对换，……将</a:t>
            </a:r>
            <a:r>
              <a:rPr lang="en-US" altLang="zh-CN"/>
              <a:t>a[4]</a:t>
            </a:r>
            <a:r>
              <a:rPr lang="zh-CN" altLang="zh-CN"/>
              <a:t>与</a:t>
            </a:r>
            <a:r>
              <a:rPr lang="en-US" altLang="zh-CN"/>
              <a:t>a[5]</a:t>
            </a:r>
            <a:r>
              <a:rPr lang="zh-CN" altLang="zh-CN"/>
              <a:t>对换。</a:t>
            </a:r>
            <a:endParaRPr lang="zh-CN" altLang="en-US"/>
          </a:p>
        </p:txBody>
      </p:sp>
      <p:pic>
        <p:nvPicPr>
          <p:cNvPr id="696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963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7429500"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j</a:t>
            </a:r>
            <a:endParaRPr lang="zh-CN" altLang="en-US">
              <a:solidFill>
                <a:srgbClr val="FF0000"/>
              </a:solidFill>
              <a:latin typeface="Arial" pitchFamily="34" charset="0"/>
            </a:endParaRPr>
          </a:p>
        </p:txBody>
      </p:sp>
      <p:sp>
        <p:nvSpPr>
          <p:cNvPr id="8" name="TextBox 7"/>
          <p:cNvSpPr txBox="1">
            <a:spLocks noChangeArrowheads="1"/>
          </p:cNvSpPr>
          <p:nvPr/>
        </p:nvSpPr>
        <p:spPr bwMode="auto">
          <a:xfrm>
            <a:off x="157162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i</a:t>
            </a:r>
            <a:endParaRPr lang="zh-CN" altLang="en-US">
              <a:solidFill>
                <a:srgbClr val="FF0000"/>
              </a:solidFill>
              <a:latin typeface="Arial" pitchFamily="34" charset="0"/>
            </a:endParaRPr>
          </a:p>
        </p:txBody>
      </p:sp>
      <p:grpSp>
        <p:nvGrpSpPr>
          <p:cNvPr id="2" name="组合 18"/>
          <p:cNvGrpSpPr>
            <a:grpSpLocks/>
          </p:cNvGrpSpPr>
          <p:nvPr/>
        </p:nvGrpSpPr>
        <p:grpSpPr bwMode="auto">
          <a:xfrm>
            <a:off x="1714500" y="3214688"/>
            <a:ext cx="5857875" cy="501650"/>
            <a:chOff x="928662" y="3214686"/>
            <a:chExt cx="7429552" cy="500860"/>
          </a:xfrm>
        </p:grpSpPr>
        <p:cxnSp>
          <p:nvCxnSpPr>
            <p:cNvPr id="69641"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69642"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69643"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pic>
        <p:nvPicPr>
          <p:cNvPr id="69640" name="图片 10"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To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内容占位符 2"/>
          <p:cNvSpPr>
            <a:spLocks noGrp="1"/>
          </p:cNvSpPr>
          <p:nvPr>
            <p:ph idx="1"/>
          </p:nvPr>
        </p:nvSpPr>
        <p:spPr>
          <a:xfrm>
            <a:off x="500063" y="1071563"/>
            <a:ext cx="8286750" cy="2143125"/>
          </a:xfrm>
        </p:spPr>
        <p:txBody>
          <a:bodyPr/>
          <a:lstStyle/>
          <a:p>
            <a:pPr>
              <a:buFont typeface="Wingdings" pitchFamily="2" charset="2"/>
              <a:buNone/>
            </a:pPr>
            <a:r>
              <a:rPr lang="zh-CN" altLang="zh-CN"/>
              <a:t>例</a:t>
            </a:r>
            <a:r>
              <a:rPr lang="en-US" altLang="zh-CN"/>
              <a:t>8.8 </a:t>
            </a:r>
            <a:r>
              <a:rPr lang="zh-CN" altLang="zh-CN"/>
              <a:t>将数组</a:t>
            </a:r>
            <a:r>
              <a:rPr lang="en-US" altLang="zh-CN"/>
              <a:t>a</a:t>
            </a:r>
            <a:r>
              <a:rPr lang="zh-CN" altLang="zh-CN"/>
              <a:t>中</a:t>
            </a:r>
            <a:r>
              <a:rPr lang="en-US" altLang="zh-CN"/>
              <a:t>n</a:t>
            </a:r>
            <a:r>
              <a:rPr lang="zh-CN" altLang="zh-CN"/>
              <a:t>个整数按相反顺序存放</a:t>
            </a:r>
            <a:endParaRPr lang="en-US" altLang="zh-CN"/>
          </a:p>
          <a:p>
            <a:r>
              <a:rPr lang="zh-CN" altLang="zh-CN"/>
              <a:t>解题思路：将</a:t>
            </a:r>
            <a:r>
              <a:rPr lang="en-US" altLang="zh-CN"/>
              <a:t>a[0]</a:t>
            </a:r>
            <a:r>
              <a:rPr lang="zh-CN" altLang="zh-CN"/>
              <a:t>与</a:t>
            </a:r>
            <a:r>
              <a:rPr lang="en-US" altLang="zh-CN"/>
              <a:t>a[n-1]</a:t>
            </a:r>
            <a:r>
              <a:rPr lang="zh-CN" altLang="zh-CN"/>
              <a:t>对换，……将</a:t>
            </a:r>
            <a:r>
              <a:rPr lang="en-US" altLang="zh-CN"/>
              <a:t>a[4]</a:t>
            </a:r>
            <a:r>
              <a:rPr lang="zh-CN" altLang="zh-CN"/>
              <a:t>与</a:t>
            </a:r>
            <a:r>
              <a:rPr lang="en-US" altLang="zh-CN"/>
              <a:t>a[5]</a:t>
            </a:r>
            <a:r>
              <a:rPr lang="zh-CN" altLang="zh-CN"/>
              <a:t>对换。</a:t>
            </a:r>
            <a:endParaRPr lang="zh-CN" altLang="en-US"/>
          </a:p>
        </p:txBody>
      </p:sp>
      <p:pic>
        <p:nvPicPr>
          <p:cNvPr id="7065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66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6572250"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j</a:t>
            </a:r>
            <a:endParaRPr lang="zh-CN" altLang="en-US">
              <a:solidFill>
                <a:srgbClr val="FF0000"/>
              </a:solidFill>
              <a:latin typeface="Arial" pitchFamily="34" charset="0"/>
            </a:endParaRPr>
          </a:p>
        </p:txBody>
      </p:sp>
      <p:sp>
        <p:nvSpPr>
          <p:cNvPr id="8" name="TextBox 7"/>
          <p:cNvSpPr txBox="1">
            <a:spLocks noChangeArrowheads="1"/>
          </p:cNvSpPr>
          <p:nvPr/>
        </p:nvSpPr>
        <p:spPr bwMode="auto">
          <a:xfrm>
            <a:off x="242887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i</a:t>
            </a:r>
            <a:endParaRPr lang="zh-CN" altLang="en-US">
              <a:solidFill>
                <a:srgbClr val="FF0000"/>
              </a:solidFill>
              <a:latin typeface="Arial" pitchFamily="34" charset="0"/>
            </a:endParaRPr>
          </a:p>
        </p:txBody>
      </p:sp>
      <p:grpSp>
        <p:nvGrpSpPr>
          <p:cNvPr id="2" name="组合 18"/>
          <p:cNvGrpSpPr>
            <a:grpSpLocks/>
          </p:cNvGrpSpPr>
          <p:nvPr/>
        </p:nvGrpSpPr>
        <p:grpSpPr bwMode="auto">
          <a:xfrm>
            <a:off x="2571750" y="3214688"/>
            <a:ext cx="4143375" cy="501650"/>
            <a:chOff x="928662" y="3214686"/>
            <a:chExt cx="7429552" cy="500860"/>
          </a:xfrm>
        </p:grpSpPr>
        <p:cxnSp>
          <p:nvCxnSpPr>
            <p:cNvPr id="70665"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70666"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70667"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pic>
        <p:nvPicPr>
          <p:cNvPr id="70664" name="图片 10"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To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内容占位符 2"/>
          <p:cNvSpPr>
            <a:spLocks noGrp="1"/>
          </p:cNvSpPr>
          <p:nvPr>
            <p:ph idx="1"/>
          </p:nvPr>
        </p:nvSpPr>
        <p:spPr>
          <a:xfrm>
            <a:off x="500063" y="1071563"/>
            <a:ext cx="8286750" cy="2143125"/>
          </a:xfrm>
        </p:spPr>
        <p:txBody>
          <a:bodyPr/>
          <a:lstStyle/>
          <a:p>
            <a:pPr>
              <a:buFont typeface="Wingdings" pitchFamily="2" charset="2"/>
              <a:buNone/>
            </a:pPr>
            <a:r>
              <a:rPr lang="zh-CN" altLang="zh-CN"/>
              <a:t>例</a:t>
            </a:r>
            <a:r>
              <a:rPr lang="en-US" altLang="zh-CN"/>
              <a:t>8.8 </a:t>
            </a:r>
            <a:r>
              <a:rPr lang="zh-CN" altLang="zh-CN"/>
              <a:t>将数组</a:t>
            </a:r>
            <a:r>
              <a:rPr lang="en-US" altLang="zh-CN"/>
              <a:t>a</a:t>
            </a:r>
            <a:r>
              <a:rPr lang="zh-CN" altLang="zh-CN"/>
              <a:t>中</a:t>
            </a:r>
            <a:r>
              <a:rPr lang="en-US" altLang="zh-CN"/>
              <a:t>n</a:t>
            </a:r>
            <a:r>
              <a:rPr lang="zh-CN" altLang="zh-CN"/>
              <a:t>个整数按相反顺序存放</a:t>
            </a:r>
            <a:endParaRPr lang="en-US" altLang="zh-CN"/>
          </a:p>
          <a:p>
            <a:r>
              <a:rPr lang="zh-CN" altLang="zh-CN"/>
              <a:t>解题思路：将</a:t>
            </a:r>
            <a:r>
              <a:rPr lang="en-US" altLang="zh-CN"/>
              <a:t>a[0]</a:t>
            </a:r>
            <a:r>
              <a:rPr lang="zh-CN" altLang="zh-CN"/>
              <a:t>与</a:t>
            </a:r>
            <a:r>
              <a:rPr lang="en-US" altLang="zh-CN"/>
              <a:t>a[n-1]</a:t>
            </a:r>
            <a:r>
              <a:rPr lang="zh-CN" altLang="zh-CN"/>
              <a:t>对换，……将</a:t>
            </a:r>
            <a:r>
              <a:rPr lang="en-US" altLang="zh-CN"/>
              <a:t>a[4]</a:t>
            </a:r>
            <a:r>
              <a:rPr lang="zh-CN" altLang="zh-CN"/>
              <a:t>与</a:t>
            </a:r>
            <a:r>
              <a:rPr lang="en-US" altLang="zh-CN"/>
              <a:t>a[5]</a:t>
            </a:r>
            <a:r>
              <a:rPr lang="zh-CN" altLang="zh-CN"/>
              <a:t>对换。</a:t>
            </a:r>
            <a:endParaRPr lang="zh-CN" altLang="en-US"/>
          </a:p>
        </p:txBody>
      </p:sp>
      <p:pic>
        <p:nvPicPr>
          <p:cNvPr id="7168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68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5786438"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j</a:t>
            </a:r>
            <a:endParaRPr lang="zh-CN" altLang="en-US">
              <a:solidFill>
                <a:srgbClr val="FF0000"/>
              </a:solidFill>
              <a:latin typeface="Arial" pitchFamily="34" charset="0"/>
            </a:endParaRPr>
          </a:p>
        </p:txBody>
      </p:sp>
      <p:sp>
        <p:nvSpPr>
          <p:cNvPr id="8" name="TextBox 7"/>
          <p:cNvSpPr txBox="1">
            <a:spLocks noChangeArrowheads="1"/>
          </p:cNvSpPr>
          <p:nvPr/>
        </p:nvSpPr>
        <p:spPr bwMode="auto">
          <a:xfrm>
            <a:off x="3286125"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i</a:t>
            </a:r>
            <a:endParaRPr lang="zh-CN" altLang="en-US">
              <a:solidFill>
                <a:srgbClr val="FF0000"/>
              </a:solidFill>
              <a:latin typeface="Arial" pitchFamily="34" charset="0"/>
            </a:endParaRPr>
          </a:p>
        </p:txBody>
      </p:sp>
      <p:grpSp>
        <p:nvGrpSpPr>
          <p:cNvPr id="2" name="组合 18"/>
          <p:cNvGrpSpPr>
            <a:grpSpLocks/>
          </p:cNvGrpSpPr>
          <p:nvPr/>
        </p:nvGrpSpPr>
        <p:grpSpPr bwMode="auto">
          <a:xfrm>
            <a:off x="3357563" y="3214688"/>
            <a:ext cx="2571750" cy="501650"/>
            <a:chOff x="928662" y="3214686"/>
            <a:chExt cx="7429552" cy="500860"/>
          </a:xfrm>
        </p:grpSpPr>
        <p:cxnSp>
          <p:nvCxnSpPr>
            <p:cNvPr id="71689"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71690"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71691"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pic>
        <p:nvPicPr>
          <p:cNvPr id="71688" name="图片 10"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To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500063" y="1071563"/>
            <a:ext cx="8286750" cy="2143125"/>
          </a:xfrm>
        </p:spPr>
        <p:txBody>
          <a:bodyPr/>
          <a:lstStyle/>
          <a:p>
            <a:pPr>
              <a:buFont typeface="Wingdings" pitchFamily="2" charset="2"/>
              <a:buNone/>
            </a:pPr>
            <a:r>
              <a:rPr lang="zh-CN" altLang="zh-CN"/>
              <a:t>例</a:t>
            </a:r>
            <a:r>
              <a:rPr lang="en-US" altLang="zh-CN"/>
              <a:t>8.8 </a:t>
            </a:r>
            <a:r>
              <a:rPr lang="zh-CN" altLang="zh-CN"/>
              <a:t>将数组</a:t>
            </a:r>
            <a:r>
              <a:rPr lang="en-US" altLang="zh-CN"/>
              <a:t>a</a:t>
            </a:r>
            <a:r>
              <a:rPr lang="zh-CN" altLang="zh-CN"/>
              <a:t>中</a:t>
            </a:r>
            <a:r>
              <a:rPr lang="en-US" altLang="zh-CN"/>
              <a:t>n</a:t>
            </a:r>
            <a:r>
              <a:rPr lang="zh-CN" altLang="zh-CN"/>
              <a:t>个整数按相反顺序存放</a:t>
            </a:r>
            <a:endParaRPr lang="en-US" altLang="zh-CN"/>
          </a:p>
          <a:p>
            <a:r>
              <a:rPr lang="zh-CN" altLang="zh-CN"/>
              <a:t>解题思路：将</a:t>
            </a:r>
            <a:r>
              <a:rPr lang="en-US" altLang="zh-CN"/>
              <a:t>a[0]</a:t>
            </a:r>
            <a:r>
              <a:rPr lang="zh-CN" altLang="zh-CN"/>
              <a:t>与</a:t>
            </a:r>
            <a:r>
              <a:rPr lang="en-US" altLang="zh-CN"/>
              <a:t>a[n-1]</a:t>
            </a:r>
            <a:r>
              <a:rPr lang="zh-CN" altLang="zh-CN"/>
              <a:t>对换，……将</a:t>
            </a:r>
            <a:r>
              <a:rPr lang="en-US" altLang="zh-CN"/>
              <a:t>a[4]</a:t>
            </a:r>
            <a:r>
              <a:rPr lang="zh-CN" altLang="zh-CN"/>
              <a:t>与</a:t>
            </a:r>
            <a:r>
              <a:rPr lang="en-US" altLang="zh-CN"/>
              <a:t>a[5]</a:t>
            </a:r>
            <a:r>
              <a:rPr lang="zh-CN" altLang="zh-CN"/>
              <a:t>对换。</a:t>
            </a:r>
            <a:endParaRPr lang="zh-CN" altLang="en-US"/>
          </a:p>
        </p:txBody>
      </p:sp>
      <p:pic>
        <p:nvPicPr>
          <p:cNvPr id="727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0063" y="5387975"/>
            <a:ext cx="8294687" cy="827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25" y="3676650"/>
            <a:ext cx="8294688" cy="79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a:spLocks noChangeArrowheads="1"/>
          </p:cNvSpPr>
          <p:nvPr/>
        </p:nvSpPr>
        <p:spPr bwMode="auto">
          <a:xfrm>
            <a:off x="4857750"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j</a:t>
            </a:r>
            <a:endParaRPr lang="zh-CN" altLang="en-US">
              <a:solidFill>
                <a:srgbClr val="FF0000"/>
              </a:solidFill>
              <a:latin typeface="Arial" pitchFamily="34" charset="0"/>
            </a:endParaRPr>
          </a:p>
        </p:txBody>
      </p:sp>
      <p:sp>
        <p:nvSpPr>
          <p:cNvPr id="8" name="TextBox 7"/>
          <p:cNvSpPr txBox="1">
            <a:spLocks noChangeArrowheads="1"/>
          </p:cNvSpPr>
          <p:nvPr/>
        </p:nvSpPr>
        <p:spPr bwMode="auto">
          <a:xfrm>
            <a:off x="4071938" y="4500563"/>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i</a:t>
            </a:r>
            <a:endParaRPr lang="zh-CN" altLang="en-US">
              <a:solidFill>
                <a:srgbClr val="FF0000"/>
              </a:solidFill>
              <a:latin typeface="Arial" pitchFamily="34" charset="0"/>
            </a:endParaRPr>
          </a:p>
        </p:txBody>
      </p:sp>
      <p:grpSp>
        <p:nvGrpSpPr>
          <p:cNvPr id="2" name="组合 18"/>
          <p:cNvGrpSpPr>
            <a:grpSpLocks/>
          </p:cNvGrpSpPr>
          <p:nvPr/>
        </p:nvGrpSpPr>
        <p:grpSpPr bwMode="auto">
          <a:xfrm>
            <a:off x="4214813" y="3214688"/>
            <a:ext cx="857250" cy="501650"/>
            <a:chOff x="928662" y="3214686"/>
            <a:chExt cx="7429552" cy="500860"/>
          </a:xfrm>
        </p:grpSpPr>
        <p:cxnSp>
          <p:nvCxnSpPr>
            <p:cNvPr id="72713" name="直接连接符 8"/>
            <p:cNvCxnSpPr>
              <a:cxnSpLocks noChangeShapeType="1"/>
            </p:cNvCxnSpPr>
            <p:nvPr/>
          </p:nvCxnSpPr>
          <p:spPr bwMode="auto">
            <a:xfrm>
              <a:off x="928662" y="3214686"/>
              <a:ext cx="742955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72714" name="直接箭头连接符 9"/>
            <p:cNvCxnSpPr>
              <a:cxnSpLocks noChangeShapeType="1"/>
            </p:cNvCxnSpPr>
            <p:nvPr/>
          </p:nvCxnSpPr>
          <p:spPr bwMode="auto">
            <a:xfrm rot="5400000">
              <a:off x="8107387"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cxnSp>
          <p:nvCxnSpPr>
            <p:cNvPr id="72715" name="直接箭头连接符 16"/>
            <p:cNvCxnSpPr>
              <a:cxnSpLocks noChangeShapeType="1"/>
            </p:cNvCxnSpPr>
            <p:nvPr/>
          </p:nvCxnSpPr>
          <p:spPr bwMode="auto">
            <a:xfrm rot="5400000">
              <a:off x="678629" y="3464719"/>
              <a:ext cx="500860" cy="794"/>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grpSp>
      <p:pic>
        <p:nvPicPr>
          <p:cNvPr id="72712" name="图片 10"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2" presetClass="entr" presetSubtype="1"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slide(fromTop)">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9218"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7563" y="26988"/>
            <a:ext cx="5786437" cy="661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p:cNvSpPr txBox="1">
            <a:spLocks noChangeArrowheads="1"/>
          </p:cNvSpPr>
          <p:nvPr/>
        </p:nvSpPr>
        <p:spPr bwMode="auto">
          <a:xfrm>
            <a:off x="214313" y="642938"/>
            <a:ext cx="3571875" cy="785812"/>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mn-lt"/>
                <a:ea typeface="+mn-ea"/>
              </a:rPr>
              <a:t>int</a:t>
            </a: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=3,j=6,k;</a:t>
            </a:r>
          </a:p>
        </p:txBody>
      </p:sp>
      <p:sp>
        <p:nvSpPr>
          <p:cNvPr id="7" name="Rectangle 3"/>
          <p:cNvSpPr txBox="1">
            <a:spLocks noChangeArrowheads="1"/>
          </p:cNvSpPr>
          <p:nvPr/>
        </p:nvSpPr>
        <p:spPr bwMode="auto">
          <a:xfrm>
            <a:off x="71438" y="1285875"/>
            <a:ext cx="4357687" cy="642938"/>
          </a:xfrm>
          <a:prstGeom prst="rect">
            <a:avLst/>
          </a:prstGeom>
          <a:noFill/>
          <a:ln w="9525">
            <a:noFill/>
            <a:miter lim="800000"/>
            <a:headEnd/>
            <a:tailEnd/>
          </a:ln>
        </p:spPr>
        <p:txBody>
          <a:bodyPr/>
          <a:lstStyle/>
          <a:p>
            <a:pPr marL="342900" indent="-342900">
              <a:lnSpc>
                <a:spcPct val="120000"/>
              </a:lnSpc>
              <a:spcBef>
                <a:spcPts val="0"/>
              </a:spcBef>
              <a:defRPr/>
            </a:pPr>
            <a:r>
              <a:rPr lang="zh-CN" altLang="en-US" sz="2800" b="1" kern="0" dirty="0">
                <a:solidFill>
                  <a:srgbClr val="00B050"/>
                </a:solidFill>
                <a:latin typeface="+mn-lt"/>
                <a:ea typeface="+mn-ea"/>
              </a:rPr>
              <a:t>定义特殊变量</a:t>
            </a:r>
            <a:r>
              <a:rPr lang="en-US" altLang="zh-CN" sz="2800" b="1" kern="0" dirty="0" err="1">
                <a:solidFill>
                  <a:srgbClr val="00B050"/>
                </a:solidFill>
                <a:latin typeface="+mn-lt"/>
                <a:ea typeface="+mn-ea"/>
              </a:rPr>
              <a:t>i_pointer</a:t>
            </a:r>
            <a:endParaRPr lang="en-US" altLang="zh-CN" sz="2800" b="1" kern="0" dirty="0">
              <a:solidFill>
                <a:srgbClr val="00B050"/>
              </a:solidFill>
              <a:latin typeface="+mn-lt"/>
              <a:ea typeface="+mn-ea"/>
            </a:endParaRPr>
          </a:p>
        </p:txBody>
      </p:sp>
      <p:sp>
        <p:nvSpPr>
          <p:cNvPr id="9" name="圆角矩形标注 8"/>
          <p:cNvSpPr>
            <a:spLocks noChangeArrowheads="1"/>
          </p:cNvSpPr>
          <p:nvPr/>
        </p:nvSpPr>
        <p:spPr bwMode="auto">
          <a:xfrm>
            <a:off x="785813" y="3643313"/>
            <a:ext cx="2000250" cy="1000125"/>
          </a:xfrm>
          <a:prstGeom prst="wedgeRoundRectCallout">
            <a:avLst>
              <a:gd name="adj1" fmla="val 71250"/>
              <a:gd name="adj2" fmla="val 89000"/>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latin typeface="Arial" pitchFamily="34" charset="0"/>
              </a:rPr>
              <a:t>将</a:t>
            </a:r>
            <a:r>
              <a:rPr lang="en-US" altLang="zh-CN" sz="2800">
                <a:latin typeface="Arial" pitchFamily="34" charset="0"/>
              </a:rPr>
              <a:t>i</a:t>
            </a:r>
            <a:r>
              <a:rPr lang="zh-CN" altLang="en-US" sz="2800">
                <a:latin typeface="Arial" pitchFamily="34" charset="0"/>
              </a:rPr>
              <a:t>的地址存到这里</a:t>
            </a:r>
          </a:p>
        </p:txBody>
      </p:sp>
      <p:sp>
        <p:nvSpPr>
          <p:cNvPr id="11" name="横卷形 10"/>
          <p:cNvSpPr>
            <a:spLocks noChangeArrowheads="1"/>
          </p:cNvSpPr>
          <p:nvPr/>
        </p:nvSpPr>
        <p:spPr bwMode="auto">
          <a:xfrm>
            <a:off x="428625" y="5357813"/>
            <a:ext cx="2357438" cy="785812"/>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solidFill>
                  <a:srgbClr val="FF0000"/>
                </a:solidFill>
                <a:latin typeface="Arial" pitchFamily="34" charset="0"/>
              </a:rPr>
              <a:t>间接存取</a:t>
            </a:r>
          </a:p>
        </p:txBody>
      </p:sp>
      <p:sp>
        <p:nvSpPr>
          <p:cNvPr id="12" name="Rectangle 3"/>
          <p:cNvSpPr txBox="1">
            <a:spLocks noChangeArrowheads="1"/>
          </p:cNvSpPr>
          <p:nvPr/>
        </p:nvSpPr>
        <p:spPr bwMode="auto">
          <a:xfrm>
            <a:off x="142875" y="2000250"/>
            <a:ext cx="3071813" cy="642938"/>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err="1">
                <a:solidFill>
                  <a:srgbClr val="00B050"/>
                </a:solidFill>
                <a:latin typeface="+mn-lt"/>
                <a:ea typeface="+mn-ea"/>
              </a:rPr>
              <a:t>i_pointer</a:t>
            </a:r>
            <a:r>
              <a:rPr lang="en-US" altLang="zh-CN" sz="2800" b="1" kern="0" dirty="0">
                <a:solidFill>
                  <a:srgbClr val="00B050"/>
                </a:solidFill>
                <a:latin typeface="+mn-lt"/>
                <a:ea typeface="+mn-ea"/>
              </a:rPr>
              <a:t>=&amp;</a:t>
            </a:r>
            <a:r>
              <a:rPr lang="en-US" altLang="zh-CN" sz="2800" b="1" kern="0" dirty="0" err="1">
                <a:solidFill>
                  <a:srgbClr val="00B050"/>
                </a:solidFill>
                <a:latin typeface="+mn-lt"/>
                <a:ea typeface="+mn-ea"/>
              </a:rPr>
              <a:t>i</a:t>
            </a:r>
            <a:r>
              <a:rPr lang="en-US" altLang="zh-CN" sz="2800" b="1" kern="0" dirty="0">
                <a:solidFill>
                  <a:srgbClr val="00B050"/>
                </a:solidFill>
                <a:latin typeface="+mn-lt"/>
                <a:ea typeface="+mn-ea"/>
              </a:rPr>
              <a:t>;</a:t>
            </a:r>
          </a:p>
        </p:txBody>
      </p:sp>
      <p:pic>
        <p:nvPicPr>
          <p:cNvPr id="1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29250" y="4921250"/>
            <a:ext cx="85725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2125" y="3286125"/>
            <a:ext cx="590550" cy="357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2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71938" y="2286000"/>
            <a:ext cx="582612" cy="2989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 name="直接连接符 17"/>
          <p:cNvCxnSpPr>
            <a:cxnSpLocks noChangeShapeType="1"/>
          </p:cNvCxnSpPr>
          <p:nvPr/>
        </p:nvCxnSpPr>
        <p:spPr bwMode="auto">
          <a:xfrm rot="10800000">
            <a:off x="4214813" y="5072063"/>
            <a:ext cx="42862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rot="5400000" flipH="1" flipV="1">
            <a:off x="2893219" y="3750469"/>
            <a:ext cx="264318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2" name="直接箭头连接符 21"/>
          <p:cNvCxnSpPr>
            <a:cxnSpLocks noChangeShapeType="1"/>
          </p:cNvCxnSpPr>
          <p:nvPr/>
        </p:nvCxnSpPr>
        <p:spPr bwMode="auto">
          <a:xfrm>
            <a:off x="4214813" y="2428875"/>
            <a:ext cx="42862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5" name="Rectangle 3"/>
          <p:cNvSpPr txBox="1">
            <a:spLocks noChangeArrowheads="1"/>
          </p:cNvSpPr>
          <p:nvPr/>
        </p:nvSpPr>
        <p:spPr bwMode="auto">
          <a:xfrm>
            <a:off x="71438" y="2714625"/>
            <a:ext cx="3071812" cy="642938"/>
          </a:xfrm>
          <a:prstGeom prst="rect">
            <a:avLst/>
          </a:prstGeom>
          <a:noFill/>
          <a:ln w="9525">
            <a:noFill/>
            <a:miter lim="800000"/>
            <a:headEnd/>
            <a:tailEnd/>
          </a:ln>
        </p:spPr>
        <p:txBody>
          <a:bodyPr/>
          <a:lstStyle/>
          <a:p>
            <a:pPr marL="342900" indent="-342900">
              <a:lnSpc>
                <a:spcPct val="120000"/>
              </a:lnSpc>
              <a:spcBef>
                <a:spcPts val="0"/>
              </a:spcBef>
              <a:defRPr/>
            </a:pPr>
            <a:r>
              <a:rPr lang="en-US" altLang="zh-CN" sz="2800" b="1" kern="0" dirty="0">
                <a:solidFill>
                  <a:srgbClr val="9D138D"/>
                </a:solidFill>
                <a:latin typeface="+mn-lt"/>
                <a:ea typeface="+mn-ea"/>
              </a:rPr>
              <a:t>*</a:t>
            </a:r>
            <a:r>
              <a:rPr lang="en-US" altLang="zh-CN" sz="2800" b="1" kern="0" dirty="0" err="1">
                <a:solidFill>
                  <a:srgbClr val="9D138D"/>
                </a:solidFill>
                <a:latin typeface="+mn-lt"/>
                <a:ea typeface="+mn-ea"/>
              </a:rPr>
              <a:t>i_pointer</a:t>
            </a:r>
            <a:r>
              <a:rPr lang="en-US" altLang="zh-CN" sz="2800" b="1" kern="0" dirty="0">
                <a:solidFill>
                  <a:srgbClr val="9D138D"/>
                </a:solidFill>
                <a:latin typeface="+mn-lt"/>
                <a:ea typeface="+mn-ea"/>
              </a:rPr>
              <a:t>=</a:t>
            </a:r>
            <a:r>
              <a:rPr lang="en-US" altLang="zh-CN" sz="2800" b="1" kern="0" dirty="0">
                <a:solidFill>
                  <a:srgbClr val="FF0000"/>
                </a:solidFill>
                <a:latin typeface="+mn-lt"/>
                <a:ea typeface="+mn-ea"/>
              </a:rPr>
              <a:t>50</a:t>
            </a:r>
            <a:r>
              <a:rPr lang="en-US" altLang="zh-CN" sz="2800" b="1" kern="0" dirty="0">
                <a:solidFill>
                  <a:srgbClr val="9D138D"/>
                </a:solidFill>
                <a:latin typeface="+mn-lt"/>
                <a:ea typeface="+mn-ea"/>
              </a:rPr>
              <a:t>;</a:t>
            </a:r>
          </a:p>
        </p:txBody>
      </p:sp>
      <p:sp>
        <p:nvSpPr>
          <p:cNvPr id="26" name="TextBox 25"/>
          <p:cNvSpPr txBox="1">
            <a:spLocks noChangeArrowheads="1"/>
          </p:cNvSpPr>
          <p:nvPr/>
        </p:nvSpPr>
        <p:spPr bwMode="auto">
          <a:xfrm>
            <a:off x="5592763" y="2200275"/>
            <a:ext cx="622300" cy="430213"/>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tIns="0" bIns="0">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FF0000"/>
                </a:solidFill>
                <a:latin typeface="宋体" pitchFamily="2" charset="-122"/>
              </a:rPr>
              <a:t>50</a:t>
            </a:r>
            <a:endParaRPr lang="zh-CN" altLang="en-US" sz="2800">
              <a:solidFill>
                <a:srgbClr val="FF0000"/>
              </a:solidFill>
              <a:latin typeface="宋体" pitchFamily="2" charset="-122"/>
            </a:endParaRPr>
          </a:p>
        </p:txBody>
      </p:sp>
      <p:pic>
        <p:nvPicPr>
          <p:cNvPr id="9232" name="图片 15"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linds(horizontal)">
                                      <p:cBhvr>
                                        <p:cTn id="17" dur="500"/>
                                        <p:tgtEl>
                                          <p:spTgt spid="9"/>
                                        </p:tgtEl>
                                      </p:cBhvr>
                                    </p:animEffect>
                                  </p:childTnLst>
                                </p:cTn>
                              </p:par>
                            </p:childTnLst>
                          </p:cTn>
                        </p:par>
                        <p:par>
                          <p:cTn id="18" fill="hold" nodeType="afterGroup">
                            <p:stCondLst>
                              <p:cond delay="500"/>
                            </p:stCondLst>
                            <p:childTnLst>
                              <p:par>
                                <p:cTn id="19" presetID="15" presetClass="entr" presetSubtype="0" fill="hold" nodeType="after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3000" fill="hold"/>
                                        <p:tgtEl>
                                          <p:spTgt spid="14"/>
                                        </p:tgtEl>
                                        <p:attrNameLst>
                                          <p:attrName>ppt_w</p:attrName>
                                        </p:attrNameLst>
                                      </p:cBhvr>
                                      <p:tavLst>
                                        <p:tav tm="0">
                                          <p:val>
                                            <p:fltVal val="0"/>
                                          </p:val>
                                        </p:tav>
                                        <p:tav tm="100000">
                                          <p:val>
                                            <p:strVal val="#ppt_w"/>
                                          </p:val>
                                        </p:tav>
                                      </p:tavLst>
                                    </p:anim>
                                    <p:anim calcmode="lin" valueType="num">
                                      <p:cBhvr>
                                        <p:cTn id="22" dur="3000" fill="hold"/>
                                        <p:tgtEl>
                                          <p:spTgt spid="14"/>
                                        </p:tgtEl>
                                        <p:attrNameLst>
                                          <p:attrName>ppt_h</p:attrName>
                                        </p:attrNameLst>
                                      </p:cBhvr>
                                      <p:tavLst>
                                        <p:tav tm="0">
                                          <p:val>
                                            <p:fltVal val="0"/>
                                          </p:val>
                                        </p:tav>
                                        <p:tav tm="100000">
                                          <p:val>
                                            <p:strVal val="#ppt_h"/>
                                          </p:val>
                                        </p:tav>
                                      </p:tavLst>
                                    </p:anim>
                                    <p:anim calcmode="lin" valueType="num">
                                      <p:cBhvr>
                                        <p:cTn id="23" dur="3000" fill="hold"/>
                                        <p:tgtEl>
                                          <p:spTgt spid="14"/>
                                        </p:tgtEl>
                                        <p:attrNameLst>
                                          <p:attrName>ppt_x</p:attrName>
                                        </p:attrNameLst>
                                      </p:cBhvr>
                                      <p:tavLst>
                                        <p:tav tm="0" fmla="#ppt_x+(cos(-2*pi*(1-$))*-#ppt_x-sin(-2*pi*(1-$))*(1-#ppt_y))*(1-$)">
                                          <p:val>
                                            <p:fltVal val="0"/>
                                          </p:val>
                                        </p:tav>
                                        <p:tav tm="100000">
                                          <p:val>
                                            <p:fltVal val="1"/>
                                          </p:val>
                                        </p:tav>
                                      </p:tavLst>
                                    </p:anim>
                                    <p:anim calcmode="lin" valueType="num">
                                      <p:cBhvr>
                                        <p:cTn id="24" dur="3000" fill="hold"/>
                                        <p:tgtEl>
                                          <p:spTgt spid="1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12" presetClass="entr" presetSubtype="2" fill="hold" nodeType="clickEffect">
                                  <p:stCondLst>
                                    <p:cond delay="0"/>
                                  </p:stCondLst>
                                  <p:childTnLst>
                                    <p:set>
                                      <p:cBhvr>
                                        <p:cTn id="28" dur="1" fill="hold">
                                          <p:stCondLst>
                                            <p:cond delay="0"/>
                                          </p:stCondLst>
                                        </p:cTn>
                                        <p:tgtEl>
                                          <p:spTgt spid="18"/>
                                        </p:tgtEl>
                                        <p:attrNameLst>
                                          <p:attrName>style.visibility</p:attrName>
                                        </p:attrNameLst>
                                      </p:cBhvr>
                                      <p:to>
                                        <p:strVal val="visible"/>
                                      </p:to>
                                    </p:set>
                                    <p:animEffect transition="in" filter="slide(fromRight)">
                                      <p:cBhvr>
                                        <p:cTn id="29" dur="500"/>
                                        <p:tgtEl>
                                          <p:spTgt spid="18"/>
                                        </p:tgtEl>
                                      </p:cBhvr>
                                    </p:animEffect>
                                  </p:childTnLst>
                                </p:cTn>
                              </p:par>
                            </p:childTnLst>
                          </p:cTn>
                        </p:par>
                        <p:par>
                          <p:cTn id="30" fill="hold" nodeType="afterGroup">
                            <p:stCondLst>
                              <p:cond delay="500"/>
                            </p:stCondLst>
                            <p:childTnLst>
                              <p:par>
                                <p:cTn id="31" presetID="12" presetClass="entr" presetSubtype="4" fill="hold" nodeType="after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slide(fromBottom)">
                                      <p:cBhvr>
                                        <p:cTn id="33" dur="500"/>
                                        <p:tgtEl>
                                          <p:spTgt spid="20"/>
                                        </p:tgtEl>
                                      </p:cBhvr>
                                    </p:animEffect>
                                  </p:childTnLst>
                                </p:cTn>
                              </p:par>
                            </p:childTnLst>
                          </p:cTn>
                        </p:par>
                        <p:par>
                          <p:cTn id="34" fill="hold" nodeType="afterGroup">
                            <p:stCondLst>
                              <p:cond delay="1000"/>
                            </p:stCondLst>
                            <p:childTnLst>
                              <p:par>
                                <p:cTn id="35" presetID="12" presetClass="entr" presetSubtype="8" fill="hold"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slide(fromLeft)">
                                      <p:cBhvr>
                                        <p:cTn id="37" dur="500"/>
                                        <p:tgtEl>
                                          <p:spTgt spid="2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grpId="0"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blinds(horizontal)">
                                      <p:cBhvr>
                                        <p:cTn id="42" dur="500"/>
                                        <p:tgtEl>
                                          <p:spTgt spid="25"/>
                                        </p:tgtEl>
                                      </p:cBhvr>
                                    </p:animEffect>
                                  </p:childTnLst>
                                </p:cTn>
                              </p:par>
                            </p:childTnLst>
                          </p:cTn>
                        </p:par>
                        <p:par>
                          <p:cTn id="43" fill="hold" nodeType="afterGroup">
                            <p:stCondLst>
                              <p:cond delay="500"/>
                            </p:stCondLst>
                            <p:childTnLst>
                              <p:par>
                                <p:cTn id="44" presetID="15" presetClass="entr" presetSubtype="0" fill="hold" grpId="0" nodeType="afterEffect">
                                  <p:stCondLst>
                                    <p:cond delay="0"/>
                                  </p:stCondLst>
                                  <p:childTnLst>
                                    <p:set>
                                      <p:cBhvr>
                                        <p:cTn id="45" dur="1" fill="hold">
                                          <p:stCondLst>
                                            <p:cond delay="0"/>
                                          </p:stCondLst>
                                        </p:cTn>
                                        <p:tgtEl>
                                          <p:spTgt spid="26"/>
                                        </p:tgtEl>
                                        <p:attrNameLst>
                                          <p:attrName>style.visibility</p:attrName>
                                        </p:attrNameLst>
                                      </p:cBhvr>
                                      <p:to>
                                        <p:strVal val="visible"/>
                                      </p:to>
                                    </p:set>
                                    <p:anim calcmode="lin" valueType="num">
                                      <p:cBhvr>
                                        <p:cTn id="46" dur="3000" fill="hold"/>
                                        <p:tgtEl>
                                          <p:spTgt spid="26"/>
                                        </p:tgtEl>
                                        <p:attrNameLst>
                                          <p:attrName>ppt_w</p:attrName>
                                        </p:attrNameLst>
                                      </p:cBhvr>
                                      <p:tavLst>
                                        <p:tav tm="0">
                                          <p:val>
                                            <p:fltVal val="0"/>
                                          </p:val>
                                        </p:tav>
                                        <p:tav tm="100000">
                                          <p:val>
                                            <p:strVal val="#ppt_w"/>
                                          </p:val>
                                        </p:tav>
                                      </p:tavLst>
                                    </p:anim>
                                    <p:anim calcmode="lin" valueType="num">
                                      <p:cBhvr>
                                        <p:cTn id="47" dur="3000" fill="hold"/>
                                        <p:tgtEl>
                                          <p:spTgt spid="26"/>
                                        </p:tgtEl>
                                        <p:attrNameLst>
                                          <p:attrName>ppt_h</p:attrName>
                                        </p:attrNameLst>
                                      </p:cBhvr>
                                      <p:tavLst>
                                        <p:tav tm="0">
                                          <p:val>
                                            <p:fltVal val="0"/>
                                          </p:val>
                                        </p:tav>
                                        <p:tav tm="100000">
                                          <p:val>
                                            <p:strVal val="#ppt_h"/>
                                          </p:val>
                                        </p:tav>
                                      </p:tavLst>
                                    </p:anim>
                                    <p:anim calcmode="lin" valueType="num">
                                      <p:cBhvr>
                                        <p:cTn id="48" dur="3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49" dur="3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0" fill="hold" nodeType="clickPar">
                      <p:stCondLst>
                        <p:cond delay="indefinite"/>
                      </p:stCondLst>
                      <p:childTnLst>
                        <p:par>
                          <p:cTn id="51" fill="hold" nodeType="withGroup">
                            <p:stCondLst>
                              <p:cond delay="0"/>
                            </p:stCondLst>
                            <p:childTnLst>
                              <p:par>
                                <p:cTn id="52" presetID="49" presetClass="entr" presetSubtype="0" decel="10000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 calcmode="lin" valueType="num">
                                      <p:cBhvr>
                                        <p:cTn id="54" dur="500" fill="hold"/>
                                        <p:tgtEl>
                                          <p:spTgt spid="11"/>
                                        </p:tgtEl>
                                        <p:attrNameLst>
                                          <p:attrName>ppt_w</p:attrName>
                                        </p:attrNameLst>
                                      </p:cBhvr>
                                      <p:tavLst>
                                        <p:tav tm="0">
                                          <p:val>
                                            <p:fltVal val="0"/>
                                          </p:val>
                                        </p:tav>
                                        <p:tav tm="100000">
                                          <p:val>
                                            <p:strVal val="#ppt_w"/>
                                          </p:val>
                                        </p:tav>
                                      </p:tavLst>
                                    </p:anim>
                                    <p:anim calcmode="lin" valueType="num">
                                      <p:cBhvr>
                                        <p:cTn id="55" dur="500" fill="hold"/>
                                        <p:tgtEl>
                                          <p:spTgt spid="11"/>
                                        </p:tgtEl>
                                        <p:attrNameLst>
                                          <p:attrName>ppt_h</p:attrName>
                                        </p:attrNameLst>
                                      </p:cBhvr>
                                      <p:tavLst>
                                        <p:tav tm="0">
                                          <p:val>
                                            <p:fltVal val="0"/>
                                          </p:val>
                                        </p:tav>
                                        <p:tav tm="100000">
                                          <p:val>
                                            <p:strVal val="#ppt_h"/>
                                          </p:val>
                                        </p:tav>
                                      </p:tavLst>
                                    </p:anim>
                                    <p:anim calcmode="lin" valueType="num">
                                      <p:cBhvr>
                                        <p:cTn id="56" dur="500" fill="hold"/>
                                        <p:tgtEl>
                                          <p:spTgt spid="11"/>
                                        </p:tgtEl>
                                        <p:attrNameLst>
                                          <p:attrName>style.rotation</p:attrName>
                                        </p:attrNameLst>
                                      </p:cBhvr>
                                      <p:tavLst>
                                        <p:tav tm="0">
                                          <p:val>
                                            <p:fltVal val="360"/>
                                          </p:val>
                                        </p:tav>
                                        <p:tav tm="100000">
                                          <p:val>
                                            <p:fltVal val="0"/>
                                          </p:val>
                                        </p:tav>
                                      </p:tavLst>
                                    </p:anim>
                                    <p:animEffect transition="in" filter="fade">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animBg="1"/>
      <p:bldP spid="12" grpId="0"/>
      <p:bldP spid="25" grpId="0"/>
      <p:bldP spid="26"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内容占位符 2"/>
          <p:cNvSpPr>
            <a:spLocks noGrp="1"/>
          </p:cNvSpPr>
          <p:nvPr>
            <p:ph idx="1"/>
          </p:nvPr>
        </p:nvSpPr>
        <p:spPr>
          <a:xfrm>
            <a:off x="539750" y="928688"/>
            <a:ext cx="8153400" cy="5500687"/>
          </a:xfrm>
        </p:spPr>
        <p:txBody>
          <a:bodyPr/>
          <a:lstStyle/>
          <a:p>
            <a:pPr>
              <a:lnSpc>
                <a:spcPts val="3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ts val="3000"/>
              </a:lnSpc>
              <a:buFont typeface="Wingdings" pitchFamily="2" charset="2"/>
              <a:buNone/>
            </a:pPr>
            <a:r>
              <a:rPr lang="en-US" altLang="zh-CN" sz="2800" dirty="0" err="1"/>
              <a:t>int</a:t>
            </a:r>
            <a:r>
              <a:rPr lang="en-US" altLang="zh-CN" sz="2800" dirty="0"/>
              <a:t> main()</a:t>
            </a:r>
            <a:endParaRPr lang="zh-CN" altLang="zh-CN" sz="2800" dirty="0"/>
          </a:p>
          <a:p>
            <a:pPr>
              <a:lnSpc>
                <a:spcPts val="3000"/>
              </a:lnSpc>
              <a:buFont typeface="Wingdings" pitchFamily="2" charset="2"/>
              <a:buNone/>
            </a:pPr>
            <a:r>
              <a:rPr lang="en-US" altLang="zh-CN" sz="2800" dirty="0"/>
              <a:t>{ void </a:t>
            </a:r>
            <a:r>
              <a:rPr lang="en-US" altLang="zh-CN" sz="2800" dirty="0" err="1"/>
              <a:t>inv</a:t>
            </a:r>
            <a:r>
              <a:rPr lang="en-US" altLang="zh-CN" sz="2800" dirty="0"/>
              <a:t>(</a:t>
            </a:r>
            <a:r>
              <a:rPr lang="en-US" altLang="zh-CN" sz="2800" dirty="0" err="1"/>
              <a:t>int</a:t>
            </a:r>
            <a:r>
              <a:rPr lang="en-US" altLang="zh-CN" sz="2800" dirty="0"/>
              <a:t> x[ ],</a:t>
            </a:r>
            <a:r>
              <a:rPr lang="en-US" altLang="zh-CN" sz="2800" dirty="0" err="1"/>
              <a:t>int</a:t>
            </a:r>
            <a:r>
              <a:rPr lang="en-US" altLang="zh-CN" sz="2800" dirty="0"/>
              <a:t> n); </a:t>
            </a:r>
            <a:endParaRPr lang="zh-CN" altLang="zh-CN" sz="2800" dirty="0"/>
          </a:p>
          <a:p>
            <a:pPr>
              <a:lnSpc>
                <a:spcPts val="3000"/>
              </a:lnSpc>
              <a:buFont typeface="Wingdings" pitchFamily="2" charset="2"/>
              <a:buNone/>
            </a:pPr>
            <a:r>
              <a:rPr lang="en-US" altLang="zh-CN" sz="2800" dirty="0"/>
              <a:t>   </a:t>
            </a:r>
            <a:r>
              <a:rPr lang="en-US" altLang="zh-CN" sz="2800" dirty="0" err="1"/>
              <a:t>int</a:t>
            </a:r>
            <a:r>
              <a:rPr lang="en-US" altLang="zh-CN" sz="2800" dirty="0"/>
              <a:t> </a:t>
            </a:r>
            <a:r>
              <a:rPr lang="en-US" altLang="zh-CN" sz="2800" dirty="0" err="1"/>
              <a:t>i</a:t>
            </a:r>
            <a:r>
              <a:rPr lang="en-US" altLang="zh-CN" sz="2800" dirty="0"/>
              <a:t>, a[10]={3,7,9,11,0,6,7,5,4,2};</a:t>
            </a:r>
            <a:endParaRPr lang="zh-CN" altLang="zh-CN" sz="2800" dirty="0"/>
          </a:p>
          <a:p>
            <a:pPr>
              <a:lnSpc>
                <a:spcPts val="3000"/>
              </a:lnSpc>
              <a:buFont typeface="Wingdings" pitchFamily="2" charset="2"/>
              <a:buNone/>
            </a:pPr>
            <a:r>
              <a:rPr lang="en-US" altLang="zh-CN" sz="2800" dirty="0"/>
              <a:t>   for(</a:t>
            </a:r>
            <a:r>
              <a:rPr lang="en-US" altLang="zh-CN" sz="2800" dirty="0" err="1"/>
              <a:t>i</a:t>
            </a:r>
            <a:r>
              <a:rPr lang="en-US" altLang="zh-CN" sz="2800" dirty="0"/>
              <a:t>=0;i&lt;10;i++) </a:t>
            </a:r>
            <a:r>
              <a:rPr lang="en-US" altLang="zh-CN" sz="2800" dirty="0" err="1"/>
              <a:t>printf</a:t>
            </a:r>
            <a:r>
              <a:rPr lang="en-US" altLang="zh-CN" sz="2800" dirty="0"/>
              <a:t>(“%d ”,a[</a:t>
            </a:r>
            <a:r>
              <a:rPr lang="en-US" altLang="zh-CN" sz="2800" dirty="0" err="1"/>
              <a:t>i</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printf</a:t>
            </a:r>
            <a:r>
              <a:rPr lang="en-US" altLang="zh-CN" sz="2800" dirty="0"/>
              <a:t>("\n");</a:t>
            </a:r>
            <a:endParaRPr lang="zh-CN" altLang="zh-CN" sz="2800" dirty="0"/>
          </a:p>
          <a:p>
            <a:pPr>
              <a:lnSpc>
                <a:spcPts val="3000"/>
              </a:lnSpc>
              <a:buFont typeface="Wingdings" pitchFamily="2" charset="2"/>
              <a:buNone/>
            </a:pPr>
            <a:r>
              <a:rPr lang="en-US" altLang="zh-CN" sz="2800" dirty="0"/>
              <a:t>   </a:t>
            </a:r>
            <a:r>
              <a:rPr lang="en-US" altLang="zh-CN" sz="2800" dirty="0" err="1"/>
              <a:t>inv</a:t>
            </a:r>
            <a:r>
              <a:rPr lang="en-US" altLang="zh-CN" sz="2800" dirty="0"/>
              <a:t>(a,10); </a:t>
            </a:r>
            <a:endParaRPr lang="zh-CN" altLang="zh-CN" sz="2800" dirty="0"/>
          </a:p>
          <a:p>
            <a:pPr>
              <a:lnSpc>
                <a:spcPts val="3000"/>
              </a:lnSpc>
              <a:buFont typeface="Wingdings" pitchFamily="2" charset="2"/>
              <a:buNone/>
            </a:pPr>
            <a:r>
              <a:rPr lang="en-US" altLang="zh-CN" sz="2800" dirty="0"/>
              <a:t>   for(</a:t>
            </a:r>
            <a:r>
              <a:rPr lang="en-US" altLang="zh-CN" sz="2800" dirty="0" err="1"/>
              <a:t>i</a:t>
            </a:r>
            <a:r>
              <a:rPr lang="en-US" altLang="zh-CN" sz="2800" dirty="0"/>
              <a:t>=0;i&lt;10;i++) </a:t>
            </a:r>
            <a:r>
              <a:rPr lang="en-US" altLang="zh-CN" sz="2800" dirty="0" err="1"/>
              <a:t>printf</a:t>
            </a:r>
            <a:r>
              <a:rPr lang="en-US" altLang="zh-CN" sz="2800" dirty="0"/>
              <a:t>(“%d ”,a[</a:t>
            </a:r>
            <a:r>
              <a:rPr lang="en-US" altLang="zh-CN" sz="2800" dirty="0" err="1"/>
              <a:t>i</a:t>
            </a:r>
            <a:r>
              <a:rPr lang="en-US" altLang="zh-CN" sz="2800" dirty="0"/>
              <a:t>]); </a:t>
            </a:r>
            <a:endParaRPr lang="zh-CN" altLang="zh-CN" sz="2800" dirty="0"/>
          </a:p>
          <a:p>
            <a:pPr>
              <a:lnSpc>
                <a:spcPts val="3000"/>
              </a:lnSpc>
              <a:buFont typeface="Wingdings" pitchFamily="2" charset="2"/>
              <a:buNone/>
            </a:pPr>
            <a:r>
              <a:rPr lang="en-US" altLang="zh-CN" sz="2800" dirty="0"/>
              <a:t>   </a:t>
            </a:r>
            <a:r>
              <a:rPr lang="en-US" altLang="zh-CN" sz="2800" dirty="0" err="1"/>
              <a:t>printf</a:t>
            </a:r>
            <a:r>
              <a:rPr lang="en-US" altLang="zh-CN" sz="2800" dirty="0"/>
              <a:t>("\n");</a:t>
            </a:r>
            <a:endParaRPr lang="zh-CN" altLang="zh-CN" sz="2800" dirty="0"/>
          </a:p>
          <a:p>
            <a:pPr>
              <a:lnSpc>
                <a:spcPts val="3000"/>
              </a:lnSpc>
              <a:buFont typeface="Wingdings" pitchFamily="2" charset="2"/>
              <a:buNone/>
            </a:pPr>
            <a:r>
              <a:rPr lang="en-US" altLang="zh-CN" sz="2800" dirty="0"/>
              <a:t>   return 0;</a:t>
            </a:r>
            <a:endParaRPr lang="zh-CN" altLang="zh-CN" sz="2800" dirty="0"/>
          </a:p>
          <a:p>
            <a:pPr>
              <a:lnSpc>
                <a:spcPts val="3000"/>
              </a:lnSpc>
              <a:buFont typeface="Wingdings" pitchFamily="2" charset="2"/>
              <a:buNone/>
            </a:pPr>
            <a:r>
              <a:rPr lang="en-US" altLang="zh-CN" sz="2800" dirty="0"/>
              <a:t>}</a:t>
            </a:r>
            <a:endParaRPr lang="zh-CN" altLang="zh-CN" sz="2800" dirty="0"/>
          </a:p>
          <a:p>
            <a:pPr>
              <a:lnSpc>
                <a:spcPts val="3000"/>
              </a:lnSpc>
              <a:buFont typeface="Wingdings" pitchFamily="2" charset="2"/>
              <a:buNone/>
            </a:pPr>
            <a:endParaRPr lang="zh-CN" altLang="en-US" sz="2800" dirty="0"/>
          </a:p>
        </p:txBody>
      </p:sp>
      <p:pic>
        <p:nvPicPr>
          <p:cNvPr id="7373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内容占位符 2"/>
          <p:cNvSpPr>
            <a:spLocks noGrp="1"/>
          </p:cNvSpPr>
          <p:nvPr>
            <p:ph idx="1"/>
          </p:nvPr>
        </p:nvSpPr>
        <p:spPr>
          <a:xfrm>
            <a:off x="642938" y="500063"/>
            <a:ext cx="7747000" cy="3714750"/>
          </a:xfrm>
        </p:spPr>
        <p:txBody>
          <a:bodyPr/>
          <a:lstStyle/>
          <a:p>
            <a:pPr>
              <a:lnSpc>
                <a:spcPct val="100000"/>
              </a:lnSpc>
              <a:buFont typeface="Wingdings" pitchFamily="2" charset="2"/>
              <a:buNone/>
            </a:pPr>
            <a:r>
              <a:rPr lang="en-US" altLang="zh-CN" sz="2800"/>
              <a:t>void inv(int x[ ],int n) </a:t>
            </a:r>
            <a:endParaRPr lang="zh-CN" altLang="zh-CN" sz="2800"/>
          </a:p>
          <a:p>
            <a:pPr>
              <a:lnSpc>
                <a:spcPct val="100000"/>
              </a:lnSpc>
              <a:buFont typeface="Wingdings" pitchFamily="2" charset="2"/>
              <a:buNone/>
            </a:pPr>
            <a:r>
              <a:rPr lang="en-US" altLang="zh-CN" sz="2800"/>
              <a:t>{ int temp,i,j,m=(n-1)/2;</a:t>
            </a:r>
            <a:endParaRPr lang="zh-CN" altLang="zh-CN" sz="2800"/>
          </a:p>
          <a:p>
            <a:pPr>
              <a:lnSpc>
                <a:spcPct val="100000"/>
              </a:lnSpc>
              <a:buFont typeface="Wingdings" pitchFamily="2" charset="2"/>
              <a:buNone/>
            </a:pPr>
            <a:r>
              <a:rPr lang="en-US" altLang="zh-CN" sz="2800"/>
              <a:t>   for(i=0;i&lt;=m;i++)</a:t>
            </a:r>
            <a:endParaRPr lang="zh-CN" altLang="zh-CN" sz="2800"/>
          </a:p>
          <a:p>
            <a:pPr>
              <a:lnSpc>
                <a:spcPct val="100000"/>
              </a:lnSpc>
              <a:buFont typeface="Wingdings" pitchFamily="2" charset="2"/>
              <a:buNone/>
            </a:pPr>
            <a:r>
              <a:rPr lang="en-US" altLang="zh-CN" sz="2800"/>
              <a:t>   { j=n-1-i;</a:t>
            </a:r>
            <a:endParaRPr lang="zh-CN" altLang="zh-CN" sz="2800"/>
          </a:p>
          <a:p>
            <a:pPr>
              <a:lnSpc>
                <a:spcPct val="100000"/>
              </a:lnSpc>
              <a:buFont typeface="Wingdings" pitchFamily="2" charset="2"/>
              <a:buNone/>
            </a:pPr>
            <a:r>
              <a:rPr lang="en-US" altLang="zh-CN" sz="2800"/>
              <a:t>      temp=x[i];x[i]=x[j];x[j]=temp; </a:t>
            </a:r>
            <a:endParaRPr lang="zh-CN" altLang="zh-CN" sz="2800"/>
          </a:p>
          <a:p>
            <a:pPr>
              <a:lnSpc>
                <a:spcPct val="100000"/>
              </a:lnSpc>
              <a:buFont typeface="Wingdings" pitchFamily="2" charset="2"/>
              <a:buNone/>
            </a:pPr>
            <a:r>
              <a:rPr lang="en-US" altLang="zh-CN" sz="2800"/>
              <a:t>	}</a:t>
            </a:r>
            <a:endParaRPr lang="zh-CN" altLang="zh-CN" sz="2800"/>
          </a:p>
          <a:p>
            <a:pPr>
              <a:lnSpc>
                <a:spcPct val="100000"/>
              </a:lnSpc>
              <a:buFont typeface="Wingdings" pitchFamily="2" charset="2"/>
              <a:buNone/>
            </a:pPr>
            <a:r>
              <a:rPr lang="en-US" altLang="zh-CN" sz="2800"/>
              <a:t>}</a:t>
            </a:r>
            <a:endParaRPr lang="zh-CN" altLang="en-US" sz="2800"/>
          </a:p>
        </p:txBody>
      </p:sp>
      <p:sp>
        <p:nvSpPr>
          <p:cNvPr id="4" name="内容占位符 2"/>
          <p:cNvSpPr txBox="1">
            <a:spLocks/>
          </p:cNvSpPr>
          <p:nvPr/>
        </p:nvSpPr>
        <p:spPr bwMode="auto">
          <a:xfrm>
            <a:off x="1785938" y="3571875"/>
            <a:ext cx="6643687" cy="2857500"/>
          </a:xfrm>
          <a:prstGeom prst="rect">
            <a:avLst/>
          </a:prstGeom>
          <a:solidFill>
            <a:srgbClr val="CCECFF"/>
          </a:solidFill>
          <a:ln w="9525">
            <a:noFill/>
            <a:miter lim="800000"/>
            <a:headEnd/>
            <a:tailEnd/>
          </a:ln>
        </p:spPr>
        <p:txBody>
          <a:bodyPr/>
          <a:lstStyle/>
          <a:p>
            <a:pPr marL="342900" indent="-342900" eaLnBrk="0" hangingPunct="0">
              <a:spcBef>
                <a:spcPct val="20000"/>
              </a:spcBef>
              <a:buFont typeface="Wingdings" pitchFamily="2" charset="2"/>
              <a:buNone/>
              <a:defRPr/>
            </a:pPr>
            <a:r>
              <a:rPr lang="en-US" altLang="zh-CN" sz="2800" b="1" kern="0" dirty="0">
                <a:latin typeface="+mn-lt"/>
                <a:ea typeface="+mn-ea"/>
              </a:rPr>
              <a:t>void inv(</a:t>
            </a:r>
            <a:r>
              <a:rPr lang="en-US" altLang="zh-CN" sz="2800" b="1" kern="0" dirty="0" err="1">
                <a:latin typeface="+mn-lt"/>
                <a:ea typeface="+mn-ea"/>
              </a:rPr>
              <a:t>int</a:t>
            </a:r>
            <a:r>
              <a:rPr lang="en-US" altLang="zh-CN" sz="2800" b="1" kern="0" dirty="0">
                <a:latin typeface="+mn-lt"/>
                <a:ea typeface="+mn-ea"/>
              </a:rPr>
              <a:t> x[ ],</a:t>
            </a:r>
            <a:r>
              <a:rPr lang="en-US" altLang="zh-CN" sz="2800" b="1" kern="0" dirty="0" err="1">
                <a:latin typeface="+mn-lt"/>
                <a:ea typeface="+mn-ea"/>
              </a:rPr>
              <a:t>int</a:t>
            </a:r>
            <a:r>
              <a:rPr lang="en-US" altLang="zh-CN" sz="2800" b="1" kern="0" dirty="0">
                <a:latin typeface="+mn-lt"/>
                <a:ea typeface="+mn-ea"/>
              </a:rPr>
              <a:t> n) </a:t>
            </a:r>
            <a:endParaRPr lang="zh-CN" altLang="zh-CN" sz="2800" b="1" kern="0" dirty="0">
              <a:latin typeface="+mn-lt"/>
              <a:ea typeface="+mn-ea"/>
            </a:endParaRPr>
          </a:p>
          <a:p>
            <a:pPr marL="342900" indent="-342900" eaLnBrk="0" hangingPunct="0">
              <a:spcBef>
                <a:spcPct val="20000"/>
              </a:spcBef>
              <a:buFont typeface="Wingdings" pitchFamily="2" charset="2"/>
              <a:buNone/>
              <a:defRPr/>
            </a:pPr>
            <a:r>
              <a:rPr lang="en-US" altLang="zh-CN" sz="2800" b="1" kern="0" dirty="0">
                <a:latin typeface="+mn-lt"/>
                <a:ea typeface="+mn-ea"/>
              </a:rPr>
              <a:t>{ </a:t>
            </a:r>
            <a:r>
              <a:rPr lang="en-US" altLang="zh-CN" sz="2800" b="1" kern="0" dirty="0" err="1">
                <a:latin typeface="+mn-lt"/>
                <a:ea typeface="+mn-ea"/>
              </a:rPr>
              <a:t>int</a:t>
            </a:r>
            <a:r>
              <a:rPr lang="en-US" altLang="zh-CN" sz="2800" b="1" kern="0" dirty="0">
                <a:latin typeface="+mn-lt"/>
                <a:ea typeface="+mn-ea"/>
              </a:rPr>
              <a:t> temp,*</a:t>
            </a:r>
            <a:r>
              <a:rPr lang="en-US" altLang="zh-CN" sz="2800" b="1" kern="0" dirty="0" err="1">
                <a:latin typeface="+mn-lt"/>
                <a:ea typeface="+mn-ea"/>
              </a:rPr>
              <a:t>i</a:t>
            </a:r>
            <a:r>
              <a:rPr lang="en-US" altLang="zh-CN" sz="2800" b="1" kern="0" dirty="0">
                <a:latin typeface="+mn-lt"/>
                <a:ea typeface="+mn-ea"/>
              </a:rPr>
              <a:t>,*j;</a:t>
            </a:r>
            <a:endParaRPr lang="zh-CN" altLang="zh-CN" sz="2800" b="1" kern="0" dirty="0">
              <a:latin typeface="+mn-lt"/>
              <a:ea typeface="+mn-ea"/>
            </a:endParaRPr>
          </a:p>
          <a:p>
            <a:pPr>
              <a:defRPr/>
            </a:pPr>
            <a:r>
              <a:rPr lang="en-US" altLang="zh-CN" sz="2800" b="1" kern="0" dirty="0">
                <a:latin typeface="+mn-lt"/>
                <a:ea typeface="+mn-ea"/>
              </a:rPr>
              <a:t>   </a:t>
            </a:r>
            <a:r>
              <a:rPr lang="en-US" altLang="zh-CN" sz="2800" b="1" kern="0" dirty="0" err="1">
                <a:latin typeface="+mn-lt"/>
                <a:ea typeface="+mn-ea"/>
              </a:rPr>
              <a:t>i</a:t>
            </a:r>
            <a:r>
              <a:rPr lang="en-US" altLang="zh-CN" sz="2800" b="1" kern="0" dirty="0">
                <a:latin typeface="+mn-lt"/>
                <a:ea typeface="+mn-ea"/>
              </a:rPr>
              <a:t>=x;  j=x+n-1;</a:t>
            </a:r>
            <a:endParaRPr lang="zh-CN" altLang="zh-CN" sz="2800" b="1" kern="0" dirty="0">
              <a:latin typeface="+mn-lt"/>
              <a:ea typeface="+mn-ea"/>
            </a:endParaRPr>
          </a:p>
          <a:p>
            <a:pPr>
              <a:defRPr/>
            </a:pPr>
            <a:r>
              <a:rPr lang="en-US" altLang="zh-CN" sz="2800" b="1" kern="0" dirty="0">
                <a:latin typeface="+mn-lt"/>
                <a:ea typeface="+mn-ea"/>
              </a:rPr>
              <a:t>   for(   ; </a:t>
            </a:r>
            <a:r>
              <a:rPr lang="en-US" altLang="zh-CN" sz="2800" b="1" kern="0" dirty="0" err="1">
                <a:latin typeface="+mn-lt"/>
                <a:ea typeface="+mn-ea"/>
              </a:rPr>
              <a:t>i</a:t>
            </a:r>
            <a:r>
              <a:rPr lang="en-US" altLang="zh-CN" sz="2800" b="1" kern="0" dirty="0">
                <a:latin typeface="+mn-lt"/>
                <a:ea typeface="+mn-ea"/>
              </a:rPr>
              <a:t>&lt;j; </a:t>
            </a:r>
            <a:r>
              <a:rPr lang="en-US" altLang="zh-CN" sz="2800" b="1" kern="0" dirty="0" err="1">
                <a:latin typeface="+mn-lt"/>
                <a:ea typeface="+mn-ea"/>
              </a:rPr>
              <a:t>i</a:t>
            </a:r>
            <a:r>
              <a:rPr lang="en-US" altLang="zh-CN" sz="2800" b="1" kern="0" dirty="0">
                <a:latin typeface="+mn-lt"/>
                <a:ea typeface="+mn-ea"/>
              </a:rPr>
              <a:t>++,j--)</a:t>
            </a:r>
            <a:endParaRPr lang="zh-CN" altLang="zh-CN" sz="2800" b="1" kern="0" dirty="0">
              <a:latin typeface="+mn-lt"/>
              <a:ea typeface="+mn-ea"/>
            </a:endParaRPr>
          </a:p>
          <a:p>
            <a:pPr>
              <a:defRPr/>
            </a:pPr>
            <a:r>
              <a:rPr lang="en-US" altLang="zh-CN" sz="2800" b="1" kern="0" dirty="0">
                <a:latin typeface="+mn-lt"/>
                <a:ea typeface="+mn-ea"/>
              </a:rPr>
              <a:t>   { temp=*</a:t>
            </a:r>
            <a:r>
              <a:rPr lang="en-US" altLang="zh-CN" sz="2800" b="1" kern="0" dirty="0" err="1">
                <a:latin typeface="+mn-lt"/>
                <a:ea typeface="+mn-ea"/>
              </a:rPr>
              <a:t>i</a:t>
            </a:r>
            <a:r>
              <a:rPr lang="en-US" altLang="zh-CN" sz="2800" b="1" kern="0" dirty="0">
                <a:latin typeface="+mn-lt"/>
                <a:ea typeface="+mn-ea"/>
              </a:rPr>
              <a:t>; *</a:t>
            </a:r>
            <a:r>
              <a:rPr lang="en-US" altLang="zh-CN" sz="2800" b="1" kern="0" dirty="0" err="1">
                <a:latin typeface="+mn-lt"/>
                <a:ea typeface="+mn-ea"/>
              </a:rPr>
              <a:t>i</a:t>
            </a:r>
            <a:r>
              <a:rPr lang="en-US" altLang="zh-CN" sz="2800" b="1" kern="0" dirty="0">
                <a:latin typeface="+mn-lt"/>
                <a:ea typeface="+mn-ea"/>
              </a:rPr>
              <a:t>=*j; *j=temp; }</a:t>
            </a:r>
          </a:p>
          <a:p>
            <a:pPr>
              <a:defRPr/>
            </a:pPr>
            <a:r>
              <a:rPr lang="en-US" altLang="zh-CN" sz="2800" b="1" kern="0" dirty="0">
                <a:latin typeface="+mn-lt"/>
                <a:ea typeface="+mn-ea"/>
              </a:rPr>
              <a:t>}</a:t>
            </a:r>
            <a:endParaRPr lang="zh-CN" altLang="en-US" sz="2800" b="1" kern="0" dirty="0">
              <a:latin typeface="+mn-lt"/>
              <a:ea typeface="+mn-ea"/>
            </a:endParaRPr>
          </a:p>
        </p:txBody>
      </p:sp>
      <p:sp>
        <p:nvSpPr>
          <p:cNvPr id="5" name="圆角矩形标注 4"/>
          <p:cNvSpPr/>
          <p:nvPr/>
        </p:nvSpPr>
        <p:spPr bwMode="auto">
          <a:xfrm>
            <a:off x="357188" y="4714875"/>
            <a:ext cx="1143000" cy="714375"/>
          </a:xfrm>
          <a:prstGeom prst="wedgeRoundRectCallout">
            <a:avLst>
              <a:gd name="adj1" fmla="val 75080"/>
              <a:gd name="adj2" fmla="val -107765"/>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优化</a:t>
            </a:r>
            <a:endParaRPr lang="zh-CN" altLang="zh-CN" sz="2800" b="1" dirty="0">
              <a:solidFill>
                <a:srgbClr val="0000CC"/>
              </a:solidFill>
              <a:latin typeface="+mn-lt"/>
              <a:ea typeface="+mn-ea"/>
            </a:endParaRPr>
          </a:p>
        </p:txBody>
      </p:sp>
      <p:pic>
        <p:nvPicPr>
          <p:cNvPr id="74757"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内容占位符 2"/>
          <p:cNvSpPr>
            <a:spLocks noGrp="1"/>
          </p:cNvSpPr>
          <p:nvPr>
            <p:ph idx="1"/>
          </p:nvPr>
        </p:nvSpPr>
        <p:spPr>
          <a:xfrm>
            <a:off x="500063" y="428625"/>
            <a:ext cx="8153400" cy="642938"/>
          </a:xfrm>
        </p:spPr>
        <p:txBody>
          <a:bodyPr/>
          <a:lstStyle/>
          <a:p>
            <a:pPr>
              <a:buFont typeface="Wingdings" pitchFamily="2" charset="2"/>
              <a:buNone/>
            </a:pPr>
            <a:r>
              <a:rPr lang="zh-CN" altLang="zh-CN"/>
              <a:t>例</a:t>
            </a:r>
            <a:r>
              <a:rPr lang="en-US" altLang="zh-CN"/>
              <a:t>8.9 </a:t>
            </a:r>
            <a:r>
              <a:rPr lang="zh-CN" altLang="zh-CN"/>
              <a:t>改写例</a:t>
            </a:r>
            <a:r>
              <a:rPr lang="en-US" altLang="zh-CN"/>
              <a:t>8.8</a:t>
            </a:r>
            <a:r>
              <a:rPr lang="zh-CN" altLang="zh-CN"/>
              <a:t>，用指针变量作实参。</a:t>
            </a:r>
            <a:endParaRPr lang="zh-CN" altLang="en-US"/>
          </a:p>
        </p:txBody>
      </p:sp>
      <p:sp>
        <p:nvSpPr>
          <p:cNvPr id="4" name="内容占位符 2"/>
          <p:cNvSpPr txBox="1">
            <a:spLocks/>
          </p:cNvSpPr>
          <p:nvPr/>
        </p:nvSpPr>
        <p:spPr bwMode="auto">
          <a:xfrm>
            <a:off x="539750" y="1071563"/>
            <a:ext cx="8153400" cy="5500687"/>
          </a:xfrm>
          <a:prstGeom prst="rect">
            <a:avLst/>
          </a:prstGeom>
          <a:noFill/>
          <a:ln w="9525">
            <a:noFill/>
            <a:miter lim="800000"/>
            <a:headEnd/>
            <a:tailEnd/>
          </a:ln>
        </p:spPr>
        <p:txBody>
          <a:bodyPr/>
          <a:lstStyle/>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#include &lt;</a:t>
            </a:r>
            <a:r>
              <a:rPr lang="en-US" altLang="zh-CN" sz="2000" b="1" kern="0" dirty="0" err="1">
                <a:latin typeface="+mn-lt"/>
                <a:ea typeface="+mn-ea"/>
              </a:rPr>
              <a:t>stdio.h</a:t>
            </a:r>
            <a:r>
              <a:rPr lang="en-US" altLang="zh-CN" sz="2000" b="1" kern="0" dirty="0">
                <a:latin typeface="+mn-lt"/>
                <a:ea typeface="+mn-ea"/>
              </a:rPr>
              <a:t>&gt;</a:t>
            </a:r>
            <a:endParaRPr lang="zh-CN" altLang="zh-CN" sz="20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000" b="1" kern="0" dirty="0" err="1">
                <a:latin typeface="+mn-lt"/>
                <a:ea typeface="+mn-ea"/>
              </a:rPr>
              <a:t>int</a:t>
            </a:r>
            <a:r>
              <a:rPr lang="en-US" altLang="zh-CN" sz="2000" b="1" kern="0" dirty="0">
                <a:latin typeface="+mn-lt"/>
                <a:ea typeface="+mn-ea"/>
              </a:rPr>
              <a:t> main()</a:t>
            </a:r>
            <a:endParaRPr lang="zh-CN" altLang="zh-CN" sz="2000" b="1" kern="0" dirty="0">
              <a:latin typeface="+mn-lt"/>
              <a:ea typeface="+mn-ea"/>
            </a:endParaRPr>
          </a:p>
          <a:p>
            <a:pPr marL="342900" indent="-342900" eaLnBrk="0" hangingPunct="0">
              <a:lnSpc>
                <a:spcPts val="3000"/>
              </a:lnSpc>
              <a:spcBef>
                <a:spcPct val="20000"/>
              </a:spcBef>
              <a:defRPr/>
            </a:pPr>
            <a:r>
              <a:rPr lang="en-US" altLang="zh-CN" sz="2000" b="1" kern="0" dirty="0">
                <a:latin typeface="+mn-lt"/>
                <a:ea typeface="+mn-ea"/>
              </a:rPr>
              <a:t>{ void inv(</a:t>
            </a:r>
            <a:r>
              <a:rPr lang="en-US" altLang="zh-CN" sz="2000" b="1" kern="0" dirty="0" err="1">
                <a:latin typeface="+mn-lt"/>
                <a:ea typeface="+mn-ea"/>
              </a:rPr>
              <a:t>int</a:t>
            </a:r>
            <a:r>
              <a:rPr lang="en-US" altLang="zh-CN" sz="2000" b="1" kern="0" dirty="0">
                <a:latin typeface="+mn-lt"/>
                <a:ea typeface="+mn-ea"/>
              </a:rPr>
              <a:t> *</a:t>
            </a:r>
            <a:r>
              <a:rPr lang="en-US" altLang="zh-CN" sz="2000" b="1" kern="0" dirty="0" err="1">
                <a:latin typeface="+mn-lt"/>
                <a:ea typeface="+mn-ea"/>
              </a:rPr>
              <a:t>x,int</a:t>
            </a:r>
            <a:r>
              <a:rPr lang="en-US" altLang="zh-CN" sz="2000" b="1" kern="0" dirty="0">
                <a:latin typeface="+mn-lt"/>
                <a:ea typeface="+mn-ea"/>
              </a:rPr>
              <a:t> n);</a:t>
            </a:r>
            <a:endParaRPr lang="zh-CN" altLang="zh-CN" sz="20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   </a:t>
            </a:r>
            <a:r>
              <a:rPr lang="en-US" altLang="zh-CN" sz="2000" b="1" kern="0" dirty="0" err="1">
                <a:latin typeface="+mn-lt"/>
                <a:ea typeface="+mn-ea"/>
              </a:rPr>
              <a:t>int</a:t>
            </a:r>
            <a:r>
              <a:rPr lang="en-US" altLang="zh-CN" sz="2000" b="1" kern="0" dirty="0">
                <a:latin typeface="+mn-lt"/>
                <a:ea typeface="+mn-ea"/>
              </a:rPr>
              <a:t> </a:t>
            </a:r>
            <a:r>
              <a:rPr lang="en-US" altLang="zh-CN" sz="2000" b="1" kern="0" dirty="0" err="1">
                <a:latin typeface="+mn-lt"/>
                <a:ea typeface="+mn-ea"/>
              </a:rPr>
              <a:t>i</a:t>
            </a:r>
            <a:r>
              <a:rPr lang="en-US" altLang="zh-CN" sz="2000" b="1" kern="0" dirty="0">
                <a:latin typeface="+mn-lt"/>
                <a:ea typeface="+mn-ea"/>
              </a:rPr>
              <a:t>, </a:t>
            </a:r>
            <a:r>
              <a:rPr lang="en-US" altLang="zh-CN" sz="2000" b="1" kern="0" dirty="0" err="1">
                <a:latin typeface="+mn-lt"/>
                <a:ea typeface="+mn-ea"/>
              </a:rPr>
              <a:t>arr</a:t>
            </a:r>
            <a:r>
              <a:rPr lang="en-US" altLang="zh-CN" sz="2000" b="1" kern="0" dirty="0">
                <a:latin typeface="+mn-lt"/>
                <a:ea typeface="+mn-ea"/>
              </a:rPr>
              <a:t>[10],*p=</a:t>
            </a:r>
            <a:r>
              <a:rPr lang="en-US" altLang="zh-CN" sz="2000" b="1" kern="0" dirty="0" err="1">
                <a:latin typeface="+mn-lt"/>
                <a:ea typeface="+mn-ea"/>
              </a:rPr>
              <a:t>arr</a:t>
            </a:r>
            <a:r>
              <a:rPr lang="en-US" altLang="zh-CN" sz="2000" b="1" kern="0" dirty="0">
                <a:latin typeface="+mn-lt"/>
                <a:ea typeface="+mn-ea"/>
              </a:rPr>
              <a:t>;</a:t>
            </a:r>
            <a:endParaRPr lang="zh-CN" altLang="zh-CN" sz="20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   for(</a:t>
            </a:r>
            <a:r>
              <a:rPr lang="en-US" altLang="zh-CN" sz="2000" b="1" kern="0" dirty="0" err="1">
                <a:latin typeface="+mn-lt"/>
                <a:ea typeface="+mn-ea"/>
              </a:rPr>
              <a:t>i</a:t>
            </a:r>
            <a:r>
              <a:rPr lang="en-US" altLang="zh-CN" sz="2000" b="1" kern="0" dirty="0">
                <a:latin typeface="+mn-lt"/>
                <a:ea typeface="+mn-ea"/>
              </a:rPr>
              <a:t>=0;i&lt;10;i++,p++)</a:t>
            </a: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       </a:t>
            </a:r>
            <a:r>
              <a:rPr lang="en-US" altLang="zh-CN" sz="2000" b="1" kern="0" dirty="0" err="1">
                <a:latin typeface="+mn-lt"/>
                <a:ea typeface="+mn-ea"/>
              </a:rPr>
              <a:t>scanf</a:t>
            </a:r>
            <a:r>
              <a:rPr lang="en-US" altLang="zh-CN" sz="2000" b="1" kern="0" dirty="0">
                <a:latin typeface="+mn-lt"/>
                <a:ea typeface="+mn-ea"/>
              </a:rPr>
              <a:t>(“%</a:t>
            </a:r>
            <a:r>
              <a:rPr lang="en-US" altLang="zh-CN" sz="2000" b="1" kern="0" dirty="0" err="1">
                <a:latin typeface="+mn-lt"/>
                <a:ea typeface="+mn-ea"/>
              </a:rPr>
              <a:t>d”,p</a:t>
            </a:r>
            <a:r>
              <a:rPr lang="en-US" altLang="zh-CN" sz="2000" b="1" kern="0" dirty="0">
                <a:latin typeface="+mn-lt"/>
                <a:ea typeface="+mn-ea"/>
              </a:rPr>
              <a:t>); </a:t>
            </a:r>
            <a:endParaRPr lang="zh-CN" altLang="zh-CN" sz="20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   	p=</a:t>
            </a:r>
            <a:r>
              <a:rPr lang="en-US" altLang="zh-CN" sz="2000" b="1" kern="0" dirty="0" err="1">
                <a:latin typeface="+mn-lt"/>
                <a:ea typeface="+mn-ea"/>
              </a:rPr>
              <a:t>arr</a:t>
            </a:r>
            <a:r>
              <a:rPr lang="en-US" altLang="zh-CN" sz="2000" b="1" kern="0" dirty="0">
                <a:latin typeface="+mn-lt"/>
                <a:ea typeface="+mn-ea"/>
              </a:rPr>
              <a:t>;</a:t>
            </a: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   </a:t>
            </a:r>
            <a:r>
              <a:rPr lang="en-US" altLang="zh-CN" sz="2000" b="1" kern="0" dirty="0" err="1">
                <a:latin typeface="+mn-lt"/>
                <a:ea typeface="+mn-ea"/>
              </a:rPr>
              <a:t>inv</a:t>
            </a:r>
            <a:r>
              <a:rPr lang="en-US" altLang="zh-CN" sz="2000" b="1" kern="0" dirty="0">
                <a:latin typeface="+mn-lt"/>
                <a:ea typeface="+mn-ea"/>
              </a:rPr>
              <a:t>(p,10); </a:t>
            </a:r>
            <a:endParaRPr lang="zh-CN" altLang="zh-CN" sz="20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   for(p=</a:t>
            </a:r>
            <a:r>
              <a:rPr lang="en-US" altLang="zh-CN" sz="2000" b="1" kern="0" dirty="0" err="1">
                <a:latin typeface="+mn-lt"/>
                <a:ea typeface="+mn-ea"/>
              </a:rPr>
              <a:t>arr;p</a:t>
            </a:r>
            <a:r>
              <a:rPr lang="en-US" altLang="zh-CN" sz="2000" b="1" kern="0" dirty="0">
                <a:latin typeface="+mn-lt"/>
                <a:ea typeface="+mn-ea"/>
              </a:rPr>
              <a:t>&lt;arr+10;p++) </a:t>
            </a: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       </a:t>
            </a:r>
            <a:r>
              <a:rPr lang="en-US" altLang="zh-CN" sz="2000" b="1" kern="0" dirty="0" err="1">
                <a:latin typeface="+mn-lt"/>
                <a:ea typeface="+mn-ea"/>
              </a:rPr>
              <a:t>printf</a:t>
            </a:r>
            <a:r>
              <a:rPr lang="en-US" altLang="zh-CN" sz="2000" b="1" kern="0" dirty="0">
                <a:latin typeface="+mn-lt"/>
                <a:ea typeface="+mn-ea"/>
              </a:rPr>
              <a:t>(“%d ”,*p); </a:t>
            </a:r>
            <a:endParaRPr lang="zh-CN" altLang="zh-CN" sz="20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   </a:t>
            </a:r>
            <a:r>
              <a:rPr lang="en-US" altLang="zh-CN" sz="2000" b="1" kern="0" dirty="0" err="1">
                <a:latin typeface="+mn-lt"/>
                <a:ea typeface="+mn-ea"/>
              </a:rPr>
              <a:t>printf</a:t>
            </a:r>
            <a:r>
              <a:rPr lang="en-US" altLang="zh-CN" sz="2000" b="1" kern="0" dirty="0">
                <a:latin typeface="+mn-lt"/>
                <a:ea typeface="+mn-ea"/>
              </a:rPr>
              <a:t>("\n");</a:t>
            </a:r>
            <a:endParaRPr lang="zh-CN" altLang="zh-CN" sz="20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   return 0;</a:t>
            </a:r>
            <a:endParaRPr lang="zh-CN" altLang="zh-CN" sz="2000" b="1" kern="0" dirty="0">
              <a:latin typeface="+mn-lt"/>
              <a:ea typeface="+mn-ea"/>
            </a:endParaRPr>
          </a:p>
          <a:p>
            <a:pPr marL="342900" indent="-342900" eaLnBrk="0" hangingPunct="0">
              <a:lnSpc>
                <a:spcPts val="3000"/>
              </a:lnSpc>
              <a:spcBef>
                <a:spcPct val="20000"/>
              </a:spcBef>
              <a:buFont typeface="Wingdings" pitchFamily="2" charset="2"/>
              <a:buNone/>
              <a:defRPr/>
            </a:pPr>
            <a:r>
              <a:rPr lang="en-US" altLang="zh-CN" sz="2000" b="1" kern="0" dirty="0">
                <a:latin typeface="+mn-lt"/>
                <a:ea typeface="+mn-ea"/>
              </a:rPr>
              <a:t>}</a:t>
            </a:r>
            <a:endParaRPr lang="zh-CN" altLang="zh-CN" sz="2000" b="1" kern="0" dirty="0">
              <a:latin typeface="+mn-lt"/>
              <a:ea typeface="+mn-ea"/>
            </a:endParaRPr>
          </a:p>
          <a:p>
            <a:pPr marL="342900" indent="-342900" eaLnBrk="0" hangingPunct="0">
              <a:lnSpc>
                <a:spcPts val="3000"/>
              </a:lnSpc>
              <a:spcBef>
                <a:spcPct val="20000"/>
              </a:spcBef>
              <a:buFont typeface="Wingdings" pitchFamily="2" charset="2"/>
              <a:buNone/>
              <a:defRPr/>
            </a:pPr>
            <a:endParaRPr lang="zh-CN" altLang="en-US" sz="2000" b="1" kern="0" dirty="0">
              <a:latin typeface="+mn-lt"/>
              <a:ea typeface="+mn-ea"/>
            </a:endParaRPr>
          </a:p>
        </p:txBody>
      </p:sp>
      <p:sp>
        <p:nvSpPr>
          <p:cNvPr id="5" name="圆角矩形标注 4"/>
          <p:cNvSpPr>
            <a:spLocks noChangeArrowheads="1"/>
          </p:cNvSpPr>
          <p:nvPr/>
        </p:nvSpPr>
        <p:spPr bwMode="auto">
          <a:xfrm>
            <a:off x="4124325" y="1196975"/>
            <a:ext cx="2571750" cy="714375"/>
          </a:xfrm>
          <a:prstGeom prst="wedgeRoundRectCallout">
            <a:avLst>
              <a:gd name="adj1" fmla="val -53236"/>
              <a:gd name="adj2" fmla="val 13918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FF0000"/>
                </a:solidFill>
                <a:latin typeface="Arial" pitchFamily="34" charset="0"/>
              </a:rPr>
              <a:t>不可少！！！</a:t>
            </a:r>
            <a:endParaRPr lang="en-US" altLang="zh-CN" sz="2800">
              <a:solidFill>
                <a:srgbClr val="FF0000"/>
              </a:solidFill>
              <a:latin typeface="Arial" pitchFamily="34" charset="0"/>
            </a:endParaRPr>
          </a:p>
        </p:txBody>
      </p:sp>
      <p:sp>
        <p:nvSpPr>
          <p:cNvPr id="6" name="矩形 5"/>
          <p:cNvSpPr>
            <a:spLocks noChangeArrowheads="1"/>
          </p:cNvSpPr>
          <p:nvPr/>
        </p:nvSpPr>
        <p:spPr bwMode="auto">
          <a:xfrm>
            <a:off x="2771775" y="2420938"/>
            <a:ext cx="1223963" cy="431800"/>
          </a:xfrm>
          <a:prstGeom prst="rect">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pic>
        <p:nvPicPr>
          <p:cNvPr id="7578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blinds(horizontal)">
                                      <p:cBhvr>
                                        <p:cTn id="1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63" y="785813"/>
            <a:ext cx="8153400" cy="5572125"/>
          </a:xfrm>
        </p:spPr>
        <p:txBody>
          <a:bodyPr/>
          <a:lstStyle/>
          <a:p>
            <a:pPr>
              <a:buFont typeface="Wingdings" pitchFamily="2" charset="2"/>
              <a:buNone/>
            </a:pPr>
            <a:r>
              <a:rPr lang="en-US" altLang="zh-CN"/>
              <a:t>   </a:t>
            </a:r>
            <a:r>
              <a:rPr lang="zh-CN" altLang="zh-CN"/>
              <a:t>例</a:t>
            </a:r>
            <a:r>
              <a:rPr lang="en-US" altLang="zh-CN"/>
              <a:t>8.10 </a:t>
            </a:r>
            <a:r>
              <a:rPr lang="zh-CN" altLang="zh-CN"/>
              <a:t>用指针方法对</a:t>
            </a:r>
            <a:r>
              <a:rPr lang="en-US" altLang="zh-CN"/>
              <a:t>10</a:t>
            </a:r>
            <a:r>
              <a:rPr lang="zh-CN" altLang="zh-CN"/>
              <a:t>个整数按由大到小顺序排序。</a:t>
            </a:r>
            <a:endParaRPr lang="en-US" altLang="zh-CN"/>
          </a:p>
          <a:p>
            <a:r>
              <a:rPr lang="zh-CN" altLang="zh-CN"/>
              <a:t>解题思路：</a:t>
            </a:r>
            <a:endParaRPr lang="en-US" altLang="zh-CN"/>
          </a:p>
          <a:p>
            <a:pPr lvl="1"/>
            <a:r>
              <a:rPr lang="zh-CN" altLang="zh-CN"/>
              <a:t>在主函数中定义数组</a:t>
            </a:r>
            <a:r>
              <a:rPr lang="en-US" altLang="zh-CN"/>
              <a:t>a</a:t>
            </a:r>
            <a:r>
              <a:rPr lang="zh-CN" altLang="zh-CN"/>
              <a:t>存放</a:t>
            </a:r>
            <a:r>
              <a:rPr lang="en-US" altLang="zh-CN"/>
              <a:t>10</a:t>
            </a:r>
            <a:r>
              <a:rPr lang="zh-CN" altLang="zh-CN"/>
              <a:t>个整数，定义</a:t>
            </a:r>
            <a:r>
              <a:rPr lang="en-US" altLang="zh-CN"/>
              <a:t>int *</a:t>
            </a:r>
            <a:r>
              <a:rPr lang="zh-CN" altLang="zh-CN"/>
              <a:t>型指针变量</a:t>
            </a:r>
            <a:r>
              <a:rPr lang="en-US" altLang="zh-CN"/>
              <a:t>p</a:t>
            </a:r>
            <a:r>
              <a:rPr lang="zh-CN" altLang="zh-CN"/>
              <a:t>指向</a:t>
            </a:r>
            <a:r>
              <a:rPr lang="en-US" altLang="zh-CN"/>
              <a:t>a[0]</a:t>
            </a:r>
          </a:p>
          <a:p>
            <a:pPr lvl="1"/>
            <a:r>
              <a:rPr lang="zh-CN" altLang="zh-CN"/>
              <a:t>定义函数</a:t>
            </a:r>
            <a:r>
              <a:rPr lang="en-US" altLang="zh-CN"/>
              <a:t>sort</a:t>
            </a:r>
            <a:r>
              <a:rPr lang="zh-CN" altLang="zh-CN"/>
              <a:t>使数组</a:t>
            </a:r>
            <a:r>
              <a:rPr lang="en-US" altLang="zh-CN"/>
              <a:t>a</a:t>
            </a:r>
            <a:r>
              <a:rPr lang="zh-CN" altLang="zh-CN"/>
              <a:t>中的元素按由大到小的顺序排列</a:t>
            </a:r>
            <a:endParaRPr lang="en-US" altLang="zh-CN"/>
          </a:p>
          <a:p>
            <a:pPr lvl="1"/>
            <a:r>
              <a:rPr lang="zh-CN" altLang="zh-CN"/>
              <a:t>在主函数中调用</a:t>
            </a:r>
            <a:r>
              <a:rPr lang="en-US" altLang="zh-CN"/>
              <a:t>sort</a:t>
            </a:r>
            <a:r>
              <a:rPr lang="zh-CN" altLang="zh-CN"/>
              <a:t>函数，用指针</a:t>
            </a:r>
            <a:r>
              <a:rPr lang="en-US" altLang="zh-CN"/>
              <a:t>p</a:t>
            </a:r>
            <a:r>
              <a:rPr lang="zh-CN" altLang="zh-CN"/>
              <a:t>作实参</a:t>
            </a:r>
            <a:endParaRPr lang="en-US" altLang="zh-CN"/>
          </a:p>
          <a:p>
            <a:pPr lvl="1"/>
            <a:r>
              <a:rPr lang="zh-CN" altLang="zh-CN"/>
              <a:t>用选择法进行排序</a:t>
            </a:r>
            <a:endParaRPr lang="zh-CN" altLang="en-US"/>
          </a:p>
        </p:txBody>
      </p:sp>
      <p:pic>
        <p:nvPicPr>
          <p:cNvPr id="77827"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blinds(horizontal)">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内容占位符 2"/>
          <p:cNvSpPr>
            <a:spLocks noGrp="1"/>
          </p:cNvSpPr>
          <p:nvPr>
            <p:ph idx="1"/>
          </p:nvPr>
        </p:nvSpPr>
        <p:spPr>
          <a:xfrm>
            <a:off x="500063" y="500063"/>
            <a:ext cx="8153400" cy="6000750"/>
          </a:xfrm>
        </p:spPr>
        <p:txBody>
          <a:bodyPr/>
          <a:lstStyle/>
          <a:p>
            <a:pPr>
              <a:lnSpc>
                <a:spcPts val="2900"/>
              </a:lnSpc>
              <a:buFont typeface="Wingdings" pitchFamily="2" charset="2"/>
              <a:buNone/>
            </a:pPr>
            <a:r>
              <a:rPr lang="en-US" altLang="zh-CN" sz="2800"/>
              <a:t>#include &lt;stdio.h&gt;</a:t>
            </a:r>
            <a:endParaRPr lang="zh-CN" altLang="zh-CN" sz="2800"/>
          </a:p>
          <a:p>
            <a:pPr>
              <a:lnSpc>
                <a:spcPts val="2900"/>
              </a:lnSpc>
              <a:buFont typeface="Wingdings" pitchFamily="2" charset="2"/>
              <a:buNone/>
            </a:pPr>
            <a:r>
              <a:rPr lang="en-US" altLang="zh-CN" sz="2800"/>
              <a:t>int main()</a:t>
            </a:r>
            <a:endParaRPr lang="zh-CN" altLang="zh-CN" sz="2800"/>
          </a:p>
          <a:p>
            <a:pPr>
              <a:lnSpc>
                <a:spcPts val="2900"/>
              </a:lnSpc>
              <a:buFont typeface="Wingdings" pitchFamily="2" charset="2"/>
              <a:buNone/>
            </a:pPr>
            <a:r>
              <a:rPr lang="en-US" altLang="zh-CN" sz="2800"/>
              <a:t>{ void sort(int x[ ],int n);   </a:t>
            </a:r>
            <a:endParaRPr lang="zh-CN" altLang="zh-CN" sz="2800"/>
          </a:p>
          <a:p>
            <a:pPr>
              <a:lnSpc>
                <a:spcPts val="2900"/>
              </a:lnSpc>
              <a:buFont typeface="Wingdings" pitchFamily="2" charset="2"/>
              <a:buNone/>
            </a:pPr>
            <a:r>
              <a:rPr lang="en-US" altLang="zh-CN" sz="2800"/>
              <a:t>   int i,*p,a[10];</a:t>
            </a:r>
            <a:endParaRPr lang="zh-CN" altLang="zh-CN" sz="2800"/>
          </a:p>
          <a:p>
            <a:pPr>
              <a:lnSpc>
                <a:spcPts val="2900"/>
              </a:lnSpc>
              <a:buFont typeface="Wingdings" pitchFamily="2" charset="2"/>
              <a:buNone/>
            </a:pPr>
            <a:r>
              <a:rPr lang="en-US" altLang="zh-CN" sz="2800"/>
              <a:t>   p=a; </a:t>
            </a:r>
            <a:endParaRPr lang="zh-CN" altLang="zh-CN" sz="2800"/>
          </a:p>
          <a:p>
            <a:pPr>
              <a:lnSpc>
                <a:spcPts val="2900"/>
              </a:lnSpc>
              <a:buFont typeface="Wingdings" pitchFamily="2" charset="2"/>
              <a:buNone/>
            </a:pPr>
            <a:r>
              <a:rPr lang="en-US" altLang="zh-CN" sz="2800"/>
              <a:t>   for(i=0;i&lt;10;i++)  scanf(“%d”,p++); </a:t>
            </a:r>
            <a:endParaRPr lang="zh-CN" altLang="zh-CN" sz="2800"/>
          </a:p>
          <a:p>
            <a:pPr>
              <a:lnSpc>
                <a:spcPts val="2900"/>
              </a:lnSpc>
              <a:buFont typeface="Wingdings" pitchFamily="2" charset="2"/>
              <a:buNone/>
            </a:pPr>
            <a:r>
              <a:rPr lang="en-US" altLang="zh-CN" sz="2800"/>
              <a:t>   p=a; </a:t>
            </a:r>
            <a:endParaRPr lang="zh-CN" altLang="zh-CN" sz="2800"/>
          </a:p>
          <a:p>
            <a:pPr>
              <a:lnSpc>
                <a:spcPts val="2900"/>
              </a:lnSpc>
              <a:buFont typeface="Wingdings" pitchFamily="2" charset="2"/>
              <a:buNone/>
            </a:pPr>
            <a:r>
              <a:rPr lang="en-US" altLang="zh-CN" sz="2800"/>
              <a:t>   sort(p,10); </a:t>
            </a:r>
            <a:endParaRPr lang="zh-CN" altLang="zh-CN" sz="2800"/>
          </a:p>
          <a:p>
            <a:pPr>
              <a:lnSpc>
                <a:spcPts val="2900"/>
              </a:lnSpc>
              <a:buFont typeface="Wingdings" pitchFamily="2" charset="2"/>
              <a:buNone/>
            </a:pPr>
            <a:r>
              <a:rPr lang="en-US" altLang="zh-CN" sz="2800"/>
              <a:t>   for(p=a,i=0;i&lt;10;i++)</a:t>
            </a:r>
            <a:endParaRPr lang="zh-CN" altLang="zh-CN" sz="2800"/>
          </a:p>
          <a:p>
            <a:pPr>
              <a:lnSpc>
                <a:spcPts val="2900"/>
              </a:lnSpc>
              <a:buFont typeface="Wingdings" pitchFamily="2" charset="2"/>
              <a:buNone/>
            </a:pPr>
            <a:r>
              <a:rPr lang="en-US" altLang="zh-CN" sz="2800"/>
              <a:t>   { printf(“%d ”,*p);   p++;   }</a:t>
            </a:r>
            <a:endParaRPr lang="zh-CN" altLang="zh-CN" sz="2800"/>
          </a:p>
          <a:p>
            <a:pPr>
              <a:lnSpc>
                <a:spcPts val="2900"/>
              </a:lnSpc>
              <a:buFont typeface="Wingdings" pitchFamily="2" charset="2"/>
              <a:buNone/>
            </a:pPr>
            <a:r>
              <a:rPr lang="en-US" altLang="zh-CN" sz="2800"/>
              <a:t>   printf("\n");</a:t>
            </a:r>
            <a:endParaRPr lang="zh-CN" altLang="zh-CN" sz="2800"/>
          </a:p>
          <a:p>
            <a:pPr>
              <a:lnSpc>
                <a:spcPts val="2900"/>
              </a:lnSpc>
              <a:buFont typeface="Wingdings" pitchFamily="2" charset="2"/>
              <a:buNone/>
            </a:pPr>
            <a:r>
              <a:rPr lang="en-US" altLang="zh-CN" sz="2800"/>
              <a:t>   return 0;</a:t>
            </a:r>
            <a:endParaRPr lang="zh-CN" altLang="zh-CN" sz="2800"/>
          </a:p>
          <a:p>
            <a:pPr>
              <a:lnSpc>
                <a:spcPts val="2900"/>
              </a:lnSpc>
              <a:buFont typeface="Wingdings" pitchFamily="2" charset="2"/>
              <a:buNone/>
            </a:pPr>
            <a:r>
              <a:rPr lang="en-US" altLang="zh-CN" sz="2800"/>
              <a:t>}</a:t>
            </a:r>
            <a:endParaRPr lang="zh-CN" altLang="zh-CN" sz="2800"/>
          </a:p>
        </p:txBody>
      </p:sp>
      <p:pic>
        <p:nvPicPr>
          <p:cNvPr id="7885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内容占位符 2"/>
          <p:cNvSpPr>
            <a:spLocks noGrp="1"/>
          </p:cNvSpPr>
          <p:nvPr>
            <p:ph idx="1"/>
          </p:nvPr>
        </p:nvSpPr>
        <p:spPr>
          <a:xfrm>
            <a:off x="500063" y="857250"/>
            <a:ext cx="7786687" cy="5357813"/>
          </a:xfrm>
        </p:spPr>
        <p:txBody>
          <a:bodyPr/>
          <a:lstStyle/>
          <a:p>
            <a:pPr>
              <a:lnSpc>
                <a:spcPct val="100000"/>
              </a:lnSpc>
              <a:buFont typeface="Wingdings" pitchFamily="2" charset="2"/>
              <a:buNone/>
            </a:pPr>
            <a:r>
              <a:rPr lang="en-US" altLang="zh-CN" sz="2800" dirty="0"/>
              <a:t>void sort(int x[],int n)  </a:t>
            </a:r>
            <a:endParaRPr lang="zh-CN" altLang="zh-CN" sz="2800" dirty="0"/>
          </a:p>
          <a:p>
            <a:pPr>
              <a:lnSpc>
                <a:spcPct val="100000"/>
              </a:lnSpc>
              <a:buFont typeface="Wingdings" pitchFamily="2" charset="2"/>
              <a:buNone/>
            </a:pPr>
            <a:r>
              <a:rPr lang="en-US" altLang="zh-CN" sz="2800" dirty="0"/>
              <a:t>{ int </a:t>
            </a:r>
            <a:r>
              <a:rPr lang="en-US" altLang="zh-CN" sz="2800" dirty="0" err="1"/>
              <a:t>i,j,k,t</a:t>
            </a:r>
            <a:r>
              <a:rPr lang="en-US" altLang="zh-CN" sz="2800" dirty="0"/>
              <a:t>;</a:t>
            </a:r>
            <a:endParaRPr lang="zh-CN" altLang="zh-CN" sz="2800" dirty="0"/>
          </a:p>
          <a:p>
            <a:pPr>
              <a:lnSpc>
                <a:spcPct val="100000"/>
              </a:lnSpc>
              <a:buFont typeface="Wingdings" pitchFamily="2" charset="2"/>
              <a:buNone/>
            </a:pPr>
            <a:r>
              <a:rPr lang="en-US" altLang="zh-CN" sz="2800" dirty="0"/>
              <a:t>   for(</a:t>
            </a:r>
            <a:r>
              <a:rPr lang="en-US" altLang="zh-CN" sz="2800" dirty="0" err="1"/>
              <a:t>i</a:t>
            </a:r>
            <a:r>
              <a:rPr lang="en-US" altLang="zh-CN" sz="2800" dirty="0"/>
              <a:t>=0;i&lt;n-1;i++)</a:t>
            </a:r>
            <a:endParaRPr lang="zh-CN" altLang="zh-CN" sz="2800" dirty="0"/>
          </a:p>
          <a:p>
            <a:pPr>
              <a:lnSpc>
                <a:spcPct val="100000"/>
              </a:lnSpc>
              <a:buFont typeface="Wingdings" pitchFamily="2" charset="2"/>
              <a:buNone/>
            </a:pPr>
            <a:r>
              <a:rPr lang="en-US" altLang="zh-CN" sz="2800" dirty="0"/>
              <a:t>   { k=</a:t>
            </a:r>
            <a:r>
              <a:rPr lang="en-US" altLang="zh-CN" sz="2800" dirty="0" err="1"/>
              <a:t>i</a:t>
            </a:r>
            <a:r>
              <a:rPr lang="en-US" altLang="zh-CN" sz="2800" dirty="0"/>
              <a:t>;</a:t>
            </a:r>
            <a:endParaRPr lang="zh-CN" altLang="zh-CN" sz="2800" dirty="0"/>
          </a:p>
          <a:p>
            <a:pPr>
              <a:lnSpc>
                <a:spcPct val="100000"/>
              </a:lnSpc>
              <a:buFont typeface="Wingdings" pitchFamily="2" charset="2"/>
              <a:buNone/>
            </a:pPr>
            <a:r>
              <a:rPr lang="en-US" altLang="zh-CN" sz="2800" dirty="0"/>
              <a:t>      for(j=i+1;j&lt;</a:t>
            </a:r>
            <a:r>
              <a:rPr lang="en-US" altLang="zh-CN" sz="2800" dirty="0" err="1"/>
              <a:t>n;j</a:t>
            </a:r>
            <a:r>
              <a:rPr lang="en-US" altLang="zh-CN" sz="2800" dirty="0"/>
              <a:t>++)</a:t>
            </a:r>
            <a:endParaRPr lang="zh-CN" altLang="zh-CN" sz="2800" dirty="0"/>
          </a:p>
          <a:p>
            <a:pPr>
              <a:lnSpc>
                <a:spcPct val="100000"/>
              </a:lnSpc>
              <a:buFont typeface="Wingdings" pitchFamily="2" charset="2"/>
              <a:buNone/>
            </a:pPr>
            <a:r>
              <a:rPr lang="en-US" altLang="zh-CN" sz="2800" dirty="0"/>
              <a:t>        if(x[j]&gt;x[k]) k=j;</a:t>
            </a:r>
            <a:endParaRPr lang="zh-CN" altLang="zh-CN" sz="2800" dirty="0"/>
          </a:p>
          <a:p>
            <a:pPr>
              <a:lnSpc>
                <a:spcPct val="100000"/>
              </a:lnSpc>
              <a:buFont typeface="Wingdings" pitchFamily="2" charset="2"/>
              <a:buNone/>
            </a:pPr>
            <a:r>
              <a:rPr lang="en-US" altLang="zh-CN" sz="2800" dirty="0"/>
              <a:t>      if(k!=</a:t>
            </a:r>
            <a:r>
              <a:rPr lang="en-US" altLang="zh-CN" sz="2800" dirty="0" err="1"/>
              <a:t>i</a:t>
            </a:r>
            <a:r>
              <a:rPr lang="en-US" altLang="zh-CN" sz="2800" dirty="0"/>
              <a:t>)</a:t>
            </a:r>
            <a:endParaRPr lang="zh-CN" altLang="zh-CN" sz="2800" dirty="0"/>
          </a:p>
          <a:p>
            <a:pPr>
              <a:lnSpc>
                <a:spcPct val="100000"/>
              </a:lnSpc>
              <a:buFont typeface="Wingdings" pitchFamily="2" charset="2"/>
              <a:buNone/>
            </a:pPr>
            <a:r>
              <a:rPr lang="en-US" altLang="zh-CN" sz="2800"/>
              <a:t>	   { </a:t>
            </a:r>
            <a:r>
              <a:rPr lang="en-US" altLang="zh-CN" sz="2800" dirty="0"/>
              <a:t>t=x[</a:t>
            </a:r>
            <a:r>
              <a:rPr lang="en-US" altLang="zh-CN" sz="2800" dirty="0" err="1"/>
              <a:t>i</a:t>
            </a:r>
            <a:r>
              <a:rPr lang="en-US" altLang="zh-CN" sz="2800" dirty="0"/>
              <a:t>];x[</a:t>
            </a:r>
            <a:r>
              <a:rPr lang="en-US" altLang="zh-CN" sz="2800" dirty="0" err="1"/>
              <a:t>i</a:t>
            </a:r>
            <a:r>
              <a:rPr lang="en-US" altLang="zh-CN" sz="2800" dirty="0"/>
              <a:t>]=x[k];x[k]=t; }</a:t>
            </a:r>
            <a:endParaRPr lang="zh-CN" altLang="zh-CN" sz="2800" dirty="0"/>
          </a:p>
          <a:p>
            <a:pPr>
              <a:lnSpc>
                <a:spcPct val="100000"/>
              </a:lnSpc>
              <a:buFont typeface="Wingdings" pitchFamily="2" charset="2"/>
              <a:buNone/>
            </a:pPr>
            <a:r>
              <a:rPr lang="en-US" altLang="zh-CN" sz="2800" dirty="0"/>
              <a:t>    }</a:t>
            </a:r>
            <a:endParaRPr lang="zh-CN" altLang="zh-CN" sz="2800" dirty="0"/>
          </a:p>
          <a:p>
            <a:pPr>
              <a:lnSpc>
                <a:spcPct val="100000"/>
              </a:lnSpc>
              <a:buFont typeface="Wingdings" pitchFamily="2" charset="2"/>
              <a:buNone/>
            </a:pPr>
            <a:r>
              <a:rPr lang="en-US" altLang="zh-CN" sz="2800" dirty="0"/>
              <a:t>}</a:t>
            </a:r>
            <a:endParaRPr lang="zh-CN" altLang="zh-CN" sz="2800" dirty="0"/>
          </a:p>
        </p:txBody>
      </p:sp>
      <p:grpSp>
        <p:nvGrpSpPr>
          <p:cNvPr id="2" name="组合 4"/>
          <p:cNvGrpSpPr>
            <a:grpSpLocks/>
          </p:cNvGrpSpPr>
          <p:nvPr/>
        </p:nvGrpSpPr>
        <p:grpSpPr bwMode="auto">
          <a:xfrm>
            <a:off x="857250" y="5857875"/>
            <a:ext cx="5848350" cy="750888"/>
            <a:chOff x="2416332" y="5357826"/>
            <a:chExt cx="5848986" cy="750936"/>
          </a:xfrm>
        </p:grpSpPr>
        <p:pic>
          <p:nvPicPr>
            <p:cNvPr id="7988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60" y="5357826"/>
              <a:ext cx="5836458" cy="40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988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6332" y="5727542"/>
              <a:ext cx="5835600" cy="381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圆角矩形标注 5"/>
          <p:cNvSpPr/>
          <p:nvPr/>
        </p:nvSpPr>
        <p:spPr bwMode="auto">
          <a:xfrm>
            <a:off x="4000500" y="142875"/>
            <a:ext cx="4714875" cy="571500"/>
          </a:xfrm>
          <a:prstGeom prst="wedgeRoundRectCallout">
            <a:avLst>
              <a:gd name="adj1" fmla="val -32246"/>
              <a:gd name="adj2" fmla="val 93592"/>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en-US" altLang="zh-CN" sz="2800" b="1" dirty="0">
                <a:solidFill>
                  <a:srgbClr val="0000CC"/>
                </a:solidFill>
                <a:latin typeface="+mn-lt"/>
                <a:ea typeface="+mn-ea"/>
              </a:rPr>
              <a:t>void sort(</a:t>
            </a:r>
            <a:r>
              <a:rPr lang="en-US" altLang="zh-CN" sz="2800" b="1" dirty="0" err="1">
                <a:solidFill>
                  <a:srgbClr val="0000CC"/>
                </a:solidFill>
                <a:latin typeface="+mn-lt"/>
                <a:ea typeface="+mn-ea"/>
              </a:rPr>
              <a:t>int</a:t>
            </a:r>
            <a:r>
              <a:rPr lang="en-US" altLang="zh-CN" sz="2800" b="1" dirty="0">
                <a:solidFill>
                  <a:srgbClr val="0000CC"/>
                </a:solidFill>
                <a:latin typeface="+mn-lt"/>
                <a:ea typeface="+mn-ea"/>
              </a:rPr>
              <a:t> *</a:t>
            </a:r>
            <a:r>
              <a:rPr lang="en-US" altLang="zh-CN" sz="2800" b="1" dirty="0" err="1">
                <a:solidFill>
                  <a:srgbClr val="0000CC"/>
                </a:solidFill>
                <a:latin typeface="+mn-lt"/>
                <a:ea typeface="+mn-ea"/>
              </a:rPr>
              <a:t>x,int</a:t>
            </a:r>
            <a:r>
              <a:rPr lang="en-US" altLang="zh-CN" sz="2800" b="1" dirty="0">
                <a:solidFill>
                  <a:srgbClr val="0000CC"/>
                </a:solidFill>
                <a:latin typeface="+mn-lt"/>
                <a:ea typeface="+mn-ea"/>
              </a:rPr>
              <a:t> n)</a:t>
            </a:r>
            <a:endParaRPr lang="en-US" altLang="zh-CN" sz="2800" b="1" dirty="0">
              <a:solidFill>
                <a:srgbClr val="0000CC"/>
              </a:solidFill>
              <a:latin typeface="Arial" charset="0"/>
            </a:endParaRPr>
          </a:p>
        </p:txBody>
      </p:sp>
      <p:sp>
        <p:nvSpPr>
          <p:cNvPr id="7" name="圆角矩形标注 6"/>
          <p:cNvSpPr/>
          <p:nvPr/>
        </p:nvSpPr>
        <p:spPr bwMode="auto">
          <a:xfrm>
            <a:off x="3500438" y="2286000"/>
            <a:ext cx="5286375" cy="571500"/>
          </a:xfrm>
          <a:prstGeom prst="wedgeRoundRectCallout">
            <a:avLst>
              <a:gd name="adj1" fmla="val -53040"/>
              <a:gd name="adj2" fmla="val 17869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en-US" altLang="zh-CN" sz="2800" b="1" dirty="0">
                <a:solidFill>
                  <a:srgbClr val="0000CC"/>
                </a:solidFill>
                <a:latin typeface="+mn-lt"/>
                <a:ea typeface="+mn-ea"/>
              </a:rPr>
              <a:t>if (*(</a:t>
            </a:r>
            <a:r>
              <a:rPr lang="en-US" altLang="zh-CN" sz="2800" b="1" dirty="0" err="1">
                <a:solidFill>
                  <a:srgbClr val="0000CC"/>
                </a:solidFill>
                <a:latin typeface="+mn-lt"/>
                <a:ea typeface="+mn-ea"/>
              </a:rPr>
              <a:t>x+j</a:t>
            </a:r>
            <a:r>
              <a:rPr lang="en-US" altLang="zh-CN" sz="2800" b="1" dirty="0">
                <a:solidFill>
                  <a:srgbClr val="0000CC"/>
                </a:solidFill>
                <a:latin typeface="+mn-lt"/>
                <a:ea typeface="+mn-ea"/>
              </a:rPr>
              <a:t>)&gt;*(</a:t>
            </a:r>
            <a:r>
              <a:rPr lang="en-US" altLang="zh-CN" sz="2800" b="1" dirty="0" err="1">
                <a:solidFill>
                  <a:srgbClr val="0000CC"/>
                </a:solidFill>
                <a:latin typeface="+mn-lt"/>
                <a:ea typeface="+mn-ea"/>
              </a:rPr>
              <a:t>x+k</a:t>
            </a:r>
            <a:r>
              <a:rPr lang="en-US" altLang="zh-CN" sz="2800" b="1" dirty="0">
                <a:solidFill>
                  <a:srgbClr val="0000CC"/>
                </a:solidFill>
                <a:latin typeface="+mn-lt"/>
                <a:ea typeface="+mn-ea"/>
              </a:rPr>
              <a:t>)) k=j;</a:t>
            </a:r>
            <a:endParaRPr lang="en-US" altLang="zh-CN" sz="2800" b="1" dirty="0">
              <a:solidFill>
                <a:srgbClr val="0000CC"/>
              </a:solidFill>
              <a:latin typeface="Arial" charset="0"/>
            </a:endParaRPr>
          </a:p>
        </p:txBody>
      </p:sp>
      <p:sp>
        <p:nvSpPr>
          <p:cNvPr id="8" name="圆角矩形标注 7"/>
          <p:cNvSpPr>
            <a:spLocks noChangeArrowheads="1"/>
          </p:cNvSpPr>
          <p:nvPr/>
        </p:nvSpPr>
        <p:spPr bwMode="auto">
          <a:xfrm>
            <a:off x="755650" y="5214938"/>
            <a:ext cx="8245475" cy="571500"/>
          </a:xfrm>
          <a:prstGeom prst="wedgeRoundRectCallout">
            <a:avLst>
              <a:gd name="adj1" fmla="val -22394"/>
              <a:gd name="adj2" fmla="val -99167"/>
              <a:gd name="adj3" fmla="val 16667"/>
            </a:avLst>
          </a:prstGeom>
          <a:solidFill>
            <a:srgbClr val="FFFFCC"/>
          </a:solidFill>
          <a:ln w="9525" algn="ctr">
            <a:solidFill>
              <a:schemeClr val="tx1"/>
            </a:solidFill>
            <a:miter lim="800000"/>
            <a:headEnd/>
            <a:tailEnd/>
          </a:ln>
        </p:spPr>
        <p:txBody>
          <a:bodyPr/>
          <a:lstStyle/>
          <a:p>
            <a:pPr algn="ctr">
              <a:defRPr/>
            </a:pPr>
            <a:r>
              <a:rPr lang="en-US" altLang="zh-CN" sz="2800" b="1" dirty="0">
                <a:solidFill>
                  <a:srgbClr val="0000CC"/>
                </a:solidFill>
                <a:latin typeface="+mn-lt"/>
                <a:ea typeface="+mn-ea"/>
              </a:rPr>
              <a:t>{t=*(</a:t>
            </a:r>
            <a:r>
              <a:rPr lang="en-US" altLang="zh-CN" sz="2800" b="1" dirty="0" err="1">
                <a:solidFill>
                  <a:srgbClr val="0000CC"/>
                </a:solidFill>
                <a:latin typeface="+mn-lt"/>
                <a:ea typeface="+mn-ea"/>
              </a:rPr>
              <a:t>x+i</a:t>
            </a:r>
            <a:r>
              <a:rPr lang="en-US" altLang="zh-CN" sz="2800" b="1" dirty="0">
                <a:solidFill>
                  <a:srgbClr val="0000CC"/>
                </a:solidFill>
                <a:latin typeface="+mn-lt"/>
                <a:ea typeface="+mn-ea"/>
              </a:rPr>
              <a:t>);*(</a:t>
            </a:r>
            <a:r>
              <a:rPr lang="en-US" altLang="zh-CN" sz="2800" b="1" dirty="0" err="1">
                <a:solidFill>
                  <a:srgbClr val="0000CC"/>
                </a:solidFill>
                <a:latin typeface="+mn-lt"/>
                <a:ea typeface="+mn-ea"/>
              </a:rPr>
              <a:t>x+i</a:t>
            </a:r>
            <a:r>
              <a:rPr lang="en-US" altLang="zh-CN" sz="2800" b="1" dirty="0">
                <a:solidFill>
                  <a:srgbClr val="0000CC"/>
                </a:solidFill>
                <a:latin typeface="+mn-lt"/>
                <a:ea typeface="+mn-ea"/>
              </a:rPr>
              <a:t>)=*(</a:t>
            </a:r>
            <a:r>
              <a:rPr lang="en-US" altLang="zh-CN" sz="2800" b="1" dirty="0" err="1">
                <a:solidFill>
                  <a:srgbClr val="0000CC"/>
                </a:solidFill>
                <a:latin typeface="+mn-lt"/>
                <a:ea typeface="+mn-ea"/>
              </a:rPr>
              <a:t>x+k</a:t>
            </a:r>
            <a:r>
              <a:rPr lang="en-US" altLang="zh-CN" sz="2800" b="1" dirty="0">
                <a:solidFill>
                  <a:srgbClr val="0000CC"/>
                </a:solidFill>
                <a:latin typeface="+mn-lt"/>
                <a:ea typeface="+mn-ea"/>
              </a:rPr>
              <a:t>);*(</a:t>
            </a:r>
            <a:r>
              <a:rPr lang="en-US" altLang="zh-CN" sz="2800" b="1" dirty="0" err="1">
                <a:solidFill>
                  <a:srgbClr val="0000CC"/>
                </a:solidFill>
                <a:latin typeface="+mn-lt"/>
                <a:ea typeface="+mn-ea"/>
              </a:rPr>
              <a:t>x+k</a:t>
            </a:r>
            <a:r>
              <a:rPr lang="en-US" altLang="zh-CN" sz="2800" b="1" dirty="0">
                <a:solidFill>
                  <a:srgbClr val="0000CC"/>
                </a:solidFill>
                <a:latin typeface="+mn-lt"/>
                <a:ea typeface="+mn-ea"/>
              </a:rPr>
              <a:t>)=t;}</a:t>
            </a:r>
            <a:endParaRPr lang="en-US" altLang="zh-CN" sz="2800" b="1" dirty="0">
              <a:solidFill>
                <a:srgbClr val="0000CC"/>
              </a:solidFill>
              <a:latin typeface="Arial" charset="0"/>
            </a:endParaRPr>
          </a:p>
        </p:txBody>
      </p:sp>
      <p:pic>
        <p:nvPicPr>
          <p:cNvPr id="79879" name="图片 8"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a:defRPr/>
            </a:pPr>
            <a:r>
              <a:rPr lang="zh-CN" altLang="en-US" dirty="0">
                <a:solidFill>
                  <a:srgbClr val="800000"/>
                </a:solidFill>
                <a:effectLst>
                  <a:outerShdw blurRad="38100" dist="38100" dir="2700000" algn="tl">
                    <a:srgbClr val="000000"/>
                  </a:outerShdw>
                </a:effectLst>
                <a:latin typeface="Arial" charset="0"/>
                <a:ea typeface="黑体" pitchFamily="2" charset="-122"/>
              </a:rPr>
              <a:t>练习</a:t>
            </a:r>
          </a:p>
        </p:txBody>
      </p:sp>
      <p:sp>
        <p:nvSpPr>
          <p:cNvPr id="80899" name="Rectangle 3"/>
          <p:cNvSpPr>
            <a:spLocks noGrp="1" noChangeArrowheads="1"/>
          </p:cNvSpPr>
          <p:nvPr>
            <p:ph type="body" idx="1"/>
          </p:nvPr>
        </p:nvSpPr>
        <p:spPr/>
        <p:txBody>
          <a:bodyPr/>
          <a:lstStyle/>
          <a:p>
            <a:pPr>
              <a:defRPr/>
            </a:pPr>
            <a:r>
              <a:rPr lang="zh-CN" altLang="en-US" dirty="0"/>
              <a:t>【</a:t>
            </a:r>
            <a:r>
              <a:rPr lang="zh-CN" altLang="zh-CN" dirty="0"/>
              <a:t>例</a:t>
            </a:r>
            <a:r>
              <a:rPr lang="en-US" altLang="zh-CN" dirty="0"/>
              <a:t>8.8】</a:t>
            </a:r>
          </a:p>
          <a:p>
            <a:pPr>
              <a:defRPr/>
            </a:pPr>
            <a:r>
              <a:rPr lang="zh-CN" altLang="en-US" dirty="0"/>
              <a:t>【</a:t>
            </a:r>
            <a:r>
              <a:rPr lang="zh-CN" altLang="zh-CN" dirty="0"/>
              <a:t>例</a:t>
            </a:r>
            <a:r>
              <a:rPr lang="en-US" altLang="zh-CN" dirty="0"/>
              <a:t>8.9】 </a:t>
            </a:r>
          </a:p>
          <a:p>
            <a:pPr>
              <a:defRPr/>
            </a:pPr>
            <a:r>
              <a:rPr lang="zh-CN" altLang="en-US" dirty="0"/>
              <a:t>【</a:t>
            </a:r>
            <a:r>
              <a:rPr lang="zh-CN" altLang="zh-CN" dirty="0"/>
              <a:t>例</a:t>
            </a:r>
            <a:r>
              <a:rPr lang="en-US" altLang="zh-CN" dirty="0"/>
              <a:t>8.10】</a:t>
            </a:r>
            <a:endParaRPr lang="zh-CN" altLang="en-US" dirty="0"/>
          </a:p>
        </p:txBody>
      </p:sp>
    </p:spTree>
  </p:cSld>
  <p:clrMapOvr>
    <a:masterClrMapping/>
  </p:clrMapOvr>
  <p:transition>
    <p:fade/>
  </p:transition>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46113"/>
            <a:ext cx="8572500" cy="762000"/>
          </a:xfrm>
          <a:effectLst/>
        </p:spPr>
        <p:txBody>
          <a:bodyPr anchor="ctr"/>
          <a:lstStyle/>
          <a:p>
            <a:pPr eaLnBrk="1" hangingPunct="1">
              <a:defRPr/>
            </a:pPr>
            <a:r>
              <a:rPr lang="zh-CN" altLang="en-US" dirty="0">
                <a:solidFill>
                  <a:srgbClr val="800000"/>
                </a:solidFill>
                <a:effectLst>
                  <a:outerShdw blurRad="38100" dist="38100" dir="2700000" algn="tl">
                    <a:srgbClr val="000000"/>
                  </a:outerShdw>
                </a:effectLst>
                <a:latin typeface="Arial" charset="0"/>
                <a:ea typeface="黑体" pitchFamily="2" charset="-122"/>
              </a:rPr>
              <a:t>*</a:t>
            </a:r>
            <a:r>
              <a:rPr lang="en-US" altLang="zh-CN" dirty="0">
                <a:solidFill>
                  <a:srgbClr val="800000"/>
                </a:solidFill>
                <a:effectLst>
                  <a:outerShdw blurRad="38100" dist="38100" dir="2700000" algn="tl">
                    <a:srgbClr val="000000"/>
                  </a:outerShdw>
                </a:effectLst>
                <a:latin typeface="Arial" charset="0"/>
                <a:ea typeface="黑体" pitchFamily="2" charset="-122"/>
              </a:rPr>
              <a:t>8.3.5 </a:t>
            </a:r>
            <a:r>
              <a:rPr lang="zh-CN" altLang="zh-CN" dirty="0">
                <a:solidFill>
                  <a:srgbClr val="800000"/>
                </a:solidFill>
                <a:effectLst>
                  <a:outerShdw blurRad="38100" dist="38100" dir="2700000" algn="tl">
                    <a:srgbClr val="000000"/>
                  </a:outerShdw>
                </a:effectLst>
                <a:latin typeface="Arial" charset="0"/>
                <a:ea typeface="黑体" pitchFamily="2" charset="-122"/>
              </a:rPr>
              <a:t>通过指针引用多维数组</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81923" name="Rectangle 3"/>
          <p:cNvSpPr>
            <a:spLocks noGrp="1" noChangeArrowheads="1"/>
          </p:cNvSpPr>
          <p:nvPr>
            <p:ph type="body" idx="1"/>
          </p:nvPr>
        </p:nvSpPr>
        <p:spPr>
          <a:xfrm>
            <a:off x="714375" y="1714500"/>
            <a:ext cx="8072438" cy="4357688"/>
          </a:xfrm>
        </p:spPr>
        <p:txBody>
          <a:bodyPr/>
          <a:lstStyle/>
          <a:p>
            <a:r>
              <a:rPr lang="zh-CN" altLang="zh-CN"/>
              <a:t>指针变量可以指向一维数组中的元素，也可以指向多维数组中的元素。但在概念上和使用方法上，多维数组的指针比一维数组的指针要复杂一些。</a:t>
            </a:r>
            <a:endParaRPr lang="en-US" altLang="zh-CN"/>
          </a:p>
        </p:txBody>
      </p:sp>
      <p:pic>
        <p:nvPicPr>
          <p:cNvPr id="8192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285750" y="642938"/>
            <a:ext cx="8572500" cy="769937"/>
          </a:xfrm>
          <a:effectLst/>
        </p:spPr>
        <p:txBody>
          <a:bodyPr anchor="ctr"/>
          <a:lstStyle/>
          <a:p>
            <a:pPr eaLnBrk="1" hangingPunct="1">
              <a:defRPr/>
            </a:pPr>
            <a:r>
              <a:rPr lang="en-US" altLang="zh-CN" dirty="0">
                <a:solidFill>
                  <a:srgbClr val="800000"/>
                </a:solidFill>
                <a:effectLst>
                  <a:outerShdw blurRad="38100" dist="38100" dir="2700000" algn="tl">
                    <a:srgbClr val="000000"/>
                  </a:outerShdw>
                </a:effectLst>
                <a:latin typeface="Arial" charset="0"/>
                <a:ea typeface="黑体" pitchFamily="2" charset="-122"/>
              </a:rPr>
              <a:t>8.3.5 </a:t>
            </a:r>
            <a:r>
              <a:rPr lang="zh-CN" altLang="zh-CN" dirty="0">
                <a:solidFill>
                  <a:srgbClr val="800000"/>
                </a:solidFill>
                <a:effectLst>
                  <a:outerShdw blurRad="38100" dist="38100" dir="2700000" algn="tl">
                    <a:srgbClr val="000000"/>
                  </a:outerShdw>
                </a:effectLst>
                <a:latin typeface="Arial" charset="0"/>
                <a:ea typeface="黑体" pitchFamily="2" charset="-122"/>
              </a:rPr>
              <a:t>通过指针引用多维数组</a:t>
            </a:r>
            <a:endParaRPr lang="zh-CN" altLang="en-US" dirty="0">
              <a:solidFill>
                <a:srgbClr val="800000"/>
              </a:solidFill>
              <a:effectLst>
                <a:outerShdw blurRad="38100" dist="38100" dir="2700000" algn="tl">
                  <a:srgbClr val="000000"/>
                </a:outerShdw>
              </a:effectLst>
              <a:latin typeface="Arial" charset="0"/>
              <a:ea typeface="黑体" pitchFamily="2" charset="-122"/>
            </a:endParaRPr>
          </a:p>
        </p:txBody>
      </p:sp>
      <p:sp>
        <p:nvSpPr>
          <p:cNvPr id="6147" name="Rectangle 3"/>
          <p:cNvSpPr>
            <a:spLocks noGrp="1" noChangeArrowheads="1"/>
          </p:cNvSpPr>
          <p:nvPr>
            <p:ph type="body" idx="1"/>
          </p:nvPr>
        </p:nvSpPr>
        <p:spPr>
          <a:xfrm>
            <a:off x="714375" y="1500188"/>
            <a:ext cx="8072438" cy="2286000"/>
          </a:xfrm>
        </p:spPr>
        <p:txBody>
          <a:bodyPr/>
          <a:lstStyle/>
          <a:p>
            <a:pPr>
              <a:buFont typeface="Wingdings" pitchFamily="2" charset="2"/>
              <a:buNone/>
            </a:pPr>
            <a:r>
              <a:rPr lang="en-US" altLang="zh-CN"/>
              <a:t>1. </a:t>
            </a:r>
            <a:r>
              <a:rPr lang="zh-CN" altLang="zh-CN"/>
              <a:t>多维数组元素的地址</a:t>
            </a:r>
            <a:endParaRPr lang="en-US" altLang="zh-CN"/>
          </a:p>
          <a:p>
            <a:pPr>
              <a:buFont typeface="Wingdings" pitchFamily="2" charset="2"/>
              <a:buNone/>
            </a:pPr>
            <a:r>
              <a:rPr lang="en-US" altLang="zh-CN"/>
              <a:t>int a[3][4]={{1,3,5,7},</a:t>
            </a:r>
          </a:p>
          <a:p>
            <a:pPr>
              <a:buFont typeface="Wingdings" pitchFamily="2" charset="2"/>
              <a:buNone/>
            </a:pPr>
            <a:r>
              <a:rPr lang="en-US" altLang="zh-CN"/>
              <a:t>     {9,11,13,15},{17,19,21,23}};</a:t>
            </a:r>
          </a:p>
        </p:txBody>
      </p:sp>
      <p:graphicFrame>
        <p:nvGraphicFramePr>
          <p:cNvPr id="4" name="表格 3"/>
          <p:cNvGraphicFramePr>
            <a:graphicFrameLocks noGrp="1"/>
          </p:cNvGraphicFramePr>
          <p:nvPr/>
        </p:nvGraphicFramePr>
        <p:xfrm>
          <a:off x="4143375" y="4732338"/>
          <a:ext cx="4572001" cy="155419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214438">
                  <a:extLst>
                    <a:ext uri="{9D8B030D-6E8A-4147-A177-3AD203B41FA5}">
                      <a16:colId xmlns:a16="http://schemas.microsoft.com/office/drawing/2014/main" val="20003"/>
                    </a:ext>
                  </a:extLst>
                </a:gridCol>
              </a:tblGrid>
              <a:tr h="518054">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17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928813" y="4702175"/>
          <a:ext cx="1143000" cy="155419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518054">
                <a:tc>
                  <a:txBody>
                    <a:bodyPr/>
                    <a:lstStyle/>
                    <a:p>
                      <a:pPr algn="ctr"/>
                      <a:r>
                        <a:rPr lang="en-US" altLang="zh-CN" sz="2800" b="1" dirty="0">
                          <a:solidFill>
                            <a:schemeClr val="tx1"/>
                          </a:solidFill>
                        </a:rPr>
                        <a:t>a[0]</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a[1]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a[2]</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8" name="直接连接符 7"/>
          <p:cNvCxnSpPr>
            <a:cxnSpLocks noChangeShapeType="1"/>
          </p:cNvCxnSpPr>
          <p:nvPr/>
        </p:nvCxnSpPr>
        <p:spPr bwMode="auto">
          <a:xfrm>
            <a:off x="3214688" y="4946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 name="直接连接符 8"/>
          <p:cNvCxnSpPr>
            <a:cxnSpLocks noChangeShapeType="1"/>
          </p:cNvCxnSpPr>
          <p:nvPr/>
        </p:nvCxnSpPr>
        <p:spPr bwMode="auto">
          <a:xfrm>
            <a:off x="3214688" y="508952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 name="直接连接符 9"/>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a:off x="3214688" y="5589588"/>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 name="直接连接符 11"/>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3" name="直接连接符 12"/>
          <p:cNvCxnSpPr>
            <a:cxnSpLocks noChangeShapeType="1"/>
          </p:cNvCxnSpPr>
          <p:nvPr/>
        </p:nvCxnSpPr>
        <p:spPr bwMode="auto">
          <a:xfrm>
            <a:off x="3214688" y="6089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642938" y="4210050"/>
            <a:ext cx="428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a:t>
            </a:r>
            <a:endParaRPr lang="zh-CN" altLang="en-US">
              <a:solidFill>
                <a:srgbClr val="0000CC"/>
              </a:solidFill>
              <a:latin typeface="Arial" pitchFamily="34" charset="0"/>
            </a:endParaRPr>
          </a:p>
        </p:txBody>
      </p:sp>
      <p:cxnSp>
        <p:nvCxnSpPr>
          <p:cNvPr id="15" name="直接箭头连接符 14"/>
          <p:cNvCxnSpPr>
            <a:cxnSpLocks noChangeShapeType="1"/>
          </p:cNvCxnSpPr>
          <p:nvPr/>
        </p:nvCxnSpPr>
        <p:spPr bwMode="auto">
          <a:xfrm>
            <a:off x="642938" y="47196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642938" y="4705350"/>
            <a:ext cx="1143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a+1</a:t>
            </a:r>
            <a:endParaRPr lang="zh-CN" altLang="en-US">
              <a:solidFill>
                <a:srgbClr val="0000CC"/>
              </a:solidFill>
              <a:latin typeface="Arial" pitchFamily="34" charset="0"/>
            </a:endParaRPr>
          </a:p>
        </p:txBody>
      </p:sp>
      <p:cxnSp>
        <p:nvCxnSpPr>
          <p:cNvPr id="17" name="直接箭头连接符 16"/>
          <p:cNvCxnSpPr>
            <a:cxnSpLocks noChangeShapeType="1"/>
          </p:cNvCxnSpPr>
          <p:nvPr/>
        </p:nvCxnSpPr>
        <p:spPr bwMode="auto">
          <a:xfrm>
            <a:off x="642938" y="52149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642938" y="5214938"/>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a+2</a:t>
            </a:r>
            <a:endParaRPr lang="zh-CN" altLang="en-US">
              <a:solidFill>
                <a:srgbClr val="0000CC"/>
              </a:solidFill>
              <a:latin typeface="Arial" pitchFamily="34" charset="0"/>
            </a:endParaRPr>
          </a:p>
        </p:txBody>
      </p:sp>
      <p:cxnSp>
        <p:nvCxnSpPr>
          <p:cNvPr id="19" name="直接箭头连接符 18"/>
          <p:cNvCxnSpPr>
            <a:cxnSpLocks noChangeShapeType="1"/>
          </p:cNvCxnSpPr>
          <p:nvPr/>
        </p:nvCxnSpPr>
        <p:spPr bwMode="auto">
          <a:xfrm>
            <a:off x="642938" y="5724525"/>
            <a:ext cx="128587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20" name="TextBox 19"/>
          <p:cNvSpPr txBox="1">
            <a:spLocks noChangeArrowheads="1"/>
          </p:cNvSpPr>
          <p:nvPr/>
        </p:nvSpPr>
        <p:spPr bwMode="auto">
          <a:xfrm>
            <a:off x="3643313" y="3559175"/>
            <a:ext cx="1071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a:t>
            </a:r>
            <a:endParaRPr lang="zh-CN" altLang="en-US" sz="2800">
              <a:solidFill>
                <a:srgbClr val="0000CC"/>
              </a:solidFill>
              <a:latin typeface="Arial" pitchFamily="34" charset="0"/>
            </a:endParaRPr>
          </a:p>
        </p:txBody>
      </p:sp>
      <p:cxnSp>
        <p:nvCxnSpPr>
          <p:cNvPr id="21" name="直接箭头连接符 20"/>
          <p:cNvCxnSpPr>
            <a:cxnSpLocks noChangeShapeType="1"/>
          </p:cNvCxnSpPr>
          <p:nvPr/>
        </p:nvCxnSpPr>
        <p:spPr bwMode="auto">
          <a:xfrm rot="5400000">
            <a:off x="3856038" y="4429125"/>
            <a:ext cx="573088"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26" name="TextBox 25"/>
          <p:cNvSpPr txBox="1">
            <a:spLocks noChangeArrowheads="1"/>
          </p:cNvSpPr>
          <p:nvPr/>
        </p:nvSpPr>
        <p:spPr bwMode="auto">
          <a:xfrm>
            <a:off x="4500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a[0]+1</a:t>
            </a:r>
            <a:endParaRPr lang="zh-CN" altLang="en-US" sz="2800">
              <a:solidFill>
                <a:srgbClr val="0000CC"/>
              </a:solidFill>
              <a:latin typeface="Arial" pitchFamily="34" charset="0"/>
            </a:endParaRPr>
          </a:p>
        </p:txBody>
      </p:sp>
      <p:cxnSp>
        <p:nvCxnSpPr>
          <p:cNvPr id="27" name="直接箭头连接符 26"/>
          <p:cNvCxnSpPr>
            <a:cxnSpLocks noChangeShapeType="1"/>
          </p:cNvCxnSpPr>
          <p:nvPr/>
        </p:nvCxnSpPr>
        <p:spPr bwMode="auto">
          <a:xfrm rot="16200000" flipH="1">
            <a:off x="4828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30" name="TextBox 29"/>
          <p:cNvSpPr txBox="1">
            <a:spLocks noChangeArrowheads="1"/>
          </p:cNvSpPr>
          <p:nvPr/>
        </p:nvSpPr>
        <p:spPr bwMode="auto">
          <a:xfrm>
            <a:off x="5643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a[0]+2</a:t>
            </a:r>
            <a:endParaRPr lang="zh-CN" altLang="en-US" sz="2800">
              <a:solidFill>
                <a:srgbClr val="0000CC"/>
              </a:solidFill>
              <a:latin typeface="Arial" pitchFamily="34" charset="0"/>
            </a:endParaRPr>
          </a:p>
        </p:txBody>
      </p:sp>
      <p:cxnSp>
        <p:nvCxnSpPr>
          <p:cNvPr id="31" name="直接箭头连接符 30"/>
          <p:cNvCxnSpPr>
            <a:cxnSpLocks noChangeShapeType="1"/>
          </p:cNvCxnSpPr>
          <p:nvPr/>
        </p:nvCxnSpPr>
        <p:spPr bwMode="auto">
          <a:xfrm rot="16200000" flipH="1">
            <a:off x="5971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32" name="TextBox 31"/>
          <p:cNvSpPr txBox="1">
            <a:spLocks noChangeArrowheads="1"/>
          </p:cNvSpPr>
          <p:nvPr/>
        </p:nvSpPr>
        <p:spPr bwMode="auto">
          <a:xfrm>
            <a:off x="6858000" y="3571875"/>
            <a:ext cx="164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a[0]+3</a:t>
            </a:r>
            <a:endParaRPr lang="zh-CN" altLang="en-US" sz="2800">
              <a:solidFill>
                <a:srgbClr val="0000CC"/>
              </a:solidFill>
              <a:latin typeface="Arial" pitchFamily="34" charset="0"/>
            </a:endParaRPr>
          </a:p>
        </p:txBody>
      </p:sp>
      <p:cxnSp>
        <p:nvCxnSpPr>
          <p:cNvPr id="33" name="直接箭头连接符 32"/>
          <p:cNvCxnSpPr>
            <a:cxnSpLocks noChangeShapeType="1"/>
          </p:cNvCxnSpPr>
          <p:nvPr/>
        </p:nvCxnSpPr>
        <p:spPr bwMode="auto">
          <a:xfrm rot="16200000" flipH="1">
            <a:off x="7185819"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34" name="TextBox 33"/>
          <p:cNvSpPr txBox="1">
            <a:spLocks noChangeArrowheads="1"/>
          </p:cNvSpPr>
          <p:nvPr/>
        </p:nvSpPr>
        <p:spPr bwMode="auto">
          <a:xfrm>
            <a:off x="285750" y="6000750"/>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行指针</a:t>
            </a:r>
          </a:p>
        </p:txBody>
      </p:sp>
      <p:sp>
        <p:nvSpPr>
          <p:cNvPr id="35" name="TextBox 34"/>
          <p:cNvSpPr txBox="1">
            <a:spLocks noChangeArrowheads="1"/>
          </p:cNvSpPr>
          <p:nvPr/>
        </p:nvSpPr>
        <p:spPr bwMode="auto">
          <a:xfrm>
            <a:off x="7572375" y="4071938"/>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列指针</a:t>
            </a:r>
          </a:p>
        </p:txBody>
      </p:sp>
      <p:pic>
        <p:nvPicPr>
          <p:cNvPr id="83002" name="图片 2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147">
                                            <p:txEl>
                                              <p:pRg st="1" end="1"/>
                                            </p:txEl>
                                          </p:spTgt>
                                        </p:tgtEl>
                                        <p:attrNameLst>
                                          <p:attrName>style.visibility</p:attrName>
                                        </p:attrNameLst>
                                      </p:cBhvr>
                                      <p:to>
                                        <p:strVal val="visible"/>
                                      </p:to>
                                    </p:set>
                                    <p:animEffect transition="in" filter="blinds(horizontal)">
                                      <p:cBhvr>
                                        <p:cTn id="7" dur="500"/>
                                        <p:tgtEl>
                                          <p:spTgt spid="6147">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0" dur="500"/>
                                        <p:tgtEl>
                                          <p:spTgt spid="6147">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blinds(horizontal)">
                                      <p:cBhvr>
                                        <p:cTn id="15" dur="500"/>
                                        <p:tgtEl>
                                          <p:spTgt spid="4"/>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par>
                                <p:cTn id="21" presetID="1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Left)">
                                      <p:cBhvr>
                                        <p:cTn id="23" dur="500"/>
                                        <p:tgtEl>
                                          <p:spTgt spid="8"/>
                                        </p:tgtEl>
                                      </p:cBhvr>
                                    </p:animEffect>
                                  </p:childTnLst>
                                </p:cTn>
                              </p:par>
                              <p:par>
                                <p:cTn id="24" presetID="12" presetClass="entr" presetSubtype="8" fill="hold" nodeType="with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slide(fromLeft)">
                                      <p:cBhvr>
                                        <p:cTn id="26" dur="500"/>
                                        <p:tgtEl>
                                          <p:spTgt spid="9"/>
                                        </p:tgtEl>
                                      </p:cBhvr>
                                    </p:animEffect>
                                  </p:childTnLst>
                                </p:cTn>
                              </p:par>
                              <p:par>
                                <p:cTn id="27" presetID="12" presetClass="entr" presetSubtype="8" fill="hold"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slide(fromLeft)">
                                      <p:cBhvr>
                                        <p:cTn id="29" dur="500"/>
                                        <p:tgtEl>
                                          <p:spTgt spid="10"/>
                                        </p:tgtEl>
                                      </p:cBhvr>
                                    </p:animEffect>
                                  </p:childTnLst>
                                </p:cTn>
                              </p:par>
                              <p:par>
                                <p:cTn id="30" presetID="12" presetClass="entr" presetSubtype="8" fill="hold" nodeType="with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500"/>
                                        <p:tgtEl>
                                          <p:spTgt spid="11"/>
                                        </p:tgtEl>
                                      </p:cBhvr>
                                    </p:animEffect>
                                  </p:childTnLst>
                                </p:cTn>
                              </p:par>
                              <p:par>
                                <p:cTn id="33" presetID="12" presetClass="entr" presetSubtype="8" fill="hold" nodeType="with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slide(fromLeft)">
                                      <p:cBhvr>
                                        <p:cTn id="35" dur="500"/>
                                        <p:tgtEl>
                                          <p:spTgt spid="12"/>
                                        </p:tgtEl>
                                      </p:cBhvr>
                                    </p:animEffect>
                                  </p:childTnLst>
                                </p:cTn>
                              </p:par>
                              <p:par>
                                <p:cTn id="36" presetID="12" presetClass="entr" presetSubtype="8"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slide(fromLeft)">
                                      <p:cBhvr>
                                        <p:cTn id="38" dur="500"/>
                                        <p:tgtEl>
                                          <p:spTgt spid="1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slide(fromLeft)">
                                      <p:cBhvr>
                                        <p:cTn id="43" dur="500"/>
                                        <p:tgtEl>
                                          <p:spTgt spid="14"/>
                                        </p:tgtEl>
                                      </p:cBhvr>
                                    </p:animEffect>
                                  </p:childTnLst>
                                </p:cTn>
                              </p:par>
                              <p:par>
                                <p:cTn id="44" presetID="12" presetClass="entr" presetSubtype="8" fill="hold" nodeType="with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slide(fromLeft)">
                                      <p:cBhvr>
                                        <p:cTn id="46" dur="500"/>
                                        <p:tgtEl>
                                          <p:spTgt spid="15"/>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12" presetClass="entr" presetSubtype="8"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animEffect transition="in" filter="slide(fromLeft)">
                                      <p:cBhvr>
                                        <p:cTn id="51" dur="500"/>
                                        <p:tgtEl>
                                          <p:spTgt spid="16"/>
                                        </p:tgtEl>
                                      </p:cBhvr>
                                    </p:animEffect>
                                  </p:childTnLst>
                                </p:cTn>
                              </p:par>
                              <p:par>
                                <p:cTn id="52" presetID="12" presetClass="entr" presetSubtype="8" fill="hold" nodeType="with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slide(fromLeft)">
                                      <p:cBhvr>
                                        <p:cTn id="54" dur="500"/>
                                        <p:tgtEl>
                                          <p:spTgt spid="17"/>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12" presetClass="entr" presetSubtype="8" fill="hold" grpId="0" nodeType="clickEffect">
                                  <p:stCondLst>
                                    <p:cond delay="0"/>
                                  </p:stCondLst>
                                  <p:childTnLst>
                                    <p:set>
                                      <p:cBhvr>
                                        <p:cTn id="58" dur="1" fill="hold">
                                          <p:stCondLst>
                                            <p:cond delay="0"/>
                                          </p:stCondLst>
                                        </p:cTn>
                                        <p:tgtEl>
                                          <p:spTgt spid="18"/>
                                        </p:tgtEl>
                                        <p:attrNameLst>
                                          <p:attrName>style.visibility</p:attrName>
                                        </p:attrNameLst>
                                      </p:cBhvr>
                                      <p:to>
                                        <p:strVal val="visible"/>
                                      </p:to>
                                    </p:set>
                                    <p:animEffect transition="in" filter="slide(fromLeft)">
                                      <p:cBhvr>
                                        <p:cTn id="59" dur="500"/>
                                        <p:tgtEl>
                                          <p:spTgt spid="18"/>
                                        </p:tgtEl>
                                      </p:cBhvr>
                                    </p:animEffect>
                                  </p:childTnLst>
                                </p:cTn>
                              </p:par>
                              <p:par>
                                <p:cTn id="60" presetID="12" presetClass="entr" presetSubtype="8" fill="hold" nodeType="withEffect">
                                  <p:stCondLst>
                                    <p:cond delay="0"/>
                                  </p:stCondLst>
                                  <p:childTnLst>
                                    <p:set>
                                      <p:cBhvr>
                                        <p:cTn id="61" dur="1" fill="hold">
                                          <p:stCondLst>
                                            <p:cond delay="0"/>
                                          </p:stCondLst>
                                        </p:cTn>
                                        <p:tgtEl>
                                          <p:spTgt spid="19"/>
                                        </p:tgtEl>
                                        <p:attrNameLst>
                                          <p:attrName>style.visibility</p:attrName>
                                        </p:attrNameLst>
                                      </p:cBhvr>
                                      <p:to>
                                        <p:strVal val="visible"/>
                                      </p:to>
                                    </p:set>
                                    <p:animEffect transition="in" filter="slide(fromLeft)">
                                      <p:cBhvr>
                                        <p:cTn id="62" dur="500"/>
                                        <p:tgtEl>
                                          <p:spTgt spid="19"/>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15" presetClass="entr" presetSubtype="0" fill="hold" grpId="0" nodeType="clickEffect">
                                  <p:stCondLst>
                                    <p:cond delay="0"/>
                                  </p:stCondLst>
                                  <p:childTnLst>
                                    <p:set>
                                      <p:cBhvr>
                                        <p:cTn id="66" dur="1" fill="hold">
                                          <p:stCondLst>
                                            <p:cond delay="0"/>
                                          </p:stCondLst>
                                        </p:cTn>
                                        <p:tgtEl>
                                          <p:spTgt spid="34"/>
                                        </p:tgtEl>
                                        <p:attrNameLst>
                                          <p:attrName>style.visibility</p:attrName>
                                        </p:attrNameLst>
                                      </p:cBhvr>
                                      <p:to>
                                        <p:strVal val="visible"/>
                                      </p:to>
                                    </p:set>
                                    <p:anim calcmode="lin" valueType="num">
                                      <p:cBhvr>
                                        <p:cTn id="67" dur="1000" fill="hold"/>
                                        <p:tgtEl>
                                          <p:spTgt spid="34"/>
                                        </p:tgtEl>
                                        <p:attrNameLst>
                                          <p:attrName>ppt_w</p:attrName>
                                        </p:attrNameLst>
                                      </p:cBhvr>
                                      <p:tavLst>
                                        <p:tav tm="0">
                                          <p:val>
                                            <p:fltVal val="0"/>
                                          </p:val>
                                        </p:tav>
                                        <p:tav tm="100000">
                                          <p:val>
                                            <p:strVal val="#ppt_w"/>
                                          </p:val>
                                        </p:tav>
                                      </p:tavLst>
                                    </p:anim>
                                    <p:anim calcmode="lin" valueType="num">
                                      <p:cBhvr>
                                        <p:cTn id="68" dur="1000" fill="hold"/>
                                        <p:tgtEl>
                                          <p:spTgt spid="34"/>
                                        </p:tgtEl>
                                        <p:attrNameLst>
                                          <p:attrName>ppt_h</p:attrName>
                                        </p:attrNameLst>
                                      </p:cBhvr>
                                      <p:tavLst>
                                        <p:tav tm="0">
                                          <p:val>
                                            <p:fltVal val="0"/>
                                          </p:val>
                                        </p:tav>
                                        <p:tav tm="100000">
                                          <p:val>
                                            <p:strVal val="#ppt_h"/>
                                          </p:val>
                                        </p:tav>
                                      </p:tavLst>
                                    </p:anim>
                                    <p:anim calcmode="lin" valueType="num">
                                      <p:cBhvr>
                                        <p:cTn id="69" dur="1000" fill="hold"/>
                                        <p:tgtEl>
                                          <p:spTgt spid="34"/>
                                        </p:tgtEl>
                                        <p:attrNameLst>
                                          <p:attrName>ppt_x</p:attrName>
                                        </p:attrNameLst>
                                      </p:cBhvr>
                                      <p:tavLst>
                                        <p:tav tm="0" fmla="#ppt_x+(cos(-2*pi*(1-$))*-#ppt_x-sin(-2*pi*(1-$))*(1-#ppt_y))*(1-$)">
                                          <p:val>
                                            <p:fltVal val="0"/>
                                          </p:val>
                                        </p:tav>
                                        <p:tav tm="100000">
                                          <p:val>
                                            <p:fltVal val="1"/>
                                          </p:val>
                                        </p:tav>
                                      </p:tavLst>
                                    </p:anim>
                                    <p:anim calcmode="lin" valueType="num">
                                      <p:cBhvr>
                                        <p:cTn id="70" dur="1000" fill="hold"/>
                                        <p:tgtEl>
                                          <p:spTgt spid="3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1" fill="hold" nodeType="clickEffect">
                                  <p:stCondLst>
                                    <p:cond delay="0"/>
                                  </p:stCondLst>
                                  <p:childTnLst>
                                    <p:set>
                                      <p:cBhvr>
                                        <p:cTn id="74" dur="1" fill="hold">
                                          <p:stCondLst>
                                            <p:cond delay="0"/>
                                          </p:stCondLst>
                                        </p:cTn>
                                        <p:tgtEl>
                                          <p:spTgt spid="21"/>
                                        </p:tgtEl>
                                        <p:attrNameLst>
                                          <p:attrName>style.visibility</p:attrName>
                                        </p:attrNameLst>
                                      </p:cBhvr>
                                      <p:to>
                                        <p:strVal val="visible"/>
                                      </p:to>
                                    </p:set>
                                    <p:animEffect transition="in" filter="slide(fromTop)">
                                      <p:cBhvr>
                                        <p:cTn id="75" dur="500"/>
                                        <p:tgtEl>
                                          <p:spTgt spid="21"/>
                                        </p:tgtEl>
                                      </p:cBhvr>
                                    </p:animEffect>
                                  </p:childTnLst>
                                </p:cTn>
                              </p:par>
                              <p:par>
                                <p:cTn id="76" presetID="12" presetClass="entr" presetSubtype="1" fill="hold" grpId="0" nodeType="withEffect">
                                  <p:stCondLst>
                                    <p:cond delay="0"/>
                                  </p:stCondLst>
                                  <p:childTnLst>
                                    <p:set>
                                      <p:cBhvr>
                                        <p:cTn id="77" dur="1" fill="hold">
                                          <p:stCondLst>
                                            <p:cond delay="0"/>
                                          </p:stCondLst>
                                        </p:cTn>
                                        <p:tgtEl>
                                          <p:spTgt spid="20"/>
                                        </p:tgtEl>
                                        <p:attrNameLst>
                                          <p:attrName>style.visibility</p:attrName>
                                        </p:attrNameLst>
                                      </p:cBhvr>
                                      <p:to>
                                        <p:strVal val="visible"/>
                                      </p:to>
                                    </p:set>
                                    <p:animEffect transition="in" filter="slide(fromTop)">
                                      <p:cBhvr>
                                        <p:cTn id="78" dur="500"/>
                                        <p:tgtEl>
                                          <p:spTgt spid="20"/>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12" presetClass="entr" presetSubtype="1" fill="hold" nodeType="click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slide(fromTop)">
                                      <p:cBhvr>
                                        <p:cTn id="83" dur="500"/>
                                        <p:tgtEl>
                                          <p:spTgt spid="27"/>
                                        </p:tgtEl>
                                      </p:cBhvr>
                                    </p:animEffect>
                                  </p:childTnLst>
                                </p:cTn>
                              </p:par>
                              <p:par>
                                <p:cTn id="84" presetID="12" presetClass="entr" presetSubtype="1" fill="hold" grpId="0" nodeType="withEffect">
                                  <p:stCondLst>
                                    <p:cond delay="0"/>
                                  </p:stCondLst>
                                  <p:childTnLst>
                                    <p:set>
                                      <p:cBhvr>
                                        <p:cTn id="85" dur="1" fill="hold">
                                          <p:stCondLst>
                                            <p:cond delay="0"/>
                                          </p:stCondLst>
                                        </p:cTn>
                                        <p:tgtEl>
                                          <p:spTgt spid="26"/>
                                        </p:tgtEl>
                                        <p:attrNameLst>
                                          <p:attrName>style.visibility</p:attrName>
                                        </p:attrNameLst>
                                      </p:cBhvr>
                                      <p:to>
                                        <p:strVal val="visible"/>
                                      </p:to>
                                    </p:set>
                                    <p:animEffect transition="in" filter="slide(fromTop)">
                                      <p:cBhvr>
                                        <p:cTn id="86" dur="500"/>
                                        <p:tgtEl>
                                          <p:spTgt spid="26"/>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12" presetClass="entr" presetSubtype="1" fill="hold" nodeType="clickEffect">
                                  <p:stCondLst>
                                    <p:cond delay="0"/>
                                  </p:stCondLst>
                                  <p:childTnLst>
                                    <p:set>
                                      <p:cBhvr>
                                        <p:cTn id="90" dur="1" fill="hold">
                                          <p:stCondLst>
                                            <p:cond delay="0"/>
                                          </p:stCondLst>
                                        </p:cTn>
                                        <p:tgtEl>
                                          <p:spTgt spid="31"/>
                                        </p:tgtEl>
                                        <p:attrNameLst>
                                          <p:attrName>style.visibility</p:attrName>
                                        </p:attrNameLst>
                                      </p:cBhvr>
                                      <p:to>
                                        <p:strVal val="visible"/>
                                      </p:to>
                                    </p:set>
                                    <p:animEffect transition="in" filter="slide(fromTop)">
                                      <p:cBhvr>
                                        <p:cTn id="91" dur="500"/>
                                        <p:tgtEl>
                                          <p:spTgt spid="31"/>
                                        </p:tgtEl>
                                      </p:cBhvr>
                                    </p:animEffect>
                                  </p:childTnLst>
                                </p:cTn>
                              </p:par>
                              <p:par>
                                <p:cTn id="92" presetID="12" presetClass="entr" presetSubtype="1" fill="hold" grpId="0" nodeType="withEffect">
                                  <p:stCondLst>
                                    <p:cond delay="0"/>
                                  </p:stCondLst>
                                  <p:childTnLst>
                                    <p:set>
                                      <p:cBhvr>
                                        <p:cTn id="93" dur="1" fill="hold">
                                          <p:stCondLst>
                                            <p:cond delay="0"/>
                                          </p:stCondLst>
                                        </p:cTn>
                                        <p:tgtEl>
                                          <p:spTgt spid="30"/>
                                        </p:tgtEl>
                                        <p:attrNameLst>
                                          <p:attrName>style.visibility</p:attrName>
                                        </p:attrNameLst>
                                      </p:cBhvr>
                                      <p:to>
                                        <p:strVal val="visible"/>
                                      </p:to>
                                    </p:set>
                                    <p:animEffect transition="in" filter="slide(fromTop)">
                                      <p:cBhvr>
                                        <p:cTn id="94" dur="500"/>
                                        <p:tgtEl>
                                          <p:spTgt spid="30"/>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12" presetClass="entr" presetSubtype="1" fill="hold" nodeType="clickEffect">
                                  <p:stCondLst>
                                    <p:cond delay="0"/>
                                  </p:stCondLst>
                                  <p:childTnLst>
                                    <p:set>
                                      <p:cBhvr>
                                        <p:cTn id="98" dur="1" fill="hold">
                                          <p:stCondLst>
                                            <p:cond delay="0"/>
                                          </p:stCondLst>
                                        </p:cTn>
                                        <p:tgtEl>
                                          <p:spTgt spid="33"/>
                                        </p:tgtEl>
                                        <p:attrNameLst>
                                          <p:attrName>style.visibility</p:attrName>
                                        </p:attrNameLst>
                                      </p:cBhvr>
                                      <p:to>
                                        <p:strVal val="visible"/>
                                      </p:to>
                                    </p:set>
                                    <p:animEffect transition="in" filter="slide(fromTop)">
                                      <p:cBhvr>
                                        <p:cTn id="99" dur="500"/>
                                        <p:tgtEl>
                                          <p:spTgt spid="33"/>
                                        </p:tgtEl>
                                      </p:cBhvr>
                                    </p:animEffect>
                                  </p:childTnLst>
                                </p:cTn>
                              </p:par>
                              <p:par>
                                <p:cTn id="100" presetID="12" presetClass="entr" presetSubtype="1" fill="hold" grpId="0" nodeType="withEffect">
                                  <p:stCondLst>
                                    <p:cond delay="0"/>
                                  </p:stCondLst>
                                  <p:childTnLst>
                                    <p:set>
                                      <p:cBhvr>
                                        <p:cTn id="101" dur="1" fill="hold">
                                          <p:stCondLst>
                                            <p:cond delay="0"/>
                                          </p:stCondLst>
                                        </p:cTn>
                                        <p:tgtEl>
                                          <p:spTgt spid="32"/>
                                        </p:tgtEl>
                                        <p:attrNameLst>
                                          <p:attrName>style.visibility</p:attrName>
                                        </p:attrNameLst>
                                      </p:cBhvr>
                                      <p:to>
                                        <p:strVal val="visible"/>
                                      </p:to>
                                    </p:set>
                                    <p:animEffect transition="in" filter="slide(fromTop)">
                                      <p:cBhvr>
                                        <p:cTn id="102" dur="500"/>
                                        <p:tgtEl>
                                          <p:spTgt spid="32"/>
                                        </p:tgtEl>
                                      </p:cBhvr>
                                    </p:animEffect>
                                  </p:childTnLst>
                                </p:cTn>
                              </p:par>
                            </p:childTnLst>
                          </p:cTn>
                        </p:par>
                      </p:childTnLst>
                    </p:cTn>
                  </p:par>
                  <p:par>
                    <p:cTn id="103" fill="hold" nodeType="clickPar">
                      <p:stCondLst>
                        <p:cond delay="indefinite"/>
                      </p:stCondLst>
                      <p:childTnLst>
                        <p:par>
                          <p:cTn id="104" fill="hold" nodeType="withGroup">
                            <p:stCondLst>
                              <p:cond delay="0"/>
                            </p:stCondLst>
                            <p:childTnLst>
                              <p:par>
                                <p:cTn id="105" presetID="15" presetClass="entr" presetSubtype="0" fill="hold" grpId="0" nodeType="clickEffect">
                                  <p:stCondLst>
                                    <p:cond delay="0"/>
                                  </p:stCondLst>
                                  <p:childTnLst>
                                    <p:set>
                                      <p:cBhvr>
                                        <p:cTn id="106" dur="1" fill="hold">
                                          <p:stCondLst>
                                            <p:cond delay="0"/>
                                          </p:stCondLst>
                                        </p:cTn>
                                        <p:tgtEl>
                                          <p:spTgt spid="35"/>
                                        </p:tgtEl>
                                        <p:attrNameLst>
                                          <p:attrName>style.visibility</p:attrName>
                                        </p:attrNameLst>
                                      </p:cBhvr>
                                      <p:to>
                                        <p:strVal val="visible"/>
                                      </p:to>
                                    </p:set>
                                    <p:anim calcmode="lin" valueType="num">
                                      <p:cBhvr>
                                        <p:cTn id="107" dur="1000" fill="hold"/>
                                        <p:tgtEl>
                                          <p:spTgt spid="35"/>
                                        </p:tgtEl>
                                        <p:attrNameLst>
                                          <p:attrName>ppt_w</p:attrName>
                                        </p:attrNameLst>
                                      </p:cBhvr>
                                      <p:tavLst>
                                        <p:tav tm="0">
                                          <p:val>
                                            <p:fltVal val="0"/>
                                          </p:val>
                                        </p:tav>
                                        <p:tav tm="100000">
                                          <p:val>
                                            <p:strVal val="#ppt_w"/>
                                          </p:val>
                                        </p:tav>
                                      </p:tavLst>
                                    </p:anim>
                                    <p:anim calcmode="lin" valueType="num">
                                      <p:cBhvr>
                                        <p:cTn id="108" dur="1000" fill="hold"/>
                                        <p:tgtEl>
                                          <p:spTgt spid="35"/>
                                        </p:tgtEl>
                                        <p:attrNameLst>
                                          <p:attrName>ppt_h</p:attrName>
                                        </p:attrNameLst>
                                      </p:cBhvr>
                                      <p:tavLst>
                                        <p:tav tm="0">
                                          <p:val>
                                            <p:fltVal val="0"/>
                                          </p:val>
                                        </p:tav>
                                        <p:tav tm="100000">
                                          <p:val>
                                            <p:strVal val="#ppt_h"/>
                                          </p:val>
                                        </p:tav>
                                      </p:tavLst>
                                    </p:anim>
                                    <p:anim calcmode="lin" valueType="num">
                                      <p:cBhvr>
                                        <p:cTn id="109" dur="1000" fill="hold"/>
                                        <p:tgtEl>
                                          <p:spTgt spid="35"/>
                                        </p:tgtEl>
                                        <p:attrNameLst>
                                          <p:attrName>ppt_x</p:attrName>
                                        </p:attrNameLst>
                                      </p:cBhvr>
                                      <p:tavLst>
                                        <p:tav tm="0" fmla="#ppt_x+(cos(-2*pi*(1-$))*-#ppt_x-sin(-2*pi*(1-$))*(1-#ppt_y))*(1-$)">
                                          <p:val>
                                            <p:fltVal val="0"/>
                                          </p:val>
                                        </p:tav>
                                        <p:tav tm="100000">
                                          <p:val>
                                            <p:fltVal val="1"/>
                                          </p:val>
                                        </p:tav>
                                      </p:tavLst>
                                    </p:anim>
                                    <p:anim calcmode="lin" valueType="num">
                                      <p:cBhvr>
                                        <p:cTn id="110" dur="1000" fill="hold"/>
                                        <p:tgtEl>
                                          <p:spTgt spid="3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P spid="18" grpId="0"/>
      <p:bldP spid="20" grpId="0"/>
      <p:bldP spid="26" grpId="0"/>
      <p:bldP spid="30" grpId="0"/>
      <p:bldP spid="32" grpId="0"/>
      <p:bldP spid="34" grpId="0"/>
      <p:bldP spid="35" grpId="0"/>
    </p:bld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214438" y="1000125"/>
            <a:ext cx="4214812" cy="2071688"/>
          </a:xfrm>
        </p:spPr>
        <p:txBody>
          <a:bodyPr/>
          <a:lstStyle/>
          <a:p>
            <a:pPr>
              <a:buFont typeface="Wingdings" pitchFamily="2" charset="2"/>
              <a:buNone/>
            </a:pPr>
            <a:r>
              <a:rPr lang="en-US" altLang="zh-CN" sz="2800"/>
              <a:t>a</a:t>
            </a:r>
            <a:r>
              <a:rPr lang="zh-CN" altLang="en-US" sz="2800"/>
              <a:t>代表第</a:t>
            </a:r>
            <a:r>
              <a:rPr lang="en-US" altLang="zh-CN" sz="2800"/>
              <a:t>0</a:t>
            </a:r>
            <a:r>
              <a:rPr lang="zh-CN" altLang="en-US" sz="2800"/>
              <a:t>行首地址</a:t>
            </a:r>
            <a:endParaRPr lang="en-US" altLang="zh-CN" sz="2800"/>
          </a:p>
          <a:p>
            <a:pPr>
              <a:buFont typeface="Wingdings" pitchFamily="2" charset="2"/>
              <a:buNone/>
            </a:pPr>
            <a:r>
              <a:rPr lang="en-US" altLang="zh-CN" sz="2800"/>
              <a:t>a+1</a:t>
            </a:r>
            <a:r>
              <a:rPr lang="zh-CN" altLang="en-US" sz="2800"/>
              <a:t>代表第</a:t>
            </a:r>
            <a:r>
              <a:rPr lang="en-US" altLang="zh-CN" sz="2800"/>
              <a:t>1</a:t>
            </a:r>
            <a:r>
              <a:rPr lang="zh-CN" altLang="en-US" sz="2800"/>
              <a:t>行首地址</a:t>
            </a:r>
            <a:endParaRPr lang="en-US" altLang="zh-CN" sz="2800"/>
          </a:p>
          <a:p>
            <a:pPr>
              <a:buFont typeface="Wingdings" pitchFamily="2" charset="2"/>
              <a:buNone/>
            </a:pPr>
            <a:r>
              <a:rPr lang="en-US" altLang="zh-CN" sz="2800"/>
              <a:t>a+2</a:t>
            </a:r>
            <a:r>
              <a:rPr lang="zh-CN" altLang="en-US" sz="2800"/>
              <a:t>代表第</a:t>
            </a:r>
            <a:r>
              <a:rPr lang="en-US" altLang="zh-CN" sz="2800"/>
              <a:t>2</a:t>
            </a:r>
            <a:r>
              <a:rPr lang="zh-CN" altLang="en-US" sz="2800"/>
              <a:t>行首地址</a:t>
            </a:r>
            <a:endParaRPr lang="en-US" altLang="zh-CN" sz="2800"/>
          </a:p>
        </p:txBody>
      </p:sp>
      <p:graphicFrame>
        <p:nvGraphicFramePr>
          <p:cNvPr id="4" name="表格 3"/>
          <p:cNvGraphicFramePr>
            <a:graphicFrameLocks noGrp="1"/>
          </p:cNvGraphicFramePr>
          <p:nvPr/>
        </p:nvGraphicFramePr>
        <p:xfrm>
          <a:off x="4143375" y="4732338"/>
          <a:ext cx="4572001" cy="155419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214438">
                  <a:extLst>
                    <a:ext uri="{9D8B030D-6E8A-4147-A177-3AD203B41FA5}">
                      <a16:colId xmlns:a16="http://schemas.microsoft.com/office/drawing/2014/main" val="20003"/>
                    </a:ext>
                  </a:extLst>
                </a:gridCol>
              </a:tblGrid>
              <a:tr h="518054">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17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928813" y="4702175"/>
          <a:ext cx="1143000" cy="155419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518054">
                <a:tc>
                  <a:txBody>
                    <a:bodyPr/>
                    <a:lstStyle/>
                    <a:p>
                      <a:pPr algn="ctr"/>
                      <a:r>
                        <a:rPr lang="en-US" altLang="zh-CN" sz="2800" b="1" dirty="0">
                          <a:solidFill>
                            <a:schemeClr val="tx1"/>
                          </a:solidFill>
                        </a:rPr>
                        <a:t>a[0]</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a[1]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a[2]</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84003" name="直接连接符 7"/>
          <p:cNvCxnSpPr>
            <a:cxnSpLocks noChangeShapeType="1"/>
          </p:cNvCxnSpPr>
          <p:nvPr/>
        </p:nvCxnSpPr>
        <p:spPr bwMode="auto">
          <a:xfrm>
            <a:off x="3214688" y="4946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4004" name="直接连接符 8"/>
          <p:cNvCxnSpPr>
            <a:cxnSpLocks noChangeShapeType="1"/>
          </p:cNvCxnSpPr>
          <p:nvPr/>
        </p:nvCxnSpPr>
        <p:spPr bwMode="auto">
          <a:xfrm>
            <a:off x="3214688" y="508952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4005" name="直接连接符 9"/>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4006" name="直接连接符 10"/>
          <p:cNvCxnSpPr>
            <a:cxnSpLocks noChangeShapeType="1"/>
          </p:cNvCxnSpPr>
          <p:nvPr/>
        </p:nvCxnSpPr>
        <p:spPr bwMode="auto">
          <a:xfrm>
            <a:off x="3214688" y="5589588"/>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4007" name="直接连接符 11"/>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4008" name="直接连接符 12"/>
          <p:cNvCxnSpPr>
            <a:cxnSpLocks noChangeShapeType="1"/>
          </p:cNvCxnSpPr>
          <p:nvPr/>
        </p:nvCxnSpPr>
        <p:spPr bwMode="auto">
          <a:xfrm>
            <a:off x="3214688" y="6089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84009" name="TextBox 13"/>
          <p:cNvSpPr txBox="1">
            <a:spLocks noChangeArrowheads="1"/>
          </p:cNvSpPr>
          <p:nvPr/>
        </p:nvSpPr>
        <p:spPr bwMode="auto">
          <a:xfrm>
            <a:off x="642938" y="4210050"/>
            <a:ext cx="428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a:t>
            </a:r>
            <a:endParaRPr lang="zh-CN" altLang="en-US">
              <a:solidFill>
                <a:srgbClr val="0000CC"/>
              </a:solidFill>
              <a:latin typeface="Arial" pitchFamily="34" charset="0"/>
            </a:endParaRPr>
          </a:p>
        </p:txBody>
      </p:sp>
      <p:cxnSp>
        <p:nvCxnSpPr>
          <p:cNvPr id="84010" name="直接箭头连接符 14"/>
          <p:cNvCxnSpPr>
            <a:cxnSpLocks noChangeShapeType="1"/>
          </p:cNvCxnSpPr>
          <p:nvPr/>
        </p:nvCxnSpPr>
        <p:spPr bwMode="auto">
          <a:xfrm>
            <a:off x="642938" y="47196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4011" name="TextBox 15"/>
          <p:cNvSpPr txBox="1">
            <a:spLocks noChangeArrowheads="1"/>
          </p:cNvSpPr>
          <p:nvPr/>
        </p:nvSpPr>
        <p:spPr bwMode="auto">
          <a:xfrm>
            <a:off x="642938" y="4705350"/>
            <a:ext cx="1143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a+1</a:t>
            </a:r>
            <a:endParaRPr lang="zh-CN" altLang="en-US">
              <a:solidFill>
                <a:srgbClr val="0000CC"/>
              </a:solidFill>
              <a:latin typeface="Arial" pitchFamily="34" charset="0"/>
            </a:endParaRPr>
          </a:p>
        </p:txBody>
      </p:sp>
      <p:cxnSp>
        <p:nvCxnSpPr>
          <p:cNvPr id="84012" name="直接箭头连接符 16"/>
          <p:cNvCxnSpPr>
            <a:cxnSpLocks noChangeShapeType="1"/>
          </p:cNvCxnSpPr>
          <p:nvPr/>
        </p:nvCxnSpPr>
        <p:spPr bwMode="auto">
          <a:xfrm>
            <a:off x="642938" y="52149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4013" name="TextBox 17"/>
          <p:cNvSpPr txBox="1">
            <a:spLocks noChangeArrowheads="1"/>
          </p:cNvSpPr>
          <p:nvPr/>
        </p:nvSpPr>
        <p:spPr bwMode="auto">
          <a:xfrm>
            <a:off x="642938" y="5214938"/>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a+2</a:t>
            </a:r>
            <a:endParaRPr lang="zh-CN" altLang="en-US">
              <a:solidFill>
                <a:srgbClr val="0000CC"/>
              </a:solidFill>
              <a:latin typeface="Arial" pitchFamily="34" charset="0"/>
            </a:endParaRPr>
          </a:p>
        </p:txBody>
      </p:sp>
      <p:cxnSp>
        <p:nvCxnSpPr>
          <p:cNvPr id="84014" name="直接箭头连接符 18"/>
          <p:cNvCxnSpPr>
            <a:cxnSpLocks noChangeShapeType="1"/>
          </p:cNvCxnSpPr>
          <p:nvPr/>
        </p:nvCxnSpPr>
        <p:spPr bwMode="auto">
          <a:xfrm>
            <a:off x="642938" y="5724525"/>
            <a:ext cx="128587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4015" name="TextBox 19"/>
          <p:cNvSpPr txBox="1">
            <a:spLocks noChangeArrowheads="1"/>
          </p:cNvSpPr>
          <p:nvPr/>
        </p:nvSpPr>
        <p:spPr bwMode="auto">
          <a:xfrm>
            <a:off x="3643313" y="3559175"/>
            <a:ext cx="1071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a:t>
            </a:r>
            <a:endParaRPr lang="zh-CN" altLang="en-US" sz="2800">
              <a:solidFill>
                <a:srgbClr val="0000CC"/>
              </a:solidFill>
              <a:latin typeface="Arial" pitchFamily="34" charset="0"/>
            </a:endParaRPr>
          </a:p>
        </p:txBody>
      </p:sp>
      <p:cxnSp>
        <p:nvCxnSpPr>
          <p:cNvPr id="84016" name="直接箭头连接符 20"/>
          <p:cNvCxnSpPr>
            <a:cxnSpLocks noChangeShapeType="1"/>
          </p:cNvCxnSpPr>
          <p:nvPr/>
        </p:nvCxnSpPr>
        <p:spPr bwMode="auto">
          <a:xfrm rot="5400000">
            <a:off x="3856038" y="4429125"/>
            <a:ext cx="573088"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4017" name="TextBox 25"/>
          <p:cNvSpPr txBox="1">
            <a:spLocks noChangeArrowheads="1"/>
          </p:cNvSpPr>
          <p:nvPr/>
        </p:nvSpPr>
        <p:spPr bwMode="auto">
          <a:xfrm>
            <a:off x="4500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a[0]+1</a:t>
            </a:r>
            <a:endParaRPr lang="zh-CN" altLang="en-US" sz="2800">
              <a:solidFill>
                <a:srgbClr val="0000CC"/>
              </a:solidFill>
              <a:latin typeface="Arial" pitchFamily="34" charset="0"/>
            </a:endParaRPr>
          </a:p>
        </p:txBody>
      </p:sp>
      <p:cxnSp>
        <p:nvCxnSpPr>
          <p:cNvPr id="84018" name="直接箭头连接符 26"/>
          <p:cNvCxnSpPr>
            <a:cxnSpLocks noChangeShapeType="1"/>
          </p:cNvCxnSpPr>
          <p:nvPr/>
        </p:nvCxnSpPr>
        <p:spPr bwMode="auto">
          <a:xfrm rot="16200000" flipH="1">
            <a:off x="4828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4019" name="TextBox 29"/>
          <p:cNvSpPr txBox="1">
            <a:spLocks noChangeArrowheads="1"/>
          </p:cNvSpPr>
          <p:nvPr/>
        </p:nvSpPr>
        <p:spPr bwMode="auto">
          <a:xfrm>
            <a:off x="5643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a[0]+2</a:t>
            </a:r>
            <a:endParaRPr lang="zh-CN" altLang="en-US" sz="2800">
              <a:solidFill>
                <a:srgbClr val="0000CC"/>
              </a:solidFill>
              <a:latin typeface="Arial" pitchFamily="34" charset="0"/>
            </a:endParaRPr>
          </a:p>
        </p:txBody>
      </p:sp>
      <p:cxnSp>
        <p:nvCxnSpPr>
          <p:cNvPr id="84020" name="直接箭头连接符 30"/>
          <p:cNvCxnSpPr>
            <a:cxnSpLocks noChangeShapeType="1"/>
          </p:cNvCxnSpPr>
          <p:nvPr/>
        </p:nvCxnSpPr>
        <p:spPr bwMode="auto">
          <a:xfrm rot="16200000" flipH="1">
            <a:off x="5971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4021" name="TextBox 31"/>
          <p:cNvSpPr txBox="1">
            <a:spLocks noChangeArrowheads="1"/>
          </p:cNvSpPr>
          <p:nvPr/>
        </p:nvSpPr>
        <p:spPr bwMode="auto">
          <a:xfrm>
            <a:off x="6858000" y="3571875"/>
            <a:ext cx="164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a[0]+3</a:t>
            </a:r>
            <a:endParaRPr lang="zh-CN" altLang="en-US" sz="2800">
              <a:solidFill>
                <a:srgbClr val="0000CC"/>
              </a:solidFill>
              <a:latin typeface="Arial" pitchFamily="34" charset="0"/>
            </a:endParaRPr>
          </a:p>
        </p:txBody>
      </p:sp>
      <p:cxnSp>
        <p:nvCxnSpPr>
          <p:cNvPr id="84022" name="直接箭头连接符 32"/>
          <p:cNvCxnSpPr>
            <a:cxnSpLocks noChangeShapeType="1"/>
          </p:cNvCxnSpPr>
          <p:nvPr/>
        </p:nvCxnSpPr>
        <p:spPr bwMode="auto">
          <a:xfrm rot="16200000" flipH="1">
            <a:off x="7185819"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4023" name="TextBox 33"/>
          <p:cNvSpPr txBox="1">
            <a:spLocks noChangeArrowheads="1"/>
          </p:cNvSpPr>
          <p:nvPr/>
        </p:nvSpPr>
        <p:spPr bwMode="auto">
          <a:xfrm>
            <a:off x="285750" y="6000750"/>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行指针</a:t>
            </a:r>
          </a:p>
        </p:txBody>
      </p:sp>
      <p:sp>
        <p:nvSpPr>
          <p:cNvPr id="84024" name="TextBox 34"/>
          <p:cNvSpPr txBox="1">
            <a:spLocks noChangeArrowheads="1"/>
          </p:cNvSpPr>
          <p:nvPr/>
        </p:nvSpPr>
        <p:spPr bwMode="auto">
          <a:xfrm>
            <a:off x="7572375" y="4071938"/>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列指针</a:t>
            </a:r>
          </a:p>
        </p:txBody>
      </p:sp>
      <p:sp>
        <p:nvSpPr>
          <p:cNvPr id="29" name="圆角矩形标注 28"/>
          <p:cNvSpPr>
            <a:spLocks noChangeArrowheads="1"/>
          </p:cNvSpPr>
          <p:nvPr/>
        </p:nvSpPr>
        <p:spPr bwMode="auto">
          <a:xfrm>
            <a:off x="4643438" y="500063"/>
            <a:ext cx="4000500" cy="642937"/>
          </a:xfrm>
          <a:prstGeom prst="wedgeRoundRectCallout">
            <a:avLst>
              <a:gd name="adj1" fmla="val -32245"/>
              <a:gd name="adj2" fmla="val 9359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行指针每加</a:t>
            </a:r>
            <a:r>
              <a:rPr lang="en-US" altLang="zh-CN" sz="2800">
                <a:solidFill>
                  <a:srgbClr val="0000CC"/>
                </a:solidFill>
                <a:latin typeface="Arial" pitchFamily="34" charset="0"/>
              </a:rPr>
              <a:t>1</a:t>
            </a:r>
            <a:r>
              <a:rPr lang="zh-CN" altLang="en-US" sz="2800">
                <a:solidFill>
                  <a:srgbClr val="0000CC"/>
                </a:solidFill>
                <a:latin typeface="Arial" pitchFamily="34" charset="0"/>
              </a:rPr>
              <a:t>，走一行</a:t>
            </a:r>
            <a:endParaRPr lang="en-US" altLang="zh-CN" sz="2800">
              <a:solidFill>
                <a:srgbClr val="0000CC"/>
              </a:solidFill>
              <a:latin typeface="Arial" pitchFamily="34" charset="0"/>
            </a:endParaRPr>
          </a:p>
        </p:txBody>
      </p:sp>
      <p:pic>
        <p:nvPicPr>
          <p:cNvPr id="84026" name="图片 2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blinds(horizontal)">
                                      <p:cBhvr>
                                        <p:cTn id="22"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a:spLocks noChangeArrowheads="1"/>
          </p:cNvSpPr>
          <p:nvPr/>
        </p:nvSpPr>
        <p:spPr bwMode="auto">
          <a:xfrm>
            <a:off x="4500563" y="1571625"/>
            <a:ext cx="857250" cy="785813"/>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7" name="TextBox 6"/>
          <p:cNvSpPr txBox="1">
            <a:spLocks noChangeArrowheads="1"/>
          </p:cNvSpPr>
          <p:nvPr/>
        </p:nvSpPr>
        <p:spPr bwMode="auto">
          <a:xfrm>
            <a:off x="4786313" y="100012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i</a:t>
            </a:r>
            <a:endParaRPr lang="zh-CN" altLang="en-US">
              <a:latin typeface="Arial" pitchFamily="34" charset="0"/>
            </a:endParaRPr>
          </a:p>
        </p:txBody>
      </p:sp>
      <p:sp>
        <p:nvSpPr>
          <p:cNvPr id="8" name="TextBox 7"/>
          <p:cNvSpPr txBox="1">
            <a:spLocks noChangeArrowheads="1"/>
          </p:cNvSpPr>
          <p:nvPr/>
        </p:nvSpPr>
        <p:spPr bwMode="auto">
          <a:xfrm>
            <a:off x="4357688" y="2428875"/>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2000</a:t>
            </a:r>
            <a:endParaRPr lang="zh-CN" altLang="en-US">
              <a:latin typeface="Arial" pitchFamily="34" charset="0"/>
            </a:endParaRPr>
          </a:p>
        </p:txBody>
      </p:sp>
      <p:sp>
        <p:nvSpPr>
          <p:cNvPr id="9" name="TextBox 8"/>
          <p:cNvSpPr txBox="1">
            <a:spLocks noChangeArrowheads="1"/>
          </p:cNvSpPr>
          <p:nvPr/>
        </p:nvSpPr>
        <p:spPr bwMode="auto">
          <a:xfrm>
            <a:off x="6500813" y="170180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3</a:t>
            </a:r>
            <a:endParaRPr lang="zh-CN" altLang="en-US">
              <a:latin typeface="Arial" pitchFamily="34" charset="0"/>
            </a:endParaRPr>
          </a:p>
        </p:txBody>
      </p:sp>
      <p:sp>
        <p:nvSpPr>
          <p:cNvPr id="12" name="矩形 11"/>
          <p:cNvSpPr>
            <a:spLocks noChangeArrowheads="1"/>
          </p:cNvSpPr>
          <p:nvPr/>
        </p:nvSpPr>
        <p:spPr bwMode="auto">
          <a:xfrm>
            <a:off x="3643313" y="4286250"/>
            <a:ext cx="1000125" cy="785813"/>
          </a:xfrm>
          <a:prstGeom prst="rect">
            <a:avLst/>
          </a:prstGeom>
          <a:solidFill>
            <a:schemeClr val="accent1"/>
          </a:solidFill>
          <a:ln w="38100" algn="ctr">
            <a:solidFill>
              <a:schemeClr val="tx1"/>
            </a:solidFill>
            <a:miter lim="800000"/>
            <a:headEnd/>
            <a:tailEnd/>
          </a:ln>
        </p:spPr>
        <p:txBody>
          <a:bodyPr wrap="none" tIns="180000"/>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en-US" altLang="zh-CN" sz="2800">
                <a:latin typeface="Arial" pitchFamily="34" charset="0"/>
              </a:rPr>
              <a:t>2000</a:t>
            </a:r>
            <a:endParaRPr lang="zh-CN" altLang="en-US" sz="2800">
              <a:latin typeface="Arial" pitchFamily="34" charset="0"/>
            </a:endParaRPr>
          </a:p>
        </p:txBody>
      </p:sp>
      <p:sp>
        <p:nvSpPr>
          <p:cNvPr id="13" name="TextBox 12"/>
          <p:cNvSpPr txBox="1">
            <a:spLocks noChangeArrowheads="1"/>
          </p:cNvSpPr>
          <p:nvPr/>
        </p:nvSpPr>
        <p:spPr bwMode="auto">
          <a:xfrm>
            <a:off x="3143250" y="3714750"/>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i_pointer</a:t>
            </a:r>
            <a:endParaRPr lang="zh-CN" altLang="en-US">
              <a:latin typeface="Arial" pitchFamily="34" charset="0"/>
            </a:endParaRPr>
          </a:p>
        </p:txBody>
      </p:sp>
      <p:sp>
        <p:nvSpPr>
          <p:cNvPr id="17" name="矩形 16"/>
          <p:cNvSpPr>
            <a:spLocks noChangeArrowheads="1"/>
          </p:cNvSpPr>
          <p:nvPr/>
        </p:nvSpPr>
        <p:spPr bwMode="auto">
          <a:xfrm>
            <a:off x="5857875" y="4286250"/>
            <a:ext cx="857250" cy="785813"/>
          </a:xfrm>
          <a:prstGeom prst="rect">
            <a:avLst/>
          </a:prstGeom>
          <a:solidFill>
            <a:schemeClr val="accent1"/>
          </a:solidFill>
          <a:ln w="38100"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latin typeface="Arial" pitchFamily="34" charset="0"/>
            </a:endParaRPr>
          </a:p>
        </p:txBody>
      </p:sp>
      <p:sp>
        <p:nvSpPr>
          <p:cNvPr id="18" name="TextBox 17"/>
          <p:cNvSpPr txBox="1">
            <a:spLocks noChangeArrowheads="1"/>
          </p:cNvSpPr>
          <p:nvPr/>
        </p:nvSpPr>
        <p:spPr bwMode="auto">
          <a:xfrm>
            <a:off x="5286375" y="3714750"/>
            <a:ext cx="22145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*i_pointer</a:t>
            </a:r>
            <a:endParaRPr lang="zh-CN" altLang="en-US">
              <a:latin typeface="Arial" pitchFamily="34" charset="0"/>
            </a:endParaRPr>
          </a:p>
        </p:txBody>
      </p:sp>
      <p:sp>
        <p:nvSpPr>
          <p:cNvPr id="19" name="TextBox 18"/>
          <p:cNvSpPr txBox="1">
            <a:spLocks noChangeArrowheads="1"/>
          </p:cNvSpPr>
          <p:nvPr/>
        </p:nvSpPr>
        <p:spPr bwMode="auto">
          <a:xfrm>
            <a:off x="5715000" y="51435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2000</a:t>
            </a:r>
            <a:endParaRPr lang="zh-CN" altLang="en-US">
              <a:latin typeface="Arial" pitchFamily="34" charset="0"/>
            </a:endParaRPr>
          </a:p>
        </p:txBody>
      </p:sp>
      <p:sp>
        <p:nvSpPr>
          <p:cNvPr id="20" name="TextBox 19"/>
          <p:cNvSpPr txBox="1">
            <a:spLocks noChangeArrowheads="1"/>
          </p:cNvSpPr>
          <p:nvPr/>
        </p:nvSpPr>
        <p:spPr bwMode="auto">
          <a:xfrm>
            <a:off x="7786688" y="4416425"/>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latin typeface="Arial" pitchFamily="34" charset="0"/>
              </a:rPr>
              <a:t>3</a:t>
            </a:r>
            <a:endParaRPr lang="zh-CN" altLang="en-US">
              <a:latin typeface="Arial" pitchFamily="34" charset="0"/>
            </a:endParaRPr>
          </a:p>
        </p:txBody>
      </p:sp>
      <p:cxnSp>
        <p:nvCxnSpPr>
          <p:cNvPr id="23" name="直接箭头连接符 22"/>
          <p:cNvCxnSpPr>
            <a:cxnSpLocks noChangeShapeType="1"/>
            <a:stCxn id="12" idx="3"/>
            <a:endCxn id="17" idx="1"/>
          </p:cNvCxnSpPr>
          <p:nvPr/>
        </p:nvCxnSpPr>
        <p:spPr bwMode="auto">
          <a:xfrm>
            <a:off x="4643438" y="4679950"/>
            <a:ext cx="1214437"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pic>
        <p:nvPicPr>
          <p:cNvPr id="23654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76875" y="1643063"/>
            <a:ext cx="9525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86563" y="4357688"/>
            <a:ext cx="9525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 name="横卷形 26"/>
          <p:cNvSpPr>
            <a:spLocks noChangeArrowheads="1"/>
          </p:cNvSpPr>
          <p:nvPr/>
        </p:nvSpPr>
        <p:spPr bwMode="auto">
          <a:xfrm>
            <a:off x="285750" y="1500188"/>
            <a:ext cx="2357438" cy="785812"/>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solidFill>
                  <a:srgbClr val="FF0000"/>
                </a:solidFill>
                <a:latin typeface="Arial" pitchFamily="34" charset="0"/>
              </a:rPr>
              <a:t>直接存取</a:t>
            </a:r>
          </a:p>
        </p:txBody>
      </p:sp>
      <p:sp>
        <p:nvSpPr>
          <p:cNvPr id="28" name="横卷形 27"/>
          <p:cNvSpPr>
            <a:spLocks noChangeArrowheads="1"/>
          </p:cNvSpPr>
          <p:nvPr/>
        </p:nvSpPr>
        <p:spPr bwMode="auto">
          <a:xfrm>
            <a:off x="285750" y="4000500"/>
            <a:ext cx="2357438" cy="785813"/>
          </a:xfrm>
          <a:prstGeom prst="horizontalScroll">
            <a:avLst>
              <a:gd name="adj" fmla="val 12500"/>
            </a:avLst>
          </a:prstGeom>
          <a:solidFill>
            <a:srgbClr val="E1FFE1"/>
          </a:solidFill>
          <a:ln w="9525" algn="ctr">
            <a:solidFill>
              <a:schemeClr val="tx1"/>
            </a:solidFill>
            <a:miter lim="800000"/>
            <a:headEnd/>
            <a:tailEnd/>
          </a:ln>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a:solidFill>
                  <a:srgbClr val="FF0000"/>
                </a:solidFill>
                <a:latin typeface="Arial" pitchFamily="34" charset="0"/>
              </a:rPr>
              <a:t>间接存取</a:t>
            </a:r>
          </a:p>
        </p:txBody>
      </p:sp>
      <p:pic>
        <p:nvPicPr>
          <p:cNvPr id="10257" name="图片 20"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blinds(horizontal)">
                                      <p:cBhvr>
                                        <p:cTn id="7" dur="500"/>
                                        <p:tgtEl>
                                          <p:spTgt spid="2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linds(horizontal)">
                                      <p:cBhvr>
                                        <p:cTn id="16" dur="500"/>
                                        <p:tgtEl>
                                          <p:spTgt spid="6"/>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blinds(horizontal)">
                                      <p:cBhvr>
                                        <p:cTn id="20" dur="500"/>
                                        <p:tgtEl>
                                          <p:spTgt spid="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blinds(horizontal)">
                                      <p:cBhvr>
                                        <p:cTn id="25" dur="500"/>
                                        <p:tgtEl>
                                          <p:spTgt spid="9"/>
                                        </p:tgtEl>
                                      </p:cBhvr>
                                    </p:animEffect>
                                  </p:childTnLst>
                                </p:cTn>
                              </p:par>
                            </p:childTnLst>
                          </p:cTn>
                        </p:par>
                        <p:par>
                          <p:cTn id="26" fill="hold" nodeType="afterGroup">
                            <p:stCondLst>
                              <p:cond delay="500"/>
                            </p:stCondLst>
                            <p:childTnLst>
                              <p:par>
                                <p:cTn id="27" presetID="12" presetClass="entr" presetSubtype="2" fill="hold" nodeType="afterEffect">
                                  <p:stCondLst>
                                    <p:cond delay="0"/>
                                  </p:stCondLst>
                                  <p:childTnLst>
                                    <p:set>
                                      <p:cBhvr>
                                        <p:cTn id="28" dur="1" fill="hold">
                                          <p:stCondLst>
                                            <p:cond delay="0"/>
                                          </p:stCondLst>
                                        </p:cTn>
                                        <p:tgtEl>
                                          <p:spTgt spid="236549"/>
                                        </p:tgtEl>
                                        <p:attrNameLst>
                                          <p:attrName>style.visibility</p:attrName>
                                        </p:attrNameLst>
                                      </p:cBhvr>
                                      <p:to>
                                        <p:strVal val="visible"/>
                                      </p:to>
                                    </p:set>
                                    <p:animEffect transition="in" filter="slide(fromRight)">
                                      <p:cBhvr>
                                        <p:cTn id="29" dur="500"/>
                                        <p:tgtEl>
                                          <p:spTgt spid="236549"/>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blinds(horizontal)">
                                      <p:cBhvr>
                                        <p:cTn id="34" dur="500"/>
                                        <p:tgtEl>
                                          <p:spTgt spid="28"/>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blinds(horizontal)">
                                      <p:cBhvr>
                                        <p:cTn id="39" dur="500"/>
                                        <p:tgtEl>
                                          <p:spTgt spid="13"/>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linds(horizontal)">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8" fill="hold" nodeType="click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slide(fromLeft)">
                                      <p:cBhvr>
                                        <p:cTn id="47" dur="500"/>
                                        <p:tgtEl>
                                          <p:spTgt spid="23"/>
                                        </p:tgtEl>
                                      </p:cBhvr>
                                    </p:animEffect>
                                  </p:childTnLst>
                                </p:cTn>
                              </p:par>
                            </p:childTnLst>
                          </p:cTn>
                        </p:par>
                        <p:par>
                          <p:cTn id="48" fill="hold" nodeType="afterGroup">
                            <p:stCondLst>
                              <p:cond delay="500"/>
                            </p:stCondLst>
                            <p:childTnLst>
                              <p:par>
                                <p:cTn id="49" presetID="3" presetClass="entr" presetSubtype="1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blinds(horizontal)">
                                      <p:cBhvr>
                                        <p:cTn id="51" dur="500"/>
                                        <p:tgtEl>
                                          <p:spTgt spid="18"/>
                                        </p:tgtEl>
                                      </p:cBhvr>
                                    </p:animEffect>
                                  </p:childTnLst>
                                </p:cTn>
                              </p:par>
                            </p:childTnLst>
                          </p:cTn>
                        </p:par>
                        <p:par>
                          <p:cTn id="52" fill="hold" nodeType="afterGroup">
                            <p:stCondLst>
                              <p:cond delay="1000"/>
                            </p:stCondLst>
                            <p:childTnLst>
                              <p:par>
                                <p:cTn id="53" presetID="3" presetClass="entr" presetSubtype="10" fill="hold" grpId="0" nodeType="afterEffect">
                                  <p:stCondLst>
                                    <p:cond delay="0"/>
                                  </p:stCondLst>
                                  <p:childTnLst>
                                    <p:set>
                                      <p:cBhvr>
                                        <p:cTn id="54" dur="1" fill="hold">
                                          <p:stCondLst>
                                            <p:cond delay="0"/>
                                          </p:stCondLst>
                                        </p:cTn>
                                        <p:tgtEl>
                                          <p:spTgt spid="17"/>
                                        </p:tgtEl>
                                        <p:attrNameLst>
                                          <p:attrName>style.visibility</p:attrName>
                                        </p:attrNameLst>
                                      </p:cBhvr>
                                      <p:to>
                                        <p:strVal val="visible"/>
                                      </p:to>
                                    </p:set>
                                    <p:animEffect transition="in" filter="blinds(horizontal)">
                                      <p:cBhvr>
                                        <p:cTn id="55" dur="500"/>
                                        <p:tgtEl>
                                          <p:spTgt spid="17"/>
                                        </p:tgtEl>
                                      </p:cBhvr>
                                    </p:animEffect>
                                  </p:childTnLst>
                                </p:cTn>
                              </p:par>
                            </p:childTnLst>
                          </p:cTn>
                        </p:par>
                        <p:par>
                          <p:cTn id="56" fill="hold" nodeType="afterGroup">
                            <p:stCondLst>
                              <p:cond delay="1500"/>
                            </p:stCondLst>
                            <p:childTnLst>
                              <p:par>
                                <p:cTn id="57" presetID="3" presetClass="entr" presetSubtype="10" fill="hold" grpId="0" nodeType="after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blinds(horizontal)">
                                      <p:cBhvr>
                                        <p:cTn id="59" dur="500"/>
                                        <p:tgtEl>
                                          <p:spTgt spid="1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0"/>
                                        </p:tgtEl>
                                        <p:attrNameLst>
                                          <p:attrName>style.visibility</p:attrName>
                                        </p:attrNameLst>
                                      </p:cBhvr>
                                      <p:to>
                                        <p:strVal val="visible"/>
                                      </p:to>
                                    </p:set>
                                    <p:animEffect transition="in" filter="blinds(horizontal)">
                                      <p:cBhvr>
                                        <p:cTn id="64" dur="500"/>
                                        <p:tgtEl>
                                          <p:spTgt spid="20"/>
                                        </p:tgtEl>
                                      </p:cBhvr>
                                    </p:animEffect>
                                  </p:childTnLst>
                                </p:cTn>
                              </p:par>
                            </p:childTnLst>
                          </p:cTn>
                        </p:par>
                        <p:par>
                          <p:cTn id="65" fill="hold" nodeType="afterGroup">
                            <p:stCondLst>
                              <p:cond delay="500"/>
                            </p:stCondLst>
                            <p:childTnLst>
                              <p:par>
                                <p:cTn id="66" presetID="12" presetClass="entr" presetSubtype="2" fill="hold"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slide(fromRight)">
                                      <p:cBhvr>
                                        <p:cTn id="68"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8" grpId="0"/>
      <p:bldP spid="9" grpId="0"/>
      <p:bldP spid="12" grpId="0" animBg="1"/>
      <p:bldP spid="13" grpId="0"/>
      <p:bldP spid="17" grpId="0" animBg="1"/>
      <p:bldP spid="18" grpId="0"/>
      <p:bldP spid="19" grpId="0"/>
      <p:bldP spid="20" grpId="0"/>
      <p:bldP spid="27" grpId="0" animBg="1"/>
      <p:bldP spid="28" grpId="0" animBg="1"/>
    </p:bld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1214438" y="1000125"/>
            <a:ext cx="7072312" cy="1571625"/>
          </a:xfrm>
        </p:spPr>
        <p:txBody>
          <a:bodyPr/>
          <a:lstStyle/>
          <a:p>
            <a:pPr>
              <a:buFont typeface="Wingdings" pitchFamily="2" charset="2"/>
              <a:buNone/>
            </a:pPr>
            <a:r>
              <a:rPr lang="en-US" altLang="zh-CN" sz="2800"/>
              <a:t>a+i</a:t>
            </a:r>
            <a:r>
              <a:rPr lang="zh-CN" altLang="en-US" sz="2800"/>
              <a:t>代表行号为</a:t>
            </a:r>
            <a:r>
              <a:rPr lang="en-US" altLang="zh-CN" sz="2800"/>
              <a:t>i</a:t>
            </a:r>
            <a:r>
              <a:rPr lang="zh-CN" altLang="en-US" sz="2800"/>
              <a:t>的行首地址（按行变化）</a:t>
            </a:r>
            <a:endParaRPr lang="en-US" altLang="zh-CN" sz="2800"/>
          </a:p>
          <a:p>
            <a:pPr>
              <a:buFont typeface="Wingdings" pitchFamily="2" charset="2"/>
              <a:buNone/>
            </a:pPr>
            <a:r>
              <a:rPr lang="en-US" altLang="zh-CN" sz="2800"/>
              <a:t>*(a+i)</a:t>
            </a:r>
            <a:r>
              <a:rPr lang="zh-CN" altLang="en-US" sz="2800"/>
              <a:t>代表什么？</a:t>
            </a:r>
            <a:endParaRPr lang="en-US" altLang="zh-CN" sz="2800"/>
          </a:p>
          <a:p>
            <a:pPr>
              <a:buFont typeface="Wingdings" pitchFamily="2" charset="2"/>
              <a:buNone/>
            </a:pPr>
            <a:endParaRPr lang="en-US" altLang="zh-CN" sz="2800"/>
          </a:p>
        </p:txBody>
      </p:sp>
      <p:graphicFrame>
        <p:nvGraphicFramePr>
          <p:cNvPr id="4" name="表格 3"/>
          <p:cNvGraphicFramePr>
            <a:graphicFrameLocks noGrp="1"/>
          </p:cNvGraphicFramePr>
          <p:nvPr/>
        </p:nvGraphicFramePr>
        <p:xfrm>
          <a:off x="4143375" y="4732338"/>
          <a:ext cx="4572001" cy="155419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214438">
                  <a:extLst>
                    <a:ext uri="{9D8B030D-6E8A-4147-A177-3AD203B41FA5}">
                      <a16:colId xmlns:a16="http://schemas.microsoft.com/office/drawing/2014/main" val="20003"/>
                    </a:ext>
                  </a:extLst>
                </a:gridCol>
              </a:tblGrid>
              <a:tr h="518054">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17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928813" y="4702175"/>
          <a:ext cx="1143000" cy="155419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518054">
                <a:tc>
                  <a:txBody>
                    <a:bodyPr/>
                    <a:lstStyle/>
                    <a:p>
                      <a:pPr algn="ctr"/>
                      <a:r>
                        <a:rPr lang="en-US" altLang="zh-CN" sz="2800" b="1" dirty="0">
                          <a:solidFill>
                            <a:schemeClr val="tx1"/>
                          </a:solidFill>
                        </a:rPr>
                        <a:t>a[0]</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a[1]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a[2]</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85027" name="直接连接符 7"/>
          <p:cNvCxnSpPr>
            <a:cxnSpLocks noChangeShapeType="1"/>
          </p:cNvCxnSpPr>
          <p:nvPr/>
        </p:nvCxnSpPr>
        <p:spPr bwMode="auto">
          <a:xfrm>
            <a:off x="3214688" y="4946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5028" name="直接连接符 8"/>
          <p:cNvCxnSpPr>
            <a:cxnSpLocks noChangeShapeType="1"/>
          </p:cNvCxnSpPr>
          <p:nvPr/>
        </p:nvCxnSpPr>
        <p:spPr bwMode="auto">
          <a:xfrm>
            <a:off x="3214688" y="508952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5029" name="直接连接符 9"/>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5030" name="直接连接符 10"/>
          <p:cNvCxnSpPr>
            <a:cxnSpLocks noChangeShapeType="1"/>
          </p:cNvCxnSpPr>
          <p:nvPr/>
        </p:nvCxnSpPr>
        <p:spPr bwMode="auto">
          <a:xfrm>
            <a:off x="3214688" y="5589588"/>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5031" name="直接连接符 11"/>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5032" name="直接连接符 12"/>
          <p:cNvCxnSpPr>
            <a:cxnSpLocks noChangeShapeType="1"/>
          </p:cNvCxnSpPr>
          <p:nvPr/>
        </p:nvCxnSpPr>
        <p:spPr bwMode="auto">
          <a:xfrm>
            <a:off x="3214688" y="6089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85033" name="TextBox 13"/>
          <p:cNvSpPr txBox="1">
            <a:spLocks noChangeArrowheads="1"/>
          </p:cNvSpPr>
          <p:nvPr/>
        </p:nvSpPr>
        <p:spPr bwMode="auto">
          <a:xfrm>
            <a:off x="642938" y="4210050"/>
            <a:ext cx="428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a:t>
            </a:r>
            <a:endParaRPr lang="zh-CN" altLang="en-US">
              <a:solidFill>
                <a:srgbClr val="0000CC"/>
              </a:solidFill>
              <a:latin typeface="Arial" pitchFamily="34" charset="0"/>
            </a:endParaRPr>
          </a:p>
        </p:txBody>
      </p:sp>
      <p:cxnSp>
        <p:nvCxnSpPr>
          <p:cNvPr id="85034" name="直接箭头连接符 14"/>
          <p:cNvCxnSpPr>
            <a:cxnSpLocks noChangeShapeType="1"/>
          </p:cNvCxnSpPr>
          <p:nvPr/>
        </p:nvCxnSpPr>
        <p:spPr bwMode="auto">
          <a:xfrm>
            <a:off x="642938" y="47196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5035" name="TextBox 15"/>
          <p:cNvSpPr txBox="1">
            <a:spLocks noChangeArrowheads="1"/>
          </p:cNvSpPr>
          <p:nvPr/>
        </p:nvSpPr>
        <p:spPr bwMode="auto">
          <a:xfrm>
            <a:off x="642938" y="4705350"/>
            <a:ext cx="1143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a+1</a:t>
            </a:r>
            <a:endParaRPr lang="zh-CN" altLang="en-US">
              <a:solidFill>
                <a:srgbClr val="0000CC"/>
              </a:solidFill>
              <a:latin typeface="Arial" pitchFamily="34" charset="0"/>
            </a:endParaRPr>
          </a:p>
        </p:txBody>
      </p:sp>
      <p:cxnSp>
        <p:nvCxnSpPr>
          <p:cNvPr id="85036" name="直接箭头连接符 16"/>
          <p:cNvCxnSpPr>
            <a:cxnSpLocks noChangeShapeType="1"/>
          </p:cNvCxnSpPr>
          <p:nvPr/>
        </p:nvCxnSpPr>
        <p:spPr bwMode="auto">
          <a:xfrm>
            <a:off x="642938" y="52149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5037" name="TextBox 17"/>
          <p:cNvSpPr txBox="1">
            <a:spLocks noChangeArrowheads="1"/>
          </p:cNvSpPr>
          <p:nvPr/>
        </p:nvSpPr>
        <p:spPr bwMode="auto">
          <a:xfrm>
            <a:off x="642938" y="5214938"/>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a+2</a:t>
            </a:r>
            <a:endParaRPr lang="zh-CN" altLang="en-US">
              <a:solidFill>
                <a:srgbClr val="0000CC"/>
              </a:solidFill>
              <a:latin typeface="Arial" pitchFamily="34" charset="0"/>
            </a:endParaRPr>
          </a:p>
        </p:txBody>
      </p:sp>
      <p:cxnSp>
        <p:nvCxnSpPr>
          <p:cNvPr id="85038" name="直接箭头连接符 18"/>
          <p:cNvCxnSpPr>
            <a:cxnSpLocks noChangeShapeType="1"/>
          </p:cNvCxnSpPr>
          <p:nvPr/>
        </p:nvCxnSpPr>
        <p:spPr bwMode="auto">
          <a:xfrm>
            <a:off x="642938" y="5724525"/>
            <a:ext cx="128587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5039" name="TextBox 19"/>
          <p:cNvSpPr txBox="1">
            <a:spLocks noChangeArrowheads="1"/>
          </p:cNvSpPr>
          <p:nvPr/>
        </p:nvSpPr>
        <p:spPr bwMode="auto">
          <a:xfrm>
            <a:off x="3643313" y="3559175"/>
            <a:ext cx="1071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a:t>
            </a:r>
            <a:endParaRPr lang="zh-CN" altLang="en-US" sz="2800">
              <a:solidFill>
                <a:srgbClr val="0000CC"/>
              </a:solidFill>
              <a:latin typeface="Arial" pitchFamily="34" charset="0"/>
            </a:endParaRPr>
          </a:p>
        </p:txBody>
      </p:sp>
      <p:cxnSp>
        <p:nvCxnSpPr>
          <p:cNvPr id="85040" name="直接箭头连接符 20"/>
          <p:cNvCxnSpPr>
            <a:cxnSpLocks noChangeShapeType="1"/>
          </p:cNvCxnSpPr>
          <p:nvPr/>
        </p:nvCxnSpPr>
        <p:spPr bwMode="auto">
          <a:xfrm rot="5400000">
            <a:off x="3856038" y="4429125"/>
            <a:ext cx="573088"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5041" name="TextBox 25"/>
          <p:cNvSpPr txBox="1">
            <a:spLocks noChangeArrowheads="1"/>
          </p:cNvSpPr>
          <p:nvPr/>
        </p:nvSpPr>
        <p:spPr bwMode="auto">
          <a:xfrm>
            <a:off x="4500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a[0]+1</a:t>
            </a:r>
            <a:endParaRPr lang="zh-CN" altLang="en-US" sz="2800">
              <a:solidFill>
                <a:srgbClr val="0000CC"/>
              </a:solidFill>
              <a:latin typeface="Arial" pitchFamily="34" charset="0"/>
            </a:endParaRPr>
          </a:p>
        </p:txBody>
      </p:sp>
      <p:cxnSp>
        <p:nvCxnSpPr>
          <p:cNvPr id="85042" name="直接箭头连接符 26"/>
          <p:cNvCxnSpPr>
            <a:cxnSpLocks noChangeShapeType="1"/>
          </p:cNvCxnSpPr>
          <p:nvPr/>
        </p:nvCxnSpPr>
        <p:spPr bwMode="auto">
          <a:xfrm rot="16200000" flipH="1">
            <a:off x="4828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5043" name="TextBox 29"/>
          <p:cNvSpPr txBox="1">
            <a:spLocks noChangeArrowheads="1"/>
          </p:cNvSpPr>
          <p:nvPr/>
        </p:nvSpPr>
        <p:spPr bwMode="auto">
          <a:xfrm>
            <a:off x="5643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a[0]+2</a:t>
            </a:r>
            <a:endParaRPr lang="zh-CN" altLang="en-US" sz="2800">
              <a:solidFill>
                <a:srgbClr val="0000CC"/>
              </a:solidFill>
              <a:latin typeface="Arial" pitchFamily="34" charset="0"/>
            </a:endParaRPr>
          </a:p>
        </p:txBody>
      </p:sp>
      <p:cxnSp>
        <p:nvCxnSpPr>
          <p:cNvPr id="85044" name="直接箭头连接符 30"/>
          <p:cNvCxnSpPr>
            <a:cxnSpLocks noChangeShapeType="1"/>
          </p:cNvCxnSpPr>
          <p:nvPr/>
        </p:nvCxnSpPr>
        <p:spPr bwMode="auto">
          <a:xfrm rot="16200000" flipH="1">
            <a:off x="5971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5045" name="TextBox 31"/>
          <p:cNvSpPr txBox="1">
            <a:spLocks noChangeArrowheads="1"/>
          </p:cNvSpPr>
          <p:nvPr/>
        </p:nvSpPr>
        <p:spPr bwMode="auto">
          <a:xfrm>
            <a:off x="6858000" y="3571875"/>
            <a:ext cx="164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a[0]+3</a:t>
            </a:r>
            <a:endParaRPr lang="zh-CN" altLang="en-US" sz="2800">
              <a:solidFill>
                <a:srgbClr val="0000CC"/>
              </a:solidFill>
              <a:latin typeface="Arial" pitchFamily="34" charset="0"/>
            </a:endParaRPr>
          </a:p>
        </p:txBody>
      </p:sp>
      <p:cxnSp>
        <p:nvCxnSpPr>
          <p:cNvPr id="85046" name="直接箭头连接符 32"/>
          <p:cNvCxnSpPr>
            <a:cxnSpLocks noChangeShapeType="1"/>
          </p:cNvCxnSpPr>
          <p:nvPr/>
        </p:nvCxnSpPr>
        <p:spPr bwMode="auto">
          <a:xfrm rot="16200000" flipH="1">
            <a:off x="7185819"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5047" name="TextBox 33"/>
          <p:cNvSpPr txBox="1">
            <a:spLocks noChangeArrowheads="1"/>
          </p:cNvSpPr>
          <p:nvPr/>
        </p:nvSpPr>
        <p:spPr bwMode="auto">
          <a:xfrm>
            <a:off x="285750" y="6000750"/>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行指针</a:t>
            </a:r>
          </a:p>
        </p:txBody>
      </p:sp>
      <p:sp>
        <p:nvSpPr>
          <p:cNvPr id="85048" name="TextBox 34"/>
          <p:cNvSpPr txBox="1">
            <a:spLocks noChangeArrowheads="1"/>
          </p:cNvSpPr>
          <p:nvPr/>
        </p:nvSpPr>
        <p:spPr bwMode="auto">
          <a:xfrm>
            <a:off x="7572375" y="4071938"/>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列指针</a:t>
            </a:r>
          </a:p>
        </p:txBody>
      </p:sp>
      <p:sp>
        <p:nvSpPr>
          <p:cNvPr id="28" name="Rectangle 3"/>
          <p:cNvSpPr txBox="1">
            <a:spLocks noChangeArrowheads="1"/>
          </p:cNvSpPr>
          <p:nvPr/>
        </p:nvSpPr>
        <p:spPr bwMode="auto">
          <a:xfrm>
            <a:off x="4643438" y="1571625"/>
            <a:ext cx="2286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zh-CN" altLang="en-US" sz="2800" b="1" kern="0" dirty="0">
                <a:solidFill>
                  <a:srgbClr val="9D138D"/>
                </a:solidFill>
                <a:latin typeface="+mn-lt"/>
                <a:ea typeface="+mn-ea"/>
              </a:rPr>
              <a:t>相当于</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a:t>
            </a: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pic>
        <p:nvPicPr>
          <p:cNvPr id="85050" name="图片 2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8">
                                            <p:txEl>
                                              <p:pRg st="0" end="0"/>
                                            </p:txEl>
                                          </p:spTgt>
                                        </p:tgtEl>
                                        <p:attrNameLst>
                                          <p:attrName>style.visibility</p:attrName>
                                        </p:attrNameLst>
                                      </p:cBhvr>
                                      <p:to>
                                        <p:strVal val="visible"/>
                                      </p:to>
                                    </p:set>
                                    <p:animEffect transition="in" filter="blinds(horizontal)">
                                      <p:cBhvr>
                                        <p:cTn id="17"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build="p"/>
    </p:bld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857250" y="928688"/>
            <a:ext cx="5786438" cy="2571750"/>
          </a:xfrm>
        </p:spPr>
        <p:txBody>
          <a:bodyPr/>
          <a:lstStyle/>
          <a:p>
            <a:pPr>
              <a:buFont typeface="Wingdings" pitchFamily="2" charset="2"/>
              <a:buNone/>
            </a:pPr>
            <a:r>
              <a:rPr lang="en-US" altLang="zh-CN" sz="2800"/>
              <a:t>a[0]</a:t>
            </a:r>
            <a:r>
              <a:rPr lang="zh-CN" altLang="en-US" sz="2800"/>
              <a:t>代表</a:t>
            </a:r>
            <a:r>
              <a:rPr lang="en-US" altLang="zh-CN" sz="2800"/>
              <a:t>a[0][0]</a:t>
            </a:r>
            <a:r>
              <a:rPr lang="zh-CN" altLang="en-US" sz="2800"/>
              <a:t>的地址</a:t>
            </a:r>
            <a:endParaRPr lang="en-US" altLang="zh-CN" sz="2800"/>
          </a:p>
          <a:p>
            <a:pPr>
              <a:buFont typeface="Wingdings" pitchFamily="2" charset="2"/>
              <a:buNone/>
            </a:pPr>
            <a:r>
              <a:rPr lang="en-US" altLang="zh-CN" sz="2800"/>
              <a:t>a[0]+1</a:t>
            </a:r>
            <a:r>
              <a:rPr lang="zh-CN" altLang="en-US" sz="2800"/>
              <a:t>代表</a:t>
            </a:r>
            <a:r>
              <a:rPr lang="en-US" altLang="zh-CN" sz="2800"/>
              <a:t>a[0][1]</a:t>
            </a:r>
            <a:r>
              <a:rPr lang="zh-CN" altLang="en-US" sz="2800"/>
              <a:t>的地址</a:t>
            </a:r>
            <a:endParaRPr lang="en-US" altLang="zh-CN" sz="2800"/>
          </a:p>
          <a:p>
            <a:pPr>
              <a:buFont typeface="Wingdings" pitchFamily="2" charset="2"/>
              <a:buNone/>
            </a:pPr>
            <a:r>
              <a:rPr lang="en-US" altLang="zh-CN" sz="2800"/>
              <a:t>a[0]+2</a:t>
            </a:r>
            <a:r>
              <a:rPr lang="zh-CN" altLang="en-US" sz="2800"/>
              <a:t>代表</a:t>
            </a:r>
            <a:r>
              <a:rPr lang="en-US" altLang="zh-CN" sz="2800"/>
              <a:t>a[0][2]</a:t>
            </a:r>
            <a:r>
              <a:rPr lang="zh-CN" altLang="en-US" sz="2800"/>
              <a:t>的地址</a:t>
            </a:r>
            <a:endParaRPr lang="en-US" altLang="zh-CN" sz="2800"/>
          </a:p>
          <a:p>
            <a:pPr>
              <a:buFont typeface="Wingdings" pitchFamily="2" charset="2"/>
              <a:buNone/>
            </a:pPr>
            <a:r>
              <a:rPr lang="en-US" altLang="zh-CN" sz="2800"/>
              <a:t>a[0]+3</a:t>
            </a:r>
            <a:r>
              <a:rPr lang="zh-CN" altLang="en-US" sz="2800"/>
              <a:t>代表</a:t>
            </a:r>
            <a:r>
              <a:rPr lang="en-US" altLang="zh-CN" sz="2800"/>
              <a:t>a[0][3]</a:t>
            </a:r>
            <a:r>
              <a:rPr lang="zh-CN" altLang="en-US" sz="2800"/>
              <a:t>的地址</a:t>
            </a:r>
            <a:endParaRPr lang="en-US" altLang="zh-CN" sz="2800"/>
          </a:p>
          <a:p>
            <a:pPr>
              <a:buFont typeface="Wingdings" pitchFamily="2" charset="2"/>
              <a:buNone/>
            </a:pPr>
            <a:endParaRPr lang="en-US" altLang="zh-CN" sz="2800"/>
          </a:p>
        </p:txBody>
      </p:sp>
      <p:graphicFrame>
        <p:nvGraphicFramePr>
          <p:cNvPr id="4" name="表格 3"/>
          <p:cNvGraphicFramePr>
            <a:graphicFrameLocks noGrp="1"/>
          </p:cNvGraphicFramePr>
          <p:nvPr/>
        </p:nvGraphicFramePr>
        <p:xfrm>
          <a:off x="4143375" y="4732338"/>
          <a:ext cx="4572001" cy="155419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214438">
                  <a:extLst>
                    <a:ext uri="{9D8B030D-6E8A-4147-A177-3AD203B41FA5}">
                      <a16:colId xmlns:a16="http://schemas.microsoft.com/office/drawing/2014/main" val="20003"/>
                    </a:ext>
                  </a:extLst>
                </a:gridCol>
              </a:tblGrid>
              <a:tr h="518054">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17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928813" y="4702175"/>
          <a:ext cx="1143000" cy="155419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518054">
                <a:tc>
                  <a:txBody>
                    <a:bodyPr/>
                    <a:lstStyle/>
                    <a:p>
                      <a:pPr algn="ctr"/>
                      <a:r>
                        <a:rPr lang="en-US" altLang="zh-CN" sz="2800" b="1" dirty="0">
                          <a:solidFill>
                            <a:schemeClr val="tx1"/>
                          </a:solidFill>
                        </a:rPr>
                        <a:t>a[0]</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a[1]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a[2]</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86051" name="直接连接符 7"/>
          <p:cNvCxnSpPr>
            <a:cxnSpLocks noChangeShapeType="1"/>
          </p:cNvCxnSpPr>
          <p:nvPr/>
        </p:nvCxnSpPr>
        <p:spPr bwMode="auto">
          <a:xfrm>
            <a:off x="3214688" y="4946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6052" name="直接连接符 8"/>
          <p:cNvCxnSpPr>
            <a:cxnSpLocks noChangeShapeType="1"/>
          </p:cNvCxnSpPr>
          <p:nvPr/>
        </p:nvCxnSpPr>
        <p:spPr bwMode="auto">
          <a:xfrm>
            <a:off x="3214688" y="508952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6053" name="直接连接符 9"/>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6054" name="直接连接符 10"/>
          <p:cNvCxnSpPr>
            <a:cxnSpLocks noChangeShapeType="1"/>
          </p:cNvCxnSpPr>
          <p:nvPr/>
        </p:nvCxnSpPr>
        <p:spPr bwMode="auto">
          <a:xfrm>
            <a:off x="3214688" y="5589588"/>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6055" name="直接连接符 11"/>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6056" name="直接连接符 12"/>
          <p:cNvCxnSpPr>
            <a:cxnSpLocks noChangeShapeType="1"/>
          </p:cNvCxnSpPr>
          <p:nvPr/>
        </p:nvCxnSpPr>
        <p:spPr bwMode="auto">
          <a:xfrm>
            <a:off x="3214688" y="6089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86057" name="TextBox 13"/>
          <p:cNvSpPr txBox="1">
            <a:spLocks noChangeArrowheads="1"/>
          </p:cNvSpPr>
          <p:nvPr/>
        </p:nvSpPr>
        <p:spPr bwMode="auto">
          <a:xfrm>
            <a:off x="642938" y="4210050"/>
            <a:ext cx="428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a:t>
            </a:r>
            <a:endParaRPr lang="zh-CN" altLang="en-US">
              <a:solidFill>
                <a:srgbClr val="0000CC"/>
              </a:solidFill>
              <a:latin typeface="Arial" pitchFamily="34" charset="0"/>
            </a:endParaRPr>
          </a:p>
        </p:txBody>
      </p:sp>
      <p:cxnSp>
        <p:nvCxnSpPr>
          <p:cNvPr id="86058" name="直接箭头连接符 14"/>
          <p:cNvCxnSpPr>
            <a:cxnSpLocks noChangeShapeType="1"/>
          </p:cNvCxnSpPr>
          <p:nvPr/>
        </p:nvCxnSpPr>
        <p:spPr bwMode="auto">
          <a:xfrm>
            <a:off x="642938" y="47196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6059" name="TextBox 15"/>
          <p:cNvSpPr txBox="1">
            <a:spLocks noChangeArrowheads="1"/>
          </p:cNvSpPr>
          <p:nvPr/>
        </p:nvSpPr>
        <p:spPr bwMode="auto">
          <a:xfrm>
            <a:off x="642938" y="4705350"/>
            <a:ext cx="1143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a+1</a:t>
            </a:r>
            <a:endParaRPr lang="zh-CN" altLang="en-US">
              <a:solidFill>
                <a:srgbClr val="0000CC"/>
              </a:solidFill>
              <a:latin typeface="Arial" pitchFamily="34" charset="0"/>
            </a:endParaRPr>
          </a:p>
        </p:txBody>
      </p:sp>
      <p:cxnSp>
        <p:nvCxnSpPr>
          <p:cNvPr id="86060" name="直接箭头连接符 16"/>
          <p:cNvCxnSpPr>
            <a:cxnSpLocks noChangeShapeType="1"/>
          </p:cNvCxnSpPr>
          <p:nvPr/>
        </p:nvCxnSpPr>
        <p:spPr bwMode="auto">
          <a:xfrm>
            <a:off x="642938" y="52149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6061" name="TextBox 17"/>
          <p:cNvSpPr txBox="1">
            <a:spLocks noChangeArrowheads="1"/>
          </p:cNvSpPr>
          <p:nvPr/>
        </p:nvSpPr>
        <p:spPr bwMode="auto">
          <a:xfrm>
            <a:off x="642938" y="5214938"/>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a+2</a:t>
            </a:r>
            <a:endParaRPr lang="zh-CN" altLang="en-US">
              <a:solidFill>
                <a:srgbClr val="0000CC"/>
              </a:solidFill>
              <a:latin typeface="Arial" pitchFamily="34" charset="0"/>
            </a:endParaRPr>
          </a:p>
        </p:txBody>
      </p:sp>
      <p:cxnSp>
        <p:nvCxnSpPr>
          <p:cNvPr id="86062" name="直接箭头连接符 18"/>
          <p:cNvCxnSpPr>
            <a:cxnSpLocks noChangeShapeType="1"/>
          </p:cNvCxnSpPr>
          <p:nvPr/>
        </p:nvCxnSpPr>
        <p:spPr bwMode="auto">
          <a:xfrm>
            <a:off x="642938" y="5724525"/>
            <a:ext cx="128587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6063" name="TextBox 19"/>
          <p:cNvSpPr txBox="1">
            <a:spLocks noChangeArrowheads="1"/>
          </p:cNvSpPr>
          <p:nvPr/>
        </p:nvSpPr>
        <p:spPr bwMode="auto">
          <a:xfrm>
            <a:off x="3643313" y="3559175"/>
            <a:ext cx="1071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a:t>
            </a:r>
            <a:endParaRPr lang="zh-CN" altLang="en-US" sz="2800">
              <a:solidFill>
                <a:srgbClr val="0000CC"/>
              </a:solidFill>
              <a:latin typeface="Arial" pitchFamily="34" charset="0"/>
            </a:endParaRPr>
          </a:p>
        </p:txBody>
      </p:sp>
      <p:cxnSp>
        <p:nvCxnSpPr>
          <p:cNvPr id="86064" name="直接箭头连接符 20"/>
          <p:cNvCxnSpPr>
            <a:cxnSpLocks noChangeShapeType="1"/>
          </p:cNvCxnSpPr>
          <p:nvPr/>
        </p:nvCxnSpPr>
        <p:spPr bwMode="auto">
          <a:xfrm rot="5400000">
            <a:off x="3856038" y="4429125"/>
            <a:ext cx="573088"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6065" name="TextBox 25"/>
          <p:cNvSpPr txBox="1">
            <a:spLocks noChangeArrowheads="1"/>
          </p:cNvSpPr>
          <p:nvPr/>
        </p:nvSpPr>
        <p:spPr bwMode="auto">
          <a:xfrm>
            <a:off x="4500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a[0]+1</a:t>
            </a:r>
            <a:endParaRPr lang="zh-CN" altLang="en-US" sz="2800">
              <a:solidFill>
                <a:srgbClr val="0000CC"/>
              </a:solidFill>
              <a:latin typeface="Arial" pitchFamily="34" charset="0"/>
            </a:endParaRPr>
          </a:p>
        </p:txBody>
      </p:sp>
      <p:cxnSp>
        <p:nvCxnSpPr>
          <p:cNvPr id="86066" name="直接箭头连接符 26"/>
          <p:cNvCxnSpPr>
            <a:cxnSpLocks noChangeShapeType="1"/>
          </p:cNvCxnSpPr>
          <p:nvPr/>
        </p:nvCxnSpPr>
        <p:spPr bwMode="auto">
          <a:xfrm rot="16200000" flipH="1">
            <a:off x="4828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6067" name="TextBox 29"/>
          <p:cNvSpPr txBox="1">
            <a:spLocks noChangeArrowheads="1"/>
          </p:cNvSpPr>
          <p:nvPr/>
        </p:nvSpPr>
        <p:spPr bwMode="auto">
          <a:xfrm>
            <a:off x="5643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a[0]+2</a:t>
            </a:r>
            <a:endParaRPr lang="zh-CN" altLang="en-US" sz="2800">
              <a:solidFill>
                <a:srgbClr val="0000CC"/>
              </a:solidFill>
              <a:latin typeface="Arial" pitchFamily="34" charset="0"/>
            </a:endParaRPr>
          </a:p>
        </p:txBody>
      </p:sp>
      <p:cxnSp>
        <p:nvCxnSpPr>
          <p:cNvPr id="86068" name="直接箭头连接符 30"/>
          <p:cNvCxnSpPr>
            <a:cxnSpLocks noChangeShapeType="1"/>
          </p:cNvCxnSpPr>
          <p:nvPr/>
        </p:nvCxnSpPr>
        <p:spPr bwMode="auto">
          <a:xfrm rot="16200000" flipH="1">
            <a:off x="5971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6069" name="TextBox 31"/>
          <p:cNvSpPr txBox="1">
            <a:spLocks noChangeArrowheads="1"/>
          </p:cNvSpPr>
          <p:nvPr/>
        </p:nvSpPr>
        <p:spPr bwMode="auto">
          <a:xfrm>
            <a:off x="6858000" y="3571875"/>
            <a:ext cx="164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a[0]+3</a:t>
            </a:r>
            <a:endParaRPr lang="zh-CN" altLang="en-US" sz="2800">
              <a:solidFill>
                <a:srgbClr val="0000CC"/>
              </a:solidFill>
              <a:latin typeface="Arial" pitchFamily="34" charset="0"/>
            </a:endParaRPr>
          </a:p>
        </p:txBody>
      </p:sp>
      <p:cxnSp>
        <p:nvCxnSpPr>
          <p:cNvPr id="86070" name="直接箭头连接符 32"/>
          <p:cNvCxnSpPr>
            <a:cxnSpLocks noChangeShapeType="1"/>
          </p:cNvCxnSpPr>
          <p:nvPr/>
        </p:nvCxnSpPr>
        <p:spPr bwMode="auto">
          <a:xfrm rot="16200000" flipH="1">
            <a:off x="7185819"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6071" name="TextBox 33"/>
          <p:cNvSpPr txBox="1">
            <a:spLocks noChangeArrowheads="1"/>
          </p:cNvSpPr>
          <p:nvPr/>
        </p:nvSpPr>
        <p:spPr bwMode="auto">
          <a:xfrm>
            <a:off x="285750" y="6000750"/>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行指针</a:t>
            </a:r>
          </a:p>
        </p:txBody>
      </p:sp>
      <p:sp>
        <p:nvSpPr>
          <p:cNvPr id="86072" name="TextBox 34"/>
          <p:cNvSpPr txBox="1">
            <a:spLocks noChangeArrowheads="1"/>
          </p:cNvSpPr>
          <p:nvPr/>
        </p:nvSpPr>
        <p:spPr bwMode="auto">
          <a:xfrm>
            <a:off x="7572375" y="4071938"/>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列指针</a:t>
            </a:r>
          </a:p>
        </p:txBody>
      </p:sp>
      <p:sp>
        <p:nvSpPr>
          <p:cNvPr id="29" name="圆角矩形标注 28"/>
          <p:cNvSpPr>
            <a:spLocks noChangeArrowheads="1"/>
          </p:cNvSpPr>
          <p:nvPr/>
        </p:nvSpPr>
        <p:spPr bwMode="auto">
          <a:xfrm>
            <a:off x="4643438" y="500063"/>
            <a:ext cx="4000500" cy="642937"/>
          </a:xfrm>
          <a:prstGeom prst="wedgeRoundRectCallout">
            <a:avLst>
              <a:gd name="adj1" fmla="val -32245"/>
              <a:gd name="adj2" fmla="val 93593"/>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列指针每加</a:t>
            </a:r>
            <a:r>
              <a:rPr lang="en-US" altLang="zh-CN" sz="2800">
                <a:solidFill>
                  <a:srgbClr val="0000CC"/>
                </a:solidFill>
                <a:latin typeface="Arial" pitchFamily="34" charset="0"/>
              </a:rPr>
              <a:t>1</a:t>
            </a:r>
            <a:r>
              <a:rPr lang="zh-CN" altLang="en-US" sz="2800">
                <a:solidFill>
                  <a:srgbClr val="0000CC"/>
                </a:solidFill>
                <a:latin typeface="Arial" pitchFamily="34" charset="0"/>
              </a:rPr>
              <a:t>，走一列</a:t>
            </a:r>
            <a:endParaRPr lang="en-US" altLang="zh-CN" sz="2800">
              <a:solidFill>
                <a:srgbClr val="0000CC"/>
              </a:solidFill>
              <a:latin typeface="Arial" pitchFamily="34" charset="0"/>
            </a:endParaRPr>
          </a:p>
        </p:txBody>
      </p:sp>
      <p:pic>
        <p:nvPicPr>
          <p:cNvPr id="86074" name="图片 2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2" dur="500"/>
                                        <p:tgtEl>
                                          <p:spTgt spid="61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7" dur="500"/>
                                        <p:tgtEl>
                                          <p:spTgt spid="614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6147">
                                            <p:txEl>
                                              <p:pRg st="3" end="3"/>
                                            </p:txEl>
                                          </p:spTgt>
                                        </p:tgtEl>
                                        <p:attrNameLst>
                                          <p:attrName>style.visibility</p:attrName>
                                        </p:attrNameLst>
                                      </p:cBhvr>
                                      <p:to>
                                        <p:strVal val="visible"/>
                                      </p:to>
                                    </p:set>
                                    <p:animEffect transition="in" filter="blinds(horizontal)">
                                      <p:cBhvr>
                                        <p:cTn id="22" dur="500"/>
                                        <p:tgtEl>
                                          <p:spTgt spid="614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blinds(horizontal)">
                                      <p:cBhvr>
                                        <p:cTn id="2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857250" y="928688"/>
            <a:ext cx="5786438" cy="2571750"/>
          </a:xfrm>
        </p:spPr>
        <p:txBody>
          <a:bodyPr/>
          <a:lstStyle/>
          <a:p>
            <a:pPr>
              <a:buFont typeface="Wingdings" pitchFamily="2" charset="2"/>
              <a:buNone/>
            </a:pPr>
            <a:r>
              <a:rPr lang="en-US" altLang="zh-CN" sz="2800"/>
              <a:t>a[1]</a:t>
            </a:r>
            <a:r>
              <a:rPr lang="zh-CN" altLang="en-US" sz="2800"/>
              <a:t>代表谁的地址？</a:t>
            </a:r>
            <a:endParaRPr lang="en-US" altLang="zh-CN" sz="2800"/>
          </a:p>
          <a:p>
            <a:pPr>
              <a:buFont typeface="Wingdings" pitchFamily="2" charset="2"/>
              <a:buNone/>
            </a:pPr>
            <a:r>
              <a:rPr lang="en-US" altLang="zh-CN" sz="2800"/>
              <a:t>a[1]+1</a:t>
            </a:r>
            <a:r>
              <a:rPr lang="zh-CN" altLang="en-US" sz="2800"/>
              <a:t>代表谁的地址？</a:t>
            </a:r>
            <a:endParaRPr lang="en-US" altLang="zh-CN" sz="2800"/>
          </a:p>
          <a:p>
            <a:pPr>
              <a:buFont typeface="Wingdings" pitchFamily="2" charset="2"/>
              <a:buNone/>
            </a:pPr>
            <a:r>
              <a:rPr lang="en-US" altLang="zh-CN" sz="2800"/>
              <a:t>a[1]+2</a:t>
            </a:r>
            <a:r>
              <a:rPr lang="zh-CN" altLang="en-US" sz="2800"/>
              <a:t>代表谁的地址？</a:t>
            </a:r>
            <a:endParaRPr lang="en-US" altLang="zh-CN" sz="2800"/>
          </a:p>
          <a:p>
            <a:pPr>
              <a:buFont typeface="Wingdings" pitchFamily="2" charset="2"/>
              <a:buNone/>
            </a:pPr>
            <a:r>
              <a:rPr lang="en-US" altLang="zh-CN" sz="2800"/>
              <a:t>a[1]+3</a:t>
            </a:r>
            <a:r>
              <a:rPr lang="zh-CN" altLang="en-US" sz="2800"/>
              <a:t>代表谁的地址？</a:t>
            </a:r>
            <a:endParaRPr lang="en-US" altLang="zh-CN" sz="2800"/>
          </a:p>
          <a:p>
            <a:pPr>
              <a:buFont typeface="Wingdings" pitchFamily="2" charset="2"/>
              <a:buNone/>
            </a:pPr>
            <a:endParaRPr lang="en-US" altLang="zh-CN" sz="2800"/>
          </a:p>
        </p:txBody>
      </p:sp>
      <p:graphicFrame>
        <p:nvGraphicFramePr>
          <p:cNvPr id="4" name="表格 3"/>
          <p:cNvGraphicFramePr>
            <a:graphicFrameLocks noGrp="1"/>
          </p:cNvGraphicFramePr>
          <p:nvPr/>
        </p:nvGraphicFramePr>
        <p:xfrm>
          <a:off x="4143375" y="4732338"/>
          <a:ext cx="4572001" cy="155419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214438">
                  <a:extLst>
                    <a:ext uri="{9D8B030D-6E8A-4147-A177-3AD203B41FA5}">
                      <a16:colId xmlns:a16="http://schemas.microsoft.com/office/drawing/2014/main" val="20003"/>
                    </a:ext>
                  </a:extLst>
                </a:gridCol>
              </a:tblGrid>
              <a:tr h="518054">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17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928813" y="4702175"/>
          <a:ext cx="1143000" cy="155419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518054">
                <a:tc>
                  <a:txBody>
                    <a:bodyPr/>
                    <a:lstStyle/>
                    <a:p>
                      <a:pPr algn="ctr"/>
                      <a:r>
                        <a:rPr lang="en-US" altLang="zh-CN" sz="2800" b="1" dirty="0">
                          <a:solidFill>
                            <a:schemeClr val="tx1"/>
                          </a:solidFill>
                        </a:rPr>
                        <a:t>a[0]</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a[1]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a[2]</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87075" name="直接连接符 7"/>
          <p:cNvCxnSpPr>
            <a:cxnSpLocks noChangeShapeType="1"/>
          </p:cNvCxnSpPr>
          <p:nvPr/>
        </p:nvCxnSpPr>
        <p:spPr bwMode="auto">
          <a:xfrm>
            <a:off x="3214688" y="4946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7076" name="直接连接符 8"/>
          <p:cNvCxnSpPr>
            <a:cxnSpLocks noChangeShapeType="1"/>
          </p:cNvCxnSpPr>
          <p:nvPr/>
        </p:nvCxnSpPr>
        <p:spPr bwMode="auto">
          <a:xfrm>
            <a:off x="3214688" y="508952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7077" name="直接连接符 9"/>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7078" name="直接连接符 10"/>
          <p:cNvCxnSpPr>
            <a:cxnSpLocks noChangeShapeType="1"/>
          </p:cNvCxnSpPr>
          <p:nvPr/>
        </p:nvCxnSpPr>
        <p:spPr bwMode="auto">
          <a:xfrm>
            <a:off x="3214688" y="5589588"/>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7079" name="直接连接符 11"/>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7080" name="直接连接符 12"/>
          <p:cNvCxnSpPr>
            <a:cxnSpLocks noChangeShapeType="1"/>
          </p:cNvCxnSpPr>
          <p:nvPr/>
        </p:nvCxnSpPr>
        <p:spPr bwMode="auto">
          <a:xfrm>
            <a:off x="3214688" y="6089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87081" name="TextBox 13"/>
          <p:cNvSpPr txBox="1">
            <a:spLocks noChangeArrowheads="1"/>
          </p:cNvSpPr>
          <p:nvPr/>
        </p:nvSpPr>
        <p:spPr bwMode="auto">
          <a:xfrm>
            <a:off x="642938" y="4210050"/>
            <a:ext cx="428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a:t>
            </a:r>
            <a:endParaRPr lang="zh-CN" altLang="en-US">
              <a:solidFill>
                <a:srgbClr val="0000CC"/>
              </a:solidFill>
              <a:latin typeface="Arial" pitchFamily="34" charset="0"/>
            </a:endParaRPr>
          </a:p>
        </p:txBody>
      </p:sp>
      <p:cxnSp>
        <p:nvCxnSpPr>
          <p:cNvPr id="87082" name="直接箭头连接符 14"/>
          <p:cNvCxnSpPr>
            <a:cxnSpLocks noChangeShapeType="1"/>
          </p:cNvCxnSpPr>
          <p:nvPr/>
        </p:nvCxnSpPr>
        <p:spPr bwMode="auto">
          <a:xfrm>
            <a:off x="642938" y="47196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7083" name="TextBox 15"/>
          <p:cNvSpPr txBox="1">
            <a:spLocks noChangeArrowheads="1"/>
          </p:cNvSpPr>
          <p:nvPr/>
        </p:nvSpPr>
        <p:spPr bwMode="auto">
          <a:xfrm>
            <a:off x="642938" y="4705350"/>
            <a:ext cx="1143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a+1</a:t>
            </a:r>
            <a:endParaRPr lang="zh-CN" altLang="en-US">
              <a:solidFill>
                <a:srgbClr val="0000CC"/>
              </a:solidFill>
              <a:latin typeface="Arial" pitchFamily="34" charset="0"/>
            </a:endParaRPr>
          </a:p>
        </p:txBody>
      </p:sp>
      <p:cxnSp>
        <p:nvCxnSpPr>
          <p:cNvPr id="87084" name="直接箭头连接符 16"/>
          <p:cNvCxnSpPr>
            <a:cxnSpLocks noChangeShapeType="1"/>
          </p:cNvCxnSpPr>
          <p:nvPr/>
        </p:nvCxnSpPr>
        <p:spPr bwMode="auto">
          <a:xfrm>
            <a:off x="642938" y="52149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7085" name="TextBox 17"/>
          <p:cNvSpPr txBox="1">
            <a:spLocks noChangeArrowheads="1"/>
          </p:cNvSpPr>
          <p:nvPr/>
        </p:nvSpPr>
        <p:spPr bwMode="auto">
          <a:xfrm>
            <a:off x="642938" y="5214938"/>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a+2</a:t>
            </a:r>
            <a:endParaRPr lang="zh-CN" altLang="en-US">
              <a:solidFill>
                <a:srgbClr val="0000CC"/>
              </a:solidFill>
              <a:latin typeface="Arial" pitchFamily="34" charset="0"/>
            </a:endParaRPr>
          </a:p>
        </p:txBody>
      </p:sp>
      <p:cxnSp>
        <p:nvCxnSpPr>
          <p:cNvPr id="87086" name="直接箭头连接符 18"/>
          <p:cNvCxnSpPr>
            <a:cxnSpLocks noChangeShapeType="1"/>
          </p:cNvCxnSpPr>
          <p:nvPr/>
        </p:nvCxnSpPr>
        <p:spPr bwMode="auto">
          <a:xfrm>
            <a:off x="642938" y="5724525"/>
            <a:ext cx="128587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7087" name="TextBox 19"/>
          <p:cNvSpPr txBox="1">
            <a:spLocks noChangeArrowheads="1"/>
          </p:cNvSpPr>
          <p:nvPr/>
        </p:nvSpPr>
        <p:spPr bwMode="auto">
          <a:xfrm>
            <a:off x="3643313" y="3559175"/>
            <a:ext cx="1071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a:t>
            </a:r>
            <a:endParaRPr lang="zh-CN" altLang="en-US" sz="2800">
              <a:solidFill>
                <a:srgbClr val="0000CC"/>
              </a:solidFill>
              <a:latin typeface="Arial" pitchFamily="34" charset="0"/>
            </a:endParaRPr>
          </a:p>
        </p:txBody>
      </p:sp>
      <p:cxnSp>
        <p:nvCxnSpPr>
          <p:cNvPr id="87088" name="直接箭头连接符 20"/>
          <p:cNvCxnSpPr>
            <a:cxnSpLocks noChangeShapeType="1"/>
          </p:cNvCxnSpPr>
          <p:nvPr/>
        </p:nvCxnSpPr>
        <p:spPr bwMode="auto">
          <a:xfrm rot="5400000">
            <a:off x="3856038" y="4429125"/>
            <a:ext cx="573088"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7089" name="TextBox 25"/>
          <p:cNvSpPr txBox="1">
            <a:spLocks noChangeArrowheads="1"/>
          </p:cNvSpPr>
          <p:nvPr/>
        </p:nvSpPr>
        <p:spPr bwMode="auto">
          <a:xfrm>
            <a:off x="4500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a[0]+1</a:t>
            </a:r>
            <a:endParaRPr lang="zh-CN" altLang="en-US" sz="2800">
              <a:solidFill>
                <a:srgbClr val="0000CC"/>
              </a:solidFill>
              <a:latin typeface="Arial" pitchFamily="34" charset="0"/>
            </a:endParaRPr>
          </a:p>
        </p:txBody>
      </p:sp>
      <p:cxnSp>
        <p:nvCxnSpPr>
          <p:cNvPr id="87090" name="直接箭头连接符 26"/>
          <p:cNvCxnSpPr>
            <a:cxnSpLocks noChangeShapeType="1"/>
          </p:cNvCxnSpPr>
          <p:nvPr/>
        </p:nvCxnSpPr>
        <p:spPr bwMode="auto">
          <a:xfrm rot="16200000" flipH="1">
            <a:off x="4828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7091" name="TextBox 29"/>
          <p:cNvSpPr txBox="1">
            <a:spLocks noChangeArrowheads="1"/>
          </p:cNvSpPr>
          <p:nvPr/>
        </p:nvSpPr>
        <p:spPr bwMode="auto">
          <a:xfrm>
            <a:off x="5643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a[0]+2</a:t>
            </a:r>
            <a:endParaRPr lang="zh-CN" altLang="en-US" sz="2800">
              <a:solidFill>
                <a:srgbClr val="0000CC"/>
              </a:solidFill>
              <a:latin typeface="Arial" pitchFamily="34" charset="0"/>
            </a:endParaRPr>
          </a:p>
        </p:txBody>
      </p:sp>
      <p:cxnSp>
        <p:nvCxnSpPr>
          <p:cNvPr id="87092" name="直接箭头连接符 30"/>
          <p:cNvCxnSpPr>
            <a:cxnSpLocks noChangeShapeType="1"/>
          </p:cNvCxnSpPr>
          <p:nvPr/>
        </p:nvCxnSpPr>
        <p:spPr bwMode="auto">
          <a:xfrm rot="16200000" flipH="1">
            <a:off x="5971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7093" name="TextBox 31"/>
          <p:cNvSpPr txBox="1">
            <a:spLocks noChangeArrowheads="1"/>
          </p:cNvSpPr>
          <p:nvPr/>
        </p:nvSpPr>
        <p:spPr bwMode="auto">
          <a:xfrm>
            <a:off x="6858000" y="3571875"/>
            <a:ext cx="164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a[0]+3</a:t>
            </a:r>
            <a:endParaRPr lang="zh-CN" altLang="en-US" sz="2800">
              <a:solidFill>
                <a:srgbClr val="0000CC"/>
              </a:solidFill>
              <a:latin typeface="Arial" pitchFamily="34" charset="0"/>
            </a:endParaRPr>
          </a:p>
        </p:txBody>
      </p:sp>
      <p:cxnSp>
        <p:nvCxnSpPr>
          <p:cNvPr id="87094" name="直接箭头连接符 32"/>
          <p:cNvCxnSpPr>
            <a:cxnSpLocks noChangeShapeType="1"/>
          </p:cNvCxnSpPr>
          <p:nvPr/>
        </p:nvCxnSpPr>
        <p:spPr bwMode="auto">
          <a:xfrm rot="16200000" flipH="1">
            <a:off x="7185819"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7095" name="TextBox 33"/>
          <p:cNvSpPr txBox="1">
            <a:spLocks noChangeArrowheads="1"/>
          </p:cNvSpPr>
          <p:nvPr/>
        </p:nvSpPr>
        <p:spPr bwMode="auto">
          <a:xfrm>
            <a:off x="285750" y="6000750"/>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行指针</a:t>
            </a:r>
          </a:p>
        </p:txBody>
      </p:sp>
      <p:sp>
        <p:nvSpPr>
          <p:cNvPr id="87096" name="TextBox 34"/>
          <p:cNvSpPr txBox="1">
            <a:spLocks noChangeArrowheads="1"/>
          </p:cNvSpPr>
          <p:nvPr/>
        </p:nvSpPr>
        <p:spPr bwMode="auto">
          <a:xfrm>
            <a:off x="7572375" y="4071938"/>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列指针</a:t>
            </a:r>
          </a:p>
        </p:txBody>
      </p:sp>
      <p:pic>
        <p:nvPicPr>
          <p:cNvPr id="87097" name="图片 2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Effect transition="in" filter="blinds(horizontal)">
                                      <p:cBhvr>
                                        <p:cTn id="11" dur="500"/>
                                        <p:tgtEl>
                                          <p:spTgt spid="6147">
                                            <p:txEl>
                                              <p:pRg st="1" end="1"/>
                                            </p:txEl>
                                          </p:spTgt>
                                        </p:tgtEl>
                                      </p:cBhvr>
                                    </p:animEffect>
                                  </p:childTnLst>
                                </p:cTn>
                              </p:par>
                            </p:childTnLst>
                          </p:cTn>
                        </p:par>
                        <p:par>
                          <p:cTn id="12" fill="hold" nodeType="afterGroup">
                            <p:stCondLst>
                              <p:cond delay="1000"/>
                            </p:stCondLst>
                            <p:childTnLst>
                              <p:par>
                                <p:cTn id="13" presetID="3" presetClass="entr" presetSubtype="10" fill="hold" grpId="0" nodeType="after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Effect transition="in" filter="blinds(horizontal)">
                                      <p:cBhvr>
                                        <p:cTn id="15" dur="500"/>
                                        <p:tgtEl>
                                          <p:spTgt spid="6147">
                                            <p:txEl>
                                              <p:pRg st="2" end="2"/>
                                            </p:txEl>
                                          </p:spTgt>
                                        </p:tgtEl>
                                      </p:cBhvr>
                                    </p:animEffect>
                                  </p:childTnLst>
                                </p:cTn>
                              </p:par>
                            </p:childTnLst>
                          </p:cTn>
                        </p:par>
                        <p:par>
                          <p:cTn id="16" fill="hold" nodeType="afterGroup">
                            <p:stCondLst>
                              <p:cond delay="1500"/>
                            </p:stCondLst>
                            <p:childTnLst>
                              <p:par>
                                <p:cTn id="17" presetID="3" presetClass="entr" presetSubtype="10" fill="hold" grpId="0" nodeType="after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Effect transition="in" filter="blinds(horizontal)">
                                      <p:cBhvr>
                                        <p:cTn id="19" dur="500"/>
                                        <p:tgtEl>
                                          <p:spTgt spid="614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a:xfrm>
            <a:off x="857250" y="928688"/>
            <a:ext cx="4000500" cy="714375"/>
          </a:xfrm>
        </p:spPr>
        <p:txBody>
          <a:bodyPr/>
          <a:lstStyle/>
          <a:p>
            <a:pPr>
              <a:buFont typeface="Wingdings" pitchFamily="2" charset="2"/>
              <a:buNone/>
            </a:pPr>
            <a:r>
              <a:rPr lang="en-US" altLang="zh-CN" sz="2800"/>
              <a:t>a[i]+j</a:t>
            </a:r>
            <a:r>
              <a:rPr lang="zh-CN" altLang="en-US" sz="2800"/>
              <a:t>代表谁的地址？</a:t>
            </a:r>
            <a:endParaRPr lang="en-US" altLang="zh-CN" sz="2800"/>
          </a:p>
          <a:p>
            <a:pPr>
              <a:buFont typeface="Wingdings" pitchFamily="2" charset="2"/>
              <a:buNone/>
            </a:pPr>
            <a:endParaRPr lang="en-US" altLang="zh-CN" sz="2800"/>
          </a:p>
        </p:txBody>
      </p:sp>
      <p:graphicFrame>
        <p:nvGraphicFramePr>
          <p:cNvPr id="4" name="表格 3"/>
          <p:cNvGraphicFramePr>
            <a:graphicFrameLocks noGrp="1"/>
          </p:cNvGraphicFramePr>
          <p:nvPr/>
        </p:nvGraphicFramePr>
        <p:xfrm>
          <a:off x="4143375" y="4732338"/>
          <a:ext cx="4572001" cy="155419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214438">
                  <a:extLst>
                    <a:ext uri="{9D8B030D-6E8A-4147-A177-3AD203B41FA5}">
                      <a16:colId xmlns:a16="http://schemas.microsoft.com/office/drawing/2014/main" val="20003"/>
                    </a:ext>
                  </a:extLst>
                </a:gridCol>
              </a:tblGrid>
              <a:tr h="518054">
                <a:tc>
                  <a:txBody>
                    <a:bodyPr/>
                    <a:lstStyle/>
                    <a:p>
                      <a:pPr algn="ctr"/>
                      <a:r>
                        <a:rPr lang="en-US" altLang="zh-CN" sz="2800" b="1" dirty="0">
                          <a:solidFill>
                            <a:schemeClr val="tx1"/>
                          </a:solidFill>
                        </a:rPr>
                        <a:t>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15</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17</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19</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chemeClr val="tx1"/>
                          </a:solidFill>
                        </a:rPr>
                        <a:t>23</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表格 4"/>
          <p:cNvGraphicFramePr>
            <a:graphicFrameLocks noGrp="1"/>
          </p:cNvGraphicFramePr>
          <p:nvPr/>
        </p:nvGraphicFramePr>
        <p:xfrm>
          <a:off x="1928813" y="4702175"/>
          <a:ext cx="1143000" cy="1554198"/>
        </p:xfrm>
        <a:graphic>
          <a:graphicData uri="http://schemas.openxmlformats.org/drawingml/2006/table">
            <a:tbl>
              <a:tblPr firstRow="1" bandRow="1">
                <a:tableStyleId>{5C22544A-7EE6-4342-B048-85BDC9FD1C3A}</a:tableStyleId>
              </a:tblPr>
              <a:tblGrid>
                <a:gridCol w="1143000">
                  <a:extLst>
                    <a:ext uri="{9D8B030D-6E8A-4147-A177-3AD203B41FA5}">
                      <a16:colId xmlns:a16="http://schemas.microsoft.com/office/drawing/2014/main" val="20000"/>
                    </a:ext>
                  </a:extLst>
                </a:gridCol>
              </a:tblGrid>
              <a:tr h="518054">
                <a:tc>
                  <a:txBody>
                    <a:bodyPr/>
                    <a:lstStyle/>
                    <a:p>
                      <a:pPr algn="ctr"/>
                      <a:r>
                        <a:rPr lang="en-US" altLang="zh-CN" sz="2800" b="1" dirty="0">
                          <a:solidFill>
                            <a:schemeClr val="tx1"/>
                          </a:solidFill>
                        </a:rPr>
                        <a:t>a[0]</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chemeClr val="tx1"/>
                          </a:solidFill>
                        </a:rPr>
                        <a:t>a[1]</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chemeClr val="tx1"/>
                          </a:solidFill>
                        </a:rPr>
                        <a:t>a[2]</a:t>
                      </a:r>
                      <a:endParaRPr lang="zh-CN" altLang="en-US" sz="2800" b="1" dirty="0">
                        <a:solidFill>
                          <a:schemeClr val="tx1"/>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cxnSp>
        <p:nvCxnSpPr>
          <p:cNvPr id="88099" name="直接连接符 7"/>
          <p:cNvCxnSpPr>
            <a:cxnSpLocks noChangeShapeType="1"/>
          </p:cNvCxnSpPr>
          <p:nvPr/>
        </p:nvCxnSpPr>
        <p:spPr bwMode="auto">
          <a:xfrm>
            <a:off x="3214688" y="4946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8100" name="直接连接符 8"/>
          <p:cNvCxnSpPr>
            <a:cxnSpLocks noChangeShapeType="1"/>
          </p:cNvCxnSpPr>
          <p:nvPr/>
        </p:nvCxnSpPr>
        <p:spPr bwMode="auto">
          <a:xfrm>
            <a:off x="3214688" y="508952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8101" name="直接连接符 9"/>
          <p:cNvCxnSpPr>
            <a:cxnSpLocks noChangeShapeType="1"/>
          </p:cNvCxnSpPr>
          <p:nvPr/>
        </p:nvCxnSpPr>
        <p:spPr bwMode="auto">
          <a:xfrm>
            <a:off x="3214688" y="5446713"/>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8102" name="直接连接符 10"/>
          <p:cNvCxnSpPr>
            <a:cxnSpLocks noChangeShapeType="1"/>
          </p:cNvCxnSpPr>
          <p:nvPr/>
        </p:nvCxnSpPr>
        <p:spPr bwMode="auto">
          <a:xfrm>
            <a:off x="3214688" y="5589588"/>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8103" name="直接连接符 11"/>
          <p:cNvCxnSpPr>
            <a:cxnSpLocks noChangeShapeType="1"/>
          </p:cNvCxnSpPr>
          <p:nvPr/>
        </p:nvCxnSpPr>
        <p:spPr bwMode="auto">
          <a:xfrm>
            <a:off x="3214688" y="5946775"/>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88104" name="直接连接符 12"/>
          <p:cNvCxnSpPr>
            <a:cxnSpLocks noChangeShapeType="1"/>
          </p:cNvCxnSpPr>
          <p:nvPr/>
        </p:nvCxnSpPr>
        <p:spPr bwMode="auto">
          <a:xfrm>
            <a:off x="3214688" y="6089650"/>
            <a:ext cx="714375"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88105" name="TextBox 13"/>
          <p:cNvSpPr txBox="1">
            <a:spLocks noChangeArrowheads="1"/>
          </p:cNvSpPr>
          <p:nvPr/>
        </p:nvSpPr>
        <p:spPr bwMode="auto">
          <a:xfrm>
            <a:off x="642938" y="4210050"/>
            <a:ext cx="42862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a:t>
            </a:r>
            <a:endParaRPr lang="zh-CN" altLang="en-US">
              <a:solidFill>
                <a:srgbClr val="0000CC"/>
              </a:solidFill>
              <a:latin typeface="Arial" pitchFamily="34" charset="0"/>
            </a:endParaRPr>
          </a:p>
        </p:txBody>
      </p:sp>
      <p:cxnSp>
        <p:nvCxnSpPr>
          <p:cNvPr id="88106" name="直接箭头连接符 14"/>
          <p:cNvCxnSpPr>
            <a:cxnSpLocks noChangeShapeType="1"/>
          </p:cNvCxnSpPr>
          <p:nvPr/>
        </p:nvCxnSpPr>
        <p:spPr bwMode="auto">
          <a:xfrm>
            <a:off x="642938" y="47196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8107" name="TextBox 15"/>
          <p:cNvSpPr txBox="1">
            <a:spLocks noChangeArrowheads="1"/>
          </p:cNvSpPr>
          <p:nvPr/>
        </p:nvSpPr>
        <p:spPr bwMode="auto">
          <a:xfrm>
            <a:off x="642938" y="4705350"/>
            <a:ext cx="11430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a+1</a:t>
            </a:r>
            <a:endParaRPr lang="zh-CN" altLang="en-US">
              <a:solidFill>
                <a:srgbClr val="0000CC"/>
              </a:solidFill>
              <a:latin typeface="Arial" pitchFamily="34" charset="0"/>
            </a:endParaRPr>
          </a:p>
        </p:txBody>
      </p:sp>
      <p:cxnSp>
        <p:nvCxnSpPr>
          <p:cNvPr id="88108" name="直接箭头连接符 16"/>
          <p:cNvCxnSpPr>
            <a:cxnSpLocks noChangeShapeType="1"/>
          </p:cNvCxnSpPr>
          <p:nvPr/>
        </p:nvCxnSpPr>
        <p:spPr bwMode="auto">
          <a:xfrm>
            <a:off x="642938" y="5214938"/>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8109" name="TextBox 17"/>
          <p:cNvSpPr txBox="1">
            <a:spLocks noChangeArrowheads="1"/>
          </p:cNvSpPr>
          <p:nvPr/>
        </p:nvSpPr>
        <p:spPr bwMode="auto">
          <a:xfrm>
            <a:off x="642938" y="5214938"/>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a+2</a:t>
            </a:r>
            <a:endParaRPr lang="zh-CN" altLang="en-US">
              <a:solidFill>
                <a:srgbClr val="0000CC"/>
              </a:solidFill>
              <a:latin typeface="Arial" pitchFamily="34" charset="0"/>
            </a:endParaRPr>
          </a:p>
        </p:txBody>
      </p:sp>
      <p:cxnSp>
        <p:nvCxnSpPr>
          <p:cNvPr id="88110" name="直接箭头连接符 18"/>
          <p:cNvCxnSpPr>
            <a:cxnSpLocks noChangeShapeType="1"/>
          </p:cNvCxnSpPr>
          <p:nvPr/>
        </p:nvCxnSpPr>
        <p:spPr bwMode="auto">
          <a:xfrm>
            <a:off x="642938" y="5724525"/>
            <a:ext cx="128587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8111" name="TextBox 19"/>
          <p:cNvSpPr txBox="1">
            <a:spLocks noChangeArrowheads="1"/>
          </p:cNvSpPr>
          <p:nvPr/>
        </p:nvSpPr>
        <p:spPr bwMode="auto">
          <a:xfrm>
            <a:off x="3643313" y="3559175"/>
            <a:ext cx="10715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a:t>
            </a:r>
            <a:endParaRPr lang="zh-CN" altLang="en-US" sz="2800">
              <a:solidFill>
                <a:srgbClr val="0000CC"/>
              </a:solidFill>
              <a:latin typeface="Arial" pitchFamily="34" charset="0"/>
            </a:endParaRPr>
          </a:p>
        </p:txBody>
      </p:sp>
      <p:cxnSp>
        <p:nvCxnSpPr>
          <p:cNvPr id="88112" name="直接箭头连接符 20"/>
          <p:cNvCxnSpPr>
            <a:cxnSpLocks noChangeShapeType="1"/>
          </p:cNvCxnSpPr>
          <p:nvPr/>
        </p:nvCxnSpPr>
        <p:spPr bwMode="auto">
          <a:xfrm rot="5400000">
            <a:off x="3856038" y="4429125"/>
            <a:ext cx="573088"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8113" name="TextBox 25"/>
          <p:cNvSpPr txBox="1">
            <a:spLocks noChangeArrowheads="1"/>
          </p:cNvSpPr>
          <p:nvPr/>
        </p:nvSpPr>
        <p:spPr bwMode="auto">
          <a:xfrm>
            <a:off x="4500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a[0]+1</a:t>
            </a:r>
            <a:endParaRPr lang="zh-CN" altLang="en-US" sz="2800">
              <a:solidFill>
                <a:srgbClr val="0000CC"/>
              </a:solidFill>
              <a:latin typeface="Arial" pitchFamily="34" charset="0"/>
            </a:endParaRPr>
          </a:p>
        </p:txBody>
      </p:sp>
      <p:cxnSp>
        <p:nvCxnSpPr>
          <p:cNvPr id="88114" name="直接箭头连接符 26"/>
          <p:cNvCxnSpPr>
            <a:cxnSpLocks noChangeShapeType="1"/>
          </p:cNvCxnSpPr>
          <p:nvPr/>
        </p:nvCxnSpPr>
        <p:spPr bwMode="auto">
          <a:xfrm rot="16200000" flipH="1">
            <a:off x="4828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8115" name="TextBox 29"/>
          <p:cNvSpPr txBox="1">
            <a:spLocks noChangeArrowheads="1"/>
          </p:cNvSpPr>
          <p:nvPr/>
        </p:nvSpPr>
        <p:spPr bwMode="auto">
          <a:xfrm>
            <a:off x="5643563" y="3571875"/>
            <a:ext cx="16430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a[0]+2</a:t>
            </a:r>
            <a:endParaRPr lang="zh-CN" altLang="en-US" sz="2800">
              <a:solidFill>
                <a:srgbClr val="0000CC"/>
              </a:solidFill>
              <a:latin typeface="Arial" pitchFamily="34" charset="0"/>
            </a:endParaRPr>
          </a:p>
        </p:txBody>
      </p:sp>
      <p:cxnSp>
        <p:nvCxnSpPr>
          <p:cNvPr id="88116" name="直接箭头连接符 30"/>
          <p:cNvCxnSpPr>
            <a:cxnSpLocks noChangeShapeType="1"/>
          </p:cNvCxnSpPr>
          <p:nvPr/>
        </p:nvCxnSpPr>
        <p:spPr bwMode="auto">
          <a:xfrm rot="16200000" flipH="1">
            <a:off x="5971381"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8117" name="TextBox 31"/>
          <p:cNvSpPr txBox="1">
            <a:spLocks noChangeArrowheads="1"/>
          </p:cNvSpPr>
          <p:nvPr/>
        </p:nvSpPr>
        <p:spPr bwMode="auto">
          <a:xfrm>
            <a:off x="6858000" y="3571875"/>
            <a:ext cx="16430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sz="2800">
                <a:solidFill>
                  <a:srgbClr val="0000CC"/>
                </a:solidFill>
                <a:latin typeface="Arial" pitchFamily="34" charset="0"/>
              </a:rPr>
              <a:t>a[0]+3</a:t>
            </a:r>
            <a:endParaRPr lang="zh-CN" altLang="en-US" sz="2800">
              <a:solidFill>
                <a:srgbClr val="0000CC"/>
              </a:solidFill>
              <a:latin typeface="Arial" pitchFamily="34" charset="0"/>
            </a:endParaRPr>
          </a:p>
        </p:txBody>
      </p:sp>
      <p:cxnSp>
        <p:nvCxnSpPr>
          <p:cNvPr id="88118" name="直接箭头连接符 32"/>
          <p:cNvCxnSpPr>
            <a:cxnSpLocks noChangeShapeType="1"/>
          </p:cNvCxnSpPr>
          <p:nvPr/>
        </p:nvCxnSpPr>
        <p:spPr bwMode="auto">
          <a:xfrm rot="16200000" flipH="1">
            <a:off x="7185819" y="4471194"/>
            <a:ext cx="630238" cy="0"/>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88119" name="TextBox 33"/>
          <p:cNvSpPr txBox="1">
            <a:spLocks noChangeArrowheads="1"/>
          </p:cNvSpPr>
          <p:nvPr/>
        </p:nvSpPr>
        <p:spPr bwMode="auto">
          <a:xfrm>
            <a:off x="285750" y="6000750"/>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行指针</a:t>
            </a:r>
          </a:p>
        </p:txBody>
      </p:sp>
      <p:sp>
        <p:nvSpPr>
          <p:cNvPr id="88120" name="TextBox 34"/>
          <p:cNvSpPr txBox="1">
            <a:spLocks noChangeArrowheads="1"/>
          </p:cNvSpPr>
          <p:nvPr/>
        </p:nvSpPr>
        <p:spPr bwMode="auto">
          <a:xfrm>
            <a:off x="7572375" y="4071938"/>
            <a:ext cx="13573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zh-CN" altLang="en-US" sz="2800">
                <a:solidFill>
                  <a:srgbClr val="FF0000"/>
                </a:solidFill>
                <a:latin typeface="Arial" pitchFamily="34" charset="0"/>
              </a:rPr>
              <a:t>列指针</a:t>
            </a:r>
          </a:p>
        </p:txBody>
      </p:sp>
      <p:sp>
        <p:nvSpPr>
          <p:cNvPr id="28" name="Rectangle 3"/>
          <p:cNvSpPr txBox="1">
            <a:spLocks noChangeArrowheads="1"/>
          </p:cNvSpPr>
          <p:nvPr/>
        </p:nvSpPr>
        <p:spPr bwMode="auto">
          <a:xfrm>
            <a:off x="4929188" y="928688"/>
            <a:ext cx="3429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zh-CN" altLang="en-US" sz="2800" b="1" kern="0" dirty="0">
                <a:solidFill>
                  <a:srgbClr val="9D138D"/>
                </a:solidFill>
                <a:latin typeface="+mn-lt"/>
                <a:ea typeface="+mn-ea"/>
              </a:rPr>
              <a:t>代表</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][j]</a:t>
            </a:r>
            <a:r>
              <a:rPr lang="zh-CN" altLang="en-US" sz="2800" b="1" kern="0" dirty="0">
                <a:solidFill>
                  <a:srgbClr val="9D138D"/>
                </a:solidFill>
                <a:latin typeface="+mn-lt"/>
                <a:ea typeface="+mn-ea"/>
              </a:rPr>
              <a:t>的地址</a:t>
            </a:r>
            <a:endParaRPr lang="en-US" altLang="zh-CN" sz="2800" b="1" kern="0" dirty="0">
              <a:solidFill>
                <a:srgbClr val="9D138D"/>
              </a:solidFill>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sp>
        <p:nvSpPr>
          <p:cNvPr id="29" name="Rectangle 3"/>
          <p:cNvSpPr txBox="1">
            <a:spLocks noChangeArrowheads="1"/>
          </p:cNvSpPr>
          <p:nvPr/>
        </p:nvSpPr>
        <p:spPr bwMode="auto">
          <a:xfrm>
            <a:off x="928688" y="1724025"/>
            <a:ext cx="40005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en-US" altLang="zh-CN" sz="2800" b="1" kern="0" dirty="0">
                <a:latin typeface="+mn-lt"/>
                <a:ea typeface="+mn-ea"/>
              </a:rPr>
              <a:t>*(a[</a:t>
            </a:r>
            <a:r>
              <a:rPr lang="en-US" altLang="zh-CN" sz="2800" b="1" kern="0" dirty="0" err="1">
                <a:latin typeface="+mn-lt"/>
                <a:ea typeface="+mn-ea"/>
              </a:rPr>
              <a:t>i</a:t>
            </a:r>
            <a:r>
              <a:rPr lang="en-US" altLang="zh-CN" sz="2800" b="1" kern="0" dirty="0">
                <a:latin typeface="+mn-lt"/>
                <a:ea typeface="+mn-ea"/>
              </a:rPr>
              <a:t>]+j)</a:t>
            </a:r>
            <a:r>
              <a:rPr lang="zh-CN" altLang="en-US" sz="2800" b="1" kern="0" dirty="0">
                <a:latin typeface="+mn-lt"/>
                <a:ea typeface="+mn-ea"/>
              </a:rPr>
              <a:t>代表什么？</a:t>
            </a:r>
            <a:endParaRPr lang="en-US" altLang="zh-CN" sz="2800" b="1" kern="0" dirty="0">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latin typeface="+mn-lt"/>
              <a:ea typeface="+mn-ea"/>
            </a:endParaRPr>
          </a:p>
        </p:txBody>
      </p:sp>
      <p:sp>
        <p:nvSpPr>
          <p:cNvPr id="36" name="Rectangle 3"/>
          <p:cNvSpPr txBox="1">
            <a:spLocks noChangeArrowheads="1"/>
          </p:cNvSpPr>
          <p:nvPr/>
        </p:nvSpPr>
        <p:spPr bwMode="auto">
          <a:xfrm>
            <a:off x="4929188" y="1724025"/>
            <a:ext cx="3429000"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zh-CN" altLang="en-US" sz="2800" b="1" kern="0" dirty="0">
                <a:solidFill>
                  <a:srgbClr val="9D138D"/>
                </a:solidFill>
                <a:latin typeface="+mn-lt"/>
                <a:ea typeface="+mn-ea"/>
              </a:rPr>
              <a:t>代表元素</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][j]</a:t>
            </a: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sp>
        <p:nvSpPr>
          <p:cNvPr id="37" name="Rectangle 3"/>
          <p:cNvSpPr txBox="1">
            <a:spLocks noChangeArrowheads="1"/>
          </p:cNvSpPr>
          <p:nvPr/>
        </p:nvSpPr>
        <p:spPr bwMode="auto">
          <a:xfrm>
            <a:off x="857250" y="2571750"/>
            <a:ext cx="4429125" cy="714375"/>
          </a:xfrm>
          <a:prstGeom prst="rect">
            <a:avLst/>
          </a:prstGeom>
          <a:noFill/>
          <a:ln w="9525">
            <a:noFill/>
            <a:miter lim="800000"/>
            <a:headEnd/>
            <a:tailEnd/>
          </a:ln>
        </p:spPr>
        <p:txBody>
          <a:bodyPr/>
          <a:lstStyle/>
          <a:p>
            <a:pPr marL="342900" indent="-342900" eaLnBrk="0" hangingPunct="0">
              <a:lnSpc>
                <a:spcPct val="120000"/>
              </a:lnSpc>
              <a:spcBef>
                <a:spcPct val="20000"/>
              </a:spcBef>
              <a:buFont typeface="Wingdings" pitchFamily="2" charset="2"/>
              <a:buNone/>
              <a:defRPr/>
            </a:pPr>
            <a:r>
              <a:rPr lang="en-US" altLang="zh-CN" sz="2800" b="1" kern="0" dirty="0">
                <a:latin typeface="+mn-lt"/>
                <a:ea typeface="+mn-ea"/>
              </a:rPr>
              <a:t>*(*(</a:t>
            </a:r>
            <a:r>
              <a:rPr lang="en-US" altLang="zh-CN" sz="2800" b="1" kern="0" dirty="0" err="1">
                <a:latin typeface="+mn-lt"/>
                <a:ea typeface="+mn-ea"/>
              </a:rPr>
              <a:t>a+i</a:t>
            </a:r>
            <a:r>
              <a:rPr lang="en-US" altLang="zh-CN" sz="2800" b="1" kern="0" dirty="0">
                <a:latin typeface="+mn-lt"/>
                <a:ea typeface="+mn-ea"/>
              </a:rPr>
              <a:t>)+j)</a:t>
            </a:r>
            <a:r>
              <a:rPr lang="zh-CN" altLang="en-US" sz="2800" b="1" kern="0" dirty="0">
                <a:latin typeface="+mn-lt"/>
                <a:ea typeface="+mn-ea"/>
              </a:rPr>
              <a:t>代表什么？</a:t>
            </a:r>
            <a:endParaRPr lang="en-US" altLang="zh-CN" sz="2800" b="1" kern="0" dirty="0">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latin typeface="+mn-lt"/>
              <a:ea typeface="+mn-ea"/>
            </a:endParaRPr>
          </a:p>
        </p:txBody>
      </p:sp>
      <p:sp>
        <p:nvSpPr>
          <p:cNvPr id="38" name="Rectangle 3"/>
          <p:cNvSpPr txBox="1">
            <a:spLocks noChangeArrowheads="1"/>
          </p:cNvSpPr>
          <p:nvPr/>
        </p:nvSpPr>
        <p:spPr bwMode="auto">
          <a:xfrm>
            <a:off x="5429250" y="2500313"/>
            <a:ext cx="3357563" cy="714375"/>
          </a:xfrm>
          <a:prstGeom prst="rect">
            <a:avLst/>
          </a:prstGeom>
          <a:noFill/>
          <a:ln w="9525">
            <a:noFill/>
            <a:miter lim="800000"/>
            <a:headEnd/>
            <a:tailEnd/>
          </a:ln>
        </p:spPr>
        <p:txBody>
          <a:bodyPr/>
          <a:lstStyle/>
          <a:p>
            <a:pPr marL="342900" indent="-342900" eaLnBrk="0" hangingPunct="0">
              <a:lnSpc>
                <a:spcPct val="120000"/>
              </a:lnSpc>
              <a:spcBef>
                <a:spcPct val="20000"/>
              </a:spcBef>
              <a:defRPr/>
            </a:pPr>
            <a:r>
              <a:rPr lang="zh-CN" altLang="en-US" sz="2800" b="1" kern="0" dirty="0">
                <a:solidFill>
                  <a:srgbClr val="9D138D"/>
                </a:solidFill>
                <a:latin typeface="+mn-lt"/>
                <a:ea typeface="+mn-ea"/>
              </a:rPr>
              <a:t>与</a:t>
            </a:r>
            <a:r>
              <a:rPr lang="en-US" altLang="zh-CN" sz="2800" b="1" kern="0" dirty="0">
                <a:solidFill>
                  <a:srgbClr val="9D138D"/>
                </a:solidFill>
                <a:latin typeface="+mn-lt"/>
                <a:ea typeface="+mn-ea"/>
              </a:rPr>
              <a:t>*(a[</a:t>
            </a:r>
            <a:r>
              <a:rPr lang="en-US" altLang="zh-CN" sz="2800" b="1" kern="0" dirty="0" err="1">
                <a:solidFill>
                  <a:srgbClr val="9D138D"/>
                </a:solidFill>
                <a:latin typeface="+mn-lt"/>
                <a:ea typeface="+mn-ea"/>
              </a:rPr>
              <a:t>i</a:t>
            </a:r>
            <a:r>
              <a:rPr lang="en-US" altLang="zh-CN" sz="2800" b="1" kern="0" dirty="0">
                <a:solidFill>
                  <a:srgbClr val="9D138D"/>
                </a:solidFill>
                <a:latin typeface="+mn-lt"/>
                <a:ea typeface="+mn-ea"/>
              </a:rPr>
              <a:t>]+j)</a:t>
            </a:r>
            <a:r>
              <a:rPr lang="zh-CN" altLang="en-US" sz="2800" b="1" kern="0" dirty="0">
                <a:solidFill>
                  <a:srgbClr val="9D138D"/>
                </a:solidFill>
                <a:latin typeface="+mn-lt"/>
                <a:ea typeface="+mn-ea"/>
              </a:rPr>
              <a:t>等价</a:t>
            </a:r>
            <a:endParaRPr lang="en-US" altLang="zh-CN" sz="2800" b="1" kern="0" dirty="0">
              <a:solidFill>
                <a:srgbClr val="9D138D"/>
              </a:solidFill>
              <a:latin typeface="+mn-lt"/>
              <a:ea typeface="+mn-ea"/>
            </a:endParaRPr>
          </a:p>
          <a:p>
            <a:pPr marL="342900" indent="-342900" eaLnBrk="0" hangingPunct="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p:txBody>
      </p:sp>
      <p:pic>
        <p:nvPicPr>
          <p:cNvPr id="88126" name="图片 3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3166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Effect transition="in" filter="blinds(horizontal)">
                                      <p:cBhvr>
                                        <p:cTn id="7" dur="500"/>
                                        <p:tgtEl>
                                          <p:spTgt spid="61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8">
                                            <p:txEl>
                                              <p:pRg st="0" end="0"/>
                                            </p:txEl>
                                          </p:spTgt>
                                        </p:tgtEl>
                                        <p:attrNameLst>
                                          <p:attrName>style.visibility</p:attrName>
                                        </p:attrNameLst>
                                      </p:cBhvr>
                                      <p:to>
                                        <p:strVal val="visible"/>
                                      </p:to>
                                    </p:set>
                                    <p:animEffect transition="in" filter="blinds(horizontal)">
                                      <p:cBhvr>
                                        <p:cTn id="12" dur="500"/>
                                        <p:tgtEl>
                                          <p:spTgt spid="28">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29">
                                            <p:txEl>
                                              <p:pRg st="0" end="0"/>
                                            </p:txEl>
                                          </p:spTgt>
                                        </p:tgtEl>
                                        <p:attrNameLst>
                                          <p:attrName>style.visibility</p:attrName>
                                        </p:attrNameLst>
                                      </p:cBhvr>
                                      <p:to>
                                        <p:strVal val="visible"/>
                                      </p:to>
                                    </p:set>
                                    <p:animEffect transition="in" filter="blinds(horizontal)">
                                      <p:cBhvr>
                                        <p:cTn id="17" dur="500"/>
                                        <p:tgtEl>
                                          <p:spTgt spid="29">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
                                            <p:txEl>
                                              <p:pRg st="0" end="0"/>
                                            </p:txEl>
                                          </p:spTgt>
                                        </p:tgtEl>
                                        <p:attrNameLst>
                                          <p:attrName>style.visibility</p:attrName>
                                        </p:attrNameLst>
                                      </p:cBhvr>
                                      <p:to>
                                        <p:strVal val="visible"/>
                                      </p:to>
                                    </p:set>
                                    <p:animEffect transition="in" filter="blinds(horizontal)">
                                      <p:cBhvr>
                                        <p:cTn id="22" dur="500"/>
                                        <p:tgtEl>
                                          <p:spTgt spid="36">
                                            <p:txEl>
                                              <p:pRg st="0" end="0"/>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
                                            <p:txEl>
                                              <p:pRg st="0" end="0"/>
                                            </p:txEl>
                                          </p:spTgt>
                                        </p:tgtEl>
                                        <p:attrNameLst>
                                          <p:attrName>style.visibility</p:attrName>
                                        </p:attrNameLst>
                                      </p:cBhvr>
                                      <p:to>
                                        <p:strVal val="visible"/>
                                      </p:to>
                                    </p:set>
                                    <p:animEffect transition="in" filter="blinds(horizontal)">
                                      <p:cBhvr>
                                        <p:cTn id="27" dur="500"/>
                                        <p:tgtEl>
                                          <p:spTgt spid="37">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8">
                                            <p:txEl>
                                              <p:pRg st="0" end="0"/>
                                            </p:txEl>
                                          </p:spTgt>
                                        </p:tgtEl>
                                        <p:attrNameLst>
                                          <p:attrName>style.visibility</p:attrName>
                                        </p:attrNameLst>
                                      </p:cBhvr>
                                      <p:to>
                                        <p:strVal val="visible"/>
                                      </p:to>
                                    </p:set>
                                    <p:animEffect transition="in" filter="blinds(horizontal)">
                                      <p:cBhvr>
                                        <p:cTn id="32" dur="500"/>
                                        <p:tgtEl>
                                          <p:spTgt spid="3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P spid="28" grpId="0" build="p"/>
      <p:bldP spid="29" grpId="0" build="p"/>
      <p:bldP spid="36" grpId="0" build="p"/>
      <p:bldP spid="37" grpId="0" build="p"/>
      <p:bldP spid="38" grpId="0"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071563"/>
            <a:ext cx="8153400" cy="4071937"/>
          </a:xfrm>
        </p:spPr>
        <p:txBody>
          <a:bodyPr/>
          <a:lstStyle/>
          <a:p>
            <a:pPr>
              <a:buFont typeface="Wingdings" pitchFamily="2" charset="2"/>
              <a:buNone/>
            </a:pPr>
            <a:r>
              <a:rPr lang="zh-CN" altLang="zh-CN"/>
              <a:t>例</a:t>
            </a:r>
            <a:r>
              <a:rPr lang="en-US" altLang="zh-CN"/>
              <a:t>8.11 </a:t>
            </a:r>
            <a:r>
              <a:rPr lang="zh-CN" altLang="zh-CN"/>
              <a:t>二维数组的有关数据</a:t>
            </a:r>
            <a:r>
              <a:rPr lang="en-US" altLang="zh-CN"/>
              <a:t>(</a:t>
            </a:r>
            <a:r>
              <a:rPr lang="zh-CN" altLang="zh-CN"/>
              <a:t>地址和值</a:t>
            </a:r>
            <a:r>
              <a:rPr lang="en-US" altLang="zh-CN"/>
              <a:t>)</a:t>
            </a:r>
          </a:p>
          <a:p>
            <a:pPr>
              <a:lnSpc>
                <a:spcPct val="100000"/>
              </a:lnSpc>
              <a:buFont typeface="Wingdings" pitchFamily="2" charset="2"/>
              <a:buNone/>
            </a:pPr>
            <a:r>
              <a:rPr lang="en-US" altLang="zh-CN"/>
              <a:t>#include &lt;stdio.h&gt;</a:t>
            </a:r>
            <a:endParaRPr lang="zh-CN" altLang="zh-CN"/>
          </a:p>
          <a:p>
            <a:pPr>
              <a:lnSpc>
                <a:spcPct val="100000"/>
              </a:lnSpc>
              <a:buFont typeface="Wingdings" pitchFamily="2" charset="2"/>
              <a:buNone/>
            </a:pPr>
            <a:r>
              <a:rPr lang="en-US" altLang="zh-CN"/>
              <a:t>int main()</a:t>
            </a:r>
            <a:endParaRPr lang="zh-CN" altLang="zh-CN"/>
          </a:p>
          <a:p>
            <a:pPr>
              <a:lnSpc>
                <a:spcPct val="100000"/>
              </a:lnSpc>
              <a:buFont typeface="Wingdings" pitchFamily="2" charset="2"/>
              <a:buNone/>
            </a:pPr>
            <a:r>
              <a:rPr lang="en-US" altLang="zh-CN"/>
              <a:t>{ int a[3][4]={1,3,5,7,9,11,13,15,</a:t>
            </a:r>
          </a:p>
          <a:p>
            <a:pPr>
              <a:lnSpc>
                <a:spcPct val="100000"/>
              </a:lnSpc>
              <a:buFont typeface="Wingdings" pitchFamily="2" charset="2"/>
              <a:buNone/>
            </a:pPr>
            <a:r>
              <a:rPr lang="en-US" altLang="zh-CN"/>
              <a:t>                  17,19,21,23};</a:t>
            </a:r>
            <a:endParaRPr lang="zh-CN" altLang="zh-CN"/>
          </a:p>
          <a:p>
            <a:pPr>
              <a:buFont typeface="Wingdings" pitchFamily="2" charset="2"/>
              <a:buNone/>
            </a:pPr>
            <a:endParaRPr lang="zh-CN" altLang="en-US"/>
          </a:p>
        </p:txBody>
      </p:sp>
      <p:pic>
        <p:nvPicPr>
          <p:cNvPr id="89091"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linds(horizontal)">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内容占位符 2"/>
          <p:cNvSpPr>
            <a:spLocks noGrp="1"/>
          </p:cNvSpPr>
          <p:nvPr>
            <p:ph idx="1"/>
          </p:nvPr>
        </p:nvSpPr>
        <p:spPr>
          <a:xfrm>
            <a:off x="71438" y="714375"/>
            <a:ext cx="9001125" cy="5786438"/>
          </a:xfrm>
        </p:spPr>
        <p:txBody>
          <a:bodyPr/>
          <a:lstStyle/>
          <a:p>
            <a:pPr>
              <a:lnSpc>
                <a:spcPct val="100000"/>
              </a:lnSpc>
              <a:buFont typeface="Wingdings" pitchFamily="2" charset="2"/>
              <a:buNone/>
            </a:pPr>
            <a:r>
              <a:rPr lang="en-US" altLang="zh-CN" sz="2800"/>
              <a:t>  printf(“%d,%d\n”,a,*a); </a:t>
            </a:r>
            <a:endParaRPr lang="zh-CN" altLang="zh-CN" sz="2800"/>
          </a:p>
          <a:p>
            <a:pPr>
              <a:lnSpc>
                <a:spcPct val="100000"/>
              </a:lnSpc>
              <a:buFont typeface="Wingdings" pitchFamily="2" charset="2"/>
              <a:buNone/>
            </a:pPr>
            <a:r>
              <a:rPr lang="en-US" altLang="zh-CN" sz="2800"/>
              <a:t>  printf(“%d,%d\n”,a[0],*(a+0)); </a:t>
            </a:r>
            <a:endParaRPr lang="zh-CN" altLang="zh-CN" sz="2800"/>
          </a:p>
          <a:p>
            <a:pPr>
              <a:lnSpc>
                <a:spcPct val="100000"/>
              </a:lnSpc>
              <a:buFont typeface="Wingdings" pitchFamily="2" charset="2"/>
              <a:buNone/>
            </a:pPr>
            <a:r>
              <a:rPr lang="en-US" altLang="zh-CN" sz="2800"/>
              <a:t>  printf(“%d,%d\n”,&amp;a[0],&amp;a[0][0]); </a:t>
            </a:r>
            <a:endParaRPr lang="zh-CN" altLang="zh-CN" sz="2800"/>
          </a:p>
          <a:p>
            <a:pPr>
              <a:lnSpc>
                <a:spcPct val="100000"/>
              </a:lnSpc>
              <a:buFont typeface="Wingdings" pitchFamily="2" charset="2"/>
              <a:buNone/>
            </a:pPr>
            <a:r>
              <a:rPr lang="en-US" altLang="zh-CN" sz="2800"/>
              <a:t>  printf(“%d,%d\n”,a[1],a+1); </a:t>
            </a:r>
            <a:endParaRPr lang="zh-CN" altLang="zh-CN" sz="2800"/>
          </a:p>
          <a:p>
            <a:pPr>
              <a:lnSpc>
                <a:spcPct val="100000"/>
              </a:lnSpc>
              <a:buFont typeface="Wingdings" pitchFamily="2" charset="2"/>
              <a:buNone/>
            </a:pPr>
            <a:r>
              <a:rPr lang="en-US" altLang="zh-CN" sz="2800"/>
              <a:t>  printf(“%d,%d\n”,&amp;a[1][0],*(a+1)+0); </a:t>
            </a:r>
            <a:endParaRPr lang="zh-CN" altLang="zh-CN" sz="2800"/>
          </a:p>
          <a:p>
            <a:pPr>
              <a:lnSpc>
                <a:spcPct val="100000"/>
              </a:lnSpc>
              <a:buFont typeface="Wingdings" pitchFamily="2" charset="2"/>
              <a:buNone/>
            </a:pPr>
            <a:r>
              <a:rPr lang="en-US" altLang="zh-CN" sz="2800"/>
              <a:t>  printf(“%d,%d\n”,a[2],*(a+2)); </a:t>
            </a:r>
            <a:endParaRPr lang="zh-CN" altLang="zh-CN" sz="2800"/>
          </a:p>
          <a:p>
            <a:pPr>
              <a:lnSpc>
                <a:spcPct val="100000"/>
              </a:lnSpc>
              <a:buFont typeface="Wingdings" pitchFamily="2" charset="2"/>
              <a:buNone/>
            </a:pPr>
            <a:r>
              <a:rPr lang="en-US" altLang="zh-CN" sz="2800"/>
              <a:t>  printf(“%d,%d\n”,&amp;a[2],a+2); </a:t>
            </a:r>
            <a:endParaRPr lang="zh-CN" altLang="zh-CN" sz="2800"/>
          </a:p>
          <a:p>
            <a:pPr>
              <a:lnSpc>
                <a:spcPct val="100000"/>
              </a:lnSpc>
              <a:buFont typeface="Wingdings" pitchFamily="2" charset="2"/>
              <a:buNone/>
            </a:pPr>
            <a:r>
              <a:rPr lang="en-US" altLang="zh-CN" sz="2800"/>
              <a:t>  printf(“%d,%d\n”,a[1][0],*(*(a+1)+0));</a:t>
            </a:r>
            <a:endParaRPr lang="zh-CN" altLang="zh-CN" sz="2800"/>
          </a:p>
          <a:p>
            <a:pPr>
              <a:lnSpc>
                <a:spcPct val="100000"/>
              </a:lnSpc>
              <a:buFont typeface="Wingdings" pitchFamily="2" charset="2"/>
              <a:buNone/>
            </a:pPr>
            <a:r>
              <a:rPr lang="en-US" altLang="zh-CN" sz="2800"/>
              <a:t>  printf(“%d,%d\n”,*a[2],*(*(a+2)+0));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5" name="矩形 4"/>
          <p:cNvSpPr>
            <a:spLocks noChangeArrowheads="1"/>
          </p:cNvSpPr>
          <p:nvPr/>
        </p:nvSpPr>
        <p:spPr bwMode="auto">
          <a:xfrm>
            <a:off x="285750" y="714375"/>
            <a:ext cx="7572375" cy="15716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pic>
        <p:nvPicPr>
          <p:cNvPr id="2478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71750" y="2643188"/>
            <a:ext cx="4214813" cy="162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0117"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7811"/>
                                        </p:tgtEl>
                                        <p:attrNameLst>
                                          <p:attrName>style.visibility</p:attrName>
                                        </p:attrNameLst>
                                      </p:cBhvr>
                                      <p:to>
                                        <p:strVal val="visible"/>
                                      </p:to>
                                    </p:set>
                                    <p:animEffect transition="in" filter="blinds(horizontal)">
                                      <p:cBhvr>
                                        <p:cTn id="12" dur="500"/>
                                        <p:tgtEl>
                                          <p:spTgt spid="247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内容占位符 2"/>
          <p:cNvSpPr>
            <a:spLocks noGrp="1"/>
          </p:cNvSpPr>
          <p:nvPr>
            <p:ph idx="1"/>
          </p:nvPr>
        </p:nvSpPr>
        <p:spPr>
          <a:xfrm>
            <a:off x="71438" y="714375"/>
            <a:ext cx="9001125" cy="5786438"/>
          </a:xfrm>
        </p:spPr>
        <p:txBody>
          <a:bodyPr/>
          <a:lstStyle/>
          <a:p>
            <a:pPr>
              <a:lnSpc>
                <a:spcPct val="100000"/>
              </a:lnSpc>
              <a:buFont typeface="Wingdings" pitchFamily="2" charset="2"/>
              <a:buNone/>
            </a:pPr>
            <a:r>
              <a:rPr lang="en-US" altLang="zh-CN" sz="2800"/>
              <a:t>  printf(“%d,%d\n”,a,*a); </a:t>
            </a:r>
            <a:endParaRPr lang="zh-CN" altLang="zh-CN" sz="2800"/>
          </a:p>
          <a:p>
            <a:pPr>
              <a:lnSpc>
                <a:spcPct val="100000"/>
              </a:lnSpc>
              <a:buFont typeface="Wingdings" pitchFamily="2" charset="2"/>
              <a:buNone/>
            </a:pPr>
            <a:r>
              <a:rPr lang="en-US" altLang="zh-CN" sz="2800"/>
              <a:t>  printf(“%d,%d\n”,a[0],*(a+0)); </a:t>
            </a:r>
            <a:endParaRPr lang="zh-CN" altLang="zh-CN" sz="2800"/>
          </a:p>
          <a:p>
            <a:pPr>
              <a:lnSpc>
                <a:spcPct val="100000"/>
              </a:lnSpc>
              <a:buFont typeface="Wingdings" pitchFamily="2" charset="2"/>
              <a:buNone/>
            </a:pPr>
            <a:r>
              <a:rPr lang="en-US" altLang="zh-CN" sz="2800"/>
              <a:t>  printf(“%d,%d\n”,&amp;a[0],&amp;a[0][0]); </a:t>
            </a:r>
            <a:endParaRPr lang="zh-CN" altLang="zh-CN" sz="2800"/>
          </a:p>
          <a:p>
            <a:pPr>
              <a:lnSpc>
                <a:spcPct val="100000"/>
              </a:lnSpc>
              <a:buFont typeface="Wingdings" pitchFamily="2" charset="2"/>
              <a:buNone/>
            </a:pPr>
            <a:r>
              <a:rPr lang="en-US" altLang="zh-CN" sz="2800"/>
              <a:t>  printf(“%d,%d\n”,a[1],a+1); </a:t>
            </a:r>
            <a:endParaRPr lang="zh-CN" altLang="zh-CN" sz="2800"/>
          </a:p>
          <a:p>
            <a:pPr>
              <a:lnSpc>
                <a:spcPct val="100000"/>
              </a:lnSpc>
              <a:buFont typeface="Wingdings" pitchFamily="2" charset="2"/>
              <a:buNone/>
            </a:pPr>
            <a:r>
              <a:rPr lang="en-US" altLang="zh-CN" sz="2800"/>
              <a:t>  printf(“%d,%d\n”,&amp;a[1][0],*(a+1)+0); </a:t>
            </a:r>
            <a:endParaRPr lang="zh-CN" altLang="zh-CN" sz="2800"/>
          </a:p>
          <a:p>
            <a:pPr>
              <a:lnSpc>
                <a:spcPct val="100000"/>
              </a:lnSpc>
              <a:buFont typeface="Wingdings" pitchFamily="2" charset="2"/>
              <a:buNone/>
            </a:pPr>
            <a:r>
              <a:rPr lang="en-US" altLang="zh-CN" sz="2800"/>
              <a:t>  printf(“%d,%d\n”,a[2],*(a+2)); </a:t>
            </a:r>
            <a:endParaRPr lang="zh-CN" altLang="zh-CN" sz="2800"/>
          </a:p>
          <a:p>
            <a:pPr>
              <a:lnSpc>
                <a:spcPct val="100000"/>
              </a:lnSpc>
              <a:buFont typeface="Wingdings" pitchFamily="2" charset="2"/>
              <a:buNone/>
            </a:pPr>
            <a:r>
              <a:rPr lang="en-US" altLang="zh-CN" sz="2800"/>
              <a:t>  printf(“%d,%d\n”,&amp;a[2],a+2); </a:t>
            </a:r>
            <a:endParaRPr lang="zh-CN" altLang="zh-CN" sz="2800"/>
          </a:p>
          <a:p>
            <a:pPr>
              <a:lnSpc>
                <a:spcPct val="100000"/>
              </a:lnSpc>
              <a:buFont typeface="Wingdings" pitchFamily="2" charset="2"/>
              <a:buNone/>
            </a:pPr>
            <a:r>
              <a:rPr lang="en-US" altLang="zh-CN" sz="2800"/>
              <a:t>  printf(“%d,%d\n”,a[1][0],*(*(a+1)+0));</a:t>
            </a:r>
            <a:endParaRPr lang="zh-CN" altLang="zh-CN" sz="2800"/>
          </a:p>
          <a:p>
            <a:pPr>
              <a:lnSpc>
                <a:spcPct val="100000"/>
              </a:lnSpc>
              <a:buFont typeface="Wingdings" pitchFamily="2" charset="2"/>
              <a:buNone/>
            </a:pPr>
            <a:r>
              <a:rPr lang="en-US" altLang="zh-CN" sz="2800"/>
              <a:t>  printf(“%d,%d\n”,*a[2],*(*(a+2)+0));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5" name="矩形 4"/>
          <p:cNvSpPr>
            <a:spLocks noChangeArrowheads="1"/>
          </p:cNvSpPr>
          <p:nvPr/>
        </p:nvSpPr>
        <p:spPr bwMode="auto">
          <a:xfrm>
            <a:off x="285750" y="2214563"/>
            <a:ext cx="8358188" cy="207168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pic>
        <p:nvPicPr>
          <p:cNvPr id="2488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3188" y="4500563"/>
            <a:ext cx="3762375" cy="192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1141"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8834"/>
                                        </p:tgtEl>
                                        <p:attrNameLst>
                                          <p:attrName>style.visibility</p:attrName>
                                        </p:attrNameLst>
                                      </p:cBhvr>
                                      <p:to>
                                        <p:strVal val="visible"/>
                                      </p:to>
                                    </p:set>
                                    <p:animEffect transition="in" filter="blinds(horizontal)">
                                      <p:cBhvr>
                                        <p:cTn id="12" dur="500"/>
                                        <p:tgtEl>
                                          <p:spTgt spid="248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内容占位符 2"/>
          <p:cNvSpPr>
            <a:spLocks noGrp="1"/>
          </p:cNvSpPr>
          <p:nvPr>
            <p:ph idx="1"/>
          </p:nvPr>
        </p:nvSpPr>
        <p:spPr>
          <a:xfrm>
            <a:off x="71438" y="714375"/>
            <a:ext cx="9001125" cy="5786438"/>
          </a:xfrm>
        </p:spPr>
        <p:txBody>
          <a:bodyPr/>
          <a:lstStyle/>
          <a:p>
            <a:pPr>
              <a:lnSpc>
                <a:spcPct val="100000"/>
              </a:lnSpc>
              <a:buFont typeface="Wingdings" pitchFamily="2" charset="2"/>
              <a:buNone/>
            </a:pPr>
            <a:r>
              <a:rPr lang="en-US" altLang="zh-CN" sz="2800"/>
              <a:t>  printf(“%d,%d\n”,a,*a); </a:t>
            </a:r>
            <a:endParaRPr lang="zh-CN" altLang="zh-CN" sz="2800"/>
          </a:p>
          <a:p>
            <a:pPr>
              <a:lnSpc>
                <a:spcPct val="100000"/>
              </a:lnSpc>
              <a:buFont typeface="Wingdings" pitchFamily="2" charset="2"/>
              <a:buNone/>
            </a:pPr>
            <a:r>
              <a:rPr lang="en-US" altLang="zh-CN" sz="2800"/>
              <a:t>  printf(“%d,%d\n”,a[0],*(a+0)); </a:t>
            </a:r>
            <a:endParaRPr lang="zh-CN" altLang="zh-CN" sz="2800"/>
          </a:p>
          <a:p>
            <a:pPr>
              <a:lnSpc>
                <a:spcPct val="100000"/>
              </a:lnSpc>
              <a:buFont typeface="Wingdings" pitchFamily="2" charset="2"/>
              <a:buNone/>
            </a:pPr>
            <a:r>
              <a:rPr lang="en-US" altLang="zh-CN" sz="2800"/>
              <a:t>  printf(“%d,%d\n”,&amp;a[0],&amp;a[0][0]); </a:t>
            </a:r>
            <a:endParaRPr lang="zh-CN" altLang="zh-CN" sz="2800"/>
          </a:p>
          <a:p>
            <a:pPr>
              <a:lnSpc>
                <a:spcPct val="100000"/>
              </a:lnSpc>
              <a:buFont typeface="Wingdings" pitchFamily="2" charset="2"/>
              <a:buNone/>
            </a:pPr>
            <a:r>
              <a:rPr lang="en-US" altLang="zh-CN" sz="2800"/>
              <a:t>  printf(“%d,%d\n”,a[1],a+1); </a:t>
            </a:r>
            <a:endParaRPr lang="zh-CN" altLang="zh-CN" sz="2800"/>
          </a:p>
          <a:p>
            <a:pPr>
              <a:lnSpc>
                <a:spcPct val="100000"/>
              </a:lnSpc>
              <a:buFont typeface="Wingdings" pitchFamily="2" charset="2"/>
              <a:buNone/>
            </a:pPr>
            <a:r>
              <a:rPr lang="en-US" altLang="zh-CN" sz="2800"/>
              <a:t>  printf(“%d,%d\n”,&amp;a[1][0],*(a+1)+0); </a:t>
            </a:r>
            <a:endParaRPr lang="zh-CN" altLang="zh-CN" sz="2800"/>
          </a:p>
          <a:p>
            <a:pPr>
              <a:lnSpc>
                <a:spcPct val="100000"/>
              </a:lnSpc>
              <a:buFont typeface="Wingdings" pitchFamily="2" charset="2"/>
              <a:buNone/>
            </a:pPr>
            <a:r>
              <a:rPr lang="en-US" altLang="zh-CN" sz="2800"/>
              <a:t>  printf(“%d,%d\n”,a[2],*(a+2)); </a:t>
            </a:r>
            <a:endParaRPr lang="zh-CN" altLang="zh-CN" sz="2800"/>
          </a:p>
          <a:p>
            <a:pPr>
              <a:lnSpc>
                <a:spcPct val="100000"/>
              </a:lnSpc>
              <a:buFont typeface="Wingdings" pitchFamily="2" charset="2"/>
              <a:buNone/>
            </a:pPr>
            <a:r>
              <a:rPr lang="en-US" altLang="zh-CN" sz="2800"/>
              <a:t>  printf(“%d,%d\n”,&amp;a[2],a+2); </a:t>
            </a:r>
            <a:endParaRPr lang="zh-CN" altLang="zh-CN" sz="2800"/>
          </a:p>
          <a:p>
            <a:pPr>
              <a:lnSpc>
                <a:spcPct val="100000"/>
              </a:lnSpc>
              <a:buFont typeface="Wingdings" pitchFamily="2" charset="2"/>
              <a:buNone/>
            </a:pPr>
            <a:r>
              <a:rPr lang="en-US" altLang="zh-CN" sz="2800"/>
              <a:t>  printf(“%d,%d\n”,a[1][0],*(*(a+1)+0));</a:t>
            </a:r>
            <a:endParaRPr lang="zh-CN" altLang="zh-CN" sz="2800"/>
          </a:p>
          <a:p>
            <a:pPr>
              <a:lnSpc>
                <a:spcPct val="100000"/>
              </a:lnSpc>
              <a:buFont typeface="Wingdings" pitchFamily="2" charset="2"/>
              <a:buNone/>
            </a:pPr>
            <a:r>
              <a:rPr lang="en-US" altLang="zh-CN" sz="2800"/>
              <a:t>  printf(“%d,%d\n”,*a[2],*(*(a+2)+0));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a:p>
            <a:pPr>
              <a:lnSpc>
                <a:spcPct val="100000"/>
              </a:lnSpc>
              <a:buFont typeface="Wingdings" pitchFamily="2" charset="2"/>
              <a:buNone/>
            </a:pPr>
            <a:endParaRPr lang="zh-CN" altLang="en-US" sz="2800"/>
          </a:p>
        </p:txBody>
      </p:sp>
      <p:sp>
        <p:nvSpPr>
          <p:cNvPr id="5" name="矩形 4"/>
          <p:cNvSpPr>
            <a:spLocks noChangeArrowheads="1"/>
          </p:cNvSpPr>
          <p:nvPr/>
        </p:nvSpPr>
        <p:spPr bwMode="auto">
          <a:xfrm>
            <a:off x="285750" y="4286250"/>
            <a:ext cx="8715375" cy="10715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pic>
        <p:nvPicPr>
          <p:cNvPr id="2498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0" y="5572125"/>
            <a:ext cx="1608138" cy="857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2165"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49858"/>
                                        </p:tgtEl>
                                        <p:attrNameLst>
                                          <p:attrName>style.visibility</p:attrName>
                                        </p:attrNameLst>
                                      </p:cBhvr>
                                      <p:to>
                                        <p:strVal val="visible"/>
                                      </p:to>
                                    </p:set>
                                    <p:animEffect transition="in" filter="blinds(horizontal)">
                                      <p:cBhvr>
                                        <p:cTn id="12" dur="500"/>
                                        <p:tgtEl>
                                          <p:spTgt spid="2498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785813" y="1071563"/>
            <a:ext cx="7715250" cy="5053012"/>
          </a:xfrm>
        </p:spPr>
        <p:txBody>
          <a:bodyPr/>
          <a:lstStyle/>
          <a:p>
            <a:pPr>
              <a:buFont typeface="Wingdings" pitchFamily="2" charset="2"/>
              <a:buNone/>
            </a:pPr>
            <a:r>
              <a:rPr lang="en-US" altLang="zh-CN"/>
              <a:t>2. </a:t>
            </a:r>
            <a:r>
              <a:rPr lang="zh-CN" altLang="zh-CN"/>
              <a:t>指向多维数组元素的指针变量</a:t>
            </a:r>
            <a:endParaRPr lang="en-US" altLang="zh-CN"/>
          </a:p>
          <a:p>
            <a:pPr>
              <a:buFont typeface="Wingdings" pitchFamily="2" charset="2"/>
              <a:buNone/>
            </a:pPr>
            <a:r>
              <a:rPr lang="en-US" altLang="zh-CN"/>
              <a:t>(1) </a:t>
            </a:r>
            <a:r>
              <a:rPr lang="zh-CN" altLang="zh-CN"/>
              <a:t>指向数组元素的指针变量</a:t>
            </a:r>
            <a:endParaRPr lang="en-US" altLang="zh-CN"/>
          </a:p>
          <a:p>
            <a:pPr>
              <a:buFont typeface="Wingdings" pitchFamily="2" charset="2"/>
              <a:buNone/>
            </a:pPr>
            <a:r>
              <a:rPr lang="en-US" altLang="zh-CN"/>
              <a:t>  </a:t>
            </a:r>
            <a:r>
              <a:rPr lang="zh-CN" altLang="zh-CN"/>
              <a:t>例</a:t>
            </a:r>
            <a:r>
              <a:rPr lang="en-US" altLang="zh-CN"/>
              <a:t>8.12 </a:t>
            </a:r>
            <a:r>
              <a:rPr lang="zh-CN" altLang="zh-CN"/>
              <a:t>有一个</a:t>
            </a:r>
            <a:r>
              <a:rPr lang="en-US" altLang="zh-CN"/>
              <a:t>3×4</a:t>
            </a:r>
            <a:r>
              <a:rPr lang="zh-CN" altLang="zh-CN"/>
              <a:t>的二维数组，要求用指向元素的指针变量输出二维数组各元素的值。</a:t>
            </a:r>
            <a:endParaRPr lang="zh-CN" altLang="en-US"/>
          </a:p>
        </p:txBody>
      </p:sp>
      <p:pic>
        <p:nvPicPr>
          <p:cNvPr id="93187"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785813" y="1071563"/>
            <a:ext cx="7962900" cy="5053012"/>
          </a:xfrm>
        </p:spPr>
        <p:txBody>
          <a:bodyPr/>
          <a:lstStyle/>
          <a:p>
            <a:r>
              <a:rPr lang="zh-CN" altLang="zh-CN"/>
              <a:t>解题思路：</a:t>
            </a:r>
            <a:endParaRPr lang="en-US" altLang="zh-CN"/>
          </a:p>
          <a:p>
            <a:pPr lvl="1"/>
            <a:r>
              <a:rPr lang="zh-CN" altLang="zh-CN"/>
              <a:t>二维数组的元素是整型的，它相当于整型变量，可以用</a:t>
            </a:r>
            <a:r>
              <a:rPr lang="en-US" altLang="zh-CN"/>
              <a:t>int*</a:t>
            </a:r>
            <a:r>
              <a:rPr lang="zh-CN" altLang="zh-CN"/>
              <a:t>型指针变量指向它</a:t>
            </a:r>
            <a:endParaRPr lang="en-US" altLang="zh-CN"/>
          </a:p>
          <a:p>
            <a:pPr lvl="1"/>
            <a:r>
              <a:rPr lang="zh-CN" altLang="zh-CN"/>
              <a:t>二维数组的元素在内存中是按行顺序存放的，即存放完序号为</a:t>
            </a:r>
            <a:r>
              <a:rPr lang="en-US" altLang="zh-CN"/>
              <a:t>0</a:t>
            </a:r>
            <a:r>
              <a:rPr lang="zh-CN" altLang="zh-CN"/>
              <a:t>的行中的全部元素后，接着存放序号为</a:t>
            </a:r>
            <a:r>
              <a:rPr lang="en-US" altLang="zh-CN"/>
              <a:t>1</a:t>
            </a:r>
            <a:r>
              <a:rPr lang="zh-CN" altLang="zh-CN"/>
              <a:t>的行中的全部元素，依此类推</a:t>
            </a:r>
            <a:endParaRPr lang="en-US" altLang="zh-CN"/>
          </a:p>
          <a:p>
            <a:pPr lvl="1"/>
            <a:r>
              <a:rPr lang="zh-CN" altLang="zh-CN"/>
              <a:t>因此可以用一个指向整型元素的指针变量，依次指向各个元素</a:t>
            </a:r>
            <a:endParaRPr lang="zh-CN" altLang="en-US"/>
          </a:p>
        </p:txBody>
      </p:sp>
      <p:pic>
        <p:nvPicPr>
          <p:cNvPr id="94211"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9090">
                                            <p:txEl>
                                              <p:pRg st="1" end="1"/>
                                            </p:txEl>
                                          </p:spTgt>
                                        </p:tgtEl>
                                        <p:attrNameLst>
                                          <p:attrName>style.visibility</p:attrName>
                                        </p:attrNameLst>
                                      </p:cBhvr>
                                      <p:to>
                                        <p:strVal val="visible"/>
                                      </p:to>
                                    </p:set>
                                    <p:animEffect transition="in" filter="blinds(horizontal)">
                                      <p:cBhvr>
                                        <p:cTn id="7" dur="500"/>
                                        <p:tgtEl>
                                          <p:spTgt spid="8909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9090">
                                            <p:txEl>
                                              <p:pRg st="2" end="2"/>
                                            </p:txEl>
                                          </p:spTgt>
                                        </p:tgtEl>
                                        <p:attrNameLst>
                                          <p:attrName>style.visibility</p:attrName>
                                        </p:attrNameLst>
                                      </p:cBhvr>
                                      <p:to>
                                        <p:strVal val="visible"/>
                                      </p:to>
                                    </p:set>
                                    <p:animEffect transition="in" filter="blinds(horizontal)">
                                      <p:cBhvr>
                                        <p:cTn id="12" dur="500"/>
                                        <p:tgtEl>
                                          <p:spTgt spid="8909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9090">
                                            <p:txEl>
                                              <p:pRg st="3" end="3"/>
                                            </p:txEl>
                                          </p:spTgt>
                                        </p:tgtEl>
                                        <p:attrNameLst>
                                          <p:attrName>style.visibility</p:attrName>
                                        </p:attrNameLst>
                                      </p:cBhvr>
                                      <p:to>
                                        <p:strVal val="visible"/>
                                      </p:to>
                                    </p:set>
                                    <p:animEffect transition="in" filter="blinds(horizontal)">
                                      <p:cBhvr>
                                        <p:cTn id="17" dur="500"/>
                                        <p:tgtEl>
                                          <p:spTgt spid="8909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内容占位符 2"/>
          <p:cNvSpPr>
            <a:spLocks noGrp="1"/>
          </p:cNvSpPr>
          <p:nvPr>
            <p:ph idx="1"/>
          </p:nvPr>
        </p:nvSpPr>
        <p:spPr>
          <a:xfrm>
            <a:off x="539750" y="857250"/>
            <a:ext cx="8153400" cy="5267325"/>
          </a:xfrm>
        </p:spPr>
        <p:txBody>
          <a:bodyPr/>
          <a:lstStyle/>
          <a:p>
            <a:r>
              <a:rPr lang="zh-CN" altLang="zh-CN"/>
              <a:t>为了表示将数值３送到变量中，可以有两种表达方法：</a:t>
            </a:r>
          </a:p>
          <a:p>
            <a:pPr>
              <a:buFont typeface="Wingdings" pitchFamily="2" charset="2"/>
              <a:buNone/>
            </a:pPr>
            <a:r>
              <a:rPr lang="en-US" altLang="zh-CN"/>
              <a:t>(1)  </a:t>
            </a:r>
            <a:r>
              <a:rPr lang="zh-CN" altLang="zh-CN"/>
              <a:t>将</a:t>
            </a:r>
            <a:r>
              <a:rPr lang="en-US" altLang="zh-CN"/>
              <a:t>3</a:t>
            </a:r>
            <a:r>
              <a:rPr lang="zh-CN" altLang="zh-CN"/>
              <a:t>直接送到变量</a:t>
            </a:r>
            <a:r>
              <a:rPr lang="en-US" altLang="zh-CN"/>
              <a:t>i</a:t>
            </a:r>
            <a:r>
              <a:rPr lang="zh-CN" altLang="zh-CN"/>
              <a:t>所标识的单元中，例如：</a:t>
            </a:r>
            <a:r>
              <a:rPr lang="en-US" altLang="zh-CN">
                <a:solidFill>
                  <a:srgbClr val="FF0000"/>
                </a:solidFill>
              </a:rPr>
              <a:t>i=3;</a:t>
            </a:r>
            <a:r>
              <a:rPr lang="en-US" altLang="zh-CN"/>
              <a:t> </a:t>
            </a:r>
            <a:endParaRPr lang="zh-CN" altLang="zh-CN"/>
          </a:p>
          <a:p>
            <a:pPr>
              <a:buFont typeface="Wingdings" pitchFamily="2" charset="2"/>
              <a:buNone/>
            </a:pPr>
            <a:r>
              <a:rPr lang="en-US" altLang="zh-CN"/>
              <a:t>(2)  </a:t>
            </a:r>
            <a:r>
              <a:rPr lang="zh-CN" altLang="zh-CN"/>
              <a:t>将</a:t>
            </a:r>
            <a:r>
              <a:rPr lang="en-US" altLang="zh-CN"/>
              <a:t>3</a:t>
            </a:r>
            <a:r>
              <a:rPr lang="zh-CN" altLang="zh-CN"/>
              <a:t>送到变量</a:t>
            </a:r>
            <a:r>
              <a:rPr lang="en-US" altLang="zh-CN"/>
              <a:t>i_pointer</a:t>
            </a:r>
            <a:r>
              <a:rPr lang="zh-CN" altLang="zh-CN"/>
              <a:t>所指向的单元（即变量</a:t>
            </a:r>
            <a:r>
              <a:rPr lang="en-US" altLang="zh-CN"/>
              <a:t>i</a:t>
            </a:r>
            <a:r>
              <a:rPr lang="zh-CN" altLang="zh-CN"/>
              <a:t>的存储单元），例如：</a:t>
            </a:r>
            <a:r>
              <a:rPr lang="en-US" altLang="zh-CN">
                <a:solidFill>
                  <a:srgbClr val="FF0000"/>
                </a:solidFill>
              </a:rPr>
              <a:t>*i_pointer=3;</a:t>
            </a:r>
            <a:r>
              <a:rPr lang="en-US" altLang="zh-CN"/>
              <a:t> </a:t>
            </a:r>
            <a:r>
              <a:rPr lang="zh-CN" altLang="zh-CN"/>
              <a:t>其中</a:t>
            </a:r>
            <a:r>
              <a:rPr lang="en-US" altLang="zh-CN"/>
              <a:t>*i_pointer</a:t>
            </a:r>
            <a:r>
              <a:rPr lang="zh-CN" altLang="zh-CN"/>
              <a:t>表示</a:t>
            </a:r>
            <a:r>
              <a:rPr lang="en-US" altLang="zh-CN"/>
              <a:t>i_pointer</a:t>
            </a:r>
            <a:r>
              <a:rPr lang="zh-CN" altLang="zh-CN"/>
              <a:t>指向的对象</a:t>
            </a:r>
            <a:endParaRPr lang="zh-CN" altLang="en-US"/>
          </a:p>
        </p:txBody>
      </p:sp>
      <p:pic>
        <p:nvPicPr>
          <p:cNvPr id="1126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6">
                                            <p:txEl>
                                              <p:pRg st="1" end="1"/>
                                            </p:txEl>
                                          </p:spTgt>
                                        </p:tgtEl>
                                        <p:attrNameLst>
                                          <p:attrName>style.visibility</p:attrName>
                                        </p:attrNameLst>
                                      </p:cBhvr>
                                      <p:to>
                                        <p:strVal val="visible"/>
                                      </p:to>
                                    </p:set>
                                    <p:animEffect transition="in" filter="blinds(horizontal)">
                                      <p:cBhvr>
                                        <p:cTn id="7" dur="500"/>
                                        <p:tgtEl>
                                          <p:spTgt spid="1126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266">
                                            <p:txEl>
                                              <p:pRg st="2" end="2"/>
                                            </p:txEl>
                                          </p:spTgt>
                                        </p:tgtEl>
                                        <p:attrNameLst>
                                          <p:attrName>style.visibility</p:attrName>
                                        </p:attrNameLst>
                                      </p:cBhvr>
                                      <p:to>
                                        <p:strVal val="visible"/>
                                      </p:to>
                                    </p:set>
                                    <p:animEffect transition="in" filter="blinds(horizontal)">
                                      <p:cBhvr>
                                        <p:cTn id="12" dur="500"/>
                                        <p:tgtEl>
                                          <p:spTgt spid="1126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内容占位符 2"/>
          <p:cNvSpPr>
            <a:spLocks noGrp="1"/>
          </p:cNvSpPr>
          <p:nvPr>
            <p:ph idx="1"/>
          </p:nvPr>
        </p:nvSpPr>
        <p:spPr>
          <a:xfrm>
            <a:off x="500063" y="785813"/>
            <a:ext cx="8072437" cy="5786437"/>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 int a[3][4]={1,3,5,7,9,11,13,15,</a:t>
            </a:r>
          </a:p>
          <a:p>
            <a:pPr>
              <a:lnSpc>
                <a:spcPts val="3000"/>
              </a:lnSpc>
              <a:buFont typeface="Wingdings" pitchFamily="2" charset="2"/>
              <a:buNone/>
            </a:pPr>
            <a:r>
              <a:rPr lang="en-US" altLang="zh-CN" sz="2800"/>
              <a:t>                      17,19,21,23};</a:t>
            </a:r>
            <a:endParaRPr lang="zh-CN" altLang="zh-CN" sz="2800"/>
          </a:p>
          <a:p>
            <a:pPr>
              <a:lnSpc>
                <a:spcPts val="3000"/>
              </a:lnSpc>
              <a:buFont typeface="Wingdings" pitchFamily="2" charset="2"/>
              <a:buNone/>
            </a:pPr>
            <a:r>
              <a:rPr lang="en-US" altLang="zh-CN" sz="2800"/>
              <a:t>   int *p; </a:t>
            </a:r>
            <a:endParaRPr lang="zh-CN" altLang="zh-CN" sz="2800"/>
          </a:p>
          <a:p>
            <a:pPr>
              <a:lnSpc>
                <a:spcPts val="3000"/>
              </a:lnSpc>
              <a:buFont typeface="Wingdings" pitchFamily="2" charset="2"/>
              <a:buNone/>
            </a:pPr>
            <a:r>
              <a:rPr lang="en-US" altLang="zh-CN" sz="2800"/>
              <a:t>   for(p=a[0];p&lt;a[0]+12;p++) </a:t>
            </a:r>
            <a:endParaRPr lang="zh-CN" altLang="zh-CN" sz="2800"/>
          </a:p>
          <a:p>
            <a:pPr>
              <a:lnSpc>
                <a:spcPts val="3000"/>
              </a:lnSpc>
              <a:buFont typeface="Wingdings" pitchFamily="2" charset="2"/>
              <a:buNone/>
            </a:pPr>
            <a:r>
              <a:rPr lang="en-US" altLang="zh-CN" sz="2800"/>
              <a:t>   { if((p-a[0])%4==0) printf(“\n”);   </a:t>
            </a:r>
            <a:endParaRPr lang="zh-CN" altLang="zh-CN" sz="2800"/>
          </a:p>
          <a:p>
            <a:pPr>
              <a:lnSpc>
                <a:spcPts val="3000"/>
              </a:lnSpc>
              <a:buFont typeface="Wingdings" pitchFamily="2" charset="2"/>
              <a:buNone/>
            </a:pPr>
            <a:r>
              <a:rPr lang="en-US" altLang="zh-CN" sz="2800"/>
              <a:t>      printf(“%4d”,*p);  </a:t>
            </a:r>
            <a:endParaRPr lang="zh-CN" altLang="zh-CN" sz="2800"/>
          </a:p>
          <a:p>
            <a:pPr>
              <a:lnSpc>
                <a:spcPts val="3000"/>
              </a:lnSpc>
              <a:buFont typeface="Wingdings" pitchFamily="2" charset="2"/>
              <a:buNone/>
            </a:pPr>
            <a:r>
              <a:rPr lang="en-US" altLang="zh-CN" sz="2800"/>
              <a:t>   }</a:t>
            </a:r>
            <a:endParaRPr lang="zh-CN" altLang="zh-CN" sz="2800"/>
          </a:p>
          <a:p>
            <a:pPr>
              <a:lnSpc>
                <a:spcPts val="3000"/>
              </a:lnSpc>
              <a:buFont typeface="Wingdings" pitchFamily="2" charset="2"/>
              <a:buNone/>
            </a:pPr>
            <a:r>
              <a:rPr lang="en-US" altLang="zh-CN" sz="2800"/>
              <a:t>   printf("\n");</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p:txBody>
      </p:sp>
      <p:pic>
        <p:nvPicPr>
          <p:cNvPr id="2508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57813" y="4714875"/>
            <a:ext cx="32115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圆角矩形标注 3"/>
          <p:cNvSpPr>
            <a:spLocks noChangeArrowheads="1"/>
          </p:cNvSpPr>
          <p:nvPr/>
        </p:nvSpPr>
        <p:spPr bwMode="auto">
          <a:xfrm>
            <a:off x="3000375" y="4500563"/>
            <a:ext cx="2143125" cy="642937"/>
          </a:xfrm>
          <a:prstGeom prst="wedgeRoundRectCallout">
            <a:avLst>
              <a:gd name="adj1" fmla="val -8866"/>
              <a:gd name="adj2" fmla="val -130454"/>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控制换行</a:t>
            </a:r>
            <a:endParaRPr lang="en-US" altLang="zh-CN" sz="2800">
              <a:solidFill>
                <a:srgbClr val="0000CC"/>
              </a:solidFill>
              <a:latin typeface="Arial" pitchFamily="34" charset="0"/>
            </a:endParaRPr>
          </a:p>
        </p:txBody>
      </p:sp>
      <p:sp>
        <p:nvSpPr>
          <p:cNvPr id="5" name="圆角矩形标注 4"/>
          <p:cNvSpPr>
            <a:spLocks noChangeArrowheads="1"/>
          </p:cNvSpPr>
          <p:nvPr/>
        </p:nvSpPr>
        <p:spPr bwMode="auto">
          <a:xfrm>
            <a:off x="1643063" y="1214438"/>
            <a:ext cx="5643562" cy="642937"/>
          </a:xfrm>
          <a:prstGeom prst="wedgeRoundRectCallout">
            <a:avLst>
              <a:gd name="adj1" fmla="val -41264"/>
              <a:gd name="adj2" fmla="val 175421"/>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逐个访问各元素时常用此类指针</a:t>
            </a:r>
            <a:endParaRPr lang="en-US" altLang="zh-CN" sz="2800">
              <a:solidFill>
                <a:srgbClr val="0000CC"/>
              </a:solidFill>
              <a:latin typeface="Arial" pitchFamily="34" charset="0"/>
            </a:endParaRPr>
          </a:p>
        </p:txBody>
      </p:sp>
      <p:pic>
        <p:nvPicPr>
          <p:cNvPr id="95238"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0882"/>
                                        </p:tgtEl>
                                        <p:attrNameLst>
                                          <p:attrName>style.visibility</p:attrName>
                                        </p:attrNameLst>
                                      </p:cBhvr>
                                      <p:to>
                                        <p:strVal val="visible"/>
                                      </p:to>
                                    </p:set>
                                    <p:animEffect transition="in" filter="blinds(horizontal)">
                                      <p:cBhvr>
                                        <p:cTn id="12" dur="500"/>
                                        <p:tgtEl>
                                          <p:spTgt spid="2508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blinds(horizontal)">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 y="857250"/>
            <a:ext cx="8153400" cy="5214938"/>
          </a:xfrm>
        </p:spPr>
        <p:txBody>
          <a:bodyPr/>
          <a:lstStyle/>
          <a:p>
            <a:pPr>
              <a:buFont typeface="Wingdings" pitchFamily="2" charset="2"/>
              <a:buNone/>
            </a:pPr>
            <a:r>
              <a:rPr lang="en-US" altLang="zh-CN"/>
              <a:t>(2) </a:t>
            </a:r>
            <a:r>
              <a:rPr lang="zh-CN" altLang="zh-CN"/>
              <a:t>指向由ｍ个元素组成的一维数组的指针变量</a:t>
            </a:r>
            <a:endParaRPr lang="en-US" altLang="zh-CN"/>
          </a:p>
          <a:p>
            <a:pPr>
              <a:buFont typeface="Wingdings" pitchFamily="2" charset="2"/>
              <a:buNone/>
            </a:pPr>
            <a:r>
              <a:rPr lang="en-US" altLang="zh-CN"/>
              <a:t>  </a:t>
            </a:r>
            <a:r>
              <a:rPr lang="zh-CN" altLang="zh-CN"/>
              <a:t>例</a:t>
            </a:r>
            <a:r>
              <a:rPr lang="en-US" altLang="zh-CN"/>
              <a:t>8.13 </a:t>
            </a:r>
            <a:r>
              <a:rPr lang="zh-CN" altLang="zh-CN"/>
              <a:t>输出二维数组任一行任一列元素的值。</a:t>
            </a:r>
          </a:p>
          <a:p>
            <a:r>
              <a:rPr lang="zh-CN" altLang="zh-CN"/>
              <a:t>解题思路：假设仍然用例</a:t>
            </a:r>
            <a:r>
              <a:rPr lang="en-US" altLang="zh-CN"/>
              <a:t>8.12</a:t>
            </a:r>
            <a:r>
              <a:rPr lang="zh-CN" altLang="zh-CN"/>
              <a:t>程序中的二维数组，例</a:t>
            </a:r>
            <a:r>
              <a:rPr lang="en-US" altLang="zh-CN"/>
              <a:t>8.12</a:t>
            </a:r>
            <a:r>
              <a:rPr lang="zh-CN" altLang="zh-CN"/>
              <a:t>中定义的指针变量是指向变量或数组元素的，现在改用指向一维数组的指针变量。</a:t>
            </a:r>
            <a:endParaRPr lang="zh-CN" altLang="en-US"/>
          </a:p>
        </p:txBody>
      </p:sp>
      <p:pic>
        <p:nvPicPr>
          <p:cNvPr id="96259"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内容占位符 2"/>
          <p:cNvSpPr>
            <a:spLocks noGrp="1"/>
          </p:cNvSpPr>
          <p:nvPr>
            <p:ph idx="1"/>
          </p:nvPr>
        </p:nvSpPr>
        <p:spPr>
          <a:xfrm>
            <a:off x="571500" y="714375"/>
            <a:ext cx="7572375" cy="5857875"/>
          </a:xfrm>
        </p:spPr>
        <p:txBody>
          <a:bodyPr/>
          <a:lstStyle/>
          <a:p>
            <a:pPr>
              <a:lnSpc>
                <a:spcPts val="3000"/>
              </a:lnSpc>
              <a:buFont typeface="Wingdings" pitchFamily="2" charset="2"/>
              <a:buNone/>
            </a:pPr>
            <a:r>
              <a:rPr lang="en-US" altLang="zh-CN" sz="2800"/>
              <a:t>#include &lt;stdio.h&gt;</a:t>
            </a:r>
            <a:endParaRPr lang="zh-CN" altLang="zh-CN" sz="2800"/>
          </a:p>
          <a:p>
            <a:pPr>
              <a:lnSpc>
                <a:spcPts val="3000"/>
              </a:lnSpc>
              <a:buFont typeface="Wingdings" pitchFamily="2" charset="2"/>
              <a:buNone/>
            </a:pPr>
            <a:r>
              <a:rPr lang="en-US" altLang="zh-CN" sz="2800"/>
              <a:t>int main()</a:t>
            </a:r>
            <a:endParaRPr lang="zh-CN" altLang="zh-CN" sz="2800"/>
          </a:p>
          <a:p>
            <a:pPr>
              <a:lnSpc>
                <a:spcPts val="3000"/>
              </a:lnSpc>
              <a:buFont typeface="Wingdings" pitchFamily="2" charset="2"/>
              <a:buNone/>
            </a:pPr>
            <a:r>
              <a:rPr lang="en-US" altLang="zh-CN" sz="2800"/>
              <a:t>{int a[3][</a:t>
            </a:r>
            <a:r>
              <a:rPr lang="en-US" altLang="zh-CN" sz="2800">
                <a:solidFill>
                  <a:srgbClr val="FF0000"/>
                </a:solidFill>
              </a:rPr>
              <a:t>4</a:t>
            </a:r>
            <a:r>
              <a:rPr lang="en-US" altLang="zh-CN" sz="2800"/>
              <a:t>]={1,3,5,7,9,11,13,15,</a:t>
            </a:r>
          </a:p>
          <a:p>
            <a:pPr>
              <a:lnSpc>
                <a:spcPts val="3000"/>
              </a:lnSpc>
              <a:buFont typeface="Wingdings" pitchFamily="2" charset="2"/>
              <a:buNone/>
            </a:pPr>
            <a:r>
              <a:rPr lang="en-US" altLang="zh-CN" sz="2800"/>
              <a:t>                                   17,19,21,23}; </a:t>
            </a:r>
            <a:endParaRPr lang="zh-CN" altLang="zh-CN" sz="2800"/>
          </a:p>
          <a:p>
            <a:pPr>
              <a:lnSpc>
                <a:spcPts val="3000"/>
              </a:lnSpc>
              <a:buFont typeface="Wingdings" pitchFamily="2" charset="2"/>
              <a:buNone/>
            </a:pPr>
            <a:r>
              <a:rPr lang="en-US" altLang="zh-CN" sz="2800"/>
              <a:t>  </a:t>
            </a:r>
            <a:r>
              <a:rPr lang="en-US" altLang="zh-CN" sz="2800">
                <a:solidFill>
                  <a:srgbClr val="9D138D"/>
                </a:solidFill>
              </a:rPr>
              <a:t>int </a:t>
            </a:r>
            <a:r>
              <a:rPr lang="en-US" altLang="zh-CN" sz="2800">
                <a:solidFill>
                  <a:srgbClr val="0000CC"/>
                </a:solidFill>
              </a:rPr>
              <a:t>(</a:t>
            </a:r>
            <a:r>
              <a:rPr lang="en-US" altLang="zh-CN" sz="2800">
                <a:solidFill>
                  <a:srgbClr val="9D138D"/>
                </a:solidFill>
              </a:rPr>
              <a:t>*p</a:t>
            </a:r>
            <a:r>
              <a:rPr lang="en-US" altLang="zh-CN" sz="2800">
                <a:solidFill>
                  <a:srgbClr val="0000CC"/>
                </a:solidFill>
              </a:rPr>
              <a:t>)</a:t>
            </a:r>
            <a:r>
              <a:rPr lang="en-US" altLang="zh-CN" sz="2800">
                <a:solidFill>
                  <a:srgbClr val="9D138D"/>
                </a:solidFill>
              </a:rPr>
              <a:t>[</a:t>
            </a:r>
            <a:r>
              <a:rPr lang="en-US" altLang="zh-CN" sz="2800">
                <a:solidFill>
                  <a:srgbClr val="FF0000"/>
                </a:solidFill>
              </a:rPr>
              <a:t>4</a:t>
            </a:r>
            <a:r>
              <a:rPr lang="en-US" altLang="zh-CN" sz="2800">
                <a:solidFill>
                  <a:srgbClr val="9D138D"/>
                </a:solidFill>
              </a:rPr>
              <a:t>]</a:t>
            </a:r>
            <a:r>
              <a:rPr lang="en-US" altLang="zh-CN" sz="2800"/>
              <a:t>,i,j; </a:t>
            </a:r>
            <a:endParaRPr lang="zh-CN" altLang="zh-CN" sz="2800"/>
          </a:p>
          <a:p>
            <a:pPr>
              <a:lnSpc>
                <a:spcPts val="3000"/>
              </a:lnSpc>
              <a:buFont typeface="Wingdings" pitchFamily="2" charset="2"/>
              <a:buNone/>
            </a:pPr>
            <a:r>
              <a:rPr lang="en-US" altLang="zh-CN" sz="2800"/>
              <a:t>  p=a; </a:t>
            </a:r>
            <a:endParaRPr lang="zh-CN" altLang="zh-CN" sz="2800"/>
          </a:p>
          <a:p>
            <a:pPr>
              <a:lnSpc>
                <a:spcPts val="3000"/>
              </a:lnSpc>
              <a:buFont typeface="Wingdings" pitchFamily="2" charset="2"/>
              <a:buNone/>
            </a:pPr>
            <a:r>
              <a:rPr lang="en-US" altLang="zh-CN" sz="2800"/>
              <a:t>  printf(“enter row and colum:");</a:t>
            </a:r>
            <a:endParaRPr lang="zh-CN" altLang="zh-CN" sz="2800"/>
          </a:p>
          <a:p>
            <a:pPr>
              <a:lnSpc>
                <a:spcPts val="3000"/>
              </a:lnSpc>
              <a:buFont typeface="Wingdings" pitchFamily="2" charset="2"/>
              <a:buNone/>
            </a:pPr>
            <a:r>
              <a:rPr lang="en-US" altLang="zh-CN" sz="2800"/>
              <a:t>  scanf(“%d,%d”,&amp;i,&amp;j); </a:t>
            </a:r>
            <a:endParaRPr lang="zh-CN" altLang="zh-CN" sz="2800"/>
          </a:p>
          <a:p>
            <a:pPr>
              <a:lnSpc>
                <a:spcPts val="3000"/>
              </a:lnSpc>
              <a:buFont typeface="Wingdings" pitchFamily="2" charset="2"/>
              <a:buNone/>
            </a:pPr>
            <a:r>
              <a:rPr lang="en-US" altLang="zh-CN" sz="2800"/>
              <a:t>  printf(“a[%d,%d]=%d\n”,</a:t>
            </a:r>
          </a:p>
          <a:p>
            <a:pPr>
              <a:lnSpc>
                <a:spcPts val="3000"/>
              </a:lnSpc>
              <a:buFont typeface="Wingdings" pitchFamily="2" charset="2"/>
              <a:buNone/>
            </a:pPr>
            <a:r>
              <a:rPr lang="en-US" altLang="zh-CN" sz="2800"/>
              <a:t>                             i,j,*(*(p+i)+j));</a:t>
            </a:r>
            <a:endParaRPr lang="zh-CN" altLang="zh-CN" sz="2800"/>
          </a:p>
          <a:p>
            <a:pPr>
              <a:lnSpc>
                <a:spcPts val="3000"/>
              </a:lnSpc>
              <a:buFont typeface="Wingdings" pitchFamily="2" charset="2"/>
              <a:buNone/>
            </a:pPr>
            <a:r>
              <a:rPr lang="en-US" altLang="zh-CN" sz="2800"/>
              <a:t>  return 0;</a:t>
            </a:r>
            <a:endParaRPr lang="zh-CN" altLang="zh-CN" sz="2800"/>
          </a:p>
          <a:p>
            <a:pPr>
              <a:lnSpc>
                <a:spcPts val="3000"/>
              </a:lnSpc>
              <a:buFont typeface="Wingdings" pitchFamily="2" charset="2"/>
              <a:buNone/>
            </a:pPr>
            <a:r>
              <a:rPr lang="en-US" altLang="zh-CN" sz="2800"/>
              <a:t>}</a:t>
            </a:r>
            <a:endParaRPr lang="zh-CN" altLang="zh-CN" sz="2800"/>
          </a:p>
        </p:txBody>
      </p:sp>
      <p:grpSp>
        <p:nvGrpSpPr>
          <p:cNvPr id="2" name="组合 4"/>
          <p:cNvGrpSpPr>
            <a:grpSpLocks/>
          </p:cNvGrpSpPr>
          <p:nvPr/>
        </p:nvGrpSpPr>
        <p:grpSpPr bwMode="auto">
          <a:xfrm>
            <a:off x="2714625" y="5786438"/>
            <a:ext cx="4716463" cy="814387"/>
            <a:chOff x="3286116" y="5542862"/>
            <a:chExt cx="4716000" cy="813735"/>
          </a:xfrm>
        </p:grpSpPr>
        <p:pic>
          <p:nvPicPr>
            <p:cNvPr id="9728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6116" y="5542862"/>
              <a:ext cx="4714908" cy="386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728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16" y="5913086"/>
              <a:ext cx="4716000" cy="443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 name="圆角矩形标注 5"/>
          <p:cNvSpPr>
            <a:spLocks noChangeArrowheads="1"/>
          </p:cNvSpPr>
          <p:nvPr/>
        </p:nvSpPr>
        <p:spPr bwMode="auto">
          <a:xfrm>
            <a:off x="3357563" y="1857375"/>
            <a:ext cx="1643062" cy="642938"/>
          </a:xfrm>
          <a:prstGeom prst="wedgeRoundRectCallout">
            <a:avLst>
              <a:gd name="adj1" fmla="val -99153"/>
              <a:gd name="adj2" fmla="val 54630"/>
              <a:gd name="adj3" fmla="val 16667"/>
            </a:avLst>
          </a:prstGeom>
          <a:solidFill>
            <a:srgbClr val="FFFFCC"/>
          </a:solidFill>
          <a:ln w="9525" algn="ctr">
            <a:solidFill>
              <a:schemeClr val="tx1"/>
            </a:solidFill>
            <a:miter lim="800000"/>
            <a:headEnd/>
            <a:tailEnd/>
          </a:ln>
        </p:spPr>
        <p:txBody>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algn="ctr" eaLnBrk="1" hangingPunct="1">
              <a:lnSpc>
                <a:spcPct val="100000"/>
              </a:lnSpc>
              <a:spcBef>
                <a:spcPct val="0"/>
              </a:spcBef>
              <a:buFontTx/>
              <a:buNone/>
            </a:pPr>
            <a:r>
              <a:rPr lang="zh-CN" altLang="en-US" sz="2800">
                <a:solidFill>
                  <a:srgbClr val="0000CC"/>
                </a:solidFill>
                <a:latin typeface="Arial" pitchFamily="34" charset="0"/>
              </a:rPr>
              <a:t>行指针</a:t>
            </a:r>
            <a:endParaRPr lang="en-US" altLang="zh-CN" sz="2800">
              <a:solidFill>
                <a:srgbClr val="0000CC"/>
              </a:solidFill>
              <a:latin typeface="Arial" pitchFamily="34" charset="0"/>
            </a:endParaRPr>
          </a:p>
        </p:txBody>
      </p:sp>
      <p:sp>
        <p:nvSpPr>
          <p:cNvPr id="7" name="矩形 6"/>
          <p:cNvSpPr>
            <a:spLocks noChangeArrowheads="1"/>
          </p:cNvSpPr>
          <p:nvPr/>
        </p:nvSpPr>
        <p:spPr bwMode="auto">
          <a:xfrm>
            <a:off x="4714875" y="4929188"/>
            <a:ext cx="2357438"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sp>
        <p:nvSpPr>
          <p:cNvPr id="8" name="圆角矩形标注 7"/>
          <p:cNvSpPr/>
          <p:nvPr/>
        </p:nvSpPr>
        <p:spPr bwMode="auto">
          <a:xfrm>
            <a:off x="6643688" y="4000500"/>
            <a:ext cx="1928812" cy="642938"/>
          </a:xfrm>
          <a:prstGeom prst="wedgeRoundRectCallout">
            <a:avLst>
              <a:gd name="adj1" fmla="val -40708"/>
              <a:gd name="adj2" fmla="val 81903"/>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en-US" altLang="zh-CN" sz="2800" b="1" dirty="0">
                <a:solidFill>
                  <a:srgbClr val="0000CC"/>
                </a:solidFill>
                <a:latin typeface="+mn-lt"/>
                <a:ea typeface="+mn-ea"/>
              </a:rPr>
              <a:t>a[</a:t>
            </a:r>
            <a:r>
              <a:rPr lang="en-US" altLang="zh-CN" sz="2800" b="1" dirty="0" err="1">
                <a:solidFill>
                  <a:srgbClr val="0000CC"/>
                </a:solidFill>
                <a:latin typeface="+mn-lt"/>
                <a:ea typeface="+mn-ea"/>
              </a:rPr>
              <a:t>i</a:t>
            </a:r>
            <a:r>
              <a:rPr lang="en-US" altLang="zh-CN" sz="2800" b="1" dirty="0">
                <a:solidFill>
                  <a:srgbClr val="0000CC"/>
                </a:solidFill>
                <a:latin typeface="+mn-lt"/>
                <a:ea typeface="+mn-ea"/>
              </a:rPr>
              <a:t>][j]</a:t>
            </a:r>
          </a:p>
        </p:txBody>
      </p:sp>
      <p:pic>
        <p:nvPicPr>
          <p:cNvPr id="97287" name="图片 8"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p:cNvSpPr>
            <a:spLocks noGrp="1"/>
          </p:cNvSpPr>
          <p:nvPr>
            <p:ph idx="1"/>
          </p:nvPr>
        </p:nvSpPr>
        <p:spPr>
          <a:xfrm>
            <a:off x="571500" y="857250"/>
            <a:ext cx="8153400" cy="5357813"/>
          </a:xfrm>
        </p:spPr>
        <p:txBody>
          <a:bodyPr/>
          <a:lstStyle/>
          <a:p>
            <a:pPr>
              <a:buFont typeface="Wingdings" pitchFamily="2" charset="2"/>
              <a:buNone/>
            </a:pPr>
            <a:r>
              <a:rPr lang="en-US" altLang="zh-CN"/>
              <a:t>3. </a:t>
            </a:r>
            <a:r>
              <a:rPr lang="zh-CN" altLang="zh-CN"/>
              <a:t>用指向数组的指针作函数参数</a:t>
            </a:r>
          </a:p>
          <a:p>
            <a:r>
              <a:rPr lang="zh-CN" altLang="zh-CN"/>
              <a:t>一维数组名可以作为函数参数，多维数组名也可作函数参数。</a:t>
            </a:r>
            <a:endParaRPr lang="en-US" altLang="zh-CN"/>
          </a:p>
          <a:p>
            <a:r>
              <a:rPr lang="zh-CN" altLang="zh-CN"/>
              <a:t>用指针变量作形参，以接受实参数组名传递来的地址。</a:t>
            </a:r>
            <a:endParaRPr lang="en-US" altLang="zh-CN"/>
          </a:p>
          <a:p>
            <a:r>
              <a:rPr lang="zh-CN" altLang="zh-CN"/>
              <a:t>可以有两种方法：</a:t>
            </a:r>
            <a:endParaRPr lang="en-US" altLang="zh-CN"/>
          </a:p>
          <a:p>
            <a:pPr lvl="1">
              <a:buFont typeface="Wingdings" pitchFamily="2" charset="2"/>
              <a:buNone/>
            </a:pPr>
            <a:r>
              <a:rPr lang="zh-CN" altLang="zh-CN" sz="3200"/>
              <a:t>①用指向变量的指针变量</a:t>
            </a:r>
            <a:endParaRPr lang="en-US" altLang="zh-CN" sz="3200"/>
          </a:p>
          <a:p>
            <a:pPr lvl="1">
              <a:buFont typeface="Wingdings" pitchFamily="2" charset="2"/>
              <a:buNone/>
            </a:pPr>
            <a:r>
              <a:rPr lang="zh-CN" altLang="zh-CN" sz="3200"/>
              <a:t>②用指向一维数组的指针变量</a:t>
            </a:r>
            <a:endParaRPr lang="zh-CN" altLang="en-US" sz="3200"/>
          </a:p>
        </p:txBody>
      </p:sp>
      <p:pic>
        <p:nvPicPr>
          <p:cNvPr id="9830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3186">
                                            <p:txEl>
                                              <p:pRg st="1" end="1"/>
                                            </p:txEl>
                                          </p:spTgt>
                                        </p:tgtEl>
                                        <p:attrNameLst>
                                          <p:attrName>style.visibility</p:attrName>
                                        </p:attrNameLst>
                                      </p:cBhvr>
                                      <p:to>
                                        <p:strVal val="visible"/>
                                      </p:to>
                                    </p:set>
                                    <p:animEffect transition="in" filter="blinds(horizontal)">
                                      <p:cBhvr>
                                        <p:cTn id="7" dur="500"/>
                                        <p:tgtEl>
                                          <p:spTgt spid="931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3186">
                                            <p:txEl>
                                              <p:pRg st="2" end="2"/>
                                            </p:txEl>
                                          </p:spTgt>
                                        </p:tgtEl>
                                        <p:attrNameLst>
                                          <p:attrName>style.visibility</p:attrName>
                                        </p:attrNameLst>
                                      </p:cBhvr>
                                      <p:to>
                                        <p:strVal val="visible"/>
                                      </p:to>
                                    </p:set>
                                    <p:animEffect transition="in" filter="blinds(horizontal)">
                                      <p:cBhvr>
                                        <p:cTn id="12" dur="500"/>
                                        <p:tgtEl>
                                          <p:spTgt spid="931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3186">
                                            <p:txEl>
                                              <p:pRg st="3" end="3"/>
                                            </p:txEl>
                                          </p:spTgt>
                                        </p:tgtEl>
                                        <p:attrNameLst>
                                          <p:attrName>style.visibility</p:attrName>
                                        </p:attrNameLst>
                                      </p:cBhvr>
                                      <p:to>
                                        <p:strVal val="visible"/>
                                      </p:to>
                                    </p:set>
                                    <p:animEffect transition="in" filter="blinds(horizontal)">
                                      <p:cBhvr>
                                        <p:cTn id="17" dur="500"/>
                                        <p:tgtEl>
                                          <p:spTgt spid="93186">
                                            <p:txEl>
                                              <p:pRg st="3" end="3"/>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93186">
                                            <p:txEl>
                                              <p:pRg st="4" end="4"/>
                                            </p:txEl>
                                          </p:spTgt>
                                        </p:tgtEl>
                                        <p:attrNameLst>
                                          <p:attrName>style.visibility</p:attrName>
                                        </p:attrNameLst>
                                      </p:cBhvr>
                                      <p:to>
                                        <p:strVal val="visible"/>
                                      </p:to>
                                    </p:set>
                                    <p:animEffect transition="in" filter="blinds(horizontal)">
                                      <p:cBhvr>
                                        <p:cTn id="20" dur="500"/>
                                        <p:tgtEl>
                                          <p:spTgt spid="93186">
                                            <p:txEl>
                                              <p:pRg st="4" end="4"/>
                                            </p:txEl>
                                          </p:spTgt>
                                        </p:tgtEl>
                                      </p:cBhvr>
                                    </p:animEffect>
                                  </p:childTnLst>
                                </p:cTn>
                              </p:par>
                              <p:par>
                                <p:cTn id="21" presetID="3" presetClass="entr" presetSubtype="10" fill="hold" nodeType="withEffect">
                                  <p:stCondLst>
                                    <p:cond delay="0"/>
                                  </p:stCondLst>
                                  <p:childTnLst>
                                    <p:set>
                                      <p:cBhvr>
                                        <p:cTn id="22" dur="1" fill="hold">
                                          <p:stCondLst>
                                            <p:cond delay="0"/>
                                          </p:stCondLst>
                                        </p:cTn>
                                        <p:tgtEl>
                                          <p:spTgt spid="93186">
                                            <p:txEl>
                                              <p:pRg st="5" end="5"/>
                                            </p:txEl>
                                          </p:spTgt>
                                        </p:tgtEl>
                                        <p:attrNameLst>
                                          <p:attrName>style.visibility</p:attrName>
                                        </p:attrNameLst>
                                      </p:cBhvr>
                                      <p:to>
                                        <p:strVal val="visible"/>
                                      </p:to>
                                    </p:set>
                                    <p:animEffect transition="in" filter="blinds(horizontal)">
                                      <p:cBhvr>
                                        <p:cTn id="23" dur="500"/>
                                        <p:tgtEl>
                                          <p:spTgt spid="9318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625" y="1000125"/>
            <a:ext cx="8464550" cy="4143375"/>
          </a:xfrm>
        </p:spPr>
        <p:txBody>
          <a:bodyPr/>
          <a:lstStyle/>
          <a:p>
            <a:pPr>
              <a:buFont typeface="Wingdings" pitchFamily="2" charset="2"/>
              <a:buNone/>
            </a:pPr>
            <a:r>
              <a:rPr lang="en-US" altLang="zh-CN"/>
              <a:t>   </a:t>
            </a:r>
            <a:r>
              <a:rPr lang="zh-CN" altLang="zh-CN"/>
              <a:t>例</a:t>
            </a:r>
            <a:r>
              <a:rPr lang="en-US" altLang="zh-CN"/>
              <a:t>8.14 </a:t>
            </a:r>
            <a:r>
              <a:rPr lang="zh-CN" altLang="zh-CN"/>
              <a:t>有一个班，</a:t>
            </a:r>
            <a:r>
              <a:rPr lang="en-US" altLang="zh-CN"/>
              <a:t>3</a:t>
            </a:r>
            <a:r>
              <a:rPr lang="zh-CN" altLang="zh-CN"/>
              <a:t>个学生，各学</a:t>
            </a:r>
            <a:r>
              <a:rPr lang="en-US" altLang="zh-CN"/>
              <a:t>4</a:t>
            </a:r>
            <a:r>
              <a:rPr lang="zh-CN" altLang="zh-CN"/>
              <a:t>门课，计算总平均分数以及第</a:t>
            </a:r>
            <a:r>
              <a:rPr lang="en-US" altLang="zh-CN"/>
              <a:t>n</a:t>
            </a:r>
            <a:r>
              <a:rPr lang="zh-CN" altLang="zh-CN"/>
              <a:t>个学生的成绩。</a:t>
            </a:r>
            <a:r>
              <a:rPr lang="en-US" altLang="zh-CN"/>
              <a:t> </a:t>
            </a:r>
            <a:endParaRPr lang="zh-CN" altLang="zh-CN"/>
          </a:p>
          <a:p>
            <a:r>
              <a:rPr lang="zh-CN" altLang="zh-CN"/>
              <a:t>解题思路：这个题目是很简单的。本例用指向数组的指针作函数参数。用函数</a:t>
            </a:r>
            <a:r>
              <a:rPr lang="en-US" altLang="zh-CN"/>
              <a:t>average</a:t>
            </a:r>
            <a:r>
              <a:rPr lang="zh-CN" altLang="zh-CN"/>
              <a:t>求总平均成绩，用函数</a:t>
            </a:r>
            <a:r>
              <a:rPr lang="en-US" altLang="zh-CN"/>
              <a:t>search</a:t>
            </a:r>
            <a:r>
              <a:rPr lang="zh-CN" altLang="zh-CN"/>
              <a:t>找出并输出第</a:t>
            </a:r>
            <a:r>
              <a:rPr lang="en-US" altLang="zh-CN"/>
              <a:t>i</a:t>
            </a:r>
            <a:r>
              <a:rPr lang="zh-CN" altLang="zh-CN"/>
              <a:t>个学生的成绩。</a:t>
            </a:r>
            <a:endParaRPr lang="zh-CN" altLang="en-US"/>
          </a:p>
        </p:txBody>
      </p:sp>
      <p:pic>
        <p:nvPicPr>
          <p:cNvPr id="99331"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内容占位符 2"/>
          <p:cNvSpPr>
            <a:spLocks noGrp="1"/>
          </p:cNvSpPr>
          <p:nvPr>
            <p:ph idx="1"/>
          </p:nvPr>
        </p:nvSpPr>
        <p:spPr>
          <a:xfrm>
            <a:off x="428625" y="785813"/>
            <a:ext cx="8296275" cy="5357812"/>
          </a:xfrm>
        </p:spPr>
        <p:txBody>
          <a:bodyPr/>
          <a:lstStyle/>
          <a:p>
            <a:pPr>
              <a:lnSpc>
                <a:spcPct val="100000"/>
              </a:lnSpc>
              <a:buFont typeface="Wingdings" pitchFamily="2" charset="2"/>
              <a:buNone/>
            </a:pPr>
            <a:r>
              <a:rPr lang="en-US" altLang="zh-CN" sz="2800"/>
              <a:t>#include &lt;stdio.h&gt;</a:t>
            </a:r>
            <a:endParaRPr lang="zh-CN" altLang="zh-CN" sz="2800"/>
          </a:p>
          <a:p>
            <a:pPr>
              <a:lnSpc>
                <a:spcPct val="100000"/>
              </a:lnSpc>
              <a:buFont typeface="Wingdings" pitchFamily="2" charset="2"/>
              <a:buNone/>
            </a:pPr>
            <a:r>
              <a:rPr lang="en-US" altLang="zh-CN" sz="2800"/>
              <a:t>int main()</a:t>
            </a:r>
            <a:endParaRPr lang="zh-CN" altLang="zh-CN" sz="2800"/>
          </a:p>
          <a:p>
            <a:pPr>
              <a:lnSpc>
                <a:spcPct val="100000"/>
              </a:lnSpc>
              <a:buFont typeface="Wingdings" pitchFamily="2" charset="2"/>
              <a:buNone/>
            </a:pPr>
            <a:r>
              <a:rPr lang="en-US" altLang="zh-CN" sz="2800"/>
              <a:t>{ void average(float *p,int n);</a:t>
            </a:r>
            <a:endParaRPr lang="zh-CN" altLang="zh-CN" sz="2800"/>
          </a:p>
          <a:p>
            <a:pPr>
              <a:lnSpc>
                <a:spcPct val="100000"/>
              </a:lnSpc>
              <a:buFont typeface="Wingdings" pitchFamily="2" charset="2"/>
              <a:buNone/>
            </a:pPr>
            <a:r>
              <a:rPr lang="en-US" altLang="zh-CN" sz="2800"/>
              <a:t>   void search(float (*p)[4],int n);</a:t>
            </a:r>
            <a:endParaRPr lang="zh-CN" altLang="zh-CN" sz="2800"/>
          </a:p>
          <a:p>
            <a:pPr>
              <a:lnSpc>
                <a:spcPct val="100000"/>
              </a:lnSpc>
              <a:buFont typeface="Wingdings" pitchFamily="2" charset="2"/>
              <a:buNone/>
            </a:pPr>
            <a:r>
              <a:rPr lang="en-US" altLang="zh-CN" sz="2800"/>
              <a:t>   float score[3][4]={{65,67,70,60},</a:t>
            </a:r>
          </a:p>
          <a:p>
            <a:pPr>
              <a:lnSpc>
                <a:spcPct val="100000"/>
              </a:lnSpc>
              <a:buFont typeface="Wingdings" pitchFamily="2" charset="2"/>
              <a:buNone/>
            </a:pPr>
            <a:r>
              <a:rPr lang="en-US" altLang="zh-CN" sz="2800"/>
              <a:t>           {80,87,90,81},{90,99,100,98}};</a:t>
            </a:r>
            <a:endParaRPr lang="zh-CN" altLang="zh-CN" sz="2800"/>
          </a:p>
          <a:p>
            <a:pPr>
              <a:lnSpc>
                <a:spcPct val="100000"/>
              </a:lnSpc>
              <a:buFont typeface="Wingdings" pitchFamily="2" charset="2"/>
              <a:buNone/>
            </a:pPr>
            <a:r>
              <a:rPr lang="en-US" altLang="zh-CN" sz="2800"/>
              <a:t>   average(</a:t>
            </a:r>
            <a:r>
              <a:rPr lang="en-US" altLang="zh-CN" sz="2800">
                <a:solidFill>
                  <a:srgbClr val="9D138D"/>
                </a:solidFill>
              </a:rPr>
              <a:t>*score</a:t>
            </a:r>
            <a:r>
              <a:rPr lang="en-US" altLang="zh-CN" sz="2800"/>
              <a:t>,12); </a:t>
            </a:r>
            <a:endParaRPr lang="zh-CN" altLang="zh-CN" sz="2800"/>
          </a:p>
          <a:p>
            <a:pPr>
              <a:lnSpc>
                <a:spcPct val="100000"/>
              </a:lnSpc>
              <a:buFont typeface="Wingdings" pitchFamily="2" charset="2"/>
              <a:buNone/>
            </a:pPr>
            <a:r>
              <a:rPr lang="en-US" altLang="zh-CN" sz="2800"/>
              <a:t>   search(score,2); </a:t>
            </a:r>
            <a:endParaRPr lang="zh-CN" altLang="zh-CN" sz="2800"/>
          </a:p>
          <a:p>
            <a:pPr>
              <a:lnSpc>
                <a:spcPct val="100000"/>
              </a:lnSpc>
              <a:buFont typeface="Wingdings" pitchFamily="2" charset="2"/>
              <a:buNone/>
            </a:pPr>
            <a:r>
              <a:rPr lang="en-US" altLang="zh-CN" sz="2800"/>
              <a:t>   return 0;</a:t>
            </a:r>
            <a:endParaRPr lang="zh-CN" altLang="zh-CN" sz="2800"/>
          </a:p>
          <a:p>
            <a:pPr>
              <a:lnSpc>
                <a:spcPct val="100000"/>
              </a:lnSpc>
              <a:buFont typeface="Wingdings" pitchFamily="2" charset="2"/>
              <a:buNone/>
            </a:pPr>
            <a:r>
              <a:rPr lang="en-US" altLang="zh-CN" sz="2800"/>
              <a:t>}</a:t>
            </a:r>
            <a:endParaRPr lang="zh-CN" altLang="zh-CN" sz="2800"/>
          </a:p>
        </p:txBody>
      </p:sp>
      <p:sp>
        <p:nvSpPr>
          <p:cNvPr id="4" name="矩形 3"/>
          <p:cNvSpPr>
            <a:spLocks noChangeArrowheads="1"/>
          </p:cNvSpPr>
          <p:nvPr/>
        </p:nvSpPr>
        <p:spPr bwMode="auto">
          <a:xfrm>
            <a:off x="2643188" y="3857625"/>
            <a:ext cx="1357312"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sp>
        <p:nvSpPr>
          <p:cNvPr id="5" name="圆角矩形标注 4"/>
          <p:cNvSpPr>
            <a:spLocks noChangeArrowheads="1"/>
          </p:cNvSpPr>
          <p:nvPr/>
        </p:nvSpPr>
        <p:spPr bwMode="auto">
          <a:xfrm>
            <a:off x="4643438" y="4429125"/>
            <a:ext cx="3960812" cy="642938"/>
          </a:xfrm>
          <a:prstGeom prst="wedgeRoundRectCallout">
            <a:avLst>
              <a:gd name="adj1" fmla="val -65954"/>
              <a:gd name="adj2" fmla="val -60370"/>
              <a:gd name="adj3" fmla="val 16667"/>
            </a:avLst>
          </a:prstGeom>
          <a:solidFill>
            <a:srgbClr val="FFFFCC"/>
          </a:solidFill>
          <a:ln w="9525" algn="ctr">
            <a:solidFill>
              <a:schemeClr val="tx1"/>
            </a:solidFill>
            <a:miter lim="800000"/>
            <a:headEnd/>
            <a:tailEnd/>
          </a:ln>
        </p:spPr>
        <p:txBody>
          <a:bodyPr/>
          <a:lstStyle/>
          <a:p>
            <a:pPr algn="ctr">
              <a:defRPr/>
            </a:pPr>
            <a:r>
              <a:rPr lang="en-US" altLang="zh-CN" sz="2800" b="1" dirty="0">
                <a:solidFill>
                  <a:srgbClr val="0000CC"/>
                </a:solidFill>
                <a:latin typeface="+mn-lt"/>
                <a:ea typeface="+mn-ea"/>
              </a:rPr>
              <a:t>score[0][0]</a:t>
            </a:r>
            <a:r>
              <a:rPr lang="zh-CN" altLang="en-US" sz="2800" b="1" dirty="0">
                <a:solidFill>
                  <a:srgbClr val="0000CC"/>
                </a:solidFill>
                <a:latin typeface="+mn-lt"/>
                <a:ea typeface="+mn-ea"/>
              </a:rPr>
              <a:t>的地址</a:t>
            </a:r>
            <a:endParaRPr lang="en-US" altLang="zh-CN" sz="2800" b="1" dirty="0">
              <a:solidFill>
                <a:srgbClr val="0000CC"/>
              </a:solidFill>
              <a:latin typeface="+mn-lt"/>
              <a:ea typeface="+mn-ea"/>
            </a:endParaRPr>
          </a:p>
        </p:txBody>
      </p:sp>
      <p:pic>
        <p:nvPicPr>
          <p:cNvPr id="100357"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内容占位符 2"/>
          <p:cNvSpPr>
            <a:spLocks noGrp="1"/>
          </p:cNvSpPr>
          <p:nvPr>
            <p:ph idx="1"/>
          </p:nvPr>
        </p:nvSpPr>
        <p:spPr>
          <a:xfrm>
            <a:off x="285750" y="1000125"/>
            <a:ext cx="8001000" cy="4929188"/>
          </a:xfrm>
        </p:spPr>
        <p:txBody>
          <a:bodyPr/>
          <a:lstStyle/>
          <a:p>
            <a:pPr>
              <a:lnSpc>
                <a:spcPct val="100000"/>
              </a:lnSpc>
              <a:buFont typeface="Wingdings" pitchFamily="2" charset="2"/>
              <a:buNone/>
            </a:pPr>
            <a:r>
              <a:rPr lang="en-US" altLang="zh-CN" sz="2800"/>
              <a:t>void average(float *p,int n) </a:t>
            </a:r>
            <a:endParaRPr lang="zh-CN" altLang="zh-CN" sz="2800"/>
          </a:p>
          <a:p>
            <a:pPr>
              <a:lnSpc>
                <a:spcPct val="100000"/>
              </a:lnSpc>
              <a:buFont typeface="Wingdings" pitchFamily="2" charset="2"/>
              <a:buNone/>
            </a:pPr>
            <a:r>
              <a:rPr lang="en-US" altLang="zh-CN" sz="2800"/>
              <a:t>{ float *p_end;</a:t>
            </a:r>
            <a:endParaRPr lang="zh-CN" altLang="zh-CN" sz="2800"/>
          </a:p>
          <a:p>
            <a:pPr>
              <a:lnSpc>
                <a:spcPct val="100000"/>
              </a:lnSpc>
              <a:buFont typeface="Wingdings" pitchFamily="2" charset="2"/>
              <a:buNone/>
            </a:pPr>
            <a:r>
              <a:rPr lang="en-US" altLang="zh-CN" sz="2800"/>
              <a:t>   float sum=0,aver;</a:t>
            </a:r>
            <a:endParaRPr lang="zh-CN" altLang="zh-CN" sz="2800"/>
          </a:p>
          <a:p>
            <a:pPr>
              <a:lnSpc>
                <a:spcPct val="100000"/>
              </a:lnSpc>
              <a:buFont typeface="Wingdings" pitchFamily="2" charset="2"/>
              <a:buNone/>
            </a:pPr>
            <a:r>
              <a:rPr lang="en-US" altLang="zh-CN" sz="2800"/>
              <a:t>   p_end=p+n-1; </a:t>
            </a:r>
            <a:endParaRPr lang="zh-CN" altLang="zh-CN" sz="2800"/>
          </a:p>
          <a:p>
            <a:pPr>
              <a:lnSpc>
                <a:spcPct val="100000"/>
              </a:lnSpc>
              <a:buFont typeface="Wingdings" pitchFamily="2" charset="2"/>
              <a:buNone/>
            </a:pPr>
            <a:r>
              <a:rPr lang="en-US" altLang="zh-CN" sz="2800"/>
              <a:t>   for(   ;p&lt;=</a:t>
            </a:r>
            <a:r>
              <a:rPr lang="en-US" altLang="zh-CN" sz="2800">
                <a:solidFill>
                  <a:srgbClr val="FF0000"/>
                </a:solidFill>
              </a:rPr>
              <a:t>p_end</a:t>
            </a:r>
            <a:r>
              <a:rPr lang="en-US" altLang="zh-CN" sz="2800"/>
              <a:t>; p++)</a:t>
            </a:r>
            <a:endParaRPr lang="zh-CN" altLang="zh-CN" sz="2800"/>
          </a:p>
          <a:p>
            <a:pPr>
              <a:lnSpc>
                <a:spcPct val="100000"/>
              </a:lnSpc>
              <a:buFont typeface="Wingdings" pitchFamily="2" charset="2"/>
              <a:buNone/>
            </a:pPr>
            <a:r>
              <a:rPr lang="en-US" altLang="zh-CN" sz="2800"/>
              <a:t>        sum=sum+(*p);</a:t>
            </a:r>
            <a:endParaRPr lang="zh-CN" altLang="zh-CN" sz="2800"/>
          </a:p>
          <a:p>
            <a:pPr>
              <a:lnSpc>
                <a:spcPct val="100000"/>
              </a:lnSpc>
              <a:buFont typeface="Wingdings" pitchFamily="2" charset="2"/>
              <a:buNone/>
            </a:pPr>
            <a:r>
              <a:rPr lang="en-US" altLang="zh-CN" sz="2800"/>
              <a:t>   aver=sum/n;</a:t>
            </a:r>
            <a:endParaRPr lang="zh-CN" altLang="zh-CN" sz="2800"/>
          </a:p>
          <a:p>
            <a:pPr>
              <a:lnSpc>
                <a:spcPct val="100000"/>
              </a:lnSpc>
              <a:buFont typeface="Wingdings" pitchFamily="2" charset="2"/>
              <a:buNone/>
            </a:pPr>
            <a:r>
              <a:rPr lang="en-US" altLang="zh-CN" sz="2800"/>
              <a:t>   printf("average=%5.2f\n",aver);</a:t>
            </a:r>
            <a:endParaRPr lang="zh-CN" altLang="zh-CN" sz="2800"/>
          </a:p>
          <a:p>
            <a:pPr>
              <a:lnSpc>
                <a:spcPct val="100000"/>
              </a:lnSpc>
              <a:buFont typeface="Wingdings" pitchFamily="2" charset="2"/>
              <a:buNone/>
            </a:pPr>
            <a:r>
              <a:rPr lang="en-US" altLang="zh-CN" sz="2800"/>
              <a:t>}</a:t>
            </a:r>
            <a:endParaRPr lang="zh-CN" altLang="zh-CN" sz="2800"/>
          </a:p>
        </p:txBody>
      </p:sp>
      <p:graphicFrame>
        <p:nvGraphicFramePr>
          <p:cNvPr id="4" name="表格 3"/>
          <p:cNvGraphicFramePr>
            <a:graphicFrameLocks noGrp="1"/>
          </p:cNvGraphicFramePr>
          <p:nvPr/>
        </p:nvGraphicFramePr>
        <p:xfrm>
          <a:off x="7715250" y="285750"/>
          <a:ext cx="1071563" cy="6286500"/>
        </p:xfrm>
        <a:graphic>
          <a:graphicData uri="http://schemas.openxmlformats.org/drawingml/2006/table">
            <a:tbl>
              <a:tblPr firstRow="1" bandRow="1">
                <a:tableStyleId>{5C22544A-7EE6-4342-B048-85BDC9FD1C3A}</a:tableStyleId>
              </a:tblPr>
              <a:tblGrid>
                <a:gridCol w="1071563">
                  <a:extLst>
                    <a:ext uri="{9D8B030D-6E8A-4147-A177-3AD203B41FA5}">
                      <a16:colId xmlns:a16="http://schemas.microsoft.com/office/drawing/2014/main" val="20000"/>
                    </a:ext>
                  </a:extLst>
                </a:gridCol>
              </a:tblGrid>
              <a:tr h="523875">
                <a:tc>
                  <a:txBody>
                    <a:bodyPr/>
                    <a:lstStyle/>
                    <a:p>
                      <a:pPr algn="ctr"/>
                      <a:r>
                        <a:rPr lang="en-US" altLang="zh-CN" sz="2800" b="1" dirty="0">
                          <a:solidFill>
                            <a:srgbClr val="00B050"/>
                          </a:solidFill>
                        </a:rPr>
                        <a:t>65</a:t>
                      </a:r>
                      <a:endParaRPr lang="zh-CN" altLang="en-US" sz="28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23875">
                <a:tc>
                  <a:txBody>
                    <a:bodyPr/>
                    <a:lstStyle/>
                    <a:p>
                      <a:pPr algn="ctr"/>
                      <a:r>
                        <a:rPr lang="en-US" altLang="zh-CN" sz="2800" b="1" dirty="0">
                          <a:solidFill>
                            <a:srgbClr val="00B050"/>
                          </a:solidFill>
                        </a:rPr>
                        <a:t>67</a:t>
                      </a:r>
                      <a:endParaRPr lang="zh-CN" altLang="en-US" sz="28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23875">
                <a:tc>
                  <a:txBody>
                    <a:bodyPr/>
                    <a:lstStyle/>
                    <a:p>
                      <a:pPr algn="ctr"/>
                      <a:r>
                        <a:rPr lang="en-US" altLang="zh-CN" sz="2800" b="1" dirty="0">
                          <a:solidFill>
                            <a:srgbClr val="00B050"/>
                          </a:solidFill>
                        </a:rPr>
                        <a:t>70</a:t>
                      </a:r>
                      <a:endParaRPr lang="zh-CN" altLang="en-US" sz="28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23875">
                <a:tc>
                  <a:txBody>
                    <a:bodyPr/>
                    <a:lstStyle/>
                    <a:p>
                      <a:pPr algn="ctr"/>
                      <a:r>
                        <a:rPr lang="en-US" altLang="zh-CN" sz="2800" b="1" dirty="0">
                          <a:solidFill>
                            <a:srgbClr val="00B050"/>
                          </a:solidFill>
                        </a:rPr>
                        <a:t>60</a:t>
                      </a:r>
                      <a:endParaRPr lang="zh-CN" altLang="en-US" sz="2800" b="1" dirty="0">
                        <a:solidFill>
                          <a:srgbClr val="00B050"/>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23875">
                <a:tc>
                  <a:txBody>
                    <a:bodyPr/>
                    <a:lstStyle/>
                    <a:p>
                      <a:pPr algn="ctr"/>
                      <a:r>
                        <a:rPr lang="en-US" altLang="zh-CN" sz="2800" b="1" dirty="0">
                          <a:solidFill>
                            <a:srgbClr val="9D138D"/>
                          </a:solidFill>
                        </a:rPr>
                        <a:t>80</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523875">
                <a:tc>
                  <a:txBody>
                    <a:bodyPr/>
                    <a:lstStyle/>
                    <a:p>
                      <a:pPr algn="ctr"/>
                      <a:r>
                        <a:rPr lang="en-US" altLang="zh-CN" sz="2800" b="1" dirty="0">
                          <a:solidFill>
                            <a:srgbClr val="9D138D"/>
                          </a:solidFill>
                        </a:rPr>
                        <a:t>87</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523875">
                <a:tc>
                  <a:txBody>
                    <a:bodyPr/>
                    <a:lstStyle/>
                    <a:p>
                      <a:pPr algn="ctr"/>
                      <a:r>
                        <a:rPr lang="en-US" altLang="zh-CN" sz="2800" b="1" dirty="0">
                          <a:solidFill>
                            <a:srgbClr val="9D138D"/>
                          </a:solidFill>
                        </a:rPr>
                        <a:t>90</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523875">
                <a:tc>
                  <a:txBody>
                    <a:bodyPr/>
                    <a:lstStyle/>
                    <a:p>
                      <a:pPr algn="ctr"/>
                      <a:r>
                        <a:rPr lang="en-US" altLang="zh-CN" sz="2800" b="1" dirty="0">
                          <a:solidFill>
                            <a:srgbClr val="9D138D"/>
                          </a:solidFill>
                        </a:rPr>
                        <a:t>81</a:t>
                      </a:r>
                      <a:endParaRPr lang="zh-CN" altLang="en-US" sz="2800" b="1" dirty="0">
                        <a:solidFill>
                          <a:srgbClr val="9D138D"/>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523875">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523875">
                <a:tc>
                  <a:txBody>
                    <a:bodyPr/>
                    <a:lstStyle/>
                    <a:p>
                      <a:pPr algn="ctr"/>
                      <a:r>
                        <a:rPr lang="en-US" altLang="zh-CN" sz="2800" b="1" dirty="0">
                          <a:solidFill>
                            <a:srgbClr val="0000CC"/>
                          </a:solidFill>
                        </a:rPr>
                        <a:t>99</a:t>
                      </a:r>
                      <a:endParaRPr lang="zh-CN" altLang="en-US" sz="28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523875">
                <a:tc>
                  <a:txBody>
                    <a:bodyPr/>
                    <a:lstStyle/>
                    <a:p>
                      <a:pPr algn="ctr"/>
                      <a:r>
                        <a:rPr lang="en-US" altLang="zh-CN" sz="2800" b="1" dirty="0">
                          <a:solidFill>
                            <a:srgbClr val="0000CC"/>
                          </a:solidFill>
                        </a:rPr>
                        <a:t>100</a:t>
                      </a:r>
                      <a:endParaRPr lang="zh-CN" altLang="en-US" sz="28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523875">
                <a:tc>
                  <a:txBody>
                    <a:bodyPr/>
                    <a:lstStyle/>
                    <a:p>
                      <a:pPr algn="ctr"/>
                      <a:r>
                        <a:rPr lang="en-US" altLang="zh-CN" sz="2800" b="1" dirty="0">
                          <a:solidFill>
                            <a:srgbClr val="0000CC"/>
                          </a:solidFill>
                        </a:rPr>
                        <a:t>98</a:t>
                      </a:r>
                      <a:endParaRPr lang="zh-CN" altLang="en-US" sz="2800" b="1" dirty="0">
                        <a:solidFill>
                          <a:srgbClr val="0000CC"/>
                        </a:solidFill>
                      </a:endParaRPr>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
        <p:nvSpPr>
          <p:cNvPr id="5" name="TextBox 4"/>
          <p:cNvSpPr txBox="1">
            <a:spLocks noChangeArrowheads="1"/>
          </p:cNvSpPr>
          <p:nvPr/>
        </p:nvSpPr>
        <p:spPr bwMode="auto">
          <a:xfrm>
            <a:off x="5929313" y="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p</a:t>
            </a:r>
            <a:endParaRPr lang="zh-CN" altLang="en-US">
              <a:solidFill>
                <a:srgbClr val="FF0000"/>
              </a:solidFill>
              <a:latin typeface="Arial" pitchFamily="34" charset="0"/>
            </a:endParaRPr>
          </a:p>
        </p:txBody>
      </p:sp>
      <p:cxnSp>
        <p:nvCxnSpPr>
          <p:cNvPr id="6" name="直接箭头连接符 5"/>
          <p:cNvCxnSpPr>
            <a:cxnSpLocks noChangeShapeType="1"/>
          </p:cNvCxnSpPr>
          <p:nvPr/>
        </p:nvCxnSpPr>
        <p:spPr bwMode="auto">
          <a:xfrm>
            <a:off x="6429375" y="285750"/>
            <a:ext cx="12858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7" name="TextBox 6"/>
          <p:cNvSpPr txBox="1">
            <a:spLocks noChangeArrowheads="1"/>
          </p:cNvSpPr>
          <p:nvPr/>
        </p:nvSpPr>
        <p:spPr bwMode="auto">
          <a:xfrm>
            <a:off x="5072063" y="5786438"/>
            <a:ext cx="150018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p_end</a:t>
            </a:r>
            <a:endParaRPr lang="zh-CN" altLang="en-US">
              <a:solidFill>
                <a:srgbClr val="FF0000"/>
              </a:solidFill>
              <a:latin typeface="Arial" pitchFamily="34" charset="0"/>
            </a:endParaRPr>
          </a:p>
        </p:txBody>
      </p:sp>
      <p:cxnSp>
        <p:nvCxnSpPr>
          <p:cNvPr id="8" name="直接箭头连接符 7"/>
          <p:cNvCxnSpPr>
            <a:cxnSpLocks noChangeShapeType="1"/>
          </p:cNvCxnSpPr>
          <p:nvPr/>
        </p:nvCxnSpPr>
        <p:spPr bwMode="auto">
          <a:xfrm>
            <a:off x="6429375" y="6072188"/>
            <a:ext cx="12858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9" name="TextBox 8"/>
          <p:cNvSpPr txBox="1">
            <a:spLocks noChangeArrowheads="1"/>
          </p:cNvSpPr>
          <p:nvPr/>
        </p:nvSpPr>
        <p:spPr bwMode="auto">
          <a:xfrm>
            <a:off x="5500688" y="500063"/>
            <a:ext cx="10001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FF0000"/>
                </a:solidFill>
                <a:latin typeface="Arial" pitchFamily="34" charset="0"/>
              </a:rPr>
              <a:t>p+1</a:t>
            </a:r>
            <a:endParaRPr lang="zh-CN" altLang="en-US">
              <a:solidFill>
                <a:srgbClr val="FF0000"/>
              </a:solidFill>
              <a:latin typeface="Arial" pitchFamily="34" charset="0"/>
            </a:endParaRPr>
          </a:p>
        </p:txBody>
      </p:sp>
      <p:cxnSp>
        <p:nvCxnSpPr>
          <p:cNvPr id="10" name="直接箭头连接符 9"/>
          <p:cNvCxnSpPr>
            <a:cxnSpLocks noChangeShapeType="1"/>
          </p:cNvCxnSpPr>
          <p:nvPr/>
        </p:nvCxnSpPr>
        <p:spPr bwMode="auto">
          <a:xfrm>
            <a:off x="6429375" y="785813"/>
            <a:ext cx="128587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2539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5357813"/>
            <a:ext cx="3521075"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1414" name="图片 10"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929438" y="6215063"/>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Left)">
                                      <p:cBhvr>
                                        <p:cTn id="12" dur="500"/>
                                        <p:tgtEl>
                                          <p:spTgt spid="5"/>
                                        </p:tgtEl>
                                      </p:cBhvr>
                                    </p:animEffect>
                                  </p:childTnLst>
                                </p:cTn>
                              </p:par>
                              <p:par>
                                <p:cTn id="13" presetID="12" presetClass="entr" presetSubtype="8"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slide(fromLeft)">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slide(fromLeft)">
                                      <p:cBhvr>
                                        <p:cTn id="20" dur="500"/>
                                        <p:tgtEl>
                                          <p:spTgt spid="7"/>
                                        </p:tgtEl>
                                      </p:cBhvr>
                                    </p:animEffect>
                                  </p:childTnLst>
                                </p:cTn>
                              </p:par>
                              <p:par>
                                <p:cTn id="21" presetID="12" presetClass="entr" presetSubtype="8"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slide(fromLeft)">
                                      <p:cBhvr>
                                        <p:cTn id="23" dur="500"/>
                                        <p:tgtEl>
                                          <p:spTgt spid="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lide(fromLeft)">
                                      <p:cBhvr>
                                        <p:cTn id="28" dur="500"/>
                                        <p:tgtEl>
                                          <p:spTgt spid="9"/>
                                        </p:tgtEl>
                                      </p:cBhvr>
                                    </p:animEffect>
                                  </p:childTnLst>
                                </p:cTn>
                              </p:par>
                              <p:par>
                                <p:cTn id="29" presetID="12" presetClass="entr" presetSubtype="8" fill="hold"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slide(fromLeft)">
                                      <p:cBhvr>
                                        <p:cTn id="31" dur="500"/>
                                        <p:tgtEl>
                                          <p:spTgt spid="1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253954"/>
                                        </p:tgtEl>
                                        <p:attrNameLst>
                                          <p:attrName>style.visibility</p:attrName>
                                        </p:attrNameLst>
                                      </p:cBhvr>
                                      <p:to>
                                        <p:strVal val="visible"/>
                                      </p:to>
                                    </p:set>
                                    <p:animEffect transition="in" filter="blinds(horizontal)">
                                      <p:cBhvr>
                                        <p:cTn id="36" dur="500"/>
                                        <p:tgtEl>
                                          <p:spTgt spid="2539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9"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内容占位符 2"/>
          <p:cNvSpPr>
            <a:spLocks noGrp="1"/>
          </p:cNvSpPr>
          <p:nvPr>
            <p:ph idx="1"/>
          </p:nvPr>
        </p:nvSpPr>
        <p:spPr>
          <a:xfrm>
            <a:off x="428625" y="785813"/>
            <a:ext cx="8296275" cy="5357812"/>
          </a:xfrm>
        </p:spPr>
        <p:txBody>
          <a:bodyPr/>
          <a:lstStyle/>
          <a:p>
            <a:pPr>
              <a:lnSpc>
                <a:spcPct val="100000"/>
              </a:lnSpc>
              <a:buFont typeface="Wingdings" pitchFamily="2" charset="2"/>
              <a:buNone/>
            </a:pPr>
            <a:r>
              <a:rPr lang="en-US" altLang="zh-CN" sz="2800" dirty="0"/>
              <a:t>#include &lt;</a:t>
            </a:r>
            <a:r>
              <a:rPr lang="en-US" altLang="zh-CN" sz="2800" dirty="0" err="1"/>
              <a:t>stdio.h</a:t>
            </a:r>
            <a:r>
              <a:rPr lang="en-US" altLang="zh-CN" sz="2800" dirty="0"/>
              <a:t>&gt;</a:t>
            </a:r>
            <a:endParaRPr lang="zh-CN" altLang="zh-CN" sz="2800" dirty="0"/>
          </a:p>
          <a:p>
            <a:pPr>
              <a:lnSpc>
                <a:spcPct val="100000"/>
              </a:lnSpc>
              <a:buFont typeface="Wingdings" pitchFamily="2" charset="2"/>
              <a:buNone/>
            </a:pPr>
            <a:r>
              <a:rPr lang="en-US" altLang="zh-CN" sz="2800" dirty="0" err="1"/>
              <a:t>int</a:t>
            </a:r>
            <a:r>
              <a:rPr lang="en-US" altLang="zh-CN" sz="2800" dirty="0"/>
              <a:t> main()</a:t>
            </a:r>
            <a:endParaRPr lang="zh-CN" altLang="zh-CN" sz="2800" dirty="0"/>
          </a:p>
          <a:p>
            <a:pPr>
              <a:lnSpc>
                <a:spcPct val="100000"/>
              </a:lnSpc>
              <a:buFont typeface="Wingdings" pitchFamily="2" charset="2"/>
              <a:buNone/>
            </a:pPr>
            <a:r>
              <a:rPr lang="en-US" altLang="zh-CN" sz="2800" dirty="0"/>
              <a:t>{ void average(float *</a:t>
            </a:r>
            <a:r>
              <a:rPr lang="en-US" altLang="zh-CN" sz="2800" dirty="0" err="1"/>
              <a:t>p,int</a:t>
            </a:r>
            <a:r>
              <a:rPr lang="en-US" altLang="zh-CN" sz="2800" dirty="0"/>
              <a:t> n);</a:t>
            </a:r>
            <a:endParaRPr lang="zh-CN" altLang="zh-CN" sz="2800" dirty="0"/>
          </a:p>
          <a:p>
            <a:pPr>
              <a:lnSpc>
                <a:spcPct val="100000"/>
              </a:lnSpc>
              <a:buFont typeface="Wingdings" pitchFamily="2" charset="2"/>
              <a:buNone/>
            </a:pPr>
            <a:r>
              <a:rPr lang="en-US" altLang="zh-CN" sz="2800" dirty="0"/>
              <a:t>   void search(float (*p)[4],</a:t>
            </a:r>
            <a:r>
              <a:rPr lang="en-US" altLang="zh-CN" sz="2800" dirty="0" err="1"/>
              <a:t>int</a:t>
            </a:r>
            <a:r>
              <a:rPr lang="en-US" altLang="zh-CN" sz="2800" dirty="0"/>
              <a:t> n);</a:t>
            </a:r>
            <a:endParaRPr lang="zh-CN" altLang="zh-CN" sz="2800" dirty="0"/>
          </a:p>
          <a:p>
            <a:pPr>
              <a:lnSpc>
                <a:spcPct val="100000"/>
              </a:lnSpc>
              <a:buFont typeface="Wingdings" pitchFamily="2" charset="2"/>
              <a:buNone/>
            </a:pPr>
            <a:r>
              <a:rPr lang="en-US" altLang="zh-CN" sz="2800" dirty="0"/>
              <a:t>   float score[3][4]={{65,67,70,60},</a:t>
            </a:r>
          </a:p>
          <a:p>
            <a:pPr>
              <a:lnSpc>
                <a:spcPct val="100000"/>
              </a:lnSpc>
              <a:buFont typeface="Wingdings" pitchFamily="2" charset="2"/>
              <a:buNone/>
            </a:pPr>
            <a:r>
              <a:rPr lang="en-US" altLang="zh-CN" sz="2800" dirty="0"/>
              <a:t>           {80,87,90,81},{90,99,100,98}};</a:t>
            </a:r>
            <a:endParaRPr lang="zh-CN" altLang="zh-CN" sz="2800" dirty="0"/>
          </a:p>
          <a:p>
            <a:pPr>
              <a:lnSpc>
                <a:spcPct val="100000"/>
              </a:lnSpc>
              <a:buFont typeface="Wingdings" pitchFamily="2" charset="2"/>
              <a:buNone/>
            </a:pPr>
            <a:r>
              <a:rPr lang="en-US" altLang="zh-CN" sz="2800" dirty="0"/>
              <a:t>   average(</a:t>
            </a:r>
            <a:r>
              <a:rPr lang="en-US" altLang="zh-CN" sz="2800" dirty="0">
                <a:solidFill>
                  <a:srgbClr val="9D138D"/>
                </a:solidFill>
              </a:rPr>
              <a:t>*score</a:t>
            </a:r>
            <a:r>
              <a:rPr lang="en-US" altLang="zh-CN" sz="2800" dirty="0"/>
              <a:t>,12); </a:t>
            </a:r>
            <a:endParaRPr lang="zh-CN" altLang="zh-CN" sz="2800" dirty="0"/>
          </a:p>
          <a:p>
            <a:pPr>
              <a:lnSpc>
                <a:spcPct val="100000"/>
              </a:lnSpc>
              <a:buFont typeface="Wingdings" pitchFamily="2" charset="2"/>
              <a:buNone/>
            </a:pPr>
            <a:r>
              <a:rPr lang="en-US" altLang="zh-CN" sz="2800" dirty="0"/>
              <a:t>   search(score,2); </a:t>
            </a:r>
            <a:endParaRPr lang="zh-CN" altLang="zh-CN" sz="2800" dirty="0"/>
          </a:p>
          <a:p>
            <a:pPr>
              <a:lnSpc>
                <a:spcPct val="100000"/>
              </a:lnSpc>
              <a:buFont typeface="Wingdings" pitchFamily="2" charset="2"/>
              <a:buNone/>
            </a:pPr>
            <a:r>
              <a:rPr lang="en-US" altLang="zh-CN" sz="2800" dirty="0"/>
              <a:t>   return 0;</a:t>
            </a:r>
            <a:endParaRPr lang="zh-CN" altLang="zh-CN" sz="2800" dirty="0"/>
          </a:p>
          <a:p>
            <a:pPr>
              <a:lnSpc>
                <a:spcPct val="100000"/>
              </a:lnSpc>
              <a:buFont typeface="Wingdings" pitchFamily="2" charset="2"/>
              <a:buNone/>
            </a:pPr>
            <a:r>
              <a:rPr lang="en-US" altLang="zh-CN" sz="2800" dirty="0"/>
              <a:t>}</a:t>
            </a:r>
            <a:endParaRPr lang="zh-CN" altLang="zh-CN" sz="2800" dirty="0"/>
          </a:p>
        </p:txBody>
      </p:sp>
      <p:sp>
        <p:nvSpPr>
          <p:cNvPr id="4" name="矩形 3"/>
          <p:cNvSpPr>
            <a:spLocks noChangeArrowheads="1"/>
          </p:cNvSpPr>
          <p:nvPr/>
        </p:nvSpPr>
        <p:spPr bwMode="auto">
          <a:xfrm>
            <a:off x="2357438" y="4357688"/>
            <a:ext cx="1143000"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endParaRPr lang="zh-CN" altLang="en-US" sz="4000" b="0">
              <a:solidFill>
                <a:srgbClr val="FF0000"/>
              </a:solidFill>
              <a:latin typeface="Arial" pitchFamily="34" charset="0"/>
            </a:endParaRPr>
          </a:p>
        </p:txBody>
      </p:sp>
      <p:sp>
        <p:nvSpPr>
          <p:cNvPr id="5" name="圆角矩形标注 4"/>
          <p:cNvSpPr/>
          <p:nvPr/>
        </p:nvSpPr>
        <p:spPr bwMode="auto">
          <a:xfrm>
            <a:off x="3857625" y="5000625"/>
            <a:ext cx="3500438" cy="642938"/>
          </a:xfrm>
          <a:prstGeom prst="wedgeRoundRectCallout">
            <a:avLst>
              <a:gd name="adj1" fmla="val -66360"/>
              <a:gd name="adj2" fmla="val -60318"/>
              <a:gd name="adj3" fmla="val 16667"/>
            </a:avLst>
          </a:prstGeom>
          <a:solidFill>
            <a:srgbClr val="FFFFCC"/>
          </a:solidFill>
          <a:ln w="9525" cap="flat" cmpd="sng" algn="ctr">
            <a:solidFill>
              <a:schemeClr val="tx1"/>
            </a:solidFill>
            <a:prstDash val="solid"/>
            <a:miter lim="800000"/>
            <a:headEnd type="none" w="med" len="med"/>
            <a:tailEnd type="none" w="med" len="med"/>
          </a:ln>
          <a:effectLst/>
        </p:spPr>
        <p:txBody>
          <a:bodyPr/>
          <a:lstStyle/>
          <a:p>
            <a:pPr algn="ctr">
              <a:defRPr/>
            </a:pPr>
            <a:r>
              <a:rPr lang="zh-CN" altLang="en-US" sz="2800" b="1" dirty="0">
                <a:solidFill>
                  <a:srgbClr val="0000CC"/>
                </a:solidFill>
                <a:latin typeface="+mn-lt"/>
                <a:ea typeface="+mn-ea"/>
              </a:rPr>
              <a:t>二维数组首行地址</a:t>
            </a:r>
            <a:endParaRPr lang="en-US" altLang="zh-CN" sz="2800" b="1" dirty="0">
              <a:solidFill>
                <a:srgbClr val="0000CC"/>
              </a:solidFill>
              <a:latin typeface="+mn-lt"/>
              <a:ea typeface="+mn-ea"/>
            </a:endParaRPr>
          </a:p>
        </p:txBody>
      </p:sp>
      <p:pic>
        <p:nvPicPr>
          <p:cNvPr id="102405"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内容占位符 2"/>
          <p:cNvSpPr>
            <a:spLocks noGrp="1"/>
          </p:cNvSpPr>
          <p:nvPr>
            <p:ph idx="1"/>
          </p:nvPr>
        </p:nvSpPr>
        <p:spPr>
          <a:xfrm>
            <a:off x="428625" y="1000125"/>
            <a:ext cx="8501063" cy="4357688"/>
          </a:xfrm>
        </p:spPr>
        <p:txBody>
          <a:bodyPr/>
          <a:lstStyle/>
          <a:p>
            <a:pPr>
              <a:lnSpc>
                <a:spcPct val="100000"/>
              </a:lnSpc>
              <a:buFont typeface="Wingdings" pitchFamily="2" charset="2"/>
              <a:buNone/>
            </a:pPr>
            <a:r>
              <a:rPr lang="en-US" altLang="zh-CN" sz="2800"/>
              <a:t>void search(float (*p)[4],int n) </a:t>
            </a:r>
            <a:endParaRPr lang="zh-CN" altLang="zh-CN" sz="2800"/>
          </a:p>
          <a:p>
            <a:pPr>
              <a:lnSpc>
                <a:spcPct val="100000"/>
              </a:lnSpc>
              <a:buFont typeface="Wingdings" pitchFamily="2" charset="2"/>
              <a:buNone/>
            </a:pPr>
            <a:r>
              <a:rPr lang="en-US" altLang="zh-CN" sz="2800"/>
              <a:t>{ int i;</a:t>
            </a:r>
            <a:endParaRPr lang="zh-CN" altLang="zh-CN" sz="2800"/>
          </a:p>
          <a:p>
            <a:pPr>
              <a:lnSpc>
                <a:spcPct val="100000"/>
              </a:lnSpc>
              <a:buFont typeface="Wingdings" pitchFamily="2" charset="2"/>
              <a:buNone/>
            </a:pPr>
            <a:r>
              <a:rPr lang="en-US" altLang="zh-CN" sz="2800"/>
              <a:t>   printf("The score of No.%d are:\n",n);</a:t>
            </a:r>
            <a:endParaRPr lang="zh-CN" altLang="zh-CN" sz="2800"/>
          </a:p>
          <a:p>
            <a:pPr>
              <a:lnSpc>
                <a:spcPct val="100000"/>
              </a:lnSpc>
              <a:buFont typeface="Wingdings" pitchFamily="2" charset="2"/>
              <a:buNone/>
            </a:pPr>
            <a:r>
              <a:rPr lang="en-US" altLang="zh-CN" sz="2800"/>
              <a:t>   for(i=0;i&lt;4;i++)</a:t>
            </a:r>
          </a:p>
          <a:p>
            <a:pPr>
              <a:lnSpc>
                <a:spcPct val="100000"/>
              </a:lnSpc>
              <a:buFont typeface="Wingdings" pitchFamily="2" charset="2"/>
              <a:buNone/>
            </a:pPr>
            <a:r>
              <a:rPr lang="en-US" altLang="zh-CN" sz="2800"/>
              <a:t>       printf("%5.2f ",*(*(p+n)+i));    </a:t>
            </a:r>
            <a:endParaRPr lang="zh-CN" altLang="zh-CN" sz="2800"/>
          </a:p>
          <a:p>
            <a:pPr>
              <a:lnSpc>
                <a:spcPct val="100000"/>
              </a:lnSpc>
              <a:buFont typeface="Wingdings" pitchFamily="2" charset="2"/>
              <a:buNone/>
            </a:pPr>
            <a:r>
              <a:rPr lang="en-US" altLang="zh-CN" sz="2800"/>
              <a:t>   printf("\n");</a:t>
            </a:r>
            <a:endParaRPr lang="zh-CN" altLang="zh-CN" sz="2800"/>
          </a:p>
          <a:p>
            <a:pPr>
              <a:lnSpc>
                <a:spcPct val="100000"/>
              </a:lnSpc>
              <a:buFont typeface="Wingdings" pitchFamily="2" charset="2"/>
              <a:buNone/>
            </a:pPr>
            <a:r>
              <a:rPr lang="en-US" altLang="zh-CN" sz="2800"/>
              <a:t>}</a:t>
            </a:r>
            <a:endParaRPr lang="zh-CN" altLang="zh-CN" sz="2800"/>
          </a:p>
        </p:txBody>
      </p:sp>
      <p:graphicFrame>
        <p:nvGraphicFramePr>
          <p:cNvPr id="4" name="表格 3"/>
          <p:cNvGraphicFramePr>
            <a:graphicFrameLocks noGrp="1"/>
          </p:cNvGraphicFramePr>
          <p:nvPr/>
        </p:nvGraphicFramePr>
        <p:xfrm>
          <a:off x="2428875" y="4643438"/>
          <a:ext cx="4572001" cy="1554198"/>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214438">
                  <a:extLst>
                    <a:ext uri="{9D8B030D-6E8A-4147-A177-3AD203B41FA5}">
                      <a16:colId xmlns:a16="http://schemas.microsoft.com/office/drawing/2014/main" val="20002"/>
                    </a:ext>
                  </a:extLst>
                </a:gridCol>
                <a:gridCol w="1214438">
                  <a:extLst>
                    <a:ext uri="{9D8B030D-6E8A-4147-A177-3AD203B41FA5}">
                      <a16:colId xmlns:a16="http://schemas.microsoft.com/office/drawing/2014/main" val="20003"/>
                    </a:ext>
                  </a:extLst>
                </a:gridCol>
              </a:tblGrid>
              <a:tr h="518054">
                <a:tc>
                  <a:txBody>
                    <a:bodyPr/>
                    <a:lstStyle/>
                    <a:p>
                      <a:pPr algn="ctr"/>
                      <a:r>
                        <a:rPr lang="en-US" altLang="zh-CN" sz="2800" b="1" dirty="0">
                          <a:solidFill>
                            <a:srgbClr val="00B050"/>
                          </a:solidFill>
                        </a:rPr>
                        <a:t>65</a:t>
                      </a:r>
                      <a:endParaRPr lang="zh-CN" altLang="en-US" sz="2800" b="1" dirty="0">
                        <a:solidFill>
                          <a:srgbClr val="00B050"/>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67</a:t>
                      </a:r>
                      <a:endParaRPr lang="zh-CN" altLang="en-US" sz="2800" b="1" dirty="0">
                        <a:solidFill>
                          <a:srgbClr val="00B050"/>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70</a:t>
                      </a:r>
                      <a:endParaRPr lang="zh-CN" altLang="en-US" sz="2800" b="1" dirty="0">
                        <a:solidFill>
                          <a:srgbClr val="00B050"/>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B050"/>
                          </a:solidFill>
                        </a:rPr>
                        <a:t>60</a:t>
                      </a:r>
                      <a:endParaRPr lang="zh-CN" altLang="en-US" sz="2800" b="1" dirty="0">
                        <a:solidFill>
                          <a:srgbClr val="00B050"/>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18054">
                <a:tc>
                  <a:txBody>
                    <a:bodyPr/>
                    <a:lstStyle/>
                    <a:p>
                      <a:pPr algn="ctr"/>
                      <a:r>
                        <a:rPr lang="en-US" altLang="zh-CN" sz="2800" b="1" dirty="0">
                          <a:solidFill>
                            <a:srgbClr val="9D138D"/>
                          </a:solidFill>
                        </a:rPr>
                        <a:t>80</a:t>
                      </a:r>
                      <a:endParaRPr lang="zh-CN" altLang="en-US" sz="2800" b="1" dirty="0">
                        <a:solidFill>
                          <a:srgbClr val="9D138D"/>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9D138D"/>
                          </a:solidFill>
                        </a:rPr>
                        <a:t>87</a:t>
                      </a:r>
                      <a:endParaRPr lang="zh-CN" altLang="en-US" sz="2800" b="1" dirty="0">
                        <a:solidFill>
                          <a:srgbClr val="9D138D"/>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9D138D"/>
                          </a:solidFill>
                        </a:rPr>
                        <a:t>90</a:t>
                      </a:r>
                      <a:endParaRPr lang="zh-CN" altLang="en-US" sz="2800" b="1" dirty="0">
                        <a:solidFill>
                          <a:srgbClr val="9D138D"/>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9D138D"/>
                          </a:solidFill>
                        </a:rPr>
                        <a:t>81</a:t>
                      </a:r>
                      <a:endParaRPr lang="zh-CN" altLang="en-US" sz="2800" b="1" dirty="0">
                        <a:solidFill>
                          <a:srgbClr val="9D138D"/>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18054">
                <a:tc>
                  <a:txBody>
                    <a:bodyPr/>
                    <a:lstStyle/>
                    <a:p>
                      <a:pPr algn="ctr"/>
                      <a:r>
                        <a:rPr lang="en-US" altLang="zh-CN" sz="2800" b="1" dirty="0">
                          <a:solidFill>
                            <a:srgbClr val="0000CC"/>
                          </a:solidFill>
                        </a:rPr>
                        <a:t>90</a:t>
                      </a:r>
                      <a:endParaRPr lang="zh-CN" altLang="en-US" sz="2800" b="1" dirty="0">
                        <a:solidFill>
                          <a:srgbClr val="0000CC"/>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00CC"/>
                          </a:solidFill>
                        </a:rPr>
                        <a:t>99</a:t>
                      </a:r>
                      <a:endParaRPr lang="zh-CN" altLang="en-US" sz="2800" b="1" dirty="0">
                        <a:solidFill>
                          <a:srgbClr val="0000CC"/>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00CC"/>
                          </a:solidFill>
                        </a:rPr>
                        <a:t>100</a:t>
                      </a:r>
                      <a:endParaRPr lang="zh-CN" altLang="en-US" sz="2800" b="1" dirty="0">
                        <a:solidFill>
                          <a:srgbClr val="0000CC"/>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b="1" dirty="0">
                          <a:solidFill>
                            <a:srgbClr val="0000CC"/>
                          </a:solidFill>
                        </a:rPr>
                        <a:t>98</a:t>
                      </a:r>
                      <a:endParaRPr lang="zh-CN" altLang="en-US" sz="2800" b="1" dirty="0">
                        <a:solidFill>
                          <a:srgbClr val="0000CC"/>
                        </a:solidFill>
                      </a:endParaRPr>
                    </a:p>
                  </a:txBody>
                  <a:tcPr marL="91439" marR="91439" marT="45673" marB="45673">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5" name="TextBox 4"/>
          <p:cNvSpPr txBox="1">
            <a:spLocks noChangeArrowheads="1"/>
          </p:cNvSpPr>
          <p:nvPr/>
        </p:nvSpPr>
        <p:spPr bwMode="auto">
          <a:xfrm>
            <a:off x="1143000" y="4143375"/>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p</a:t>
            </a:r>
            <a:endParaRPr lang="zh-CN" altLang="en-US">
              <a:solidFill>
                <a:srgbClr val="0000CC"/>
              </a:solidFill>
              <a:latin typeface="Arial" pitchFamily="34" charset="0"/>
            </a:endParaRPr>
          </a:p>
        </p:txBody>
      </p:sp>
      <p:cxnSp>
        <p:nvCxnSpPr>
          <p:cNvPr id="6" name="直接箭头连接符 5"/>
          <p:cNvCxnSpPr>
            <a:cxnSpLocks noChangeShapeType="1"/>
          </p:cNvCxnSpPr>
          <p:nvPr/>
        </p:nvCxnSpPr>
        <p:spPr bwMode="auto">
          <a:xfrm>
            <a:off x="1143000" y="4652963"/>
            <a:ext cx="1285875" cy="1587"/>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7" name="TextBox 6"/>
          <p:cNvSpPr txBox="1">
            <a:spLocks noChangeArrowheads="1"/>
          </p:cNvSpPr>
          <p:nvPr/>
        </p:nvSpPr>
        <p:spPr bwMode="auto">
          <a:xfrm>
            <a:off x="1143000" y="513080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lnSpc>
                <a:spcPct val="120000"/>
              </a:lnSpc>
              <a:spcBef>
                <a:spcPct val="20000"/>
              </a:spcBef>
              <a:buFont typeface="Wingdings" pitchFamily="2" charset="2"/>
              <a:buChar char="Ø"/>
              <a:defRPr kumimoji="1" sz="3200" b="1">
                <a:solidFill>
                  <a:schemeClr val="tx1"/>
                </a:solidFill>
                <a:latin typeface="Verdana" pitchFamily="34" charset="0"/>
                <a:ea typeface="宋体" pitchFamily="2" charset="-122"/>
              </a:defRPr>
            </a:lvl1pPr>
            <a:lvl2pPr marL="742950" indent="-285750" eaLnBrk="0" hangingPunct="0">
              <a:lnSpc>
                <a:spcPct val="120000"/>
              </a:lnSpc>
              <a:spcBef>
                <a:spcPct val="20000"/>
              </a:spcBef>
              <a:buFont typeface="Wingdings" pitchFamily="2" charset="2"/>
              <a:buChar char="u"/>
              <a:defRPr kumimoji="1" sz="2800" b="1">
                <a:solidFill>
                  <a:schemeClr val="tx1"/>
                </a:solidFill>
                <a:latin typeface="Verdana" pitchFamily="34" charset="0"/>
                <a:ea typeface="宋体" pitchFamily="2" charset="-122"/>
              </a:defRPr>
            </a:lvl2pPr>
            <a:lvl3pPr marL="1143000" indent="-228600" eaLnBrk="0" hangingPunct="0">
              <a:lnSpc>
                <a:spcPct val="120000"/>
              </a:lnSpc>
              <a:spcBef>
                <a:spcPct val="20000"/>
              </a:spcBef>
              <a:buFont typeface="Wingdings" pitchFamily="2" charset="2"/>
              <a:buChar char="l"/>
              <a:defRPr kumimoji="1" sz="2800" b="1">
                <a:solidFill>
                  <a:schemeClr val="tx1"/>
                </a:solidFill>
                <a:latin typeface="Verdana" pitchFamily="34" charset="0"/>
                <a:ea typeface="宋体" pitchFamily="2" charset="-122"/>
              </a:defRPr>
            </a:lvl3pPr>
            <a:lvl4pPr marL="16002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4pPr>
            <a:lvl5pPr marL="2057400" indent="-228600" eaLnBrk="0" hangingPunct="0">
              <a:lnSpc>
                <a:spcPct val="120000"/>
              </a:lnSpc>
              <a:spcBef>
                <a:spcPct val="20000"/>
              </a:spcBef>
              <a:buClr>
                <a:srgbClr val="FF3300"/>
              </a:buClr>
              <a:buFont typeface="Wingdings" pitchFamily="2" charset="2"/>
              <a:buChar char="µ"/>
              <a:defRPr kumimoji="1" sz="2000" b="1">
                <a:solidFill>
                  <a:schemeClr val="tx1"/>
                </a:solidFill>
                <a:latin typeface="Verdana" pitchFamily="34" charset="0"/>
                <a:ea typeface="宋体" pitchFamily="2" charset="-122"/>
              </a:defRPr>
            </a:lvl5pPr>
            <a:lvl6pPr marL="25146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6pPr>
            <a:lvl7pPr marL="29718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7pPr>
            <a:lvl8pPr marL="34290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8pPr>
            <a:lvl9pPr marL="3886200" indent="-228600" eaLnBrk="0" fontAlgn="base" hangingPunct="0">
              <a:lnSpc>
                <a:spcPct val="120000"/>
              </a:lnSpc>
              <a:spcBef>
                <a:spcPct val="20000"/>
              </a:spcBef>
              <a:spcAft>
                <a:spcPct val="0"/>
              </a:spcAft>
              <a:buClr>
                <a:srgbClr val="FF3300"/>
              </a:buClr>
              <a:buFont typeface="Wingdings" pitchFamily="2" charset="2"/>
              <a:buChar char="µ"/>
              <a:defRPr kumimoji="1" sz="2000" b="1">
                <a:solidFill>
                  <a:schemeClr val="tx1"/>
                </a:solidFill>
                <a:latin typeface="Verdana" pitchFamily="34" charset="0"/>
                <a:ea typeface="宋体" pitchFamily="2" charset="-122"/>
              </a:defRPr>
            </a:lvl9pPr>
          </a:lstStyle>
          <a:p>
            <a:pPr eaLnBrk="1" hangingPunct="1">
              <a:lnSpc>
                <a:spcPct val="100000"/>
              </a:lnSpc>
              <a:spcBef>
                <a:spcPct val="0"/>
              </a:spcBef>
              <a:buFontTx/>
              <a:buNone/>
            </a:pPr>
            <a:r>
              <a:rPr lang="en-US" altLang="zh-CN">
                <a:solidFill>
                  <a:srgbClr val="0000CC"/>
                </a:solidFill>
                <a:latin typeface="Arial" pitchFamily="34" charset="0"/>
              </a:rPr>
              <a:t>p+2</a:t>
            </a:r>
            <a:endParaRPr lang="zh-CN" altLang="en-US">
              <a:solidFill>
                <a:srgbClr val="0000CC"/>
              </a:solidFill>
              <a:latin typeface="Arial" pitchFamily="34" charset="0"/>
            </a:endParaRPr>
          </a:p>
        </p:txBody>
      </p:sp>
      <p:cxnSp>
        <p:nvCxnSpPr>
          <p:cNvPr id="8" name="直接箭头连接符 7"/>
          <p:cNvCxnSpPr>
            <a:cxnSpLocks noChangeShapeType="1"/>
          </p:cNvCxnSpPr>
          <p:nvPr/>
        </p:nvCxnSpPr>
        <p:spPr bwMode="auto">
          <a:xfrm>
            <a:off x="1143000" y="5638800"/>
            <a:ext cx="1285875" cy="158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pic>
        <p:nvPicPr>
          <p:cNvPr id="2529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0438" y="3571875"/>
            <a:ext cx="5418137" cy="92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54" name="图片 8"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slide(fromLeft)">
                                      <p:cBhvr>
                                        <p:cTn id="12" dur="500"/>
                                        <p:tgtEl>
                                          <p:spTgt spid="6"/>
                                        </p:tgtEl>
                                      </p:cBhvr>
                                    </p:animEffect>
                                  </p:childTnLst>
                                </p:cTn>
                              </p:par>
                              <p:par>
                                <p:cTn id="13" presetID="12" presetClass="entr" presetSubtype="8"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slide(fromLeft)">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2" presetClass="entr" presetSubtype="8"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slide(fromLeft)">
                                      <p:cBhvr>
                                        <p:cTn id="20" dur="500"/>
                                        <p:tgtEl>
                                          <p:spTgt spid="8"/>
                                        </p:tgtEl>
                                      </p:cBhvr>
                                    </p:animEffect>
                                  </p:childTnLst>
                                </p:cTn>
                              </p:par>
                              <p:par>
                                <p:cTn id="21" presetID="12" presetClass="entr" presetSubtype="8"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slide(fromLeft)">
                                      <p:cBhvr>
                                        <p:cTn id="23" dur="500"/>
                                        <p:tgtEl>
                                          <p:spTgt spid="7"/>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3" presetClass="entr" presetSubtype="10" fill="hold" nodeType="clickEffect">
                                  <p:stCondLst>
                                    <p:cond delay="0"/>
                                  </p:stCondLst>
                                  <p:childTnLst>
                                    <p:set>
                                      <p:cBhvr>
                                        <p:cTn id="27" dur="1" fill="hold">
                                          <p:stCondLst>
                                            <p:cond delay="0"/>
                                          </p:stCondLst>
                                        </p:cTn>
                                        <p:tgtEl>
                                          <p:spTgt spid="252930"/>
                                        </p:tgtEl>
                                        <p:attrNameLst>
                                          <p:attrName>style.visibility</p:attrName>
                                        </p:attrNameLst>
                                      </p:cBhvr>
                                      <p:to>
                                        <p:strVal val="visible"/>
                                      </p:to>
                                    </p:set>
                                    <p:animEffect transition="in" filter="blinds(horizontal)">
                                      <p:cBhvr>
                                        <p:cTn id="28" dur="500"/>
                                        <p:tgtEl>
                                          <p:spTgt spid="252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857250"/>
            <a:ext cx="8153400" cy="5500688"/>
          </a:xfrm>
        </p:spPr>
        <p:txBody>
          <a:bodyPr/>
          <a:lstStyle/>
          <a:p>
            <a:pPr>
              <a:buFont typeface="Wingdings" pitchFamily="2" charset="2"/>
              <a:buNone/>
            </a:pPr>
            <a:r>
              <a:rPr lang="en-US" altLang="zh-CN"/>
              <a:t>   </a:t>
            </a:r>
            <a:r>
              <a:rPr lang="zh-CN" altLang="zh-CN"/>
              <a:t>例</a:t>
            </a:r>
            <a:r>
              <a:rPr lang="en-US" altLang="zh-CN"/>
              <a:t>8.15 </a:t>
            </a:r>
            <a:r>
              <a:rPr lang="zh-CN" altLang="zh-CN"/>
              <a:t>在上题基础上，查找有一门以上课程不及格的学生，输出他们的全部课程的成绩。</a:t>
            </a:r>
          </a:p>
          <a:p>
            <a:r>
              <a:rPr lang="zh-CN" altLang="zh-CN"/>
              <a:t>解题思路：在主函数中定义二维数组</a:t>
            </a:r>
            <a:r>
              <a:rPr lang="en-US" altLang="zh-CN"/>
              <a:t>score</a:t>
            </a:r>
            <a:r>
              <a:rPr lang="zh-CN" altLang="zh-CN"/>
              <a:t>，定义</a:t>
            </a:r>
            <a:r>
              <a:rPr lang="en-US" altLang="zh-CN"/>
              <a:t>search</a:t>
            </a:r>
            <a:r>
              <a:rPr lang="zh-CN" altLang="zh-CN"/>
              <a:t>函数实现输出有一门以上课程不及格的学生的全部课程的成绩，形参</a:t>
            </a:r>
            <a:r>
              <a:rPr lang="en-US" altLang="zh-CN"/>
              <a:t>p</a:t>
            </a:r>
            <a:r>
              <a:rPr lang="zh-CN" altLang="zh-CN"/>
              <a:t>的类型是</a:t>
            </a:r>
            <a:r>
              <a:rPr lang="en-US" altLang="zh-CN"/>
              <a:t>float(*)[4]</a:t>
            </a:r>
            <a:r>
              <a:rPr lang="zh-CN" altLang="zh-CN"/>
              <a:t>。在调用</a:t>
            </a:r>
            <a:r>
              <a:rPr lang="en-US" altLang="zh-CN"/>
              <a:t>search</a:t>
            </a:r>
            <a:r>
              <a:rPr lang="zh-CN" altLang="zh-CN"/>
              <a:t>函数时，用</a:t>
            </a:r>
            <a:r>
              <a:rPr lang="en-US" altLang="zh-CN"/>
              <a:t>score</a:t>
            </a:r>
            <a:r>
              <a:rPr lang="zh-CN" altLang="zh-CN"/>
              <a:t>作为实参，把</a:t>
            </a:r>
            <a:r>
              <a:rPr lang="en-US" altLang="zh-CN"/>
              <a:t>score[0]</a:t>
            </a:r>
            <a:r>
              <a:rPr lang="zh-CN" altLang="zh-CN"/>
              <a:t>的地址传给形参</a:t>
            </a:r>
            <a:r>
              <a:rPr lang="en-US" altLang="zh-CN"/>
              <a:t>p</a:t>
            </a:r>
            <a:r>
              <a:rPr lang="zh-CN" altLang="zh-CN"/>
              <a:t>。</a:t>
            </a:r>
            <a:endParaRPr lang="zh-CN" altLang="en-US"/>
          </a:p>
        </p:txBody>
      </p:sp>
      <p:pic>
        <p:nvPicPr>
          <p:cNvPr id="105475"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Bold Stripes">
  <a:themeElements>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fontScheme name="Bold Stripes">
      <a:majorFont>
        <a:latin typeface="Verdana"/>
        <a:ea typeface="宋体"/>
        <a:cs typeface=""/>
      </a:majorFont>
      <a:minorFont>
        <a:latin typeface="Verdan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4000" b="0" i="0" u="none" strike="noStrike" cap="none" normalizeH="0" baseline="0" smtClean="0">
            <a:ln>
              <a:noFill/>
            </a:ln>
            <a:solidFill>
              <a:schemeClr val="tx1"/>
            </a:solidFill>
            <a:effectLst/>
            <a:latin typeface="Arial" charset="0"/>
            <a:ea typeface="宋体" pitchFamily="2" charset="-122"/>
          </a:defRPr>
        </a:defPPr>
      </a:lstStyle>
    </a:lnDef>
  </a:objectDefaults>
  <a:extraClrSchemeLst>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1">
        <a:dk1>
          <a:srgbClr val="356677"/>
        </a:dk1>
        <a:lt1>
          <a:srgbClr val="FFFFFF"/>
        </a:lt1>
        <a:dk2>
          <a:srgbClr val="3E798E"/>
        </a:dk2>
        <a:lt2>
          <a:srgbClr val="FFFFCC"/>
        </a:lt2>
        <a:accent1>
          <a:srgbClr val="7FA0B1"/>
        </a:accent1>
        <a:accent2>
          <a:srgbClr val="3A7184"/>
        </a:accent2>
        <a:accent3>
          <a:srgbClr val="AFBEC6"/>
        </a:accent3>
        <a:accent4>
          <a:srgbClr val="DADADA"/>
        </a:accent4>
        <a:accent5>
          <a:srgbClr val="C0CDD5"/>
        </a:accent5>
        <a:accent6>
          <a:srgbClr val="346677"/>
        </a:accent6>
        <a:hlink>
          <a:srgbClr val="FFBF0B"/>
        </a:hlink>
        <a:folHlink>
          <a:srgbClr val="CC9900"/>
        </a:folHlink>
      </a:clrScheme>
      <a:clrMap bg1="dk2" tx1="lt1" bg2="dk1" tx2="lt2" accent1="accent1" accent2="accent2" accent3="accent3" accent4="accent4" accent5="accent5" accent6="accent6" hlink="hlink" folHlink="folHlink"/>
    </a:extraClrScheme>
    <a:extraClrScheme>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clrMap bg1="lt1" tx1="dk1" bg2="lt2" tx2="dk2" accent1="accent1" accent2="accent2" accent3="accent3" accent4="accent4" accent5="accent5" accent6="accent6" hlink="hlink" folHlink="folHlink"/>
    </a:extraClrScheme>
    <a:extraClrScheme>
      <a:clrScheme name="Bold Stripes 3">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777777"/>
        </a:hlink>
        <a:folHlink>
          <a:srgbClr val="969696"/>
        </a:folHlink>
      </a:clrScheme>
      <a:clrMap bg1="lt1" tx1="dk1" bg2="lt2" tx2="dk2" accent1="accent1" accent2="accent2" accent3="accent3" accent4="accent4" accent5="accent5" accent6="accent6" hlink="hlink" folHlink="folHlink"/>
    </a:extraClrScheme>
    <a:extraClrScheme>
      <a:clrScheme name="Bold Stripes 4">
        <a:dk1>
          <a:srgbClr val="492417"/>
        </a:dk1>
        <a:lt1>
          <a:srgbClr val="D4D5C3"/>
        </a:lt1>
        <a:dk2>
          <a:srgbClr val="6E4900"/>
        </a:dk2>
        <a:lt2>
          <a:srgbClr val="B9BA9C"/>
        </a:lt2>
        <a:accent1>
          <a:srgbClr val="DBD8CF"/>
        </a:accent1>
        <a:accent2>
          <a:srgbClr val="C7C8B0"/>
        </a:accent2>
        <a:accent3>
          <a:srgbClr val="E6E7DE"/>
        </a:accent3>
        <a:accent4>
          <a:srgbClr val="3D1D12"/>
        </a:accent4>
        <a:accent5>
          <a:srgbClr val="EAE9E4"/>
        </a:accent5>
        <a:accent6>
          <a:srgbClr val="B4B59F"/>
        </a:accent6>
        <a:hlink>
          <a:srgbClr val="CC9900"/>
        </a:hlink>
        <a:folHlink>
          <a:srgbClr val="808080"/>
        </a:folHlink>
      </a:clrScheme>
      <a:clrMap bg1="lt1" tx1="dk1" bg2="lt2" tx2="dk2" accent1="accent1" accent2="accent2" accent3="accent3" accent4="accent4" accent5="accent5" accent6="accent6" hlink="hlink" folHlink="folHlink"/>
    </a:extraClrScheme>
    <a:extraClrScheme>
      <a:clrScheme name="Bold Stripes 5">
        <a:dk1>
          <a:srgbClr val="000000"/>
        </a:dk1>
        <a:lt1>
          <a:srgbClr val="EAEAEA"/>
        </a:lt1>
        <a:dk2>
          <a:srgbClr val="000000"/>
        </a:dk2>
        <a:lt2>
          <a:srgbClr val="EAEAEA"/>
        </a:lt2>
        <a:accent1>
          <a:srgbClr val="FFFFFF"/>
        </a:accent1>
        <a:accent2>
          <a:srgbClr val="DDDDDD"/>
        </a:accent2>
        <a:accent3>
          <a:srgbClr val="F3F3F3"/>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6">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FB7373"/>
        </a:folHlink>
      </a:clrScheme>
      <a:clrMap bg1="lt1" tx1="dk1" bg2="lt2" tx2="dk2" accent1="accent1" accent2="accent2" accent3="accent3" accent4="accent4" accent5="accent5" accent6="accent6" hlink="hlink" folHlink="folHlink"/>
    </a:extraClrScheme>
    <a:extraClrScheme>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clrMap bg1="lt1" tx1="dk1" bg2="lt2" tx2="dk2" accent1="accent1" accent2="accent2" accent3="accent3" accent4="accent4" accent5="accent5" accent6="accent6" hlink="hlink" folHlink="folHlink"/>
    </a:extraClrScheme>
    <a:extraClrScheme>
      <a:clrScheme name="Bold Stripes 8">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000000"/>
        </a:hlink>
        <a:folHlink>
          <a:srgbClr val="96969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Bold Stripes 7">
    <a:dk1>
      <a:srgbClr val="000000"/>
    </a:dk1>
    <a:lt1>
      <a:srgbClr val="F36721"/>
    </a:lt1>
    <a:dk2>
      <a:srgbClr val="000000"/>
    </a:dk2>
    <a:lt2>
      <a:srgbClr val="EAEAEA"/>
    </a:lt2>
    <a:accent1>
      <a:srgbClr val="FFFFFF"/>
    </a:accent1>
    <a:accent2>
      <a:srgbClr val="DDDDDD"/>
    </a:accent2>
    <a:accent3>
      <a:srgbClr val="F8B8AB"/>
    </a:accent3>
    <a:accent4>
      <a:srgbClr val="000000"/>
    </a:accent4>
    <a:accent5>
      <a:srgbClr val="FFFFFF"/>
    </a:accent5>
    <a:accent6>
      <a:srgbClr val="C8C8C8"/>
    </a:accent6>
    <a:hlink>
      <a:srgbClr val="993300"/>
    </a:hlink>
    <a:folHlink>
      <a:srgbClr val="DB034B"/>
    </a:folHlink>
  </a:clrScheme>
</a:themeOverride>
</file>

<file path=docProps/app.xml><?xml version="1.0" encoding="utf-8"?>
<Properties xmlns="http://schemas.openxmlformats.org/officeDocument/2006/extended-properties" xmlns:vt="http://schemas.openxmlformats.org/officeDocument/2006/docPropsVTypes">
  <Template>Pixel</Template>
  <TotalTime>26232</TotalTime>
  <Words>16050</Words>
  <Application>Microsoft Office PowerPoint</Application>
  <PresentationFormat>全屏显示(4:3)</PresentationFormat>
  <Paragraphs>2151</Paragraphs>
  <Slides>207</Slides>
  <Notes>2</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207</vt:i4>
      </vt:variant>
    </vt:vector>
  </HeadingPairs>
  <TitlesOfParts>
    <vt:vector size="213" baseType="lpstr">
      <vt:lpstr>宋体</vt:lpstr>
      <vt:lpstr>Arial</vt:lpstr>
      <vt:lpstr>Calibri</vt:lpstr>
      <vt:lpstr>Verdana</vt:lpstr>
      <vt:lpstr>Wingdings</vt:lpstr>
      <vt:lpstr>Bold Stripes</vt:lpstr>
      <vt:lpstr>第8章 善于利用指针</vt:lpstr>
      <vt:lpstr>8.1 指针是什么</vt:lpstr>
      <vt:lpstr>8.1 指针是什么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8.2 指针变量</vt:lpstr>
      <vt:lpstr>8.2.1使用指针变量的例子</vt:lpstr>
      <vt:lpstr>PowerPoint 演示文稿</vt:lpstr>
      <vt:lpstr>PowerPoint 演示文稿</vt:lpstr>
      <vt:lpstr>8.2.2 怎样定义指针变量</vt:lpstr>
      <vt:lpstr>8.2.2 怎样定义指针变量</vt:lpstr>
      <vt:lpstr>8.2.3 怎样引用指针变量</vt:lpstr>
      <vt:lpstr>8.2.3 怎样引用指针变量</vt:lpstr>
      <vt:lpstr>PowerPoint 演示文稿</vt:lpstr>
      <vt:lpstr>PowerPoint 演示文稿</vt:lpstr>
      <vt:lpstr>PowerPoint 演示文稿</vt:lpstr>
      <vt:lpstr>PowerPoint 演示文稿</vt:lpstr>
      <vt:lpstr>PowerPoint 演示文稿</vt:lpstr>
      <vt:lpstr>PowerPoint 演示文稿</vt:lpstr>
      <vt:lpstr>练习</vt:lpstr>
      <vt:lpstr>8.2.4 指针变量作为函数参数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练习——交换</vt:lpstr>
      <vt:lpstr>8.3通过指针引用数组</vt:lpstr>
      <vt:lpstr>8.3.1  数组元素的指针</vt:lpstr>
      <vt:lpstr>PowerPoint 演示文稿</vt:lpstr>
      <vt:lpstr>8.3.2 在引用数组元素时指针的运算</vt:lpstr>
      <vt:lpstr>PowerPoint 演示文稿</vt:lpstr>
      <vt:lpstr>PowerPoint 演示文稿</vt:lpstr>
      <vt:lpstr>PowerPoint 演示文稿</vt:lpstr>
      <vt:lpstr>PowerPoint 演示文稿</vt:lpstr>
      <vt:lpstr>8.3.3 通过指针引用数组元素</vt:lpstr>
      <vt:lpstr>8.3.3 通过指针引用数组元素</vt:lpstr>
      <vt:lpstr>PowerPoint 演示文稿</vt:lpstr>
      <vt:lpstr>PowerPoint 演示文稿</vt:lpstr>
      <vt:lpstr>PowerPoint 演示文稿</vt:lpstr>
      <vt:lpstr>PowerPoint 演示文稿</vt:lpstr>
      <vt:lpstr>PowerPoint 演示文稿</vt:lpstr>
      <vt:lpstr>PowerPoint 演示文稿</vt:lpstr>
      <vt:lpstr>用三种方法输出数组中的全部元素</vt:lpstr>
      <vt:lpstr>PowerPoint 演示文稿</vt:lpstr>
      <vt:lpstr>PowerPoint 演示文稿</vt:lpstr>
      <vt:lpstr>8.3.4 用数组名作函数参数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*8.3.5 通过指针引用多维数组</vt:lpstr>
      <vt:lpstr>8.3.5 通过指针引用多维数组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 通过指针引用字符串</vt:lpstr>
      <vt:lpstr>8.4.1 字符串的引用方式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8.4.2 字符指针作函数参数</vt:lpstr>
      <vt:lpstr>8.4.2 字符指针作函数参数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PowerPoint 演示文稿</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8.4.3 使用字符指针变量和字符数组的比较</vt:lpstr>
      <vt:lpstr>练习</vt:lpstr>
      <vt:lpstr>*8.5 指向函数的指针</vt:lpstr>
      <vt:lpstr>8.5.1什么是函数指针</vt:lpstr>
      <vt:lpstr>8.5.1什么是函数指针</vt:lpstr>
      <vt:lpstr>8.5.2 用函数指针变量调用函数</vt:lpstr>
      <vt:lpstr>PowerPoint 演示文稿</vt:lpstr>
      <vt:lpstr>PowerPoint 演示文稿</vt:lpstr>
      <vt:lpstr>PowerPoint 演示文稿</vt:lpstr>
      <vt:lpstr>8.5.3 怎样定义和使用指向函数的指针变量</vt:lpstr>
      <vt:lpstr>PowerPoint 演示文稿</vt:lpstr>
      <vt:lpstr>PowerPoint 演示文稿</vt:lpstr>
      <vt:lpstr>PowerPoint 演示文稿</vt:lpstr>
      <vt:lpstr>*8.6 返回指针值的函数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vt:lpstr>
      <vt:lpstr>*8.7 指针数组和多重指针</vt:lpstr>
      <vt:lpstr>8.7.1 什么是指针数组</vt:lpstr>
      <vt:lpstr>8.7.1 什么是指针数组</vt:lpstr>
      <vt:lpstr>8.7.1 什么是指针数组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8.7.2 指向指针数据的指针</vt:lpstr>
      <vt:lpstr>PowerPoint 演示文稿</vt:lpstr>
      <vt:lpstr>PowerPoint 演示文稿</vt:lpstr>
      <vt:lpstr>PowerPoint 演示文稿</vt:lpstr>
      <vt:lpstr>8.7.3 指针数组作main函数的形参</vt:lpstr>
      <vt:lpstr>8.7.3 指针数组作main函数的形参</vt:lpstr>
      <vt:lpstr>8.7.3 指针数组作main函数的形参</vt:lpstr>
      <vt:lpstr>8.7.3 指针数组作main函数的形参</vt:lpstr>
      <vt:lpstr>PowerPoint 演示文稿</vt:lpstr>
      <vt:lpstr>*8.8 动态内存分配与指向它的指针变量</vt:lpstr>
      <vt:lpstr>8.8.1 什么是内存的动态分配</vt:lpstr>
      <vt:lpstr>8.8.2 怎样建立内存的动态分配</vt:lpstr>
      <vt:lpstr>8.8.2 怎样建立内存的动态分配</vt:lpstr>
      <vt:lpstr>8.8.2 怎样建立内存的动态分配</vt:lpstr>
      <vt:lpstr>8.8.2 怎样建立内存的动态分配</vt:lpstr>
      <vt:lpstr>8.8.2 怎样建立内存的动态分配</vt:lpstr>
      <vt:lpstr>8.8.2 怎样建立内存的动态分配</vt:lpstr>
      <vt:lpstr>8.8.2 怎样建立内存的动态分配</vt:lpstr>
      <vt:lpstr>8.8.3 void指针类型</vt:lpstr>
      <vt:lpstr>PowerPoint 演示文稿</vt:lpstr>
      <vt:lpstr>PowerPoint 演示文稿</vt:lpstr>
      <vt:lpstr>8.9有关指针的小结</vt:lpstr>
      <vt:lpstr>8.9有关指针的小结</vt:lpstr>
      <vt:lpstr>8.9有关指针的小结</vt:lpstr>
      <vt:lpstr>8.9有关指针的小结</vt:lpstr>
      <vt:lpstr>8.9有关指针的小结</vt:lpstr>
      <vt:lpstr>8.9有关指针的小结</vt:lpstr>
      <vt:lpstr>8.9有关指针的小结</vt:lpstr>
      <vt:lpstr>8.9有关指针的小结</vt:lpstr>
      <vt:lpstr>8.9有关指针的小结</vt:lpstr>
      <vt:lpstr>8.9有关指针的小结</vt:lpstr>
      <vt:lpstr>8.9有关指针的小结</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谭浩强</dc:creator>
  <cp:lastModifiedBy>Computer Center of BFU</cp:lastModifiedBy>
  <cp:revision>1252</cp:revision>
  <dcterms:created xsi:type="dcterms:W3CDTF">2002-12-29T13:24:47Z</dcterms:created>
  <dcterms:modified xsi:type="dcterms:W3CDTF">2021-12-08T07:23:49Z</dcterms:modified>
</cp:coreProperties>
</file>