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11" r:id="rId2"/>
    <p:sldId id="402" r:id="rId3"/>
    <p:sldId id="403" r:id="rId4"/>
    <p:sldId id="404" r:id="rId5"/>
    <p:sldId id="405" r:id="rId6"/>
    <p:sldId id="406" r:id="rId7"/>
    <p:sldId id="407" r:id="rId8"/>
    <p:sldId id="408" r:id="rId9"/>
    <p:sldId id="410" r:id="rId10"/>
    <p:sldId id="411" r:id="rId11"/>
    <p:sldId id="412" r:id="rId12"/>
    <p:sldId id="413"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7" r:id="rId29"/>
    <p:sldId id="434" r:id="rId30"/>
    <p:sldId id="435" r:id="rId31"/>
    <p:sldId id="438" r:id="rId32"/>
    <p:sldId id="436" r:id="rId33"/>
    <p:sldId id="556"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4" r:id="rId58"/>
    <p:sldId id="465" r:id="rId59"/>
    <p:sldId id="462" r:id="rId60"/>
    <p:sldId id="466" r:id="rId61"/>
    <p:sldId id="467" r:id="rId62"/>
    <p:sldId id="562" r:id="rId63"/>
    <p:sldId id="469" r:id="rId64"/>
    <p:sldId id="470" r:id="rId65"/>
    <p:sldId id="471" r:id="rId66"/>
    <p:sldId id="472" r:id="rId67"/>
    <p:sldId id="473" r:id="rId68"/>
    <p:sldId id="474" r:id="rId69"/>
    <p:sldId id="475" r:id="rId70"/>
    <p:sldId id="476" r:id="rId71"/>
    <p:sldId id="477" r:id="rId72"/>
    <p:sldId id="478" r:id="rId73"/>
    <p:sldId id="479" r:id="rId74"/>
    <p:sldId id="480" r:id="rId75"/>
    <p:sldId id="481" r:id="rId76"/>
    <p:sldId id="482" r:id="rId77"/>
    <p:sldId id="483" r:id="rId78"/>
    <p:sldId id="485" r:id="rId79"/>
    <p:sldId id="486" r:id="rId80"/>
    <p:sldId id="487"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 id="521" r:id="rId109"/>
    <p:sldId id="522" r:id="rId110"/>
    <p:sldId id="523" r:id="rId111"/>
    <p:sldId id="524" r:id="rId112"/>
    <p:sldId id="525" r:id="rId113"/>
    <p:sldId id="528" r:id="rId114"/>
    <p:sldId id="526" r:id="rId115"/>
    <p:sldId id="527" r:id="rId116"/>
    <p:sldId id="529" r:id="rId117"/>
    <p:sldId id="530" r:id="rId118"/>
    <p:sldId id="531" r:id="rId119"/>
    <p:sldId id="532" r:id="rId120"/>
    <p:sldId id="533" r:id="rId121"/>
    <p:sldId id="534" r:id="rId122"/>
    <p:sldId id="535" r:id="rId123"/>
    <p:sldId id="536" r:id="rId124"/>
    <p:sldId id="537" r:id="rId125"/>
    <p:sldId id="538" r:id="rId126"/>
    <p:sldId id="539" r:id="rId127"/>
    <p:sldId id="540" r:id="rId128"/>
    <p:sldId id="541" r:id="rId129"/>
    <p:sldId id="542" r:id="rId130"/>
    <p:sldId id="563" r:id="rId131"/>
    <p:sldId id="543" r:id="rId132"/>
    <p:sldId id="544" r:id="rId133"/>
    <p:sldId id="545" r:id="rId134"/>
    <p:sldId id="546" r:id="rId135"/>
    <p:sldId id="547" r:id="rId136"/>
    <p:sldId id="548" r:id="rId137"/>
    <p:sldId id="549" r:id="rId138"/>
    <p:sldId id="550" r:id="rId139"/>
    <p:sldId id="551" r:id="rId140"/>
    <p:sldId id="552" r:id="rId141"/>
    <p:sldId id="553" r:id="rId142"/>
    <p:sldId id="554" r:id="rId143"/>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4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4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4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4000" kern="1200">
        <a:solidFill>
          <a:schemeClr val="tx1"/>
        </a:solidFill>
        <a:latin typeface="Arial" pitchFamily="34" charset="0"/>
        <a:ea typeface="宋体" pitchFamily="2" charset="-122"/>
        <a:cs typeface="+mn-cs"/>
      </a:defRPr>
    </a:lvl5pPr>
    <a:lvl6pPr marL="2286000" algn="l" defTabSz="914400" rtl="0" eaLnBrk="1" latinLnBrk="0" hangingPunct="1">
      <a:defRPr kumimoji="1" sz="4000" kern="1200">
        <a:solidFill>
          <a:schemeClr val="tx1"/>
        </a:solidFill>
        <a:latin typeface="Arial" pitchFamily="34" charset="0"/>
        <a:ea typeface="宋体" pitchFamily="2" charset="-122"/>
        <a:cs typeface="+mn-cs"/>
      </a:defRPr>
    </a:lvl6pPr>
    <a:lvl7pPr marL="2743200" algn="l" defTabSz="914400" rtl="0" eaLnBrk="1" latinLnBrk="0" hangingPunct="1">
      <a:defRPr kumimoji="1" sz="4000" kern="1200">
        <a:solidFill>
          <a:schemeClr val="tx1"/>
        </a:solidFill>
        <a:latin typeface="Arial" pitchFamily="34" charset="0"/>
        <a:ea typeface="宋体" pitchFamily="2" charset="-122"/>
        <a:cs typeface="+mn-cs"/>
      </a:defRPr>
    </a:lvl7pPr>
    <a:lvl8pPr marL="3200400" algn="l" defTabSz="914400" rtl="0" eaLnBrk="1" latinLnBrk="0" hangingPunct="1">
      <a:defRPr kumimoji="1" sz="4000" kern="1200">
        <a:solidFill>
          <a:schemeClr val="tx1"/>
        </a:solidFill>
        <a:latin typeface="Arial" pitchFamily="34" charset="0"/>
        <a:ea typeface="宋体" pitchFamily="2" charset="-122"/>
        <a:cs typeface="+mn-cs"/>
      </a:defRPr>
    </a:lvl8pPr>
    <a:lvl9pPr marL="3657600" algn="l" defTabSz="914400" rtl="0" eaLnBrk="1" latinLnBrk="0" hangingPunct="1">
      <a:defRPr kumimoji="1"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ECFF"/>
    <a:srgbClr val="9D138D"/>
    <a:srgbClr val="FFFFCC"/>
    <a:srgbClr val="E1FFE1"/>
    <a:srgbClr val="FFCCFF"/>
    <a:srgbClr val="FF99CC"/>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86449" autoAdjust="0"/>
  </p:normalViewPr>
  <p:slideViewPr>
    <p:cSldViewPr>
      <p:cViewPr varScale="1">
        <p:scale>
          <a:sx n="99" d="100"/>
          <a:sy n="99" d="100"/>
        </p:scale>
        <p:origin x="182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_rels/viewProps.xml.rels><?xml version="1.0" encoding="UTF-8" standalone="yes"?>
<Relationships xmlns="http://schemas.openxmlformats.org/package/2006/relationships"><Relationship Id="rId26" Type="http://schemas.openxmlformats.org/officeDocument/2006/relationships/slide" Target="slides/slide64.xml"/><Relationship Id="rId21" Type="http://schemas.openxmlformats.org/officeDocument/2006/relationships/slide" Target="slides/slide41.xml"/><Relationship Id="rId42" Type="http://schemas.openxmlformats.org/officeDocument/2006/relationships/slide" Target="slides/slide88.xml"/><Relationship Id="rId47" Type="http://schemas.openxmlformats.org/officeDocument/2006/relationships/slide" Target="slides/slide96.xml"/><Relationship Id="rId63" Type="http://schemas.openxmlformats.org/officeDocument/2006/relationships/slide" Target="slides/slide133.xml"/><Relationship Id="rId68" Type="http://schemas.openxmlformats.org/officeDocument/2006/relationships/slide" Target="slides/slide138.xml"/><Relationship Id="rId7" Type="http://schemas.openxmlformats.org/officeDocument/2006/relationships/slide" Target="slides/slide7.xml"/><Relationship Id="rId71" Type="http://schemas.openxmlformats.org/officeDocument/2006/relationships/slide" Target="slides/slide141.xml"/><Relationship Id="rId2" Type="http://schemas.openxmlformats.org/officeDocument/2006/relationships/slide" Target="slides/slide2.xml"/><Relationship Id="rId16" Type="http://schemas.openxmlformats.org/officeDocument/2006/relationships/slide" Target="slides/slide29.xml"/><Relationship Id="rId29" Type="http://schemas.openxmlformats.org/officeDocument/2006/relationships/slide" Target="slides/slide75.xml"/><Relationship Id="rId11" Type="http://schemas.openxmlformats.org/officeDocument/2006/relationships/slide" Target="slides/slide11.xml"/><Relationship Id="rId24" Type="http://schemas.openxmlformats.org/officeDocument/2006/relationships/slide" Target="slides/slide62.xml"/><Relationship Id="rId32" Type="http://schemas.openxmlformats.org/officeDocument/2006/relationships/slide" Target="slides/slide78.xml"/><Relationship Id="rId37" Type="http://schemas.openxmlformats.org/officeDocument/2006/relationships/slide" Target="slides/slide83.xml"/><Relationship Id="rId40" Type="http://schemas.openxmlformats.org/officeDocument/2006/relationships/slide" Target="slides/slide86.xml"/><Relationship Id="rId45" Type="http://schemas.openxmlformats.org/officeDocument/2006/relationships/slide" Target="slides/slide91.xml"/><Relationship Id="rId53" Type="http://schemas.openxmlformats.org/officeDocument/2006/relationships/slide" Target="slides/slide116.xml"/><Relationship Id="rId58" Type="http://schemas.openxmlformats.org/officeDocument/2006/relationships/slide" Target="slides/slide121.xml"/><Relationship Id="rId66" Type="http://schemas.openxmlformats.org/officeDocument/2006/relationships/slide" Target="slides/slide136.xml"/><Relationship Id="rId5" Type="http://schemas.openxmlformats.org/officeDocument/2006/relationships/slide" Target="slides/slide5.xml"/><Relationship Id="rId61" Type="http://schemas.openxmlformats.org/officeDocument/2006/relationships/slide" Target="slides/slide131.xml"/><Relationship Id="rId19" Type="http://schemas.openxmlformats.org/officeDocument/2006/relationships/slide" Target="slides/slide35.xml"/><Relationship Id="rId14" Type="http://schemas.openxmlformats.org/officeDocument/2006/relationships/slide" Target="slides/slide24.xml"/><Relationship Id="rId22" Type="http://schemas.openxmlformats.org/officeDocument/2006/relationships/slide" Target="slides/slide42.xml"/><Relationship Id="rId27" Type="http://schemas.openxmlformats.org/officeDocument/2006/relationships/slide" Target="slides/slide66.xml"/><Relationship Id="rId30" Type="http://schemas.openxmlformats.org/officeDocument/2006/relationships/slide" Target="slides/slide76.xml"/><Relationship Id="rId35" Type="http://schemas.openxmlformats.org/officeDocument/2006/relationships/slide" Target="slides/slide81.xml"/><Relationship Id="rId43" Type="http://schemas.openxmlformats.org/officeDocument/2006/relationships/slide" Target="slides/slide89.xml"/><Relationship Id="rId48" Type="http://schemas.openxmlformats.org/officeDocument/2006/relationships/slide" Target="slides/slide102.xml"/><Relationship Id="rId56" Type="http://schemas.openxmlformats.org/officeDocument/2006/relationships/slide" Target="slides/slide119.xml"/><Relationship Id="rId64" Type="http://schemas.openxmlformats.org/officeDocument/2006/relationships/slide" Target="slides/slide134.xml"/><Relationship Id="rId69" Type="http://schemas.openxmlformats.org/officeDocument/2006/relationships/slide" Target="slides/slide139.xml"/><Relationship Id="rId8" Type="http://schemas.openxmlformats.org/officeDocument/2006/relationships/slide" Target="slides/slide8.xml"/><Relationship Id="rId51" Type="http://schemas.openxmlformats.org/officeDocument/2006/relationships/slide" Target="slides/slide107.xml"/><Relationship Id="rId72" Type="http://schemas.openxmlformats.org/officeDocument/2006/relationships/slide" Target="slides/slide14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33.xml"/><Relationship Id="rId25" Type="http://schemas.openxmlformats.org/officeDocument/2006/relationships/slide" Target="slides/slide63.xml"/><Relationship Id="rId33" Type="http://schemas.openxmlformats.org/officeDocument/2006/relationships/slide" Target="slides/slide79.xml"/><Relationship Id="rId38" Type="http://schemas.openxmlformats.org/officeDocument/2006/relationships/slide" Target="slides/slide84.xml"/><Relationship Id="rId46" Type="http://schemas.openxmlformats.org/officeDocument/2006/relationships/slide" Target="slides/slide95.xml"/><Relationship Id="rId59" Type="http://schemas.openxmlformats.org/officeDocument/2006/relationships/slide" Target="slides/slide122.xml"/><Relationship Id="rId67" Type="http://schemas.openxmlformats.org/officeDocument/2006/relationships/slide" Target="slides/slide137.xml"/><Relationship Id="rId20" Type="http://schemas.openxmlformats.org/officeDocument/2006/relationships/slide" Target="slides/slide36.xml"/><Relationship Id="rId41" Type="http://schemas.openxmlformats.org/officeDocument/2006/relationships/slide" Target="slides/slide87.xml"/><Relationship Id="rId54" Type="http://schemas.openxmlformats.org/officeDocument/2006/relationships/slide" Target="slides/slide117.xml"/><Relationship Id="rId62" Type="http://schemas.openxmlformats.org/officeDocument/2006/relationships/slide" Target="slides/slide132.xml"/><Relationship Id="rId70" Type="http://schemas.openxmlformats.org/officeDocument/2006/relationships/slide" Target="slides/slide140.xml"/><Relationship Id="rId1" Type="http://schemas.openxmlformats.org/officeDocument/2006/relationships/slide" Target="slides/slide1.xml"/><Relationship Id="rId6" Type="http://schemas.openxmlformats.org/officeDocument/2006/relationships/slide" Target="slides/slide6.xml"/><Relationship Id="rId15" Type="http://schemas.openxmlformats.org/officeDocument/2006/relationships/slide" Target="slides/slide25.xml"/><Relationship Id="rId23" Type="http://schemas.openxmlformats.org/officeDocument/2006/relationships/slide" Target="slides/slide48.xml"/><Relationship Id="rId28" Type="http://schemas.openxmlformats.org/officeDocument/2006/relationships/slide" Target="slides/slide67.xml"/><Relationship Id="rId36" Type="http://schemas.openxmlformats.org/officeDocument/2006/relationships/slide" Target="slides/slide82.xml"/><Relationship Id="rId49" Type="http://schemas.openxmlformats.org/officeDocument/2006/relationships/slide" Target="slides/slide103.xml"/><Relationship Id="rId57" Type="http://schemas.openxmlformats.org/officeDocument/2006/relationships/slide" Target="slides/slide120.xml"/><Relationship Id="rId10" Type="http://schemas.openxmlformats.org/officeDocument/2006/relationships/slide" Target="slides/slide10.xml"/><Relationship Id="rId31" Type="http://schemas.openxmlformats.org/officeDocument/2006/relationships/slide" Target="slides/slide77.xml"/><Relationship Id="rId44" Type="http://schemas.openxmlformats.org/officeDocument/2006/relationships/slide" Target="slides/slide90.xml"/><Relationship Id="rId52" Type="http://schemas.openxmlformats.org/officeDocument/2006/relationships/slide" Target="slides/slide108.xml"/><Relationship Id="rId60" Type="http://schemas.openxmlformats.org/officeDocument/2006/relationships/slide" Target="slides/slide130.xml"/><Relationship Id="rId65" Type="http://schemas.openxmlformats.org/officeDocument/2006/relationships/slide" Target="slides/slide135.xml"/><Relationship Id="rId4" Type="http://schemas.openxmlformats.org/officeDocument/2006/relationships/slide" Target="slides/slide4.xml"/><Relationship Id="rId9" Type="http://schemas.openxmlformats.org/officeDocument/2006/relationships/slide" Target="slides/slide9.xml"/><Relationship Id="rId13" Type="http://schemas.openxmlformats.org/officeDocument/2006/relationships/slide" Target="slides/slide23.xml"/><Relationship Id="rId18" Type="http://schemas.openxmlformats.org/officeDocument/2006/relationships/slide" Target="slides/slide34.xml"/><Relationship Id="rId39" Type="http://schemas.openxmlformats.org/officeDocument/2006/relationships/slide" Target="slides/slide85.xml"/><Relationship Id="rId34" Type="http://schemas.openxmlformats.org/officeDocument/2006/relationships/slide" Target="slides/slide80.xml"/><Relationship Id="rId50" Type="http://schemas.openxmlformats.org/officeDocument/2006/relationships/slide" Target="slides/slide106.xml"/><Relationship Id="rId55" Type="http://schemas.openxmlformats.org/officeDocument/2006/relationships/slide" Target="slides/slide118.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C1555047-1926-4CDB-8F2E-1D552717F81B}" type="slidenum">
              <a:rPr lang="en-US" altLang="zh-CN"/>
              <a:pPr>
                <a:defRPr/>
              </a:pPr>
              <a:t>‹#›</a:t>
            </a:fld>
            <a:endParaRPr lang="en-US" altLang="zh-CN"/>
          </a:p>
        </p:txBody>
      </p:sp>
    </p:spTree>
    <p:extLst>
      <p:ext uri="{BB962C8B-B14F-4D97-AF65-F5344CB8AC3E}">
        <p14:creationId xmlns:p14="http://schemas.microsoft.com/office/powerpoint/2010/main" val="996535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83BC2564-01F6-4DCB-AF3D-829044D8C19D}" type="slidenum">
              <a:rPr lang="en-US" altLang="zh-CN"/>
              <a:pPr>
                <a:defRPr/>
              </a:pPr>
              <a:t>‹#›</a:t>
            </a:fld>
            <a:endParaRPr lang="en-US" altLang="zh-CN"/>
          </a:p>
        </p:txBody>
      </p:sp>
    </p:spTree>
    <p:extLst>
      <p:ext uri="{BB962C8B-B14F-4D97-AF65-F5344CB8AC3E}">
        <p14:creationId xmlns:p14="http://schemas.microsoft.com/office/powerpoint/2010/main" val="26745897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DDF26A06-E34F-443F-BBE2-E1C96A3007FC}" type="slidenum">
              <a:rPr lang="en-US" altLang="zh-CN"/>
              <a:pPr>
                <a:defRPr/>
              </a:pPr>
              <a:t>‹#›</a:t>
            </a:fld>
            <a:endParaRPr lang="en-US" altLang="zh-CN"/>
          </a:p>
        </p:txBody>
      </p:sp>
    </p:spTree>
    <p:extLst>
      <p:ext uri="{BB962C8B-B14F-4D97-AF65-F5344CB8AC3E}">
        <p14:creationId xmlns:p14="http://schemas.microsoft.com/office/powerpoint/2010/main" val="46500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pPr>
              <a:defRPr/>
            </a:pPr>
            <a:fld id="{D07EB2F5-1C42-4AC4-8687-85A59680E5D3}" type="slidenum">
              <a:rPr lang="en-US" altLang="zh-CN"/>
              <a:pPr>
                <a:defRPr/>
              </a:pPr>
              <a:t>‹#›</a:t>
            </a:fld>
            <a:endParaRPr lang="en-US" altLang="zh-CN"/>
          </a:p>
        </p:txBody>
      </p:sp>
    </p:spTree>
    <p:extLst>
      <p:ext uri="{BB962C8B-B14F-4D97-AF65-F5344CB8AC3E}">
        <p14:creationId xmlns:p14="http://schemas.microsoft.com/office/powerpoint/2010/main" val="15503046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694A6F46-6885-4925-9457-0893AB9C935A}" type="slidenum">
              <a:rPr lang="en-US" altLang="zh-CN"/>
              <a:pPr>
                <a:defRPr/>
              </a:pPr>
              <a:t>‹#›</a:t>
            </a:fld>
            <a:endParaRPr lang="en-US" altLang="zh-CN"/>
          </a:p>
        </p:txBody>
      </p:sp>
    </p:spTree>
    <p:extLst>
      <p:ext uri="{BB962C8B-B14F-4D97-AF65-F5344CB8AC3E}">
        <p14:creationId xmlns:p14="http://schemas.microsoft.com/office/powerpoint/2010/main" val="252579068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0A342C2B-1CC7-4254-BE8E-4985ED1D9254}" type="slidenum">
              <a:rPr lang="en-US" altLang="zh-CN"/>
              <a:pPr>
                <a:defRPr/>
              </a:pPr>
              <a:t>‹#›</a:t>
            </a:fld>
            <a:endParaRPr lang="en-US" altLang="zh-CN"/>
          </a:p>
        </p:txBody>
      </p:sp>
    </p:spTree>
    <p:extLst>
      <p:ext uri="{BB962C8B-B14F-4D97-AF65-F5344CB8AC3E}">
        <p14:creationId xmlns:p14="http://schemas.microsoft.com/office/powerpoint/2010/main" val="40360974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50BD60A9-9CC4-40FD-AF52-2CECFD586E75}" type="slidenum">
              <a:rPr lang="en-US" altLang="zh-CN"/>
              <a:pPr>
                <a:defRPr/>
              </a:pPr>
              <a:t>‹#›</a:t>
            </a:fld>
            <a:endParaRPr lang="en-US" altLang="zh-CN"/>
          </a:p>
        </p:txBody>
      </p:sp>
    </p:spTree>
    <p:extLst>
      <p:ext uri="{BB962C8B-B14F-4D97-AF65-F5344CB8AC3E}">
        <p14:creationId xmlns:p14="http://schemas.microsoft.com/office/powerpoint/2010/main" val="15785189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54629CD7-7901-476F-B88A-D23496206DEA}" type="slidenum">
              <a:rPr lang="en-US" altLang="zh-CN"/>
              <a:pPr>
                <a:defRPr/>
              </a:pPr>
              <a:t>‹#›</a:t>
            </a:fld>
            <a:endParaRPr lang="en-US" altLang="zh-CN"/>
          </a:p>
        </p:txBody>
      </p:sp>
    </p:spTree>
    <p:extLst>
      <p:ext uri="{BB962C8B-B14F-4D97-AF65-F5344CB8AC3E}">
        <p14:creationId xmlns:p14="http://schemas.microsoft.com/office/powerpoint/2010/main" val="6340724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BDF8EFB6-F7AF-4E8D-B8CB-6C2AEB5812E3}" type="slidenum">
              <a:rPr lang="en-US" altLang="zh-CN"/>
              <a:pPr>
                <a:defRPr/>
              </a:pPr>
              <a:t>‹#›</a:t>
            </a:fld>
            <a:endParaRPr lang="en-US" altLang="zh-CN"/>
          </a:p>
        </p:txBody>
      </p:sp>
    </p:spTree>
    <p:extLst>
      <p:ext uri="{BB962C8B-B14F-4D97-AF65-F5344CB8AC3E}">
        <p14:creationId xmlns:p14="http://schemas.microsoft.com/office/powerpoint/2010/main" val="9325862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E8AAC0C1-79A8-4FF3-A276-DDC0860E470B}" type="slidenum">
              <a:rPr lang="en-US" altLang="zh-CN"/>
              <a:pPr>
                <a:defRPr/>
              </a:pPr>
              <a:t>‹#›</a:t>
            </a:fld>
            <a:endParaRPr lang="en-US" altLang="zh-CN"/>
          </a:p>
        </p:txBody>
      </p:sp>
    </p:spTree>
    <p:extLst>
      <p:ext uri="{BB962C8B-B14F-4D97-AF65-F5344CB8AC3E}">
        <p14:creationId xmlns:p14="http://schemas.microsoft.com/office/powerpoint/2010/main" val="15474604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07A34B10-25B0-4C6E-967E-079BB1002A98}" type="slidenum">
              <a:rPr lang="en-US" altLang="zh-CN"/>
              <a:pPr>
                <a:defRPr/>
              </a:pPr>
              <a:t>‹#›</a:t>
            </a:fld>
            <a:endParaRPr lang="en-US" altLang="zh-CN"/>
          </a:p>
        </p:txBody>
      </p:sp>
    </p:spTree>
    <p:extLst>
      <p:ext uri="{BB962C8B-B14F-4D97-AF65-F5344CB8AC3E}">
        <p14:creationId xmlns:p14="http://schemas.microsoft.com/office/powerpoint/2010/main" val="172677147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443986E8-94DB-409E-B0A7-86F93CB443CC}" type="slidenum">
              <a:rPr lang="en-US" altLang="zh-CN"/>
              <a:pPr>
                <a:defRPr/>
              </a:pPr>
              <a:t>‹#›</a:t>
            </a:fld>
            <a:endParaRPr lang="en-US" altLang="zh-CN"/>
          </a:p>
        </p:txBody>
      </p:sp>
    </p:spTree>
    <p:extLst>
      <p:ext uri="{BB962C8B-B14F-4D97-AF65-F5344CB8AC3E}">
        <p14:creationId xmlns:p14="http://schemas.microsoft.com/office/powerpoint/2010/main" val="15114369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319C2A46-BABD-41AF-9C6F-F6CC008FC9B1}" type="slidenum">
              <a:rPr lang="en-US" altLang="zh-CN"/>
              <a:pPr>
                <a:defRPr/>
              </a:pPr>
              <a:t>‹#›</a:t>
            </a:fld>
            <a:endParaRPr lang="en-US" altLang="zh-CN"/>
          </a:p>
        </p:txBody>
      </p:sp>
    </p:spTree>
    <p:extLst>
      <p:ext uri="{BB962C8B-B14F-4D97-AF65-F5344CB8AC3E}">
        <p14:creationId xmlns:p14="http://schemas.microsoft.com/office/powerpoint/2010/main" val="25246925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2983BD5E-31BC-4AFA-87DB-930A2094D55E}" type="slidenum">
              <a:rPr lang="en-US" altLang="zh-CN"/>
              <a:pPr>
                <a:defRPr/>
              </a:pPr>
              <a:t>‹#›</a:t>
            </a:fld>
            <a:endParaRPr lang="en-US" altLang="zh-CN"/>
          </a:p>
        </p:txBody>
      </p:sp>
    </p:spTree>
    <p:extLst>
      <p:ext uri="{BB962C8B-B14F-4D97-AF65-F5344CB8AC3E}">
        <p14:creationId xmlns:p14="http://schemas.microsoft.com/office/powerpoint/2010/main" val="4576691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3813" y="-26988"/>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65"/>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a:defRPr/>
            </a:pPr>
            <a:fld id="{32CBEDDA-853E-4C5B-899A-7B9B94BC151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93"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31.xml"/><Relationship Id="rId3" Type="http://schemas.openxmlformats.org/officeDocument/2006/relationships/slide" Target="slide23.xml"/><Relationship Id="rId7" Type="http://schemas.openxmlformats.org/officeDocument/2006/relationships/slide" Target="slide116.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02.xml"/><Relationship Id="rId5" Type="http://schemas.openxmlformats.org/officeDocument/2006/relationships/slide" Target="slide63.xml"/><Relationship Id="rId4" Type="http://schemas.openxmlformats.org/officeDocument/2006/relationships/slide" Target="slide3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63.xml"/><Relationship Id="rId4" Type="http://schemas.openxmlformats.org/officeDocument/2006/relationships/image" Target="../media/image21.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slide" Target="slide10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07.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slide" Target="slide102.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4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34.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34.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34.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3.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63.xml"/><Relationship Id="rId4" Type="http://schemas.openxmlformats.org/officeDocument/2006/relationships/image" Target="../media/image18.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3.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6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571500"/>
            <a:ext cx="8858250" cy="769938"/>
          </a:xfrm>
          <a:effectLst/>
        </p:spPr>
        <p:txBody>
          <a:bodyPr anchor="ctr"/>
          <a:lstStyle/>
          <a:p>
            <a:pPr eaLnBrk="1" hangingPunct="1">
              <a:defRPr/>
            </a:pPr>
            <a:r>
              <a:rPr lang="zh-CN" altLang="zh-CN" dirty="0">
                <a:solidFill>
                  <a:srgbClr val="800000"/>
                </a:solidFill>
                <a:effectLst>
                  <a:outerShdw blurRad="38100" dist="38100" dir="2700000" algn="tl">
                    <a:srgbClr val="000000"/>
                  </a:outerShdw>
                </a:effectLst>
                <a:latin typeface="Arial" charset="0"/>
                <a:ea typeface="黑体" pitchFamily="2" charset="-122"/>
              </a:rPr>
              <a:t>第</a:t>
            </a:r>
            <a:r>
              <a:rPr lang="en-US" altLang="zh-CN" dirty="0">
                <a:solidFill>
                  <a:srgbClr val="800000"/>
                </a:solidFill>
                <a:effectLst>
                  <a:outerShdw blurRad="38100" dist="38100" dir="2700000" algn="tl">
                    <a:srgbClr val="000000"/>
                  </a:outerShdw>
                </a:effectLst>
                <a:latin typeface="Arial" charset="0"/>
                <a:ea typeface="黑体" pitchFamily="2" charset="-122"/>
              </a:rPr>
              <a:t>9</a:t>
            </a:r>
            <a:r>
              <a:rPr lang="zh-CN" altLang="zh-CN" dirty="0">
                <a:solidFill>
                  <a:srgbClr val="800000"/>
                </a:solidFill>
                <a:effectLst>
                  <a:outerShdw blurRad="38100" dist="38100" dir="2700000" algn="tl">
                    <a:srgbClr val="000000"/>
                  </a:outerShdw>
                </a:effectLst>
                <a:latin typeface="Arial" charset="0"/>
                <a:ea typeface="黑体" pitchFamily="2" charset="-122"/>
              </a:rPr>
              <a:t>章 用户自己建立数据类型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5" name="Rectangle 3"/>
          <p:cNvSpPr>
            <a:spLocks noGrp="1" noChangeArrowheads="1"/>
          </p:cNvSpPr>
          <p:nvPr>
            <p:ph type="body" idx="1"/>
          </p:nvPr>
        </p:nvSpPr>
        <p:spPr>
          <a:xfrm>
            <a:off x="1285875" y="1571625"/>
            <a:ext cx="6286500" cy="4643438"/>
          </a:xfrm>
        </p:spPr>
        <p:txBody>
          <a:bodyPr/>
          <a:lstStyle/>
          <a:p>
            <a:pPr eaLnBrk="1" hangingPunct="1">
              <a:lnSpc>
                <a:spcPts val="3200"/>
              </a:lnSpc>
              <a:spcBef>
                <a:spcPct val="50000"/>
              </a:spcBef>
              <a:buFont typeface="Wingdings" pitchFamily="2" charset="2"/>
              <a:buNone/>
            </a:pPr>
            <a:r>
              <a:rPr lang="en-US" altLang="zh-CN" dirty="0">
                <a:hlinkClick r:id="rId2" action="ppaction://hlinksldjump"/>
              </a:rPr>
              <a:t>9.1 </a:t>
            </a:r>
            <a:r>
              <a:rPr lang="zh-CN" altLang="zh-CN" dirty="0">
                <a:hlinkClick r:id="rId2" action="ppaction://hlinksldjump"/>
              </a:rPr>
              <a:t>定义和使用结构体变量</a:t>
            </a:r>
            <a:endParaRPr lang="en-US" altLang="zh-CN" dirty="0"/>
          </a:p>
          <a:p>
            <a:pPr eaLnBrk="1" hangingPunct="1">
              <a:lnSpc>
                <a:spcPts val="3200"/>
              </a:lnSpc>
              <a:spcBef>
                <a:spcPct val="50000"/>
              </a:spcBef>
              <a:buFont typeface="Wingdings" pitchFamily="2" charset="2"/>
              <a:buNone/>
            </a:pPr>
            <a:r>
              <a:rPr lang="en-US" altLang="zh-CN" dirty="0">
                <a:hlinkClick r:id="rId3" action="ppaction://hlinksldjump"/>
              </a:rPr>
              <a:t>9.2 </a:t>
            </a:r>
            <a:r>
              <a:rPr lang="zh-CN" altLang="zh-CN" dirty="0">
                <a:hlinkClick r:id="rId3" action="ppaction://hlinksldjump"/>
              </a:rPr>
              <a:t>使用结构体数组</a:t>
            </a:r>
            <a:endParaRPr lang="en-US" altLang="zh-CN" dirty="0"/>
          </a:p>
          <a:p>
            <a:pPr eaLnBrk="1" hangingPunct="1">
              <a:lnSpc>
                <a:spcPts val="3200"/>
              </a:lnSpc>
              <a:spcBef>
                <a:spcPct val="50000"/>
              </a:spcBef>
              <a:buFont typeface="Wingdings" pitchFamily="2" charset="2"/>
              <a:buNone/>
            </a:pPr>
            <a:r>
              <a:rPr lang="en-US" altLang="zh-CN" dirty="0">
                <a:hlinkClick r:id="rId4" action="ppaction://hlinksldjump"/>
              </a:rPr>
              <a:t>9.3 </a:t>
            </a:r>
            <a:r>
              <a:rPr lang="zh-CN" altLang="zh-CN" dirty="0">
                <a:hlinkClick r:id="rId4" action="ppaction://hlinksldjump"/>
              </a:rPr>
              <a:t>结构体指针</a:t>
            </a:r>
            <a:endParaRPr lang="en-US" altLang="zh-CN" dirty="0"/>
          </a:p>
          <a:p>
            <a:pPr eaLnBrk="1" hangingPunct="1">
              <a:lnSpc>
                <a:spcPts val="3200"/>
              </a:lnSpc>
              <a:spcBef>
                <a:spcPct val="50000"/>
              </a:spcBef>
              <a:buFont typeface="Wingdings" pitchFamily="2" charset="2"/>
              <a:buNone/>
            </a:pPr>
            <a:r>
              <a:rPr lang="zh-CN" altLang="en-US" dirty="0">
                <a:hlinkClick r:id="rId5" action="ppaction://hlinksldjump"/>
              </a:rPr>
              <a:t>*</a:t>
            </a:r>
            <a:r>
              <a:rPr lang="en-US" altLang="zh-CN" dirty="0">
                <a:hlinkClick r:id="rId5" action="ppaction://hlinksldjump"/>
              </a:rPr>
              <a:t>9.4 </a:t>
            </a:r>
            <a:r>
              <a:rPr lang="zh-CN" altLang="zh-CN" dirty="0">
                <a:hlinkClick r:id="rId5" action="ppaction://hlinksldjump"/>
              </a:rPr>
              <a:t>用指针处理链表</a:t>
            </a:r>
            <a:endParaRPr lang="en-US" altLang="zh-CN" dirty="0"/>
          </a:p>
          <a:p>
            <a:pPr eaLnBrk="1" hangingPunct="1">
              <a:lnSpc>
                <a:spcPts val="3200"/>
              </a:lnSpc>
              <a:spcBef>
                <a:spcPct val="50000"/>
              </a:spcBef>
              <a:buFont typeface="Wingdings" pitchFamily="2" charset="2"/>
              <a:buNone/>
            </a:pPr>
            <a:r>
              <a:rPr lang="zh-CN" altLang="en-US" dirty="0">
                <a:hlinkClick r:id="rId6" action="ppaction://hlinksldjump"/>
              </a:rPr>
              <a:t>*</a:t>
            </a:r>
            <a:r>
              <a:rPr lang="en-US" altLang="zh-CN" dirty="0">
                <a:hlinkClick r:id="rId6" action="ppaction://hlinksldjump"/>
              </a:rPr>
              <a:t>9.5 </a:t>
            </a:r>
            <a:r>
              <a:rPr lang="zh-CN" altLang="zh-CN" dirty="0">
                <a:hlinkClick r:id="rId6" action="ppaction://hlinksldjump"/>
              </a:rPr>
              <a:t>共用体类型</a:t>
            </a:r>
            <a:endParaRPr lang="en-US" altLang="zh-CN" dirty="0"/>
          </a:p>
          <a:p>
            <a:pPr eaLnBrk="1" hangingPunct="1">
              <a:lnSpc>
                <a:spcPts val="3200"/>
              </a:lnSpc>
              <a:spcBef>
                <a:spcPct val="50000"/>
              </a:spcBef>
              <a:buFont typeface="Wingdings" pitchFamily="2" charset="2"/>
              <a:buNone/>
            </a:pPr>
            <a:r>
              <a:rPr lang="en-US" altLang="zh-CN" dirty="0">
                <a:hlinkClick r:id="rId7" action="ppaction://hlinksldjump"/>
              </a:rPr>
              <a:t>9.6 </a:t>
            </a:r>
            <a:r>
              <a:rPr lang="zh-CN" altLang="zh-CN" dirty="0">
                <a:hlinkClick r:id="rId7" action="ppaction://hlinksldjump"/>
              </a:rPr>
              <a:t>使用枚举类型</a:t>
            </a:r>
            <a:endParaRPr lang="en-US" altLang="zh-CN" dirty="0"/>
          </a:p>
          <a:p>
            <a:pPr eaLnBrk="1" hangingPunct="1">
              <a:lnSpc>
                <a:spcPts val="3200"/>
              </a:lnSpc>
              <a:spcBef>
                <a:spcPct val="50000"/>
              </a:spcBef>
              <a:buFont typeface="Wingdings" pitchFamily="2" charset="2"/>
              <a:buNone/>
            </a:pPr>
            <a:r>
              <a:rPr lang="zh-CN" altLang="en-US" dirty="0">
                <a:hlinkClick r:id="rId8" action="ppaction://hlinksldjump"/>
              </a:rPr>
              <a:t>*</a:t>
            </a:r>
            <a:r>
              <a:rPr lang="en-US" altLang="zh-CN" dirty="0">
                <a:hlinkClick r:id="rId8" action="ppaction://hlinksldjump"/>
              </a:rPr>
              <a:t>9.7 </a:t>
            </a:r>
            <a:r>
              <a:rPr lang="zh-CN" altLang="zh-CN" dirty="0">
                <a:hlinkClick r:id="rId8" action="ppaction://hlinksldjump"/>
              </a:rPr>
              <a:t>用</a:t>
            </a:r>
            <a:r>
              <a:rPr lang="en-US" altLang="zh-CN" dirty="0" err="1">
                <a:hlinkClick r:id="rId8" action="ppaction://hlinksldjump"/>
              </a:rPr>
              <a:t>typedef</a:t>
            </a:r>
            <a:r>
              <a:rPr lang="zh-CN" altLang="zh-CN" dirty="0">
                <a:hlinkClick r:id="rId8" action="ppaction://hlinksldjump"/>
              </a:rPr>
              <a:t>声明新类型名</a:t>
            </a:r>
            <a:endParaRPr lang="en-US" altLang="zh-CN" dirty="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9.1.2 </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定义结构体类型变量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315" name="Rectangle 3"/>
          <p:cNvSpPr>
            <a:spLocks noGrp="1" noChangeArrowheads="1"/>
          </p:cNvSpPr>
          <p:nvPr>
            <p:ph type="body" idx="1"/>
          </p:nvPr>
        </p:nvSpPr>
        <p:spPr>
          <a:xfrm>
            <a:off x="642938" y="1571625"/>
            <a:ext cx="7858125" cy="3357563"/>
          </a:xfrm>
        </p:spPr>
        <p:txBody>
          <a:bodyPr/>
          <a:lstStyle/>
          <a:p>
            <a:pPr>
              <a:buFont typeface="Wingdings" pitchFamily="2" charset="2"/>
              <a:buNone/>
            </a:pPr>
            <a:r>
              <a:rPr lang="en-US" altLang="zh-CN"/>
              <a:t>1. </a:t>
            </a:r>
            <a:r>
              <a:rPr lang="zh-CN" altLang="zh-CN"/>
              <a:t>先声明结构体类型，再定义该类型变量</a:t>
            </a:r>
            <a:endParaRPr lang="en-US" altLang="zh-CN"/>
          </a:p>
          <a:p>
            <a:r>
              <a:rPr lang="zh-CN" altLang="zh-CN"/>
              <a:t>声明结构体类型</a:t>
            </a:r>
            <a:r>
              <a:rPr lang="en-US" altLang="zh-CN"/>
              <a:t>struct Student</a:t>
            </a:r>
            <a:r>
              <a:rPr lang="zh-CN" altLang="en-US"/>
              <a:t>，</a:t>
            </a:r>
            <a:r>
              <a:rPr lang="zh-CN" altLang="zh-CN"/>
              <a:t>可以用它来定义变量</a:t>
            </a:r>
            <a:endParaRPr lang="en-US" altLang="zh-CN"/>
          </a:p>
          <a:p>
            <a:pPr>
              <a:buFont typeface="Wingdings" pitchFamily="2" charset="2"/>
              <a:buNone/>
            </a:pPr>
            <a:r>
              <a:rPr lang="en-US" altLang="zh-CN" sz="2800"/>
              <a:t>  struct Student  student1,student2;</a:t>
            </a:r>
            <a:endParaRPr lang="en-US" altLang="zh-CN">
              <a:solidFill>
                <a:srgbClr val="FF0000"/>
              </a:solidFill>
            </a:endParaRPr>
          </a:p>
        </p:txBody>
      </p:sp>
      <p:graphicFrame>
        <p:nvGraphicFramePr>
          <p:cNvPr id="9" name="表格 8"/>
          <p:cNvGraphicFramePr>
            <a:graphicFrameLocks noGrp="1"/>
          </p:cNvGraphicFramePr>
          <p:nvPr/>
        </p:nvGraphicFramePr>
        <p:xfrm>
          <a:off x="428625" y="4643438"/>
          <a:ext cx="8215313" cy="517818"/>
        </p:xfrm>
        <a:graphic>
          <a:graphicData uri="http://schemas.openxmlformats.org/drawingml/2006/table">
            <a:tbl>
              <a:tblPr firstRow="1" bandRow="1">
                <a:tableStyleId>{5C22544A-7EE6-4342-B048-85BDC9FD1C3A}</a:tableStyleId>
              </a:tblPr>
              <a:tblGrid>
                <a:gridCol w="1472911">
                  <a:extLst>
                    <a:ext uri="{9D8B030D-6E8A-4147-A177-3AD203B41FA5}">
                      <a16:colId xmlns:a16="http://schemas.microsoft.com/office/drawing/2014/main" val="20000"/>
                    </a:ext>
                  </a:extLst>
                </a:gridCol>
                <a:gridCol w="2241839">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2143125">
                  <a:extLst>
                    <a:ext uri="{9D8B030D-6E8A-4147-A177-3AD203B41FA5}">
                      <a16:colId xmlns:a16="http://schemas.microsoft.com/office/drawing/2014/main" val="20005"/>
                    </a:ext>
                  </a:extLst>
                </a:gridCol>
              </a:tblGrid>
              <a:tr h="517525">
                <a:tc>
                  <a:txBody>
                    <a:bodyPr/>
                    <a:lstStyle/>
                    <a:p>
                      <a:pPr algn="ctr"/>
                      <a:r>
                        <a:rPr lang="en-US" altLang="zh-CN" sz="2800" dirty="0">
                          <a:solidFill>
                            <a:srgbClr val="00B050"/>
                          </a:solidFill>
                        </a:rPr>
                        <a:t>10001</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Zhang </a:t>
                      </a:r>
                      <a:r>
                        <a:rPr lang="en-US" altLang="zh-CN" sz="2800" dirty="0" err="1">
                          <a:solidFill>
                            <a:srgbClr val="00B050"/>
                          </a:solidFill>
                        </a:rPr>
                        <a:t>Xin</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M</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19</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90.5</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Shanghai</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TextBox 9"/>
          <p:cNvSpPr txBox="1"/>
          <p:nvPr/>
        </p:nvSpPr>
        <p:spPr>
          <a:xfrm>
            <a:off x="500063" y="4071938"/>
            <a:ext cx="2143125" cy="523875"/>
          </a:xfrm>
          <a:prstGeom prst="rect">
            <a:avLst/>
          </a:prstGeom>
          <a:noFill/>
        </p:spPr>
        <p:txBody>
          <a:bodyPr>
            <a:spAutoFit/>
          </a:bodyPr>
          <a:lstStyle/>
          <a:p>
            <a:pPr>
              <a:defRPr/>
            </a:pPr>
            <a:r>
              <a:rPr lang="en-US" altLang="zh-CN" sz="2800" b="1" dirty="0">
                <a:solidFill>
                  <a:srgbClr val="9D138D"/>
                </a:solidFill>
                <a:latin typeface="+mn-lt"/>
                <a:ea typeface="+mn-ea"/>
              </a:rPr>
              <a:t>student1</a:t>
            </a:r>
            <a:endParaRPr lang="zh-CN" altLang="en-US" sz="2800" b="1" dirty="0">
              <a:solidFill>
                <a:srgbClr val="9D138D"/>
              </a:solidFill>
              <a:latin typeface="+mn-lt"/>
              <a:ea typeface="+mn-ea"/>
            </a:endParaRPr>
          </a:p>
        </p:txBody>
      </p:sp>
      <p:graphicFrame>
        <p:nvGraphicFramePr>
          <p:cNvPr id="11" name="表格 10"/>
          <p:cNvGraphicFramePr>
            <a:graphicFrameLocks noGrp="1"/>
          </p:cNvGraphicFramePr>
          <p:nvPr/>
        </p:nvGraphicFramePr>
        <p:xfrm>
          <a:off x="428625" y="5929313"/>
          <a:ext cx="8215313" cy="517818"/>
        </p:xfrm>
        <a:graphic>
          <a:graphicData uri="http://schemas.openxmlformats.org/drawingml/2006/table">
            <a:tbl>
              <a:tblPr firstRow="1" bandRow="1">
                <a:tableStyleId>{5C22544A-7EE6-4342-B048-85BDC9FD1C3A}</a:tableStyleId>
              </a:tblPr>
              <a:tblGrid>
                <a:gridCol w="1472911">
                  <a:extLst>
                    <a:ext uri="{9D8B030D-6E8A-4147-A177-3AD203B41FA5}">
                      <a16:colId xmlns:a16="http://schemas.microsoft.com/office/drawing/2014/main" val="20000"/>
                    </a:ext>
                  </a:extLst>
                </a:gridCol>
                <a:gridCol w="2241839">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2143125">
                  <a:extLst>
                    <a:ext uri="{9D8B030D-6E8A-4147-A177-3AD203B41FA5}">
                      <a16:colId xmlns:a16="http://schemas.microsoft.com/office/drawing/2014/main" val="20005"/>
                    </a:ext>
                  </a:extLst>
                </a:gridCol>
              </a:tblGrid>
              <a:tr h="517525">
                <a:tc>
                  <a:txBody>
                    <a:bodyPr/>
                    <a:lstStyle/>
                    <a:p>
                      <a:pPr algn="ctr"/>
                      <a:r>
                        <a:rPr lang="en-US" altLang="zh-CN" sz="2800" dirty="0">
                          <a:solidFill>
                            <a:srgbClr val="00B050"/>
                          </a:solidFill>
                        </a:rPr>
                        <a:t>10002</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Wang Li</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F</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20</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98</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B050"/>
                          </a:solidFill>
                        </a:rPr>
                        <a:t>Beijing</a:t>
                      </a:r>
                      <a:endParaRPr lang="zh-CN" altLang="en-US" sz="2800" dirty="0">
                        <a:solidFill>
                          <a:srgbClr val="00B050"/>
                        </a:solidFill>
                      </a:endParaRPr>
                    </a:p>
                  </a:txBody>
                  <a:tcPr marL="91439" marR="91439" marT="45549" marB="4554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2" name="TextBox 11"/>
          <p:cNvSpPr txBox="1"/>
          <p:nvPr/>
        </p:nvSpPr>
        <p:spPr>
          <a:xfrm>
            <a:off x="500063" y="5357813"/>
            <a:ext cx="2143125" cy="523875"/>
          </a:xfrm>
          <a:prstGeom prst="rect">
            <a:avLst/>
          </a:prstGeom>
          <a:noFill/>
        </p:spPr>
        <p:txBody>
          <a:bodyPr>
            <a:spAutoFit/>
          </a:bodyPr>
          <a:lstStyle/>
          <a:p>
            <a:pPr>
              <a:defRPr/>
            </a:pPr>
            <a:r>
              <a:rPr lang="en-US" altLang="zh-CN" sz="2800" b="1" dirty="0">
                <a:solidFill>
                  <a:srgbClr val="9D138D"/>
                </a:solidFill>
                <a:latin typeface="+mn-lt"/>
                <a:ea typeface="+mn-ea"/>
              </a:rPr>
              <a:t>student2</a:t>
            </a:r>
            <a:endParaRPr lang="zh-CN" altLang="en-US" sz="2800" b="1" dirty="0">
              <a:solidFill>
                <a:srgbClr val="9D138D"/>
              </a:solidFill>
              <a:latin typeface="+mn-lt"/>
              <a:ea typeface="+mn-ea"/>
            </a:endParaRPr>
          </a:p>
        </p:txBody>
      </p:sp>
      <p:pic>
        <p:nvPicPr>
          <p:cNvPr id="13350"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3938"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1266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266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266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12678"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2679"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2680"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285750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5214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12686"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12687"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126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1500188"/>
            <a:ext cx="2143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4643438" y="3429000"/>
            <a:ext cx="3357562" cy="523875"/>
          </a:xfrm>
          <a:prstGeom prst="rect">
            <a:avLst/>
          </a:prstGeom>
          <a:noFill/>
        </p:spPr>
        <p:txBody>
          <a:bodyPr>
            <a:spAutoFit/>
          </a:bodyPr>
          <a:lstStyle/>
          <a:p>
            <a:pPr>
              <a:defRPr/>
            </a:pPr>
            <a:r>
              <a:rPr lang="zh-CN" altLang="en-US" sz="2800" b="1" dirty="0">
                <a:solidFill>
                  <a:srgbClr val="00B050"/>
                </a:solidFill>
                <a:latin typeface="+mn-lt"/>
                <a:ea typeface="+mn-ea"/>
              </a:rPr>
              <a:t>相当于</a:t>
            </a:r>
            <a:r>
              <a:rPr lang="en-US" altLang="zh-CN" sz="2800" b="1" dirty="0">
                <a:solidFill>
                  <a:srgbClr val="00B050"/>
                </a:solidFill>
                <a:latin typeface="+mn-lt"/>
                <a:ea typeface="+mn-ea"/>
              </a:rPr>
              <a:t>p=NULL;</a:t>
            </a:r>
          </a:p>
        </p:txBody>
      </p:sp>
      <p:pic>
        <p:nvPicPr>
          <p:cNvPr id="112692" name="图片 30"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linds(horizontal)">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linds(horizontal)">
                                      <p:cBhvr>
                                        <p:cTn id="22" dur="500"/>
                                        <p:tgtEl>
                                          <p:spTgt spid="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a:xfrm>
            <a:off x="142875" y="714375"/>
            <a:ext cx="8858250" cy="5429250"/>
          </a:xfrm>
        </p:spPr>
        <p:txBody>
          <a:bodyPr/>
          <a:lstStyle/>
          <a:p>
            <a:pPr>
              <a:lnSpc>
                <a:spcPct val="100000"/>
              </a:lnSpc>
              <a:buFont typeface="Wingdings" pitchFamily="2" charset="2"/>
              <a:buNone/>
            </a:pPr>
            <a:r>
              <a:rPr lang="en-US" altLang="zh-CN" sz="2800"/>
              <a:t>void print(struct Student *p)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printf("\nThese %d records are:\n",n);   </a:t>
            </a:r>
            <a:endParaRPr lang="zh-CN" altLang="zh-CN" sz="2800"/>
          </a:p>
          <a:p>
            <a:pPr>
              <a:lnSpc>
                <a:spcPct val="100000"/>
              </a:lnSpc>
              <a:buFont typeface="Wingdings" pitchFamily="2" charset="2"/>
              <a:buNone/>
            </a:pPr>
            <a:r>
              <a:rPr lang="en-US" altLang="zh-CN" sz="2800"/>
              <a:t>   if(p!=NULL)</a:t>
            </a:r>
            <a:endParaRPr lang="zh-CN" altLang="zh-CN" sz="2800"/>
          </a:p>
          <a:p>
            <a:pPr>
              <a:lnSpc>
                <a:spcPct val="100000"/>
              </a:lnSpc>
              <a:buFont typeface="Wingdings" pitchFamily="2" charset="2"/>
              <a:buNone/>
            </a:pPr>
            <a:r>
              <a:rPr lang="en-US" altLang="zh-CN" sz="2800"/>
              <a:t>      do</a:t>
            </a:r>
            <a:endParaRPr lang="zh-CN" altLang="zh-CN" sz="2800"/>
          </a:p>
          <a:p>
            <a:pPr>
              <a:lnSpc>
                <a:spcPct val="100000"/>
              </a:lnSpc>
              <a:buFont typeface="Wingdings" pitchFamily="2" charset="2"/>
              <a:buNone/>
            </a:pPr>
            <a:r>
              <a:rPr lang="en-US" altLang="zh-CN" sz="2800"/>
              <a:t>      { printf("%ld %5.1f\n",</a:t>
            </a:r>
          </a:p>
          <a:p>
            <a:pPr>
              <a:lnSpc>
                <a:spcPct val="100000"/>
              </a:lnSpc>
              <a:buFont typeface="Wingdings" pitchFamily="2" charset="2"/>
              <a:buNone/>
            </a:pPr>
            <a:r>
              <a:rPr lang="en-US" altLang="zh-CN" sz="2800"/>
              <a:t>                           p-&gt;num,p-&gt;score);</a:t>
            </a:r>
            <a:endParaRPr lang="zh-CN" altLang="zh-CN" sz="2800"/>
          </a:p>
          <a:p>
            <a:pPr>
              <a:lnSpc>
                <a:spcPct val="100000"/>
              </a:lnSpc>
              <a:buFont typeface="Wingdings" pitchFamily="2" charset="2"/>
              <a:buNone/>
            </a:pPr>
            <a:r>
              <a:rPr lang="en-US" altLang="zh-CN" sz="2800"/>
              <a:t>         p=p-&gt;next;</a:t>
            </a:r>
            <a:endParaRPr lang="zh-CN" altLang="zh-CN" sz="2800"/>
          </a:p>
          <a:p>
            <a:pPr>
              <a:lnSpc>
                <a:spcPct val="100000"/>
              </a:lnSpc>
              <a:buFont typeface="Wingdings" pitchFamily="2" charset="2"/>
              <a:buNone/>
            </a:pPr>
            <a:r>
              <a:rPr lang="en-US" altLang="zh-CN" sz="2800"/>
              <a:t>      }while(p!=NULL);</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1366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9.5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4691" name="Rectangle 3"/>
          <p:cNvSpPr>
            <a:spLocks noGrp="1" noChangeArrowheads="1"/>
          </p:cNvSpPr>
          <p:nvPr>
            <p:ph type="body" idx="1"/>
          </p:nvPr>
        </p:nvSpPr>
        <p:spPr>
          <a:xfrm>
            <a:off x="1285875" y="2071688"/>
            <a:ext cx="6858000" cy="2928937"/>
          </a:xfrm>
        </p:spPr>
        <p:txBody>
          <a:bodyPr/>
          <a:lstStyle/>
          <a:p>
            <a:pPr>
              <a:buFont typeface="Wingdings" pitchFamily="2" charset="2"/>
              <a:buNone/>
            </a:pPr>
            <a:r>
              <a:rPr lang="en-US" altLang="zh-CN" sz="3600">
                <a:hlinkClick r:id="rId2" action="ppaction://hlinksldjump"/>
              </a:rPr>
              <a:t>9.5.1 </a:t>
            </a:r>
            <a:r>
              <a:rPr lang="zh-CN" altLang="zh-CN" sz="3600">
                <a:hlinkClick r:id="rId2" action="ppaction://hlinksldjump"/>
              </a:rPr>
              <a:t>什么是共用体类型</a:t>
            </a:r>
            <a:endParaRPr lang="en-US" altLang="zh-CN" sz="3600"/>
          </a:p>
          <a:p>
            <a:pPr>
              <a:buFont typeface="Wingdings" pitchFamily="2" charset="2"/>
              <a:buNone/>
            </a:pPr>
            <a:r>
              <a:rPr lang="en-US" altLang="zh-CN" sz="3600">
                <a:hlinkClick r:id="rId3" action="ppaction://hlinksldjump"/>
              </a:rPr>
              <a:t>9.5.2 </a:t>
            </a:r>
            <a:r>
              <a:rPr lang="zh-CN" altLang="zh-CN" sz="3600">
                <a:hlinkClick r:id="rId3" action="ppaction://hlinksldjump"/>
              </a:rPr>
              <a:t>引用共用体变量的方式</a:t>
            </a:r>
            <a:endParaRPr lang="en-US" altLang="zh-CN" sz="3600"/>
          </a:p>
          <a:p>
            <a:pPr>
              <a:buFont typeface="Wingdings" pitchFamily="2" charset="2"/>
              <a:buNone/>
            </a:pPr>
            <a:r>
              <a:rPr lang="en-US" altLang="zh-CN" sz="3600">
                <a:hlinkClick r:id="rId4" action="ppaction://hlinksldjump"/>
              </a:rPr>
              <a:t>9.5.3 </a:t>
            </a:r>
            <a:r>
              <a:rPr lang="zh-CN" altLang="zh-CN" sz="3600">
                <a:hlinkClick r:id="rId4" action="ppaction://hlinksldjump"/>
              </a:rPr>
              <a:t>共用体类型数据的特点</a:t>
            </a:r>
            <a:endParaRPr lang="zh-CN" altLang="zh-CN" sz="3600"/>
          </a:p>
        </p:txBody>
      </p:sp>
      <p:pic>
        <p:nvPicPr>
          <p:cNvPr id="114692"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9.5.1 </a:t>
            </a:r>
            <a:r>
              <a:rPr lang="zh-CN" altLang="zh-CN" dirty="0">
                <a:solidFill>
                  <a:srgbClr val="800000"/>
                </a:solidFill>
                <a:effectLst>
                  <a:outerShdw blurRad="38100" dist="38100" dir="2700000" algn="tl">
                    <a:srgbClr val="000000"/>
                  </a:outerShdw>
                </a:effectLst>
                <a:latin typeface="Arial" charset="0"/>
                <a:ea typeface="黑体" pitchFamily="2" charset="-122"/>
              </a:rPr>
              <a:t>什么是共用体类型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5715" name="Rectangle 3"/>
          <p:cNvSpPr>
            <a:spLocks noGrp="1" noChangeArrowheads="1"/>
          </p:cNvSpPr>
          <p:nvPr>
            <p:ph type="body" idx="1"/>
          </p:nvPr>
        </p:nvSpPr>
        <p:spPr>
          <a:xfrm>
            <a:off x="1071563" y="2071688"/>
            <a:ext cx="7358062" cy="2786062"/>
          </a:xfrm>
        </p:spPr>
        <p:txBody>
          <a:bodyPr/>
          <a:lstStyle/>
          <a:p>
            <a:r>
              <a:rPr lang="zh-CN" altLang="zh-CN"/>
              <a:t>有时想用同一段内存单元存放不同类型的变量。</a:t>
            </a:r>
            <a:endParaRPr lang="en-US" altLang="zh-CN"/>
          </a:p>
          <a:p>
            <a:r>
              <a:rPr lang="zh-CN" altLang="zh-CN"/>
              <a:t>使几个不同的变量共享同一段内存的结构，称为 “共用体”类型的结构。</a:t>
            </a:r>
          </a:p>
        </p:txBody>
      </p:sp>
      <p:sp>
        <p:nvSpPr>
          <p:cNvPr id="4" name="TextBox 3"/>
          <p:cNvSpPr txBox="1"/>
          <p:nvPr/>
        </p:nvSpPr>
        <p:spPr>
          <a:xfrm>
            <a:off x="1449388" y="4786313"/>
            <a:ext cx="1357312" cy="523875"/>
          </a:xfrm>
          <a:prstGeom prst="rect">
            <a:avLst/>
          </a:prstGeom>
          <a:noFill/>
        </p:spPr>
        <p:txBody>
          <a:bodyPr>
            <a:spAutoFit/>
          </a:bodyPr>
          <a:lstStyle/>
          <a:p>
            <a:pPr algn="ctr">
              <a:defRPr/>
            </a:pPr>
            <a:r>
              <a:rPr lang="en-US" altLang="zh-CN" sz="2800" b="1" dirty="0">
                <a:solidFill>
                  <a:srgbClr val="00B0F0"/>
                </a:solidFill>
                <a:latin typeface="+mn-lt"/>
                <a:ea typeface="+mn-ea"/>
              </a:rPr>
              <a:t>1000</a:t>
            </a:r>
            <a:endParaRPr lang="zh-CN" altLang="en-US" sz="2800" b="1" dirty="0">
              <a:solidFill>
                <a:srgbClr val="00B0F0"/>
              </a:solidFill>
              <a:latin typeface="+mn-lt"/>
              <a:ea typeface="+mn-ea"/>
            </a:endParaRPr>
          </a:p>
        </p:txBody>
      </p:sp>
      <p:sp>
        <p:nvSpPr>
          <p:cNvPr id="6" name="TextBox 5"/>
          <p:cNvSpPr txBox="1"/>
          <p:nvPr/>
        </p:nvSpPr>
        <p:spPr>
          <a:xfrm>
            <a:off x="2811463" y="4786313"/>
            <a:ext cx="1357312" cy="523875"/>
          </a:xfrm>
          <a:prstGeom prst="rect">
            <a:avLst/>
          </a:prstGeom>
          <a:noFill/>
        </p:spPr>
        <p:txBody>
          <a:bodyPr>
            <a:spAutoFit/>
          </a:bodyPr>
          <a:lstStyle/>
          <a:p>
            <a:pPr algn="ctr">
              <a:defRPr/>
            </a:pPr>
            <a:r>
              <a:rPr lang="en-US" altLang="zh-CN" sz="2800" b="1" dirty="0">
                <a:solidFill>
                  <a:srgbClr val="00B0F0"/>
                </a:solidFill>
                <a:latin typeface="+mn-lt"/>
                <a:ea typeface="+mn-ea"/>
              </a:rPr>
              <a:t>1001</a:t>
            </a:r>
            <a:endParaRPr lang="zh-CN" altLang="en-US" sz="2800" b="1" dirty="0">
              <a:solidFill>
                <a:srgbClr val="00B0F0"/>
              </a:solidFill>
              <a:latin typeface="+mn-lt"/>
              <a:ea typeface="+mn-ea"/>
            </a:endParaRPr>
          </a:p>
        </p:txBody>
      </p:sp>
      <p:sp>
        <p:nvSpPr>
          <p:cNvPr id="7" name="TextBox 6"/>
          <p:cNvSpPr txBox="1"/>
          <p:nvPr/>
        </p:nvSpPr>
        <p:spPr>
          <a:xfrm>
            <a:off x="4248150" y="4784725"/>
            <a:ext cx="1357313" cy="522288"/>
          </a:xfrm>
          <a:prstGeom prst="rect">
            <a:avLst/>
          </a:prstGeom>
          <a:noFill/>
        </p:spPr>
        <p:txBody>
          <a:bodyPr>
            <a:spAutoFit/>
          </a:bodyPr>
          <a:lstStyle/>
          <a:p>
            <a:pPr algn="ctr">
              <a:defRPr/>
            </a:pPr>
            <a:r>
              <a:rPr lang="en-US" altLang="zh-CN" sz="2800" b="1" dirty="0">
                <a:solidFill>
                  <a:srgbClr val="00B0F0"/>
                </a:solidFill>
                <a:latin typeface="+mn-lt"/>
                <a:ea typeface="+mn-ea"/>
              </a:rPr>
              <a:t>1002</a:t>
            </a:r>
            <a:endParaRPr lang="zh-CN" altLang="en-US" sz="2800" b="1" dirty="0">
              <a:solidFill>
                <a:srgbClr val="00B0F0"/>
              </a:solidFill>
              <a:latin typeface="+mn-lt"/>
              <a:ea typeface="+mn-ea"/>
            </a:endParaRPr>
          </a:p>
        </p:txBody>
      </p:sp>
      <p:sp>
        <p:nvSpPr>
          <p:cNvPr id="8" name="TextBox 7"/>
          <p:cNvSpPr txBox="1"/>
          <p:nvPr/>
        </p:nvSpPr>
        <p:spPr>
          <a:xfrm>
            <a:off x="5610225" y="4787900"/>
            <a:ext cx="1357313" cy="523875"/>
          </a:xfrm>
          <a:prstGeom prst="rect">
            <a:avLst/>
          </a:prstGeom>
          <a:noFill/>
        </p:spPr>
        <p:txBody>
          <a:bodyPr>
            <a:spAutoFit/>
          </a:bodyPr>
          <a:lstStyle/>
          <a:p>
            <a:pPr algn="ctr">
              <a:defRPr/>
            </a:pPr>
            <a:r>
              <a:rPr lang="en-US" altLang="zh-CN" sz="2800" b="1" dirty="0">
                <a:solidFill>
                  <a:srgbClr val="00B0F0"/>
                </a:solidFill>
                <a:latin typeface="+mn-lt"/>
                <a:ea typeface="+mn-ea"/>
              </a:rPr>
              <a:t>1003</a:t>
            </a:r>
            <a:endParaRPr lang="zh-CN" altLang="en-US" sz="2800" b="1" dirty="0">
              <a:solidFill>
                <a:srgbClr val="00B0F0"/>
              </a:solidFill>
              <a:latin typeface="+mn-lt"/>
              <a:ea typeface="+mn-ea"/>
            </a:endParaRPr>
          </a:p>
        </p:txBody>
      </p:sp>
      <p:sp>
        <p:nvSpPr>
          <p:cNvPr id="11" name="TextBox 10"/>
          <p:cNvSpPr txBox="1"/>
          <p:nvPr/>
        </p:nvSpPr>
        <p:spPr>
          <a:xfrm>
            <a:off x="1357313" y="5286375"/>
            <a:ext cx="1571625" cy="523875"/>
          </a:xfrm>
          <a:prstGeom prst="rect">
            <a:avLst/>
          </a:prstGeom>
          <a:noFill/>
        </p:spPr>
        <p:txBody>
          <a:bodyPr>
            <a:spAutoFit/>
          </a:bodyPr>
          <a:lstStyle/>
          <a:p>
            <a:pPr algn="ctr">
              <a:defRPr/>
            </a:pPr>
            <a:r>
              <a:rPr lang="zh-CN" altLang="en-US" sz="2800" b="1" dirty="0">
                <a:latin typeface="+mn-lt"/>
                <a:ea typeface="+mn-ea"/>
              </a:rPr>
              <a:t>字符</a:t>
            </a:r>
            <a:r>
              <a:rPr lang="en-US" altLang="zh-CN" sz="2800" b="1" dirty="0" err="1">
                <a:latin typeface="+mn-lt"/>
                <a:ea typeface="+mn-ea"/>
              </a:rPr>
              <a:t>ch</a:t>
            </a:r>
            <a:endParaRPr lang="zh-CN" altLang="en-US" sz="2800" b="1" dirty="0">
              <a:latin typeface="+mn-lt"/>
              <a:ea typeface="+mn-ea"/>
            </a:endParaRPr>
          </a:p>
        </p:txBody>
      </p:sp>
      <p:grpSp>
        <p:nvGrpSpPr>
          <p:cNvPr id="2" name="组合 15"/>
          <p:cNvGrpSpPr>
            <a:grpSpLocks/>
          </p:cNvGrpSpPr>
          <p:nvPr/>
        </p:nvGrpSpPr>
        <p:grpSpPr bwMode="auto">
          <a:xfrm>
            <a:off x="1428750" y="5286375"/>
            <a:ext cx="5572125" cy="523875"/>
            <a:chOff x="1428728" y="5286388"/>
            <a:chExt cx="5572164" cy="523220"/>
          </a:xfrm>
        </p:grpSpPr>
        <p:sp>
          <p:nvSpPr>
            <p:cNvPr id="5" name="TextBox 4"/>
            <p:cNvSpPr txBox="1"/>
            <p:nvPr/>
          </p:nvSpPr>
          <p:spPr>
            <a:xfrm>
              <a:off x="1428728" y="5286388"/>
              <a:ext cx="5572164" cy="523220"/>
            </a:xfrm>
            <a:prstGeom prst="rect">
              <a:avLst/>
            </a:prstGeom>
            <a:noFill/>
            <a:ln w="38100">
              <a:solidFill>
                <a:srgbClr val="C00000"/>
              </a:solidFill>
            </a:ln>
          </p:spPr>
          <p:txBody>
            <a:bodyPr>
              <a:spAutoFit/>
            </a:bodyPr>
            <a:lstStyle/>
            <a:p>
              <a:pPr>
                <a:defRPr/>
              </a:pPr>
              <a:endParaRPr lang="zh-CN" altLang="en-US" sz="2800" b="1" dirty="0">
                <a:latin typeface="+mn-lt"/>
                <a:ea typeface="+mn-ea"/>
              </a:endParaRPr>
            </a:p>
          </p:txBody>
        </p:sp>
        <p:cxnSp>
          <p:nvCxnSpPr>
            <p:cNvPr id="115726" name="直接连接符 9"/>
            <p:cNvCxnSpPr>
              <a:cxnSpLocks noChangeShapeType="1"/>
            </p:cNvCxnSpPr>
            <p:nvPr/>
          </p:nvCxnSpPr>
          <p:spPr bwMode="auto">
            <a:xfrm rot="5400000">
              <a:off x="253601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cxnSp>
          <p:nvCxnSpPr>
            <p:cNvPr id="115727" name="直接连接符 11"/>
            <p:cNvCxnSpPr>
              <a:cxnSpLocks noChangeShapeType="1"/>
            </p:cNvCxnSpPr>
            <p:nvPr/>
          </p:nvCxnSpPr>
          <p:spPr bwMode="auto">
            <a:xfrm rot="5400000">
              <a:off x="396477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cxnSp>
          <p:nvCxnSpPr>
            <p:cNvPr id="115728" name="直接连接符 12"/>
            <p:cNvCxnSpPr>
              <a:cxnSpLocks noChangeShapeType="1"/>
            </p:cNvCxnSpPr>
            <p:nvPr/>
          </p:nvCxnSpPr>
          <p:spPr bwMode="auto">
            <a:xfrm rot="5400000">
              <a:off x="539353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grpSp>
      <p:sp>
        <p:nvSpPr>
          <p:cNvPr id="14" name="TextBox 13"/>
          <p:cNvSpPr txBox="1">
            <a:spLocks noChangeArrowheads="1"/>
          </p:cNvSpPr>
          <p:nvPr/>
        </p:nvSpPr>
        <p:spPr bwMode="auto">
          <a:xfrm>
            <a:off x="1928813" y="5262563"/>
            <a:ext cx="471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整       型      变      量      </a:t>
            </a:r>
            <a:r>
              <a:rPr lang="en-US" altLang="zh-CN" sz="2800">
                <a:latin typeface="Arial" pitchFamily="34" charset="0"/>
              </a:rPr>
              <a:t>i</a:t>
            </a:r>
            <a:endParaRPr lang="zh-CN" altLang="en-US" sz="2800">
              <a:latin typeface="Arial" pitchFamily="34" charset="0"/>
            </a:endParaRPr>
          </a:p>
        </p:txBody>
      </p:sp>
      <p:sp>
        <p:nvSpPr>
          <p:cNvPr id="15" name="TextBox 14"/>
          <p:cNvSpPr txBox="1">
            <a:spLocks noChangeArrowheads="1"/>
          </p:cNvSpPr>
          <p:nvPr/>
        </p:nvSpPr>
        <p:spPr bwMode="auto">
          <a:xfrm>
            <a:off x="1928813" y="5262563"/>
            <a:ext cx="471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实       型      变      量      </a:t>
            </a:r>
            <a:r>
              <a:rPr lang="en-US" altLang="zh-CN" sz="2800">
                <a:latin typeface="Arial" pitchFamily="34" charset="0"/>
              </a:rPr>
              <a:t>f</a:t>
            </a:r>
            <a:endParaRPr lang="zh-CN" altLang="en-US" sz="2800">
              <a:latin typeface="Arial" pitchFamily="34" charset="0"/>
            </a:endParaRPr>
          </a:p>
        </p:txBody>
      </p:sp>
      <p:pic>
        <p:nvPicPr>
          <p:cNvPr id="115724"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9" presetClass="entr" presetSubtype="0" decel="10000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 calcmode="lin" valueType="num">
                                      <p:cBhvr>
                                        <p:cTn id="30" dur="500" fill="hold"/>
                                        <p:tgtEl>
                                          <p:spTgt spid="14"/>
                                        </p:tgtEl>
                                        <p:attrNameLst>
                                          <p:attrName>style.rotation</p:attrName>
                                        </p:attrNameLst>
                                      </p:cBhvr>
                                      <p:tavLst>
                                        <p:tav tm="0">
                                          <p:val>
                                            <p:fltVal val="360"/>
                                          </p:val>
                                        </p:tav>
                                        <p:tav tm="100000">
                                          <p:val>
                                            <p:fltVal val="0"/>
                                          </p:val>
                                        </p:tav>
                                      </p:tavLst>
                                    </p:anim>
                                    <p:animEffect transition="in" filter="fade">
                                      <p:cBhvr>
                                        <p:cTn id="3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360"/>
                                          </p:val>
                                        </p:tav>
                                        <p:tav tm="100000">
                                          <p:val>
                                            <p:fltVal val="0"/>
                                          </p:val>
                                        </p:tav>
                                      </p:tavLst>
                                    </p:anim>
                                    <p:animEffect transition="in" filter="fade">
                                      <p:cBhvr>
                                        <p:cTn id="3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49" presetClass="entr" presetSubtype="0" decel="10000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 calcmode="lin" valueType="num">
                                      <p:cBhvr>
                                        <p:cTn id="46" dur="500" fill="hold"/>
                                        <p:tgtEl>
                                          <p:spTgt spid="15"/>
                                        </p:tgtEl>
                                        <p:attrNameLst>
                                          <p:attrName>style.rotation</p:attrName>
                                        </p:attrNameLst>
                                      </p:cBhvr>
                                      <p:tavLst>
                                        <p:tav tm="0">
                                          <p:val>
                                            <p:fltVal val="360"/>
                                          </p:val>
                                        </p:tav>
                                        <p:tav tm="100000">
                                          <p:val>
                                            <p:fltVal val="0"/>
                                          </p:val>
                                        </p:tav>
                                      </p:tavLst>
                                    </p:anim>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P spid="14" grpId="0"/>
      <p:bldP spid="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7318375" cy="5429250"/>
          </a:xfrm>
        </p:spPr>
        <p:txBody>
          <a:bodyPr/>
          <a:lstStyle/>
          <a:p>
            <a:r>
              <a:rPr lang="zh-CN" altLang="zh-CN" dirty="0"/>
              <a:t>定义共用体类型变量的一般形式为：</a:t>
            </a:r>
            <a:endParaRPr lang="en-US" altLang="zh-CN" dirty="0"/>
          </a:p>
          <a:p>
            <a:pPr lvl="1">
              <a:lnSpc>
                <a:spcPct val="100000"/>
              </a:lnSpc>
              <a:buFont typeface="Wingdings" pitchFamily="2" charset="2"/>
              <a:buNone/>
            </a:pPr>
            <a:r>
              <a:rPr lang="en-US" altLang="zh-CN" dirty="0"/>
              <a:t>union</a:t>
            </a:r>
            <a:r>
              <a:rPr lang="zh-CN" altLang="zh-CN" dirty="0"/>
              <a:t>　共用体名</a:t>
            </a:r>
          </a:p>
          <a:p>
            <a:pPr lvl="1">
              <a:lnSpc>
                <a:spcPct val="100000"/>
              </a:lnSpc>
              <a:buFont typeface="Wingdings" pitchFamily="2" charset="2"/>
              <a:buNone/>
            </a:pPr>
            <a:r>
              <a:rPr lang="en-US" altLang="zh-CN" dirty="0"/>
              <a:t>{</a:t>
            </a:r>
            <a:r>
              <a:rPr lang="zh-CN" altLang="zh-CN" dirty="0"/>
              <a:t> 成员表列</a:t>
            </a:r>
          </a:p>
          <a:p>
            <a:pPr lvl="1">
              <a:lnSpc>
                <a:spcPct val="100000"/>
              </a:lnSpc>
              <a:buFont typeface="Wingdings" pitchFamily="2" charset="2"/>
              <a:buNone/>
            </a:pPr>
            <a:r>
              <a:rPr lang="en-US" altLang="zh-CN" dirty="0"/>
              <a:t>}</a:t>
            </a:r>
            <a:r>
              <a:rPr lang="zh-CN" altLang="zh-CN" dirty="0"/>
              <a:t>变量表列； </a:t>
            </a:r>
          </a:p>
          <a:p>
            <a:pPr lvl="1">
              <a:lnSpc>
                <a:spcPct val="100000"/>
              </a:lnSpc>
              <a:buFont typeface="Wingdings" pitchFamily="2" charset="2"/>
              <a:buNone/>
            </a:pPr>
            <a:r>
              <a:rPr lang="zh-CN" altLang="zh-CN" dirty="0"/>
              <a:t>例如：</a:t>
            </a:r>
          </a:p>
          <a:p>
            <a:pPr lvl="1">
              <a:lnSpc>
                <a:spcPct val="100000"/>
              </a:lnSpc>
              <a:buFont typeface="Wingdings" pitchFamily="2" charset="2"/>
              <a:buNone/>
            </a:pPr>
            <a:r>
              <a:rPr lang="en-US" altLang="zh-CN" dirty="0"/>
              <a:t>union Data</a:t>
            </a:r>
            <a:r>
              <a:rPr lang="zh-CN" altLang="zh-CN" dirty="0"/>
              <a:t></a:t>
            </a:r>
          </a:p>
          <a:p>
            <a:pPr lvl="1">
              <a:lnSpc>
                <a:spcPct val="100000"/>
              </a:lnSpc>
              <a:buFont typeface="Wingdings" pitchFamily="2" charset="2"/>
              <a:buNone/>
            </a:pPr>
            <a:r>
              <a:rPr lang="en-US" altLang="zh-CN" dirty="0"/>
              <a:t>{ int </a:t>
            </a:r>
            <a:r>
              <a:rPr lang="en-US" altLang="zh-CN" dirty="0" err="1"/>
              <a:t>i</a:t>
            </a:r>
            <a:r>
              <a:rPr lang="en-US" altLang="zh-CN" dirty="0"/>
              <a:t>;</a:t>
            </a:r>
            <a:r>
              <a:rPr lang="zh-CN" altLang="zh-CN" dirty="0"/>
              <a:t></a:t>
            </a:r>
            <a:r>
              <a:rPr lang="en-US" altLang="zh-CN" dirty="0"/>
              <a:t>       </a:t>
            </a:r>
            <a:endParaRPr lang="zh-CN" altLang="zh-CN" dirty="0"/>
          </a:p>
          <a:p>
            <a:pPr lvl="1">
              <a:lnSpc>
                <a:spcPct val="100000"/>
              </a:lnSpc>
              <a:buFont typeface="Wingdings" pitchFamily="2" charset="2"/>
              <a:buNone/>
            </a:pPr>
            <a:r>
              <a:rPr lang="en-US" altLang="zh-CN" dirty="0"/>
              <a:t>   char </a:t>
            </a:r>
            <a:r>
              <a:rPr lang="en-US" altLang="zh-CN" dirty="0" err="1"/>
              <a:t>ch</a:t>
            </a:r>
            <a:r>
              <a:rPr lang="en-US" altLang="zh-CN" dirty="0"/>
              <a:t>;</a:t>
            </a:r>
            <a:r>
              <a:rPr lang="zh-CN" altLang="zh-CN" dirty="0"/>
              <a:t></a:t>
            </a:r>
          </a:p>
          <a:p>
            <a:pPr lvl="1">
              <a:lnSpc>
                <a:spcPct val="100000"/>
              </a:lnSpc>
              <a:buFont typeface="Wingdings" pitchFamily="2" charset="2"/>
              <a:buNone/>
            </a:pPr>
            <a:r>
              <a:rPr lang="en-US" altLang="zh-CN" dirty="0"/>
              <a:t>   float f; </a:t>
            </a:r>
            <a:r>
              <a:rPr lang="zh-CN" altLang="zh-CN" dirty="0"/>
              <a:t></a:t>
            </a:r>
          </a:p>
          <a:p>
            <a:pPr lvl="1">
              <a:lnSpc>
                <a:spcPct val="100000"/>
              </a:lnSpc>
              <a:buFont typeface="Wingdings" pitchFamily="2" charset="2"/>
              <a:buNone/>
            </a:pPr>
            <a:r>
              <a:rPr lang="en-US" altLang="zh-CN" dirty="0"/>
              <a:t>}</a:t>
            </a:r>
            <a:r>
              <a:rPr lang="en-US" altLang="zh-CN" dirty="0" err="1"/>
              <a:t>a,b,c</a:t>
            </a:r>
            <a:r>
              <a:rPr lang="en-US" altLang="zh-CN" dirty="0"/>
              <a:t>; </a:t>
            </a:r>
            <a:endParaRPr lang="zh-CN" altLang="en-US" dirty="0"/>
          </a:p>
        </p:txBody>
      </p:sp>
      <p:sp>
        <p:nvSpPr>
          <p:cNvPr id="4" name="内容占位符 2"/>
          <p:cNvSpPr txBox="1">
            <a:spLocks/>
          </p:cNvSpPr>
          <p:nvPr/>
        </p:nvSpPr>
        <p:spPr bwMode="auto">
          <a:xfrm>
            <a:off x="4429125" y="3286125"/>
            <a:ext cx="3929063" cy="3071813"/>
          </a:xfrm>
          <a:prstGeom prst="rect">
            <a:avLst/>
          </a:prstGeom>
          <a:solidFill>
            <a:srgbClr val="CCECFF"/>
          </a:solidFill>
          <a:ln w="9525">
            <a:noFill/>
            <a:miter lim="800000"/>
            <a:headEnd/>
            <a:tailEnd/>
          </a:ln>
        </p:spPr>
        <p:txBody>
          <a:bodyPr/>
          <a:lstStyle/>
          <a:p>
            <a:pPr marL="285750" indent="-285750" eaLnBrk="0" hangingPunct="0">
              <a:spcBef>
                <a:spcPct val="20000"/>
              </a:spcBef>
              <a:defRPr/>
            </a:pPr>
            <a:r>
              <a:rPr lang="en-US" altLang="zh-CN" sz="2800" b="1" dirty="0">
                <a:latin typeface="+mn-lt"/>
                <a:ea typeface="+mn-ea"/>
              </a:rPr>
              <a:t>union Data</a:t>
            </a:r>
            <a:r>
              <a:rPr lang="zh-CN" altLang="zh-CN" sz="2800" b="1" dirty="0">
                <a:latin typeface="+mn-lt"/>
                <a:ea typeface="+mn-ea"/>
              </a:rPr>
              <a:t></a:t>
            </a:r>
            <a:r>
              <a:rPr lang="en-US" altLang="zh-CN" sz="2800" b="1" dirty="0">
                <a:latin typeface="+mn-lt"/>
                <a:ea typeface="+mn-ea"/>
              </a:rPr>
              <a:t>      </a:t>
            </a:r>
            <a:endParaRPr lang="zh-CN" altLang="zh-CN" sz="2800" b="1" dirty="0">
              <a:latin typeface="+mn-lt"/>
              <a:ea typeface="+mn-ea"/>
            </a:endParaRPr>
          </a:p>
          <a:p>
            <a:pPr marL="285750" indent="-285750" eaLnBrk="0" hangingPunct="0">
              <a:spcBef>
                <a:spcPct val="20000"/>
              </a:spcBef>
              <a:defRPr/>
            </a:pP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i</a:t>
            </a:r>
            <a:r>
              <a:rPr lang="en-US" altLang="zh-CN" sz="2800" b="1" dirty="0">
                <a:latin typeface="+mn-lt"/>
                <a:ea typeface="+mn-ea"/>
              </a:rPr>
              <a:t>;</a:t>
            </a:r>
            <a:endParaRPr lang="zh-CN" altLang="zh-CN" sz="2800" b="1" dirty="0">
              <a:latin typeface="+mn-lt"/>
              <a:ea typeface="+mn-ea"/>
            </a:endParaRPr>
          </a:p>
          <a:p>
            <a:pPr marL="285750" indent="-285750" eaLnBrk="0" hangingPunct="0">
              <a:spcBef>
                <a:spcPct val="20000"/>
              </a:spcBef>
              <a:defRPr/>
            </a:pPr>
            <a:r>
              <a:rPr lang="en-US" altLang="zh-CN" sz="2800" b="1" dirty="0">
                <a:latin typeface="+mn-lt"/>
                <a:ea typeface="+mn-ea"/>
              </a:rPr>
              <a:t>  char </a:t>
            </a:r>
            <a:r>
              <a:rPr lang="en-US" altLang="zh-CN" sz="2800" b="1" dirty="0" err="1">
                <a:latin typeface="+mn-lt"/>
                <a:ea typeface="+mn-ea"/>
              </a:rPr>
              <a:t>ch</a:t>
            </a:r>
            <a:r>
              <a:rPr lang="en-US" altLang="zh-CN" sz="2800" b="1" dirty="0">
                <a:latin typeface="+mn-lt"/>
                <a:ea typeface="+mn-ea"/>
              </a:rPr>
              <a:t>;</a:t>
            </a:r>
            <a:r>
              <a:rPr lang="zh-CN" altLang="zh-CN" sz="2800" b="1" dirty="0">
                <a:latin typeface="+mn-lt"/>
                <a:ea typeface="+mn-ea"/>
              </a:rPr>
              <a:t></a:t>
            </a:r>
          </a:p>
          <a:p>
            <a:pPr marL="285750" indent="-285750" eaLnBrk="0" hangingPunct="0">
              <a:spcBef>
                <a:spcPct val="20000"/>
              </a:spcBef>
              <a:defRPr/>
            </a:pPr>
            <a:r>
              <a:rPr lang="en-US" altLang="zh-CN" sz="2800" b="1" dirty="0">
                <a:latin typeface="+mn-lt"/>
                <a:ea typeface="+mn-ea"/>
              </a:rPr>
              <a:t>  float f; </a:t>
            </a:r>
            <a:r>
              <a:rPr lang="zh-CN" altLang="zh-CN" sz="2800" b="1" dirty="0">
                <a:latin typeface="+mn-lt"/>
                <a:ea typeface="+mn-ea"/>
              </a:rPr>
              <a:t></a:t>
            </a:r>
          </a:p>
          <a:p>
            <a:pPr marL="285750" indent="-285750" eaLnBrk="0" hangingPunct="0">
              <a:spcBef>
                <a:spcPct val="20000"/>
              </a:spcBef>
              <a:defRPr/>
            </a:pPr>
            <a:r>
              <a:rPr lang="en-US" altLang="zh-CN" sz="2800" b="1" dirty="0">
                <a:latin typeface="+mn-lt"/>
                <a:ea typeface="+mn-ea"/>
              </a:rPr>
              <a:t>};</a:t>
            </a:r>
            <a:endParaRPr lang="zh-CN" altLang="zh-CN" sz="2800" b="1" dirty="0">
              <a:latin typeface="+mn-lt"/>
              <a:ea typeface="+mn-ea"/>
            </a:endParaRPr>
          </a:p>
          <a:p>
            <a:pPr marL="285750" indent="-285750" eaLnBrk="0" hangingPunct="0">
              <a:spcBef>
                <a:spcPct val="20000"/>
              </a:spcBef>
              <a:defRPr/>
            </a:pPr>
            <a:r>
              <a:rPr lang="en-US" altLang="zh-CN" sz="2800" b="1" dirty="0">
                <a:latin typeface="+mn-lt"/>
                <a:ea typeface="+mn-ea"/>
              </a:rPr>
              <a:t>union Data </a:t>
            </a:r>
            <a:r>
              <a:rPr lang="en-US" altLang="zh-CN" sz="2800" b="1" dirty="0" err="1">
                <a:latin typeface="+mn-lt"/>
                <a:ea typeface="+mn-ea"/>
              </a:rPr>
              <a:t>a,b,c</a:t>
            </a:r>
            <a:r>
              <a:rPr lang="en-US" altLang="zh-CN" sz="2800" b="1" dirty="0">
                <a:latin typeface="+mn-lt"/>
                <a:ea typeface="+mn-ea"/>
              </a:rPr>
              <a:t>; </a:t>
            </a:r>
            <a:endParaRPr lang="zh-CN" altLang="en-US" sz="2800" b="1" dirty="0">
              <a:latin typeface="+mn-lt"/>
              <a:ea typeface="+mn-ea"/>
            </a:endParaRPr>
          </a:p>
        </p:txBody>
      </p:sp>
      <p:pic>
        <p:nvPicPr>
          <p:cNvPr id="11674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p:txBody>
          <a:bodyPr/>
          <a:lstStyle/>
          <a:p>
            <a:r>
              <a:rPr lang="zh-CN" altLang="zh-CN"/>
              <a:t>“共用体”与“结构体”的定义形式相似</a:t>
            </a:r>
            <a:r>
              <a:rPr lang="zh-CN" altLang="en-US"/>
              <a:t>，</a:t>
            </a:r>
            <a:r>
              <a:rPr lang="zh-CN" altLang="zh-CN"/>
              <a:t>但它们的含义是不同的。</a:t>
            </a:r>
            <a:endParaRPr lang="en-US" altLang="zh-CN"/>
          </a:p>
          <a:p>
            <a:r>
              <a:rPr lang="zh-CN" altLang="zh-CN"/>
              <a:t>结构体变量所占内存长度是各成员占的内存长度之和</a:t>
            </a:r>
            <a:r>
              <a:rPr lang="zh-CN" altLang="en-US"/>
              <a:t>，</a:t>
            </a:r>
            <a:r>
              <a:rPr lang="zh-CN" altLang="zh-CN"/>
              <a:t>每个成员分别占有其自己的内存单元。而共用体变量所占的内存长度等于最长的成员的长度。</a:t>
            </a:r>
            <a:endParaRPr lang="zh-CN" altLang="en-US"/>
          </a:p>
        </p:txBody>
      </p:sp>
      <p:pic>
        <p:nvPicPr>
          <p:cNvPr id="1177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Effect transition="in" filter="blinds(horizontal)">
                                      <p:cBhvr>
                                        <p:cTn id="7" dur="500"/>
                                        <p:tgtEl>
                                          <p:spTgt spid="1136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9.5.2 </a:t>
            </a:r>
            <a:r>
              <a:rPr lang="zh-CN" altLang="zh-CN" dirty="0">
                <a:solidFill>
                  <a:srgbClr val="800000"/>
                </a:solidFill>
                <a:effectLst>
                  <a:outerShdw blurRad="38100" dist="38100" dir="2700000" algn="tl">
                    <a:srgbClr val="000000"/>
                  </a:outerShdw>
                </a:effectLst>
                <a:latin typeface="Arial" charset="0"/>
                <a:ea typeface="黑体" pitchFamily="2" charset="-122"/>
              </a:rPr>
              <a:t>引用共用体变量的方式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8787" name="Rectangle 3"/>
          <p:cNvSpPr>
            <a:spLocks noGrp="1" noChangeArrowheads="1"/>
          </p:cNvSpPr>
          <p:nvPr>
            <p:ph type="body" idx="1"/>
          </p:nvPr>
        </p:nvSpPr>
        <p:spPr>
          <a:xfrm>
            <a:off x="714375" y="1928813"/>
            <a:ext cx="7500938" cy="4143375"/>
          </a:xfrm>
        </p:spPr>
        <p:txBody>
          <a:bodyPr/>
          <a:lstStyle/>
          <a:p>
            <a:r>
              <a:rPr lang="zh-CN" altLang="zh-CN"/>
              <a:t>只有先定义了共用体变量才能引用它，但应注意，不能引用共用体变量，而只能引用共用体变量中的成员。</a:t>
            </a:r>
            <a:endParaRPr lang="en-US" altLang="zh-CN"/>
          </a:p>
          <a:p>
            <a:pPr>
              <a:buFont typeface="Wingdings" pitchFamily="2" charset="2"/>
              <a:buNone/>
            </a:pPr>
            <a:r>
              <a:rPr lang="zh-CN" altLang="zh-CN"/>
              <a:t>例如，前面定义了</a:t>
            </a:r>
            <a:r>
              <a:rPr lang="en-US" altLang="zh-CN"/>
              <a:t>a,b,c</a:t>
            </a:r>
            <a:r>
              <a:rPr lang="zh-CN" altLang="zh-CN"/>
              <a:t>为共用体变量，下面的引用方式是正确的：</a:t>
            </a:r>
            <a:endParaRPr lang="en-US" altLang="zh-CN"/>
          </a:p>
          <a:p>
            <a:pPr>
              <a:buFont typeface="Wingdings" pitchFamily="2" charset="2"/>
              <a:buNone/>
            </a:pPr>
            <a:r>
              <a:rPr lang="en-US" altLang="zh-CN"/>
              <a:t>          a.i    a.ch    a.f </a:t>
            </a:r>
            <a:endParaRPr lang="zh-CN" altLang="zh-CN"/>
          </a:p>
        </p:txBody>
      </p:sp>
      <p:pic>
        <p:nvPicPr>
          <p:cNvPr id="11878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9811" name="Rectangle 3"/>
          <p:cNvSpPr>
            <a:spLocks noGrp="1" noChangeArrowheads="1"/>
          </p:cNvSpPr>
          <p:nvPr>
            <p:ph type="body" idx="1"/>
          </p:nvPr>
        </p:nvSpPr>
        <p:spPr>
          <a:xfrm>
            <a:off x="714375" y="1928813"/>
            <a:ext cx="7500938" cy="4143375"/>
          </a:xfrm>
        </p:spPr>
        <p:txBody>
          <a:bodyPr/>
          <a:lstStyle/>
          <a:p>
            <a:r>
              <a:rPr lang="zh-CN" altLang="zh-CN" dirty="0"/>
              <a:t>在使用共用体类型数据时要注意以下一些特点：</a:t>
            </a:r>
            <a:endParaRPr lang="en-US" altLang="zh-CN" dirty="0"/>
          </a:p>
          <a:p>
            <a:pPr lvl="1">
              <a:buFont typeface="Wingdings" pitchFamily="2" charset="2"/>
              <a:buNone/>
            </a:pPr>
            <a:r>
              <a:rPr lang="en-US" altLang="zh-CN" dirty="0"/>
              <a:t>  </a:t>
            </a:r>
            <a:r>
              <a:rPr lang="zh-CN" altLang="zh-CN" dirty="0"/>
              <a:t>同一个内存段可以用来存放几种不同类型的成员，但在每一瞬时只能存放其中一个成员，而不是同时存放几个。</a:t>
            </a:r>
          </a:p>
        </p:txBody>
      </p:sp>
      <p:pic>
        <p:nvPicPr>
          <p:cNvPr id="11981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25955" name="Rectangle 3"/>
          <p:cNvSpPr>
            <a:spLocks noGrp="1" noChangeArrowheads="1"/>
          </p:cNvSpPr>
          <p:nvPr>
            <p:ph type="body" idx="1"/>
          </p:nvPr>
        </p:nvSpPr>
        <p:spPr>
          <a:xfrm>
            <a:off x="714375" y="1928813"/>
            <a:ext cx="7500938" cy="3357562"/>
          </a:xfrm>
        </p:spPr>
        <p:txBody>
          <a:bodyPr/>
          <a:lstStyle/>
          <a:p>
            <a:pPr>
              <a:buFont typeface="Wingdings" pitchFamily="2" charset="2"/>
              <a:buNone/>
            </a:pPr>
            <a:r>
              <a:rPr lang="en-US" altLang="zh-CN"/>
              <a:t>  </a:t>
            </a:r>
            <a:r>
              <a:rPr lang="zh-CN" altLang="zh-CN"/>
              <a:t>例</a:t>
            </a:r>
            <a:r>
              <a:rPr lang="en-US" altLang="zh-CN"/>
              <a:t>9.11 </a:t>
            </a:r>
            <a:r>
              <a:rPr lang="zh-CN" altLang="zh-CN"/>
              <a:t>有若干个人员的数据，其中有学生和教师。学生的数据中包括：姓名、号码、性别、职业、班级。教师的数据包括：姓名、号码、性别、职业、职务。要求用同一个表格来处理。</a:t>
            </a:r>
          </a:p>
        </p:txBody>
      </p:sp>
      <p:pic>
        <p:nvPicPr>
          <p:cNvPr id="1259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539750" y="928688"/>
            <a:ext cx="7961313" cy="3000375"/>
          </a:xfrm>
        </p:spPr>
        <p:txBody>
          <a:bodyPr/>
          <a:lstStyle/>
          <a:p>
            <a:r>
              <a:rPr lang="zh-CN" altLang="zh-CN"/>
              <a:t>解题思路：</a:t>
            </a:r>
            <a:endParaRPr lang="en-US" altLang="zh-CN"/>
          </a:p>
          <a:p>
            <a:pPr lvl="1"/>
            <a:r>
              <a:rPr lang="zh-CN" altLang="zh-CN"/>
              <a:t>学生和教师的数据项目多数是相同的，但有一项不同。现要求把它们放在同一表格中</a:t>
            </a:r>
            <a:endParaRPr lang="zh-CN" altLang="en-US"/>
          </a:p>
        </p:txBody>
      </p:sp>
      <p:pic>
        <p:nvPicPr>
          <p:cNvPr id="1269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429000"/>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0"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9.1.2 </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定义结构体类型变量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642938" y="1571625"/>
            <a:ext cx="7858125" cy="5000625"/>
          </a:xfrm>
        </p:spPr>
        <p:txBody>
          <a:bodyPr/>
          <a:lstStyle/>
          <a:p>
            <a:pPr>
              <a:buFont typeface="Wingdings" pitchFamily="2" charset="2"/>
              <a:buNone/>
            </a:pPr>
            <a:r>
              <a:rPr lang="en-US" altLang="zh-CN"/>
              <a:t>2.</a:t>
            </a:r>
            <a:r>
              <a:rPr lang="zh-CN" altLang="zh-CN"/>
              <a:t>在声明类型的同时定义变量</a:t>
            </a:r>
            <a:endParaRPr lang="en-US" altLang="zh-CN"/>
          </a:p>
          <a:p>
            <a:pPr lvl="1">
              <a:lnSpc>
                <a:spcPct val="100000"/>
              </a:lnSpc>
              <a:buFont typeface="Wingdings" pitchFamily="2" charset="2"/>
              <a:buNone/>
            </a:pPr>
            <a:r>
              <a:rPr lang="en-US" altLang="zh-CN"/>
              <a:t>struct Student</a:t>
            </a:r>
            <a:endParaRPr lang="zh-CN" altLang="zh-CN"/>
          </a:p>
          <a:p>
            <a:pPr lvl="1">
              <a:lnSpc>
                <a:spcPct val="100000"/>
              </a:lnSpc>
              <a:buFont typeface="Wingdings" pitchFamily="2" charset="2"/>
              <a:buNone/>
            </a:pPr>
            <a:r>
              <a:rPr lang="en-US" altLang="zh-CN"/>
              <a:t>{  int num; </a:t>
            </a:r>
            <a:endParaRPr lang="zh-CN" altLang="zh-CN"/>
          </a:p>
          <a:p>
            <a:pPr lvl="1">
              <a:lnSpc>
                <a:spcPct val="100000"/>
              </a:lnSpc>
              <a:buFont typeface="Wingdings" pitchFamily="2" charset="2"/>
              <a:buNone/>
            </a:pPr>
            <a:r>
              <a:rPr lang="en-US" altLang="zh-CN"/>
              <a:t>    char name[20]; </a:t>
            </a:r>
            <a:endParaRPr lang="zh-CN" altLang="zh-CN"/>
          </a:p>
          <a:p>
            <a:pPr lvl="1">
              <a:lnSpc>
                <a:spcPct val="100000"/>
              </a:lnSpc>
              <a:buFont typeface="Wingdings" pitchFamily="2" charset="2"/>
              <a:buNone/>
            </a:pPr>
            <a:r>
              <a:rPr lang="en-US" altLang="zh-CN"/>
              <a:t>    char sex; </a:t>
            </a:r>
            <a:endParaRPr lang="zh-CN" altLang="zh-CN"/>
          </a:p>
          <a:p>
            <a:pPr lvl="1">
              <a:lnSpc>
                <a:spcPct val="100000"/>
              </a:lnSpc>
              <a:buFont typeface="Wingdings" pitchFamily="2" charset="2"/>
              <a:buNone/>
            </a:pPr>
            <a:r>
              <a:rPr lang="en-US" altLang="zh-CN"/>
              <a:t>    int age;  </a:t>
            </a:r>
            <a:endParaRPr lang="zh-CN" altLang="zh-CN"/>
          </a:p>
          <a:p>
            <a:pPr lvl="1">
              <a:lnSpc>
                <a:spcPct val="100000"/>
              </a:lnSpc>
              <a:buFont typeface="Wingdings" pitchFamily="2" charset="2"/>
              <a:buNone/>
            </a:pPr>
            <a:r>
              <a:rPr lang="en-US" altLang="zh-CN"/>
              <a:t>    float score; </a:t>
            </a:r>
            <a:endParaRPr lang="zh-CN" altLang="zh-CN"/>
          </a:p>
          <a:p>
            <a:pPr lvl="1">
              <a:lnSpc>
                <a:spcPct val="100000"/>
              </a:lnSpc>
              <a:buFont typeface="Wingdings" pitchFamily="2" charset="2"/>
              <a:buNone/>
            </a:pPr>
            <a:r>
              <a:rPr lang="en-US" altLang="zh-CN"/>
              <a:t>    char addr[30]; </a:t>
            </a:r>
            <a:endParaRPr lang="zh-CN" altLang="zh-CN"/>
          </a:p>
          <a:p>
            <a:pPr lvl="1">
              <a:lnSpc>
                <a:spcPct val="100000"/>
              </a:lnSpc>
              <a:buFont typeface="Wingdings" pitchFamily="2" charset="2"/>
              <a:buNone/>
            </a:pPr>
            <a:r>
              <a:rPr lang="en-US" altLang="zh-CN"/>
              <a:t>} student1,student2</a:t>
            </a:r>
            <a:r>
              <a:rPr lang="en-US" altLang="zh-CN" sz="2400"/>
              <a:t>;</a:t>
            </a:r>
            <a:endParaRPr lang="en-US" altLang="zh-CN" sz="2400">
              <a:solidFill>
                <a:srgbClr val="FF0000"/>
              </a:solidFill>
            </a:endParaRPr>
          </a:p>
        </p:txBody>
      </p:sp>
      <p:pic>
        <p:nvPicPr>
          <p:cNvPr id="143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0" dur="500"/>
                                        <p:tgtEl>
                                          <p:spTgt spid="51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3" dur="500"/>
                                        <p:tgtEl>
                                          <p:spTgt spid="512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6" dur="500"/>
                                        <p:tgtEl>
                                          <p:spTgt spid="512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123">
                                            <p:txEl>
                                              <p:pRg st="5" end="5"/>
                                            </p:txEl>
                                          </p:spTgt>
                                        </p:tgtEl>
                                        <p:attrNameLst>
                                          <p:attrName>style.visibility</p:attrName>
                                        </p:attrNameLst>
                                      </p:cBhvr>
                                      <p:to>
                                        <p:strVal val="visible"/>
                                      </p:to>
                                    </p:set>
                                    <p:animEffect transition="in" filter="blinds(horizontal)">
                                      <p:cBhvr>
                                        <p:cTn id="19" dur="500"/>
                                        <p:tgtEl>
                                          <p:spTgt spid="512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blinds(horizontal)">
                                      <p:cBhvr>
                                        <p:cTn id="22" dur="500"/>
                                        <p:tgtEl>
                                          <p:spTgt spid="512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23">
                                            <p:txEl>
                                              <p:pRg st="7" end="7"/>
                                            </p:txEl>
                                          </p:spTgt>
                                        </p:tgtEl>
                                        <p:attrNameLst>
                                          <p:attrName>style.visibility</p:attrName>
                                        </p:attrNameLst>
                                      </p:cBhvr>
                                      <p:to>
                                        <p:strVal val="visible"/>
                                      </p:to>
                                    </p:set>
                                    <p:animEffect transition="in" filter="blinds(horizontal)">
                                      <p:cBhvr>
                                        <p:cTn id="25" dur="500"/>
                                        <p:tgtEl>
                                          <p:spTgt spid="512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23">
                                            <p:txEl>
                                              <p:pRg st="8" end="8"/>
                                            </p:txEl>
                                          </p:spTgt>
                                        </p:tgtEl>
                                        <p:attrNameLst>
                                          <p:attrName>style.visibility</p:attrName>
                                        </p:attrNameLst>
                                      </p:cBhvr>
                                      <p:to>
                                        <p:strVal val="visible"/>
                                      </p:to>
                                    </p:set>
                                    <p:animEffect transition="in" filter="blinds(horizontal)">
                                      <p:cBhvr>
                                        <p:cTn id="28" dur="500"/>
                                        <p:tgtEl>
                                          <p:spTgt spid="51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539750" y="928688"/>
            <a:ext cx="7961313" cy="3000375"/>
          </a:xfrm>
        </p:spPr>
        <p:txBody>
          <a:bodyPr/>
          <a:lstStyle/>
          <a:p>
            <a:r>
              <a:rPr lang="zh-CN" altLang="zh-CN"/>
              <a:t>解题思路：</a:t>
            </a:r>
            <a:endParaRPr lang="en-US" altLang="zh-CN"/>
          </a:p>
          <a:p>
            <a:pPr lvl="1"/>
            <a:r>
              <a:rPr lang="zh-CN" altLang="zh-CN"/>
              <a:t>如果</a:t>
            </a:r>
            <a:r>
              <a:rPr lang="en-US" altLang="zh-CN"/>
              <a:t>job</a:t>
            </a:r>
            <a:r>
              <a:rPr lang="zh-CN" altLang="zh-CN"/>
              <a:t>项为</a:t>
            </a:r>
            <a:r>
              <a:rPr lang="en-US" altLang="zh-CN"/>
              <a:t>s</a:t>
            </a:r>
            <a:r>
              <a:rPr lang="zh-CN" altLang="zh-CN"/>
              <a:t>，则第５项为</a:t>
            </a:r>
            <a:r>
              <a:rPr lang="en-US" altLang="zh-CN"/>
              <a:t>class</a:t>
            </a:r>
            <a:r>
              <a:rPr lang="zh-CN" altLang="zh-CN"/>
              <a:t>。即</a:t>
            </a:r>
            <a:r>
              <a:rPr lang="en-US" altLang="zh-CN"/>
              <a:t>Li</a:t>
            </a:r>
            <a:r>
              <a:rPr lang="zh-CN" altLang="zh-CN"/>
              <a:t>是</a:t>
            </a:r>
            <a:r>
              <a:rPr lang="en-US" altLang="zh-CN"/>
              <a:t>501</a:t>
            </a:r>
            <a:r>
              <a:rPr lang="zh-CN" altLang="zh-CN"/>
              <a:t>班的。如果</a:t>
            </a:r>
            <a:r>
              <a:rPr lang="en-US" altLang="zh-CN"/>
              <a:t>job</a:t>
            </a:r>
            <a:r>
              <a:rPr lang="zh-CN" altLang="zh-CN"/>
              <a:t>项是</a:t>
            </a:r>
            <a:r>
              <a:rPr lang="en-US" altLang="zh-CN"/>
              <a:t>t</a:t>
            </a:r>
            <a:r>
              <a:rPr lang="zh-CN" altLang="zh-CN"/>
              <a:t>，则第５项为</a:t>
            </a:r>
            <a:r>
              <a:rPr lang="en-US" altLang="zh-CN"/>
              <a:t>position</a:t>
            </a:r>
            <a:r>
              <a:rPr lang="zh-CN" altLang="zh-CN"/>
              <a:t>。</a:t>
            </a:r>
            <a:r>
              <a:rPr lang="en-US" altLang="zh-CN"/>
              <a:t>Wang</a:t>
            </a:r>
            <a:r>
              <a:rPr lang="zh-CN" altLang="zh-CN"/>
              <a:t>是</a:t>
            </a:r>
            <a:r>
              <a:rPr lang="en-US" altLang="zh-CN"/>
              <a:t>prof</a:t>
            </a:r>
            <a:r>
              <a:rPr lang="zh-CN" altLang="zh-CN"/>
              <a:t>（教授）。</a:t>
            </a:r>
            <a:endParaRPr lang="zh-CN" altLang="en-US"/>
          </a:p>
        </p:txBody>
      </p:sp>
      <p:pic>
        <p:nvPicPr>
          <p:cNvPr id="1280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429000"/>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4"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2"/>
          <p:cNvSpPr>
            <a:spLocks noGrp="1"/>
          </p:cNvSpPr>
          <p:nvPr>
            <p:ph idx="1"/>
          </p:nvPr>
        </p:nvSpPr>
        <p:spPr>
          <a:xfrm>
            <a:off x="539750" y="928688"/>
            <a:ext cx="7961313" cy="2286000"/>
          </a:xfrm>
        </p:spPr>
        <p:txBody>
          <a:bodyPr/>
          <a:lstStyle/>
          <a:p>
            <a:r>
              <a:rPr lang="zh-CN" altLang="zh-CN"/>
              <a:t>解题思路：</a:t>
            </a:r>
            <a:endParaRPr lang="en-US" altLang="zh-CN"/>
          </a:p>
          <a:p>
            <a:pPr lvl="1"/>
            <a:r>
              <a:rPr lang="zh-CN" altLang="zh-CN"/>
              <a:t>对第</a:t>
            </a:r>
            <a:r>
              <a:rPr lang="en-US" altLang="zh-CN"/>
              <a:t>5</a:t>
            </a:r>
            <a:r>
              <a:rPr lang="zh-CN" altLang="zh-CN"/>
              <a:t>项可以用共用体来处理（将</a:t>
            </a:r>
            <a:r>
              <a:rPr lang="en-US" altLang="zh-CN"/>
              <a:t>class</a:t>
            </a:r>
            <a:r>
              <a:rPr lang="zh-CN" altLang="zh-CN"/>
              <a:t>和</a:t>
            </a:r>
            <a:r>
              <a:rPr lang="en-US" altLang="zh-CN"/>
              <a:t>position</a:t>
            </a:r>
            <a:r>
              <a:rPr lang="zh-CN" altLang="zh-CN"/>
              <a:t>放在同一段存储单元中）</a:t>
            </a:r>
            <a:endParaRPr lang="zh-CN" altLang="en-US"/>
          </a:p>
        </p:txBody>
      </p:sp>
      <p:pic>
        <p:nvPicPr>
          <p:cNvPr id="1290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429000"/>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8"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539750" y="571500"/>
            <a:ext cx="8153400" cy="5929313"/>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a:t>
            </a:r>
            <a:endParaRPr lang="zh-CN" altLang="zh-CN" sz="2800"/>
          </a:p>
          <a:p>
            <a:pPr>
              <a:lnSpc>
                <a:spcPct val="100000"/>
              </a:lnSpc>
              <a:buFont typeface="Wingdings" pitchFamily="2" charset="2"/>
              <a:buNone/>
            </a:pPr>
            <a:r>
              <a:rPr lang="en-US" altLang="zh-CN" sz="2800"/>
              <a:t>{ int num; </a:t>
            </a:r>
            <a:endParaRPr lang="zh-CN" altLang="zh-CN" sz="2800"/>
          </a:p>
          <a:p>
            <a:pPr>
              <a:lnSpc>
                <a:spcPct val="100000"/>
              </a:lnSpc>
              <a:buFont typeface="Wingdings" pitchFamily="2" charset="2"/>
              <a:buNone/>
            </a:pPr>
            <a:r>
              <a:rPr lang="en-US" altLang="zh-CN" sz="2800"/>
              <a:t>   char name[10]; </a:t>
            </a:r>
            <a:endParaRPr lang="zh-CN" altLang="zh-CN" sz="2800"/>
          </a:p>
          <a:p>
            <a:pPr>
              <a:lnSpc>
                <a:spcPct val="100000"/>
              </a:lnSpc>
              <a:buFont typeface="Wingdings" pitchFamily="2" charset="2"/>
              <a:buNone/>
            </a:pPr>
            <a:r>
              <a:rPr lang="en-US" altLang="zh-CN" sz="2800"/>
              <a:t>   char sex; </a:t>
            </a:r>
            <a:endParaRPr lang="zh-CN" altLang="zh-CN" sz="2800"/>
          </a:p>
          <a:p>
            <a:pPr>
              <a:lnSpc>
                <a:spcPct val="100000"/>
              </a:lnSpc>
              <a:buFont typeface="Wingdings" pitchFamily="2" charset="2"/>
              <a:buNone/>
            </a:pPr>
            <a:r>
              <a:rPr lang="en-US" altLang="zh-CN" sz="2800"/>
              <a:t>   char job; </a:t>
            </a:r>
            <a:endParaRPr lang="zh-CN" altLang="zh-CN" sz="2800"/>
          </a:p>
          <a:p>
            <a:pPr>
              <a:lnSpc>
                <a:spcPct val="100000"/>
              </a:lnSpc>
              <a:buFont typeface="Wingdings" pitchFamily="2" charset="2"/>
              <a:buNone/>
            </a:pPr>
            <a:r>
              <a:rPr lang="en-US" altLang="zh-CN" sz="2800">
                <a:solidFill>
                  <a:srgbClr val="C00000"/>
                </a:solidFill>
              </a:rPr>
              <a:t>   union                         </a:t>
            </a:r>
            <a:endParaRPr lang="zh-CN" altLang="zh-CN" sz="2800">
              <a:solidFill>
                <a:srgbClr val="C00000"/>
              </a:solidFill>
            </a:endParaRPr>
          </a:p>
          <a:p>
            <a:pPr>
              <a:lnSpc>
                <a:spcPct val="100000"/>
              </a:lnSpc>
              <a:buFont typeface="Wingdings" pitchFamily="2" charset="2"/>
              <a:buNone/>
            </a:pPr>
            <a:r>
              <a:rPr lang="en-US" altLang="zh-CN" sz="2800">
                <a:solidFill>
                  <a:srgbClr val="C00000"/>
                </a:solidFill>
              </a:rPr>
              <a:t>   { int clas; </a:t>
            </a:r>
            <a:endParaRPr lang="zh-CN" altLang="zh-CN" sz="2800">
              <a:solidFill>
                <a:srgbClr val="C00000"/>
              </a:solidFill>
            </a:endParaRPr>
          </a:p>
          <a:p>
            <a:pPr>
              <a:lnSpc>
                <a:spcPct val="100000"/>
              </a:lnSpc>
              <a:buFont typeface="Wingdings" pitchFamily="2" charset="2"/>
              <a:buNone/>
            </a:pPr>
            <a:r>
              <a:rPr lang="en-US" altLang="zh-CN" sz="2800">
                <a:solidFill>
                  <a:srgbClr val="C00000"/>
                </a:solidFill>
              </a:rPr>
              <a:t>      char position[10];  </a:t>
            </a:r>
            <a:endParaRPr lang="zh-CN" altLang="zh-CN" sz="2800">
              <a:solidFill>
                <a:srgbClr val="C00000"/>
              </a:solidFill>
            </a:endParaRPr>
          </a:p>
          <a:p>
            <a:pPr>
              <a:lnSpc>
                <a:spcPct val="100000"/>
              </a:lnSpc>
              <a:buFont typeface="Wingdings" pitchFamily="2" charset="2"/>
              <a:buNone/>
            </a:pPr>
            <a:r>
              <a:rPr lang="en-US" altLang="zh-CN" sz="2800">
                <a:solidFill>
                  <a:srgbClr val="C00000"/>
                </a:solidFill>
              </a:rPr>
              <a:t>   }category; </a:t>
            </a:r>
            <a:endParaRPr lang="zh-CN" altLang="zh-CN" sz="2800">
              <a:solidFill>
                <a:srgbClr val="C00000"/>
              </a:solidFill>
            </a:endParaRPr>
          </a:p>
          <a:p>
            <a:pPr>
              <a:lnSpc>
                <a:spcPct val="100000"/>
              </a:lnSpc>
              <a:buFont typeface="Wingdings" pitchFamily="2" charset="2"/>
              <a:buNone/>
            </a:pPr>
            <a:r>
              <a:rPr lang="en-US" altLang="zh-CN" sz="2800"/>
              <a:t>}person[2]; </a:t>
            </a:r>
            <a:endParaRPr lang="zh-CN" altLang="en-US" sz="2800"/>
          </a:p>
        </p:txBody>
      </p:sp>
      <p:sp>
        <p:nvSpPr>
          <p:cNvPr id="4" name="圆角矩形标注 3"/>
          <p:cNvSpPr/>
          <p:nvPr/>
        </p:nvSpPr>
        <p:spPr bwMode="auto">
          <a:xfrm>
            <a:off x="4000500" y="5929313"/>
            <a:ext cx="3571875" cy="642937"/>
          </a:xfrm>
          <a:prstGeom prst="wedgeRoundRectCallout">
            <a:avLst>
              <a:gd name="adj1" fmla="val -76694"/>
              <a:gd name="adj2" fmla="val -30837"/>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外部的结构体数组</a:t>
            </a:r>
          </a:p>
        </p:txBody>
      </p:sp>
      <p:sp>
        <p:nvSpPr>
          <p:cNvPr id="5" name="圆角矩形标注 4"/>
          <p:cNvSpPr/>
          <p:nvPr/>
        </p:nvSpPr>
        <p:spPr bwMode="auto">
          <a:xfrm>
            <a:off x="3929063" y="5143500"/>
            <a:ext cx="2428875" cy="642938"/>
          </a:xfrm>
          <a:prstGeom prst="wedgeRoundRectCallout">
            <a:avLst>
              <a:gd name="adj1" fmla="val -92734"/>
              <a:gd name="adj2" fmla="val 423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共用体变量</a:t>
            </a:r>
          </a:p>
        </p:txBody>
      </p:sp>
      <p:pic>
        <p:nvPicPr>
          <p:cNvPr id="130053"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2"/>
          <p:cNvSpPr>
            <a:spLocks noGrp="1"/>
          </p:cNvSpPr>
          <p:nvPr>
            <p:ph idx="1"/>
          </p:nvPr>
        </p:nvSpPr>
        <p:spPr>
          <a:xfrm>
            <a:off x="539750" y="714375"/>
            <a:ext cx="8153400" cy="5857875"/>
          </a:xfrm>
        </p:spPr>
        <p:txBody>
          <a:bodyPr/>
          <a:lstStyle/>
          <a:p>
            <a:pPr>
              <a:lnSpc>
                <a:spcPts val="3000"/>
              </a:lnSpc>
              <a:buFont typeface="Wingdings" pitchFamily="2" charset="2"/>
              <a:buNone/>
            </a:pPr>
            <a:r>
              <a:rPr lang="en-US" altLang="zh-CN" sz="2800"/>
              <a:t>#include &lt;stdio.h&gt;</a:t>
            </a:r>
            <a:endParaRPr lang="en-US" altLang="zh-CN" sz="2800">
              <a:solidFill>
                <a:srgbClr val="C00000"/>
              </a:solidFill>
            </a:endParaRPr>
          </a:p>
          <a:p>
            <a:pPr>
              <a:lnSpc>
                <a:spcPts val="3000"/>
              </a:lnSpc>
              <a:buFont typeface="Wingdings" pitchFamily="2" charset="2"/>
              <a:buNone/>
            </a:pPr>
            <a:r>
              <a:rPr lang="en-US" altLang="zh-CN" sz="2800">
                <a:solidFill>
                  <a:srgbClr val="C00000"/>
                </a:solidFill>
              </a:rPr>
              <a:t>union  Categ                       </a:t>
            </a:r>
            <a:endParaRPr lang="zh-CN" altLang="zh-CN" sz="2800">
              <a:solidFill>
                <a:srgbClr val="C00000"/>
              </a:solidFill>
            </a:endParaRPr>
          </a:p>
          <a:p>
            <a:pPr>
              <a:lnSpc>
                <a:spcPts val="3000"/>
              </a:lnSpc>
              <a:buFont typeface="Wingdings" pitchFamily="2" charset="2"/>
              <a:buNone/>
            </a:pPr>
            <a:r>
              <a:rPr lang="en-US" altLang="zh-CN" sz="2800">
                <a:solidFill>
                  <a:srgbClr val="C00000"/>
                </a:solidFill>
              </a:rPr>
              <a:t>   { int clas; </a:t>
            </a:r>
            <a:endParaRPr lang="zh-CN" altLang="zh-CN" sz="2800">
              <a:solidFill>
                <a:srgbClr val="C00000"/>
              </a:solidFill>
            </a:endParaRPr>
          </a:p>
          <a:p>
            <a:pPr>
              <a:lnSpc>
                <a:spcPts val="3000"/>
              </a:lnSpc>
              <a:buFont typeface="Wingdings" pitchFamily="2" charset="2"/>
              <a:buNone/>
            </a:pPr>
            <a:r>
              <a:rPr lang="en-US" altLang="zh-CN" sz="2800">
                <a:solidFill>
                  <a:srgbClr val="C00000"/>
                </a:solidFill>
              </a:rPr>
              <a:t>      char position[10];  </a:t>
            </a:r>
            <a:endParaRPr lang="zh-CN" altLang="zh-CN" sz="2800">
              <a:solidFill>
                <a:srgbClr val="C00000"/>
              </a:solidFill>
            </a:endParaRPr>
          </a:p>
          <a:p>
            <a:pPr>
              <a:lnSpc>
                <a:spcPts val="3000"/>
              </a:lnSpc>
              <a:buFont typeface="Wingdings" pitchFamily="2" charset="2"/>
              <a:buNone/>
            </a:pPr>
            <a:r>
              <a:rPr lang="en-US" altLang="zh-CN" sz="2800">
                <a:solidFill>
                  <a:srgbClr val="C00000"/>
                </a:solidFill>
              </a:rPr>
              <a:t>   }; </a:t>
            </a:r>
            <a:endParaRPr lang="en-US" altLang="zh-CN" sz="2800"/>
          </a:p>
          <a:p>
            <a:pPr>
              <a:lnSpc>
                <a:spcPts val="3000"/>
              </a:lnSpc>
              <a:buFont typeface="Wingdings" pitchFamily="2" charset="2"/>
              <a:buNone/>
            </a:pPr>
            <a:r>
              <a:rPr lang="en-US" altLang="zh-CN" sz="2800"/>
              <a:t>struct                          </a:t>
            </a:r>
            <a:endParaRPr lang="zh-CN" altLang="zh-CN" sz="2800"/>
          </a:p>
          <a:p>
            <a:pPr>
              <a:lnSpc>
                <a:spcPts val="3000"/>
              </a:lnSpc>
              <a:buFont typeface="Wingdings" pitchFamily="2" charset="2"/>
              <a:buNone/>
            </a:pPr>
            <a:r>
              <a:rPr lang="en-US" altLang="zh-CN" sz="2800"/>
              <a:t>{ int num; </a:t>
            </a:r>
            <a:endParaRPr lang="zh-CN" altLang="zh-CN" sz="2800"/>
          </a:p>
          <a:p>
            <a:pPr>
              <a:lnSpc>
                <a:spcPts val="3000"/>
              </a:lnSpc>
              <a:buFont typeface="Wingdings" pitchFamily="2" charset="2"/>
              <a:buNone/>
            </a:pPr>
            <a:r>
              <a:rPr lang="en-US" altLang="zh-CN" sz="2800"/>
              <a:t>   char name[10]; </a:t>
            </a:r>
            <a:endParaRPr lang="zh-CN" altLang="zh-CN" sz="2800"/>
          </a:p>
          <a:p>
            <a:pPr>
              <a:lnSpc>
                <a:spcPts val="3000"/>
              </a:lnSpc>
              <a:buFont typeface="Wingdings" pitchFamily="2" charset="2"/>
              <a:buNone/>
            </a:pPr>
            <a:r>
              <a:rPr lang="en-US" altLang="zh-CN" sz="2800"/>
              <a:t>   char sex; </a:t>
            </a:r>
            <a:endParaRPr lang="zh-CN" altLang="zh-CN" sz="2800"/>
          </a:p>
          <a:p>
            <a:pPr>
              <a:lnSpc>
                <a:spcPts val="3000"/>
              </a:lnSpc>
              <a:buFont typeface="Wingdings" pitchFamily="2" charset="2"/>
              <a:buNone/>
            </a:pPr>
            <a:r>
              <a:rPr lang="en-US" altLang="zh-CN" sz="2800"/>
              <a:t>   char job;</a:t>
            </a:r>
          </a:p>
          <a:p>
            <a:pPr>
              <a:lnSpc>
                <a:spcPts val="3000"/>
              </a:lnSpc>
              <a:buFont typeface="Wingdings" pitchFamily="2" charset="2"/>
              <a:buNone/>
            </a:pPr>
            <a:r>
              <a:rPr lang="en-US" altLang="zh-CN" sz="2800">
                <a:solidFill>
                  <a:srgbClr val="C00000"/>
                </a:solidFill>
              </a:rPr>
              <a:t>   union  Categ  category;</a:t>
            </a:r>
            <a:r>
              <a:rPr lang="en-US" altLang="zh-CN" sz="2800"/>
              <a:t> </a:t>
            </a:r>
            <a:endParaRPr lang="zh-CN" altLang="zh-CN" sz="2800"/>
          </a:p>
          <a:p>
            <a:pPr>
              <a:lnSpc>
                <a:spcPts val="3000"/>
              </a:lnSpc>
              <a:buFont typeface="Wingdings" pitchFamily="2" charset="2"/>
              <a:buNone/>
            </a:pPr>
            <a:r>
              <a:rPr lang="en-US" altLang="zh-CN" sz="2800"/>
              <a:t>}person[2]; </a:t>
            </a:r>
            <a:endParaRPr lang="zh-CN" altLang="en-US" sz="2800"/>
          </a:p>
        </p:txBody>
      </p:sp>
      <p:sp>
        <p:nvSpPr>
          <p:cNvPr id="5" name="圆角矩形标注 4"/>
          <p:cNvSpPr/>
          <p:nvPr/>
        </p:nvSpPr>
        <p:spPr bwMode="auto">
          <a:xfrm>
            <a:off x="5715000" y="1428750"/>
            <a:ext cx="2928938" cy="642938"/>
          </a:xfrm>
          <a:prstGeom prst="wedgeRoundRectCallout">
            <a:avLst>
              <a:gd name="adj1" fmla="val -92734"/>
              <a:gd name="adj2" fmla="val 423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声明共用体类型</a:t>
            </a:r>
          </a:p>
        </p:txBody>
      </p:sp>
      <p:sp>
        <p:nvSpPr>
          <p:cNvPr id="6" name="圆角矩形标注 5"/>
          <p:cNvSpPr/>
          <p:nvPr/>
        </p:nvSpPr>
        <p:spPr bwMode="auto">
          <a:xfrm>
            <a:off x="4643438" y="4357688"/>
            <a:ext cx="3857625" cy="642937"/>
          </a:xfrm>
          <a:prstGeom prst="wedgeRoundRectCallout">
            <a:avLst>
              <a:gd name="adj1" fmla="val -43783"/>
              <a:gd name="adj2" fmla="val 12502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定义共用体类型变量</a:t>
            </a:r>
          </a:p>
        </p:txBody>
      </p:sp>
      <p:pic>
        <p:nvPicPr>
          <p:cNvPr id="13107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内容占位符 2"/>
          <p:cNvSpPr>
            <a:spLocks noGrp="1"/>
          </p:cNvSpPr>
          <p:nvPr>
            <p:ph idx="1"/>
          </p:nvPr>
        </p:nvSpPr>
        <p:spPr>
          <a:xfrm>
            <a:off x="0" y="571500"/>
            <a:ext cx="9144000" cy="6143625"/>
          </a:xfrm>
        </p:spPr>
        <p:txBody>
          <a:bodyPr/>
          <a:lstStyle/>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{int i;</a:t>
            </a:r>
            <a:endParaRPr lang="zh-CN" altLang="zh-CN" sz="2800"/>
          </a:p>
          <a:p>
            <a:pPr>
              <a:lnSpc>
                <a:spcPts val="3000"/>
              </a:lnSpc>
              <a:buFont typeface="Wingdings" pitchFamily="2" charset="2"/>
              <a:buNone/>
            </a:pPr>
            <a:r>
              <a:rPr lang="en-US" altLang="zh-CN" sz="2800"/>
              <a:t>  for(i=0;i&lt;2;i++)</a:t>
            </a:r>
            <a:endParaRPr lang="zh-CN" altLang="zh-CN" sz="2800"/>
          </a:p>
          <a:p>
            <a:pPr>
              <a:lnSpc>
                <a:spcPts val="3000"/>
              </a:lnSpc>
              <a:buFont typeface="Wingdings" pitchFamily="2" charset="2"/>
              <a:buNone/>
            </a:pPr>
            <a:r>
              <a:rPr lang="en-US" altLang="zh-CN" sz="2800"/>
              <a:t>  {scanf("%d %s %c %c“,&amp;person[i].num,                </a:t>
            </a:r>
          </a:p>
          <a:p>
            <a:pPr>
              <a:lnSpc>
                <a:spcPts val="3000"/>
              </a:lnSpc>
              <a:buFont typeface="Wingdings" pitchFamily="2" charset="2"/>
              <a:buNone/>
            </a:pPr>
            <a:r>
              <a:rPr lang="en-US" altLang="zh-CN" sz="2800"/>
              <a:t>                &amp;person[i].name,</a:t>
            </a:r>
            <a:endParaRPr lang="zh-CN" altLang="zh-CN" sz="2800"/>
          </a:p>
          <a:p>
            <a:pPr>
              <a:lnSpc>
                <a:spcPts val="3000"/>
              </a:lnSpc>
              <a:buFont typeface="Wingdings" pitchFamily="2" charset="2"/>
              <a:buNone/>
            </a:pPr>
            <a:r>
              <a:rPr lang="en-US" altLang="zh-CN" sz="2800"/>
              <a:t>                &amp;person[i].sex,&amp;person[i].job);</a:t>
            </a:r>
            <a:endParaRPr lang="zh-CN" altLang="zh-CN" sz="2800"/>
          </a:p>
          <a:p>
            <a:pPr>
              <a:lnSpc>
                <a:spcPts val="3000"/>
              </a:lnSpc>
              <a:buFont typeface="Wingdings" pitchFamily="2" charset="2"/>
              <a:buNone/>
            </a:pPr>
            <a:r>
              <a:rPr lang="en-US" altLang="zh-CN" sz="2800"/>
              <a:t>   if(person[i].job == 's')</a:t>
            </a:r>
            <a:endParaRPr lang="zh-CN" altLang="zh-CN" sz="2800"/>
          </a:p>
          <a:p>
            <a:pPr>
              <a:lnSpc>
                <a:spcPts val="3000"/>
              </a:lnSpc>
              <a:buFont typeface="Wingdings" pitchFamily="2" charset="2"/>
              <a:buNone/>
            </a:pPr>
            <a:r>
              <a:rPr lang="en-US" altLang="zh-CN" sz="2800"/>
              <a:t>     scanf("%d“,&amp;person[i].category.clas);</a:t>
            </a:r>
            <a:endParaRPr lang="zh-CN" altLang="zh-CN" sz="2800"/>
          </a:p>
          <a:p>
            <a:pPr>
              <a:lnSpc>
                <a:spcPts val="3000"/>
              </a:lnSpc>
              <a:buFont typeface="Wingdings" pitchFamily="2" charset="2"/>
              <a:buNone/>
            </a:pPr>
            <a:r>
              <a:rPr lang="en-US" altLang="zh-CN" sz="2800"/>
              <a:t>   else if(person[i].job == 't‘)</a:t>
            </a:r>
          </a:p>
          <a:p>
            <a:pPr>
              <a:lnSpc>
                <a:spcPts val="3000"/>
              </a:lnSpc>
              <a:buFont typeface="Wingdings" pitchFamily="2" charset="2"/>
              <a:buNone/>
            </a:pPr>
            <a:r>
              <a:rPr lang="en-US" altLang="zh-CN" sz="2800"/>
              <a:t>     scanf(“%s”,person[i].category.position);   else   printf(“Input error!”);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  printf("\n");</a:t>
            </a:r>
            <a:endParaRPr lang="zh-CN" altLang="zh-CN" sz="2800"/>
          </a:p>
        </p:txBody>
      </p:sp>
      <p:pic>
        <p:nvPicPr>
          <p:cNvPr id="1320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内容占位符 2"/>
          <p:cNvSpPr>
            <a:spLocks noGrp="1"/>
          </p:cNvSpPr>
          <p:nvPr>
            <p:ph idx="1"/>
          </p:nvPr>
        </p:nvSpPr>
        <p:spPr>
          <a:xfrm>
            <a:off x="214313" y="714375"/>
            <a:ext cx="8643937" cy="5786438"/>
          </a:xfrm>
        </p:spPr>
        <p:txBody>
          <a:bodyPr/>
          <a:lstStyle/>
          <a:p>
            <a:pPr>
              <a:lnSpc>
                <a:spcPts val="2600"/>
              </a:lnSpc>
              <a:buFont typeface="Wingdings" pitchFamily="2" charset="2"/>
              <a:buNone/>
            </a:pPr>
            <a:r>
              <a:rPr lang="en-US" altLang="zh-CN" sz="2800"/>
              <a:t>  for(i=0;i&lt;2;i++)</a:t>
            </a:r>
            <a:endParaRPr lang="zh-CN" altLang="zh-CN" sz="2800"/>
          </a:p>
          <a:p>
            <a:pPr>
              <a:lnSpc>
                <a:spcPts val="2600"/>
              </a:lnSpc>
              <a:buFont typeface="Wingdings" pitchFamily="2" charset="2"/>
              <a:buNone/>
            </a:pPr>
            <a:r>
              <a:rPr lang="en-US" altLang="zh-CN" sz="2800"/>
              <a:t>  {if (person[i].job == ‘s’) </a:t>
            </a:r>
            <a:endParaRPr lang="zh-CN" altLang="zh-CN" sz="2800"/>
          </a:p>
          <a:p>
            <a:pPr>
              <a:lnSpc>
                <a:spcPts val="2600"/>
              </a:lnSpc>
              <a:buFont typeface="Wingdings" pitchFamily="2" charset="2"/>
              <a:buNone/>
            </a:pPr>
            <a:r>
              <a:rPr lang="en-US" altLang="zh-CN" sz="2800"/>
              <a:t>      printf("%-6d%-10s%-4c%-4c%</a:t>
            </a:r>
          </a:p>
          <a:p>
            <a:pPr>
              <a:lnSpc>
                <a:spcPts val="2600"/>
              </a:lnSpc>
              <a:buFont typeface="Wingdings" pitchFamily="2" charset="2"/>
              <a:buNone/>
            </a:pPr>
            <a:r>
              <a:rPr lang="en-US" altLang="zh-CN" sz="2800"/>
              <a:t>            -10d\n",person[i].num,person[i]. </a:t>
            </a:r>
          </a:p>
          <a:p>
            <a:pPr>
              <a:lnSpc>
                <a:spcPts val="2600"/>
              </a:lnSpc>
              <a:buFont typeface="Wingdings" pitchFamily="2" charset="2"/>
              <a:buNone/>
            </a:pPr>
            <a:r>
              <a:rPr lang="en-US" altLang="zh-CN" sz="2800"/>
              <a:t>            name,person[i].sex,person[i].job, </a:t>
            </a:r>
          </a:p>
          <a:p>
            <a:pPr>
              <a:lnSpc>
                <a:spcPts val="2600"/>
              </a:lnSpc>
              <a:buFont typeface="Wingdings" pitchFamily="2" charset="2"/>
              <a:buNone/>
            </a:pPr>
            <a:r>
              <a:rPr lang="en-US" altLang="zh-CN" sz="2800"/>
              <a:t>                          person[i].category.clas);</a:t>
            </a:r>
            <a:endParaRPr lang="zh-CN" altLang="zh-CN" sz="2800"/>
          </a:p>
          <a:p>
            <a:pPr>
              <a:lnSpc>
                <a:spcPts val="2600"/>
              </a:lnSpc>
              <a:buFont typeface="Wingdings" pitchFamily="2" charset="2"/>
              <a:buNone/>
            </a:pPr>
            <a:r>
              <a:rPr lang="en-US" altLang="zh-CN" sz="2800"/>
              <a:t>    else                                            </a:t>
            </a:r>
            <a:endParaRPr lang="zh-CN" altLang="zh-CN" sz="2800"/>
          </a:p>
          <a:p>
            <a:pPr>
              <a:lnSpc>
                <a:spcPts val="2600"/>
              </a:lnSpc>
              <a:buFont typeface="Wingdings" pitchFamily="2" charset="2"/>
              <a:buNone/>
            </a:pPr>
            <a:r>
              <a:rPr lang="en-US" altLang="zh-CN" sz="2800"/>
              <a:t>      printf("%-6d%-10s%-4c%-4c%</a:t>
            </a:r>
          </a:p>
          <a:p>
            <a:pPr>
              <a:lnSpc>
                <a:spcPts val="2600"/>
              </a:lnSpc>
              <a:buFont typeface="Wingdings" pitchFamily="2" charset="2"/>
              <a:buNone/>
            </a:pPr>
            <a:r>
              <a:rPr lang="en-US" altLang="zh-CN" sz="2800"/>
              <a:t>            -10s\n",person[i].num,person[i]. </a:t>
            </a:r>
          </a:p>
          <a:p>
            <a:pPr>
              <a:lnSpc>
                <a:spcPts val="2600"/>
              </a:lnSpc>
              <a:buFont typeface="Wingdings" pitchFamily="2" charset="2"/>
              <a:buNone/>
            </a:pPr>
            <a:r>
              <a:rPr lang="en-US" altLang="zh-CN" sz="2800"/>
              <a:t>          name,person[i].sex, person[i].job,</a:t>
            </a:r>
          </a:p>
          <a:p>
            <a:pPr>
              <a:lnSpc>
                <a:spcPts val="2600"/>
              </a:lnSpc>
              <a:buFont typeface="Wingdings" pitchFamily="2" charset="2"/>
              <a:buNone/>
            </a:pPr>
            <a:r>
              <a:rPr lang="en-US" altLang="zh-CN" sz="2800"/>
              <a:t>           person[i].category.position); </a:t>
            </a:r>
            <a:endParaRPr lang="zh-CN" altLang="zh-CN" sz="2800"/>
          </a:p>
          <a:p>
            <a:pPr>
              <a:lnSpc>
                <a:spcPts val="2600"/>
              </a:lnSpc>
              <a:buFont typeface="Wingdings" pitchFamily="2" charset="2"/>
              <a:buNone/>
            </a:pPr>
            <a:r>
              <a:rPr lang="en-US" altLang="zh-CN" sz="2800"/>
              <a:t>  }</a:t>
            </a:r>
            <a:endParaRPr lang="zh-CN" altLang="zh-CN" sz="2800"/>
          </a:p>
          <a:p>
            <a:pPr>
              <a:lnSpc>
                <a:spcPts val="2600"/>
              </a:lnSpc>
              <a:buFont typeface="Wingdings" pitchFamily="2" charset="2"/>
              <a:buNone/>
            </a:pPr>
            <a:r>
              <a:rPr lang="en-US" altLang="zh-CN" sz="2800"/>
              <a:t>  return 0;</a:t>
            </a:r>
            <a:endParaRPr lang="zh-CN" altLang="zh-CN" sz="2800"/>
          </a:p>
          <a:p>
            <a:pPr>
              <a:lnSpc>
                <a:spcPts val="2600"/>
              </a:lnSpc>
              <a:buFont typeface="Wingdings" pitchFamily="2" charset="2"/>
              <a:buNone/>
            </a:pPr>
            <a:r>
              <a:rPr lang="en-US" altLang="zh-CN" sz="2800"/>
              <a:t>}</a:t>
            </a:r>
            <a:endParaRPr lang="zh-CN" altLang="zh-CN" sz="2800"/>
          </a:p>
        </p:txBody>
      </p:sp>
      <p:pic>
        <p:nvPicPr>
          <p:cNvPr id="13312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5171" name="Rectangle 3"/>
          <p:cNvSpPr>
            <a:spLocks noGrp="1" noChangeArrowheads="1"/>
          </p:cNvSpPr>
          <p:nvPr>
            <p:ph type="body" idx="1"/>
          </p:nvPr>
        </p:nvSpPr>
        <p:spPr>
          <a:xfrm>
            <a:off x="714375" y="1928813"/>
            <a:ext cx="7500938" cy="3357562"/>
          </a:xfrm>
        </p:spPr>
        <p:txBody>
          <a:bodyPr/>
          <a:lstStyle/>
          <a:p>
            <a:r>
              <a:rPr lang="zh-CN" altLang="zh-CN"/>
              <a:t>如果一个变量只有几种可能的值，则可以定义为枚举类型</a:t>
            </a:r>
            <a:endParaRPr lang="en-US" altLang="zh-CN"/>
          </a:p>
          <a:p>
            <a:r>
              <a:rPr lang="zh-CN" altLang="zh-CN"/>
              <a:t>所谓“</a:t>
            </a:r>
            <a:r>
              <a:rPr lang="zh-CN" altLang="zh-CN">
                <a:solidFill>
                  <a:srgbClr val="C00000"/>
                </a:solidFill>
              </a:rPr>
              <a:t>枚举</a:t>
            </a:r>
            <a:r>
              <a:rPr lang="zh-CN" altLang="zh-CN"/>
              <a:t>”就是指把可能的值一一列举出来，变量的值只限于列举出来的值的范围内</a:t>
            </a:r>
          </a:p>
        </p:txBody>
      </p:sp>
      <p:pic>
        <p:nvPicPr>
          <p:cNvPr id="1351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type="body" idx="1"/>
          </p:nvPr>
        </p:nvSpPr>
        <p:spPr>
          <a:xfrm>
            <a:off x="357188" y="1928813"/>
            <a:ext cx="8643937" cy="4214812"/>
          </a:xfrm>
        </p:spPr>
        <p:txBody>
          <a:bodyPr/>
          <a:lstStyle/>
          <a:p>
            <a:r>
              <a:rPr lang="zh-CN" altLang="zh-CN"/>
              <a:t>声明枚举类型用</a:t>
            </a:r>
            <a:r>
              <a:rPr lang="en-US" altLang="zh-CN"/>
              <a:t>enum</a:t>
            </a:r>
            <a:r>
              <a:rPr lang="zh-CN" altLang="zh-CN"/>
              <a:t>开头。</a:t>
            </a:r>
            <a:endParaRPr lang="en-US" altLang="zh-CN"/>
          </a:p>
          <a:p>
            <a:r>
              <a:rPr lang="zh-CN" altLang="zh-CN"/>
              <a:t>例如：</a:t>
            </a:r>
          </a:p>
          <a:p>
            <a:pPr lvl="1">
              <a:buFont typeface="Wingdings" pitchFamily="2" charset="2"/>
              <a:buNone/>
            </a:pPr>
            <a:r>
              <a:rPr lang="en-US" altLang="zh-CN"/>
              <a:t>enum Weekday{sun,mon,tue,</a:t>
            </a:r>
          </a:p>
          <a:p>
            <a:pPr lvl="1">
              <a:buFont typeface="Wingdings" pitchFamily="2" charset="2"/>
              <a:buNone/>
            </a:pPr>
            <a:r>
              <a:rPr lang="en-US" altLang="zh-CN"/>
              <a:t>                              wed,thu,fri,sat};</a:t>
            </a:r>
          </a:p>
          <a:p>
            <a:pPr lvl="1"/>
            <a:r>
              <a:rPr lang="zh-CN" altLang="zh-CN"/>
              <a:t>声明了一个枚举类型</a:t>
            </a:r>
            <a:r>
              <a:rPr lang="en-US" altLang="zh-CN"/>
              <a:t>enum Weekday</a:t>
            </a:r>
          </a:p>
          <a:p>
            <a:pPr lvl="1"/>
            <a:r>
              <a:rPr lang="zh-CN" altLang="zh-CN"/>
              <a:t>然后可以用此类型来定义变量</a:t>
            </a:r>
            <a:endParaRPr lang="en-US" altLang="zh-CN"/>
          </a:p>
          <a:p>
            <a:pPr lvl="1">
              <a:buFont typeface="Wingdings" pitchFamily="2" charset="2"/>
              <a:buNone/>
            </a:pPr>
            <a:r>
              <a:rPr lang="en-US" altLang="zh-CN">
                <a:solidFill>
                  <a:srgbClr val="00B050"/>
                </a:solidFill>
              </a:rPr>
              <a:t>enum Weekday  </a:t>
            </a:r>
            <a:r>
              <a:rPr lang="en-US" altLang="zh-CN"/>
              <a:t>workday,weekend;</a:t>
            </a:r>
            <a:endParaRPr lang="zh-CN" altLang="zh-CN"/>
          </a:p>
        </p:txBody>
      </p:sp>
      <p:sp>
        <p:nvSpPr>
          <p:cNvPr id="4" name="圆角矩形标注 3"/>
          <p:cNvSpPr/>
          <p:nvPr/>
        </p:nvSpPr>
        <p:spPr bwMode="auto">
          <a:xfrm>
            <a:off x="5786438" y="2357438"/>
            <a:ext cx="2071687" cy="642937"/>
          </a:xfrm>
          <a:prstGeom prst="wedgeRoundRectCallout">
            <a:avLst>
              <a:gd name="adj1" fmla="val -38304"/>
              <a:gd name="adj2" fmla="val 115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2800" b="1" dirty="0">
                <a:solidFill>
                  <a:srgbClr val="0000CC"/>
                </a:solidFill>
                <a:latin typeface="+mn-lt"/>
                <a:ea typeface="+mn-ea"/>
              </a:rPr>
              <a:t>枚举</a:t>
            </a:r>
            <a:r>
              <a:rPr lang="zh-CN" altLang="en-US" sz="2800" b="1" dirty="0">
                <a:solidFill>
                  <a:srgbClr val="0000CC"/>
                </a:solidFill>
                <a:latin typeface="+mn-lt"/>
                <a:ea typeface="+mn-ea"/>
              </a:rPr>
              <a:t>元素</a:t>
            </a:r>
          </a:p>
        </p:txBody>
      </p:sp>
      <p:sp>
        <p:nvSpPr>
          <p:cNvPr id="5" name="圆角矩形标注 4"/>
          <p:cNvSpPr/>
          <p:nvPr/>
        </p:nvSpPr>
        <p:spPr bwMode="auto">
          <a:xfrm>
            <a:off x="5429250" y="4643438"/>
            <a:ext cx="2071688" cy="642937"/>
          </a:xfrm>
          <a:prstGeom prst="wedgeRoundRectCallout">
            <a:avLst>
              <a:gd name="adj1" fmla="val -38304"/>
              <a:gd name="adj2" fmla="val 115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2800" b="1" dirty="0">
                <a:solidFill>
                  <a:srgbClr val="0000CC"/>
                </a:solidFill>
                <a:latin typeface="+mn-lt"/>
                <a:ea typeface="+mn-ea"/>
              </a:rPr>
              <a:t>枚举</a:t>
            </a:r>
            <a:r>
              <a:rPr lang="zh-CN" altLang="en-US" sz="2800" b="1" dirty="0">
                <a:solidFill>
                  <a:srgbClr val="0000CC"/>
                </a:solidFill>
                <a:latin typeface="+mn-lt"/>
                <a:ea typeface="+mn-ea"/>
              </a:rPr>
              <a:t>变量</a:t>
            </a:r>
          </a:p>
        </p:txBody>
      </p:sp>
      <p:pic>
        <p:nvPicPr>
          <p:cNvPr id="136198"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7" dur="500"/>
                                        <p:tgtEl>
                                          <p:spTgt spid="8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0" dur="500"/>
                                        <p:tgtEl>
                                          <p:spTgt spid="8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3" dur="500"/>
                                        <p:tgtEl>
                                          <p:spTgt spid="8397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18" dur="500"/>
                                        <p:tgtEl>
                                          <p:spTgt spid="8397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3" dur="500"/>
                                        <p:tgtEl>
                                          <p:spTgt spid="8397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26" dur="500"/>
                                        <p:tgtEl>
                                          <p:spTgt spid="8397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7219" name="Rectangle 3"/>
          <p:cNvSpPr>
            <a:spLocks noGrp="1" noChangeArrowheads="1"/>
          </p:cNvSpPr>
          <p:nvPr>
            <p:ph type="body" idx="1"/>
          </p:nvPr>
        </p:nvSpPr>
        <p:spPr>
          <a:xfrm>
            <a:off x="785813" y="2000250"/>
            <a:ext cx="7429500" cy="2357438"/>
          </a:xfrm>
        </p:spPr>
        <p:txBody>
          <a:bodyPr/>
          <a:lstStyle/>
          <a:p>
            <a:pPr>
              <a:buFont typeface="Wingdings" pitchFamily="2" charset="2"/>
              <a:buNone/>
            </a:pPr>
            <a:r>
              <a:rPr lang="en-US" altLang="zh-CN"/>
              <a:t>workday=mon;        </a:t>
            </a:r>
            <a:r>
              <a:rPr lang="zh-CN" altLang="zh-CN">
                <a:solidFill>
                  <a:srgbClr val="FF0000"/>
                </a:solidFill>
              </a:rPr>
              <a:t>正确</a:t>
            </a:r>
          </a:p>
          <a:p>
            <a:pPr>
              <a:buFont typeface="Wingdings" pitchFamily="2" charset="2"/>
              <a:buNone/>
            </a:pPr>
            <a:r>
              <a:rPr lang="en-US" altLang="zh-CN"/>
              <a:t>weekend=sun;        </a:t>
            </a:r>
            <a:r>
              <a:rPr lang="zh-CN" altLang="zh-CN">
                <a:solidFill>
                  <a:srgbClr val="FF0000"/>
                </a:solidFill>
              </a:rPr>
              <a:t>正确</a:t>
            </a:r>
            <a:endParaRPr lang="zh-CN" altLang="zh-CN"/>
          </a:p>
          <a:p>
            <a:pPr>
              <a:buFont typeface="Wingdings" pitchFamily="2" charset="2"/>
              <a:buNone/>
            </a:pPr>
            <a:r>
              <a:rPr lang="en-US" altLang="zh-CN"/>
              <a:t>weekday=monday;     </a:t>
            </a:r>
            <a:r>
              <a:rPr lang="zh-CN" altLang="zh-CN">
                <a:solidFill>
                  <a:srgbClr val="FF0000"/>
                </a:solidFill>
              </a:rPr>
              <a:t>不正确</a:t>
            </a:r>
            <a:endParaRPr lang="zh-CN" altLang="zh-CN"/>
          </a:p>
        </p:txBody>
      </p:sp>
      <p:pic>
        <p:nvPicPr>
          <p:cNvPr id="13722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571500" y="857250"/>
            <a:ext cx="7858125" cy="4786313"/>
          </a:xfrm>
        </p:spPr>
        <p:txBody>
          <a:bodyPr/>
          <a:lstStyle/>
          <a:p>
            <a:r>
              <a:rPr lang="zh-CN" altLang="zh-CN"/>
              <a:t>说明</a:t>
            </a:r>
            <a:r>
              <a:rPr lang="en-US" altLang="zh-CN"/>
              <a:t>:</a:t>
            </a:r>
            <a:r>
              <a:rPr lang="zh-CN" altLang="zh-CN"/>
              <a:t></a:t>
            </a:r>
          </a:p>
          <a:p>
            <a:pPr>
              <a:buFont typeface="Wingdings" pitchFamily="2" charset="2"/>
              <a:buNone/>
            </a:pPr>
            <a:r>
              <a:rPr lang="en-US" altLang="zh-CN"/>
              <a:t>(1) C</a:t>
            </a:r>
            <a:r>
              <a:rPr lang="zh-CN" altLang="zh-CN"/>
              <a:t>编译对枚举类型的枚举元素按常量处理，故称枚举常量。不要因为它们是标识符</a:t>
            </a:r>
            <a:r>
              <a:rPr lang="en-US" altLang="zh-CN"/>
              <a:t>(</a:t>
            </a:r>
            <a:r>
              <a:rPr lang="zh-CN" altLang="zh-CN"/>
              <a:t>有名字</a:t>
            </a:r>
            <a:r>
              <a:rPr lang="en-US" altLang="zh-CN"/>
              <a:t>)</a:t>
            </a:r>
            <a:r>
              <a:rPr lang="zh-CN" altLang="zh-CN"/>
              <a:t>而把它们看作变量，不能对它们赋值。例如</a:t>
            </a:r>
            <a:r>
              <a:rPr lang="en-US" altLang="zh-CN"/>
              <a:t>: </a:t>
            </a:r>
            <a:endParaRPr lang="zh-CN" altLang="zh-CN"/>
          </a:p>
          <a:p>
            <a:pPr>
              <a:buFont typeface="Wingdings" pitchFamily="2" charset="2"/>
              <a:buNone/>
            </a:pPr>
            <a:r>
              <a:rPr lang="en-US" altLang="zh-CN"/>
              <a:t>     sun=0; mon=1;   </a:t>
            </a:r>
            <a:r>
              <a:rPr lang="zh-CN" altLang="zh-CN">
                <a:solidFill>
                  <a:srgbClr val="FF0000"/>
                </a:solidFill>
              </a:rPr>
              <a:t>错误</a:t>
            </a:r>
          </a:p>
        </p:txBody>
      </p:sp>
      <p:pic>
        <p:nvPicPr>
          <p:cNvPr id="13824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9.1.2 </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定义结构体类型变量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363" name="Rectangle 3"/>
          <p:cNvSpPr>
            <a:spLocks noGrp="1" noChangeArrowheads="1"/>
          </p:cNvSpPr>
          <p:nvPr>
            <p:ph type="body" idx="1"/>
          </p:nvPr>
        </p:nvSpPr>
        <p:spPr>
          <a:xfrm>
            <a:off x="642938" y="1571625"/>
            <a:ext cx="8143875" cy="4000500"/>
          </a:xfrm>
        </p:spPr>
        <p:txBody>
          <a:bodyPr/>
          <a:lstStyle/>
          <a:p>
            <a:pPr>
              <a:buFont typeface="Wingdings" pitchFamily="2" charset="2"/>
              <a:buNone/>
            </a:pPr>
            <a:r>
              <a:rPr lang="en-US" altLang="zh-CN"/>
              <a:t>3. </a:t>
            </a:r>
            <a:r>
              <a:rPr lang="zh-CN" altLang="zh-CN"/>
              <a:t>不指定类型名而直接定义结构体类型变量</a:t>
            </a:r>
            <a:endParaRPr lang="en-US" altLang="zh-CN"/>
          </a:p>
          <a:p>
            <a:r>
              <a:rPr lang="zh-CN" altLang="zh-CN"/>
              <a:t>其一般形式为</a:t>
            </a:r>
            <a:r>
              <a:rPr lang="en-US" altLang="zh-CN"/>
              <a:t>:</a:t>
            </a:r>
            <a:endParaRPr lang="zh-CN" altLang="zh-CN"/>
          </a:p>
          <a:p>
            <a:pPr>
              <a:buFont typeface="Wingdings" pitchFamily="2" charset="2"/>
              <a:buNone/>
            </a:pPr>
            <a:r>
              <a:rPr lang="en-US" altLang="zh-CN"/>
              <a:t>       struct</a:t>
            </a:r>
          </a:p>
          <a:p>
            <a:pPr>
              <a:buFont typeface="Wingdings" pitchFamily="2" charset="2"/>
              <a:buNone/>
            </a:pPr>
            <a:r>
              <a:rPr lang="en-US" altLang="zh-CN"/>
              <a:t>       {</a:t>
            </a:r>
            <a:r>
              <a:rPr lang="zh-CN" altLang="zh-CN"/>
              <a:t> 成员表列 </a:t>
            </a:r>
            <a:r>
              <a:rPr lang="en-US" altLang="zh-CN"/>
              <a:t>}</a:t>
            </a:r>
            <a:r>
              <a:rPr lang="zh-CN" altLang="zh-CN"/>
              <a:t>变量名表列</a:t>
            </a:r>
            <a:r>
              <a:rPr lang="en-US" altLang="zh-CN"/>
              <a:t>;</a:t>
            </a:r>
            <a:r>
              <a:rPr lang="zh-CN" altLang="zh-CN"/>
              <a:t> </a:t>
            </a:r>
          </a:p>
          <a:p>
            <a:pPr>
              <a:buFont typeface="Wingdings" pitchFamily="2" charset="2"/>
              <a:buNone/>
            </a:pPr>
            <a:r>
              <a:rPr lang="zh-CN" altLang="zh-CN"/>
              <a:t>指定了一个无名的结构体类型 。</a:t>
            </a:r>
            <a:endParaRPr lang="en-US" altLang="zh-CN" sz="2400">
              <a:solidFill>
                <a:srgbClr val="FF0000"/>
              </a:solidFill>
            </a:endParaRPr>
          </a:p>
        </p:txBody>
      </p:sp>
      <p:pic>
        <p:nvPicPr>
          <p:cNvPr id="153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571500" y="857250"/>
            <a:ext cx="8143875" cy="5072063"/>
          </a:xfrm>
        </p:spPr>
        <p:txBody>
          <a:bodyPr/>
          <a:lstStyle/>
          <a:p>
            <a:r>
              <a:rPr lang="zh-CN" altLang="zh-CN"/>
              <a:t>说明</a:t>
            </a:r>
            <a:r>
              <a:rPr lang="en-US" altLang="zh-CN"/>
              <a:t>:</a:t>
            </a:r>
            <a:r>
              <a:rPr lang="zh-CN" altLang="zh-CN"/>
              <a:t></a:t>
            </a:r>
          </a:p>
          <a:p>
            <a:pPr>
              <a:buFont typeface="Wingdings" pitchFamily="2" charset="2"/>
              <a:buNone/>
            </a:pPr>
            <a:r>
              <a:rPr lang="en-US" altLang="zh-CN"/>
              <a:t>(2) </a:t>
            </a:r>
            <a:r>
              <a:rPr lang="zh-CN" altLang="zh-CN"/>
              <a:t>每一个枚举元素都代表一个整数，Ｃ语言编译按定义时的顺序默认它们的值为</a:t>
            </a:r>
            <a:r>
              <a:rPr lang="en-US" altLang="zh-CN"/>
              <a:t>0,1,2,3,4,5</a:t>
            </a:r>
            <a:r>
              <a:rPr lang="zh-CN" altLang="zh-CN"/>
              <a:t>…</a:t>
            </a:r>
            <a:endParaRPr lang="en-US" altLang="zh-CN"/>
          </a:p>
          <a:p>
            <a:pPr lvl="1"/>
            <a:r>
              <a:rPr lang="zh-CN" altLang="zh-CN"/>
              <a:t>在上面定义中，</a:t>
            </a:r>
            <a:r>
              <a:rPr lang="en-US" altLang="zh-CN"/>
              <a:t>sun</a:t>
            </a:r>
            <a:r>
              <a:rPr lang="zh-CN" altLang="zh-CN"/>
              <a:t>的值为</a:t>
            </a:r>
            <a:r>
              <a:rPr lang="en-US" altLang="zh-CN"/>
              <a:t>0</a:t>
            </a:r>
            <a:r>
              <a:rPr lang="zh-CN" altLang="zh-CN"/>
              <a:t>，</a:t>
            </a:r>
            <a:r>
              <a:rPr lang="en-US" altLang="zh-CN"/>
              <a:t>mon</a:t>
            </a:r>
            <a:r>
              <a:rPr lang="zh-CN" altLang="zh-CN"/>
              <a:t>的值为</a:t>
            </a:r>
            <a:r>
              <a:rPr lang="en-US" altLang="zh-CN"/>
              <a:t>1,</a:t>
            </a:r>
            <a:r>
              <a:rPr lang="zh-CN" altLang="zh-CN"/>
              <a:t>…</a:t>
            </a:r>
            <a:r>
              <a:rPr lang="en-US" altLang="zh-CN"/>
              <a:t>sat</a:t>
            </a:r>
            <a:r>
              <a:rPr lang="zh-CN" altLang="zh-CN"/>
              <a:t>的值为</a:t>
            </a:r>
            <a:r>
              <a:rPr lang="en-US" altLang="zh-CN"/>
              <a:t>6</a:t>
            </a:r>
          </a:p>
          <a:p>
            <a:pPr lvl="1"/>
            <a:r>
              <a:rPr lang="zh-CN" altLang="zh-CN"/>
              <a:t>如果有赋值语句</a:t>
            </a:r>
            <a:r>
              <a:rPr lang="en-US" altLang="zh-CN"/>
              <a:t>: workday=mon; </a:t>
            </a:r>
            <a:endParaRPr lang="zh-CN" altLang="zh-CN"/>
          </a:p>
          <a:p>
            <a:pPr lvl="1">
              <a:buFont typeface="Wingdings" pitchFamily="2" charset="2"/>
              <a:buNone/>
            </a:pPr>
            <a:r>
              <a:rPr lang="en-US" altLang="zh-CN"/>
              <a:t>   </a:t>
            </a:r>
            <a:r>
              <a:rPr lang="zh-CN" altLang="zh-CN"/>
              <a:t>相当于</a:t>
            </a:r>
            <a:r>
              <a:rPr lang="en-US" altLang="zh-CN"/>
              <a:t>workday=1;</a:t>
            </a:r>
            <a:endParaRPr lang="zh-CN" altLang="zh-CN">
              <a:solidFill>
                <a:srgbClr val="FF0000"/>
              </a:solidFill>
            </a:endParaRPr>
          </a:p>
        </p:txBody>
      </p:sp>
      <p:pic>
        <p:nvPicPr>
          <p:cNvPr id="13926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146">
                                            <p:txEl>
                                              <p:pRg st="2" end="2"/>
                                            </p:txEl>
                                          </p:spTgt>
                                        </p:tgtEl>
                                        <p:attrNameLst>
                                          <p:attrName>style.visibility</p:attrName>
                                        </p:attrNameLst>
                                      </p:cBhvr>
                                      <p:to>
                                        <p:strVal val="visible"/>
                                      </p:to>
                                    </p:set>
                                    <p:animEffect transition="in" filter="blinds(horizontal)">
                                      <p:cBhvr>
                                        <p:cTn id="7" dur="500"/>
                                        <p:tgtEl>
                                          <p:spTgt spid="13414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6">
                                            <p:txEl>
                                              <p:pRg st="3" end="3"/>
                                            </p:txEl>
                                          </p:spTgt>
                                        </p:tgtEl>
                                        <p:attrNameLst>
                                          <p:attrName>style.visibility</p:attrName>
                                        </p:attrNameLst>
                                      </p:cBhvr>
                                      <p:to>
                                        <p:strVal val="visible"/>
                                      </p:to>
                                    </p:set>
                                    <p:animEffect transition="in" filter="blinds(horizontal)">
                                      <p:cBhvr>
                                        <p:cTn id="12" dur="500"/>
                                        <p:tgtEl>
                                          <p:spTgt spid="134146">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4146">
                                            <p:txEl>
                                              <p:pRg st="4" end="4"/>
                                            </p:txEl>
                                          </p:spTgt>
                                        </p:tgtEl>
                                        <p:attrNameLst>
                                          <p:attrName>style.visibility</p:attrName>
                                        </p:attrNameLst>
                                      </p:cBhvr>
                                      <p:to>
                                        <p:strVal val="visible"/>
                                      </p:to>
                                    </p:set>
                                    <p:animEffect transition="in" filter="blinds(horizontal)">
                                      <p:cBhvr>
                                        <p:cTn id="15" dur="500"/>
                                        <p:tgtEl>
                                          <p:spTgt spid="1341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3"/>
          <p:cNvSpPr>
            <a:spLocks noGrp="1" noChangeArrowheads="1"/>
          </p:cNvSpPr>
          <p:nvPr>
            <p:ph type="body" idx="1"/>
          </p:nvPr>
        </p:nvSpPr>
        <p:spPr>
          <a:xfrm>
            <a:off x="571500" y="857250"/>
            <a:ext cx="8072438" cy="5429250"/>
          </a:xfrm>
        </p:spPr>
        <p:txBody>
          <a:bodyPr/>
          <a:lstStyle/>
          <a:p>
            <a:r>
              <a:rPr lang="zh-CN" altLang="zh-CN"/>
              <a:t>说明</a:t>
            </a:r>
            <a:r>
              <a:rPr lang="en-US" altLang="zh-CN"/>
              <a:t>:</a:t>
            </a:r>
            <a:r>
              <a:rPr lang="zh-CN" altLang="zh-CN"/>
              <a:t></a:t>
            </a:r>
          </a:p>
          <a:p>
            <a:pPr>
              <a:buFont typeface="Wingdings" pitchFamily="2" charset="2"/>
              <a:buNone/>
            </a:pPr>
            <a:r>
              <a:rPr lang="en-US" altLang="zh-CN"/>
              <a:t>(2) </a:t>
            </a:r>
            <a:r>
              <a:rPr lang="zh-CN" altLang="zh-CN"/>
              <a:t>每一个枚举元素都代表一个整数，Ｃ语言编译按定义时的顺序默认它们的值为</a:t>
            </a:r>
            <a:r>
              <a:rPr lang="en-US" altLang="zh-CN"/>
              <a:t>0,1,2,3,4,5</a:t>
            </a:r>
            <a:r>
              <a:rPr lang="zh-CN" altLang="zh-CN"/>
              <a:t>…</a:t>
            </a:r>
            <a:endParaRPr lang="en-US" altLang="zh-CN"/>
          </a:p>
          <a:p>
            <a:pPr lvl="1"/>
            <a:r>
              <a:rPr lang="zh-CN" altLang="zh-CN"/>
              <a:t>也可以人为地指定枚举元素的数值，例如</a:t>
            </a:r>
            <a:r>
              <a:rPr lang="en-US" altLang="zh-CN"/>
              <a:t>: </a:t>
            </a:r>
            <a:endParaRPr lang="zh-CN" altLang="zh-CN"/>
          </a:p>
          <a:p>
            <a:pPr lvl="1">
              <a:buFont typeface="Wingdings" pitchFamily="2" charset="2"/>
              <a:buNone/>
            </a:pPr>
            <a:r>
              <a:rPr lang="en-US" altLang="zh-CN"/>
              <a:t>enum Weekday{sun=7,mon=1,tue,</a:t>
            </a:r>
          </a:p>
          <a:p>
            <a:pPr lvl="1">
              <a:buFont typeface="Wingdings" pitchFamily="2" charset="2"/>
              <a:buNone/>
            </a:pPr>
            <a:r>
              <a:rPr lang="en-US" altLang="zh-CN"/>
              <a:t>wed,thu,fri,sat}workday,week_end; </a:t>
            </a:r>
            <a:endParaRPr lang="zh-CN" altLang="zh-CN"/>
          </a:p>
          <a:p>
            <a:pPr lvl="1"/>
            <a:r>
              <a:rPr lang="zh-CN" altLang="zh-CN"/>
              <a:t>指定枚举常量</a:t>
            </a:r>
            <a:r>
              <a:rPr lang="en-US" altLang="zh-CN"/>
              <a:t>sun</a:t>
            </a:r>
            <a:r>
              <a:rPr lang="zh-CN" altLang="zh-CN"/>
              <a:t>的值为</a:t>
            </a:r>
            <a:r>
              <a:rPr lang="en-US" altLang="zh-CN"/>
              <a:t>7</a:t>
            </a:r>
            <a:r>
              <a:rPr lang="zh-CN" altLang="zh-CN"/>
              <a:t>，</a:t>
            </a:r>
            <a:r>
              <a:rPr lang="en-US" altLang="zh-CN"/>
              <a:t>mon</a:t>
            </a:r>
            <a:r>
              <a:rPr lang="zh-CN" altLang="zh-CN"/>
              <a:t>为</a:t>
            </a:r>
            <a:r>
              <a:rPr lang="en-US" altLang="zh-CN"/>
              <a:t>1</a:t>
            </a:r>
            <a:r>
              <a:rPr lang="zh-CN" altLang="zh-CN"/>
              <a:t>，以后顺序加</a:t>
            </a:r>
            <a:r>
              <a:rPr lang="en-US" altLang="zh-CN"/>
              <a:t>1</a:t>
            </a:r>
            <a:r>
              <a:rPr lang="zh-CN" altLang="zh-CN"/>
              <a:t>，</a:t>
            </a:r>
            <a:r>
              <a:rPr lang="en-US" altLang="zh-CN"/>
              <a:t>sat</a:t>
            </a:r>
            <a:r>
              <a:rPr lang="zh-CN" altLang="zh-CN"/>
              <a:t>为</a:t>
            </a:r>
            <a:r>
              <a:rPr lang="en-US" altLang="zh-CN"/>
              <a:t>6</a:t>
            </a:r>
            <a:r>
              <a:rPr lang="zh-CN" altLang="zh-CN"/>
              <a:t>。</a:t>
            </a:r>
            <a:endParaRPr lang="zh-CN" altLang="zh-CN">
              <a:solidFill>
                <a:srgbClr val="FF0000"/>
              </a:solidFill>
            </a:endParaRPr>
          </a:p>
        </p:txBody>
      </p:sp>
      <p:pic>
        <p:nvPicPr>
          <p:cNvPr id="14029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0">
                                            <p:txEl>
                                              <p:pRg st="5" end="5"/>
                                            </p:txEl>
                                          </p:spTgt>
                                        </p:tgtEl>
                                        <p:attrNameLst>
                                          <p:attrName>style.visibility</p:attrName>
                                        </p:attrNameLst>
                                      </p:cBhvr>
                                      <p:to>
                                        <p:strVal val="visible"/>
                                      </p:to>
                                    </p:set>
                                    <p:animEffect transition="in" filter="blinds(horizontal)">
                                      <p:cBhvr>
                                        <p:cTn id="7" dur="500"/>
                                        <p:tgtEl>
                                          <p:spTgt spid="135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571500" y="857250"/>
            <a:ext cx="8143875" cy="5429250"/>
          </a:xfrm>
        </p:spPr>
        <p:txBody>
          <a:bodyPr/>
          <a:lstStyle/>
          <a:p>
            <a:r>
              <a:rPr lang="zh-CN" altLang="zh-CN"/>
              <a:t>说明</a:t>
            </a:r>
            <a:r>
              <a:rPr lang="en-US" altLang="zh-CN"/>
              <a:t>:</a:t>
            </a:r>
            <a:r>
              <a:rPr lang="zh-CN" altLang="zh-CN"/>
              <a:t></a:t>
            </a:r>
          </a:p>
          <a:p>
            <a:pPr>
              <a:buFont typeface="Wingdings" pitchFamily="2" charset="2"/>
              <a:buNone/>
            </a:pPr>
            <a:r>
              <a:rPr lang="en-US" altLang="zh-CN"/>
              <a:t>(3) </a:t>
            </a:r>
            <a:r>
              <a:rPr lang="zh-CN" altLang="zh-CN"/>
              <a:t>枚举元素可以用来作判断比较。例如：</a:t>
            </a:r>
            <a:r>
              <a:rPr lang="en-US" altLang="zh-CN"/>
              <a:t> </a:t>
            </a:r>
            <a:endParaRPr lang="zh-CN" altLang="zh-CN"/>
          </a:p>
          <a:p>
            <a:pPr lvl="1">
              <a:buFont typeface="Wingdings" pitchFamily="2" charset="2"/>
              <a:buNone/>
            </a:pPr>
            <a:r>
              <a:rPr lang="en-US" altLang="zh-CN"/>
              <a:t>if(workday==mon)</a:t>
            </a:r>
            <a:r>
              <a:rPr lang="zh-CN" altLang="zh-CN"/>
              <a:t>…</a:t>
            </a:r>
          </a:p>
          <a:p>
            <a:pPr lvl="1">
              <a:buFont typeface="Wingdings" pitchFamily="2" charset="2"/>
              <a:buNone/>
            </a:pPr>
            <a:r>
              <a:rPr lang="en-US" altLang="zh-CN"/>
              <a:t>if(workday&gt;sun)</a:t>
            </a:r>
            <a:r>
              <a:rPr lang="zh-CN" altLang="zh-CN"/>
              <a:t>…</a:t>
            </a:r>
            <a:r>
              <a:rPr lang="en-US" altLang="zh-CN"/>
              <a:t> </a:t>
            </a:r>
            <a:endParaRPr lang="zh-CN" altLang="zh-CN"/>
          </a:p>
          <a:p>
            <a:pPr lvl="1"/>
            <a:r>
              <a:rPr lang="zh-CN" altLang="zh-CN"/>
              <a:t>枚举元素的比较规则是按其在初始化时指定的整数来进行比较的。</a:t>
            </a:r>
            <a:endParaRPr lang="en-US" altLang="zh-CN"/>
          </a:p>
          <a:p>
            <a:pPr lvl="1"/>
            <a:r>
              <a:rPr lang="zh-CN" altLang="zh-CN"/>
              <a:t>如果定义时未人为指定，则按上面的默认规则处理，即第一个枚举元素的值为０，故</a:t>
            </a:r>
            <a:r>
              <a:rPr lang="en-US" altLang="zh-CN"/>
              <a:t>mon&gt;sun</a:t>
            </a:r>
            <a:r>
              <a:rPr lang="zh-CN" altLang="zh-CN"/>
              <a:t>，</a:t>
            </a:r>
            <a:r>
              <a:rPr lang="en-US" altLang="zh-CN"/>
              <a:t>sat&gt;fri</a:t>
            </a:r>
            <a:endParaRPr lang="zh-CN" altLang="zh-CN">
              <a:solidFill>
                <a:srgbClr val="FF0000"/>
              </a:solidFill>
            </a:endParaRPr>
          </a:p>
        </p:txBody>
      </p:sp>
      <p:pic>
        <p:nvPicPr>
          <p:cNvPr id="14131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4" end="4"/>
                                            </p:txEl>
                                          </p:spTgt>
                                        </p:tgtEl>
                                        <p:attrNameLst>
                                          <p:attrName>style.visibility</p:attrName>
                                        </p:attrNameLst>
                                      </p:cBhvr>
                                      <p:to>
                                        <p:strVal val="visible"/>
                                      </p:to>
                                    </p:set>
                                    <p:animEffect transition="in" filter="blinds(horizontal)">
                                      <p:cBhvr>
                                        <p:cTn id="7" dur="500"/>
                                        <p:tgtEl>
                                          <p:spTgt spid="13619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5" end="5"/>
                                            </p:txEl>
                                          </p:spTgt>
                                        </p:tgtEl>
                                        <p:attrNameLst>
                                          <p:attrName>style.visibility</p:attrName>
                                        </p:attrNameLst>
                                      </p:cBhvr>
                                      <p:to>
                                        <p:strVal val="visible"/>
                                      </p:to>
                                    </p:set>
                                    <p:animEffect transition="in" filter="blinds(horizontal)">
                                      <p:cBhvr>
                                        <p:cTn id="12" dur="500"/>
                                        <p:tgtEl>
                                          <p:spTgt spid="136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内容占位符 2"/>
          <p:cNvSpPr>
            <a:spLocks noGrp="1"/>
          </p:cNvSpPr>
          <p:nvPr>
            <p:ph idx="1"/>
          </p:nvPr>
        </p:nvSpPr>
        <p:spPr>
          <a:xfrm>
            <a:off x="500063" y="1571625"/>
            <a:ext cx="8153400" cy="3586163"/>
          </a:xfrm>
        </p:spPr>
        <p:txBody>
          <a:bodyPr/>
          <a:lstStyle/>
          <a:p>
            <a:pPr>
              <a:buFont typeface="Wingdings" pitchFamily="2" charset="2"/>
              <a:buNone/>
            </a:pPr>
            <a:r>
              <a:rPr lang="en-US" altLang="zh-CN"/>
              <a:t>  </a:t>
            </a:r>
            <a:r>
              <a:rPr lang="zh-CN" altLang="zh-CN"/>
              <a:t>例</a:t>
            </a:r>
            <a:r>
              <a:rPr lang="en-US" altLang="zh-CN"/>
              <a:t>9.12 </a:t>
            </a:r>
            <a:r>
              <a:rPr lang="zh-CN" altLang="zh-CN"/>
              <a:t>口袋中有红、黄、蓝、白、黑</a:t>
            </a:r>
            <a:r>
              <a:rPr lang="en-US" altLang="zh-CN"/>
              <a:t>5</a:t>
            </a:r>
            <a:r>
              <a:rPr lang="zh-CN" altLang="zh-CN"/>
              <a:t>种颜色的球若干个。每次从口袋中先后取出</a:t>
            </a:r>
            <a:r>
              <a:rPr lang="en-US" altLang="zh-CN"/>
              <a:t>3</a:t>
            </a:r>
            <a:r>
              <a:rPr lang="zh-CN" altLang="zh-CN"/>
              <a:t>个球，问得到</a:t>
            </a:r>
            <a:r>
              <a:rPr lang="en-US" altLang="zh-CN"/>
              <a:t>3</a:t>
            </a:r>
            <a:r>
              <a:rPr lang="zh-CN" altLang="zh-CN"/>
              <a:t>种不同颜色的球的可能取法，输出每种排列的情况。</a:t>
            </a:r>
            <a:endParaRPr lang="zh-CN" altLang="en-US"/>
          </a:p>
        </p:txBody>
      </p:sp>
      <p:pic>
        <p:nvPicPr>
          <p:cNvPr id="14233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357188" y="357188"/>
            <a:ext cx="8153400" cy="857250"/>
          </a:xfrm>
        </p:spPr>
        <p:txBody>
          <a:bodyPr/>
          <a:lstStyle/>
          <a:p>
            <a:r>
              <a:rPr lang="zh-CN" altLang="zh-CN"/>
              <a:t>解题思路：</a:t>
            </a:r>
            <a:endParaRPr lang="en-US" altLang="zh-CN"/>
          </a:p>
        </p:txBody>
      </p:sp>
      <p:pic>
        <p:nvPicPr>
          <p:cNvPr id="143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285750"/>
            <a:ext cx="5500687"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4"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357188" y="357188"/>
            <a:ext cx="8153400" cy="857250"/>
          </a:xfrm>
        </p:spPr>
        <p:txBody>
          <a:bodyPr/>
          <a:lstStyle/>
          <a:p>
            <a:r>
              <a:rPr lang="zh-CN" altLang="zh-CN"/>
              <a:t>解题思路：</a:t>
            </a:r>
            <a:endParaRPr lang="en-US" altLang="zh-CN"/>
          </a:p>
        </p:txBody>
      </p:sp>
      <p:pic>
        <p:nvPicPr>
          <p:cNvPr id="144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14438"/>
            <a:ext cx="764381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8"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71438" y="500063"/>
            <a:ext cx="9001125" cy="607218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{enum Color{red,yellow,blue,white,black};</a:t>
            </a:r>
          </a:p>
          <a:p>
            <a:pPr>
              <a:lnSpc>
                <a:spcPts val="3000"/>
              </a:lnSpc>
              <a:buFont typeface="Wingdings" pitchFamily="2" charset="2"/>
              <a:buNone/>
            </a:pPr>
            <a:r>
              <a:rPr lang="en-US" altLang="zh-CN" sz="2800"/>
              <a:t>  enum Color i,j,k,pri; </a:t>
            </a:r>
            <a:endParaRPr lang="zh-CN" altLang="zh-CN" sz="2800"/>
          </a:p>
          <a:p>
            <a:pPr>
              <a:lnSpc>
                <a:spcPts val="3000"/>
              </a:lnSpc>
              <a:buFont typeface="Wingdings" pitchFamily="2" charset="2"/>
              <a:buNone/>
            </a:pPr>
            <a:r>
              <a:rPr lang="en-US" altLang="zh-CN" sz="2800"/>
              <a:t>  int n,loop;</a:t>
            </a:r>
            <a:endParaRPr lang="zh-CN" altLang="zh-CN" sz="2800"/>
          </a:p>
          <a:p>
            <a:pPr>
              <a:lnSpc>
                <a:spcPts val="3000"/>
              </a:lnSpc>
              <a:buFont typeface="Wingdings" pitchFamily="2" charset="2"/>
              <a:buNone/>
            </a:pPr>
            <a:r>
              <a:rPr lang="en-US" altLang="zh-CN" sz="2800"/>
              <a:t>  n=0;</a:t>
            </a:r>
          </a:p>
          <a:p>
            <a:pPr>
              <a:lnSpc>
                <a:spcPts val="3000"/>
              </a:lnSpc>
              <a:buFont typeface="Wingdings" pitchFamily="2" charset="2"/>
              <a:buNone/>
            </a:pPr>
            <a:r>
              <a:rPr lang="en-US" altLang="zh-CN" sz="2800"/>
              <a:t>  for (i=red;i&lt;=black;i++) </a:t>
            </a:r>
            <a:endParaRPr lang="zh-CN" altLang="zh-CN" sz="2800"/>
          </a:p>
          <a:p>
            <a:pPr>
              <a:lnSpc>
                <a:spcPts val="3000"/>
              </a:lnSpc>
              <a:buFont typeface="Wingdings" pitchFamily="2" charset="2"/>
              <a:buNone/>
            </a:pPr>
            <a:r>
              <a:rPr lang="en-US" altLang="zh-CN" sz="2800"/>
              <a:t>    for (j=red;j&lt;=black;j++) </a:t>
            </a:r>
            <a:endParaRPr lang="zh-CN" altLang="zh-CN" sz="2800"/>
          </a:p>
          <a:p>
            <a:pPr>
              <a:lnSpc>
                <a:spcPts val="3000"/>
              </a:lnSpc>
              <a:buFont typeface="Wingdings" pitchFamily="2" charset="2"/>
              <a:buNone/>
            </a:pPr>
            <a:r>
              <a:rPr lang="en-US" altLang="zh-CN" sz="2800"/>
              <a:t>      if (i!=j)</a:t>
            </a:r>
          </a:p>
          <a:p>
            <a:pPr>
              <a:lnSpc>
                <a:spcPts val="3000"/>
              </a:lnSpc>
              <a:buFont typeface="Wingdings" pitchFamily="2" charset="2"/>
              <a:buNone/>
            </a:pPr>
            <a:r>
              <a:rPr lang="en-US" altLang="zh-CN" sz="2800"/>
              <a:t>      { for (k=red;k&lt;=black;k++) </a:t>
            </a:r>
            <a:endParaRPr lang="zh-CN" altLang="zh-CN" sz="2800"/>
          </a:p>
          <a:p>
            <a:pPr>
              <a:lnSpc>
                <a:spcPts val="3000"/>
              </a:lnSpc>
              <a:buFont typeface="Wingdings" pitchFamily="2" charset="2"/>
              <a:buNone/>
            </a:pPr>
            <a:r>
              <a:rPr lang="en-US" altLang="zh-CN" sz="2800"/>
              <a:t>           if ((k!=i) &amp;&amp; (k!=j)) </a:t>
            </a:r>
            <a:endParaRPr lang="zh-CN" altLang="zh-CN" sz="2800"/>
          </a:p>
          <a:p>
            <a:pPr>
              <a:lnSpc>
                <a:spcPts val="3000"/>
              </a:lnSpc>
              <a:buFont typeface="Wingdings" pitchFamily="2" charset="2"/>
              <a:buNone/>
            </a:pPr>
            <a:r>
              <a:rPr lang="en-US" altLang="zh-CN" sz="2800"/>
              <a:t>           { n=n+1; </a:t>
            </a:r>
            <a:endParaRPr lang="zh-CN" altLang="zh-CN" sz="2800"/>
          </a:p>
          <a:p>
            <a:pPr>
              <a:lnSpc>
                <a:spcPts val="3000"/>
              </a:lnSpc>
              <a:buFont typeface="Wingdings" pitchFamily="2" charset="2"/>
              <a:buNone/>
            </a:pPr>
            <a:r>
              <a:rPr lang="en-US" altLang="zh-CN" sz="2800"/>
              <a:t>		      printf(“%-4d”,n); </a:t>
            </a:r>
            <a:endParaRPr lang="zh-CN" altLang="zh-CN" sz="2800"/>
          </a:p>
          <a:p>
            <a:pPr>
              <a:lnSpc>
                <a:spcPts val="3000"/>
              </a:lnSpc>
              <a:buFont typeface="Wingdings" pitchFamily="2" charset="2"/>
              <a:buNone/>
            </a:pPr>
            <a:endParaRPr lang="zh-CN" altLang="en-US" sz="2800"/>
          </a:p>
        </p:txBody>
      </p:sp>
      <p:pic>
        <p:nvPicPr>
          <p:cNvPr id="14541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71438" y="1071563"/>
            <a:ext cx="9001125" cy="5053012"/>
          </a:xfrm>
        </p:spPr>
        <p:txBody>
          <a:bodyPr/>
          <a:lstStyle/>
          <a:p>
            <a:pPr>
              <a:lnSpc>
                <a:spcPct val="100000"/>
              </a:lnSpc>
              <a:buFont typeface="Wingdings" pitchFamily="2" charset="2"/>
              <a:buNone/>
            </a:pPr>
            <a:r>
              <a:rPr lang="en-US" altLang="zh-CN" sz="2800"/>
              <a:t>         for (loop=1;loop&lt;=3;loop++)</a:t>
            </a:r>
          </a:p>
          <a:p>
            <a:pPr>
              <a:lnSpc>
                <a:spcPct val="100000"/>
              </a:lnSpc>
              <a:buFont typeface="Wingdings" pitchFamily="2" charset="2"/>
              <a:buNone/>
            </a:pPr>
            <a:r>
              <a:rPr lang="en-US" altLang="zh-CN" sz="2800"/>
              <a:t>         {switch (loop) </a:t>
            </a:r>
            <a:endParaRPr lang="zh-CN" altLang="zh-CN" sz="2800"/>
          </a:p>
          <a:p>
            <a:pPr>
              <a:lnSpc>
                <a:spcPct val="100000"/>
              </a:lnSpc>
              <a:buFont typeface="Wingdings" pitchFamily="2" charset="2"/>
              <a:buNone/>
            </a:pPr>
            <a:r>
              <a:rPr lang="en-US" altLang="zh-CN" sz="2800"/>
              <a:t>	        { case 1: pri=i;break;       </a:t>
            </a:r>
            <a:endParaRPr lang="zh-CN" altLang="zh-CN" sz="2800"/>
          </a:p>
          <a:p>
            <a:pPr>
              <a:lnSpc>
                <a:spcPct val="100000"/>
              </a:lnSpc>
              <a:buFont typeface="Wingdings" pitchFamily="2" charset="2"/>
              <a:buNone/>
            </a:pPr>
            <a:r>
              <a:rPr lang="en-US" altLang="zh-CN" sz="2800"/>
              <a:t>              case 2: pri=j;break;      </a:t>
            </a:r>
            <a:endParaRPr lang="zh-CN" altLang="zh-CN" sz="2800"/>
          </a:p>
          <a:p>
            <a:pPr>
              <a:lnSpc>
                <a:spcPct val="100000"/>
              </a:lnSpc>
              <a:buFont typeface="Wingdings" pitchFamily="2" charset="2"/>
              <a:buNone/>
            </a:pPr>
            <a:r>
              <a:rPr lang="en-US" altLang="zh-CN" sz="2800"/>
              <a:t>              case 3: pri=k;break;     </a:t>
            </a:r>
            <a:endParaRPr lang="zh-CN" altLang="zh-CN" sz="2800"/>
          </a:p>
          <a:p>
            <a:pPr>
              <a:lnSpc>
                <a:spcPct val="100000"/>
              </a:lnSpc>
              <a:buFont typeface="Wingdings" pitchFamily="2" charset="2"/>
              <a:buNone/>
            </a:pPr>
            <a:r>
              <a:rPr lang="en-US" altLang="zh-CN" sz="2800"/>
              <a:t>              default:break;</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pic>
        <p:nvPicPr>
          <p:cNvPr id="14643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内容占位符 2"/>
          <p:cNvSpPr>
            <a:spLocks noGrp="1"/>
          </p:cNvSpPr>
          <p:nvPr>
            <p:ph idx="1"/>
          </p:nvPr>
        </p:nvSpPr>
        <p:spPr>
          <a:xfrm>
            <a:off x="71438" y="642938"/>
            <a:ext cx="9001125" cy="5715000"/>
          </a:xfrm>
        </p:spPr>
        <p:txBody>
          <a:bodyPr/>
          <a:lstStyle/>
          <a:p>
            <a:pPr>
              <a:lnSpc>
                <a:spcPts val="3000"/>
              </a:lnSpc>
              <a:buFont typeface="Wingdings" pitchFamily="2" charset="2"/>
              <a:buNone/>
            </a:pPr>
            <a:r>
              <a:rPr lang="en-US" altLang="zh-CN" sz="2800"/>
              <a:t>      switch (pri) </a:t>
            </a:r>
            <a:endParaRPr lang="zh-CN" altLang="zh-CN" sz="2800"/>
          </a:p>
          <a:p>
            <a:pPr>
              <a:lnSpc>
                <a:spcPts val="3000"/>
              </a:lnSpc>
              <a:buFont typeface="Wingdings" pitchFamily="2" charset="2"/>
              <a:buNone/>
            </a:pPr>
            <a:r>
              <a:rPr lang="en-US" altLang="zh-CN" sz="2800"/>
              <a:t>	   {case red: printf(“%-10s”,“red”);</a:t>
            </a:r>
          </a:p>
          <a:p>
            <a:pPr>
              <a:lnSpc>
                <a:spcPts val="3000"/>
              </a:lnSpc>
              <a:buFont typeface="Wingdings" pitchFamily="2" charset="2"/>
              <a:buNone/>
            </a:pPr>
            <a:r>
              <a:rPr lang="en-US" altLang="zh-CN" sz="2800"/>
              <a:t>                          break; </a:t>
            </a:r>
            <a:endParaRPr lang="zh-CN" altLang="zh-CN" sz="2800"/>
          </a:p>
          <a:p>
            <a:pPr>
              <a:lnSpc>
                <a:spcPts val="3000"/>
              </a:lnSpc>
              <a:buFont typeface="Wingdings" pitchFamily="2" charset="2"/>
              <a:buNone/>
            </a:pPr>
            <a:r>
              <a:rPr lang="en-US" altLang="zh-CN" sz="2800"/>
              <a:t>        case yellow:printf("%-10s","yellow");</a:t>
            </a:r>
          </a:p>
          <a:p>
            <a:pPr>
              <a:lnSpc>
                <a:spcPts val="3000"/>
              </a:lnSpc>
              <a:buFont typeface="Wingdings" pitchFamily="2" charset="2"/>
              <a:buNone/>
            </a:pPr>
            <a:r>
              <a:rPr lang="en-US" altLang="zh-CN" sz="2800"/>
              <a:t>                            break;    </a:t>
            </a:r>
            <a:endParaRPr lang="zh-CN" altLang="zh-CN" sz="2800"/>
          </a:p>
          <a:p>
            <a:pPr>
              <a:lnSpc>
                <a:spcPts val="3000"/>
              </a:lnSpc>
              <a:buFont typeface="Wingdings" pitchFamily="2" charset="2"/>
              <a:buNone/>
            </a:pPr>
            <a:r>
              <a:rPr lang="en-US" altLang="zh-CN" sz="2800"/>
              <a:t>        case blue: printf(“%-10s”,“blue”);</a:t>
            </a:r>
          </a:p>
          <a:p>
            <a:pPr>
              <a:lnSpc>
                <a:spcPts val="3000"/>
              </a:lnSpc>
              <a:buFont typeface="Wingdings" pitchFamily="2" charset="2"/>
              <a:buNone/>
            </a:pPr>
            <a:r>
              <a:rPr lang="en-US" altLang="zh-CN" sz="2800"/>
              <a:t>                         break;      </a:t>
            </a:r>
            <a:endParaRPr lang="zh-CN" altLang="zh-CN" sz="2800"/>
          </a:p>
          <a:p>
            <a:pPr>
              <a:lnSpc>
                <a:spcPts val="3000"/>
              </a:lnSpc>
              <a:buFont typeface="Wingdings" pitchFamily="2" charset="2"/>
              <a:buNone/>
            </a:pPr>
            <a:r>
              <a:rPr lang="en-US" altLang="zh-CN" sz="2800"/>
              <a:t>        case white: printf(“%-10s”,“white”);</a:t>
            </a:r>
          </a:p>
          <a:p>
            <a:pPr>
              <a:lnSpc>
                <a:spcPts val="3000"/>
              </a:lnSpc>
              <a:buFont typeface="Wingdings" pitchFamily="2" charset="2"/>
              <a:buNone/>
            </a:pPr>
            <a:r>
              <a:rPr lang="en-US" altLang="zh-CN" sz="2800"/>
              <a:t>                           break;     </a:t>
            </a:r>
            <a:endParaRPr lang="zh-CN" altLang="zh-CN" sz="2800"/>
          </a:p>
          <a:p>
            <a:pPr>
              <a:lnSpc>
                <a:spcPts val="3000"/>
              </a:lnSpc>
              <a:buFont typeface="Wingdings" pitchFamily="2" charset="2"/>
              <a:buNone/>
            </a:pPr>
            <a:r>
              <a:rPr lang="en-US" altLang="zh-CN" sz="2800"/>
              <a:t>        case black: printf("%-10s","black");</a:t>
            </a:r>
          </a:p>
          <a:p>
            <a:pPr>
              <a:lnSpc>
                <a:spcPts val="3000"/>
              </a:lnSpc>
              <a:buFont typeface="Wingdings" pitchFamily="2" charset="2"/>
              <a:buNone/>
            </a:pPr>
            <a:r>
              <a:rPr lang="en-US" altLang="zh-CN" sz="2800"/>
              <a:t>                           break;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endParaRPr lang="zh-CN" altLang="en-US" sz="2800"/>
          </a:p>
        </p:txBody>
      </p:sp>
      <p:pic>
        <p:nvPicPr>
          <p:cNvPr id="1474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a:xfrm>
            <a:off x="571500" y="1071563"/>
            <a:ext cx="6786563" cy="4000500"/>
          </a:xfrm>
        </p:spPr>
        <p:txBody>
          <a:bodyPr/>
          <a:lstStyle/>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printf("\ntotal:%5d\n",n);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4848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2492375"/>
            <a:ext cx="376237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628775"/>
            <a:ext cx="8153400" cy="4872038"/>
          </a:xfrm>
        </p:spPr>
        <p:txBody>
          <a:bodyPr/>
          <a:lstStyle/>
          <a:p>
            <a:pPr>
              <a:buFont typeface="Wingdings" pitchFamily="2" charset="2"/>
              <a:buNone/>
            </a:pPr>
            <a:r>
              <a:rPr lang="en-US" altLang="zh-CN"/>
              <a:t>  </a:t>
            </a:r>
            <a:r>
              <a:rPr lang="zh-CN" altLang="zh-CN"/>
              <a:t>例</a:t>
            </a:r>
            <a:r>
              <a:rPr lang="en-US" altLang="zh-CN"/>
              <a:t>9.1</a:t>
            </a:r>
            <a:r>
              <a:rPr lang="zh-CN" altLang="zh-CN"/>
              <a:t> 把一个学生的信息</a:t>
            </a:r>
            <a:r>
              <a:rPr lang="en-US" altLang="zh-CN"/>
              <a:t>(</a:t>
            </a:r>
            <a:r>
              <a:rPr lang="zh-CN" altLang="zh-CN"/>
              <a:t>包括学号、姓名、性别、住址</a:t>
            </a:r>
            <a:r>
              <a:rPr lang="en-US" altLang="zh-CN"/>
              <a:t>)</a:t>
            </a:r>
            <a:r>
              <a:rPr lang="zh-CN" altLang="zh-CN"/>
              <a:t>放在一个结构体变量中，然后输出这个学生的信息。</a:t>
            </a:r>
          </a:p>
          <a:p>
            <a:r>
              <a:rPr lang="zh-CN" altLang="zh-CN"/>
              <a:t>解题思路：</a:t>
            </a:r>
            <a:endParaRPr lang="en-US" altLang="zh-CN"/>
          </a:p>
          <a:p>
            <a:pPr lvl="1"/>
            <a:r>
              <a:rPr lang="zh-CN" altLang="zh-CN"/>
              <a:t>自己建立一个结构体类型，包括有关学生信息的各成员</a:t>
            </a:r>
            <a:endParaRPr lang="en-US" altLang="zh-CN"/>
          </a:p>
          <a:p>
            <a:pPr lvl="1"/>
            <a:r>
              <a:rPr lang="zh-CN" altLang="zh-CN"/>
              <a:t>用它定义结构体变量，同时赋以初值</a:t>
            </a:r>
            <a:endParaRPr lang="en-US" altLang="zh-CN"/>
          </a:p>
          <a:p>
            <a:pPr lvl="1"/>
            <a:r>
              <a:rPr lang="zh-CN" altLang="zh-CN"/>
              <a:t>输出该结构体变量的各成员</a:t>
            </a:r>
            <a:endParaRPr lang="zh-CN" altLang="en-US"/>
          </a:p>
        </p:txBody>
      </p:sp>
      <p:sp>
        <p:nvSpPr>
          <p:cNvPr id="4"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9.1.3  </a:t>
            </a:r>
            <a:r>
              <a:rPr lang="zh-CN" altLang="zh-CN" dirty="0">
                <a:solidFill>
                  <a:srgbClr val="800000"/>
                </a:solidFill>
                <a:effectLst>
                  <a:outerShdw blurRad="38100" dist="38100" dir="2700000" algn="tl">
                    <a:srgbClr val="000000"/>
                  </a:outerShdw>
                </a:effectLst>
                <a:latin typeface="Arial" charset="0"/>
                <a:ea typeface="黑体" pitchFamily="2" charset="-122"/>
              </a:rPr>
              <a:t>结构体变量的初始化和引用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pic>
        <p:nvPicPr>
          <p:cNvPr id="1843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zh-CN" altLang="en-US"/>
              <a:t>练习</a:t>
            </a:r>
          </a:p>
        </p:txBody>
      </p:sp>
      <p:sp>
        <p:nvSpPr>
          <p:cNvPr id="149507" name="Rectangle 3"/>
          <p:cNvSpPr>
            <a:spLocks noGrp="1" noChangeArrowheads="1"/>
          </p:cNvSpPr>
          <p:nvPr>
            <p:ph type="body" idx="1"/>
          </p:nvPr>
        </p:nvSpPr>
        <p:spPr/>
        <p:txBody>
          <a:bodyPr/>
          <a:lstStyle/>
          <a:p>
            <a:r>
              <a:rPr lang="zh-CN" altLang="zh-CN"/>
              <a:t>例</a:t>
            </a:r>
            <a:r>
              <a:rPr lang="en-US" altLang="zh-CN"/>
              <a:t>9.12</a:t>
            </a:r>
          </a:p>
        </p:txBody>
      </p:sp>
    </p:spTree>
    <p:extLst>
      <p:ext uri="{BB962C8B-B14F-4D97-AF65-F5344CB8AC3E}">
        <p14:creationId xmlns:p14="http://schemas.microsoft.com/office/powerpoint/2010/main" val="3581243382"/>
      </p:ext>
    </p:extLst>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785813" y="1785938"/>
            <a:ext cx="7429500" cy="4286250"/>
          </a:xfrm>
        </p:spPr>
        <p:txBody>
          <a:bodyPr/>
          <a:lstStyle/>
          <a:p>
            <a:pPr>
              <a:buFont typeface="Wingdings" pitchFamily="2" charset="2"/>
              <a:buNone/>
            </a:pPr>
            <a:r>
              <a:rPr lang="en-US" altLang="zh-CN" dirty="0"/>
              <a:t>1.</a:t>
            </a:r>
            <a:r>
              <a:rPr lang="zh-CN" altLang="zh-CN" dirty="0"/>
              <a:t>简单地用一个新的类型名代替原有的类型名</a:t>
            </a:r>
            <a:endParaRPr lang="en-US" altLang="zh-CN" dirty="0"/>
          </a:p>
          <a:p>
            <a:pPr lvl="1">
              <a:buFont typeface="Wingdings" pitchFamily="2" charset="2"/>
              <a:buNone/>
            </a:pPr>
            <a:r>
              <a:rPr lang="en-US" altLang="zh-CN" dirty="0"/>
              <a:t>typedef int Integer; </a:t>
            </a:r>
            <a:endParaRPr lang="zh-CN" altLang="zh-CN" dirty="0"/>
          </a:p>
          <a:p>
            <a:pPr lvl="1">
              <a:buFont typeface="Wingdings" pitchFamily="2" charset="2"/>
              <a:buNone/>
            </a:pPr>
            <a:r>
              <a:rPr lang="en-US" altLang="zh-CN" dirty="0"/>
              <a:t>typedef float  Real;</a:t>
            </a:r>
          </a:p>
          <a:p>
            <a:pPr lvl="1">
              <a:buFont typeface="Wingdings" pitchFamily="2" charset="2"/>
              <a:buNone/>
            </a:pPr>
            <a:r>
              <a:rPr lang="en-US" altLang="zh-CN" dirty="0">
                <a:solidFill>
                  <a:srgbClr val="00B050"/>
                </a:solidFill>
              </a:rPr>
              <a:t>int </a:t>
            </a:r>
            <a:r>
              <a:rPr lang="en-US" altLang="zh-CN" dirty="0" err="1">
                <a:solidFill>
                  <a:srgbClr val="00B050"/>
                </a:solidFill>
              </a:rPr>
              <a:t>i,j</a:t>
            </a:r>
            <a:r>
              <a:rPr lang="en-US" altLang="zh-CN" dirty="0">
                <a:solidFill>
                  <a:srgbClr val="00B050"/>
                </a:solidFill>
              </a:rPr>
              <a:t>;  float </a:t>
            </a:r>
            <a:r>
              <a:rPr lang="en-US" altLang="zh-CN" dirty="0" err="1">
                <a:solidFill>
                  <a:srgbClr val="00B050"/>
                </a:solidFill>
              </a:rPr>
              <a:t>a,b</a:t>
            </a:r>
            <a:r>
              <a:rPr lang="en-US" altLang="zh-CN" dirty="0">
                <a:solidFill>
                  <a:srgbClr val="00B050"/>
                </a:solidFill>
              </a:rPr>
              <a:t>;</a:t>
            </a:r>
            <a:r>
              <a:rPr lang="zh-CN" altLang="zh-CN" dirty="0"/>
              <a:t></a:t>
            </a:r>
            <a:r>
              <a:rPr lang="en-US" altLang="zh-CN" dirty="0"/>
              <a:t> </a:t>
            </a:r>
            <a:r>
              <a:rPr lang="zh-CN" altLang="en-US" dirty="0"/>
              <a:t>与</a:t>
            </a:r>
            <a:endParaRPr lang="zh-CN" altLang="zh-CN" dirty="0"/>
          </a:p>
          <a:p>
            <a:pPr lvl="1">
              <a:buFont typeface="Wingdings" pitchFamily="2" charset="2"/>
              <a:buNone/>
            </a:pPr>
            <a:r>
              <a:rPr lang="en-US" altLang="zh-CN" dirty="0">
                <a:solidFill>
                  <a:srgbClr val="00B050"/>
                </a:solidFill>
              </a:rPr>
              <a:t>Integer </a:t>
            </a:r>
            <a:r>
              <a:rPr lang="en-US" altLang="zh-CN" dirty="0" err="1">
                <a:solidFill>
                  <a:srgbClr val="00B050"/>
                </a:solidFill>
              </a:rPr>
              <a:t>i,j</a:t>
            </a:r>
            <a:r>
              <a:rPr lang="zh-CN" altLang="zh-CN" dirty="0">
                <a:solidFill>
                  <a:srgbClr val="00B050"/>
                </a:solidFill>
              </a:rPr>
              <a:t>；</a:t>
            </a:r>
            <a:r>
              <a:rPr lang="en-US" altLang="zh-CN" dirty="0">
                <a:solidFill>
                  <a:srgbClr val="00B050"/>
                </a:solidFill>
              </a:rPr>
              <a:t>  Real </a:t>
            </a:r>
            <a:r>
              <a:rPr lang="en-US" altLang="zh-CN" dirty="0" err="1">
                <a:solidFill>
                  <a:srgbClr val="00B050"/>
                </a:solidFill>
              </a:rPr>
              <a:t>a,b</a:t>
            </a:r>
            <a:r>
              <a:rPr lang="en-US" altLang="zh-CN" dirty="0">
                <a:solidFill>
                  <a:srgbClr val="00B050"/>
                </a:solidFill>
              </a:rPr>
              <a:t>;</a:t>
            </a:r>
            <a:r>
              <a:rPr lang="zh-CN" altLang="zh-CN" dirty="0"/>
              <a:t></a:t>
            </a:r>
            <a:endParaRPr lang="en-US" altLang="zh-CN" dirty="0"/>
          </a:p>
          <a:p>
            <a:pPr lvl="1">
              <a:buFont typeface="Wingdings" pitchFamily="2" charset="2"/>
              <a:buNone/>
            </a:pPr>
            <a:r>
              <a:rPr lang="zh-CN" altLang="en-US" dirty="0"/>
              <a:t>等价</a:t>
            </a:r>
            <a:endParaRPr lang="zh-CN" altLang="zh-CN" dirty="0"/>
          </a:p>
          <a:p>
            <a:pPr lvl="1">
              <a:buFont typeface="Wingdings" pitchFamily="2" charset="2"/>
              <a:buNone/>
            </a:pPr>
            <a:endParaRPr lang="zh-CN" altLang="zh-CN" dirty="0"/>
          </a:p>
        </p:txBody>
      </p:sp>
      <p:pic>
        <p:nvPicPr>
          <p:cNvPr id="15053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1555" name="Rectangle 3"/>
          <p:cNvSpPr>
            <a:spLocks noGrp="1" noChangeArrowheads="1"/>
          </p:cNvSpPr>
          <p:nvPr>
            <p:ph type="body" idx="1"/>
          </p:nvPr>
        </p:nvSpPr>
        <p:spPr>
          <a:xfrm>
            <a:off x="785813" y="1785938"/>
            <a:ext cx="8072437" cy="4286250"/>
          </a:xfrm>
        </p:spPr>
        <p:txBody>
          <a:bodyPr/>
          <a:lstStyle/>
          <a:p>
            <a:pPr>
              <a:buFont typeface="Wingdings" pitchFamily="2" charset="2"/>
              <a:buNone/>
            </a:pPr>
            <a:r>
              <a:rPr lang="en-US" altLang="zh-CN"/>
              <a:t>2.</a:t>
            </a:r>
            <a:r>
              <a:rPr lang="zh-CN" altLang="zh-CN"/>
              <a:t>命名一个简单的类型名代替复杂的类型表示方法</a:t>
            </a:r>
            <a:endParaRPr lang="en-US" altLang="zh-CN"/>
          </a:p>
          <a:p>
            <a:pPr lvl="1">
              <a:buFont typeface="Wingdings" pitchFamily="2" charset="2"/>
              <a:buNone/>
            </a:pPr>
            <a:r>
              <a:rPr lang="en-US" altLang="zh-CN"/>
              <a:t>(1)</a:t>
            </a:r>
            <a:r>
              <a:rPr lang="zh-CN" altLang="zh-CN"/>
              <a:t>命名一个新的类型名代表结构体类型：</a:t>
            </a:r>
            <a:r>
              <a:rPr lang="en-US" altLang="zh-CN"/>
              <a:t> </a:t>
            </a:r>
            <a:endParaRPr lang="zh-CN" altLang="zh-CN"/>
          </a:p>
          <a:p>
            <a:pPr lvl="1">
              <a:buFont typeface="Wingdings" pitchFamily="2" charset="2"/>
              <a:buNone/>
            </a:pPr>
            <a:r>
              <a:rPr lang="en-US" altLang="zh-CN"/>
              <a:t>typedef struct</a:t>
            </a:r>
            <a:endParaRPr lang="zh-CN" altLang="zh-CN"/>
          </a:p>
          <a:p>
            <a:pPr lvl="1">
              <a:buFont typeface="Wingdings" pitchFamily="2" charset="2"/>
              <a:buNone/>
            </a:pPr>
            <a:r>
              <a:rPr lang="en-US" altLang="zh-CN"/>
              <a:t>{ int month; int day; int year; }Date;</a:t>
            </a:r>
          </a:p>
          <a:p>
            <a:pPr lvl="1">
              <a:buFont typeface="Wingdings" pitchFamily="2" charset="2"/>
              <a:buNone/>
            </a:pPr>
            <a:r>
              <a:rPr lang="en-US" altLang="zh-CN"/>
              <a:t>Date birthday; </a:t>
            </a:r>
            <a:endParaRPr lang="zh-CN" altLang="zh-CN"/>
          </a:p>
          <a:p>
            <a:pPr lvl="1">
              <a:buFont typeface="Wingdings" pitchFamily="2" charset="2"/>
              <a:buNone/>
            </a:pPr>
            <a:r>
              <a:rPr lang="en-US" altLang="zh-CN"/>
              <a:t>Date *p;  </a:t>
            </a:r>
            <a:endParaRPr lang="zh-CN" altLang="zh-CN"/>
          </a:p>
        </p:txBody>
      </p:sp>
      <p:pic>
        <p:nvPicPr>
          <p:cNvPr id="15155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2579" name="Rectangle 3"/>
          <p:cNvSpPr>
            <a:spLocks noGrp="1" noChangeArrowheads="1"/>
          </p:cNvSpPr>
          <p:nvPr>
            <p:ph type="body" idx="1"/>
          </p:nvPr>
        </p:nvSpPr>
        <p:spPr>
          <a:xfrm>
            <a:off x="785813" y="1785938"/>
            <a:ext cx="8072437" cy="3571875"/>
          </a:xfrm>
        </p:spPr>
        <p:txBody>
          <a:bodyPr/>
          <a:lstStyle/>
          <a:p>
            <a:pPr>
              <a:buFont typeface="Wingdings" pitchFamily="2" charset="2"/>
              <a:buNone/>
            </a:pPr>
            <a:r>
              <a:rPr lang="en-US" altLang="zh-CN"/>
              <a:t>2.</a:t>
            </a:r>
            <a:r>
              <a:rPr lang="zh-CN" altLang="zh-CN"/>
              <a:t>命名一个简单的类型名代替复杂的类型表示方法</a:t>
            </a:r>
            <a:endParaRPr lang="en-US" altLang="zh-CN"/>
          </a:p>
          <a:p>
            <a:pPr lvl="1">
              <a:buFont typeface="Wingdings" pitchFamily="2" charset="2"/>
              <a:buNone/>
            </a:pPr>
            <a:r>
              <a:rPr lang="en-US" altLang="zh-CN"/>
              <a:t>(2) </a:t>
            </a:r>
            <a:r>
              <a:rPr lang="zh-CN" altLang="zh-CN"/>
              <a:t>命名一个新的类型名代表数组类型</a:t>
            </a:r>
          </a:p>
          <a:p>
            <a:pPr lvl="1">
              <a:buFont typeface="Wingdings" pitchFamily="2" charset="2"/>
              <a:buNone/>
            </a:pPr>
            <a:r>
              <a:rPr lang="en-US" altLang="zh-CN"/>
              <a:t>typedef int Num[100]; </a:t>
            </a:r>
            <a:endParaRPr lang="zh-CN" altLang="zh-CN"/>
          </a:p>
          <a:p>
            <a:pPr lvl="1">
              <a:buFont typeface="Wingdings" pitchFamily="2" charset="2"/>
              <a:buNone/>
            </a:pPr>
            <a:r>
              <a:rPr lang="en-US" altLang="zh-CN"/>
              <a:t>Num a; </a:t>
            </a:r>
            <a:endParaRPr lang="zh-CN" altLang="zh-CN"/>
          </a:p>
        </p:txBody>
      </p:sp>
      <p:pic>
        <p:nvPicPr>
          <p:cNvPr id="15258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3603" name="Rectangle 3"/>
          <p:cNvSpPr>
            <a:spLocks noGrp="1" noChangeArrowheads="1"/>
          </p:cNvSpPr>
          <p:nvPr>
            <p:ph type="body" idx="1"/>
          </p:nvPr>
        </p:nvSpPr>
        <p:spPr>
          <a:xfrm>
            <a:off x="785813" y="1785938"/>
            <a:ext cx="8072437" cy="3571875"/>
          </a:xfrm>
        </p:spPr>
        <p:txBody>
          <a:bodyPr/>
          <a:lstStyle/>
          <a:p>
            <a:pPr>
              <a:buFont typeface="Wingdings" pitchFamily="2" charset="2"/>
              <a:buNone/>
            </a:pPr>
            <a:r>
              <a:rPr lang="en-US" altLang="zh-CN"/>
              <a:t>2.</a:t>
            </a:r>
            <a:r>
              <a:rPr lang="zh-CN" altLang="zh-CN"/>
              <a:t>命名一个简单的类型名代替复杂的类型表示方法</a:t>
            </a:r>
            <a:endParaRPr lang="en-US" altLang="zh-CN"/>
          </a:p>
          <a:p>
            <a:pPr lvl="1">
              <a:buFont typeface="Wingdings" pitchFamily="2" charset="2"/>
              <a:buNone/>
            </a:pPr>
            <a:r>
              <a:rPr lang="en-US" altLang="zh-CN"/>
              <a:t>(3)</a:t>
            </a:r>
            <a:r>
              <a:rPr lang="zh-CN" altLang="zh-CN"/>
              <a:t>命名一个新的类型名代表</a:t>
            </a:r>
            <a:r>
              <a:rPr lang="zh-CN" altLang="en-US"/>
              <a:t>一个</a:t>
            </a:r>
            <a:r>
              <a:rPr lang="zh-CN" altLang="zh-CN"/>
              <a:t>指针类型</a:t>
            </a:r>
          </a:p>
          <a:p>
            <a:pPr lvl="1">
              <a:buFont typeface="Wingdings" pitchFamily="2" charset="2"/>
              <a:buNone/>
            </a:pPr>
            <a:r>
              <a:rPr lang="en-US" altLang="zh-CN"/>
              <a:t>typedef char *String;        </a:t>
            </a:r>
            <a:r>
              <a:rPr lang="zh-CN" altLang="zh-CN"/>
              <a:t></a:t>
            </a:r>
          </a:p>
          <a:p>
            <a:pPr lvl="1">
              <a:buFont typeface="Wingdings" pitchFamily="2" charset="2"/>
              <a:buNone/>
            </a:pPr>
            <a:r>
              <a:rPr lang="en-US" altLang="zh-CN"/>
              <a:t>String p,s[10]; </a:t>
            </a:r>
            <a:endParaRPr lang="zh-CN" altLang="zh-CN"/>
          </a:p>
        </p:txBody>
      </p:sp>
      <p:pic>
        <p:nvPicPr>
          <p:cNvPr id="1536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4627" name="Rectangle 3"/>
          <p:cNvSpPr>
            <a:spLocks noGrp="1" noChangeArrowheads="1"/>
          </p:cNvSpPr>
          <p:nvPr>
            <p:ph type="body" idx="1"/>
          </p:nvPr>
        </p:nvSpPr>
        <p:spPr>
          <a:xfrm>
            <a:off x="785813" y="1785938"/>
            <a:ext cx="8072437" cy="3571875"/>
          </a:xfrm>
        </p:spPr>
        <p:txBody>
          <a:bodyPr/>
          <a:lstStyle/>
          <a:p>
            <a:pPr>
              <a:buFont typeface="Wingdings" pitchFamily="2" charset="2"/>
              <a:buNone/>
            </a:pPr>
            <a:r>
              <a:rPr lang="en-US" altLang="zh-CN"/>
              <a:t>2.</a:t>
            </a:r>
            <a:r>
              <a:rPr lang="zh-CN" altLang="zh-CN"/>
              <a:t>命名一个简单的类型名代替复杂的类型表示方法</a:t>
            </a:r>
            <a:endParaRPr lang="en-US" altLang="zh-CN"/>
          </a:p>
          <a:p>
            <a:pPr lvl="1">
              <a:buFont typeface="Wingdings" pitchFamily="2" charset="2"/>
              <a:buNone/>
            </a:pPr>
            <a:r>
              <a:rPr lang="en-US" altLang="zh-CN"/>
              <a:t>(4)</a:t>
            </a:r>
            <a:r>
              <a:rPr lang="zh-CN" altLang="zh-CN"/>
              <a:t>命名一个新的类型名代表指向函数的指针类型</a:t>
            </a:r>
          </a:p>
          <a:p>
            <a:pPr lvl="1">
              <a:buFont typeface="Wingdings" pitchFamily="2" charset="2"/>
              <a:buNone/>
            </a:pPr>
            <a:r>
              <a:rPr lang="en-US" altLang="zh-CN"/>
              <a:t>typedef int (*Pointer)(); </a:t>
            </a:r>
            <a:r>
              <a:rPr lang="zh-CN" altLang="zh-CN"/>
              <a:t></a:t>
            </a:r>
            <a:r>
              <a:rPr lang="en-US" altLang="zh-CN"/>
              <a:t>    </a:t>
            </a:r>
          </a:p>
          <a:p>
            <a:pPr lvl="1">
              <a:buFont typeface="Wingdings" pitchFamily="2" charset="2"/>
              <a:buNone/>
            </a:pPr>
            <a:r>
              <a:rPr lang="en-US" altLang="zh-CN"/>
              <a:t>Pointer p1,p2; </a:t>
            </a:r>
            <a:endParaRPr lang="zh-CN" altLang="zh-CN"/>
          </a:p>
        </p:txBody>
      </p:sp>
      <p:pic>
        <p:nvPicPr>
          <p:cNvPr id="15462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9507" name="Rectangle 3"/>
          <p:cNvSpPr>
            <a:spLocks noGrp="1" noChangeArrowheads="1"/>
          </p:cNvSpPr>
          <p:nvPr>
            <p:ph type="body" idx="1"/>
          </p:nvPr>
        </p:nvSpPr>
        <p:spPr>
          <a:xfrm>
            <a:off x="785813" y="1785938"/>
            <a:ext cx="8072437" cy="3929062"/>
          </a:xfrm>
        </p:spPr>
        <p:txBody>
          <a:bodyPr/>
          <a:lstStyle/>
          <a:p>
            <a:r>
              <a:rPr lang="zh-CN" altLang="zh-CN"/>
              <a:t>归纳起来，声明一个新的类型名的方法是</a:t>
            </a:r>
          </a:p>
          <a:p>
            <a:pPr lvl="1">
              <a:buFont typeface="Wingdings" pitchFamily="2" charset="2"/>
              <a:buNone/>
            </a:pPr>
            <a:r>
              <a:rPr lang="zh-CN" altLang="zh-CN"/>
              <a:t>① 先按定义变量的方法写出定义体（</a:t>
            </a:r>
            <a:r>
              <a:rPr lang="en-US" altLang="zh-CN"/>
              <a:t>int i;</a:t>
            </a:r>
            <a:r>
              <a:rPr lang="zh-CN" altLang="zh-CN"/>
              <a:t>）</a:t>
            </a:r>
            <a:endParaRPr lang="en-US" altLang="zh-CN"/>
          </a:p>
          <a:p>
            <a:pPr lvl="1">
              <a:buFont typeface="Wingdings" pitchFamily="2" charset="2"/>
              <a:buNone/>
            </a:pPr>
            <a:r>
              <a:rPr lang="zh-CN" altLang="zh-CN"/>
              <a:t>② 将变量名换成新类型名（将</a:t>
            </a:r>
            <a:r>
              <a:rPr lang="en-US" altLang="zh-CN"/>
              <a:t>i</a:t>
            </a:r>
            <a:r>
              <a:rPr lang="zh-CN" altLang="zh-CN"/>
              <a:t>换成</a:t>
            </a:r>
            <a:r>
              <a:rPr lang="en-US" altLang="zh-CN"/>
              <a:t>Count</a:t>
            </a:r>
            <a:r>
              <a:rPr lang="zh-CN" altLang="zh-CN"/>
              <a:t>）</a:t>
            </a:r>
          </a:p>
          <a:p>
            <a:pPr lvl="1">
              <a:buFont typeface="Wingdings" pitchFamily="2" charset="2"/>
              <a:buNone/>
            </a:pPr>
            <a:r>
              <a:rPr lang="zh-CN" altLang="zh-CN"/>
              <a:t>③ 在最前面加</a:t>
            </a:r>
            <a:r>
              <a:rPr lang="en-US" altLang="zh-CN"/>
              <a:t>typedef</a:t>
            </a:r>
          </a:p>
          <a:p>
            <a:pPr lvl="1">
              <a:buFont typeface="Wingdings" pitchFamily="2" charset="2"/>
              <a:buNone/>
            </a:pPr>
            <a:r>
              <a:rPr lang="en-US" altLang="zh-CN"/>
              <a:t>        </a:t>
            </a:r>
            <a:r>
              <a:rPr lang="zh-CN" altLang="zh-CN"/>
              <a:t>（</a:t>
            </a:r>
            <a:r>
              <a:rPr lang="en-US" altLang="zh-CN"/>
              <a:t>typedef int Count</a:t>
            </a:r>
            <a:r>
              <a:rPr lang="zh-CN" altLang="zh-CN"/>
              <a:t>）</a:t>
            </a:r>
          </a:p>
          <a:p>
            <a:pPr lvl="1">
              <a:buFont typeface="Wingdings" pitchFamily="2" charset="2"/>
              <a:buNone/>
            </a:pPr>
            <a:r>
              <a:rPr lang="zh-CN" altLang="en-US"/>
              <a:t>④ </a:t>
            </a:r>
            <a:r>
              <a:rPr lang="zh-CN" altLang="zh-CN"/>
              <a:t>用新类型名去定义变量</a:t>
            </a:r>
          </a:p>
        </p:txBody>
      </p:sp>
      <p:pic>
        <p:nvPicPr>
          <p:cNvPr id="15565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7" dur="500"/>
                                        <p:tgtEl>
                                          <p:spTgt spid="14950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20" dur="500"/>
                                        <p:tgtEl>
                                          <p:spTgt spid="14950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5" dur="500"/>
                                        <p:tgtEl>
                                          <p:spTgt spid="149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785813" y="1785938"/>
            <a:ext cx="8072437" cy="4643437"/>
          </a:xfrm>
        </p:spPr>
        <p:txBody>
          <a:bodyPr/>
          <a:lstStyle/>
          <a:p>
            <a:r>
              <a:rPr lang="zh-CN" altLang="zh-CN"/>
              <a:t>以定义上述的数组类型为例来说明：</a:t>
            </a:r>
          </a:p>
          <a:p>
            <a:pPr lvl="1">
              <a:buFont typeface="Wingdings" pitchFamily="2" charset="2"/>
              <a:buNone/>
            </a:pPr>
            <a:r>
              <a:rPr lang="zh-CN" altLang="zh-CN"/>
              <a:t>① 先按定义数组变量形式书写：</a:t>
            </a:r>
            <a:r>
              <a:rPr lang="en-US" altLang="zh-CN"/>
              <a:t>int a[100];</a:t>
            </a:r>
            <a:endParaRPr lang="zh-CN" altLang="zh-CN"/>
          </a:p>
          <a:p>
            <a:pPr lvl="1">
              <a:buFont typeface="Wingdings" pitchFamily="2" charset="2"/>
              <a:buNone/>
            </a:pPr>
            <a:r>
              <a:rPr lang="zh-CN" altLang="zh-CN"/>
              <a:t>② 将变量名</a:t>
            </a:r>
            <a:r>
              <a:rPr lang="en-US" altLang="zh-CN"/>
              <a:t>a</a:t>
            </a:r>
            <a:r>
              <a:rPr lang="zh-CN" altLang="zh-CN"/>
              <a:t>换成自己命名的类型名：</a:t>
            </a:r>
            <a:r>
              <a:rPr lang="en-US" altLang="zh-CN"/>
              <a:t>int Num[100];</a:t>
            </a:r>
            <a:r>
              <a:rPr lang="zh-CN" altLang="zh-CN"/>
              <a:t></a:t>
            </a:r>
          </a:p>
          <a:p>
            <a:pPr lvl="1">
              <a:buFont typeface="Wingdings" pitchFamily="2" charset="2"/>
              <a:buNone/>
            </a:pPr>
            <a:r>
              <a:rPr lang="zh-CN" altLang="zh-CN"/>
              <a:t>③ 在前面加上</a:t>
            </a:r>
            <a:r>
              <a:rPr lang="en-US" altLang="zh-CN"/>
              <a:t>typedef</a:t>
            </a:r>
            <a:r>
              <a:rPr lang="zh-CN" altLang="zh-CN"/>
              <a:t>，得到</a:t>
            </a:r>
            <a:r>
              <a:rPr lang="en-US" altLang="zh-CN"/>
              <a:t>typedef int Num[100];</a:t>
            </a:r>
            <a:r>
              <a:rPr lang="zh-CN" altLang="zh-CN"/>
              <a:t></a:t>
            </a:r>
          </a:p>
          <a:p>
            <a:pPr lvl="1">
              <a:buFont typeface="Wingdings" pitchFamily="2" charset="2"/>
              <a:buNone/>
            </a:pPr>
            <a:r>
              <a:rPr lang="zh-CN" altLang="zh-CN"/>
              <a:t>用来定义变量：</a:t>
            </a:r>
            <a:r>
              <a:rPr lang="en-US" altLang="zh-CN"/>
              <a:t>Num a;</a:t>
            </a:r>
            <a:r>
              <a:rPr lang="zh-CN" altLang="zh-CN"/>
              <a:t></a:t>
            </a:r>
            <a:r>
              <a:rPr lang="en-US" altLang="zh-CN"/>
              <a:t>          </a:t>
            </a:r>
            <a:endParaRPr lang="zh-CN" altLang="zh-CN"/>
          </a:p>
          <a:p>
            <a:pPr lvl="1">
              <a:buFont typeface="Wingdings" pitchFamily="2" charset="2"/>
              <a:buNone/>
            </a:pPr>
            <a:r>
              <a:rPr lang="zh-CN" altLang="zh-CN"/>
              <a:t>相当于定义了：</a:t>
            </a:r>
            <a:r>
              <a:rPr lang="en-US" altLang="zh-CN"/>
              <a:t>int a[100];</a:t>
            </a:r>
            <a:endParaRPr lang="zh-CN" altLang="zh-CN"/>
          </a:p>
        </p:txBody>
      </p:sp>
      <p:pic>
        <p:nvPicPr>
          <p:cNvPr id="15667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2" dur="500"/>
                                        <p:tgtEl>
                                          <p:spTgt spid="150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7" dur="500"/>
                                        <p:tgtEl>
                                          <p:spTgt spid="150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2" dur="500"/>
                                        <p:tgtEl>
                                          <p:spTgt spid="15053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5" dur="500"/>
                                        <p:tgtEl>
                                          <p:spTgt spid="150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7699" name="Rectangle 3"/>
          <p:cNvSpPr>
            <a:spLocks noGrp="1" noChangeArrowheads="1"/>
          </p:cNvSpPr>
          <p:nvPr>
            <p:ph type="body" idx="1"/>
          </p:nvPr>
        </p:nvSpPr>
        <p:spPr>
          <a:xfrm>
            <a:off x="785813" y="1785938"/>
            <a:ext cx="7215187" cy="3643312"/>
          </a:xfrm>
        </p:spPr>
        <p:txBody>
          <a:bodyPr/>
          <a:lstStyle/>
          <a:p>
            <a:r>
              <a:rPr lang="zh-CN" altLang="zh-CN"/>
              <a:t>对字符指针类型，也是：</a:t>
            </a:r>
          </a:p>
          <a:p>
            <a:pPr lvl="1">
              <a:buFont typeface="Wingdings" pitchFamily="2" charset="2"/>
              <a:buNone/>
            </a:pPr>
            <a:r>
              <a:rPr lang="en-US" altLang="zh-CN"/>
              <a:t>char *p</a:t>
            </a:r>
            <a:r>
              <a:rPr lang="zh-CN" altLang="zh-CN"/>
              <a:t>；</a:t>
            </a:r>
            <a:r>
              <a:rPr lang="en-US" altLang="zh-CN"/>
              <a:t>                     </a:t>
            </a:r>
            <a:endParaRPr lang="zh-CN" altLang="zh-CN"/>
          </a:p>
          <a:p>
            <a:pPr lvl="1">
              <a:buFont typeface="Wingdings" pitchFamily="2" charset="2"/>
              <a:buNone/>
            </a:pPr>
            <a:r>
              <a:rPr lang="en-US" altLang="zh-CN"/>
              <a:t>char *String; </a:t>
            </a:r>
            <a:endParaRPr lang="zh-CN" altLang="zh-CN"/>
          </a:p>
          <a:p>
            <a:pPr lvl="1">
              <a:buFont typeface="Wingdings" pitchFamily="2" charset="2"/>
              <a:buNone/>
            </a:pPr>
            <a:r>
              <a:rPr lang="en-US" altLang="zh-CN"/>
              <a:t>typedef char *String; </a:t>
            </a:r>
            <a:endParaRPr lang="zh-CN" altLang="zh-CN"/>
          </a:p>
          <a:p>
            <a:pPr lvl="1">
              <a:buFont typeface="Wingdings" pitchFamily="2" charset="2"/>
              <a:buNone/>
            </a:pPr>
            <a:r>
              <a:rPr lang="en-US" altLang="zh-CN"/>
              <a:t>String p; </a:t>
            </a:r>
            <a:endParaRPr lang="zh-CN" altLang="zh-CN"/>
          </a:p>
        </p:txBody>
      </p:sp>
      <p:pic>
        <p:nvPicPr>
          <p:cNvPr id="15770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2579" name="Rectangle 3"/>
          <p:cNvSpPr>
            <a:spLocks noGrp="1" noChangeArrowheads="1"/>
          </p:cNvSpPr>
          <p:nvPr>
            <p:ph type="body" idx="1"/>
          </p:nvPr>
        </p:nvSpPr>
        <p:spPr>
          <a:xfrm>
            <a:off x="500063" y="1785938"/>
            <a:ext cx="8286750" cy="4500562"/>
          </a:xfrm>
        </p:spPr>
        <p:txBody>
          <a:bodyPr/>
          <a:lstStyle/>
          <a:p>
            <a:r>
              <a:rPr lang="zh-CN" altLang="zh-CN"/>
              <a:t>说明：</a:t>
            </a:r>
          </a:p>
          <a:p>
            <a:pPr lvl="1">
              <a:buFont typeface="Wingdings" pitchFamily="2" charset="2"/>
              <a:buNone/>
            </a:pPr>
            <a:r>
              <a:rPr lang="en-US" altLang="zh-CN"/>
              <a:t>(1)</a:t>
            </a:r>
            <a:r>
              <a:rPr lang="zh-CN" altLang="zh-CN"/>
              <a:t>以上的方法实际上是为特定的类型指定了一个同义字</a:t>
            </a:r>
            <a:r>
              <a:rPr lang="en-US" altLang="zh-CN"/>
              <a:t>(synonyms)</a:t>
            </a:r>
            <a:r>
              <a:rPr lang="zh-CN" altLang="zh-CN"/>
              <a:t>。例如</a:t>
            </a:r>
          </a:p>
          <a:p>
            <a:pPr lvl="1">
              <a:buFont typeface="Wingdings" pitchFamily="2" charset="2"/>
              <a:buNone/>
            </a:pPr>
            <a:r>
              <a:rPr lang="zh-CN" altLang="zh-CN"/>
              <a:t>①</a:t>
            </a:r>
            <a:r>
              <a:rPr lang="en-US" altLang="zh-CN"/>
              <a:t>typedef int Num[100]; </a:t>
            </a:r>
            <a:endParaRPr lang="zh-CN" altLang="zh-CN"/>
          </a:p>
          <a:p>
            <a:pPr lvl="1">
              <a:buFont typeface="Wingdings" pitchFamily="2" charset="2"/>
              <a:buNone/>
            </a:pPr>
            <a:r>
              <a:rPr lang="en-US" altLang="zh-CN"/>
              <a:t>Num a;       </a:t>
            </a:r>
            <a:r>
              <a:rPr lang="en-US" altLang="zh-CN">
                <a:solidFill>
                  <a:srgbClr val="00B050"/>
                </a:solidFill>
              </a:rPr>
              <a:t>Num</a:t>
            </a:r>
            <a:r>
              <a:rPr lang="zh-CN" altLang="zh-CN">
                <a:solidFill>
                  <a:srgbClr val="00B050"/>
                </a:solidFill>
              </a:rPr>
              <a:t>是</a:t>
            </a:r>
            <a:r>
              <a:rPr lang="en-US" altLang="zh-CN">
                <a:solidFill>
                  <a:srgbClr val="00B050"/>
                </a:solidFill>
              </a:rPr>
              <a:t>int [100]</a:t>
            </a:r>
            <a:r>
              <a:rPr lang="zh-CN" altLang="zh-CN">
                <a:solidFill>
                  <a:srgbClr val="00B050"/>
                </a:solidFill>
              </a:rPr>
              <a:t>的同义词</a:t>
            </a:r>
          </a:p>
          <a:p>
            <a:pPr lvl="1">
              <a:buFont typeface="Wingdings" pitchFamily="2" charset="2"/>
              <a:buNone/>
            </a:pPr>
            <a:r>
              <a:rPr lang="zh-CN" altLang="zh-CN"/>
              <a:t>②</a:t>
            </a:r>
            <a:r>
              <a:rPr lang="en-US" altLang="zh-CN"/>
              <a:t>typedef int (*Pointer)();</a:t>
            </a:r>
            <a:endParaRPr lang="zh-CN" altLang="zh-CN"/>
          </a:p>
          <a:p>
            <a:pPr lvl="1">
              <a:buFont typeface="Wingdings" pitchFamily="2" charset="2"/>
              <a:buNone/>
            </a:pPr>
            <a:r>
              <a:rPr lang="en-US" altLang="zh-CN"/>
              <a:t>Pointer  p1;  </a:t>
            </a:r>
            <a:r>
              <a:rPr lang="en-US" altLang="zh-CN">
                <a:solidFill>
                  <a:srgbClr val="00B050"/>
                </a:solidFill>
              </a:rPr>
              <a:t>Pointer</a:t>
            </a:r>
            <a:r>
              <a:rPr lang="zh-CN" altLang="zh-CN">
                <a:solidFill>
                  <a:srgbClr val="00B050"/>
                </a:solidFill>
              </a:rPr>
              <a:t>是</a:t>
            </a:r>
            <a:r>
              <a:rPr lang="en-US" altLang="zh-CN">
                <a:solidFill>
                  <a:srgbClr val="00B050"/>
                </a:solidFill>
              </a:rPr>
              <a:t>int (*)()</a:t>
            </a:r>
            <a:r>
              <a:rPr lang="zh-CN" altLang="zh-CN">
                <a:solidFill>
                  <a:srgbClr val="00B050"/>
                </a:solidFill>
              </a:rPr>
              <a:t>的同义词</a:t>
            </a:r>
          </a:p>
        </p:txBody>
      </p:sp>
      <p:pic>
        <p:nvPicPr>
          <p:cNvPr id="1587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7" dur="500"/>
                                        <p:tgtEl>
                                          <p:spTgt spid="152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10" dur="500"/>
                                        <p:tgtEl>
                                          <p:spTgt spid="152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15" dur="500"/>
                                        <p:tgtEl>
                                          <p:spTgt spid="15257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18"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28625" y="500063"/>
            <a:ext cx="82645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{struct Student                     </a:t>
            </a:r>
            <a:endParaRPr lang="zh-CN" altLang="zh-CN" sz="2800"/>
          </a:p>
          <a:p>
            <a:pPr>
              <a:lnSpc>
                <a:spcPct val="100000"/>
              </a:lnSpc>
              <a:buFont typeface="Wingdings" pitchFamily="2" charset="2"/>
              <a:buNone/>
            </a:pPr>
            <a:r>
              <a:rPr lang="en-US" altLang="zh-CN" sz="2800"/>
              <a:t>  { long int num;        char name[20];</a:t>
            </a:r>
            <a:endParaRPr lang="zh-CN" altLang="zh-CN" sz="2800"/>
          </a:p>
          <a:p>
            <a:pPr>
              <a:lnSpc>
                <a:spcPct val="100000"/>
              </a:lnSpc>
              <a:buFont typeface="Wingdings" pitchFamily="2" charset="2"/>
              <a:buNone/>
            </a:pPr>
            <a:r>
              <a:rPr lang="en-US" altLang="zh-CN" sz="2800"/>
              <a:t>     char sex;               char addr[20];</a:t>
            </a:r>
            <a:endParaRPr lang="zh-CN" altLang="zh-CN" sz="2800"/>
          </a:p>
          <a:p>
            <a:pPr>
              <a:lnSpc>
                <a:spcPct val="100000"/>
              </a:lnSpc>
              <a:buFont typeface="Wingdings" pitchFamily="2" charset="2"/>
              <a:buNone/>
            </a:pPr>
            <a:r>
              <a:rPr lang="en-US" altLang="zh-CN" sz="2800"/>
              <a:t>   }a={10101,“Li Lin”,‘M’,</a:t>
            </a:r>
          </a:p>
          <a:p>
            <a:pPr>
              <a:lnSpc>
                <a:spcPct val="100000"/>
              </a:lnSpc>
              <a:buFont typeface="Wingdings" pitchFamily="2" charset="2"/>
              <a:buNone/>
            </a:pPr>
            <a:r>
              <a:rPr lang="en-US" altLang="zh-CN" sz="2800"/>
              <a:t>                          “123 Beijing Road”}; </a:t>
            </a:r>
            <a:endParaRPr lang="zh-CN" altLang="zh-CN" sz="2800"/>
          </a:p>
          <a:p>
            <a:pPr>
              <a:lnSpc>
                <a:spcPct val="100000"/>
              </a:lnSpc>
              <a:buFont typeface="Wingdings" pitchFamily="2" charset="2"/>
              <a:buNone/>
            </a:pPr>
            <a:r>
              <a:rPr lang="en-US" altLang="zh-CN" sz="2800"/>
              <a:t>  printf("NO.:%ld\nname:%s\n</a:t>
            </a:r>
          </a:p>
          <a:p>
            <a:pPr>
              <a:lnSpc>
                <a:spcPct val="100000"/>
              </a:lnSpc>
              <a:buFont typeface="Wingdings" pitchFamily="2" charset="2"/>
              <a:buNone/>
            </a:pPr>
            <a:r>
              <a:rPr lang="en-US" altLang="zh-CN" sz="2800"/>
              <a:t>                     sex:%c\naddress:%s\n",</a:t>
            </a:r>
          </a:p>
          <a:p>
            <a:pPr>
              <a:lnSpc>
                <a:spcPct val="100000"/>
              </a:lnSpc>
              <a:buFont typeface="Wingdings" pitchFamily="2" charset="2"/>
              <a:buNone/>
            </a:pPr>
            <a:r>
              <a:rPr lang="en-US" altLang="zh-CN" sz="2800"/>
              <a:t>                 a.num,a.name,a.sex,a.addr);</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4" name="矩形 3"/>
          <p:cNvSpPr>
            <a:spLocks noChangeArrowheads="1"/>
          </p:cNvSpPr>
          <p:nvPr/>
        </p:nvSpPr>
        <p:spPr bwMode="auto">
          <a:xfrm>
            <a:off x="1819275" y="3130550"/>
            <a:ext cx="1357313" cy="428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6" name="直接箭头连接符 5"/>
          <p:cNvCxnSpPr>
            <a:cxnSpLocks noChangeShapeType="1"/>
          </p:cNvCxnSpPr>
          <p:nvPr/>
        </p:nvCxnSpPr>
        <p:spPr bwMode="auto">
          <a:xfrm rot="5400000" flipH="1" flipV="1">
            <a:off x="2714625" y="2643188"/>
            <a:ext cx="714375"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7" name="矩形 6"/>
          <p:cNvSpPr>
            <a:spLocks noChangeArrowheads="1"/>
          </p:cNvSpPr>
          <p:nvPr/>
        </p:nvSpPr>
        <p:spPr bwMode="auto">
          <a:xfrm>
            <a:off x="3500438" y="3143250"/>
            <a:ext cx="1143000" cy="428625"/>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8" name="直接箭头连接符 7"/>
          <p:cNvCxnSpPr>
            <a:cxnSpLocks noChangeShapeType="1"/>
          </p:cNvCxnSpPr>
          <p:nvPr/>
        </p:nvCxnSpPr>
        <p:spPr bwMode="auto">
          <a:xfrm flipV="1">
            <a:off x="3714750" y="2428875"/>
            <a:ext cx="2071688" cy="714375"/>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11" name="矩形 10"/>
          <p:cNvSpPr>
            <a:spLocks noChangeArrowheads="1"/>
          </p:cNvSpPr>
          <p:nvPr/>
        </p:nvSpPr>
        <p:spPr bwMode="auto">
          <a:xfrm>
            <a:off x="5000625" y="3071813"/>
            <a:ext cx="428625" cy="4286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 name="直接箭头连接符 11"/>
          <p:cNvCxnSpPr>
            <a:cxnSpLocks noChangeShapeType="1"/>
          </p:cNvCxnSpPr>
          <p:nvPr/>
        </p:nvCxnSpPr>
        <p:spPr bwMode="auto">
          <a:xfrm rot="10800000">
            <a:off x="2714625" y="2857500"/>
            <a:ext cx="2214563" cy="2857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4" name="矩形 13"/>
          <p:cNvSpPr>
            <a:spLocks noChangeArrowheads="1"/>
          </p:cNvSpPr>
          <p:nvPr/>
        </p:nvSpPr>
        <p:spPr bwMode="auto">
          <a:xfrm>
            <a:off x="3857625" y="3643313"/>
            <a:ext cx="3500438" cy="428625"/>
          </a:xfrm>
          <a:prstGeom prst="rect">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5" name="直接箭头连接符 14"/>
          <p:cNvCxnSpPr>
            <a:cxnSpLocks noChangeShapeType="1"/>
          </p:cNvCxnSpPr>
          <p:nvPr/>
        </p:nvCxnSpPr>
        <p:spPr bwMode="auto">
          <a:xfrm rot="5400000" flipH="1" flipV="1">
            <a:off x="6072982" y="3285331"/>
            <a:ext cx="57150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35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214313"/>
            <a:ext cx="47672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图片 12"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par>
                          <p:cTn id="35" fill="hold" nodeType="afterGroup">
                            <p:stCondLst>
                              <p:cond delay="500"/>
                            </p:stCondLst>
                            <p:childTnLst>
                              <p:par>
                                <p:cTn id="36" presetID="4" presetClass="entr" presetSubtype="16"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35522"/>
                                        </p:tgtEl>
                                        <p:attrNameLst>
                                          <p:attrName>style.visibility</p:attrName>
                                        </p:attrNameLst>
                                      </p:cBhvr>
                                      <p:to>
                                        <p:strVal val="visible"/>
                                      </p:to>
                                    </p:set>
                                    <p:animEffect transition="in" filter="blinds(horizontal)">
                                      <p:cBhvr>
                                        <p:cTn id="43"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4" grpId="0" animBg="1"/>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type="body" idx="1"/>
          </p:nvPr>
        </p:nvSpPr>
        <p:spPr>
          <a:xfrm>
            <a:off x="500063" y="1785938"/>
            <a:ext cx="8286750" cy="4500562"/>
          </a:xfrm>
        </p:spPr>
        <p:txBody>
          <a:bodyPr/>
          <a:lstStyle/>
          <a:p>
            <a:r>
              <a:rPr lang="zh-CN" altLang="zh-CN"/>
              <a:t>说明：</a:t>
            </a:r>
          </a:p>
          <a:p>
            <a:pPr lvl="1">
              <a:buFont typeface="Wingdings" pitchFamily="2" charset="2"/>
              <a:buNone/>
            </a:pPr>
            <a:r>
              <a:rPr lang="en-US" altLang="zh-CN"/>
              <a:t>(2) </a:t>
            </a:r>
            <a:r>
              <a:rPr lang="zh-CN" altLang="zh-CN"/>
              <a:t>用</a:t>
            </a:r>
            <a:r>
              <a:rPr lang="en-US" altLang="zh-CN"/>
              <a:t>typedef</a:t>
            </a:r>
            <a:r>
              <a:rPr lang="zh-CN" altLang="zh-CN"/>
              <a:t>只是对已经存在的类型指定一个新的类型名，而没有创造新的类型。</a:t>
            </a:r>
            <a:endParaRPr lang="en-US" altLang="zh-CN"/>
          </a:p>
          <a:p>
            <a:pPr lvl="1">
              <a:buFont typeface="Wingdings" pitchFamily="2" charset="2"/>
              <a:buNone/>
            </a:pPr>
            <a:r>
              <a:rPr lang="en-US" altLang="zh-CN"/>
              <a:t>(3)</a:t>
            </a:r>
            <a:r>
              <a:rPr lang="zh-CN" altLang="zh-CN"/>
              <a:t>用</a:t>
            </a:r>
            <a:r>
              <a:rPr lang="en-US" altLang="zh-CN"/>
              <a:t>typedef</a:t>
            </a:r>
            <a:r>
              <a:rPr lang="zh-CN" altLang="zh-CN"/>
              <a:t>声明数组类型、指针类型，结构体类型、共用体类型、枚举类型等，使得编程更加方便。</a:t>
            </a:r>
            <a:endParaRPr lang="en-US" altLang="zh-CN"/>
          </a:p>
          <a:p>
            <a:pPr lvl="1">
              <a:buFont typeface="Wingdings" pitchFamily="2" charset="2"/>
              <a:buNone/>
            </a:pPr>
            <a:r>
              <a:rPr lang="en-US" altLang="zh-CN"/>
              <a:t>(4)typedef</a:t>
            </a:r>
            <a:r>
              <a:rPr lang="zh-CN" altLang="zh-CN"/>
              <a:t>与</a:t>
            </a:r>
            <a:r>
              <a:rPr lang="en-US" altLang="zh-CN"/>
              <a:t>#define</a:t>
            </a:r>
            <a:r>
              <a:rPr lang="zh-CN" altLang="zh-CN"/>
              <a:t>表面上有相似之处</a:t>
            </a:r>
            <a:endParaRPr lang="zh-CN" altLang="zh-CN">
              <a:solidFill>
                <a:srgbClr val="00B050"/>
              </a:solidFill>
            </a:endParaRPr>
          </a:p>
        </p:txBody>
      </p:sp>
      <p:pic>
        <p:nvPicPr>
          <p:cNvPr id="15974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7" dur="500"/>
                                        <p:tgtEl>
                                          <p:spTgt spid="83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0771" name="Rectangle 3"/>
          <p:cNvSpPr>
            <a:spLocks noGrp="1" noChangeArrowheads="1"/>
          </p:cNvSpPr>
          <p:nvPr>
            <p:ph type="body" idx="1"/>
          </p:nvPr>
        </p:nvSpPr>
        <p:spPr>
          <a:xfrm>
            <a:off x="500063" y="1785938"/>
            <a:ext cx="8286750" cy="4500562"/>
          </a:xfrm>
        </p:spPr>
        <p:txBody>
          <a:bodyPr/>
          <a:lstStyle/>
          <a:p>
            <a:r>
              <a:rPr lang="zh-CN" altLang="zh-CN"/>
              <a:t>说明：</a:t>
            </a:r>
          </a:p>
          <a:p>
            <a:pPr lvl="1">
              <a:buFont typeface="Wingdings" pitchFamily="2" charset="2"/>
              <a:buNone/>
            </a:pPr>
            <a:r>
              <a:rPr lang="en-US" altLang="zh-CN"/>
              <a:t>(5) </a:t>
            </a:r>
            <a:r>
              <a:rPr lang="zh-CN" altLang="zh-CN"/>
              <a:t>当不同源文件中用到同一类型数据时，常用</a:t>
            </a:r>
            <a:r>
              <a:rPr lang="en-US" altLang="zh-CN"/>
              <a:t>typedef</a:t>
            </a:r>
            <a:r>
              <a:rPr lang="zh-CN" altLang="zh-CN"/>
              <a:t>声明一些数据类型。可以把所有的</a:t>
            </a:r>
            <a:r>
              <a:rPr lang="en-US" altLang="zh-CN"/>
              <a:t>typedef</a:t>
            </a:r>
            <a:r>
              <a:rPr lang="zh-CN" altLang="zh-CN"/>
              <a:t>名称声明单独放在一个头文件中，然后在需要用到它们的文件中用</a:t>
            </a:r>
            <a:r>
              <a:rPr lang="en-US" altLang="zh-CN"/>
              <a:t>#include</a:t>
            </a:r>
            <a:r>
              <a:rPr lang="zh-CN" altLang="zh-CN"/>
              <a:t>指令把它们包含到文件中。这样编程者就不需要在各文件中自己定义</a:t>
            </a:r>
            <a:r>
              <a:rPr lang="en-US" altLang="zh-CN"/>
              <a:t>typefef</a:t>
            </a:r>
            <a:r>
              <a:rPr lang="zh-CN" altLang="zh-CN"/>
              <a:t>名称了。</a:t>
            </a:r>
            <a:endParaRPr lang="zh-CN" altLang="zh-CN">
              <a:solidFill>
                <a:srgbClr val="00B050"/>
              </a:solidFill>
            </a:endParaRPr>
          </a:p>
        </p:txBody>
      </p:sp>
      <p:pic>
        <p:nvPicPr>
          <p:cNvPr id="1607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1795" name="Rectangle 3"/>
          <p:cNvSpPr>
            <a:spLocks noGrp="1" noChangeArrowheads="1"/>
          </p:cNvSpPr>
          <p:nvPr>
            <p:ph type="body" idx="1"/>
          </p:nvPr>
        </p:nvSpPr>
        <p:spPr>
          <a:xfrm>
            <a:off x="500063" y="1785938"/>
            <a:ext cx="7643812" cy="3000375"/>
          </a:xfrm>
        </p:spPr>
        <p:txBody>
          <a:bodyPr/>
          <a:lstStyle/>
          <a:p>
            <a:r>
              <a:rPr lang="zh-CN" altLang="zh-CN"/>
              <a:t>说明：</a:t>
            </a:r>
          </a:p>
          <a:p>
            <a:pPr lvl="1">
              <a:buFont typeface="Wingdings" pitchFamily="2" charset="2"/>
              <a:buNone/>
            </a:pPr>
            <a:r>
              <a:rPr lang="en-US" altLang="zh-CN"/>
              <a:t>(6) </a:t>
            </a:r>
            <a:r>
              <a:rPr lang="zh-CN" altLang="zh-CN"/>
              <a:t>使用</a:t>
            </a:r>
            <a:r>
              <a:rPr lang="en-US" altLang="zh-CN"/>
              <a:t>typedef</a:t>
            </a:r>
            <a:r>
              <a:rPr lang="zh-CN" altLang="zh-CN"/>
              <a:t>名称有利于程序的通用与移植。有时程序会依赖于硬件特性，用</a:t>
            </a:r>
            <a:r>
              <a:rPr lang="en-US" altLang="zh-CN"/>
              <a:t>typedef</a:t>
            </a:r>
            <a:r>
              <a:rPr lang="zh-CN" altLang="zh-CN"/>
              <a:t>类型就便于移植。</a:t>
            </a:r>
            <a:endParaRPr lang="zh-CN" altLang="zh-CN">
              <a:solidFill>
                <a:srgbClr val="00B050"/>
              </a:solidFill>
            </a:endParaRPr>
          </a:p>
        </p:txBody>
      </p:sp>
      <p:pic>
        <p:nvPicPr>
          <p:cNvPr id="1617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428625" y="500063"/>
            <a:ext cx="82645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{struct Student                     </a:t>
            </a:r>
            <a:endParaRPr lang="zh-CN" altLang="zh-CN" sz="2800"/>
          </a:p>
          <a:p>
            <a:pPr>
              <a:lnSpc>
                <a:spcPct val="100000"/>
              </a:lnSpc>
              <a:buFont typeface="Wingdings" pitchFamily="2" charset="2"/>
              <a:buNone/>
            </a:pPr>
            <a:r>
              <a:rPr lang="en-US" altLang="zh-CN" sz="2800"/>
              <a:t>  { long int num;        char name[20];</a:t>
            </a:r>
            <a:endParaRPr lang="zh-CN" altLang="zh-CN" sz="2800"/>
          </a:p>
          <a:p>
            <a:pPr>
              <a:lnSpc>
                <a:spcPct val="100000"/>
              </a:lnSpc>
              <a:buFont typeface="Wingdings" pitchFamily="2" charset="2"/>
              <a:buNone/>
            </a:pPr>
            <a:r>
              <a:rPr lang="en-US" altLang="zh-CN" sz="2800"/>
              <a:t>     char sex;               char addr[20];</a:t>
            </a:r>
            <a:endParaRPr lang="zh-CN" altLang="zh-CN" sz="2800"/>
          </a:p>
          <a:p>
            <a:pPr>
              <a:lnSpc>
                <a:spcPct val="100000"/>
              </a:lnSpc>
              <a:buFont typeface="Wingdings" pitchFamily="2" charset="2"/>
              <a:buNone/>
            </a:pPr>
            <a:r>
              <a:rPr lang="en-US" altLang="zh-CN" sz="2800"/>
              <a:t>   }a={10101,“Li Lin”,‘M’,</a:t>
            </a:r>
          </a:p>
          <a:p>
            <a:pPr>
              <a:lnSpc>
                <a:spcPct val="100000"/>
              </a:lnSpc>
              <a:buFont typeface="Wingdings" pitchFamily="2" charset="2"/>
              <a:buNone/>
            </a:pPr>
            <a:r>
              <a:rPr lang="en-US" altLang="zh-CN" sz="2800"/>
              <a:t>                          “123 Beijing Road”}; </a:t>
            </a:r>
            <a:endParaRPr lang="zh-CN" altLang="zh-CN" sz="2800"/>
          </a:p>
          <a:p>
            <a:pPr>
              <a:lnSpc>
                <a:spcPct val="100000"/>
              </a:lnSpc>
              <a:buFont typeface="Wingdings" pitchFamily="2" charset="2"/>
              <a:buNone/>
            </a:pPr>
            <a:r>
              <a:rPr lang="en-US" altLang="zh-CN" sz="2800"/>
              <a:t>  printf("NO.:%ld\nname:%s\n</a:t>
            </a:r>
          </a:p>
          <a:p>
            <a:pPr>
              <a:lnSpc>
                <a:spcPct val="100000"/>
              </a:lnSpc>
              <a:buFont typeface="Wingdings" pitchFamily="2" charset="2"/>
              <a:buNone/>
            </a:pPr>
            <a:r>
              <a:rPr lang="en-US" altLang="zh-CN" sz="2800"/>
              <a:t>                     sex:%c\naddress:%s\n",</a:t>
            </a:r>
          </a:p>
          <a:p>
            <a:pPr>
              <a:lnSpc>
                <a:spcPct val="100000"/>
              </a:lnSpc>
              <a:buFont typeface="Wingdings" pitchFamily="2" charset="2"/>
              <a:buNone/>
            </a:pPr>
            <a:r>
              <a:rPr lang="en-US" altLang="zh-CN" sz="2800"/>
              <a:t>                 a.num,a.name,a.sex,a.addr);</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13" name="TextBox 12"/>
          <p:cNvSpPr txBox="1"/>
          <p:nvPr/>
        </p:nvSpPr>
        <p:spPr>
          <a:xfrm>
            <a:off x="1571625" y="3071813"/>
            <a:ext cx="428625" cy="523875"/>
          </a:xfrm>
          <a:prstGeom prst="rect">
            <a:avLst/>
          </a:prstGeom>
          <a:noFill/>
        </p:spPr>
        <p:txBody>
          <a:bodyPr>
            <a:spAutoFit/>
          </a:bodyPr>
          <a:lstStyle/>
          <a:p>
            <a:pPr>
              <a:defRPr/>
            </a:pPr>
            <a:r>
              <a:rPr lang="en-US" altLang="zh-CN" sz="2800" b="1" dirty="0">
                <a:solidFill>
                  <a:srgbClr val="FF0000"/>
                </a:solidFill>
                <a:latin typeface="+mn-lt"/>
                <a:ea typeface="+mn-ea"/>
              </a:rPr>
              <a:t>{</a:t>
            </a:r>
            <a:endParaRPr lang="zh-CN" altLang="en-US" sz="2800" b="1" dirty="0">
              <a:solidFill>
                <a:srgbClr val="FF0000"/>
              </a:solidFill>
              <a:latin typeface="+mn-lt"/>
              <a:ea typeface="+mn-ea"/>
            </a:endParaRPr>
          </a:p>
        </p:txBody>
      </p:sp>
      <p:sp>
        <p:nvSpPr>
          <p:cNvPr id="16" name="TextBox 15"/>
          <p:cNvSpPr txBox="1"/>
          <p:nvPr/>
        </p:nvSpPr>
        <p:spPr>
          <a:xfrm>
            <a:off x="7416800" y="3571875"/>
            <a:ext cx="428625" cy="523875"/>
          </a:xfrm>
          <a:prstGeom prst="rect">
            <a:avLst/>
          </a:prstGeom>
          <a:noFill/>
        </p:spPr>
        <p:txBody>
          <a:bodyPr>
            <a:spAutoFit/>
          </a:bodyPr>
          <a:lstStyle/>
          <a:p>
            <a:pPr>
              <a:defRPr/>
            </a:pPr>
            <a:r>
              <a:rPr lang="en-US" altLang="zh-CN" sz="2800" b="1" dirty="0">
                <a:solidFill>
                  <a:srgbClr val="FF0000"/>
                </a:solidFill>
                <a:latin typeface="+mn-lt"/>
                <a:ea typeface="+mn-ea"/>
              </a:rPr>
              <a:t>}</a:t>
            </a:r>
            <a:endParaRPr lang="zh-CN" altLang="en-US" sz="2800" b="1" dirty="0">
              <a:solidFill>
                <a:srgbClr val="FF0000"/>
              </a:solidFill>
              <a:latin typeface="+mn-lt"/>
              <a:ea typeface="+mn-ea"/>
            </a:endParaRPr>
          </a:p>
        </p:txBody>
      </p:sp>
      <p:pic>
        <p:nvPicPr>
          <p:cNvPr id="2048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autoRev="1" fill="hold" grpId="0" nodeType="afterEffect">
                                  <p:stCondLst>
                                    <p:cond delay="0"/>
                                  </p:stCondLst>
                                  <p:childTnLst>
                                    <p:animScale>
                                      <p:cBhvr>
                                        <p:cTn id="6" dur="500" fill="hold"/>
                                        <p:tgtEl>
                                          <p:spTgt spid="13"/>
                                        </p:tgtEl>
                                      </p:cBhvr>
                                      <p:by x="400000" y="400000"/>
                                    </p:animScale>
                                  </p:childTnLst>
                                </p:cTn>
                              </p:par>
                              <p:par>
                                <p:cTn id="7" presetID="6" presetClass="emph" presetSubtype="0" autoRev="1" fill="hold" grpId="0" nodeType="withEffect">
                                  <p:stCondLst>
                                    <p:cond delay="0"/>
                                  </p:stCondLst>
                                  <p:childTnLst>
                                    <p:animScale>
                                      <p:cBhvr>
                                        <p:cTn id="8" dur="500" fill="hold"/>
                                        <p:tgtEl>
                                          <p:spTgt spid="1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28625" y="500063"/>
            <a:ext cx="82645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{struct Student                     </a:t>
            </a:r>
            <a:endParaRPr lang="zh-CN" altLang="zh-CN" sz="2800"/>
          </a:p>
          <a:p>
            <a:pPr>
              <a:lnSpc>
                <a:spcPct val="100000"/>
              </a:lnSpc>
              <a:buFont typeface="Wingdings" pitchFamily="2" charset="2"/>
              <a:buNone/>
            </a:pPr>
            <a:r>
              <a:rPr lang="en-US" altLang="zh-CN" sz="2800"/>
              <a:t>  { long int num;        char name[20];</a:t>
            </a:r>
            <a:endParaRPr lang="zh-CN" altLang="zh-CN" sz="2800"/>
          </a:p>
          <a:p>
            <a:pPr>
              <a:lnSpc>
                <a:spcPct val="100000"/>
              </a:lnSpc>
              <a:buFont typeface="Wingdings" pitchFamily="2" charset="2"/>
              <a:buNone/>
            </a:pPr>
            <a:r>
              <a:rPr lang="en-US" altLang="zh-CN" sz="2800"/>
              <a:t>     char sex;               char addr[20];</a:t>
            </a:r>
            <a:endParaRPr lang="zh-CN" altLang="zh-CN" sz="2800"/>
          </a:p>
          <a:p>
            <a:pPr>
              <a:lnSpc>
                <a:spcPct val="100000"/>
              </a:lnSpc>
              <a:buFont typeface="Wingdings" pitchFamily="2" charset="2"/>
              <a:buNone/>
            </a:pPr>
            <a:r>
              <a:rPr lang="en-US" altLang="zh-CN" sz="2800"/>
              <a:t>   }a={10101,“Li Lin”,‘M’,</a:t>
            </a:r>
          </a:p>
          <a:p>
            <a:pPr>
              <a:lnSpc>
                <a:spcPct val="100000"/>
              </a:lnSpc>
              <a:buFont typeface="Wingdings" pitchFamily="2" charset="2"/>
              <a:buNone/>
            </a:pPr>
            <a:r>
              <a:rPr lang="en-US" altLang="zh-CN" sz="2800"/>
              <a:t>                          “123 Beijing Road”}; </a:t>
            </a:r>
            <a:endParaRPr lang="zh-CN"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17" name="TextBox 16"/>
          <p:cNvSpPr txBox="1"/>
          <p:nvPr/>
        </p:nvSpPr>
        <p:spPr>
          <a:xfrm>
            <a:off x="928688" y="4286250"/>
            <a:ext cx="4071937" cy="523875"/>
          </a:xfrm>
          <a:prstGeom prst="rect">
            <a:avLst/>
          </a:prstGeom>
          <a:noFill/>
        </p:spPr>
        <p:txBody>
          <a:bodyPr>
            <a:spAutoFit/>
          </a:bodyPr>
          <a:lstStyle/>
          <a:p>
            <a:pPr>
              <a:defRPr/>
            </a:pPr>
            <a:r>
              <a:rPr lang="en-US" altLang="zh-CN" sz="2800" b="1" dirty="0">
                <a:solidFill>
                  <a:srgbClr val="0000CC"/>
                </a:solidFill>
                <a:latin typeface="+mn-lt"/>
                <a:ea typeface="+mn-ea"/>
              </a:rPr>
              <a:t>a.num=10010;   </a:t>
            </a:r>
            <a:r>
              <a:rPr lang="zh-CN" altLang="en-US" sz="2800" b="1" dirty="0">
                <a:solidFill>
                  <a:srgbClr val="FF0000"/>
                </a:solidFill>
                <a:latin typeface="+mn-lt"/>
                <a:ea typeface="+mn-ea"/>
              </a:rPr>
              <a:t>对</a:t>
            </a:r>
          </a:p>
        </p:txBody>
      </p:sp>
      <p:sp>
        <p:nvSpPr>
          <p:cNvPr id="18" name="TextBox 17"/>
          <p:cNvSpPr txBox="1"/>
          <p:nvPr/>
        </p:nvSpPr>
        <p:spPr>
          <a:xfrm>
            <a:off x="928688" y="4929188"/>
            <a:ext cx="5000625" cy="523875"/>
          </a:xfrm>
          <a:prstGeom prst="rect">
            <a:avLst/>
          </a:prstGeom>
          <a:noFill/>
        </p:spPr>
        <p:txBody>
          <a:bodyPr>
            <a:spAutoFit/>
          </a:bodyPr>
          <a:lstStyle/>
          <a:p>
            <a:pPr>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(“%s\</a:t>
            </a:r>
            <a:r>
              <a:rPr lang="en-US" altLang="zh-CN" sz="2800" b="1" dirty="0" err="1">
                <a:solidFill>
                  <a:srgbClr val="0000CC"/>
                </a:solidFill>
                <a:latin typeface="+mn-lt"/>
                <a:ea typeface="+mn-ea"/>
              </a:rPr>
              <a:t>n”,a</a:t>
            </a:r>
            <a:r>
              <a:rPr lang="en-US" altLang="zh-CN" sz="2800" b="1" dirty="0">
                <a:solidFill>
                  <a:srgbClr val="0000CC"/>
                </a:solidFill>
                <a:latin typeface="+mn-lt"/>
                <a:ea typeface="+mn-ea"/>
              </a:rPr>
              <a:t>);  </a:t>
            </a:r>
            <a:r>
              <a:rPr lang="zh-CN" altLang="en-US" sz="2800" b="1" dirty="0">
                <a:solidFill>
                  <a:srgbClr val="FF0000"/>
                </a:solidFill>
                <a:latin typeface="+mn-lt"/>
                <a:ea typeface="+mn-ea"/>
              </a:rPr>
              <a:t>不对</a:t>
            </a:r>
          </a:p>
        </p:txBody>
      </p:sp>
      <p:pic>
        <p:nvPicPr>
          <p:cNvPr id="21509"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28625" y="500063"/>
            <a:ext cx="82645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{struct Student                     </a:t>
            </a:r>
            <a:endParaRPr lang="zh-CN" altLang="zh-CN" sz="2800"/>
          </a:p>
          <a:p>
            <a:pPr>
              <a:lnSpc>
                <a:spcPct val="100000"/>
              </a:lnSpc>
              <a:buFont typeface="Wingdings" pitchFamily="2" charset="2"/>
              <a:buNone/>
            </a:pPr>
            <a:r>
              <a:rPr lang="en-US" altLang="zh-CN" sz="2800"/>
              <a:t>  { long int num;        char name[20];</a:t>
            </a:r>
            <a:endParaRPr lang="zh-CN" altLang="zh-CN" sz="2800"/>
          </a:p>
          <a:p>
            <a:pPr>
              <a:lnSpc>
                <a:spcPct val="100000"/>
              </a:lnSpc>
              <a:buFont typeface="Wingdings" pitchFamily="2" charset="2"/>
              <a:buNone/>
            </a:pPr>
            <a:r>
              <a:rPr lang="en-US" altLang="zh-CN" sz="2800"/>
              <a:t>     char sex;               char addr[20];</a:t>
            </a:r>
            <a:endParaRPr lang="zh-CN" altLang="zh-CN" sz="2800"/>
          </a:p>
          <a:p>
            <a:pPr>
              <a:lnSpc>
                <a:spcPct val="100000"/>
              </a:lnSpc>
              <a:buFont typeface="Wingdings" pitchFamily="2" charset="2"/>
              <a:buNone/>
            </a:pPr>
            <a:r>
              <a:rPr lang="en-US" altLang="zh-CN" sz="2800"/>
              <a:t>   }a={10101,“Li Lin”,‘M’,</a:t>
            </a:r>
          </a:p>
          <a:p>
            <a:pPr>
              <a:lnSpc>
                <a:spcPct val="100000"/>
              </a:lnSpc>
              <a:buFont typeface="Wingdings" pitchFamily="2" charset="2"/>
              <a:buNone/>
            </a:pPr>
            <a:r>
              <a:rPr lang="en-US" altLang="zh-CN" sz="2800"/>
              <a:t>                          “123 Beijing Road”}; </a:t>
            </a:r>
            <a:endParaRPr lang="zh-CN"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17" name="TextBox 16"/>
          <p:cNvSpPr txBox="1"/>
          <p:nvPr/>
        </p:nvSpPr>
        <p:spPr>
          <a:xfrm>
            <a:off x="1000125" y="4786313"/>
            <a:ext cx="2500313" cy="523875"/>
          </a:xfrm>
          <a:prstGeom prst="rect">
            <a:avLst/>
          </a:prstGeom>
          <a:noFill/>
        </p:spPr>
        <p:txBody>
          <a:bodyPr>
            <a:spAutoFit/>
          </a:bodyPr>
          <a:lstStyle/>
          <a:p>
            <a:pPr>
              <a:defRPr/>
            </a:pPr>
            <a:r>
              <a:rPr lang="en-US" altLang="zh-CN" sz="2800" b="1" dirty="0">
                <a:solidFill>
                  <a:srgbClr val="0000CC"/>
                </a:solidFill>
                <a:latin typeface="+mn-lt"/>
                <a:ea typeface="+mn-ea"/>
              </a:rPr>
              <a:t>b=a;   </a:t>
            </a:r>
            <a:r>
              <a:rPr lang="zh-CN" altLang="en-US" sz="2800" b="1" dirty="0">
                <a:solidFill>
                  <a:srgbClr val="FF0000"/>
                </a:solidFill>
                <a:latin typeface="+mn-lt"/>
                <a:ea typeface="+mn-ea"/>
              </a:rPr>
              <a:t>对</a:t>
            </a:r>
          </a:p>
        </p:txBody>
      </p:sp>
      <p:sp>
        <p:nvSpPr>
          <p:cNvPr id="18" name="TextBox 17"/>
          <p:cNvSpPr txBox="1"/>
          <p:nvPr/>
        </p:nvSpPr>
        <p:spPr>
          <a:xfrm>
            <a:off x="928688" y="4143375"/>
            <a:ext cx="4143375" cy="523875"/>
          </a:xfrm>
          <a:prstGeom prst="rect">
            <a:avLst/>
          </a:prstGeom>
          <a:noFill/>
        </p:spPr>
        <p:txBody>
          <a:bodyPr>
            <a:spAutoFit/>
          </a:bodyPr>
          <a:lstStyle/>
          <a:p>
            <a:pPr>
              <a:defRPr/>
            </a:pPr>
            <a:r>
              <a:rPr lang="en-US" altLang="zh-CN" sz="2800" b="1" dirty="0" err="1">
                <a:solidFill>
                  <a:srgbClr val="0000CC"/>
                </a:solidFill>
                <a:latin typeface="+mn-lt"/>
                <a:ea typeface="+mn-ea"/>
              </a:rPr>
              <a:t>struct</a:t>
            </a:r>
            <a:r>
              <a:rPr lang="en-US" altLang="zh-CN" sz="2800" b="1" dirty="0">
                <a:solidFill>
                  <a:srgbClr val="0000CC"/>
                </a:solidFill>
                <a:latin typeface="+mn-lt"/>
                <a:ea typeface="+mn-ea"/>
              </a:rPr>
              <a:t> Student b;</a:t>
            </a:r>
            <a:endParaRPr lang="zh-CN" altLang="en-US" sz="2800" b="1" dirty="0">
              <a:solidFill>
                <a:srgbClr val="FF0000"/>
              </a:solidFill>
              <a:latin typeface="+mn-lt"/>
              <a:ea typeface="+mn-ea"/>
            </a:endParaRPr>
          </a:p>
        </p:txBody>
      </p:sp>
      <p:sp>
        <p:nvSpPr>
          <p:cNvPr id="5" name="TextBox 4"/>
          <p:cNvSpPr txBox="1"/>
          <p:nvPr/>
        </p:nvSpPr>
        <p:spPr>
          <a:xfrm>
            <a:off x="1000125" y="5357813"/>
            <a:ext cx="3357563" cy="523875"/>
          </a:xfrm>
          <a:prstGeom prst="rect">
            <a:avLst/>
          </a:prstGeom>
          <a:noFill/>
        </p:spPr>
        <p:txBody>
          <a:bodyPr>
            <a:spAutoFit/>
          </a:bodyPr>
          <a:lstStyle/>
          <a:p>
            <a:pPr>
              <a:defRPr/>
            </a:pPr>
            <a:r>
              <a:rPr lang="en-US" altLang="zh-CN" sz="2800" b="1" dirty="0">
                <a:solidFill>
                  <a:srgbClr val="0000CC"/>
                </a:solidFill>
                <a:latin typeface="+mn-lt"/>
                <a:ea typeface="+mn-ea"/>
              </a:rPr>
              <a:t>b.num++;   </a:t>
            </a:r>
            <a:r>
              <a:rPr lang="zh-CN" altLang="en-US" sz="2800" b="1" dirty="0">
                <a:solidFill>
                  <a:srgbClr val="FF0000"/>
                </a:solidFill>
                <a:latin typeface="+mn-lt"/>
                <a:ea typeface="+mn-ea"/>
              </a:rPr>
              <a:t>对</a:t>
            </a:r>
          </a:p>
        </p:txBody>
      </p:sp>
      <p:pic>
        <p:nvPicPr>
          <p:cNvPr id="22534"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28625" y="500063"/>
            <a:ext cx="82645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{struct Student                     </a:t>
            </a:r>
            <a:endParaRPr lang="zh-CN" altLang="zh-CN" sz="2800"/>
          </a:p>
          <a:p>
            <a:pPr>
              <a:lnSpc>
                <a:spcPct val="100000"/>
              </a:lnSpc>
              <a:buFont typeface="Wingdings" pitchFamily="2" charset="2"/>
              <a:buNone/>
            </a:pPr>
            <a:r>
              <a:rPr lang="en-US" altLang="zh-CN" sz="2800"/>
              <a:t>  { long int num;        char name[20];</a:t>
            </a:r>
            <a:endParaRPr lang="zh-CN" altLang="zh-CN" sz="2800"/>
          </a:p>
          <a:p>
            <a:pPr>
              <a:lnSpc>
                <a:spcPct val="100000"/>
              </a:lnSpc>
              <a:buFont typeface="Wingdings" pitchFamily="2" charset="2"/>
              <a:buNone/>
            </a:pPr>
            <a:r>
              <a:rPr lang="en-US" altLang="zh-CN" sz="2800"/>
              <a:t>     char sex;               char addr[20];</a:t>
            </a:r>
            <a:endParaRPr lang="zh-CN" altLang="zh-CN" sz="2800"/>
          </a:p>
          <a:p>
            <a:pPr>
              <a:lnSpc>
                <a:spcPct val="100000"/>
              </a:lnSpc>
              <a:buFont typeface="Wingdings" pitchFamily="2" charset="2"/>
              <a:buNone/>
            </a:pPr>
            <a:r>
              <a:rPr lang="en-US" altLang="zh-CN" sz="2800"/>
              <a:t>   }a={10101,“Li Lin”,‘M’,</a:t>
            </a:r>
          </a:p>
          <a:p>
            <a:pPr>
              <a:lnSpc>
                <a:spcPct val="100000"/>
              </a:lnSpc>
              <a:buFont typeface="Wingdings" pitchFamily="2" charset="2"/>
              <a:buNone/>
            </a:pPr>
            <a:r>
              <a:rPr lang="en-US" altLang="zh-CN" sz="2800"/>
              <a:t>                          “123 Beijing Road”}; </a:t>
            </a:r>
            <a:endParaRPr lang="zh-CN"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endParaRPr lang="en-US"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17" name="TextBox 16"/>
          <p:cNvSpPr txBox="1"/>
          <p:nvPr/>
        </p:nvSpPr>
        <p:spPr>
          <a:xfrm>
            <a:off x="1000125" y="4214813"/>
            <a:ext cx="7143750" cy="523875"/>
          </a:xfrm>
          <a:prstGeom prst="rect">
            <a:avLst/>
          </a:prstGeom>
          <a:noFill/>
        </p:spPr>
        <p:txBody>
          <a:bodyPr>
            <a:spAutoFit/>
          </a:bodyPr>
          <a:lstStyle/>
          <a:p>
            <a:pPr>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zh-CN" altLang="zh-CN" sz="2800" b="1" dirty="0">
                <a:solidFill>
                  <a:srgbClr val="0000CC"/>
                </a:solidFill>
                <a:latin typeface="+mn-lt"/>
                <a:ea typeface="+mn-ea"/>
              </a:rPr>
              <a:t>″</a:t>
            </a:r>
            <a:r>
              <a:rPr lang="en-US" altLang="zh-CN" sz="2800" b="1" dirty="0">
                <a:solidFill>
                  <a:srgbClr val="0000CC"/>
                </a:solidFill>
                <a:latin typeface="+mn-lt"/>
                <a:ea typeface="+mn-ea"/>
              </a:rPr>
              <a:t>%ld</a:t>
            </a:r>
            <a:r>
              <a:rPr lang="zh-CN" altLang="zh-CN" sz="2800" b="1" dirty="0">
                <a:solidFill>
                  <a:srgbClr val="0000CC"/>
                </a:solidFill>
                <a:latin typeface="+mn-lt"/>
                <a:ea typeface="+mn-ea"/>
              </a:rPr>
              <a:t>″</a:t>
            </a:r>
            <a:r>
              <a:rPr lang="en-US" altLang="zh-CN" sz="2800" b="1" dirty="0">
                <a:solidFill>
                  <a:srgbClr val="0000CC"/>
                </a:solidFill>
                <a:latin typeface="+mn-lt"/>
                <a:ea typeface="+mn-ea"/>
              </a:rPr>
              <a:t>,&amp;a.num);   </a:t>
            </a:r>
            <a:r>
              <a:rPr lang="zh-CN" altLang="en-US" sz="2800" b="1" dirty="0">
                <a:solidFill>
                  <a:srgbClr val="FF0000"/>
                </a:solidFill>
                <a:latin typeface="+mn-lt"/>
                <a:ea typeface="+mn-ea"/>
              </a:rPr>
              <a:t>对</a:t>
            </a:r>
          </a:p>
        </p:txBody>
      </p:sp>
      <p:sp>
        <p:nvSpPr>
          <p:cNvPr id="5" name="TextBox 4"/>
          <p:cNvSpPr txBox="1"/>
          <p:nvPr/>
        </p:nvSpPr>
        <p:spPr>
          <a:xfrm>
            <a:off x="1000125" y="4786313"/>
            <a:ext cx="5072063" cy="523875"/>
          </a:xfrm>
          <a:prstGeom prst="rect">
            <a:avLst/>
          </a:prstGeom>
          <a:noFill/>
        </p:spPr>
        <p:txBody>
          <a:bodyPr>
            <a:spAutoFit/>
          </a:bodyPr>
          <a:lstStyle/>
          <a:p>
            <a:pPr>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a:t>
            </a:r>
            <a:r>
              <a:rPr lang="zh-CN" altLang="zh-CN" sz="2800" b="1" dirty="0">
                <a:solidFill>
                  <a:srgbClr val="0000CC"/>
                </a:solidFill>
                <a:latin typeface="+mn-lt"/>
                <a:ea typeface="+mn-ea"/>
              </a:rPr>
              <a:t>″</a:t>
            </a:r>
            <a:r>
              <a:rPr lang="en-US" altLang="zh-CN" sz="2800" b="1" dirty="0">
                <a:solidFill>
                  <a:srgbClr val="0000CC"/>
                </a:solidFill>
                <a:latin typeface="+mn-lt"/>
                <a:ea typeface="+mn-ea"/>
              </a:rPr>
              <a:t>%o</a:t>
            </a:r>
            <a:r>
              <a:rPr lang="zh-CN" altLang="zh-CN" sz="2800" b="1" dirty="0">
                <a:solidFill>
                  <a:srgbClr val="0000CC"/>
                </a:solidFill>
                <a:latin typeface="+mn-lt"/>
                <a:ea typeface="+mn-ea"/>
              </a:rPr>
              <a:t>″</a:t>
            </a:r>
            <a:r>
              <a:rPr lang="en-US" altLang="zh-CN" sz="2800" b="1" dirty="0">
                <a:solidFill>
                  <a:srgbClr val="0000CC"/>
                </a:solidFill>
                <a:latin typeface="+mn-lt"/>
                <a:ea typeface="+mn-ea"/>
              </a:rPr>
              <a:t>,&amp;a);   </a:t>
            </a:r>
            <a:r>
              <a:rPr lang="zh-CN" altLang="en-US" sz="2800" b="1" dirty="0">
                <a:solidFill>
                  <a:srgbClr val="FF0000"/>
                </a:solidFill>
                <a:latin typeface="+mn-lt"/>
                <a:ea typeface="+mn-ea"/>
              </a:rPr>
              <a:t>对</a:t>
            </a:r>
          </a:p>
        </p:txBody>
      </p:sp>
      <p:sp>
        <p:nvSpPr>
          <p:cNvPr id="6" name="TextBox 5"/>
          <p:cNvSpPr txBox="1"/>
          <p:nvPr/>
        </p:nvSpPr>
        <p:spPr>
          <a:xfrm>
            <a:off x="1000125" y="5357813"/>
            <a:ext cx="7500938" cy="523875"/>
          </a:xfrm>
          <a:prstGeom prst="rect">
            <a:avLst/>
          </a:prstGeom>
          <a:noFill/>
        </p:spPr>
        <p:txBody>
          <a:bodyPr>
            <a:spAutoFit/>
          </a:bodyPr>
          <a:lstStyle/>
          <a:p>
            <a:pPr>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ld,%s,%c,%s</a:t>
            </a:r>
            <a:r>
              <a:rPr lang="en-US" altLang="zh-CN" sz="2800" b="1" dirty="0">
                <a:solidFill>
                  <a:srgbClr val="0000CC"/>
                </a:solidFill>
                <a:latin typeface="+mn-lt"/>
                <a:ea typeface="+mn-ea"/>
              </a:rPr>
              <a:t>\</a:t>
            </a:r>
            <a:r>
              <a:rPr lang="en-US" altLang="zh-CN" sz="2800" b="1" dirty="0" err="1">
                <a:solidFill>
                  <a:srgbClr val="0000CC"/>
                </a:solidFill>
                <a:latin typeface="+mn-lt"/>
                <a:ea typeface="+mn-ea"/>
              </a:rPr>
              <a:t>n”,&amp;a</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p>
        </p:txBody>
      </p:sp>
      <p:pic>
        <p:nvPicPr>
          <p:cNvPr id="2355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500063"/>
            <a:ext cx="8264525" cy="485775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 </a:t>
            </a:r>
            <a:r>
              <a:rPr lang="en-US" altLang="zh-CN" sz="2800">
                <a:solidFill>
                  <a:srgbClr val="00B050"/>
                </a:solidFill>
              </a:rPr>
              <a:t>struct Date </a:t>
            </a:r>
            <a:r>
              <a:rPr lang="zh-CN" altLang="zh-CN" sz="2800">
                <a:solidFill>
                  <a:srgbClr val="00B050"/>
                </a:solidFill>
              </a:rPr>
              <a:t>　　　</a:t>
            </a:r>
          </a:p>
          <a:p>
            <a:pPr>
              <a:lnSpc>
                <a:spcPts val="2900"/>
              </a:lnSpc>
              <a:buFont typeface="Wingdings" pitchFamily="2" charset="2"/>
              <a:buNone/>
            </a:pPr>
            <a:r>
              <a:rPr lang="en-US" altLang="zh-CN" sz="2800">
                <a:solidFill>
                  <a:srgbClr val="00B050"/>
                </a:solidFill>
              </a:rPr>
              <a:t>   {   int month;</a:t>
            </a:r>
            <a:r>
              <a:rPr lang="zh-CN" altLang="zh-CN" sz="2800">
                <a:solidFill>
                  <a:srgbClr val="00B050"/>
                </a:solidFill>
              </a:rPr>
              <a:t>  </a:t>
            </a:r>
            <a:r>
              <a:rPr lang="en-US" altLang="zh-CN" sz="2800">
                <a:solidFill>
                  <a:srgbClr val="00B050"/>
                </a:solidFill>
              </a:rPr>
              <a:t>int day;  int year;</a:t>
            </a:r>
            <a:r>
              <a:rPr lang="zh-CN" altLang="zh-CN" sz="2800">
                <a:solidFill>
                  <a:srgbClr val="00B050"/>
                </a:solidFill>
              </a:rPr>
              <a:t> </a:t>
            </a:r>
            <a:r>
              <a:rPr lang="en-US" altLang="zh-CN" sz="2800">
                <a:solidFill>
                  <a:srgbClr val="00B050"/>
                </a:solidFill>
              </a:rPr>
              <a:t>};</a:t>
            </a:r>
            <a:endParaRPr lang="zh-CN" altLang="zh-CN" sz="2800">
              <a:solidFill>
                <a:srgbClr val="00B050"/>
              </a:solidFill>
            </a:endParaRPr>
          </a:p>
          <a:p>
            <a:pPr>
              <a:lnSpc>
                <a:spcPts val="2900"/>
              </a:lnSpc>
              <a:buFont typeface="Wingdings" pitchFamily="2" charset="2"/>
              <a:buNone/>
            </a:pPr>
            <a:r>
              <a:rPr lang="zh-CN" altLang="zh-CN" sz="2800"/>
              <a:t>　</a:t>
            </a:r>
            <a:r>
              <a:rPr lang="en-US" altLang="zh-CN" sz="2800"/>
              <a:t>struct Stu  </a:t>
            </a:r>
            <a:endParaRPr lang="zh-CN" altLang="zh-CN" sz="2800"/>
          </a:p>
          <a:p>
            <a:pPr>
              <a:lnSpc>
                <a:spcPts val="2900"/>
              </a:lnSpc>
              <a:buFont typeface="Wingdings" pitchFamily="2" charset="2"/>
              <a:buNone/>
            </a:pPr>
            <a:r>
              <a:rPr lang="zh-CN" altLang="zh-CN" sz="2800"/>
              <a:t>　</a:t>
            </a:r>
            <a:r>
              <a:rPr lang="en-US" altLang="zh-CN" sz="2800"/>
              <a:t>{   int num;char name[20];</a:t>
            </a:r>
            <a:endParaRPr lang="zh-CN" altLang="zh-CN" sz="2800"/>
          </a:p>
          <a:p>
            <a:pPr>
              <a:lnSpc>
                <a:spcPts val="2900"/>
              </a:lnSpc>
              <a:buFont typeface="Wingdings" pitchFamily="2" charset="2"/>
              <a:buNone/>
            </a:pPr>
            <a:r>
              <a:rPr lang="en-US" altLang="zh-CN" sz="2800"/>
              <a:t>        char sex;int age;</a:t>
            </a:r>
            <a:endParaRPr lang="zh-CN" altLang="zh-CN" sz="2800"/>
          </a:p>
          <a:p>
            <a:pPr>
              <a:lnSpc>
                <a:spcPts val="2900"/>
              </a:lnSpc>
              <a:buFont typeface="Wingdings" pitchFamily="2" charset="2"/>
              <a:buNone/>
            </a:pPr>
            <a:r>
              <a:rPr lang="en-US" altLang="zh-CN" sz="2800"/>
              <a:t>        </a:t>
            </a:r>
            <a:r>
              <a:rPr lang="en-US" altLang="zh-CN" sz="2800">
                <a:solidFill>
                  <a:srgbClr val="00B050"/>
                </a:solidFill>
              </a:rPr>
              <a:t>struct Date </a:t>
            </a:r>
            <a:r>
              <a:rPr lang="en-US" altLang="zh-CN" sz="2800"/>
              <a:t>birthday;</a:t>
            </a:r>
            <a:r>
              <a:rPr lang="zh-CN" altLang="zh-CN" sz="2800"/>
              <a:t>  </a:t>
            </a:r>
          </a:p>
          <a:p>
            <a:pPr>
              <a:lnSpc>
                <a:spcPts val="2900"/>
              </a:lnSpc>
              <a:buFont typeface="Wingdings" pitchFamily="2" charset="2"/>
              <a:buNone/>
            </a:pPr>
            <a:r>
              <a:rPr lang="en-US" altLang="zh-CN" sz="2800"/>
              <a:t>        char addr[30];</a:t>
            </a:r>
            <a:r>
              <a:rPr lang="zh-CN" altLang="zh-CN" sz="2800"/>
              <a:t> </a:t>
            </a:r>
          </a:p>
          <a:p>
            <a:pPr>
              <a:lnSpc>
                <a:spcPts val="2900"/>
              </a:lnSpc>
              <a:buFont typeface="Wingdings" pitchFamily="2" charset="2"/>
              <a:buNone/>
            </a:pPr>
            <a:r>
              <a:rPr lang="zh-CN" altLang="zh-CN" sz="2800"/>
              <a:t>　</a:t>
            </a:r>
            <a:r>
              <a:rPr lang="en-US" altLang="zh-CN" sz="2800"/>
              <a:t>}a,b;</a:t>
            </a:r>
            <a:endParaRPr lang="zh-CN" altLang="en-US" sz="2800"/>
          </a:p>
        </p:txBody>
      </p:sp>
      <p:sp>
        <p:nvSpPr>
          <p:cNvPr id="7" name="TextBox 6"/>
          <p:cNvSpPr txBox="1"/>
          <p:nvPr/>
        </p:nvSpPr>
        <p:spPr>
          <a:xfrm>
            <a:off x="857250" y="5214938"/>
            <a:ext cx="6072188" cy="523875"/>
          </a:xfrm>
          <a:prstGeom prst="rect">
            <a:avLst/>
          </a:prstGeom>
          <a:noFill/>
        </p:spPr>
        <p:txBody>
          <a:bodyPr>
            <a:spAutoFit/>
          </a:bodyPr>
          <a:lstStyle/>
          <a:p>
            <a:pPr>
              <a:defRPr/>
            </a:pPr>
            <a:r>
              <a:rPr lang="en-US" altLang="zh-CN" sz="2800" b="1" dirty="0" err="1">
                <a:solidFill>
                  <a:srgbClr val="0000CC"/>
                </a:solidFill>
                <a:latin typeface="+mn-lt"/>
                <a:ea typeface="+mn-ea"/>
              </a:rPr>
              <a:t>a.birthday.month</a:t>
            </a:r>
            <a:r>
              <a:rPr lang="en-US" altLang="zh-CN" sz="2800" b="1" dirty="0">
                <a:solidFill>
                  <a:srgbClr val="0000CC"/>
                </a:solidFill>
                <a:latin typeface="+mn-lt"/>
                <a:ea typeface="+mn-ea"/>
              </a:rPr>
              <a:t>=12;   </a:t>
            </a:r>
            <a:r>
              <a:rPr lang="zh-CN" altLang="en-US" sz="2800" b="1" dirty="0">
                <a:solidFill>
                  <a:srgbClr val="FF0000"/>
                </a:solidFill>
                <a:latin typeface="+mn-lt"/>
                <a:ea typeface="+mn-ea"/>
              </a:rPr>
              <a:t>对</a:t>
            </a:r>
          </a:p>
        </p:txBody>
      </p:sp>
      <p:sp>
        <p:nvSpPr>
          <p:cNvPr id="8" name="TextBox 7"/>
          <p:cNvSpPr txBox="1"/>
          <p:nvPr/>
        </p:nvSpPr>
        <p:spPr>
          <a:xfrm>
            <a:off x="857250" y="5643563"/>
            <a:ext cx="6072188" cy="523875"/>
          </a:xfrm>
          <a:prstGeom prst="rect">
            <a:avLst/>
          </a:prstGeom>
          <a:noFill/>
        </p:spPr>
        <p:txBody>
          <a:bodyPr>
            <a:spAutoFit/>
          </a:bodyPr>
          <a:lstStyle/>
          <a:p>
            <a:pPr>
              <a:defRPr/>
            </a:pPr>
            <a:r>
              <a:rPr lang="en-US" altLang="zh-CN" sz="2800" b="1" dirty="0" err="1">
                <a:solidFill>
                  <a:srgbClr val="0000CC"/>
                </a:solidFill>
                <a:latin typeface="+mn-lt"/>
                <a:ea typeface="+mn-ea"/>
              </a:rPr>
              <a:t>a.age</a:t>
            </a:r>
            <a:r>
              <a:rPr lang="en-US" altLang="zh-CN" sz="2800" b="1" dirty="0">
                <a:solidFill>
                  <a:srgbClr val="0000CC"/>
                </a:solidFill>
                <a:latin typeface="+mn-lt"/>
                <a:ea typeface="+mn-ea"/>
              </a:rPr>
              <a:t>=10;   </a:t>
            </a:r>
            <a:r>
              <a:rPr lang="en-US" altLang="zh-CN" sz="2800" b="1" dirty="0" err="1">
                <a:solidFill>
                  <a:srgbClr val="0000CC"/>
                </a:solidFill>
                <a:latin typeface="+mn-lt"/>
                <a:ea typeface="+mn-ea"/>
              </a:rPr>
              <a:t>b.age</a:t>
            </a:r>
            <a:r>
              <a:rPr lang="en-US" altLang="zh-CN" sz="2800" b="1" dirty="0">
                <a:solidFill>
                  <a:srgbClr val="0000CC"/>
                </a:solidFill>
                <a:latin typeface="+mn-lt"/>
                <a:ea typeface="+mn-ea"/>
              </a:rPr>
              <a:t>=9;  </a:t>
            </a:r>
            <a:r>
              <a:rPr lang="zh-CN" altLang="en-US" sz="2800" b="1" dirty="0">
                <a:solidFill>
                  <a:srgbClr val="FF0000"/>
                </a:solidFill>
                <a:latin typeface="+mn-lt"/>
                <a:ea typeface="+mn-ea"/>
              </a:rPr>
              <a:t>对</a:t>
            </a:r>
          </a:p>
        </p:txBody>
      </p:sp>
      <p:sp>
        <p:nvSpPr>
          <p:cNvPr id="9" name="TextBox 8"/>
          <p:cNvSpPr txBox="1"/>
          <p:nvPr/>
        </p:nvSpPr>
        <p:spPr>
          <a:xfrm>
            <a:off x="857250" y="6072188"/>
            <a:ext cx="5072063" cy="523875"/>
          </a:xfrm>
          <a:prstGeom prst="rect">
            <a:avLst/>
          </a:prstGeom>
          <a:noFill/>
        </p:spPr>
        <p:txBody>
          <a:bodyPr>
            <a:spAutoFit/>
          </a:bodyPr>
          <a:lstStyle/>
          <a:p>
            <a:pPr>
              <a:defRPr/>
            </a:pPr>
            <a:r>
              <a:rPr lang="en-US" altLang="zh-CN" sz="2800" b="1" dirty="0">
                <a:solidFill>
                  <a:srgbClr val="0000CC"/>
                </a:solidFill>
                <a:latin typeface="+mn-lt"/>
                <a:ea typeface="+mn-ea"/>
              </a:rPr>
              <a:t>sum=</a:t>
            </a:r>
            <a:r>
              <a:rPr lang="en-US" altLang="zh-CN" sz="2800" b="1" dirty="0" err="1">
                <a:solidFill>
                  <a:srgbClr val="0000CC"/>
                </a:solidFill>
                <a:latin typeface="+mn-lt"/>
                <a:ea typeface="+mn-ea"/>
              </a:rPr>
              <a:t>a.age+b.age</a:t>
            </a:r>
            <a:r>
              <a:rPr lang="en-US" altLang="zh-CN" sz="2800" b="1" dirty="0">
                <a:solidFill>
                  <a:srgbClr val="0000CC"/>
                </a:solidFill>
                <a:latin typeface="+mn-lt"/>
                <a:ea typeface="+mn-ea"/>
              </a:rPr>
              <a:t>;  </a:t>
            </a:r>
            <a:r>
              <a:rPr lang="zh-CN" altLang="en-US" sz="2800" b="1" dirty="0">
                <a:solidFill>
                  <a:srgbClr val="FF0000"/>
                </a:solidFill>
                <a:latin typeface="+mn-lt"/>
                <a:ea typeface="+mn-ea"/>
              </a:rPr>
              <a:t>对</a:t>
            </a:r>
          </a:p>
        </p:txBody>
      </p:sp>
      <p:pic>
        <p:nvPicPr>
          <p:cNvPr id="24582"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par>
                          <p:cTn id="28" fill="hold" nodeType="afterGroup">
                            <p:stCondLst>
                              <p:cond delay="3000"/>
                            </p:stCondLst>
                            <p:childTnLst>
                              <p:par>
                                <p:cTn id="29" presetID="3" presetClass="entr" presetSubtype="10"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 </a:t>
            </a:r>
            <a:r>
              <a:rPr lang="zh-CN" altLang="zh-CN" dirty="0">
                <a:solidFill>
                  <a:srgbClr val="800000"/>
                </a:solidFill>
                <a:effectLst>
                  <a:outerShdw blurRad="38100" dist="38100" dir="2700000" algn="tl">
                    <a:srgbClr val="000000"/>
                  </a:outerShdw>
                </a:effectLst>
                <a:latin typeface="Arial" charset="0"/>
                <a:ea typeface="黑体" pitchFamily="2" charset="-122"/>
              </a:rPr>
              <a:t>定义和使用结构体变量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type="body" idx="1"/>
          </p:nvPr>
        </p:nvSpPr>
        <p:spPr>
          <a:xfrm>
            <a:off x="785813" y="1785938"/>
            <a:ext cx="8001000" cy="2643187"/>
          </a:xfrm>
        </p:spPr>
        <p:txBody>
          <a:bodyPr/>
          <a:lstStyle/>
          <a:p>
            <a:pPr eaLnBrk="1" hangingPunct="1">
              <a:spcBef>
                <a:spcPct val="50000"/>
              </a:spcBef>
              <a:buFont typeface="Wingdings" pitchFamily="2" charset="2"/>
              <a:buNone/>
            </a:pPr>
            <a:r>
              <a:rPr lang="en-US" altLang="zh-CN" sz="3600">
                <a:hlinkClick r:id="rId2" action="ppaction://hlinksldjump"/>
              </a:rPr>
              <a:t>9.1.1 </a:t>
            </a:r>
            <a:r>
              <a:rPr lang="zh-CN" altLang="zh-CN" sz="3600">
                <a:hlinkClick r:id="rId2" action="ppaction://hlinksldjump"/>
              </a:rPr>
              <a:t>自己建立结构体类型</a:t>
            </a:r>
            <a:endParaRPr lang="en-US" altLang="zh-CN" sz="3600"/>
          </a:p>
          <a:p>
            <a:pPr eaLnBrk="1" hangingPunct="1">
              <a:spcBef>
                <a:spcPct val="50000"/>
              </a:spcBef>
              <a:buFont typeface="Wingdings" pitchFamily="2" charset="2"/>
              <a:buNone/>
            </a:pPr>
            <a:r>
              <a:rPr lang="en-US" altLang="zh-CN" sz="3600">
                <a:hlinkClick r:id="rId3" action="ppaction://hlinksldjump"/>
              </a:rPr>
              <a:t>9.1.2 </a:t>
            </a:r>
            <a:r>
              <a:rPr lang="zh-CN" altLang="zh-CN" sz="3600">
                <a:hlinkClick r:id="rId3" action="ppaction://hlinksldjump"/>
              </a:rPr>
              <a:t>定义结构体类型变量</a:t>
            </a:r>
            <a:endParaRPr lang="en-US" altLang="zh-CN" sz="3600"/>
          </a:p>
          <a:p>
            <a:pPr eaLnBrk="1" hangingPunct="1">
              <a:spcBef>
                <a:spcPct val="50000"/>
              </a:spcBef>
              <a:buFont typeface="Wingdings" pitchFamily="2" charset="2"/>
              <a:buNone/>
            </a:pPr>
            <a:r>
              <a:rPr lang="en-US" altLang="zh-CN" sz="3600">
                <a:hlinkClick r:id="rId4" action="ppaction://hlinksldjump"/>
              </a:rPr>
              <a:t>9.1.3  </a:t>
            </a:r>
            <a:r>
              <a:rPr lang="zh-CN" altLang="zh-CN" sz="3600">
                <a:hlinkClick r:id="rId4" action="ppaction://hlinksldjump"/>
              </a:rPr>
              <a:t>结构体变量的初始化和引用</a:t>
            </a:r>
            <a:endParaRPr lang="en-US" altLang="zh-CN" sz="3600"/>
          </a:p>
        </p:txBody>
      </p:sp>
      <p:pic>
        <p:nvPicPr>
          <p:cNvPr id="4100"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571500"/>
            <a:ext cx="8153400" cy="5857875"/>
          </a:xfrm>
        </p:spPr>
        <p:txBody>
          <a:bodyPr/>
          <a:lstStyle/>
          <a:p>
            <a:pPr>
              <a:buFont typeface="Wingdings" pitchFamily="2" charset="2"/>
              <a:buNone/>
            </a:pPr>
            <a:r>
              <a:rPr lang="en-US" altLang="zh-CN"/>
              <a:t>  </a:t>
            </a:r>
            <a:r>
              <a:rPr lang="zh-CN" altLang="zh-CN"/>
              <a:t>例</a:t>
            </a:r>
            <a:r>
              <a:rPr lang="en-US" altLang="zh-CN"/>
              <a:t>9.2 </a:t>
            </a:r>
            <a:r>
              <a:rPr lang="zh-CN" altLang="zh-CN"/>
              <a:t>输入两个学生的学号、姓名和成绩，输出成绩较高学生的学号、姓名和成绩</a:t>
            </a:r>
          </a:p>
          <a:p>
            <a:r>
              <a:rPr lang="zh-CN" altLang="zh-CN"/>
              <a:t>解题思路：</a:t>
            </a:r>
          </a:p>
          <a:p>
            <a:pPr lvl="1">
              <a:buFont typeface="Wingdings" pitchFamily="2" charset="2"/>
              <a:buNone/>
            </a:pPr>
            <a:r>
              <a:rPr lang="en-US" altLang="zh-CN"/>
              <a:t>(1)</a:t>
            </a:r>
            <a:r>
              <a:rPr lang="zh-CN" altLang="zh-CN"/>
              <a:t>定义两个结构相同的结构体变量</a:t>
            </a:r>
            <a:r>
              <a:rPr lang="en-US" altLang="zh-CN"/>
              <a:t>student1</a:t>
            </a:r>
            <a:r>
              <a:rPr lang="zh-CN" altLang="zh-CN"/>
              <a:t>和</a:t>
            </a:r>
            <a:r>
              <a:rPr lang="en-US" altLang="zh-CN"/>
              <a:t>student2</a:t>
            </a:r>
            <a:r>
              <a:rPr lang="zh-CN" altLang="zh-CN"/>
              <a:t>；</a:t>
            </a:r>
          </a:p>
          <a:p>
            <a:pPr lvl="1">
              <a:buFont typeface="Wingdings" pitchFamily="2" charset="2"/>
              <a:buNone/>
            </a:pPr>
            <a:r>
              <a:rPr lang="en-US" altLang="zh-CN"/>
              <a:t>(2)</a:t>
            </a:r>
            <a:r>
              <a:rPr lang="zh-CN" altLang="zh-CN"/>
              <a:t>分别输入两个学生的学号、姓名和成绩；</a:t>
            </a:r>
          </a:p>
          <a:p>
            <a:pPr lvl="1">
              <a:buFont typeface="Wingdings" pitchFamily="2" charset="2"/>
              <a:buNone/>
            </a:pPr>
            <a:r>
              <a:rPr lang="en-US" altLang="zh-CN"/>
              <a:t>(3)</a:t>
            </a:r>
            <a:r>
              <a:rPr lang="zh-CN" altLang="zh-CN"/>
              <a:t>比较两个学生的成绩，如果学生</a:t>
            </a:r>
            <a:r>
              <a:rPr lang="en-US" altLang="zh-CN"/>
              <a:t>1</a:t>
            </a:r>
            <a:r>
              <a:rPr lang="zh-CN" altLang="zh-CN"/>
              <a:t>的成绩高于学生</a:t>
            </a:r>
            <a:r>
              <a:rPr lang="en-US" altLang="zh-CN"/>
              <a:t>2</a:t>
            </a:r>
            <a:r>
              <a:rPr lang="zh-CN" altLang="zh-CN"/>
              <a:t>，就输出学生</a:t>
            </a:r>
            <a:r>
              <a:rPr lang="en-US" altLang="zh-CN"/>
              <a:t>1</a:t>
            </a:r>
            <a:r>
              <a:rPr lang="zh-CN" altLang="zh-CN"/>
              <a:t>的全部信息，如果学生</a:t>
            </a:r>
            <a:r>
              <a:rPr lang="en-US" altLang="zh-CN"/>
              <a:t>2</a:t>
            </a:r>
            <a:r>
              <a:rPr lang="zh-CN" altLang="zh-CN"/>
              <a:t>的成绩高于学生</a:t>
            </a:r>
            <a:r>
              <a:rPr lang="en-US" altLang="zh-CN"/>
              <a:t>1</a:t>
            </a:r>
            <a:r>
              <a:rPr lang="zh-CN" altLang="zh-CN"/>
              <a:t>，就输出学生</a:t>
            </a:r>
            <a:r>
              <a:rPr lang="en-US" altLang="zh-CN"/>
              <a:t>2</a:t>
            </a:r>
            <a:r>
              <a:rPr lang="zh-CN" altLang="zh-CN"/>
              <a:t>的全部信息。如果二者相等，输出</a:t>
            </a:r>
            <a:r>
              <a:rPr lang="en-US" altLang="zh-CN"/>
              <a:t>2</a:t>
            </a:r>
            <a:r>
              <a:rPr lang="zh-CN" altLang="zh-CN"/>
              <a:t>个学生的全部信息</a:t>
            </a:r>
            <a:endParaRPr lang="zh-CN" altLang="en-US"/>
          </a:p>
        </p:txBody>
      </p:sp>
      <p:pic>
        <p:nvPicPr>
          <p:cNvPr id="25603"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539750" y="785813"/>
            <a:ext cx="8153400" cy="550068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struct Student          </a:t>
            </a:r>
            <a:endParaRPr lang="zh-CN" altLang="zh-CN" sz="2800"/>
          </a:p>
          <a:p>
            <a:pPr>
              <a:lnSpc>
                <a:spcPts val="3000"/>
              </a:lnSpc>
              <a:buFont typeface="Wingdings" pitchFamily="2" charset="2"/>
              <a:buNone/>
            </a:pPr>
            <a:r>
              <a:rPr lang="en-US" altLang="zh-CN" sz="2800"/>
              <a:t>   { int num;</a:t>
            </a:r>
            <a:endParaRPr lang="zh-CN" altLang="zh-CN" sz="2800"/>
          </a:p>
          <a:p>
            <a:pPr>
              <a:lnSpc>
                <a:spcPts val="3000"/>
              </a:lnSpc>
              <a:buFont typeface="Wingdings" pitchFamily="2" charset="2"/>
              <a:buNone/>
            </a:pPr>
            <a:r>
              <a:rPr lang="en-US" altLang="zh-CN" sz="2800"/>
              <a:t>      char name[20];</a:t>
            </a:r>
            <a:endParaRPr lang="zh-CN" altLang="zh-CN" sz="2800"/>
          </a:p>
          <a:p>
            <a:pPr>
              <a:lnSpc>
                <a:spcPts val="3000"/>
              </a:lnSpc>
              <a:buFont typeface="Wingdings" pitchFamily="2" charset="2"/>
              <a:buNone/>
            </a:pPr>
            <a:r>
              <a:rPr lang="en-US" altLang="zh-CN" sz="2800"/>
              <a:t>      float score;</a:t>
            </a:r>
            <a:endParaRPr lang="zh-CN" altLang="zh-CN" sz="2800"/>
          </a:p>
          <a:p>
            <a:pPr>
              <a:lnSpc>
                <a:spcPts val="3000"/>
              </a:lnSpc>
              <a:buFont typeface="Wingdings" pitchFamily="2" charset="2"/>
              <a:buNone/>
            </a:pPr>
            <a:r>
              <a:rPr lang="en-US" altLang="zh-CN" sz="2800"/>
              <a:t>   }</a:t>
            </a:r>
            <a:r>
              <a:rPr lang="en-US" altLang="zh-CN" sz="2800">
                <a:solidFill>
                  <a:srgbClr val="00B050"/>
                </a:solidFill>
              </a:rPr>
              <a:t>student1</a:t>
            </a:r>
            <a:r>
              <a:rPr lang="en-US" altLang="zh-CN" sz="2800"/>
              <a:t>,</a:t>
            </a:r>
            <a:r>
              <a:rPr lang="en-US" altLang="zh-CN" sz="2800">
                <a:solidFill>
                  <a:srgbClr val="00B050"/>
                </a:solidFill>
              </a:rPr>
              <a:t>student2</a:t>
            </a:r>
            <a:r>
              <a:rPr lang="en-US" altLang="zh-CN" sz="2800"/>
              <a:t>;  </a:t>
            </a:r>
            <a:endParaRPr lang="zh-CN" altLang="zh-CN" sz="2800"/>
          </a:p>
          <a:p>
            <a:pPr>
              <a:lnSpc>
                <a:spcPts val="3000"/>
              </a:lnSpc>
              <a:buFont typeface="Wingdings" pitchFamily="2" charset="2"/>
              <a:buNone/>
            </a:pPr>
            <a:r>
              <a:rPr lang="en-US" altLang="zh-CN" sz="2800"/>
              <a:t>  scanf("%d%s%f",</a:t>
            </a:r>
            <a:r>
              <a:rPr lang="en-US" altLang="zh-CN" sz="2800">
                <a:solidFill>
                  <a:srgbClr val="FF0000"/>
                </a:solidFill>
              </a:rPr>
              <a:t>&amp;</a:t>
            </a:r>
            <a:r>
              <a:rPr lang="en-US" altLang="zh-CN" sz="2800">
                <a:solidFill>
                  <a:srgbClr val="9D138D"/>
                </a:solidFill>
              </a:rPr>
              <a:t>student1.num</a:t>
            </a:r>
            <a:r>
              <a:rPr lang="en-US" altLang="zh-CN" sz="2800"/>
              <a:t>,</a:t>
            </a:r>
          </a:p>
          <a:p>
            <a:pPr>
              <a:lnSpc>
                <a:spcPts val="3000"/>
              </a:lnSpc>
              <a:buFont typeface="Wingdings" pitchFamily="2" charset="2"/>
              <a:buNone/>
            </a:pPr>
            <a:r>
              <a:rPr lang="en-US" altLang="zh-CN" sz="2800"/>
              <a:t>        </a:t>
            </a:r>
            <a:r>
              <a:rPr lang="en-US" altLang="zh-CN" sz="2800">
                <a:solidFill>
                  <a:srgbClr val="9D138D"/>
                </a:solidFill>
              </a:rPr>
              <a:t>student1.name</a:t>
            </a:r>
            <a:r>
              <a:rPr lang="en-US" altLang="zh-CN" sz="2800"/>
              <a:t>, </a:t>
            </a:r>
            <a:r>
              <a:rPr lang="en-US" altLang="zh-CN" sz="2800">
                <a:solidFill>
                  <a:srgbClr val="FF0000"/>
                </a:solidFill>
              </a:rPr>
              <a:t>&amp;</a:t>
            </a:r>
            <a:r>
              <a:rPr lang="en-US" altLang="zh-CN" sz="2800">
                <a:solidFill>
                  <a:srgbClr val="9D138D"/>
                </a:solidFill>
              </a:rPr>
              <a:t>student1.score</a:t>
            </a:r>
            <a:r>
              <a:rPr lang="en-US" altLang="zh-CN" sz="2800"/>
              <a:t>);  </a:t>
            </a:r>
            <a:endParaRPr lang="zh-CN" altLang="zh-CN" sz="2800"/>
          </a:p>
          <a:p>
            <a:pPr>
              <a:lnSpc>
                <a:spcPts val="3000"/>
              </a:lnSpc>
              <a:buFont typeface="Wingdings" pitchFamily="2" charset="2"/>
              <a:buNone/>
            </a:pPr>
            <a:r>
              <a:rPr lang="en-US" altLang="zh-CN" sz="2800"/>
              <a:t>  scanf(“%d%s%f”,</a:t>
            </a:r>
            <a:r>
              <a:rPr lang="en-US" altLang="zh-CN" sz="2800">
                <a:solidFill>
                  <a:srgbClr val="FF0000"/>
                </a:solidFill>
              </a:rPr>
              <a:t>&amp;</a:t>
            </a:r>
            <a:r>
              <a:rPr lang="en-US" altLang="zh-CN" sz="2800">
                <a:solidFill>
                  <a:srgbClr val="9D138D"/>
                </a:solidFill>
              </a:rPr>
              <a:t>student2.num</a:t>
            </a:r>
            <a:r>
              <a:rPr lang="en-US" altLang="zh-CN" sz="2800"/>
              <a:t>,</a:t>
            </a:r>
          </a:p>
          <a:p>
            <a:pPr>
              <a:lnSpc>
                <a:spcPts val="3000"/>
              </a:lnSpc>
              <a:buFont typeface="Wingdings" pitchFamily="2" charset="2"/>
              <a:buNone/>
            </a:pPr>
            <a:r>
              <a:rPr lang="en-US" altLang="zh-CN" sz="2800"/>
              <a:t>        </a:t>
            </a:r>
            <a:r>
              <a:rPr lang="en-US" altLang="zh-CN" sz="2800">
                <a:solidFill>
                  <a:srgbClr val="9D138D"/>
                </a:solidFill>
              </a:rPr>
              <a:t>student2.name</a:t>
            </a:r>
            <a:r>
              <a:rPr lang="en-US" altLang="zh-CN" sz="2800"/>
              <a:t>, </a:t>
            </a:r>
            <a:r>
              <a:rPr lang="en-US" altLang="zh-CN" sz="2800">
                <a:solidFill>
                  <a:srgbClr val="FF0000"/>
                </a:solidFill>
              </a:rPr>
              <a:t>&amp;</a:t>
            </a:r>
            <a:r>
              <a:rPr lang="en-US" altLang="zh-CN" sz="2800">
                <a:solidFill>
                  <a:srgbClr val="9D138D"/>
                </a:solidFill>
              </a:rPr>
              <a:t>student2.score</a:t>
            </a:r>
            <a:r>
              <a:rPr lang="en-US" altLang="zh-CN" sz="2800"/>
              <a:t>); </a:t>
            </a:r>
            <a:endParaRPr lang="zh-CN" altLang="zh-CN" sz="2800"/>
          </a:p>
        </p:txBody>
      </p:sp>
      <p:sp>
        <p:nvSpPr>
          <p:cNvPr id="4" name="圆角矩形标注 3"/>
          <p:cNvSpPr>
            <a:spLocks noChangeArrowheads="1"/>
          </p:cNvSpPr>
          <p:nvPr/>
        </p:nvSpPr>
        <p:spPr bwMode="auto">
          <a:xfrm>
            <a:off x="285750" y="5857875"/>
            <a:ext cx="1785938" cy="571500"/>
          </a:xfrm>
          <a:prstGeom prst="wedgeRoundRectCallout">
            <a:avLst>
              <a:gd name="adj1" fmla="val 11639"/>
              <a:gd name="adj2" fmla="val -225838"/>
              <a:gd name="adj3" fmla="val 16667"/>
            </a:avLst>
          </a:prstGeom>
          <a:solidFill>
            <a:srgbClr val="E1FFE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不能加</a:t>
            </a:r>
            <a:r>
              <a:rPr lang="en-US" altLang="zh-CN" sz="2800">
                <a:solidFill>
                  <a:srgbClr val="FF0000"/>
                </a:solidFill>
                <a:latin typeface="Arial" pitchFamily="34" charset="0"/>
              </a:rPr>
              <a:t>&amp;</a:t>
            </a:r>
            <a:endParaRPr lang="zh-CN" altLang="en-US" sz="2800">
              <a:solidFill>
                <a:srgbClr val="FF0000"/>
              </a:solidFill>
              <a:latin typeface="Arial" pitchFamily="34" charset="0"/>
            </a:endParaRPr>
          </a:p>
        </p:txBody>
      </p:sp>
      <p:pic>
        <p:nvPicPr>
          <p:cNvPr id="2662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142875" y="285750"/>
            <a:ext cx="8858250" cy="6429375"/>
          </a:xfrm>
        </p:spPr>
        <p:txBody>
          <a:bodyPr/>
          <a:lstStyle/>
          <a:p>
            <a:pPr>
              <a:lnSpc>
                <a:spcPts val="2700"/>
              </a:lnSpc>
              <a:buFont typeface="Wingdings" pitchFamily="2" charset="2"/>
              <a:buNone/>
            </a:pPr>
            <a:r>
              <a:rPr lang="en-US" altLang="zh-CN" sz="2800"/>
              <a:t>  printf("The higher score is:\n");</a:t>
            </a:r>
            <a:endParaRPr lang="zh-CN" altLang="zh-CN" sz="2800"/>
          </a:p>
          <a:p>
            <a:pPr>
              <a:lnSpc>
                <a:spcPts val="2700"/>
              </a:lnSpc>
              <a:buFont typeface="Wingdings" pitchFamily="2" charset="2"/>
              <a:buNone/>
            </a:pPr>
            <a:r>
              <a:rPr lang="en-US" altLang="zh-CN" sz="2800"/>
              <a:t>  if (</a:t>
            </a:r>
            <a:r>
              <a:rPr lang="en-US" altLang="zh-CN" sz="2800">
                <a:solidFill>
                  <a:srgbClr val="9D138D"/>
                </a:solidFill>
              </a:rPr>
              <a:t>student1.score</a:t>
            </a:r>
            <a:r>
              <a:rPr lang="en-US" altLang="zh-CN" sz="2800"/>
              <a:t>&gt;</a:t>
            </a:r>
            <a:r>
              <a:rPr lang="en-US" altLang="zh-CN" sz="2800">
                <a:solidFill>
                  <a:srgbClr val="9D138D"/>
                </a:solidFill>
              </a:rPr>
              <a:t>student2.score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1</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else if (</a:t>
            </a:r>
            <a:r>
              <a:rPr lang="en-US" altLang="zh-CN" sz="2800">
                <a:solidFill>
                  <a:srgbClr val="9D138D"/>
                </a:solidFill>
              </a:rPr>
              <a:t>student1.score</a:t>
            </a:r>
            <a:r>
              <a:rPr lang="en-US" altLang="zh-CN" sz="2800"/>
              <a:t>&lt;</a:t>
            </a:r>
            <a:r>
              <a:rPr lang="en-US" altLang="zh-CN" sz="2800">
                <a:solidFill>
                  <a:srgbClr val="9D138D"/>
                </a:solidFill>
              </a:rPr>
              <a:t>student2.score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2</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else</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1</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2</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a:t>
            </a:r>
            <a:endParaRPr lang="zh-CN" altLang="zh-CN" sz="2800"/>
          </a:p>
          <a:p>
            <a:pPr>
              <a:lnSpc>
                <a:spcPts val="2700"/>
              </a:lnSpc>
              <a:buFont typeface="Wingdings" pitchFamily="2" charset="2"/>
              <a:buNone/>
            </a:pPr>
            <a:r>
              <a:rPr lang="en-US" altLang="zh-CN" sz="2800"/>
              <a:t>  return 0;</a:t>
            </a:r>
            <a:endParaRPr lang="zh-CN" altLang="zh-CN" sz="2800"/>
          </a:p>
          <a:p>
            <a:pPr>
              <a:lnSpc>
                <a:spcPts val="2700"/>
              </a:lnSpc>
              <a:buFont typeface="Wingdings" pitchFamily="2" charset="2"/>
              <a:buNone/>
            </a:pPr>
            <a:r>
              <a:rPr lang="en-US" altLang="zh-CN" sz="2800"/>
              <a:t>}</a:t>
            </a:r>
            <a:endParaRPr lang="zh-CN" altLang="zh-CN" sz="2800"/>
          </a:p>
        </p:txBody>
      </p:sp>
      <p:pic>
        <p:nvPicPr>
          <p:cNvPr id="236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5357813"/>
            <a:ext cx="352901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linds(horizontal)">
                                      <p:cBhvr>
                                        <p:cTn id="7"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69950"/>
            <a:ext cx="8858250" cy="762000"/>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9.2 </a:t>
            </a:r>
            <a:r>
              <a:rPr lang="zh-CN" altLang="zh-CN" dirty="0">
                <a:solidFill>
                  <a:srgbClr val="800000"/>
                </a:solidFill>
                <a:effectLst>
                  <a:outerShdw blurRad="38100" dist="38100" dir="2700000" algn="tl">
                    <a:srgbClr val="000000"/>
                  </a:outerShdw>
                </a:effectLst>
                <a:latin typeface="Arial" charset="0"/>
                <a:ea typeface="黑体" pitchFamily="2" charset="-122"/>
              </a:rPr>
              <a:t>使用结构体数组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9699" name="Rectangle 3"/>
          <p:cNvSpPr>
            <a:spLocks noGrp="1" noChangeArrowheads="1"/>
          </p:cNvSpPr>
          <p:nvPr>
            <p:ph type="body" idx="1"/>
          </p:nvPr>
        </p:nvSpPr>
        <p:spPr>
          <a:xfrm>
            <a:off x="1428750" y="2214563"/>
            <a:ext cx="7000875" cy="2071687"/>
          </a:xfrm>
        </p:spPr>
        <p:txBody>
          <a:bodyPr/>
          <a:lstStyle/>
          <a:p>
            <a:pPr>
              <a:buFont typeface="Wingdings" pitchFamily="2" charset="2"/>
              <a:buNone/>
            </a:pPr>
            <a:r>
              <a:rPr lang="en-US" altLang="zh-CN" sz="3600">
                <a:hlinkClick r:id="rId2" action="ppaction://hlinksldjump"/>
              </a:rPr>
              <a:t>9.2.1</a:t>
            </a:r>
            <a:r>
              <a:rPr lang="zh-CN" altLang="zh-CN" sz="3600">
                <a:hlinkClick r:id="rId2" action="ppaction://hlinksldjump"/>
              </a:rPr>
              <a:t>定义结构体数组</a:t>
            </a:r>
            <a:endParaRPr lang="en-US" altLang="zh-CN" sz="3600"/>
          </a:p>
          <a:p>
            <a:pPr>
              <a:buFont typeface="Wingdings" pitchFamily="2" charset="2"/>
              <a:buNone/>
            </a:pPr>
            <a:r>
              <a:rPr lang="en-US" altLang="zh-CN" sz="3600">
                <a:hlinkClick r:id="rId3" action="ppaction://hlinksldjump"/>
              </a:rPr>
              <a:t>9.2.2 </a:t>
            </a:r>
            <a:r>
              <a:rPr lang="zh-CN" altLang="zh-CN" sz="3600">
                <a:hlinkClick r:id="rId3" action="ppaction://hlinksldjump"/>
              </a:rPr>
              <a:t>结构体数组的应用举例</a:t>
            </a:r>
            <a:endParaRPr lang="en-US" altLang="zh-CN" sz="3600"/>
          </a:p>
        </p:txBody>
      </p:sp>
      <p:pic>
        <p:nvPicPr>
          <p:cNvPr id="29700"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9.2.1</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23" name="Rectangle 3"/>
          <p:cNvSpPr>
            <a:spLocks noGrp="1" noChangeArrowheads="1"/>
          </p:cNvSpPr>
          <p:nvPr>
            <p:ph type="body" idx="1"/>
          </p:nvPr>
        </p:nvSpPr>
        <p:spPr>
          <a:xfrm>
            <a:off x="1000125" y="2000250"/>
            <a:ext cx="7429500" cy="2786063"/>
          </a:xfrm>
        </p:spPr>
        <p:txBody>
          <a:bodyPr/>
          <a:lstStyle/>
          <a:p>
            <a:pPr>
              <a:buFont typeface="Wingdings" pitchFamily="2" charset="2"/>
              <a:buNone/>
            </a:pPr>
            <a:r>
              <a:rPr lang="en-US" altLang="zh-CN"/>
              <a:t>  </a:t>
            </a:r>
            <a:r>
              <a:rPr lang="zh-CN" altLang="zh-CN"/>
              <a:t>例</a:t>
            </a:r>
            <a:r>
              <a:rPr lang="en-US" altLang="zh-CN"/>
              <a:t>9.3  </a:t>
            </a:r>
            <a:r>
              <a:rPr lang="zh-CN" altLang="zh-CN"/>
              <a:t>有</a:t>
            </a:r>
            <a:r>
              <a:rPr lang="en-US" altLang="zh-CN"/>
              <a:t>3</a:t>
            </a:r>
            <a:r>
              <a:rPr lang="zh-CN" altLang="zh-CN"/>
              <a:t>个候选人，每个选民只能投票选一人，要求编一个统计选票的程序，先后输入被选人的名字，最后输出各人得票结果。</a:t>
            </a:r>
            <a:endParaRPr lang="en-US" altLang="zh-CN"/>
          </a:p>
        </p:txBody>
      </p:sp>
      <p:pic>
        <p:nvPicPr>
          <p:cNvPr id="307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9.2.1</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23" name="Rectangle 3"/>
          <p:cNvSpPr>
            <a:spLocks noGrp="1" noChangeArrowheads="1"/>
          </p:cNvSpPr>
          <p:nvPr>
            <p:ph type="body" idx="1"/>
          </p:nvPr>
        </p:nvSpPr>
        <p:spPr>
          <a:xfrm>
            <a:off x="928688" y="1571625"/>
            <a:ext cx="7500937" cy="4714875"/>
          </a:xfrm>
        </p:spPr>
        <p:txBody>
          <a:bodyPr/>
          <a:lstStyle/>
          <a:p>
            <a:r>
              <a:rPr lang="zh-CN" altLang="zh-CN"/>
              <a:t>解题思路：</a:t>
            </a:r>
            <a:endParaRPr lang="en-US" altLang="zh-CN"/>
          </a:p>
          <a:p>
            <a:pPr lvl="1"/>
            <a:r>
              <a:rPr lang="zh-CN" altLang="zh-CN"/>
              <a:t>设一个结构体数组，数组中包含</a:t>
            </a:r>
            <a:r>
              <a:rPr lang="en-US" altLang="zh-CN"/>
              <a:t>3</a:t>
            </a:r>
            <a:r>
              <a:rPr lang="zh-CN" altLang="zh-CN"/>
              <a:t>个元素</a:t>
            </a:r>
            <a:endParaRPr lang="en-US" altLang="zh-CN"/>
          </a:p>
          <a:p>
            <a:pPr lvl="1"/>
            <a:r>
              <a:rPr lang="zh-CN" altLang="zh-CN"/>
              <a:t>每个元素中的信息应包括候选人的姓名</a:t>
            </a:r>
            <a:r>
              <a:rPr lang="en-US" altLang="zh-CN"/>
              <a:t>(</a:t>
            </a:r>
            <a:r>
              <a:rPr lang="zh-CN" altLang="zh-CN"/>
              <a:t>字符型</a:t>
            </a:r>
            <a:r>
              <a:rPr lang="en-US" altLang="zh-CN"/>
              <a:t>)</a:t>
            </a:r>
            <a:r>
              <a:rPr lang="zh-CN" altLang="zh-CN"/>
              <a:t>和得票数</a:t>
            </a:r>
            <a:r>
              <a:rPr lang="en-US" altLang="zh-CN"/>
              <a:t>(</a:t>
            </a:r>
            <a:r>
              <a:rPr lang="zh-CN" altLang="zh-CN"/>
              <a:t>整型</a:t>
            </a:r>
            <a:r>
              <a:rPr lang="en-US" altLang="zh-CN"/>
              <a:t>)</a:t>
            </a:r>
          </a:p>
          <a:p>
            <a:pPr lvl="1"/>
            <a:r>
              <a:rPr lang="zh-CN" altLang="zh-CN"/>
              <a:t>输入被选人的姓名，然后与数组元素中的“姓名”成员比较，如果相同，就给这个元素中的“得票数”成员的值加</a:t>
            </a:r>
            <a:r>
              <a:rPr lang="en-US" altLang="zh-CN"/>
              <a:t>1</a:t>
            </a:r>
          </a:p>
          <a:p>
            <a:pPr lvl="1"/>
            <a:r>
              <a:rPr lang="zh-CN" altLang="zh-CN"/>
              <a:t>输出所有元素的信息</a:t>
            </a:r>
            <a:endParaRPr lang="en-US" altLang="zh-CN"/>
          </a:p>
        </p:txBody>
      </p:sp>
      <p:pic>
        <p:nvPicPr>
          <p:cNvPr id="317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2" dur="500"/>
                                        <p:tgtEl>
                                          <p:spTgt spid="307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17" dur="500"/>
                                        <p:tgtEl>
                                          <p:spTgt spid="307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0723">
                                            <p:txEl>
                                              <p:pRg st="4" end="4"/>
                                            </p:txEl>
                                          </p:spTgt>
                                        </p:tgtEl>
                                        <p:attrNameLst>
                                          <p:attrName>style.visibility</p:attrName>
                                        </p:attrNameLst>
                                      </p:cBhvr>
                                      <p:to>
                                        <p:strVal val="visible"/>
                                      </p:to>
                                    </p:set>
                                    <p:animEffect transition="in" filter="blinds(horizontal)">
                                      <p:cBhvr>
                                        <p:cTn id="22" dur="5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357188" y="857250"/>
            <a:ext cx="8429625" cy="4286250"/>
          </a:xfrm>
        </p:spPr>
        <p:txBody>
          <a:bodyPr/>
          <a:lstStyle/>
          <a:p>
            <a:pPr>
              <a:lnSpc>
                <a:spcPct val="100000"/>
              </a:lnSpc>
              <a:buFont typeface="Wingdings" pitchFamily="2" charset="2"/>
              <a:buNone/>
            </a:pPr>
            <a:r>
              <a:rPr lang="en-US" altLang="zh-CN" sz="2800" dirty="0"/>
              <a:t>#include &lt;</a:t>
            </a:r>
            <a:r>
              <a:rPr lang="en-US" altLang="zh-CN" sz="2800" dirty="0" err="1"/>
              <a:t>string.h</a:t>
            </a:r>
            <a:r>
              <a:rPr lang="en-US" altLang="zh-CN" sz="2800" dirty="0"/>
              <a:t>&gt;</a:t>
            </a:r>
            <a:endParaRPr lang="zh-CN" altLang="zh-CN" sz="2800" dirty="0"/>
          </a:p>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struct Person               </a:t>
            </a:r>
            <a:endParaRPr lang="zh-CN" altLang="zh-CN" sz="2800" dirty="0"/>
          </a:p>
          <a:p>
            <a:pPr>
              <a:lnSpc>
                <a:spcPct val="100000"/>
              </a:lnSpc>
              <a:buFont typeface="Wingdings" pitchFamily="2" charset="2"/>
              <a:buNone/>
            </a:pPr>
            <a:r>
              <a:rPr lang="en-US" altLang="zh-CN" sz="2800" dirty="0"/>
              <a:t>{  char name[20];       </a:t>
            </a:r>
            <a:endParaRPr lang="zh-CN" altLang="zh-CN" sz="2800" dirty="0"/>
          </a:p>
          <a:p>
            <a:pPr>
              <a:lnSpc>
                <a:spcPct val="100000"/>
              </a:lnSpc>
              <a:buFont typeface="Wingdings" pitchFamily="2" charset="2"/>
              <a:buNone/>
            </a:pPr>
            <a:r>
              <a:rPr lang="en-US" altLang="zh-CN" sz="2800" dirty="0"/>
              <a:t>    int count;                   </a:t>
            </a:r>
            <a:endParaRPr lang="zh-CN" altLang="zh-CN" sz="2800" dirty="0"/>
          </a:p>
          <a:p>
            <a:pPr>
              <a:lnSpc>
                <a:spcPct val="100000"/>
              </a:lnSpc>
              <a:buFont typeface="Wingdings" pitchFamily="2" charset="2"/>
              <a:buNone/>
            </a:pPr>
            <a:r>
              <a:rPr lang="en-US" altLang="zh-CN" sz="2800" dirty="0"/>
              <a:t>}leader[3]={</a:t>
            </a:r>
            <a:r>
              <a:rPr lang="en-US" altLang="zh-CN" sz="2800" dirty="0">
                <a:solidFill>
                  <a:srgbClr val="9D138D"/>
                </a:solidFill>
              </a:rPr>
              <a:t>“Li”,0</a:t>
            </a:r>
            <a:r>
              <a:rPr lang="en-US" altLang="zh-CN" sz="2800" dirty="0"/>
              <a:t>,</a:t>
            </a:r>
            <a:r>
              <a:rPr lang="en-US" altLang="zh-CN" sz="2800" dirty="0">
                <a:solidFill>
                  <a:srgbClr val="00B050"/>
                </a:solidFill>
              </a:rPr>
              <a:t>“Zhang”,0</a:t>
            </a:r>
            <a:r>
              <a:rPr lang="en-US" altLang="zh-CN" sz="2800" dirty="0"/>
              <a:t>,</a:t>
            </a:r>
            <a:r>
              <a:rPr lang="en-US" altLang="zh-CN" sz="2800" dirty="0">
                <a:solidFill>
                  <a:srgbClr val="0000CC"/>
                </a:solidFill>
              </a:rPr>
              <a:t>“Sun”,0</a:t>
            </a:r>
            <a:r>
              <a:rPr lang="en-US" altLang="zh-CN" sz="2800" dirty="0"/>
              <a:t>};   </a:t>
            </a:r>
            <a:endParaRPr lang="zh-CN" altLang="zh-CN" sz="2800" dirty="0"/>
          </a:p>
        </p:txBody>
      </p:sp>
      <p:sp>
        <p:nvSpPr>
          <p:cNvPr id="4" name="圆角矩形标注 3"/>
          <p:cNvSpPr>
            <a:spLocks noChangeArrowheads="1"/>
          </p:cNvSpPr>
          <p:nvPr/>
        </p:nvSpPr>
        <p:spPr bwMode="auto">
          <a:xfrm>
            <a:off x="285750" y="4214813"/>
            <a:ext cx="3286125" cy="571500"/>
          </a:xfrm>
          <a:prstGeom prst="wedgeRoundRectCallout">
            <a:avLst>
              <a:gd name="adj1" fmla="val -16653"/>
              <a:gd name="adj2" fmla="val -113778"/>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70C0"/>
                </a:solidFill>
                <a:latin typeface="Arial" pitchFamily="34" charset="0"/>
              </a:rPr>
              <a:t>全局的结构体数组</a:t>
            </a:r>
            <a:endParaRPr lang="zh-CN" altLang="en-US" sz="2800">
              <a:solidFill>
                <a:srgbClr val="0070C0"/>
              </a:solidFill>
              <a:latin typeface="Arial" pitchFamily="34" charset="0"/>
            </a:endParaRPr>
          </a:p>
        </p:txBody>
      </p:sp>
      <p:graphicFrame>
        <p:nvGraphicFramePr>
          <p:cNvPr id="6" name="表格 5"/>
          <p:cNvGraphicFramePr>
            <a:graphicFrameLocks noGrp="1"/>
          </p:cNvGraphicFramePr>
          <p:nvPr/>
        </p:nvGraphicFramePr>
        <p:xfrm>
          <a:off x="5643563" y="4937125"/>
          <a:ext cx="2786062"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1214437">
                  <a:extLst>
                    <a:ext uri="{9D8B030D-6E8A-4147-A177-3AD203B41FA5}">
                      <a16:colId xmlns:a16="http://schemas.microsoft.com/office/drawing/2014/main" val="20001"/>
                    </a:ext>
                  </a:extLst>
                </a:gridCol>
              </a:tblGrid>
              <a:tr h="518054">
                <a:tc>
                  <a:txBody>
                    <a:bodyPr/>
                    <a:lstStyle/>
                    <a:p>
                      <a:endParaRPr lang="zh-CN" altLang="en-US" sz="2800" b="1" dirty="0"/>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dirty="0"/>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endParaRPr lang="zh-CN" altLang="en-US" sz="2800" b="1" dirty="0"/>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endParaRPr lang="zh-CN" altLang="en-US" sz="2800" b="1"/>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dirty="0"/>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5786438" y="4405313"/>
            <a:ext cx="1428750" cy="523875"/>
          </a:xfrm>
          <a:prstGeom prst="rect">
            <a:avLst/>
          </a:prstGeom>
          <a:noFill/>
        </p:spPr>
        <p:txBody>
          <a:bodyPr>
            <a:spAutoFit/>
          </a:bodyPr>
          <a:lstStyle/>
          <a:p>
            <a:pPr>
              <a:defRPr/>
            </a:pPr>
            <a:r>
              <a:rPr lang="en-US" altLang="zh-CN" sz="2800" b="1" dirty="0">
                <a:solidFill>
                  <a:srgbClr val="C00000"/>
                </a:solidFill>
                <a:latin typeface="+mn-lt"/>
                <a:ea typeface="+mn-ea"/>
              </a:rPr>
              <a:t>name</a:t>
            </a:r>
            <a:endParaRPr lang="zh-CN" altLang="en-US" sz="2800" b="1" dirty="0">
              <a:solidFill>
                <a:srgbClr val="C00000"/>
              </a:solidFill>
              <a:latin typeface="+mn-lt"/>
              <a:ea typeface="+mn-ea"/>
            </a:endParaRPr>
          </a:p>
        </p:txBody>
      </p:sp>
      <p:sp>
        <p:nvSpPr>
          <p:cNvPr id="8" name="TextBox 7"/>
          <p:cNvSpPr txBox="1"/>
          <p:nvPr/>
        </p:nvSpPr>
        <p:spPr>
          <a:xfrm>
            <a:off x="7143750" y="4405313"/>
            <a:ext cx="1428750" cy="523875"/>
          </a:xfrm>
          <a:prstGeom prst="rect">
            <a:avLst/>
          </a:prstGeom>
          <a:noFill/>
        </p:spPr>
        <p:txBody>
          <a:bodyPr>
            <a:spAutoFit/>
          </a:bodyPr>
          <a:lstStyle/>
          <a:p>
            <a:pPr>
              <a:defRPr/>
            </a:pPr>
            <a:r>
              <a:rPr lang="en-US" altLang="zh-CN" sz="2800" b="1" dirty="0">
                <a:solidFill>
                  <a:srgbClr val="C00000"/>
                </a:solidFill>
                <a:latin typeface="+mn-lt"/>
                <a:ea typeface="+mn-ea"/>
              </a:rPr>
              <a:t>count</a:t>
            </a:r>
            <a:endParaRPr lang="zh-CN" altLang="en-US" sz="2800" b="1" dirty="0">
              <a:solidFill>
                <a:srgbClr val="C00000"/>
              </a:solidFill>
              <a:latin typeface="+mn-lt"/>
              <a:ea typeface="+mn-ea"/>
            </a:endParaRPr>
          </a:p>
        </p:txBody>
      </p:sp>
      <p:sp>
        <p:nvSpPr>
          <p:cNvPr id="9" name="TextBox 8"/>
          <p:cNvSpPr txBox="1"/>
          <p:nvPr/>
        </p:nvSpPr>
        <p:spPr>
          <a:xfrm>
            <a:off x="3500438" y="4833938"/>
            <a:ext cx="2286000" cy="523875"/>
          </a:xfrm>
          <a:prstGeom prst="rect">
            <a:avLst/>
          </a:prstGeom>
          <a:noFill/>
        </p:spPr>
        <p:txBody>
          <a:bodyPr>
            <a:spAutoFit/>
          </a:bodyPr>
          <a:lstStyle/>
          <a:p>
            <a:pPr>
              <a:defRPr/>
            </a:pPr>
            <a:r>
              <a:rPr lang="en-US" altLang="zh-CN" sz="2800" b="1" dirty="0">
                <a:solidFill>
                  <a:srgbClr val="C00000"/>
                </a:solidFill>
                <a:latin typeface="+mn-lt"/>
                <a:ea typeface="+mn-ea"/>
              </a:rPr>
              <a:t>leader[0]</a:t>
            </a:r>
            <a:endParaRPr lang="zh-CN" altLang="en-US" sz="2800" b="1" dirty="0">
              <a:solidFill>
                <a:srgbClr val="C00000"/>
              </a:solidFill>
              <a:latin typeface="+mn-lt"/>
              <a:ea typeface="+mn-ea"/>
            </a:endParaRPr>
          </a:p>
        </p:txBody>
      </p:sp>
      <p:sp>
        <p:nvSpPr>
          <p:cNvPr id="10" name="TextBox 9"/>
          <p:cNvSpPr txBox="1"/>
          <p:nvPr/>
        </p:nvSpPr>
        <p:spPr>
          <a:xfrm>
            <a:off x="5786438" y="4954588"/>
            <a:ext cx="1285875" cy="522287"/>
          </a:xfrm>
          <a:prstGeom prst="rect">
            <a:avLst/>
          </a:prstGeom>
          <a:noFill/>
        </p:spPr>
        <p:txBody>
          <a:bodyPr>
            <a:spAutoFit/>
          </a:bodyPr>
          <a:lstStyle/>
          <a:p>
            <a:pPr algn="ctr">
              <a:defRPr/>
            </a:pPr>
            <a:r>
              <a:rPr lang="en-US" altLang="zh-CN" sz="2800" b="1" dirty="0">
                <a:solidFill>
                  <a:srgbClr val="9D138D"/>
                </a:solidFill>
                <a:latin typeface="+mn-lt"/>
                <a:ea typeface="+mn-ea"/>
              </a:rPr>
              <a:t>Li</a:t>
            </a:r>
            <a:endParaRPr lang="zh-CN" altLang="en-US" sz="2800" b="1" dirty="0">
              <a:solidFill>
                <a:srgbClr val="9D138D"/>
              </a:solidFill>
              <a:latin typeface="+mn-lt"/>
              <a:ea typeface="+mn-ea"/>
            </a:endParaRPr>
          </a:p>
        </p:txBody>
      </p:sp>
      <p:sp>
        <p:nvSpPr>
          <p:cNvPr id="11" name="TextBox 10"/>
          <p:cNvSpPr txBox="1"/>
          <p:nvPr/>
        </p:nvSpPr>
        <p:spPr>
          <a:xfrm>
            <a:off x="7572375" y="4954588"/>
            <a:ext cx="642938" cy="522287"/>
          </a:xfrm>
          <a:prstGeom prst="rect">
            <a:avLst/>
          </a:prstGeom>
          <a:noFill/>
        </p:spPr>
        <p:txBody>
          <a:bodyPr>
            <a:spAutoFit/>
          </a:bodyPr>
          <a:lstStyle/>
          <a:p>
            <a:pPr algn="ctr">
              <a:defRPr/>
            </a:pPr>
            <a:r>
              <a:rPr lang="en-US" altLang="zh-CN" sz="2800" b="1" dirty="0">
                <a:solidFill>
                  <a:srgbClr val="9D138D"/>
                </a:solidFill>
                <a:latin typeface="+mn-lt"/>
                <a:ea typeface="+mn-ea"/>
              </a:rPr>
              <a:t>0</a:t>
            </a:r>
            <a:endParaRPr lang="zh-CN" altLang="en-US" sz="2800" b="1" dirty="0">
              <a:solidFill>
                <a:srgbClr val="9D138D"/>
              </a:solidFill>
              <a:latin typeface="+mn-lt"/>
              <a:ea typeface="+mn-ea"/>
            </a:endParaRPr>
          </a:p>
        </p:txBody>
      </p:sp>
      <p:sp>
        <p:nvSpPr>
          <p:cNvPr id="12" name="TextBox 11"/>
          <p:cNvSpPr txBox="1"/>
          <p:nvPr/>
        </p:nvSpPr>
        <p:spPr>
          <a:xfrm>
            <a:off x="5715000" y="5476875"/>
            <a:ext cx="1500188" cy="523875"/>
          </a:xfrm>
          <a:prstGeom prst="rect">
            <a:avLst/>
          </a:prstGeom>
          <a:noFill/>
        </p:spPr>
        <p:txBody>
          <a:bodyPr>
            <a:spAutoFit/>
          </a:bodyPr>
          <a:lstStyle/>
          <a:p>
            <a:pPr algn="ctr">
              <a:defRPr/>
            </a:pPr>
            <a:r>
              <a:rPr lang="en-US" altLang="zh-CN" sz="2800" b="1" dirty="0">
                <a:solidFill>
                  <a:srgbClr val="00B050"/>
                </a:solidFill>
                <a:latin typeface="+mn-lt"/>
                <a:ea typeface="+mn-ea"/>
              </a:rPr>
              <a:t>Zhang</a:t>
            </a:r>
            <a:endParaRPr lang="zh-CN" altLang="en-US" sz="2800" b="1" dirty="0">
              <a:solidFill>
                <a:srgbClr val="00B050"/>
              </a:solidFill>
              <a:latin typeface="+mn-lt"/>
              <a:ea typeface="+mn-ea"/>
            </a:endParaRPr>
          </a:p>
        </p:txBody>
      </p:sp>
      <p:sp>
        <p:nvSpPr>
          <p:cNvPr id="13" name="TextBox 12"/>
          <p:cNvSpPr txBox="1"/>
          <p:nvPr/>
        </p:nvSpPr>
        <p:spPr>
          <a:xfrm>
            <a:off x="7572375" y="5476875"/>
            <a:ext cx="642938" cy="523875"/>
          </a:xfrm>
          <a:prstGeom prst="rect">
            <a:avLst/>
          </a:prstGeom>
          <a:noFill/>
        </p:spPr>
        <p:txBody>
          <a:bodyPr>
            <a:spAutoFit/>
          </a:bodyPr>
          <a:lstStyle/>
          <a:p>
            <a:pPr algn="ctr">
              <a:defRPr/>
            </a:pPr>
            <a:r>
              <a:rPr lang="en-US" altLang="zh-CN" sz="2800" b="1" dirty="0">
                <a:solidFill>
                  <a:srgbClr val="00B050"/>
                </a:solidFill>
                <a:latin typeface="+mn-lt"/>
                <a:ea typeface="+mn-ea"/>
              </a:rPr>
              <a:t>0</a:t>
            </a:r>
            <a:endParaRPr lang="zh-CN" altLang="en-US" sz="2800" b="1" dirty="0">
              <a:solidFill>
                <a:srgbClr val="00B050"/>
              </a:solidFill>
              <a:latin typeface="+mn-lt"/>
              <a:ea typeface="+mn-ea"/>
            </a:endParaRPr>
          </a:p>
        </p:txBody>
      </p:sp>
      <p:sp>
        <p:nvSpPr>
          <p:cNvPr id="14" name="TextBox 13"/>
          <p:cNvSpPr txBox="1"/>
          <p:nvPr/>
        </p:nvSpPr>
        <p:spPr>
          <a:xfrm>
            <a:off x="5715000" y="5976938"/>
            <a:ext cx="1500188" cy="523875"/>
          </a:xfrm>
          <a:prstGeom prst="rect">
            <a:avLst/>
          </a:prstGeom>
          <a:noFill/>
        </p:spPr>
        <p:txBody>
          <a:bodyPr>
            <a:spAutoFit/>
          </a:bodyPr>
          <a:lstStyle/>
          <a:p>
            <a:pPr algn="ctr">
              <a:defRPr/>
            </a:pPr>
            <a:r>
              <a:rPr lang="en-US" altLang="zh-CN" sz="2800" b="1" dirty="0">
                <a:solidFill>
                  <a:srgbClr val="0000CC"/>
                </a:solidFill>
                <a:latin typeface="+mn-lt"/>
                <a:ea typeface="+mn-ea"/>
              </a:rPr>
              <a:t>Sun</a:t>
            </a:r>
            <a:endParaRPr lang="zh-CN" altLang="en-US" sz="2800" b="1" dirty="0">
              <a:solidFill>
                <a:srgbClr val="0000CC"/>
              </a:solidFill>
              <a:latin typeface="+mn-lt"/>
              <a:ea typeface="+mn-ea"/>
            </a:endParaRPr>
          </a:p>
        </p:txBody>
      </p:sp>
      <p:sp>
        <p:nvSpPr>
          <p:cNvPr id="15" name="TextBox 14"/>
          <p:cNvSpPr txBox="1"/>
          <p:nvPr/>
        </p:nvSpPr>
        <p:spPr>
          <a:xfrm>
            <a:off x="7572375" y="5976938"/>
            <a:ext cx="642938" cy="523875"/>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pic>
        <p:nvPicPr>
          <p:cNvPr id="32795"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106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p:bldP spid="10" grpId="0"/>
      <p:bldP spid="11" grpId="0"/>
      <p:bldP spid="12" grpId="0"/>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500063" y="428625"/>
            <a:ext cx="8153400" cy="6143625"/>
          </a:xfrm>
        </p:spPr>
        <p:txBody>
          <a:bodyPr/>
          <a:lstStyle/>
          <a:p>
            <a:pPr>
              <a:lnSpc>
                <a:spcPts val="2800"/>
              </a:lnSpc>
              <a:buFont typeface="Wingdings" pitchFamily="2" charset="2"/>
              <a:buNone/>
            </a:pPr>
            <a:r>
              <a:rPr lang="en-US" altLang="zh-CN" sz="2800" dirty="0"/>
              <a:t>int main()</a:t>
            </a:r>
            <a:endParaRPr lang="zh-CN" altLang="zh-CN" sz="2800" dirty="0"/>
          </a:p>
          <a:p>
            <a:pPr>
              <a:lnSpc>
                <a:spcPts val="2800"/>
              </a:lnSpc>
              <a:buFont typeface="Wingdings" pitchFamily="2" charset="2"/>
              <a:buNone/>
            </a:pPr>
            <a:r>
              <a:rPr lang="en-US" altLang="zh-CN" sz="2800" dirty="0"/>
              <a:t>{ int </a:t>
            </a:r>
            <a:r>
              <a:rPr lang="en-US" altLang="zh-CN" sz="2800" dirty="0" err="1"/>
              <a:t>i,j</a:t>
            </a:r>
            <a:r>
              <a:rPr lang="en-US" altLang="zh-CN" sz="2800" dirty="0"/>
              <a:t>;   char </a:t>
            </a:r>
            <a:r>
              <a:rPr lang="en-US" altLang="zh-CN" sz="2800" dirty="0" err="1"/>
              <a:t>leader_name</a:t>
            </a:r>
            <a:r>
              <a:rPr lang="en-US" altLang="zh-CN" sz="2800" dirty="0"/>
              <a:t>[20];  </a:t>
            </a:r>
            <a:endParaRPr lang="zh-CN" altLang="zh-CN" sz="2800" dirty="0"/>
          </a:p>
          <a:p>
            <a:pPr>
              <a:lnSpc>
                <a:spcPts val="2800"/>
              </a:lnSpc>
              <a:buFont typeface="Wingdings" pitchFamily="2" charset="2"/>
              <a:buNone/>
            </a:pPr>
            <a:r>
              <a:rPr lang="en-US" altLang="zh-CN" sz="2800" dirty="0"/>
              <a:t>   for (</a:t>
            </a:r>
            <a:r>
              <a:rPr lang="en-US" altLang="zh-CN" sz="2800" dirty="0" err="1"/>
              <a:t>i</a:t>
            </a:r>
            <a:r>
              <a:rPr lang="en-US" altLang="zh-CN" sz="2800" dirty="0"/>
              <a:t>=1;i&lt;=10;i++)</a:t>
            </a:r>
            <a:endParaRPr lang="zh-CN" altLang="zh-CN" sz="2800" dirty="0"/>
          </a:p>
          <a:p>
            <a:pPr>
              <a:lnSpc>
                <a:spcPts val="2800"/>
              </a:lnSpc>
              <a:buFont typeface="Wingdings" pitchFamily="2" charset="2"/>
              <a:buNone/>
            </a:pPr>
            <a:r>
              <a:rPr lang="en-US" altLang="zh-CN" sz="2800" dirty="0"/>
              <a:t>	{ </a:t>
            </a:r>
            <a:r>
              <a:rPr lang="en-US" altLang="zh-CN" sz="2800" dirty="0" err="1"/>
              <a:t>scanf</a:t>
            </a:r>
            <a:r>
              <a:rPr lang="en-US" altLang="zh-CN" sz="2800" dirty="0"/>
              <a:t>(“%s”,</a:t>
            </a:r>
            <a:r>
              <a:rPr lang="en-US" altLang="zh-CN" sz="2800" dirty="0" err="1"/>
              <a:t>leader_name</a:t>
            </a:r>
            <a:r>
              <a:rPr lang="en-US" altLang="zh-CN" sz="2800" dirty="0"/>
              <a:t>);   </a:t>
            </a:r>
            <a:endParaRPr lang="zh-CN" altLang="zh-CN" sz="2800" dirty="0"/>
          </a:p>
          <a:p>
            <a:pPr>
              <a:lnSpc>
                <a:spcPts val="2800"/>
              </a:lnSpc>
              <a:buFont typeface="Wingdings" pitchFamily="2" charset="2"/>
              <a:buNone/>
            </a:pPr>
            <a:r>
              <a:rPr lang="en-US" altLang="zh-CN" sz="2800" dirty="0"/>
              <a:t>      for(j=0;j&lt;3;j++)</a:t>
            </a:r>
            <a:endParaRPr lang="zh-CN" altLang="zh-CN" sz="2800" dirty="0"/>
          </a:p>
          <a:p>
            <a:pPr>
              <a:lnSpc>
                <a:spcPts val="2800"/>
              </a:lnSpc>
              <a:buFont typeface="Wingdings" pitchFamily="2" charset="2"/>
              <a:buNone/>
            </a:pPr>
            <a:r>
              <a:rPr lang="en-US" altLang="zh-CN" sz="2800" dirty="0"/>
              <a:t>	      if(</a:t>
            </a:r>
            <a:r>
              <a:rPr lang="en-US" altLang="zh-CN" sz="2800" dirty="0" err="1"/>
              <a:t>strcmp</a:t>
            </a:r>
            <a:r>
              <a:rPr lang="en-US" altLang="zh-CN" sz="2800" dirty="0"/>
              <a:t>(</a:t>
            </a:r>
            <a:r>
              <a:rPr lang="en-US" altLang="zh-CN" sz="2800" dirty="0" err="1"/>
              <a:t>leader_name</a:t>
            </a:r>
            <a:r>
              <a:rPr lang="en-US" altLang="zh-CN" sz="2800" dirty="0"/>
              <a:t>,</a:t>
            </a:r>
          </a:p>
          <a:p>
            <a:pPr>
              <a:lnSpc>
                <a:spcPts val="2800"/>
              </a:lnSpc>
              <a:buFont typeface="Wingdings" pitchFamily="2" charset="2"/>
              <a:buNone/>
            </a:pPr>
            <a:r>
              <a:rPr lang="en-US" altLang="zh-CN" sz="2800" dirty="0"/>
              <a:t>                      leader[j].name)==0) </a:t>
            </a:r>
          </a:p>
          <a:p>
            <a:pPr>
              <a:lnSpc>
                <a:spcPts val="2800"/>
              </a:lnSpc>
              <a:buFont typeface="Wingdings" pitchFamily="2" charset="2"/>
              <a:buNone/>
            </a:pPr>
            <a:r>
              <a:rPr lang="en-US" altLang="zh-CN" sz="2800" dirty="0"/>
              <a:t>             leader[j].count++;</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=0;i&lt;3;i++)</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("%5s:%d\</a:t>
            </a:r>
            <a:r>
              <a:rPr lang="en-US" altLang="zh-CN" sz="2800" dirty="0" err="1"/>
              <a:t>n“,leader</a:t>
            </a:r>
            <a:r>
              <a:rPr lang="en-US" altLang="zh-CN" sz="2800" dirty="0"/>
              <a:t>[</a:t>
            </a:r>
            <a:r>
              <a:rPr lang="en-US" altLang="zh-CN" sz="2800" dirty="0" err="1"/>
              <a:t>i</a:t>
            </a:r>
            <a:r>
              <a:rPr lang="en-US" altLang="zh-CN" sz="2800" dirty="0"/>
              <a:t>].name,</a:t>
            </a:r>
          </a:p>
          <a:p>
            <a:pPr>
              <a:lnSpc>
                <a:spcPts val="2800"/>
              </a:lnSpc>
              <a:buFont typeface="Wingdings" pitchFamily="2" charset="2"/>
              <a:buNone/>
            </a:pPr>
            <a:r>
              <a:rPr lang="en-US" altLang="zh-CN" sz="2800" dirty="0"/>
              <a:t>                            leader[</a:t>
            </a:r>
            <a:r>
              <a:rPr lang="en-US" altLang="zh-CN" sz="2800" dirty="0" err="1"/>
              <a:t>i</a:t>
            </a:r>
            <a:r>
              <a:rPr lang="en-US" altLang="zh-CN" sz="2800" dirty="0"/>
              <a:t>].count);</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pic>
        <p:nvPicPr>
          <p:cNvPr id="33797"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500063" y="428625"/>
            <a:ext cx="8153400" cy="6143625"/>
          </a:xfrm>
        </p:spPr>
        <p:txBody>
          <a:bodyPr/>
          <a:lstStyle/>
          <a:p>
            <a:pPr>
              <a:lnSpc>
                <a:spcPts val="2800"/>
              </a:lnSpc>
              <a:buFont typeface="Wingdings" pitchFamily="2" charset="2"/>
              <a:buNone/>
            </a:pPr>
            <a:r>
              <a:rPr lang="en-US" altLang="zh-CN" sz="2800" dirty="0"/>
              <a:t>int main()</a:t>
            </a:r>
            <a:endParaRPr lang="zh-CN" altLang="zh-CN" sz="2800" dirty="0"/>
          </a:p>
          <a:p>
            <a:pPr>
              <a:lnSpc>
                <a:spcPts val="2800"/>
              </a:lnSpc>
              <a:buFont typeface="Wingdings" pitchFamily="2" charset="2"/>
              <a:buNone/>
            </a:pPr>
            <a:r>
              <a:rPr lang="en-US" altLang="zh-CN" sz="2800" dirty="0"/>
              <a:t>{ int </a:t>
            </a:r>
            <a:r>
              <a:rPr lang="en-US" altLang="zh-CN" sz="2800" dirty="0" err="1"/>
              <a:t>i,j</a:t>
            </a:r>
            <a:r>
              <a:rPr lang="en-US" altLang="zh-CN" sz="2800" dirty="0"/>
              <a:t>;   char </a:t>
            </a:r>
            <a:r>
              <a:rPr lang="en-US" altLang="zh-CN" sz="2800" dirty="0" err="1"/>
              <a:t>leader_name</a:t>
            </a:r>
            <a:r>
              <a:rPr lang="en-US" altLang="zh-CN" sz="2800" dirty="0"/>
              <a:t>[20];  </a:t>
            </a:r>
            <a:endParaRPr lang="zh-CN" altLang="zh-CN" sz="2800" dirty="0"/>
          </a:p>
          <a:p>
            <a:pPr>
              <a:lnSpc>
                <a:spcPts val="2800"/>
              </a:lnSpc>
              <a:buFont typeface="Wingdings" pitchFamily="2" charset="2"/>
              <a:buNone/>
            </a:pPr>
            <a:r>
              <a:rPr lang="en-US" altLang="zh-CN" sz="2800" dirty="0"/>
              <a:t>   for (</a:t>
            </a:r>
            <a:r>
              <a:rPr lang="en-US" altLang="zh-CN" sz="2800" dirty="0" err="1"/>
              <a:t>i</a:t>
            </a:r>
            <a:r>
              <a:rPr lang="en-US" altLang="zh-CN" sz="2800" dirty="0"/>
              <a:t>=1;i&lt;=10;i++)</a:t>
            </a:r>
            <a:endParaRPr lang="zh-CN" altLang="zh-CN" sz="2800" dirty="0"/>
          </a:p>
          <a:p>
            <a:pPr>
              <a:lnSpc>
                <a:spcPts val="2800"/>
              </a:lnSpc>
              <a:buFont typeface="Wingdings" pitchFamily="2" charset="2"/>
              <a:buNone/>
            </a:pPr>
            <a:r>
              <a:rPr lang="en-US" altLang="zh-CN" sz="2800" dirty="0"/>
              <a:t>	{ </a:t>
            </a:r>
            <a:r>
              <a:rPr lang="en-US" altLang="zh-CN" sz="2800" dirty="0" err="1"/>
              <a:t>scanf</a:t>
            </a:r>
            <a:r>
              <a:rPr lang="en-US" altLang="zh-CN" sz="2800" dirty="0"/>
              <a:t>(“%s”,</a:t>
            </a:r>
            <a:r>
              <a:rPr lang="en-US" altLang="zh-CN" sz="2800" dirty="0" err="1"/>
              <a:t>leader_name</a:t>
            </a:r>
            <a:r>
              <a:rPr lang="en-US" altLang="zh-CN" sz="2800" dirty="0"/>
              <a:t>);   </a:t>
            </a:r>
            <a:endParaRPr lang="zh-CN" altLang="zh-CN" sz="2800" dirty="0"/>
          </a:p>
          <a:p>
            <a:pPr>
              <a:lnSpc>
                <a:spcPts val="2800"/>
              </a:lnSpc>
              <a:buFont typeface="Wingdings" pitchFamily="2" charset="2"/>
              <a:buNone/>
            </a:pPr>
            <a:r>
              <a:rPr lang="en-US" altLang="zh-CN" sz="2800" dirty="0"/>
              <a:t>      for(j=0;j&lt;3;j++)</a:t>
            </a:r>
            <a:endParaRPr lang="zh-CN" altLang="zh-CN" sz="2800" dirty="0"/>
          </a:p>
          <a:p>
            <a:pPr>
              <a:lnSpc>
                <a:spcPts val="2800"/>
              </a:lnSpc>
              <a:buFont typeface="Wingdings" pitchFamily="2" charset="2"/>
              <a:buNone/>
            </a:pPr>
            <a:r>
              <a:rPr lang="en-US" altLang="zh-CN" sz="2800" dirty="0"/>
              <a:t>	      if(</a:t>
            </a:r>
            <a:r>
              <a:rPr lang="en-US" altLang="zh-CN" sz="2800" dirty="0" err="1"/>
              <a:t>strcmp</a:t>
            </a:r>
            <a:r>
              <a:rPr lang="en-US" altLang="zh-CN" sz="2800" dirty="0"/>
              <a:t>(</a:t>
            </a:r>
            <a:r>
              <a:rPr lang="en-US" altLang="zh-CN" sz="2800" dirty="0" err="1"/>
              <a:t>leader_name</a:t>
            </a:r>
            <a:r>
              <a:rPr lang="en-US" altLang="zh-CN" sz="2800" dirty="0"/>
              <a:t>,</a:t>
            </a:r>
          </a:p>
          <a:p>
            <a:pPr>
              <a:lnSpc>
                <a:spcPts val="2800"/>
              </a:lnSpc>
              <a:buFont typeface="Wingdings" pitchFamily="2" charset="2"/>
              <a:buNone/>
            </a:pPr>
            <a:r>
              <a:rPr lang="en-US" altLang="zh-CN" sz="2800" dirty="0"/>
              <a:t>                      leader[j].name)==0) </a:t>
            </a:r>
          </a:p>
          <a:p>
            <a:pPr>
              <a:lnSpc>
                <a:spcPts val="2800"/>
              </a:lnSpc>
              <a:buFont typeface="Wingdings" pitchFamily="2" charset="2"/>
              <a:buNone/>
            </a:pPr>
            <a:r>
              <a:rPr lang="en-US" altLang="zh-CN" sz="2800" dirty="0"/>
              <a:t>             leader[j].count++;</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=0;i&lt;3;i++)</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("%5s:%d\</a:t>
            </a:r>
            <a:r>
              <a:rPr lang="en-US" altLang="zh-CN" sz="2800" dirty="0" err="1"/>
              <a:t>n“,leader</a:t>
            </a:r>
            <a:r>
              <a:rPr lang="en-US" altLang="zh-CN" sz="2800" dirty="0"/>
              <a:t>[</a:t>
            </a:r>
            <a:r>
              <a:rPr lang="en-US" altLang="zh-CN" sz="2800" dirty="0" err="1"/>
              <a:t>i</a:t>
            </a:r>
            <a:r>
              <a:rPr lang="en-US" altLang="zh-CN" sz="2800" dirty="0"/>
              <a:t>].name,</a:t>
            </a:r>
          </a:p>
          <a:p>
            <a:pPr>
              <a:lnSpc>
                <a:spcPts val="2800"/>
              </a:lnSpc>
              <a:buFont typeface="Wingdings" pitchFamily="2" charset="2"/>
              <a:buNone/>
            </a:pPr>
            <a:r>
              <a:rPr lang="en-US" altLang="zh-CN" sz="2800" dirty="0"/>
              <a:t>                            leader[</a:t>
            </a:r>
            <a:r>
              <a:rPr lang="en-US" altLang="zh-CN" sz="2800" dirty="0" err="1"/>
              <a:t>i</a:t>
            </a:r>
            <a:r>
              <a:rPr lang="en-US" altLang="zh-CN" sz="2800" dirty="0"/>
              <a:t>].count);</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sp>
        <p:nvSpPr>
          <p:cNvPr id="7" name="矩形 6"/>
          <p:cNvSpPr>
            <a:spLocks noChangeArrowheads="1"/>
          </p:cNvSpPr>
          <p:nvPr/>
        </p:nvSpPr>
        <p:spPr bwMode="auto">
          <a:xfrm>
            <a:off x="785813" y="1285875"/>
            <a:ext cx="6000750"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8" name="矩形 7"/>
          <p:cNvSpPr>
            <a:spLocks noChangeArrowheads="1"/>
          </p:cNvSpPr>
          <p:nvPr/>
        </p:nvSpPr>
        <p:spPr bwMode="auto">
          <a:xfrm>
            <a:off x="785813" y="4286250"/>
            <a:ext cx="7572375" cy="1571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5357813"/>
            <a:ext cx="16795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3A76581-8EAB-4D60-8406-CD7430B52F8D}"/>
              </a:ext>
            </a:extLst>
          </p:cNvPr>
          <p:cNvPicPr>
            <a:picLocks noChangeAspect="1"/>
          </p:cNvPicPr>
          <p:nvPr/>
        </p:nvPicPr>
        <p:blipFill>
          <a:blip r:embed="rId5"/>
          <a:stretch>
            <a:fillRect/>
          </a:stretch>
        </p:blipFill>
        <p:spPr>
          <a:xfrm>
            <a:off x="7668344" y="0"/>
            <a:ext cx="1231181" cy="429603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237572"/>
                                        </p:tgtEl>
                                        <p:attrNameLst>
                                          <p:attrName>style.visibility</p:attrName>
                                        </p:attrNameLst>
                                      </p:cBhvr>
                                      <p:to>
                                        <p:strVal val="visible"/>
                                      </p:to>
                                    </p:set>
                                    <p:animEffect transition="in" filter="blinds(horizontal)">
                                      <p:cBhvr>
                                        <p:cTn id="18"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9.2.2 </a:t>
            </a:r>
            <a:r>
              <a:rPr lang="zh-CN" altLang="zh-CN" dirty="0">
                <a:solidFill>
                  <a:srgbClr val="800000"/>
                </a:solidFill>
                <a:effectLst>
                  <a:outerShdw blurRad="38100" dist="38100" dir="2700000" algn="tl">
                    <a:srgbClr val="000000"/>
                  </a:outerShdw>
                </a:effectLst>
                <a:latin typeface="Arial" charset="0"/>
                <a:ea typeface="黑体" pitchFamily="2" charset="-122"/>
              </a:rPr>
              <a:t>结构体数组的应用举例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928688" y="1571625"/>
            <a:ext cx="7500937" cy="3929063"/>
          </a:xfrm>
        </p:spPr>
        <p:txBody>
          <a:bodyPr/>
          <a:lstStyle/>
          <a:p>
            <a:pPr>
              <a:buFont typeface="Wingdings" pitchFamily="2" charset="2"/>
              <a:buNone/>
            </a:pPr>
            <a:r>
              <a:rPr lang="en-US" altLang="zh-CN"/>
              <a:t>  </a:t>
            </a:r>
            <a:r>
              <a:rPr lang="zh-CN" altLang="zh-CN"/>
              <a:t>例</a:t>
            </a:r>
            <a:r>
              <a:rPr lang="en-US" altLang="zh-CN"/>
              <a:t>9.4 </a:t>
            </a:r>
            <a:r>
              <a:rPr lang="zh-CN" altLang="zh-CN"/>
              <a:t>有</a:t>
            </a:r>
            <a:r>
              <a:rPr lang="en-US" altLang="zh-CN"/>
              <a:t>n</a:t>
            </a:r>
            <a:r>
              <a:rPr lang="zh-CN" altLang="zh-CN"/>
              <a:t>个学生的信息</a:t>
            </a:r>
            <a:r>
              <a:rPr lang="en-US" altLang="zh-CN"/>
              <a:t>(</a:t>
            </a:r>
            <a:r>
              <a:rPr lang="zh-CN" altLang="zh-CN"/>
              <a:t>包括学号、姓名、成绩</a:t>
            </a:r>
            <a:r>
              <a:rPr lang="en-US" altLang="zh-CN"/>
              <a:t>)</a:t>
            </a:r>
            <a:r>
              <a:rPr lang="zh-CN" altLang="zh-CN"/>
              <a:t>，要求按照成绩的高低顺序输出各学生的信息。</a:t>
            </a:r>
          </a:p>
          <a:p>
            <a:r>
              <a:rPr lang="zh-CN" altLang="zh-CN"/>
              <a:t>解题思路：用结构体数组存放</a:t>
            </a:r>
            <a:r>
              <a:rPr lang="en-US" altLang="zh-CN"/>
              <a:t>n</a:t>
            </a:r>
            <a:r>
              <a:rPr lang="zh-CN" altLang="zh-CN"/>
              <a:t>个学生信息，采用选择法对各元素进行排序</a:t>
            </a:r>
            <a:r>
              <a:rPr lang="en-US" altLang="zh-CN"/>
              <a:t>(</a:t>
            </a:r>
            <a:r>
              <a:rPr lang="zh-CN" altLang="zh-CN"/>
              <a:t>进行比较的是各元素中的成绩</a:t>
            </a:r>
            <a:r>
              <a:rPr lang="en-US" altLang="zh-CN"/>
              <a:t>)</a:t>
            </a:r>
            <a:r>
              <a:rPr lang="zh-CN" altLang="zh-CN"/>
              <a:t>。</a:t>
            </a:r>
            <a:endParaRPr lang="en-US" altLang="zh-CN"/>
          </a:p>
        </p:txBody>
      </p:sp>
      <p:pic>
        <p:nvPicPr>
          <p:cNvPr id="3789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642938" y="1643063"/>
            <a:ext cx="7786687" cy="4429125"/>
          </a:xfrm>
        </p:spPr>
        <p:txBody>
          <a:bodyPr/>
          <a:lstStyle/>
          <a:p>
            <a:pPr eaLnBrk="1" hangingPunct="1">
              <a:spcBef>
                <a:spcPct val="0"/>
              </a:spcBef>
            </a:pPr>
            <a:r>
              <a:rPr lang="zh-CN" altLang="zh-CN"/>
              <a:t>用户自己建立由不同类型数据组成的组合型的数据结构，它称为</a:t>
            </a:r>
            <a:r>
              <a:rPr lang="zh-CN" altLang="zh-CN">
                <a:solidFill>
                  <a:srgbClr val="9D138D"/>
                </a:solidFill>
              </a:rPr>
              <a:t>结构体</a:t>
            </a:r>
            <a:endParaRPr lang="en-US" altLang="zh-CN">
              <a:solidFill>
                <a:srgbClr val="9D138D"/>
              </a:solidFill>
            </a:endParaRPr>
          </a:p>
          <a:p>
            <a:pPr eaLnBrk="1" hangingPunct="1">
              <a:spcBef>
                <a:spcPct val="0"/>
              </a:spcBef>
            </a:pPr>
            <a:r>
              <a:rPr lang="zh-CN" altLang="zh-CN"/>
              <a:t>例如，一个学生的学号、姓名、性别、年龄、成绩、家庭地址等项，是属于同一个学生的</a:t>
            </a:r>
            <a:r>
              <a:rPr lang="zh-CN" altLang="en-US"/>
              <a:t>，因此</a:t>
            </a:r>
            <a:r>
              <a:rPr lang="zh-CN" altLang="zh-CN"/>
              <a:t>组成一个组合数据，如</a:t>
            </a:r>
            <a:r>
              <a:rPr lang="en-US" altLang="zh-CN"/>
              <a:t>student_1</a:t>
            </a:r>
            <a:r>
              <a:rPr lang="zh-CN" altLang="zh-CN"/>
              <a:t>的变量，反映它们之间的内在联系</a:t>
            </a:r>
            <a:endParaRPr lang="en-US" altLang="zh-CN">
              <a:solidFill>
                <a:srgbClr val="9D138D"/>
              </a:solidFill>
            </a:endParaRPr>
          </a:p>
        </p:txBody>
      </p:sp>
      <p:pic>
        <p:nvPicPr>
          <p:cNvPr id="51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357188" y="500063"/>
            <a:ext cx="8643937"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 char name[20]; float score;  };   </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stu[5]={{10101,"Zhang",78  },</a:t>
            </a:r>
          </a:p>
          <a:p>
            <a:pPr>
              <a:lnSpc>
                <a:spcPct val="100000"/>
              </a:lnSpc>
              <a:buFont typeface="Wingdings" pitchFamily="2" charset="2"/>
              <a:buNone/>
            </a:pPr>
            <a:r>
              <a:rPr lang="en-US" altLang="zh-CN" sz="2800"/>
              <a:t>                  {10103,"Wang",98.5},</a:t>
            </a:r>
          </a:p>
          <a:p>
            <a:pPr>
              <a:lnSpc>
                <a:spcPct val="100000"/>
              </a:lnSpc>
              <a:buFont typeface="Wingdings" pitchFamily="2" charset="2"/>
              <a:buNone/>
            </a:pPr>
            <a:r>
              <a:rPr lang="en-US" altLang="zh-CN" sz="2800"/>
              <a:t>                  {10106,"Li",      86   },</a:t>
            </a:r>
          </a:p>
          <a:p>
            <a:pPr>
              <a:lnSpc>
                <a:spcPct val="100000"/>
              </a:lnSpc>
              <a:buFont typeface="Wingdings" pitchFamily="2" charset="2"/>
              <a:buNone/>
            </a:pPr>
            <a:r>
              <a:rPr lang="en-US" altLang="zh-CN" sz="2800"/>
              <a:t>                  {10108,“Ling”,  73.5},</a:t>
            </a:r>
          </a:p>
          <a:p>
            <a:pPr>
              <a:lnSpc>
                <a:spcPct val="100000"/>
              </a:lnSpc>
              <a:buFont typeface="Wingdings" pitchFamily="2" charset="2"/>
              <a:buNone/>
            </a:pPr>
            <a:r>
              <a:rPr lang="en-US" altLang="zh-CN" sz="2800"/>
              <a:t>                  {10110,“Fun”,  100  }  };  </a:t>
            </a:r>
            <a:endParaRPr lang="zh-CN" altLang="zh-CN" sz="2800"/>
          </a:p>
          <a:p>
            <a:pPr>
              <a:lnSpc>
                <a:spcPct val="100000"/>
              </a:lnSpc>
              <a:buFont typeface="Wingdings" pitchFamily="2" charset="2"/>
              <a:buNone/>
            </a:pPr>
            <a:r>
              <a:rPr lang="en-US" altLang="zh-CN" sz="2800"/>
              <a:t>   struct Student temp;   </a:t>
            </a:r>
            <a:endParaRPr lang="zh-CN" altLang="zh-CN" sz="2800"/>
          </a:p>
          <a:p>
            <a:pPr>
              <a:lnSpc>
                <a:spcPct val="100000"/>
              </a:lnSpc>
              <a:buFont typeface="Wingdings" pitchFamily="2" charset="2"/>
              <a:buNone/>
            </a:pPr>
            <a:r>
              <a:rPr lang="en-US" altLang="zh-CN" sz="2800"/>
              <a:t>   const int n = 5 ;  int i,j,k;</a:t>
            </a:r>
            <a:endParaRPr lang="zh-CN" altLang="en-US" sz="2800"/>
          </a:p>
        </p:txBody>
      </p:sp>
      <p:sp>
        <p:nvSpPr>
          <p:cNvPr id="4" name="圆角矩形标注 3"/>
          <p:cNvSpPr>
            <a:spLocks noChangeArrowheads="1"/>
          </p:cNvSpPr>
          <p:nvPr/>
        </p:nvSpPr>
        <p:spPr bwMode="auto">
          <a:xfrm>
            <a:off x="2000250" y="4786313"/>
            <a:ext cx="1500188" cy="571500"/>
          </a:xfrm>
          <a:prstGeom prst="wedgeRoundRectCallout">
            <a:avLst>
              <a:gd name="adj1" fmla="val -1551"/>
              <a:gd name="adj2" fmla="val 173347"/>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C00000"/>
                </a:solidFill>
                <a:latin typeface="Arial" pitchFamily="34" charset="0"/>
              </a:rPr>
              <a:t>常变量</a:t>
            </a:r>
            <a:endParaRPr lang="zh-CN" altLang="en-US" sz="2800">
              <a:solidFill>
                <a:srgbClr val="C00000"/>
              </a:solidFill>
              <a:latin typeface="Arial" pitchFamily="34" charset="0"/>
            </a:endParaRPr>
          </a:p>
        </p:txBody>
      </p:sp>
      <p:sp>
        <p:nvSpPr>
          <p:cNvPr id="5" name="圆角矩形标注 4"/>
          <p:cNvSpPr>
            <a:spLocks noChangeArrowheads="1"/>
          </p:cNvSpPr>
          <p:nvPr/>
        </p:nvSpPr>
        <p:spPr bwMode="auto">
          <a:xfrm>
            <a:off x="3786188" y="4857750"/>
            <a:ext cx="2571750" cy="571500"/>
          </a:xfrm>
          <a:prstGeom prst="wedgeRoundRectCallout">
            <a:avLst>
              <a:gd name="adj1" fmla="val -50602"/>
              <a:gd name="adj2" fmla="val 164579"/>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C00000"/>
                </a:solidFill>
                <a:latin typeface="Arial" pitchFamily="34" charset="0"/>
              </a:rPr>
              <a:t>若人数变为</a:t>
            </a:r>
            <a:r>
              <a:rPr lang="en-US" altLang="zh-CN" sz="2800">
                <a:solidFill>
                  <a:srgbClr val="C00000"/>
                </a:solidFill>
                <a:latin typeface="Arial" pitchFamily="34" charset="0"/>
              </a:rPr>
              <a:t>30</a:t>
            </a:r>
            <a:endParaRPr lang="zh-CN" altLang="en-US" sz="2800">
              <a:solidFill>
                <a:srgbClr val="C00000"/>
              </a:solidFill>
              <a:latin typeface="Arial" pitchFamily="34" charset="0"/>
            </a:endParaRPr>
          </a:p>
        </p:txBody>
      </p:sp>
      <p:sp>
        <p:nvSpPr>
          <p:cNvPr id="6" name="TextBox 5"/>
          <p:cNvSpPr txBox="1"/>
          <p:nvPr/>
        </p:nvSpPr>
        <p:spPr>
          <a:xfrm>
            <a:off x="3348038" y="6122988"/>
            <a:ext cx="547687" cy="430212"/>
          </a:xfrm>
          <a:prstGeom prst="rect">
            <a:avLst/>
          </a:prstGeom>
          <a:solidFill>
            <a:schemeClr val="accent1"/>
          </a:solidFill>
        </p:spPr>
        <p:txBody>
          <a:bodyPr lIns="0" tIns="0" rIns="0" bIns="0">
            <a:spAutoFit/>
          </a:bodyPr>
          <a:lstStyle/>
          <a:p>
            <a:pPr>
              <a:defRPr/>
            </a:pPr>
            <a:r>
              <a:rPr lang="en-US" altLang="zh-CN" sz="2800" b="1" dirty="0">
                <a:solidFill>
                  <a:srgbClr val="C00000"/>
                </a:solidFill>
                <a:latin typeface="+mn-lt"/>
                <a:ea typeface="+mn-ea"/>
              </a:rPr>
              <a:t>30</a:t>
            </a:r>
            <a:endParaRPr lang="zh-CN" altLang="en-US" sz="2800" b="1" dirty="0">
              <a:solidFill>
                <a:srgbClr val="C00000"/>
              </a:solidFill>
              <a:latin typeface="+mn-lt"/>
              <a:ea typeface="+mn-ea"/>
            </a:endParaRPr>
          </a:p>
        </p:txBody>
      </p:sp>
      <p:pic>
        <p:nvPicPr>
          <p:cNvPr id="3891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357188" y="500063"/>
            <a:ext cx="8643937"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 char name[20]; float score;  };   </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stu[5]={{10101,"Zhang",78  },</a:t>
            </a:r>
          </a:p>
          <a:p>
            <a:pPr>
              <a:lnSpc>
                <a:spcPct val="100000"/>
              </a:lnSpc>
              <a:buFont typeface="Wingdings" pitchFamily="2" charset="2"/>
              <a:buNone/>
            </a:pPr>
            <a:r>
              <a:rPr lang="en-US" altLang="zh-CN" sz="2800"/>
              <a:t>                  {10103,"Wang",98.5},</a:t>
            </a:r>
          </a:p>
          <a:p>
            <a:pPr>
              <a:lnSpc>
                <a:spcPct val="100000"/>
              </a:lnSpc>
              <a:buFont typeface="Wingdings" pitchFamily="2" charset="2"/>
              <a:buNone/>
            </a:pPr>
            <a:r>
              <a:rPr lang="en-US" altLang="zh-CN" sz="2800"/>
              <a:t>                  {10106,"Li",      86   },</a:t>
            </a:r>
          </a:p>
          <a:p>
            <a:pPr>
              <a:lnSpc>
                <a:spcPct val="100000"/>
              </a:lnSpc>
              <a:buFont typeface="Wingdings" pitchFamily="2" charset="2"/>
              <a:buNone/>
            </a:pPr>
            <a:r>
              <a:rPr lang="en-US" altLang="zh-CN" sz="2800"/>
              <a:t>                  {10108,“Ling”,  73.5},</a:t>
            </a:r>
          </a:p>
          <a:p>
            <a:pPr>
              <a:lnSpc>
                <a:spcPct val="100000"/>
              </a:lnSpc>
              <a:buFont typeface="Wingdings" pitchFamily="2" charset="2"/>
              <a:buNone/>
            </a:pPr>
            <a:r>
              <a:rPr lang="en-US" altLang="zh-CN" sz="2800"/>
              <a:t>                  {10110,“Fun”,  100  }  };  </a:t>
            </a:r>
            <a:endParaRPr lang="zh-CN" altLang="zh-CN" sz="2800"/>
          </a:p>
          <a:p>
            <a:pPr>
              <a:lnSpc>
                <a:spcPct val="100000"/>
              </a:lnSpc>
              <a:buFont typeface="Wingdings" pitchFamily="2" charset="2"/>
              <a:buNone/>
            </a:pPr>
            <a:r>
              <a:rPr lang="en-US" altLang="zh-CN" sz="2800"/>
              <a:t>   struct Student temp;   </a:t>
            </a:r>
            <a:endParaRPr lang="zh-CN" altLang="zh-CN" sz="2800"/>
          </a:p>
          <a:p>
            <a:pPr>
              <a:lnSpc>
                <a:spcPct val="100000"/>
              </a:lnSpc>
              <a:buFont typeface="Wingdings" pitchFamily="2" charset="2"/>
              <a:buNone/>
            </a:pPr>
            <a:r>
              <a:rPr lang="en-US" altLang="zh-CN" sz="2800"/>
              <a:t>   const int n = 5 ;  int i,j,k;</a:t>
            </a:r>
            <a:endParaRPr lang="zh-CN" altLang="en-US" sz="2800"/>
          </a:p>
        </p:txBody>
      </p:sp>
      <p:sp>
        <p:nvSpPr>
          <p:cNvPr id="5" name="圆角矩形标注 4"/>
          <p:cNvSpPr/>
          <p:nvPr/>
        </p:nvSpPr>
        <p:spPr bwMode="auto">
          <a:xfrm>
            <a:off x="3571875" y="928688"/>
            <a:ext cx="3000375" cy="571500"/>
          </a:xfrm>
          <a:prstGeom prst="wedgeRoundRectCallout">
            <a:avLst>
              <a:gd name="adj1" fmla="val -105014"/>
              <a:gd name="adj2" fmla="val -326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#define N 5</a:t>
            </a:r>
            <a:endParaRPr lang="zh-CN" altLang="en-US" sz="2800" b="1" dirty="0">
              <a:solidFill>
                <a:srgbClr val="C00000"/>
              </a:solidFill>
              <a:latin typeface="+mn-lt"/>
              <a:ea typeface="+mn-ea"/>
            </a:endParaRPr>
          </a:p>
        </p:txBody>
      </p:sp>
      <p:cxnSp>
        <p:nvCxnSpPr>
          <p:cNvPr id="8" name="直接连接符 7"/>
          <p:cNvCxnSpPr>
            <a:cxnSpLocks noChangeShapeType="1"/>
          </p:cNvCxnSpPr>
          <p:nvPr/>
        </p:nvCxnSpPr>
        <p:spPr bwMode="auto">
          <a:xfrm>
            <a:off x="642938" y="6286500"/>
            <a:ext cx="3143250"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642938" y="6357938"/>
            <a:ext cx="3143250"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10" name="圆角矩形标注 9"/>
          <p:cNvSpPr/>
          <p:nvPr/>
        </p:nvSpPr>
        <p:spPr bwMode="auto">
          <a:xfrm>
            <a:off x="5429250" y="5000625"/>
            <a:ext cx="3214688" cy="571500"/>
          </a:xfrm>
          <a:prstGeom prst="wedgeRoundRectCallout">
            <a:avLst>
              <a:gd name="adj1" fmla="val -58674"/>
              <a:gd name="adj2" fmla="val 988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注意</a:t>
            </a:r>
            <a:r>
              <a:rPr lang="en-US" altLang="zh-CN" sz="2800" b="1" dirty="0">
                <a:solidFill>
                  <a:srgbClr val="C00000"/>
                </a:solidFill>
                <a:latin typeface="+mn-lt"/>
                <a:ea typeface="+mn-ea"/>
              </a:rPr>
              <a:t>temp</a:t>
            </a:r>
            <a:r>
              <a:rPr lang="zh-CN" altLang="en-US" sz="2800" b="1" dirty="0">
                <a:solidFill>
                  <a:srgbClr val="C00000"/>
                </a:solidFill>
                <a:latin typeface="+mn-lt"/>
                <a:ea typeface="+mn-ea"/>
              </a:rPr>
              <a:t>的类型</a:t>
            </a:r>
          </a:p>
        </p:txBody>
      </p:sp>
      <p:pic>
        <p:nvPicPr>
          <p:cNvPr id="3994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Left)">
                                      <p:cBhvr>
                                        <p:cTn id="11" dur="500"/>
                                        <p:tgtEl>
                                          <p:spTgt spid="9"/>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357188" y="500063"/>
            <a:ext cx="8643937" cy="6143625"/>
          </a:xfrm>
        </p:spPr>
        <p:txBody>
          <a:bodyPr/>
          <a:lstStyle/>
          <a:p>
            <a:pPr>
              <a:lnSpc>
                <a:spcPts val="2800"/>
              </a:lnSpc>
              <a:buFont typeface="Wingdings" pitchFamily="2" charset="2"/>
              <a:buNone/>
            </a:pPr>
            <a:r>
              <a:rPr lang="en-US" altLang="zh-CN" sz="2800"/>
              <a:t>  printf("The order is:\n");</a:t>
            </a:r>
            <a:endParaRPr lang="zh-CN" altLang="zh-CN" sz="2800"/>
          </a:p>
          <a:p>
            <a:pPr>
              <a:lnSpc>
                <a:spcPts val="2800"/>
              </a:lnSpc>
              <a:buFont typeface="Wingdings" pitchFamily="2" charset="2"/>
              <a:buNone/>
            </a:pPr>
            <a:r>
              <a:rPr lang="en-US" altLang="zh-CN" sz="2800"/>
              <a:t>  for(i=0;i&lt;n-1;i++)</a:t>
            </a:r>
            <a:endParaRPr lang="zh-CN" altLang="zh-CN" sz="2800"/>
          </a:p>
          <a:p>
            <a:pPr>
              <a:lnSpc>
                <a:spcPts val="2800"/>
              </a:lnSpc>
              <a:buFont typeface="Wingdings" pitchFamily="2" charset="2"/>
              <a:buNone/>
            </a:pPr>
            <a:r>
              <a:rPr lang="en-US" altLang="zh-CN" sz="2800"/>
              <a:t>  { k=i;</a:t>
            </a:r>
            <a:endParaRPr lang="zh-CN" altLang="zh-CN" sz="2800"/>
          </a:p>
          <a:p>
            <a:pPr>
              <a:lnSpc>
                <a:spcPts val="2800"/>
              </a:lnSpc>
              <a:buFont typeface="Wingdings" pitchFamily="2" charset="2"/>
              <a:buNone/>
            </a:pPr>
            <a:r>
              <a:rPr lang="en-US" altLang="zh-CN" sz="2800"/>
              <a:t>     for(j=i+1;j&lt;n;j++)</a:t>
            </a:r>
            <a:endParaRPr lang="zh-CN" altLang="zh-CN" sz="2800"/>
          </a:p>
          <a:p>
            <a:pPr>
              <a:lnSpc>
                <a:spcPts val="2800"/>
              </a:lnSpc>
              <a:buFont typeface="Wingdings" pitchFamily="2" charset="2"/>
              <a:buNone/>
            </a:pPr>
            <a:r>
              <a:rPr lang="en-US" altLang="zh-CN" sz="2800"/>
              <a:t>       if(stu[j].score&gt;stu[k].score)  k=j;</a:t>
            </a:r>
            <a:endParaRPr lang="zh-CN" altLang="zh-CN" sz="2800"/>
          </a:p>
          <a:p>
            <a:pPr>
              <a:lnSpc>
                <a:spcPts val="2800"/>
              </a:lnSpc>
              <a:buFont typeface="Wingdings" pitchFamily="2" charset="2"/>
              <a:buNone/>
            </a:pPr>
            <a:r>
              <a:rPr lang="en-US" altLang="zh-CN" sz="2800"/>
              <a:t>     temp=stu[k];</a:t>
            </a:r>
          </a:p>
          <a:p>
            <a:pPr>
              <a:lnSpc>
                <a:spcPts val="2800"/>
              </a:lnSpc>
              <a:buFont typeface="Wingdings" pitchFamily="2" charset="2"/>
              <a:buNone/>
            </a:pPr>
            <a:r>
              <a:rPr lang="en-US" altLang="zh-CN" sz="2800"/>
              <a:t>     stu[k]=stu[i];   stu[i]=temp;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for(i=0;i&lt;n;i++)</a:t>
            </a:r>
            <a:endParaRPr lang="zh-CN" altLang="zh-CN" sz="2800"/>
          </a:p>
          <a:p>
            <a:pPr>
              <a:lnSpc>
                <a:spcPts val="2800"/>
              </a:lnSpc>
              <a:buFont typeface="Wingdings" pitchFamily="2" charset="2"/>
              <a:buNone/>
            </a:pPr>
            <a:r>
              <a:rPr lang="en-US" altLang="zh-CN" sz="2800"/>
              <a:t>     printf("%6d %8s %6.2f\n",</a:t>
            </a:r>
          </a:p>
          <a:p>
            <a:pPr>
              <a:lnSpc>
                <a:spcPts val="2800"/>
              </a:lnSpc>
              <a:buFont typeface="Wingdings" pitchFamily="2" charset="2"/>
              <a:buNone/>
            </a:pPr>
            <a:r>
              <a:rPr lang="en-US" altLang="zh-CN" sz="2800"/>
              <a:t>        stu[i].num,stu[i].name,stu[i].score);</a:t>
            </a:r>
            <a:endParaRPr lang="zh-CN" altLang="zh-CN" sz="2800"/>
          </a:p>
          <a:p>
            <a:pPr>
              <a:lnSpc>
                <a:spcPts val="2800"/>
              </a:lnSpc>
              <a:buFont typeface="Wingdings" pitchFamily="2" charset="2"/>
              <a:buNone/>
            </a:pPr>
            <a:r>
              <a:rPr lang="en-US" altLang="zh-CN" sz="2800"/>
              <a:t>   printf("\n");</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zh-CN" sz="2800"/>
          </a:p>
          <a:p>
            <a:pPr>
              <a:lnSpc>
                <a:spcPts val="2800"/>
              </a:lnSpc>
              <a:buFont typeface="Wingdings" pitchFamily="2" charset="2"/>
              <a:buNone/>
            </a:pPr>
            <a:endParaRPr lang="zh-CN" altLang="en-US" sz="2800"/>
          </a:p>
        </p:txBody>
      </p:sp>
      <p:sp>
        <p:nvSpPr>
          <p:cNvPr id="4" name="圆角矩形标注 3"/>
          <p:cNvSpPr/>
          <p:nvPr/>
        </p:nvSpPr>
        <p:spPr bwMode="auto">
          <a:xfrm>
            <a:off x="3857625" y="5429250"/>
            <a:ext cx="4357688" cy="642938"/>
          </a:xfrm>
          <a:prstGeom prst="wedgeRoundRectCallout">
            <a:avLst>
              <a:gd name="adj1" fmla="val -22687"/>
              <a:gd name="adj2" fmla="val -25496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写法上与普通变量一致</a:t>
            </a:r>
          </a:p>
        </p:txBody>
      </p:sp>
      <p:sp>
        <p:nvSpPr>
          <p:cNvPr id="5" name="矩形 4"/>
          <p:cNvSpPr>
            <a:spLocks noChangeArrowheads="1"/>
          </p:cNvSpPr>
          <p:nvPr/>
        </p:nvSpPr>
        <p:spPr bwMode="auto">
          <a:xfrm>
            <a:off x="571500" y="928688"/>
            <a:ext cx="7786688" cy="3143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40965"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a:t>练习</a:t>
            </a:r>
          </a:p>
        </p:txBody>
      </p:sp>
      <p:sp>
        <p:nvSpPr>
          <p:cNvPr id="41987" name="Rectangle 3"/>
          <p:cNvSpPr>
            <a:spLocks noGrp="1" noChangeArrowheads="1"/>
          </p:cNvSpPr>
          <p:nvPr>
            <p:ph type="body" idx="1"/>
          </p:nvPr>
        </p:nvSpPr>
        <p:spPr/>
        <p:txBody>
          <a:bodyPr/>
          <a:lstStyle/>
          <a:p>
            <a:r>
              <a:rPr lang="zh-CN" altLang="zh-CN" dirty="0"/>
              <a:t>例</a:t>
            </a:r>
            <a:r>
              <a:rPr lang="en-US" altLang="zh-CN" dirty="0"/>
              <a:t>9.2</a:t>
            </a:r>
          </a:p>
          <a:p>
            <a:r>
              <a:rPr lang="zh-CN" altLang="zh-CN" dirty="0"/>
              <a:t>例</a:t>
            </a:r>
            <a:r>
              <a:rPr lang="en-US" altLang="zh-CN" dirty="0"/>
              <a:t>9.3</a:t>
            </a:r>
          </a:p>
          <a:p>
            <a:r>
              <a:rPr lang="zh-CN" altLang="zh-CN" dirty="0"/>
              <a:t>例</a:t>
            </a:r>
            <a:r>
              <a:rPr lang="en-US" altLang="zh-CN" dirty="0"/>
              <a:t>9.4</a:t>
            </a:r>
            <a:endParaRPr lang="zh-CN" alt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9.3  </a:t>
            </a:r>
            <a:r>
              <a:rPr lang="zh-CN" altLang="zh-CN" dirty="0">
                <a:solidFill>
                  <a:srgbClr val="800000"/>
                </a:solidFill>
                <a:effectLst>
                  <a:outerShdw blurRad="38100" dist="38100" dir="2700000" algn="tl">
                    <a:srgbClr val="000000"/>
                  </a:outerShdw>
                </a:effectLst>
                <a:latin typeface="Arial" charset="0"/>
                <a:ea typeface="黑体" pitchFamily="2" charset="-122"/>
              </a:rPr>
              <a:t>结构体指针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3011" name="Rectangle 3"/>
          <p:cNvSpPr>
            <a:spLocks noGrp="1" noChangeArrowheads="1"/>
          </p:cNvSpPr>
          <p:nvPr>
            <p:ph type="body" idx="1"/>
          </p:nvPr>
        </p:nvSpPr>
        <p:spPr>
          <a:xfrm>
            <a:off x="1000125" y="1857375"/>
            <a:ext cx="7500938" cy="3143250"/>
          </a:xfrm>
        </p:spPr>
        <p:txBody>
          <a:bodyPr/>
          <a:lstStyle/>
          <a:p>
            <a:pPr>
              <a:buFont typeface="Wingdings" pitchFamily="2" charset="2"/>
              <a:buNone/>
            </a:pPr>
            <a:r>
              <a:rPr lang="en-US" altLang="zh-CN" dirty="0">
                <a:hlinkClick r:id="rId2" action="ppaction://hlinksldjump"/>
              </a:rPr>
              <a:t>9.3.1 </a:t>
            </a:r>
            <a:r>
              <a:rPr lang="zh-CN" altLang="zh-CN" dirty="0">
                <a:hlinkClick r:id="rId2" action="ppaction://hlinksldjump"/>
              </a:rPr>
              <a:t>指向结构体变量的指针</a:t>
            </a:r>
            <a:endParaRPr lang="en-US" altLang="zh-CN" dirty="0"/>
          </a:p>
          <a:p>
            <a:pPr>
              <a:buFont typeface="Wingdings" pitchFamily="2" charset="2"/>
              <a:buNone/>
            </a:pPr>
            <a:r>
              <a:rPr lang="en-US" altLang="zh-CN" dirty="0">
                <a:hlinkClick r:id="rId3" action="ppaction://hlinksldjump"/>
              </a:rPr>
              <a:t>9.3.2 </a:t>
            </a:r>
            <a:r>
              <a:rPr lang="zh-CN" altLang="zh-CN" dirty="0">
                <a:hlinkClick r:id="rId3" action="ppaction://hlinksldjump"/>
              </a:rPr>
              <a:t>指向结构体数组的指针</a:t>
            </a:r>
            <a:endParaRPr lang="en-US" altLang="zh-CN" dirty="0"/>
          </a:p>
          <a:p>
            <a:pPr>
              <a:buFont typeface="Wingdings" pitchFamily="2" charset="2"/>
              <a:buNone/>
            </a:pPr>
            <a:r>
              <a:rPr lang="en-US" altLang="zh-CN" dirty="0">
                <a:hlinkClick r:id="rId4" action="ppaction://hlinksldjump"/>
              </a:rPr>
              <a:t>9.3.3 </a:t>
            </a:r>
            <a:r>
              <a:rPr lang="zh-CN" altLang="zh-CN" dirty="0">
                <a:hlinkClick r:id="rId4" action="ppaction://hlinksldjump"/>
              </a:rPr>
              <a:t>用结构体变量和结构体变量的指针作函数参数</a:t>
            </a:r>
            <a:endParaRPr lang="en-US" altLang="zh-CN" dirty="0"/>
          </a:p>
        </p:txBody>
      </p:sp>
      <p:pic>
        <p:nvPicPr>
          <p:cNvPr id="43012"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9.3.1 </a:t>
            </a:r>
            <a:r>
              <a:rPr lang="zh-CN" altLang="zh-CN" dirty="0">
                <a:solidFill>
                  <a:srgbClr val="800000"/>
                </a:solidFill>
                <a:effectLst>
                  <a:outerShdw blurRad="38100" dist="38100" dir="2700000" algn="tl">
                    <a:srgbClr val="000000"/>
                  </a:outerShdw>
                </a:effectLst>
                <a:latin typeface="Arial" charset="0"/>
                <a:ea typeface="黑体" pitchFamily="2" charset="-122"/>
              </a:rPr>
              <a:t>指向结构体变量的指针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1987" name="Rectangle 3"/>
          <p:cNvSpPr>
            <a:spLocks noGrp="1" noChangeArrowheads="1"/>
          </p:cNvSpPr>
          <p:nvPr>
            <p:ph type="body" idx="1"/>
          </p:nvPr>
        </p:nvSpPr>
        <p:spPr>
          <a:xfrm>
            <a:off x="1000125" y="1857375"/>
            <a:ext cx="7500938" cy="3929063"/>
          </a:xfrm>
        </p:spPr>
        <p:txBody>
          <a:bodyPr/>
          <a:lstStyle/>
          <a:p>
            <a:r>
              <a:rPr lang="zh-CN" altLang="zh-CN"/>
              <a:t>指向结构体对象的指针变量既可以指向结构体变量，也可以用来指向结构体数组中的元素。</a:t>
            </a:r>
          </a:p>
          <a:p>
            <a:r>
              <a:rPr lang="zh-CN" altLang="zh-CN"/>
              <a:t>指针变量的基类型必须与结构体变量的类型相同。例如：</a:t>
            </a:r>
          </a:p>
          <a:p>
            <a:pPr>
              <a:buFont typeface="Wingdings" pitchFamily="2" charset="2"/>
              <a:buNone/>
            </a:pPr>
            <a:r>
              <a:rPr lang="en-US" altLang="zh-CN"/>
              <a:t>   struct Student *pt; </a:t>
            </a:r>
          </a:p>
        </p:txBody>
      </p:sp>
      <p:pic>
        <p:nvPicPr>
          <p:cNvPr id="4403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0"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9.3.1 </a:t>
            </a:r>
            <a:r>
              <a:rPr lang="zh-CN" altLang="zh-CN" dirty="0">
                <a:solidFill>
                  <a:srgbClr val="800000"/>
                </a:solidFill>
                <a:effectLst>
                  <a:outerShdw blurRad="38100" dist="38100" dir="2700000" algn="tl">
                    <a:srgbClr val="000000"/>
                  </a:outerShdw>
                </a:effectLst>
                <a:latin typeface="Arial" charset="0"/>
                <a:ea typeface="黑体" pitchFamily="2" charset="-122"/>
              </a:rPr>
              <a:t>指向结构体变量的指针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1000125" y="1571625"/>
            <a:ext cx="7500938" cy="4214813"/>
          </a:xfrm>
        </p:spPr>
        <p:txBody>
          <a:bodyPr/>
          <a:lstStyle/>
          <a:p>
            <a:pPr>
              <a:buFont typeface="Wingdings" pitchFamily="2" charset="2"/>
              <a:buNone/>
            </a:pPr>
            <a:r>
              <a:rPr lang="en-US" altLang="zh-CN"/>
              <a:t>  </a:t>
            </a:r>
            <a:r>
              <a:rPr lang="zh-CN" altLang="zh-CN"/>
              <a:t>例</a:t>
            </a:r>
            <a:r>
              <a:rPr lang="en-US" altLang="zh-CN"/>
              <a:t>9.5  </a:t>
            </a:r>
            <a:r>
              <a:rPr lang="zh-CN" altLang="zh-CN"/>
              <a:t>通过指向结构体变量的指针变量输出结构体变量中成员的信息。</a:t>
            </a:r>
          </a:p>
          <a:p>
            <a:r>
              <a:rPr lang="zh-CN" altLang="zh-CN"/>
              <a:t>解题思路：在已有的基础上，本题要解决两个问题：</a:t>
            </a:r>
          </a:p>
          <a:p>
            <a:pPr lvl="1"/>
            <a:r>
              <a:rPr lang="zh-CN" altLang="zh-CN"/>
              <a:t>怎样对结构体变量成员赋值；</a:t>
            </a:r>
          </a:p>
          <a:p>
            <a:pPr lvl="1"/>
            <a:r>
              <a:rPr lang="zh-CN" altLang="zh-CN"/>
              <a:t>怎样通过指向结构体变量的指针访问结构体变量中成员。</a:t>
            </a:r>
            <a:endParaRPr lang="en-US" altLang="zh-CN"/>
          </a:p>
        </p:txBody>
      </p:sp>
      <p:pic>
        <p:nvPicPr>
          <p:cNvPr id="4506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0" dur="500"/>
                                        <p:tgtEl>
                                          <p:spTgt spid="512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3"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539750" y="714375"/>
            <a:ext cx="6889750" cy="5357813"/>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#include &lt;string.h&gt;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a:t>
            </a:r>
            <a:endParaRPr lang="zh-CN" altLang="zh-CN" sz="2800"/>
          </a:p>
          <a:p>
            <a:pPr>
              <a:lnSpc>
                <a:spcPct val="100000"/>
              </a:lnSpc>
              <a:buFont typeface="Wingdings" pitchFamily="2" charset="2"/>
              <a:buNone/>
            </a:pPr>
            <a:r>
              <a:rPr lang="en-US" altLang="zh-CN" sz="2800"/>
              <a:t>   { long num;</a:t>
            </a:r>
            <a:endParaRPr lang="zh-CN" altLang="zh-CN" sz="2800"/>
          </a:p>
          <a:p>
            <a:pPr>
              <a:lnSpc>
                <a:spcPct val="100000"/>
              </a:lnSpc>
              <a:buFont typeface="Wingdings" pitchFamily="2" charset="2"/>
              <a:buNone/>
            </a:pPr>
            <a:r>
              <a:rPr lang="en-US" altLang="zh-CN" sz="2800"/>
              <a:t>      char name[20];</a:t>
            </a:r>
            <a:endParaRPr lang="zh-CN" altLang="zh-CN" sz="2800"/>
          </a:p>
          <a:p>
            <a:pPr>
              <a:lnSpc>
                <a:spcPct val="100000"/>
              </a:lnSpc>
              <a:buFont typeface="Wingdings" pitchFamily="2" charset="2"/>
              <a:buNone/>
            </a:pPr>
            <a:r>
              <a:rPr lang="en-US" altLang="zh-CN" sz="2800"/>
              <a:t>      char sex;</a:t>
            </a:r>
            <a:endParaRPr lang="zh-CN" altLang="zh-CN" sz="2800"/>
          </a:p>
          <a:p>
            <a:pPr>
              <a:lnSpc>
                <a:spcPct val="100000"/>
              </a:lnSpc>
              <a:buFont typeface="Wingdings" pitchFamily="2" charset="2"/>
              <a:buNone/>
            </a:pPr>
            <a:r>
              <a:rPr lang="en-US" altLang="zh-CN" sz="2800"/>
              <a:t>      float score;</a:t>
            </a:r>
            <a:endParaRPr lang="zh-CN" altLang="zh-CN" sz="2800"/>
          </a:p>
          <a:p>
            <a:pPr>
              <a:lnSpc>
                <a:spcPct val="100000"/>
              </a:lnSpc>
              <a:buFont typeface="Wingdings" pitchFamily="2" charset="2"/>
              <a:buNone/>
            </a:pPr>
            <a:r>
              <a:rPr lang="en-US" altLang="zh-CN" sz="2800"/>
              <a:t>   };</a:t>
            </a:r>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4608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8" y="571500"/>
            <a:ext cx="8643937" cy="6143625"/>
          </a:xfrm>
        </p:spPr>
        <p:txBody>
          <a:bodyPr/>
          <a:lstStyle/>
          <a:p>
            <a:pPr>
              <a:lnSpc>
                <a:spcPct val="100000"/>
              </a:lnSpc>
              <a:buFont typeface="Wingdings" pitchFamily="2" charset="2"/>
              <a:buNone/>
            </a:pPr>
            <a:r>
              <a:rPr lang="en-US" altLang="zh-CN" sz="2800"/>
              <a:t>   </a:t>
            </a:r>
            <a:r>
              <a:rPr lang="en-US" altLang="zh-CN" sz="2800">
                <a:solidFill>
                  <a:srgbClr val="C00000"/>
                </a:solidFill>
              </a:rPr>
              <a:t>struct Student stu_1;  </a:t>
            </a:r>
            <a:endParaRPr lang="zh-CN" altLang="zh-CN" sz="2800">
              <a:solidFill>
                <a:srgbClr val="C00000"/>
              </a:solidFill>
            </a:endParaRPr>
          </a:p>
          <a:p>
            <a:pPr>
              <a:lnSpc>
                <a:spcPct val="100000"/>
              </a:lnSpc>
              <a:buFont typeface="Wingdings" pitchFamily="2" charset="2"/>
              <a:buNone/>
            </a:pPr>
            <a:r>
              <a:rPr lang="en-US" altLang="zh-CN" sz="2800"/>
              <a:t>   </a:t>
            </a:r>
            <a:r>
              <a:rPr lang="en-US" altLang="zh-CN" sz="2800">
                <a:solidFill>
                  <a:srgbClr val="0000CC"/>
                </a:solidFill>
              </a:rPr>
              <a:t>struct Student * p;    </a:t>
            </a:r>
          </a:p>
          <a:p>
            <a:pPr>
              <a:lnSpc>
                <a:spcPct val="100000"/>
              </a:lnSpc>
              <a:buFont typeface="Wingdings" pitchFamily="2" charset="2"/>
              <a:buNone/>
            </a:pPr>
            <a:r>
              <a:rPr lang="en-US" altLang="zh-CN" sz="2800"/>
              <a:t>   </a:t>
            </a:r>
            <a:r>
              <a:rPr lang="en-US" altLang="zh-CN" sz="2800">
                <a:solidFill>
                  <a:srgbClr val="9D138D"/>
                </a:solidFill>
              </a:rPr>
              <a:t>p=&amp;stu_1;    </a:t>
            </a:r>
          </a:p>
          <a:p>
            <a:pPr>
              <a:lnSpc>
                <a:spcPct val="100000"/>
              </a:lnSpc>
              <a:buFont typeface="Wingdings" pitchFamily="2" charset="2"/>
              <a:buNone/>
            </a:pPr>
            <a:r>
              <a:rPr lang="en-US" altLang="zh-CN" sz="2800"/>
              <a:t>   </a:t>
            </a:r>
            <a:r>
              <a:rPr lang="en-US" altLang="zh-CN" sz="2800">
                <a:solidFill>
                  <a:srgbClr val="00B050"/>
                </a:solidFill>
              </a:rPr>
              <a:t>stu_1.num=10101;   </a:t>
            </a:r>
            <a:endParaRPr lang="zh-CN" altLang="zh-CN" sz="2800">
              <a:solidFill>
                <a:srgbClr val="00B050"/>
              </a:solidFill>
            </a:endParaRPr>
          </a:p>
          <a:p>
            <a:pPr>
              <a:lnSpc>
                <a:spcPct val="100000"/>
              </a:lnSpc>
              <a:buFont typeface="Wingdings" pitchFamily="2" charset="2"/>
              <a:buNone/>
            </a:pPr>
            <a:r>
              <a:rPr lang="en-US" altLang="zh-CN" sz="2800">
                <a:solidFill>
                  <a:srgbClr val="00B050"/>
                </a:solidFill>
              </a:rPr>
              <a:t>   strcpy(stu_1.name,“Li Lin”);</a:t>
            </a:r>
            <a:endParaRPr lang="zh-CN" altLang="zh-CN" sz="2800">
              <a:solidFill>
                <a:srgbClr val="00B050"/>
              </a:solidFill>
            </a:endParaRPr>
          </a:p>
          <a:p>
            <a:pPr>
              <a:lnSpc>
                <a:spcPct val="100000"/>
              </a:lnSpc>
              <a:buFont typeface="Wingdings" pitchFamily="2" charset="2"/>
              <a:buNone/>
            </a:pPr>
            <a:r>
              <a:rPr lang="en-US" altLang="zh-CN" sz="2800">
                <a:solidFill>
                  <a:srgbClr val="00B050"/>
                </a:solidFill>
              </a:rPr>
              <a:t>   stu_1.sex='M‘;   stu_1.score=89.5;</a:t>
            </a:r>
            <a:endParaRPr lang="zh-CN" altLang="zh-CN" sz="2800">
              <a:solidFill>
                <a:srgbClr val="00B050"/>
              </a:solidFill>
            </a:endParaRPr>
          </a:p>
          <a:p>
            <a:pPr>
              <a:lnSpc>
                <a:spcPct val="100000"/>
              </a:lnSpc>
              <a:buFont typeface="Wingdings" pitchFamily="2" charset="2"/>
              <a:buNone/>
            </a:pPr>
            <a:r>
              <a:rPr lang="en-US" altLang="zh-CN" sz="2800"/>
              <a:t>   printf("No.:%ld\n”,stu_1.num);</a:t>
            </a:r>
          </a:p>
          <a:p>
            <a:pPr>
              <a:lnSpc>
                <a:spcPct val="100000"/>
              </a:lnSpc>
              <a:buFont typeface="Wingdings" pitchFamily="2" charset="2"/>
              <a:buNone/>
            </a:pPr>
            <a:r>
              <a:rPr lang="en-US" altLang="zh-CN" sz="2800"/>
              <a:t>   printf("name:%s\n",stu_1.name);</a:t>
            </a:r>
          </a:p>
          <a:p>
            <a:pPr>
              <a:lnSpc>
                <a:spcPct val="100000"/>
              </a:lnSpc>
              <a:buFont typeface="Wingdings" pitchFamily="2" charset="2"/>
              <a:buNone/>
            </a:pPr>
            <a:r>
              <a:rPr lang="en-US" altLang="zh-CN" sz="2800"/>
              <a:t>   printf("sex:%c\n”,stu_1.sex);</a:t>
            </a:r>
          </a:p>
          <a:p>
            <a:pPr>
              <a:lnSpc>
                <a:spcPct val="100000"/>
              </a:lnSpc>
              <a:buFont typeface="Wingdings" pitchFamily="2" charset="2"/>
              <a:buNone/>
            </a:pPr>
            <a:r>
              <a:rPr lang="en-US" altLang="zh-CN" sz="2800"/>
              <a:t>   printf(”score:%5.1f\n”,stu_1.score); </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ts val="27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7286625" y="911225"/>
          <a:ext cx="1571625" cy="2089243"/>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67">
                <a:tc>
                  <a:txBody>
                    <a:bodyPr/>
                    <a:lstStyle/>
                    <a:p>
                      <a:pPr algn="ctr"/>
                      <a:endParaRPr lang="zh-CN" altLang="en-US" sz="2800" dirty="0">
                        <a:solidFill>
                          <a:schemeClr val="tx1"/>
                        </a:solidFill>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67">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4949">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067">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a:spLocks noChangeArrowheads="1"/>
          </p:cNvSpPr>
          <p:nvPr/>
        </p:nvSpPr>
        <p:spPr bwMode="auto">
          <a:xfrm>
            <a:off x="7429500" y="273050"/>
            <a:ext cx="1500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C00000"/>
                </a:solidFill>
                <a:latin typeface="Arial" pitchFamily="34" charset="0"/>
              </a:rPr>
              <a:t>stu_1</a:t>
            </a:r>
            <a:endParaRPr lang="zh-CN" altLang="en-US">
              <a:solidFill>
                <a:srgbClr val="C00000"/>
              </a:solidFill>
              <a:latin typeface="Arial" pitchFamily="34" charset="0"/>
            </a:endParaRPr>
          </a:p>
        </p:txBody>
      </p:sp>
      <p:sp>
        <p:nvSpPr>
          <p:cNvPr id="6" name="TextBox 5"/>
          <p:cNvSpPr txBox="1"/>
          <p:nvPr/>
        </p:nvSpPr>
        <p:spPr>
          <a:xfrm>
            <a:off x="7143750" y="928688"/>
            <a:ext cx="1785938" cy="2097087"/>
          </a:xfrm>
          <a:prstGeom prst="rect">
            <a:avLst/>
          </a:prstGeom>
          <a:noFill/>
        </p:spPr>
        <p:txBody>
          <a:bodyPr>
            <a:spAutoFit/>
          </a:bodyPr>
          <a:lstStyle/>
          <a:p>
            <a:pPr algn="ctr">
              <a:lnSpc>
                <a:spcPts val="4000"/>
              </a:lnSpc>
              <a:defRPr/>
            </a:pPr>
            <a:r>
              <a:rPr lang="en-US" altLang="zh-CN" sz="2800" b="1" dirty="0">
                <a:solidFill>
                  <a:srgbClr val="00B050"/>
                </a:solidFill>
                <a:latin typeface="+mn-lt"/>
                <a:ea typeface="+mn-ea"/>
              </a:rPr>
              <a:t>10101</a:t>
            </a:r>
          </a:p>
          <a:p>
            <a:pPr algn="ctr">
              <a:lnSpc>
                <a:spcPts val="4000"/>
              </a:lnSpc>
              <a:defRPr/>
            </a:pPr>
            <a:r>
              <a:rPr lang="en-US" altLang="zh-CN" sz="2800" b="1" dirty="0">
                <a:solidFill>
                  <a:srgbClr val="00B050"/>
                </a:solidFill>
                <a:latin typeface="+mn-lt"/>
                <a:ea typeface="+mn-ea"/>
              </a:rPr>
              <a:t>Li Lin</a:t>
            </a:r>
          </a:p>
          <a:p>
            <a:pPr algn="ctr">
              <a:lnSpc>
                <a:spcPts val="4000"/>
              </a:lnSpc>
              <a:defRPr/>
            </a:pPr>
            <a:r>
              <a:rPr lang="en-US" altLang="zh-CN" sz="2800" b="1" dirty="0">
                <a:solidFill>
                  <a:srgbClr val="00B050"/>
                </a:solidFill>
                <a:latin typeface="+mn-lt"/>
                <a:ea typeface="+mn-ea"/>
              </a:rPr>
              <a:t>M</a:t>
            </a:r>
          </a:p>
          <a:p>
            <a:pPr algn="ctr">
              <a:lnSpc>
                <a:spcPts val="4000"/>
              </a:lnSpc>
              <a:defRPr/>
            </a:pPr>
            <a:r>
              <a:rPr lang="en-US" altLang="zh-CN" sz="2800" b="1" dirty="0">
                <a:solidFill>
                  <a:srgbClr val="00B050"/>
                </a:solidFill>
                <a:latin typeface="+mn-lt"/>
                <a:ea typeface="+mn-ea"/>
              </a:rPr>
              <a:t>89.5</a:t>
            </a:r>
            <a:endParaRPr lang="zh-CN" altLang="en-US" sz="3200" b="1" dirty="0">
              <a:solidFill>
                <a:srgbClr val="00B050"/>
              </a:solidFill>
              <a:latin typeface="Arial" charset="0"/>
            </a:endParaRPr>
          </a:p>
        </p:txBody>
      </p:sp>
      <p:sp>
        <p:nvSpPr>
          <p:cNvPr id="7" name="TextBox 6"/>
          <p:cNvSpPr txBox="1">
            <a:spLocks noChangeArrowheads="1"/>
          </p:cNvSpPr>
          <p:nvPr/>
        </p:nvSpPr>
        <p:spPr bwMode="auto">
          <a:xfrm>
            <a:off x="5643563" y="571500"/>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p</a:t>
            </a:r>
            <a:endParaRPr lang="zh-CN" altLang="en-US">
              <a:solidFill>
                <a:srgbClr val="0000CC"/>
              </a:solidFill>
              <a:latin typeface="Arial" pitchFamily="34" charset="0"/>
            </a:endParaRPr>
          </a:p>
        </p:txBody>
      </p:sp>
      <p:cxnSp>
        <p:nvCxnSpPr>
          <p:cNvPr id="9" name="直接箭头连接符 8"/>
          <p:cNvCxnSpPr>
            <a:cxnSpLocks noChangeShapeType="1"/>
          </p:cNvCxnSpPr>
          <p:nvPr/>
        </p:nvCxnSpPr>
        <p:spPr bwMode="auto">
          <a:xfrm>
            <a:off x="6143625" y="927100"/>
            <a:ext cx="1143000" cy="1588"/>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571625"/>
            <a:ext cx="29781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图片 9"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par>
                          <p:cTn id="40" fill="hold" nodeType="afterGroup">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par>
                          <p:cTn id="44" fill="hold" nodeType="afterGroup">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par>
                          <p:cTn id="48" fill="hold" nodeType="afterGroup">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blinds(horizontal)">
                                      <p:cBhvr>
                                        <p:cTn id="51" dur="500"/>
                                        <p:tgtEl>
                                          <p:spTgt spid="3">
                                            <p:txEl>
                                              <p:pRg st="11" end="1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p:cTn id="5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58"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59" dur="500"/>
                                        <p:tgtEl>
                                          <p:spTgt spid="3">
                                            <p:txEl>
                                              <p:pRg st="0" end="0"/>
                                            </p:txEl>
                                          </p:spTgt>
                                        </p:tgtEl>
                                      </p:cBhvr>
                                    </p:animEffect>
                                  </p:childTnLst>
                                </p:cTn>
                              </p:par>
                            </p:childTnLst>
                          </p:cTn>
                        </p:par>
                        <p:par>
                          <p:cTn id="60" fill="hold" nodeType="afterGroup">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linds(horizontal)">
                                      <p:cBhvr>
                                        <p:cTn id="63" dur="500"/>
                                        <p:tgtEl>
                                          <p:spTgt spid="5"/>
                                        </p:tgtEl>
                                      </p:cBhvr>
                                    </p:animEffect>
                                  </p:childTnLst>
                                </p:cTn>
                              </p:par>
                            </p:childTnLst>
                          </p:cTn>
                        </p:par>
                        <p:par>
                          <p:cTn id="64" fill="hold" nodeType="afterGroup">
                            <p:stCondLst>
                              <p:cond delay="1000"/>
                            </p:stCondLst>
                            <p:childTnLst>
                              <p:par>
                                <p:cTn id="65" presetID="3" presetClass="entr" presetSubtype="1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p:cTn id="7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75" dur="500"/>
                                        <p:tgtEl>
                                          <p:spTgt spid="3">
                                            <p:txEl>
                                              <p:pRg st="1" end="1"/>
                                            </p:txEl>
                                          </p:spTgt>
                                        </p:tgtEl>
                                      </p:cBhvr>
                                    </p:animEffect>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linds(horizontal)">
                                      <p:cBhvr>
                                        <p:cTn id="79" dur="500"/>
                                        <p:tgtEl>
                                          <p:spTgt spid="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9" presetClass="entr" presetSubtype="0" decel="100000" fill="hold"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 calcmode="lin" valueType="num">
                                      <p:cBhvr>
                                        <p:cTn id="8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6"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87" dur="500"/>
                                        <p:tgtEl>
                                          <p:spTgt spid="3">
                                            <p:txEl>
                                              <p:pRg st="2" end="2"/>
                                            </p:txEl>
                                          </p:spTgt>
                                        </p:tgtEl>
                                      </p:cBhvr>
                                    </p:animEffect>
                                  </p:childTnLst>
                                </p:cTn>
                              </p:par>
                            </p:childTnLst>
                          </p:cTn>
                        </p:par>
                        <p:par>
                          <p:cTn id="88" fill="hold" nodeType="afterGroup">
                            <p:stCondLst>
                              <p:cond delay="500"/>
                            </p:stCondLst>
                            <p:childTnLst>
                              <p:par>
                                <p:cTn id="89" presetID="12" presetClass="entr" presetSubtype="8"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slide(fromLeft)">
                                      <p:cBhvr>
                                        <p:cTn id="91" dur="500"/>
                                        <p:tgtEl>
                                          <p:spTgt spid="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49" presetClass="entr" presetSubtype="0" decel="100000" fill="hold" nodeType="clickEffect">
                                  <p:stCondLst>
                                    <p:cond delay="0"/>
                                  </p:stCondLst>
                                  <p:childTnLst>
                                    <p:set>
                                      <p:cBhvr>
                                        <p:cTn id="95" dur="1" fill="hold">
                                          <p:stCondLst>
                                            <p:cond delay="0"/>
                                          </p:stCondLst>
                                        </p:cTn>
                                        <p:tgtEl>
                                          <p:spTgt spid="3">
                                            <p:txEl>
                                              <p:pRg st="3" end="3"/>
                                            </p:txEl>
                                          </p:spTgt>
                                        </p:tgtEl>
                                        <p:attrNameLst>
                                          <p:attrName>style.visibility</p:attrName>
                                        </p:attrNameLst>
                                      </p:cBhvr>
                                      <p:to>
                                        <p:strVal val="visible"/>
                                      </p:to>
                                    </p:set>
                                    <p:anim calcmode="lin" valueType="num">
                                      <p:cBhvr>
                                        <p:cTn id="9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97"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8"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9" dur="500"/>
                                        <p:tgtEl>
                                          <p:spTgt spid="3">
                                            <p:txEl>
                                              <p:pRg st="3" end="3"/>
                                            </p:txEl>
                                          </p:spTgt>
                                        </p:tgtEl>
                                      </p:cBhvr>
                                    </p:animEffect>
                                  </p:childTnLst>
                                </p:cTn>
                              </p:par>
                              <p:par>
                                <p:cTn id="100" presetID="49" presetClass="entr" presetSubtype="0" decel="100000" fill="hold" nodeType="with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 calcmode="lin" valueType="num">
                                      <p:cBhvr>
                                        <p:cTn id="10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03"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04"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05" dur="500"/>
                                        <p:tgtEl>
                                          <p:spTgt spid="3">
                                            <p:txEl>
                                              <p:pRg st="4" end="4"/>
                                            </p:txEl>
                                          </p:spTgt>
                                        </p:tgtEl>
                                      </p:cBhvr>
                                    </p:animEffect>
                                  </p:childTnLst>
                                </p:cTn>
                              </p:par>
                              <p:par>
                                <p:cTn id="106" presetID="49" presetClass="entr" presetSubtype="0" decel="100000" fill="hold" nodeType="withEffect">
                                  <p:stCondLst>
                                    <p:cond delay="0"/>
                                  </p:stCondLst>
                                  <p:childTnLst>
                                    <p:set>
                                      <p:cBhvr>
                                        <p:cTn id="107" dur="1" fill="hold">
                                          <p:stCondLst>
                                            <p:cond delay="0"/>
                                          </p:stCondLst>
                                        </p:cTn>
                                        <p:tgtEl>
                                          <p:spTgt spid="3">
                                            <p:txEl>
                                              <p:pRg st="5" end="5"/>
                                            </p:txEl>
                                          </p:spTgt>
                                        </p:tgtEl>
                                        <p:attrNameLst>
                                          <p:attrName>style.visibility</p:attrName>
                                        </p:attrNameLst>
                                      </p:cBhvr>
                                      <p:to>
                                        <p:strVal val="visible"/>
                                      </p:to>
                                    </p:set>
                                    <p:anim calcmode="lin" valueType="num">
                                      <p:cBhvr>
                                        <p:cTn id="10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9"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10"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11" dur="500"/>
                                        <p:tgtEl>
                                          <p:spTgt spid="3">
                                            <p:txEl>
                                              <p:pRg st="5" end="5"/>
                                            </p:txEl>
                                          </p:spTgt>
                                        </p:tgtEl>
                                      </p:cBhvr>
                                    </p:animEffect>
                                  </p:childTnLst>
                                </p:cTn>
                              </p:par>
                            </p:childTnLst>
                          </p:cTn>
                        </p:par>
                        <p:par>
                          <p:cTn id="112" fill="hold" nodeType="afterGroup">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blinds(horizontal)">
                                      <p:cBhvr>
                                        <p:cTn id="115" dur="500"/>
                                        <p:tgtEl>
                                          <p:spTgt spid="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238594"/>
                                        </p:tgtEl>
                                        <p:attrNameLst>
                                          <p:attrName>style.visibility</p:attrName>
                                        </p:attrNameLst>
                                      </p:cBhvr>
                                      <p:to>
                                        <p:strVal val="visible"/>
                                      </p:to>
                                    </p:set>
                                    <p:animEffect transition="in" filter="blinds(horizontal)">
                                      <p:cBhvr>
                                        <p:cTn id="120" dur="500"/>
                                        <p:tgtEl>
                                          <p:spTgt spid="23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71438" y="571500"/>
            <a:ext cx="8643937" cy="6143625"/>
          </a:xfrm>
        </p:spPr>
        <p:txBody>
          <a:bodyPr/>
          <a:lstStyle/>
          <a:p>
            <a:pPr>
              <a:lnSpc>
                <a:spcPct val="100000"/>
              </a:lnSpc>
              <a:buFont typeface="Wingdings" pitchFamily="2" charset="2"/>
              <a:buNone/>
            </a:pPr>
            <a:r>
              <a:rPr lang="en-US" altLang="zh-CN" sz="2800"/>
              <a:t>   struct Student stu_1;  </a:t>
            </a:r>
            <a:endParaRPr lang="zh-CN" altLang="zh-CN" sz="2800"/>
          </a:p>
          <a:p>
            <a:pPr>
              <a:lnSpc>
                <a:spcPct val="100000"/>
              </a:lnSpc>
              <a:buFont typeface="Wingdings" pitchFamily="2" charset="2"/>
              <a:buNone/>
            </a:pPr>
            <a:r>
              <a:rPr lang="en-US" altLang="zh-CN" sz="2800"/>
              <a:t>   struct Student * p;    </a:t>
            </a:r>
          </a:p>
          <a:p>
            <a:pPr>
              <a:lnSpc>
                <a:spcPct val="100000"/>
              </a:lnSpc>
              <a:buFont typeface="Wingdings" pitchFamily="2" charset="2"/>
              <a:buNone/>
            </a:pPr>
            <a:r>
              <a:rPr lang="en-US" altLang="zh-CN" sz="2800"/>
              <a:t>   p=&amp;stu_1;    </a:t>
            </a:r>
          </a:p>
          <a:p>
            <a:pPr>
              <a:lnSpc>
                <a:spcPct val="100000"/>
              </a:lnSpc>
              <a:buFont typeface="Wingdings" pitchFamily="2" charset="2"/>
              <a:buNone/>
            </a:pPr>
            <a:r>
              <a:rPr lang="en-US" altLang="zh-CN" sz="2800"/>
              <a:t>   stu_1.num=10101;   </a:t>
            </a:r>
            <a:endParaRPr lang="zh-CN" altLang="zh-CN" sz="2800"/>
          </a:p>
          <a:p>
            <a:pPr>
              <a:lnSpc>
                <a:spcPct val="100000"/>
              </a:lnSpc>
              <a:buFont typeface="Wingdings" pitchFamily="2" charset="2"/>
              <a:buNone/>
            </a:pPr>
            <a:r>
              <a:rPr lang="en-US" altLang="zh-CN" sz="2800"/>
              <a:t>   strcpy(stu_1.name,“Li Lin”);</a:t>
            </a:r>
            <a:endParaRPr lang="zh-CN" altLang="zh-CN" sz="2800"/>
          </a:p>
          <a:p>
            <a:pPr>
              <a:lnSpc>
                <a:spcPct val="100000"/>
              </a:lnSpc>
              <a:buFont typeface="Wingdings" pitchFamily="2" charset="2"/>
              <a:buNone/>
            </a:pPr>
            <a:r>
              <a:rPr lang="en-US" altLang="zh-CN" sz="2800"/>
              <a:t>   stu_1.sex='M‘;   stu_1.score=89.5;</a:t>
            </a:r>
            <a:endParaRPr lang="zh-CN" altLang="zh-CN" sz="2800"/>
          </a:p>
          <a:p>
            <a:pPr>
              <a:lnSpc>
                <a:spcPct val="100000"/>
              </a:lnSpc>
              <a:buFont typeface="Wingdings" pitchFamily="2" charset="2"/>
              <a:buNone/>
            </a:pPr>
            <a:r>
              <a:rPr lang="en-US" altLang="zh-CN" sz="2800"/>
              <a:t>   printf("No.:%ld\n”,stu_1.num);</a:t>
            </a:r>
          </a:p>
          <a:p>
            <a:pPr>
              <a:lnSpc>
                <a:spcPct val="100000"/>
              </a:lnSpc>
              <a:buFont typeface="Wingdings" pitchFamily="2" charset="2"/>
              <a:buNone/>
            </a:pPr>
            <a:r>
              <a:rPr lang="en-US" altLang="zh-CN" sz="2800"/>
              <a:t>   printf("name:%s\n",stu_1.name);</a:t>
            </a:r>
          </a:p>
          <a:p>
            <a:pPr>
              <a:lnSpc>
                <a:spcPct val="100000"/>
              </a:lnSpc>
              <a:buFont typeface="Wingdings" pitchFamily="2" charset="2"/>
              <a:buNone/>
            </a:pPr>
            <a:r>
              <a:rPr lang="en-US" altLang="zh-CN" sz="2800"/>
              <a:t>   printf("sex:%c\n”,stu_1.sex);</a:t>
            </a:r>
          </a:p>
          <a:p>
            <a:pPr>
              <a:lnSpc>
                <a:spcPct val="100000"/>
              </a:lnSpc>
              <a:buFont typeface="Wingdings" pitchFamily="2" charset="2"/>
              <a:buNone/>
            </a:pPr>
            <a:r>
              <a:rPr lang="en-US" altLang="zh-CN" sz="2800"/>
              <a:t>   printf(”score:%5.1f\n”,stu_1.score); </a:t>
            </a: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ts val="27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7286625" y="911225"/>
          <a:ext cx="1571625" cy="2089243"/>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67">
                <a:tc>
                  <a:txBody>
                    <a:bodyPr/>
                    <a:lstStyle/>
                    <a:p>
                      <a:pPr algn="ctr"/>
                      <a:endParaRPr lang="zh-CN" altLang="en-US" sz="2800" dirty="0">
                        <a:solidFill>
                          <a:schemeClr val="tx1"/>
                        </a:solidFill>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67">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4949">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067">
                <a:tc>
                  <a:txBody>
                    <a:bodyPr/>
                    <a:lstStyle/>
                    <a:p>
                      <a:pPr algn="ctr"/>
                      <a:endParaRPr lang="zh-CN" altLang="en-US" sz="2800" b="1" kern="1200" dirty="0">
                        <a:solidFill>
                          <a:schemeClr val="tx1"/>
                        </a:solidFill>
                        <a:latin typeface="+mn-lt"/>
                        <a:ea typeface="+mn-ea"/>
                        <a:cs typeface="+mn-cs"/>
                      </a:endParaRPr>
                    </a:p>
                  </a:txBody>
                  <a:tcPr marL="91439" marR="91439" marT="45689" marB="4568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8143" name="TextBox 4"/>
          <p:cNvSpPr txBox="1">
            <a:spLocks noChangeArrowheads="1"/>
          </p:cNvSpPr>
          <p:nvPr/>
        </p:nvSpPr>
        <p:spPr bwMode="auto">
          <a:xfrm>
            <a:off x="7429500" y="273050"/>
            <a:ext cx="1500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0000"/>
                </a:solidFill>
                <a:latin typeface="Arial" pitchFamily="34" charset="0"/>
              </a:rPr>
              <a:t>stu_1</a:t>
            </a:r>
            <a:endParaRPr lang="zh-CN" altLang="en-US">
              <a:solidFill>
                <a:srgbClr val="FF0000"/>
              </a:solidFill>
              <a:latin typeface="Arial" pitchFamily="34" charset="0"/>
            </a:endParaRPr>
          </a:p>
        </p:txBody>
      </p:sp>
      <p:sp>
        <p:nvSpPr>
          <p:cNvPr id="6" name="TextBox 5"/>
          <p:cNvSpPr txBox="1"/>
          <p:nvPr/>
        </p:nvSpPr>
        <p:spPr>
          <a:xfrm>
            <a:off x="7143750" y="928688"/>
            <a:ext cx="1785938" cy="2097087"/>
          </a:xfrm>
          <a:prstGeom prst="rect">
            <a:avLst/>
          </a:prstGeom>
          <a:noFill/>
        </p:spPr>
        <p:txBody>
          <a:bodyPr>
            <a:spAutoFit/>
          </a:bodyPr>
          <a:lstStyle/>
          <a:p>
            <a:pPr algn="ctr">
              <a:lnSpc>
                <a:spcPts val="4000"/>
              </a:lnSpc>
              <a:defRPr/>
            </a:pPr>
            <a:r>
              <a:rPr lang="en-US" altLang="zh-CN" sz="2800" b="1" dirty="0">
                <a:solidFill>
                  <a:srgbClr val="00B050"/>
                </a:solidFill>
                <a:latin typeface="+mn-lt"/>
                <a:ea typeface="+mn-ea"/>
              </a:rPr>
              <a:t>10101</a:t>
            </a:r>
          </a:p>
          <a:p>
            <a:pPr algn="ctr">
              <a:lnSpc>
                <a:spcPts val="4000"/>
              </a:lnSpc>
              <a:defRPr/>
            </a:pPr>
            <a:r>
              <a:rPr lang="en-US" altLang="zh-CN" sz="2800" b="1" dirty="0">
                <a:solidFill>
                  <a:srgbClr val="00B050"/>
                </a:solidFill>
                <a:latin typeface="+mn-lt"/>
                <a:ea typeface="+mn-ea"/>
              </a:rPr>
              <a:t>Li Lin</a:t>
            </a:r>
          </a:p>
          <a:p>
            <a:pPr algn="ctr">
              <a:lnSpc>
                <a:spcPts val="4000"/>
              </a:lnSpc>
              <a:defRPr/>
            </a:pPr>
            <a:r>
              <a:rPr lang="en-US" altLang="zh-CN" sz="2800" b="1" dirty="0">
                <a:solidFill>
                  <a:srgbClr val="00B050"/>
                </a:solidFill>
                <a:latin typeface="+mn-lt"/>
                <a:ea typeface="+mn-ea"/>
              </a:rPr>
              <a:t>M</a:t>
            </a:r>
          </a:p>
          <a:p>
            <a:pPr algn="ctr">
              <a:lnSpc>
                <a:spcPts val="4000"/>
              </a:lnSpc>
              <a:defRPr/>
            </a:pPr>
            <a:r>
              <a:rPr lang="en-US" altLang="zh-CN" sz="2800" b="1" dirty="0">
                <a:solidFill>
                  <a:srgbClr val="00B050"/>
                </a:solidFill>
                <a:latin typeface="+mn-lt"/>
                <a:ea typeface="+mn-ea"/>
              </a:rPr>
              <a:t>89.5</a:t>
            </a:r>
            <a:endParaRPr lang="zh-CN" altLang="en-US" sz="3200" b="1" dirty="0">
              <a:solidFill>
                <a:srgbClr val="00B050"/>
              </a:solidFill>
              <a:latin typeface="Arial" charset="0"/>
            </a:endParaRPr>
          </a:p>
        </p:txBody>
      </p:sp>
      <p:sp>
        <p:nvSpPr>
          <p:cNvPr id="48145" name="TextBox 6"/>
          <p:cNvSpPr txBox="1">
            <a:spLocks noChangeArrowheads="1"/>
          </p:cNvSpPr>
          <p:nvPr/>
        </p:nvSpPr>
        <p:spPr bwMode="auto">
          <a:xfrm>
            <a:off x="5643563" y="571500"/>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C00000"/>
                </a:solidFill>
                <a:latin typeface="Arial" pitchFamily="34" charset="0"/>
              </a:rPr>
              <a:t>p</a:t>
            </a:r>
            <a:endParaRPr lang="zh-CN" altLang="en-US">
              <a:solidFill>
                <a:srgbClr val="C00000"/>
              </a:solidFill>
              <a:latin typeface="Arial" pitchFamily="34" charset="0"/>
            </a:endParaRPr>
          </a:p>
        </p:txBody>
      </p:sp>
      <p:cxnSp>
        <p:nvCxnSpPr>
          <p:cNvPr id="48146" name="直接箭头连接符 8"/>
          <p:cNvCxnSpPr>
            <a:cxnSpLocks noChangeShapeType="1"/>
          </p:cNvCxnSpPr>
          <p:nvPr/>
        </p:nvCxnSpPr>
        <p:spPr bwMode="auto">
          <a:xfrm>
            <a:off x="6143625" y="927100"/>
            <a:ext cx="1143000" cy="1588"/>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grpSp>
        <p:nvGrpSpPr>
          <p:cNvPr id="2" name="组合 17"/>
          <p:cNvGrpSpPr>
            <a:grpSpLocks/>
          </p:cNvGrpSpPr>
          <p:nvPr/>
        </p:nvGrpSpPr>
        <p:grpSpPr bwMode="auto">
          <a:xfrm>
            <a:off x="2928938" y="3643313"/>
            <a:ext cx="3714750" cy="1571625"/>
            <a:chOff x="2928926" y="3643314"/>
            <a:chExt cx="3714776" cy="1571636"/>
          </a:xfrm>
        </p:grpSpPr>
        <p:sp>
          <p:nvSpPr>
            <p:cNvPr id="10" name="圆角矩形标注 9"/>
            <p:cNvSpPr/>
            <p:nvPr/>
          </p:nvSpPr>
          <p:spPr bwMode="auto">
            <a:xfrm>
              <a:off x="2928926" y="4572007"/>
              <a:ext cx="2286016"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(*p).num</a:t>
              </a:r>
              <a:endParaRPr lang="zh-CN" altLang="en-US" sz="2800" b="1" dirty="0">
                <a:solidFill>
                  <a:srgbClr val="C00000"/>
                </a:solidFill>
                <a:latin typeface="+mn-lt"/>
                <a:ea typeface="+mn-ea"/>
              </a:endParaRPr>
            </a:p>
          </p:txBody>
        </p:sp>
        <p:sp>
          <p:nvSpPr>
            <p:cNvPr id="48159" name="矩形 10"/>
            <p:cNvSpPr>
              <a:spLocks noChangeArrowheads="1"/>
            </p:cNvSpPr>
            <p:nvPr/>
          </p:nvSpPr>
          <p:spPr bwMode="auto">
            <a:xfrm>
              <a:off x="4429124" y="3643314"/>
              <a:ext cx="2214578"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3" name="组合 18"/>
          <p:cNvGrpSpPr>
            <a:grpSpLocks/>
          </p:cNvGrpSpPr>
          <p:nvPr/>
        </p:nvGrpSpPr>
        <p:grpSpPr bwMode="auto">
          <a:xfrm>
            <a:off x="3143250" y="4143375"/>
            <a:ext cx="4000500" cy="1571625"/>
            <a:chOff x="3143240" y="4143380"/>
            <a:chExt cx="4000528" cy="1571636"/>
          </a:xfrm>
        </p:grpSpPr>
        <p:sp>
          <p:nvSpPr>
            <p:cNvPr id="12" name="圆角矩形标注 11"/>
            <p:cNvSpPr/>
            <p:nvPr/>
          </p:nvSpPr>
          <p:spPr bwMode="auto">
            <a:xfrm>
              <a:off x="3143240" y="5072075"/>
              <a:ext cx="2428892" cy="642941"/>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(*p).name</a:t>
              </a:r>
              <a:endParaRPr lang="zh-CN" altLang="en-US" sz="2800" b="1" dirty="0">
                <a:solidFill>
                  <a:srgbClr val="C00000"/>
                </a:solidFill>
                <a:latin typeface="+mn-lt"/>
                <a:ea typeface="+mn-ea"/>
              </a:endParaRPr>
            </a:p>
          </p:txBody>
        </p:sp>
        <p:sp>
          <p:nvSpPr>
            <p:cNvPr id="48157" name="矩形 12"/>
            <p:cNvSpPr>
              <a:spLocks noChangeArrowheads="1"/>
            </p:cNvSpPr>
            <p:nvPr/>
          </p:nvSpPr>
          <p:spPr bwMode="auto">
            <a:xfrm>
              <a:off x="4714876" y="4143380"/>
              <a:ext cx="2428892"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5" name="组合 19"/>
          <p:cNvGrpSpPr>
            <a:grpSpLocks/>
          </p:cNvGrpSpPr>
          <p:nvPr/>
        </p:nvGrpSpPr>
        <p:grpSpPr bwMode="auto">
          <a:xfrm>
            <a:off x="3000375" y="4643438"/>
            <a:ext cx="3357563" cy="1571625"/>
            <a:chOff x="2928926" y="4643446"/>
            <a:chExt cx="3357586" cy="1571636"/>
          </a:xfrm>
        </p:grpSpPr>
        <p:sp>
          <p:nvSpPr>
            <p:cNvPr id="14" name="圆角矩形标注 13"/>
            <p:cNvSpPr/>
            <p:nvPr/>
          </p:nvSpPr>
          <p:spPr bwMode="auto">
            <a:xfrm>
              <a:off x="2928926" y="5572139"/>
              <a:ext cx="2428892"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(*p).sex</a:t>
              </a:r>
              <a:endParaRPr lang="zh-CN" altLang="en-US" sz="2800" b="1" dirty="0">
                <a:solidFill>
                  <a:srgbClr val="C00000"/>
                </a:solidFill>
                <a:latin typeface="+mn-lt"/>
                <a:ea typeface="+mn-ea"/>
              </a:endParaRPr>
            </a:p>
          </p:txBody>
        </p:sp>
        <p:sp>
          <p:nvSpPr>
            <p:cNvPr id="48155" name="矩形 14"/>
            <p:cNvSpPr>
              <a:spLocks noChangeArrowheads="1"/>
            </p:cNvSpPr>
            <p:nvPr/>
          </p:nvSpPr>
          <p:spPr bwMode="auto">
            <a:xfrm>
              <a:off x="4286248" y="4643446"/>
              <a:ext cx="2000264"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7" name="组合 20"/>
          <p:cNvGrpSpPr>
            <a:grpSpLocks/>
          </p:cNvGrpSpPr>
          <p:nvPr/>
        </p:nvGrpSpPr>
        <p:grpSpPr bwMode="auto">
          <a:xfrm>
            <a:off x="5214938" y="5143500"/>
            <a:ext cx="3786187" cy="1500188"/>
            <a:chOff x="5072066" y="5143512"/>
            <a:chExt cx="3786214" cy="1500198"/>
          </a:xfrm>
        </p:grpSpPr>
        <p:sp>
          <p:nvSpPr>
            <p:cNvPr id="16" name="圆角矩形标注 15"/>
            <p:cNvSpPr/>
            <p:nvPr/>
          </p:nvSpPr>
          <p:spPr bwMode="auto">
            <a:xfrm>
              <a:off x="6286512" y="6000768"/>
              <a:ext cx="2571768" cy="642942"/>
            </a:xfrm>
            <a:prstGeom prst="wedgeRoundRectCallout">
              <a:avLst>
                <a:gd name="adj1" fmla="val -4605"/>
                <a:gd name="adj2" fmla="val -9131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(*p).score</a:t>
              </a:r>
              <a:endParaRPr lang="zh-CN" altLang="en-US" sz="2800" b="1" dirty="0">
                <a:solidFill>
                  <a:srgbClr val="C00000"/>
                </a:solidFill>
                <a:latin typeface="+mn-lt"/>
                <a:ea typeface="+mn-ea"/>
              </a:endParaRPr>
            </a:p>
          </p:txBody>
        </p:sp>
        <p:sp>
          <p:nvSpPr>
            <p:cNvPr id="48153" name="矩形 16"/>
            <p:cNvSpPr>
              <a:spLocks noChangeArrowheads="1"/>
            </p:cNvSpPr>
            <p:nvPr/>
          </p:nvSpPr>
          <p:spPr bwMode="auto">
            <a:xfrm>
              <a:off x="5072066" y="5143512"/>
              <a:ext cx="2571768"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pic>
        <p:nvPicPr>
          <p:cNvPr id="48151" name="图片 1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643063"/>
            <a:ext cx="4143375" cy="4429125"/>
          </a:xfrm>
        </p:spPr>
        <p:txBody>
          <a:bodyPr/>
          <a:lstStyle/>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 </a:t>
            </a:r>
            <a:endParaRPr lang="zh-CN" altLang="zh-CN" sz="2800"/>
          </a:p>
          <a:p>
            <a:pPr>
              <a:lnSpc>
                <a:spcPct val="100000"/>
              </a:lnSpc>
              <a:buFont typeface="Wingdings" pitchFamily="2" charset="2"/>
              <a:buNone/>
            </a:pPr>
            <a:r>
              <a:rPr lang="en-US" altLang="zh-CN" sz="2800"/>
              <a:t>    char name[20]; </a:t>
            </a:r>
            <a:endParaRPr lang="zh-CN" altLang="zh-CN" sz="2800"/>
          </a:p>
          <a:p>
            <a:pPr>
              <a:lnSpc>
                <a:spcPct val="100000"/>
              </a:lnSpc>
              <a:buFont typeface="Wingdings" pitchFamily="2" charset="2"/>
              <a:buNone/>
            </a:pPr>
            <a:r>
              <a:rPr lang="en-US" altLang="zh-CN" sz="2800"/>
              <a:t>    char sex; </a:t>
            </a:r>
            <a:endParaRPr lang="zh-CN" altLang="zh-CN" sz="2800"/>
          </a:p>
          <a:p>
            <a:pPr>
              <a:lnSpc>
                <a:spcPct val="100000"/>
              </a:lnSpc>
              <a:buFont typeface="Wingdings" pitchFamily="2" charset="2"/>
              <a:buNone/>
            </a:pPr>
            <a:r>
              <a:rPr lang="en-US" altLang="zh-CN" sz="2800"/>
              <a:t>    int age;  </a:t>
            </a:r>
            <a:endParaRPr lang="zh-CN" altLang="zh-CN" sz="2800"/>
          </a:p>
          <a:p>
            <a:pPr>
              <a:lnSpc>
                <a:spcPct val="100000"/>
              </a:lnSpc>
              <a:buFont typeface="Wingdings" pitchFamily="2" charset="2"/>
              <a:buNone/>
            </a:pPr>
            <a:r>
              <a:rPr lang="en-US" altLang="zh-CN" sz="2800"/>
              <a:t>    float score; </a:t>
            </a:r>
            <a:endParaRPr lang="zh-CN" altLang="zh-CN" sz="2800"/>
          </a:p>
          <a:p>
            <a:pPr>
              <a:lnSpc>
                <a:spcPct val="100000"/>
              </a:lnSpc>
              <a:buFont typeface="Wingdings" pitchFamily="2" charset="2"/>
              <a:buNone/>
            </a:pPr>
            <a:r>
              <a:rPr lang="en-US" altLang="zh-CN" sz="2800"/>
              <a:t>    char addr[30]; </a:t>
            </a:r>
            <a:endParaRPr lang="zh-CN" altLang="zh-CN" sz="2800"/>
          </a:p>
          <a:p>
            <a:pPr>
              <a:lnSpc>
                <a:spcPct val="100000"/>
              </a:lnSpc>
              <a:buFont typeface="Wingdings" pitchFamily="2" charset="2"/>
              <a:buNone/>
            </a:pPr>
            <a:r>
              <a:rPr lang="en-US" altLang="zh-CN" sz="2800"/>
              <a:t>}</a:t>
            </a:r>
            <a:r>
              <a:rPr lang="en-US" altLang="zh-CN" sz="2800">
                <a:solidFill>
                  <a:srgbClr val="FF0000"/>
                </a:solidFill>
              </a:rPr>
              <a:t>;</a:t>
            </a:r>
          </a:p>
        </p:txBody>
      </p:sp>
      <p:sp>
        <p:nvSpPr>
          <p:cNvPr id="4" name="Rectangle 3"/>
          <p:cNvSpPr txBox="1">
            <a:spLocks noChangeArrowheads="1"/>
          </p:cNvSpPr>
          <p:nvPr/>
        </p:nvSpPr>
        <p:spPr bwMode="auto">
          <a:xfrm>
            <a:off x="4714875" y="1857375"/>
            <a:ext cx="4000500" cy="3571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nSpc>
                <a:spcPct val="100000"/>
              </a:lnSpc>
              <a:buFont typeface="Wingdings" pitchFamily="2" charset="2"/>
              <a:buChar char="u"/>
            </a:pPr>
            <a:r>
              <a:rPr lang="zh-CN" altLang="zh-CN" sz="2800">
                <a:solidFill>
                  <a:srgbClr val="C00000"/>
                </a:solidFill>
                <a:latin typeface="Arial" pitchFamily="34" charset="0"/>
              </a:rPr>
              <a:t>由程序设计者指定了一个结构体类型</a:t>
            </a:r>
            <a:r>
              <a:rPr lang="en-US" altLang="zh-CN" sz="2800">
                <a:solidFill>
                  <a:srgbClr val="C00000"/>
                </a:solidFill>
                <a:latin typeface="Arial" pitchFamily="34" charset="0"/>
              </a:rPr>
              <a:t>struct Student</a:t>
            </a:r>
          </a:p>
          <a:p>
            <a:pPr>
              <a:lnSpc>
                <a:spcPct val="100000"/>
              </a:lnSpc>
              <a:buFont typeface="Wingdings" pitchFamily="2" charset="2"/>
              <a:buChar char="u"/>
            </a:pPr>
            <a:r>
              <a:rPr lang="zh-CN" altLang="zh-CN" sz="2800">
                <a:solidFill>
                  <a:srgbClr val="C00000"/>
                </a:solidFill>
                <a:latin typeface="Arial" pitchFamily="34" charset="0"/>
              </a:rPr>
              <a:t>它包括</a:t>
            </a:r>
            <a:r>
              <a:rPr lang="en-US" altLang="zh-CN" sz="2800">
                <a:solidFill>
                  <a:srgbClr val="C00000"/>
                </a:solidFill>
                <a:latin typeface="Arial" pitchFamily="34" charset="0"/>
              </a:rPr>
              <a:t>num,name,sex,age,score,addr</a:t>
            </a:r>
            <a:r>
              <a:rPr lang="zh-CN" altLang="zh-CN" sz="2800">
                <a:solidFill>
                  <a:srgbClr val="C00000"/>
                </a:solidFill>
                <a:latin typeface="Arial" pitchFamily="34" charset="0"/>
              </a:rPr>
              <a:t>等不同类型的成员</a:t>
            </a:r>
            <a:endParaRPr lang="en-US" altLang="zh-CN" sz="2800">
              <a:solidFill>
                <a:srgbClr val="C00000"/>
              </a:solidFill>
              <a:latin typeface="Arial" pitchFamily="34" charset="0"/>
            </a:endParaRPr>
          </a:p>
        </p:txBody>
      </p:sp>
      <p:pic>
        <p:nvPicPr>
          <p:cNvPr id="6149"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539750" y="642938"/>
            <a:ext cx="8153400" cy="5929312"/>
          </a:xfrm>
        </p:spPr>
        <p:txBody>
          <a:bodyPr/>
          <a:lstStyle/>
          <a:p>
            <a:r>
              <a:rPr lang="zh-CN" altLang="zh-CN"/>
              <a:t>说明：</a:t>
            </a:r>
            <a:endParaRPr lang="en-US" altLang="zh-CN"/>
          </a:p>
          <a:p>
            <a:pPr lvl="1"/>
            <a:r>
              <a:rPr lang="zh-CN" altLang="zh-CN"/>
              <a:t>为了使用方便和直观，</a:t>
            </a:r>
            <a:r>
              <a:rPr lang="en-US" altLang="zh-CN"/>
              <a:t>C</a:t>
            </a:r>
            <a:r>
              <a:rPr lang="zh-CN" altLang="zh-CN"/>
              <a:t>语言允许把</a:t>
            </a:r>
            <a:r>
              <a:rPr lang="en-US" altLang="zh-CN"/>
              <a:t>(*p).num</a:t>
            </a:r>
            <a:r>
              <a:rPr lang="zh-CN" altLang="zh-CN"/>
              <a:t>用</a:t>
            </a:r>
            <a:r>
              <a:rPr lang="en-US" altLang="zh-CN"/>
              <a:t>p-&gt;num</a:t>
            </a:r>
            <a:r>
              <a:rPr lang="zh-CN" altLang="zh-CN"/>
              <a:t>来代替</a:t>
            </a:r>
            <a:endParaRPr lang="en-US" altLang="zh-CN"/>
          </a:p>
          <a:p>
            <a:pPr lvl="1"/>
            <a:r>
              <a:rPr lang="en-US" altLang="zh-CN"/>
              <a:t>(*p).name</a:t>
            </a:r>
            <a:r>
              <a:rPr lang="zh-CN" altLang="zh-CN"/>
              <a:t>等价于</a:t>
            </a:r>
            <a:r>
              <a:rPr lang="en-US" altLang="zh-CN"/>
              <a:t>p-&gt;name</a:t>
            </a:r>
            <a:endParaRPr lang="zh-CN" altLang="zh-CN"/>
          </a:p>
          <a:p>
            <a:pPr lvl="1"/>
            <a:r>
              <a:rPr lang="zh-CN" altLang="zh-CN"/>
              <a:t>如果</a:t>
            </a:r>
            <a:r>
              <a:rPr lang="en-US" altLang="zh-CN"/>
              <a:t>p</a:t>
            </a:r>
            <a:r>
              <a:rPr lang="zh-CN" altLang="zh-CN"/>
              <a:t>指向一个结构体变量</a:t>
            </a:r>
            <a:r>
              <a:rPr lang="en-US" altLang="zh-CN"/>
              <a:t>stu</a:t>
            </a:r>
            <a:r>
              <a:rPr lang="zh-CN" altLang="zh-CN"/>
              <a:t>，以下等价：</a:t>
            </a:r>
          </a:p>
          <a:p>
            <a:pPr lvl="1">
              <a:buFont typeface="Wingdings" pitchFamily="2" charset="2"/>
              <a:buNone/>
            </a:pPr>
            <a:r>
              <a:rPr lang="zh-CN" altLang="zh-CN"/>
              <a:t>①</a:t>
            </a:r>
            <a:r>
              <a:rPr lang="en-US" altLang="zh-CN"/>
              <a:t>  stu.</a:t>
            </a:r>
            <a:r>
              <a:rPr lang="zh-CN" altLang="zh-CN"/>
              <a:t>成员名</a:t>
            </a:r>
            <a:r>
              <a:rPr lang="en-US" altLang="zh-CN"/>
              <a:t>(</a:t>
            </a:r>
            <a:r>
              <a:rPr lang="zh-CN" altLang="zh-CN"/>
              <a:t>如</a:t>
            </a:r>
            <a:r>
              <a:rPr lang="en-US" altLang="zh-CN"/>
              <a:t>stu.num)</a:t>
            </a:r>
            <a:endParaRPr lang="zh-CN" altLang="zh-CN"/>
          </a:p>
          <a:p>
            <a:pPr lvl="1">
              <a:buFont typeface="Wingdings" pitchFamily="2" charset="2"/>
              <a:buNone/>
            </a:pPr>
            <a:r>
              <a:rPr lang="zh-CN" altLang="zh-CN"/>
              <a:t>②</a:t>
            </a:r>
            <a:r>
              <a:rPr lang="en-US" altLang="zh-CN"/>
              <a:t>  (*p).</a:t>
            </a:r>
            <a:r>
              <a:rPr lang="zh-CN" altLang="zh-CN"/>
              <a:t>成员名</a:t>
            </a:r>
            <a:r>
              <a:rPr lang="en-US" altLang="zh-CN"/>
              <a:t>(</a:t>
            </a:r>
            <a:r>
              <a:rPr lang="zh-CN" altLang="zh-CN"/>
              <a:t>如</a:t>
            </a:r>
            <a:r>
              <a:rPr lang="en-US" altLang="zh-CN"/>
              <a:t>(*p).num)</a:t>
            </a:r>
            <a:endParaRPr lang="zh-CN" altLang="zh-CN"/>
          </a:p>
          <a:p>
            <a:pPr lvl="1">
              <a:buFont typeface="Wingdings" pitchFamily="2" charset="2"/>
              <a:buNone/>
            </a:pPr>
            <a:r>
              <a:rPr lang="en-US" altLang="zh-CN"/>
              <a:t>     p-&gt;</a:t>
            </a:r>
            <a:r>
              <a:rPr lang="zh-CN" altLang="zh-CN"/>
              <a:t>成员名</a:t>
            </a:r>
            <a:r>
              <a:rPr lang="en-US" altLang="zh-CN"/>
              <a:t>(</a:t>
            </a:r>
            <a:r>
              <a:rPr lang="zh-CN" altLang="zh-CN"/>
              <a:t>如</a:t>
            </a:r>
            <a:r>
              <a:rPr lang="en-US" altLang="zh-CN"/>
              <a:t>p-&gt;num)</a:t>
            </a:r>
            <a:endParaRPr lang="zh-CN" altLang="zh-CN"/>
          </a:p>
          <a:p>
            <a:endParaRPr lang="zh-CN" altLang="en-US"/>
          </a:p>
        </p:txBody>
      </p:sp>
      <p:pic>
        <p:nvPicPr>
          <p:cNvPr id="4915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7" dur="500"/>
                                        <p:tgtEl>
                                          <p:spTgt spid="4710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12" dur="500"/>
                                        <p:tgtEl>
                                          <p:spTgt spid="4710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17" dur="500"/>
                                        <p:tgtEl>
                                          <p:spTgt spid="47106">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20" dur="500"/>
                                        <p:tgtEl>
                                          <p:spTgt spid="47106">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23" dur="500"/>
                                        <p:tgtEl>
                                          <p:spTgt spid="47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9.3.2 </a:t>
            </a:r>
            <a:r>
              <a:rPr lang="zh-CN" altLang="zh-CN" dirty="0">
                <a:solidFill>
                  <a:srgbClr val="800000"/>
                </a:solidFill>
                <a:effectLst>
                  <a:outerShdw blurRad="38100" dist="38100" dir="2700000" algn="tl">
                    <a:srgbClr val="000000"/>
                  </a:outerShdw>
                </a:effectLst>
                <a:latin typeface="Arial" charset="0"/>
                <a:ea typeface="黑体" pitchFamily="2" charset="-122"/>
              </a:rPr>
              <a:t>指向结构体数组的指针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0179" name="Rectangle 3"/>
          <p:cNvSpPr>
            <a:spLocks noGrp="1" noChangeArrowheads="1"/>
          </p:cNvSpPr>
          <p:nvPr>
            <p:ph type="body" idx="1"/>
          </p:nvPr>
        </p:nvSpPr>
        <p:spPr>
          <a:xfrm>
            <a:off x="1000125" y="2357438"/>
            <a:ext cx="7500938" cy="2000250"/>
          </a:xfrm>
        </p:spPr>
        <p:txBody>
          <a:bodyPr/>
          <a:lstStyle/>
          <a:p>
            <a:pPr>
              <a:buFont typeface="Wingdings" pitchFamily="2" charset="2"/>
              <a:buNone/>
            </a:pPr>
            <a:r>
              <a:rPr lang="en-US" altLang="zh-CN"/>
              <a:t>  </a:t>
            </a:r>
            <a:r>
              <a:rPr lang="zh-CN" altLang="zh-CN"/>
              <a:t>例</a:t>
            </a:r>
            <a:r>
              <a:rPr lang="en-US" altLang="zh-CN"/>
              <a:t>9.6  </a:t>
            </a:r>
            <a:r>
              <a:rPr lang="zh-CN" altLang="zh-CN"/>
              <a:t>有</a:t>
            </a:r>
            <a:r>
              <a:rPr lang="en-US" altLang="zh-CN"/>
              <a:t>3</a:t>
            </a:r>
            <a:r>
              <a:rPr lang="zh-CN" altLang="zh-CN"/>
              <a:t>个学生的信息，放在结构体数组中，要求输出全部学生的信息。</a:t>
            </a:r>
          </a:p>
        </p:txBody>
      </p:sp>
      <p:pic>
        <p:nvPicPr>
          <p:cNvPr id="501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571500" y="857250"/>
            <a:ext cx="7929563" cy="4857750"/>
          </a:xfrm>
        </p:spPr>
        <p:txBody>
          <a:bodyPr/>
          <a:lstStyle/>
          <a:p>
            <a:r>
              <a:rPr lang="zh-CN" altLang="zh-CN"/>
              <a:t>解题思路：用指向结构体变量的指针处理</a:t>
            </a:r>
          </a:p>
          <a:p>
            <a:pPr lvl="1">
              <a:buFont typeface="Wingdings" pitchFamily="2" charset="2"/>
              <a:buNone/>
            </a:pPr>
            <a:r>
              <a:rPr lang="en-US" altLang="zh-CN"/>
              <a:t>(1)</a:t>
            </a:r>
            <a:r>
              <a:rPr lang="zh-CN" altLang="zh-CN"/>
              <a:t>声明</a:t>
            </a:r>
            <a:r>
              <a:rPr lang="en-US" altLang="zh-CN"/>
              <a:t>struct Student</a:t>
            </a:r>
            <a:r>
              <a:rPr lang="zh-CN" altLang="zh-CN"/>
              <a:t>，并定义结构体数组</a:t>
            </a:r>
            <a:r>
              <a:rPr lang="zh-CN" altLang="en-US"/>
              <a:t>、</a:t>
            </a:r>
            <a:r>
              <a:rPr lang="zh-CN" altLang="zh-CN"/>
              <a:t>初始化</a:t>
            </a:r>
          </a:p>
          <a:p>
            <a:pPr lvl="1">
              <a:buFont typeface="Wingdings" pitchFamily="2" charset="2"/>
              <a:buNone/>
            </a:pPr>
            <a:r>
              <a:rPr lang="en-US" altLang="zh-CN"/>
              <a:t>(2)</a:t>
            </a:r>
            <a:r>
              <a:rPr lang="zh-CN" altLang="zh-CN"/>
              <a:t>定义指向</a:t>
            </a:r>
            <a:r>
              <a:rPr lang="en-US" altLang="zh-CN"/>
              <a:t>struct Student</a:t>
            </a:r>
            <a:r>
              <a:rPr lang="zh-CN" altLang="zh-CN"/>
              <a:t>类型指针</a:t>
            </a:r>
            <a:r>
              <a:rPr lang="en-US" altLang="zh-CN"/>
              <a:t>p</a:t>
            </a:r>
            <a:endParaRPr lang="zh-CN" altLang="zh-CN"/>
          </a:p>
          <a:p>
            <a:pPr lvl="1">
              <a:buFont typeface="Wingdings" pitchFamily="2" charset="2"/>
              <a:buNone/>
            </a:pPr>
            <a:r>
              <a:rPr lang="en-US" altLang="zh-CN"/>
              <a:t>(3)</a:t>
            </a:r>
            <a:r>
              <a:rPr lang="zh-CN" altLang="zh-CN"/>
              <a:t>使</a:t>
            </a:r>
            <a:r>
              <a:rPr lang="en-US" altLang="zh-CN"/>
              <a:t>p</a:t>
            </a:r>
            <a:r>
              <a:rPr lang="zh-CN" altLang="zh-CN"/>
              <a:t>指向数组首元素，输出元素中</a:t>
            </a:r>
            <a:r>
              <a:rPr lang="zh-CN" altLang="en-US"/>
              <a:t>各</a:t>
            </a:r>
            <a:r>
              <a:rPr lang="zh-CN" altLang="zh-CN"/>
              <a:t>信息</a:t>
            </a:r>
          </a:p>
          <a:p>
            <a:pPr lvl="1">
              <a:buFont typeface="Wingdings" pitchFamily="2" charset="2"/>
              <a:buNone/>
            </a:pPr>
            <a:r>
              <a:rPr lang="en-US" altLang="zh-CN"/>
              <a:t>(4)</a:t>
            </a:r>
            <a:r>
              <a:rPr lang="zh-CN" altLang="zh-CN"/>
              <a:t>使</a:t>
            </a:r>
            <a:r>
              <a:rPr lang="en-US" altLang="zh-CN"/>
              <a:t>p</a:t>
            </a:r>
            <a:r>
              <a:rPr lang="zh-CN" altLang="zh-CN"/>
              <a:t>指向下一个元素，输出元素中</a:t>
            </a:r>
            <a:r>
              <a:rPr lang="zh-CN" altLang="en-US"/>
              <a:t>各</a:t>
            </a:r>
            <a:r>
              <a:rPr lang="zh-CN" altLang="zh-CN"/>
              <a:t>信息</a:t>
            </a:r>
          </a:p>
          <a:p>
            <a:pPr lvl="1">
              <a:buFont typeface="Wingdings" pitchFamily="2" charset="2"/>
              <a:buNone/>
            </a:pPr>
            <a:r>
              <a:rPr lang="en-US" altLang="zh-CN"/>
              <a:t>(5)</a:t>
            </a:r>
            <a:r>
              <a:rPr lang="zh-CN" altLang="zh-CN"/>
              <a:t>再使</a:t>
            </a:r>
            <a:r>
              <a:rPr lang="en-US" altLang="zh-CN"/>
              <a:t>p</a:t>
            </a:r>
            <a:r>
              <a:rPr lang="zh-CN" altLang="zh-CN"/>
              <a:t>指向结构体数组的下一个元素，输出它指向的元素中的有关信息</a:t>
            </a:r>
          </a:p>
        </p:txBody>
      </p:sp>
      <p:pic>
        <p:nvPicPr>
          <p:cNvPr id="512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7" dur="500"/>
                                        <p:tgtEl>
                                          <p:spTgt spid="491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2" dur="500"/>
                                        <p:tgtEl>
                                          <p:spTgt spid="4915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7" dur="500"/>
                                        <p:tgtEl>
                                          <p:spTgt spid="491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2" dur="500"/>
                                        <p:tgtEl>
                                          <p:spTgt spid="4915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7" dur="500"/>
                                        <p:tgtEl>
                                          <p:spTgt spid="491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539750" y="785813"/>
            <a:ext cx="8153400" cy="5643562"/>
          </a:xfrm>
        </p:spPr>
        <p:txBody>
          <a:bodyPr/>
          <a:lstStyle/>
          <a:p>
            <a:pPr>
              <a:buFont typeface="Wingdings" pitchFamily="2" charset="2"/>
              <a:buNone/>
            </a:pPr>
            <a:r>
              <a:rPr lang="en-US" altLang="zh-CN" sz="2800"/>
              <a:t>#include &lt;stdio.h&gt;</a:t>
            </a:r>
            <a:endParaRPr lang="zh-CN" altLang="zh-CN" sz="2800"/>
          </a:p>
          <a:p>
            <a:pPr>
              <a:buFont typeface="Wingdings" pitchFamily="2" charset="2"/>
              <a:buNone/>
            </a:pPr>
            <a:r>
              <a:rPr lang="en-US" altLang="zh-CN" sz="2800"/>
              <a:t>struct Student                  </a:t>
            </a:r>
            <a:endParaRPr lang="zh-CN" altLang="zh-CN" sz="2800"/>
          </a:p>
          <a:p>
            <a:pPr>
              <a:buFont typeface="Wingdings" pitchFamily="2" charset="2"/>
              <a:buNone/>
            </a:pPr>
            <a:r>
              <a:rPr lang="en-US" altLang="zh-CN" sz="2800"/>
              <a:t>{ int num;    char name[20];</a:t>
            </a:r>
            <a:endParaRPr lang="zh-CN" altLang="zh-CN" sz="2800"/>
          </a:p>
          <a:p>
            <a:pPr>
              <a:buFont typeface="Wingdings" pitchFamily="2" charset="2"/>
              <a:buNone/>
            </a:pPr>
            <a:r>
              <a:rPr lang="en-US" altLang="zh-CN" sz="2800"/>
              <a:t>   char sex;   int age;</a:t>
            </a:r>
            <a:endParaRPr lang="zh-CN" altLang="zh-CN" sz="2800"/>
          </a:p>
          <a:p>
            <a:pPr>
              <a:buFont typeface="Wingdings" pitchFamily="2" charset="2"/>
              <a:buNone/>
            </a:pPr>
            <a:r>
              <a:rPr lang="en-US" altLang="zh-CN" sz="2800"/>
              <a:t>};</a:t>
            </a:r>
            <a:endParaRPr lang="zh-CN" altLang="zh-CN" sz="2800"/>
          </a:p>
          <a:p>
            <a:pPr>
              <a:buFont typeface="Wingdings" pitchFamily="2" charset="2"/>
              <a:buNone/>
            </a:pPr>
            <a:r>
              <a:rPr lang="en-US" altLang="zh-CN" sz="2800"/>
              <a:t>struct Student stu[3]={</a:t>
            </a:r>
          </a:p>
          <a:p>
            <a:pPr>
              <a:buFont typeface="Wingdings" pitchFamily="2" charset="2"/>
              <a:buNone/>
            </a:pPr>
            <a:r>
              <a:rPr lang="en-US" altLang="zh-CN" sz="2800"/>
              <a:t>              {10101,"Li Lin",'M',18},</a:t>
            </a:r>
          </a:p>
          <a:p>
            <a:pPr>
              <a:buFont typeface="Wingdings" pitchFamily="2" charset="2"/>
              <a:buNone/>
            </a:pPr>
            <a:r>
              <a:rPr lang="en-US" altLang="zh-CN" sz="2800"/>
              <a:t>              {10102,"Zhang Fun",'M',19},</a:t>
            </a:r>
            <a:endParaRPr lang="zh-CN" altLang="zh-CN" sz="2800"/>
          </a:p>
          <a:p>
            <a:pPr>
              <a:buFont typeface="Wingdings" pitchFamily="2" charset="2"/>
              <a:buNone/>
            </a:pPr>
            <a:r>
              <a:rPr lang="en-US" altLang="zh-CN" sz="2800"/>
              <a:t>              {10104,"Wang Min",'F',20} };</a:t>
            </a:r>
            <a:endParaRPr lang="zh-CN" altLang="en-US" sz="2800"/>
          </a:p>
        </p:txBody>
      </p:sp>
      <p:pic>
        <p:nvPicPr>
          <p:cNvPr id="5222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sp>
        <p:nvSpPr>
          <p:cNvPr id="7" name="矩形 6"/>
          <p:cNvSpPr>
            <a:spLocks noChangeArrowheads="1"/>
          </p:cNvSpPr>
          <p:nvPr/>
        </p:nvSpPr>
        <p:spPr bwMode="auto">
          <a:xfrm>
            <a:off x="785813" y="1643063"/>
            <a:ext cx="7572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2104805107"/>
              </p:ext>
            </p:extLst>
          </p:nvPr>
        </p:nvGraphicFramePr>
        <p:xfrm>
          <a:off x="1928813" y="4929188"/>
          <a:ext cx="5715001" cy="1554312"/>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Fun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5" name="TextBox 11"/>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stu[0]</a:t>
            </a:r>
            <a:endParaRPr lang="zh-CN" altLang="en-US">
              <a:solidFill>
                <a:srgbClr val="0000CC"/>
              </a:solidFill>
              <a:latin typeface="Arial" pitchFamily="34" charset="0"/>
            </a:endParaRPr>
          </a:p>
        </p:txBody>
      </p:sp>
      <p:sp>
        <p:nvSpPr>
          <p:cNvPr id="53276" name="TextBox 12"/>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stu[1]</a:t>
            </a:r>
            <a:endParaRPr lang="zh-CN" altLang="en-US">
              <a:solidFill>
                <a:srgbClr val="0000CC"/>
              </a:solidFill>
              <a:latin typeface="Arial" pitchFamily="34" charset="0"/>
            </a:endParaRPr>
          </a:p>
        </p:txBody>
      </p:sp>
      <p:sp>
        <p:nvSpPr>
          <p:cNvPr id="53277" name="TextBox 13"/>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stu[2]</a:t>
            </a:r>
            <a:endParaRPr lang="zh-CN" altLang="en-US">
              <a:solidFill>
                <a:srgbClr val="0000CC"/>
              </a:solidFill>
              <a:latin typeface="Arial" pitchFamily="34" charset="0"/>
            </a:endParaRPr>
          </a:p>
        </p:txBody>
      </p:sp>
      <p:pic>
        <p:nvPicPr>
          <p:cNvPr id="53278" name="图片 11"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0007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extLst>
              <p:ext uri="{D42A27DB-BD31-4B8C-83A1-F6EECF244321}">
                <p14:modId xmlns:p14="http://schemas.microsoft.com/office/powerpoint/2010/main" val="1862101995"/>
              </p:ext>
            </p:extLst>
          </p:nvPr>
        </p:nvGraphicFramePr>
        <p:xfrm>
          <a:off x="1928813" y="4929188"/>
          <a:ext cx="5715001" cy="1554312"/>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Fun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857250" y="4500563"/>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C00000"/>
                </a:solidFill>
                <a:latin typeface="Arial" pitchFamily="34" charset="0"/>
              </a:rPr>
              <a:t>p</a:t>
            </a:r>
            <a:endParaRPr lang="zh-CN" altLang="en-US">
              <a:solidFill>
                <a:srgbClr val="C00000"/>
              </a:solidFill>
              <a:latin typeface="Arial" pitchFamily="34" charset="0"/>
            </a:endParaRPr>
          </a:p>
        </p:txBody>
      </p:sp>
      <p:cxnSp>
        <p:nvCxnSpPr>
          <p:cNvPr id="6" name="直接箭头连接符 5"/>
          <p:cNvCxnSpPr>
            <a:cxnSpLocks noChangeShapeType="1"/>
          </p:cNvCxnSpPr>
          <p:nvPr/>
        </p:nvCxnSpPr>
        <p:spPr bwMode="auto">
          <a:xfrm>
            <a:off x="1285875" y="4929188"/>
            <a:ext cx="642938"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7"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543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2" name="TextBox 12"/>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stu[0]</a:t>
            </a:r>
            <a:endParaRPr lang="zh-CN" altLang="en-US">
              <a:solidFill>
                <a:srgbClr val="0000CC"/>
              </a:solidFill>
              <a:latin typeface="Arial" pitchFamily="34" charset="0"/>
            </a:endParaRPr>
          </a:p>
        </p:txBody>
      </p:sp>
      <p:sp>
        <p:nvSpPr>
          <p:cNvPr id="54303" name="TextBox 13"/>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stu[1]</a:t>
            </a:r>
            <a:endParaRPr lang="zh-CN" altLang="en-US">
              <a:solidFill>
                <a:srgbClr val="0000CC"/>
              </a:solidFill>
              <a:latin typeface="Arial" pitchFamily="34" charset="0"/>
            </a:endParaRPr>
          </a:p>
        </p:txBody>
      </p:sp>
      <p:sp>
        <p:nvSpPr>
          <p:cNvPr id="54304" name="TextBox 14"/>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stu[2]</a:t>
            </a:r>
            <a:endParaRPr lang="zh-CN" altLang="en-US">
              <a:solidFill>
                <a:srgbClr val="0000CC"/>
              </a:solidFill>
              <a:latin typeface="Arial" pitchFamily="34" charset="0"/>
            </a:endParaRPr>
          </a:p>
        </p:txBody>
      </p:sp>
      <p:pic>
        <p:nvPicPr>
          <p:cNvPr id="54305" name="图片 12"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4313" y="60007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extLst>
              <p:ext uri="{D42A27DB-BD31-4B8C-83A1-F6EECF244321}">
                <p14:modId xmlns:p14="http://schemas.microsoft.com/office/powerpoint/2010/main" val="26932234"/>
              </p:ext>
            </p:extLst>
          </p:nvPr>
        </p:nvGraphicFramePr>
        <p:xfrm>
          <a:off x="1928813" y="4929188"/>
          <a:ext cx="5715001" cy="1554312"/>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Fun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1000125" y="4929188"/>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C00000"/>
                </a:solidFill>
                <a:latin typeface="Arial" pitchFamily="34" charset="0"/>
              </a:rPr>
              <a:t>p</a:t>
            </a:r>
            <a:endParaRPr lang="zh-CN" altLang="en-US">
              <a:solidFill>
                <a:srgbClr val="C00000"/>
              </a:solidFill>
              <a:latin typeface="Arial" pitchFamily="34" charset="0"/>
            </a:endParaRPr>
          </a:p>
        </p:txBody>
      </p:sp>
      <p:cxnSp>
        <p:nvCxnSpPr>
          <p:cNvPr id="6" name="直接箭头连接符 5"/>
          <p:cNvCxnSpPr>
            <a:cxnSpLocks noChangeShapeType="1"/>
          </p:cNvCxnSpPr>
          <p:nvPr/>
        </p:nvCxnSpPr>
        <p:spPr bwMode="auto">
          <a:xfrm flipV="1">
            <a:off x="1285875" y="5416550"/>
            <a:ext cx="642938" cy="12700"/>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55323"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553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914400"/>
            <a:ext cx="5064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27" name="TextBox 14"/>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stu[0]</a:t>
            </a:r>
            <a:endParaRPr lang="zh-CN" altLang="en-US">
              <a:solidFill>
                <a:srgbClr val="0000CC"/>
              </a:solidFill>
              <a:latin typeface="Arial" pitchFamily="34" charset="0"/>
            </a:endParaRPr>
          </a:p>
        </p:txBody>
      </p:sp>
      <p:sp>
        <p:nvSpPr>
          <p:cNvPr id="55328" name="TextBox 15"/>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stu[1]</a:t>
            </a:r>
            <a:endParaRPr lang="zh-CN" altLang="en-US">
              <a:solidFill>
                <a:srgbClr val="0000CC"/>
              </a:solidFill>
              <a:latin typeface="Arial" pitchFamily="34" charset="0"/>
            </a:endParaRPr>
          </a:p>
        </p:txBody>
      </p:sp>
      <p:sp>
        <p:nvSpPr>
          <p:cNvPr id="55329" name="TextBox 16"/>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stu[2]</a:t>
            </a:r>
            <a:endParaRPr lang="zh-CN" altLang="en-US">
              <a:solidFill>
                <a:srgbClr val="0000CC"/>
              </a:solidFill>
              <a:latin typeface="Arial" pitchFamily="34" charset="0"/>
            </a:endParaRPr>
          </a:p>
        </p:txBody>
      </p:sp>
      <p:pic>
        <p:nvPicPr>
          <p:cNvPr id="55330" name="图片 1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313" y="60007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extLst>
              <p:ext uri="{D42A27DB-BD31-4B8C-83A1-F6EECF244321}">
                <p14:modId xmlns:p14="http://schemas.microsoft.com/office/powerpoint/2010/main" val="1470240902"/>
              </p:ext>
            </p:extLst>
          </p:nvPr>
        </p:nvGraphicFramePr>
        <p:xfrm>
          <a:off x="1928813" y="4929188"/>
          <a:ext cx="5715001" cy="1554312"/>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Fun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692" marB="45692">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928688" y="5500688"/>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C00000"/>
                </a:solidFill>
                <a:latin typeface="Arial" pitchFamily="34" charset="0"/>
              </a:rPr>
              <a:t>p</a:t>
            </a:r>
            <a:endParaRPr lang="zh-CN" altLang="en-US">
              <a:solidFill>
                <a:srgbClr val="C00000"/>
              </a:solidFill>
              <a:latin typeface="Arial" pitchFamily="34" charset="0"/>
            </a:endParaRPr>
          </a:p>
        </p:txBody>
      </p:sp>
      <p:cxnSp>
        <p:nvCxnSpPr>
          <p:cNvPr id="6" name="直接箭头连接符 5"/>
          <p:cNvCxnSpPr>
            <a:cxnSpLocks noChangeShapeType="1"/>
          </p:cNvCxnSpPr>
          <p:nvPr/>
        </p:nvCxnSpPr>
        <p:spPr bwMode="auto">
          <a:xfrm flipV="1">
            <a:off x="1214438" y="5988050"/>
            <a:ext cx="714375" cy="12700"/>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56347"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563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914400"/>
            <a:ext cx="5064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1333500"/>
            <a:ext cx="50561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52" name="TextBox 11"/>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stu[0]</a:t>
            </a:r>
            <a:endParaRPr lang="zh-CN" altLang="en-US">
              <a:solidFill>
                <a:srgbClr val="0000CC"/>
              </a:solidFill>
              <a:latin typeface="Arial" pitchFamily="34" charset="0"/>
            </a:endParaRPr>
          </a:p>
        </p:txBody>
      </p:sp>
      <p:sp>
        <p:nvSpPr>
          <p:cNvPr id="56353" name="TextBox 12"/>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stu[1]</a:t>
            </a:r>
            <a:endParaRPr lang="zh-CN" altLang="en-US">
              <a:solidFill>
                <a:srgbClr val="0000CC"/>
              </a:solidFill>
              <a:latin typeface="Arial" pitchFamily="34" charset="0"/>
            </a:endParaRPr>
          </a:p>
        </p:txBody>
      </p:sp>
      <p:sp>
        <p:nvSpPr>
          <p:cNvPr id="56354" name="TextBox 13"/>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stu[2]</a:t>
            </a:r>
            <a:endParaRPr lang="zh-CN" altLang="en-US">
              <a:solidFill>
                <a:srgbClr val="0000CC"/>
              </a:solidFill>
              <a:latin typeface="Arial" pitchFamily="34" charset="0"/>
            </a:endParaRPr>
          </a:p>
        </p:txBody>
      </p:sp>
      <p:pic>
        <p:nvPicPr>
          <p:cNvPr id="56355" name="图片 13" descr="Untitled2.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4313" y="6000750"/>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42690"/>
                                        </p:tgtEl>
                                        <p:attrNameLst>
                                          <p:attrName>style.visibility</p:attrName>
                                        </p:attrNameLst>
                                      </p:cBhvr>
                                      <p:to>
                                        <p:strVal val="visible"/>
                                      </p:to>
                                    </p:set>
                                    <p:animEffect transition="in" filter="blinds(horizontal)">
                                      <p:cBhvr>
                                        <p:cTn id="16" dur="500"/>
                                        <p:tgtEl>
                                          <p:spTgt spid="24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571500"/>
            <a:ext cx="8358188"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9.3.3  </a:t>
            </a:r>
            <a:r>
              <a:rPr lang="zh-CN" altLang="zh-CN" dirty="0">
                <a:solidFill>
                  <a:srgbClr val="800000"/>
                </a:solidFill>
                <a:effectLst>
                  <a:outerShdw blurRad="38100" dist="38100" dir="2700000" algn="tl">
                    <a:srgbClr val="000000"/>
                  </a:outerShdw>
                </a:effectLst>
                <a:latin typeface="Arial" charset="0"/>
                <a:ea typeface="黑体" pitchFamily="2" charset="-122"/>
              </a:rPr>
              <a:t>用结构体变量和结构体变量的指针作函数参数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8371" name="Rectangle 3"/>
          <p:cNvSpPr>
            <a:spLocks noGrp="1" noChangeArrowheads="1"/>
          </p:cNvSpPr>
          <p:nvPr>
            <p:ph type="body" idx="1"/>
          </p:nvPr>
        </p:nvSpPr>
        <p:spPr>
          <a:xfrm>
            <a:off x="785813" y="2214563"/>
            <a:ext cx="7715250" cy="4000500"/>
          </a:xfrm>
        </p:spPr>
        <p:txBody>
          <a:bodyPr/>
          <a:lstStyle/>
          <a:p>
            <a:r>
              <a:rPr lang="zh-CN" altLang="zh-CN"/>
              <a:t>将一个结构体变量的值传递给另一个函数，有</a:t>
            </a:r>
            <a:r>
              <a:rPr lang="en-US" altLang="zh-CN"/>
              <a:t>3</a:t>
            </a:r>
            <a:r>
              <a:rPr lang="zh-CN" altLang="zh-CN"/>
              <a:t>个方法</a:t>
            </a:r>
            <a:r>
              <a:rPr lang="zh-CN" altLang="en-US"/>
              <a:t>。</a:t>
            </a:r>
            <a:endParaRPr lang="zh-CN" altLang="zh-CN"/>
          </a:p>
        </p:txBody>
      </p:sp>
      <p:pic>
        <p:nvPicPr>
          <p:cNvPr id="583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a:buFont typeface="Wingdings" pitchFamily="2" charset="2"/>
              <a:buNone/>
            </a:pPr>
            <a:r>
              <a:rPr lang="en-US" altLang="zh-CN"/>
              <a:t>(1) </a:t>
            </a:r>
            <a:r>
              <a:rPr lang="zh-CN" altLang="zh-CN"/>
              <a:t>用结构体变量的成员作参数。</a:t>
            </a:r>
            <a:endParaRPr lang="en-US" altLang="zh-CN"/>
          </a:p>
          <a:p>
            <a:pPr lvl="1">
              <a:buFont typeface="Wingdings" pitchFamily="2" charset="2"/>
              <a:buNone/>
            </a:pPr>
            <a:r>
              <a:rPr lang="en-US" altLang="zh-CN"/>
              <a:t>  </a:t>
            </a:r>
            <a:r>
              <a:rPr lang="zh-CN" altLang="zh-CN"/>
              <a:t>例如，用</a:t>
            </a:r>
            <a:r>
              <a:rPr lang="en-US" altLang="zh-CN"/>
              <a:t>stu[1].num</a:t>
            </a:r>
            <a:r>
              <a:rPr lang="zh-CN" altLang="zh-CN"/>
              <a:t>或</a:t>
            </a:r>
            <a:r>
              <a:rPr lang="en-US" altLang="zh-CN"/>
              <a:t>stu[2].name</a:t>
            </a:r>
            <a:r>
              <a:rPr lang="zh-CN" altLang="zh-CN"/>
              <a:t>作函数实参，将实参值传给形参。</a:t>
            </a:r>
            <a:endParaRPr lang="en-US" altLang="zh-CN"/>
          </a:p>
          <a:p>
            <a:pPr lvl="1"/>
            <a:r>
              <a:rPr lang="zh-CN" altLang="zh-CN"/>
              <a:t>用法和用普通变量作实参是一样的，属于“值传递”方式。</a:t>
            </a:r>
            <a:endParaRPr lang="en-US" altLang="zh-CN"/>
          </a:p>
          <a:p>
            <a:pPr lvl="1"/>
            <a:r>
              <a:rPr lang="zh-CN" altLang="zh-CN"/>
              <a:t>应当注意实参与形参的类型保持一致。</a:t>
            </a:r>
            <a:endParaRPr lang="zh-CN" altLang="en-US"/>
          </a:p>
        </p:txBody>
      </p:sp>
      <p:pic>
        <p:nvPicPr>
          <p:cNvPr id="5939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7" dur="500"/>
                                        <p:tgtEl>
                                          <p:spTgt spid="5632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12" dur="500"/>
                                        <p:tgtEl>
                                          <p:spTgt spid="56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171" name="Rectangle 3"/>
          <p:cNvSpPr>
            <a:spLocks noGrp="1" noChangeArrowheads="1"/>
          </p:cNvSpPr>
          <p:nvPr>
            <p:ph type="body" idx="1"/>
          </p:nvPr>
        </p:nvSpPr>
        <p:spPr>
          <a:xfrm>
            <a:off x="857250" y="1643063"/>
            <a:ext cx="7358063" cy="2286000"/>
          </a:xfrm>
        </p:spPr>
        <p:txBody>
          <a:bodyPr/>
          <a:lstStyle/>
          <a:p>
            <a:r>
              <a:rPr lang="zh-CN" altLang="zh-CN"/>
              <a:t>声明一个结构体类型的一般形式为：</a:t>
            </a:r>
            <a:endParaRPr lang="en-US" altLang="zh-CN"/>
          </a:p>
          <a:p>
            <a:pPr>
              <a:buFont typeface="Wingdings" pitchFamily="2" charset="2"/>
              <a:buNone/>
            </a:pPr>
            <a:r>
              <a:rPr lang="en-US" altLang="zh-CN"/>
              <a:t>          struct  </a:t>
            </a:r>
            <a:r>
              <a:rPr lang="zh-CN" altLang="zh-CN"/>
              <a:t>结构体名</a:t>
            </a:r>
          </a:p>
          <a:p>
            <a:pPr>
              <a:buFont typeface="Wingdings" pitchFamily="2" charset="2"/>
              <a:buNone/>
            </a:pPr>
            <a:r>
              <a:rPr lang="en-US" altLang="zh-CN"/>
              <a:t>          {  </a:t>
            </a:r>
            <a:r>
              <a:rPr lang="zh-CN" altLang="zh-CN"/>
              <a:t>成员表列</a:t>
            </a:r>
            <a:r>
              <a:rPr lang="en-US" altLang="zh-CN"/>
              <a:t>  };</a:t>
            </a:r>
            <a:r>
              <a:rPr lang="zh-CN" altLang="zh-CN"/>
              <a:t> </a:t>
            </a:r>
            <a:endParaRPr lang="en-US" altLang="zh-CN">
              <a:solidFill>
                <a:srgbClr val="FF0000"/>
              </a:solidFill>
            </a:endParaRPr>
          </a:p>
        </p:txBody>
      </p:sp>
      <p:sp>
        <p:nvSpPr>
          <p:cNvPr id="5" name="圆角矩形标注 4"/>
          <p:cNvSpPr/>
          <p:nvPr/>
        </p:nvSpPr>
        <p:spPr bwMode="auto">
          <a:xfrm>
            <a:off x="2643188" y="4286250"/>
            <a:ext cx="3500437" cy="785813"/>
          </a:xfrm>
          <a:prstGeom prst="wedgeRoundRectCallout">
            <a:avLst>
              <a:gd name="adj1" fmla="val -18408"/>
              <a:gd name="adj2" fmla="val -13685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3200" b="1" dirty="0">
                <a:solidFill>
                  <a:srgbClr val="0000CC"/>
                </a:solidFill>
                <a:latin typeface="+mn-lt"/>
                <a:ea typeface="+mn-ea"/>
              </a:rPr>
              <a:t>类型名 </a:t>
            </a:r>
            <a:r>
              <a:rPr lang="en-US" altLang="zh-CN" sz="3200" b="1" dirty="0">
                <a:solidFill>
                  <a:srgbClr val="0000CC"/>
                </a:solidFill>
                <a:latin typeface="+mn-lt"/>
                <a:ea typeface="+mn-ea"/>
              </a:rPr>
              <a:t> </a:t>
            </a:r>
            <a:r>
              <a:rPr lang="zh-CN" altLang="zh-CN" sz="3200" b="1" dirty="0">
                <a:solidFill>
                  <a:srgbClr val="0000CC"/>
                </a:solidFill>
                <a:latin typeface="+mn-lt"/>
                <a:ea typeface="+mn-ea"/>
              </a:rPr>
              <a:t>成员名</a:t>
            </a:r>
            <a:r>
              <a:rPr lang="en-US" altLang="zh-CN" sz="3200" b="1" dirty="0">
                <a:solidFill>
                  <a:srgbClr val="0000CC"/>
                </a:solidFill>
                <a:latin typeface="+mn-lt"/>
                <a:ea typeface="+mn-ea"/>
              </a:rPr>
              <a:t>;</a:t>
            </a:r>
            <a:endParaRPr lang="zh-CN" altLang="en-US" sz="3200" b="1" dirty="0">
              <a:solidFill>
                <a:srgbClr val="0000CC"/>
              </a:solidFill>
              <a:latin typeface="+mn-lt"/>
              <a:ea typeface="+mn-ea"/>
            </a:endParaRPr>
          </a:p>
        </p:txBody>
      </p:sp>
      <p:pic>
        <p:nvPicPr>
          <p:cNvPr id="7173"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539750" y="642938"/>
            <a:ext cx="8280400" cy="5481637"/>
          </a:xfrm>
        </p:spPr>
        <p:txBody>
          <a:bodyPr/>
          <a:lstStyle/>
          <a:p>
            <a:pPr>
              <a:buFont typeface="Wingdings" pitchFamily="2" charset="2"/>
              <a:buNone/>
            </a:pPr>
            <a:r>
              <a:rPr lang="en-US" altLang="zh-CN"/>
              <a:t>(2) </a:t>
            </a:r>
            <a:r>
              <a:rPr lang="zh-CN" altLang="zh-CN"/>
              <a:t>用结构体变量作实参。</a:t>
            </a:r>
            <a:endParaRPr lang="en-US" altLang="zh-CN"/>
          </a:p>
          <a:p>
            <a:pPr lvl="1"/>
            <a:r>
              <a:rPr lang="zh-CN" altLang="zh-CN"/>
              <a:t>用结构体变量作实参时，将结构体变量所占的内存单元的内容全部按顺序传递给形参，形参也必须是同类型的结构体变量</a:t>
            </a:r>
            <a:endParaRPr lang="en-US" altLang="zh-CN"/>
          </a:p>
          <a:p>
            <a:pPr lvl="1"/>
            <a:r>
              <a:rPr lang="zh-CN" altLang="zh-CN"/>
              <a:t>在函数调用期间形参也要占用内存单元。这种传递方式在空间和时间上开销较大</a:t>
            </a:r>
            <a:endParaRPr lang="en-US" altLang="zh-CN"/>
          </a:p>
          <a:p>
            <a:pPr lvl="1"/>
            <a:r>
              <a:rPr lang="zh-CN" altLang="zh-CN"/>
              <a:t>在被调用函数期间改变形参（也是结构体变量）的值，不能返回主调函数</a:t>
            </a:r>
            <a:endParaRPr lang="en-US" altLang="zh-CN"/>
          </a:p>
          <a:p>
            <a:pPr lvl="1"/>
            <a:r>
              <a:rPr lang="zh-CN" altLang="zh-CN"/>
              <a:t>一般较少用这种方法</a:t>
            </a:r>
            <a:endParaRPr lang="zh-CN" altLang="en-US"/>
          </a:p>
        </p:txBody>
      </p:sp>
      <p:pic>
        <p:nvPicPr>
          <p:cNvPr id="6041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animEffect transition="in" filter="blinds(horizontal)">
                                      <p:cBhvr>
                                        <p:cTn id="7" dur="500"/>
                                        <p:tgtEl>
                                          <p:spTgt spid="5734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6">
                                            <p:txEl>
                                              <p:pRg st="3" end="3"/>
                                            </p:txEl>
                                          </p:spTgt>
                                        </p:tgtEl>
                                        <p:attrNameLst>
                                          <p:attrName>style.visibility</p:attrName>
                                        </p:attrNameLst>
                                      </p:cBhvr>
                                      <p:to>
                                        <p:strVal val="visible"/>
                                      </p:to>
                                    </p:set>
                                    <p:animEffect transition="in" filter="blinds(horizontal)">
                                      <p:cBhvr>
                                        <p:cTn id="12" dur="500"/>
                                        <p:tgtEl>
                                          <p:spTgt spid="5734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6">
                                            <p:txEl>
                                              <p:pRg st="4" end="4"/>
                                            </p:txEl>
                                          </p:spTgt>
                                        </p:tgtEl>
                                        <p:attrNameLst>
                                          <p:attrName>style.visibility</p:attrName>
                                        </p:attrNameLst>
                                      </p:cBhvr>
                                      <p:to>
                                        <p:strVal val="visible"/>
                                      </p:to>
                                    </p:set>
                                    <p:animEffect transition="in" filter="blinds(horizontal)">
                                      <p:cBhvr>
                                        <p:cTn id="17" dur="500"/>
                                        <p:tgtEl>
                                          <p:spTgt spid="57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682625" y="1214438"/>
            <a:ext cx="7675563" cy="2571750"/>
          </a:xfrm>
        </p:spPr>
        <p:txBody>
          <a:bodyPr/>
          <a:lstStyle/>
          <a:p>
            <a:pPr>
              <a:buFont typeface="Wingdings" pitchFamily="2" charset="2"/>
              <a:buNone/>
            </a:pPr>
            <a:r>
              <a:rPr lang="en-US" altLang="zh-CN"/>
              <a:t>(3)</a:t>
            </a:r>
            <a:r>
              <a:rPr lang="zh-CN" altLang="zh-CN"/>
              <a:t>用指向结构体变量（或数组元素）的指针作实参，将结构体变量（或数组元素）的地址传给形参。</a:t>
            </a:r>
            <a:endParaRPr lang="zh-CN" altLang="en-US"/>
          </a:p>
        </p:txBody>
      </p:sp>
      <p:pic>
        <p:nvPicPr>
          <p:cNvPr id="6144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682625" y="1214438"/>
            <a:ext cx="7675563" cy="2571750"/>
          </a:xfrm>
        </p:spPr>
        <p:txBody>
          <a:bodyPr/>
          <a:lstStyle/>
          <a:p>
            <a:pPr>
              <a:buFont typeface="Wingdings" pitchFamily="2" charset="2"/>
              <a:buNone/>
            </a:pPr>
            <a:r>
              <a:rPr lang="en-US" altLang="zh-CN"/>
              <a:t>  </a:t>
            </a:r>
            <a:r>
              <a:rPr lang="zh-CN" altLang="zh-CN"/>
              <a:t>例</a:t>
            </a:r>
            <a:r>
              <a:rPr lang="en-US" altLang="zh-CN"/>
              <a:t>9.7 </a:t>
            </a:r>
            <a:r>
              <a:rPr lang="zh-CN" altLang="zh-CN"/>
              <a:t>有</a:t>
            </a:r>
            <a:r>
              <a:rPr lang="en-US" altLang="zh-CN"/>
              <a:t>n</a:t>
            </a:r>
            <a:r>
              <a:rPr lang="zh-CN" altLang="zh-CN"/>
              <a:t>个结构体变量，内含学生学号、姓名和</a:t>
            </a:r>
            <a:r>
              <a:rPr lang="en-US" altLang="zh-CN"/>
              <a:t>3</a:t>
            </a:r>
            <a:r>
              <a:rPr lang="zh-CN" altLang="zh-CN"/>
              <a:t>门课程的成绩。要求输出平均成绩最高的学生的信息</a:t>
            </a:r>
            <a:r>
              <a:rPr lang="en-US" altLang="zh-CN"/>
              <a:t>(</a:t>
            </a:r>
            <a:r>
              <a:rPr lang="zh-CN" altLang="zh-CN"/>
              <a:t>包括学号、姓名、</a:t>
            </a:r>
            <a:r>
              <a:rPr lang="en-US" altLang="zh-CN"/>
              <a:t>3</a:t>
            </a:r>
            <a:r>
              <a:rPr lang="zh-CN" altLang="zh-CN"/>
              <a:t>门课程成绩和平均成绩</a:t>
            </a:r>
            <a:r>
              <a:rPr lang="en-US" altLang="zh-CN"/>
              <a:t>)</a:t>
            </a:r>
            <a:r>
              <a:rPr lang="zh-CN" altLang="zh-CN"/>
              <a:t>。</a:t>
            </a:r>
          </a:p>
        </p:txBody>
      </p:sp>
      <p:pic>
        <p:nvPicPr>
          <p:cNvPr id="6246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682625" y="857250"/>
            <a:ext cx="8032750" cy="5357813"/>
          </a:xfrm>
        </p:spPr>
        <p:txBody>
          <a:bodyPr/>
          <a:lstStyle/>
          <a:p>
            <a:r>
              <a:rPr lang="zh-CN" altLang="zh-CN"/>
              <a:t>解题思路：将</a:t>
            </a:r>
            <a:r>
              <a:rPr lang="en-US" altLang="zh-CN"/>
              <a:t>n</a:t>
            </a:r>
            <a:r>
              <a:rPr lang="zh-CN" altLang="zh-CN"/>
              <a:t>个学生的数据表示为结构体数组。按照功能函数化的思想，分别用</a:t>
            </a:r>
            <a:r>
              <a:rPr lang="en-US" altLang="zh-CN"/>
              <a:t>3</a:t>
            </a:r>
            <a:r>
              <a:rPr lang="zh-CN" altLang="zh-CN"/>
              <a:t>个函数来实现不同的功能：</a:t>
            </a:r>
          </a:p>
          <a:p>
            <a:pPr lvl="1"/>
            <a:r>
              <a:rPr lang="zh-CN" altLang="zh-CN"/>
              <a:t>用</a:t>
            </a:r>
            <a:r>
              <a:rPr lang="en-US" altLang="zh-CN"/>
              <a:t>input</a:t>
            </a:r>
            <a:r>
              <a:rPr lang="zh-CN" altLang="zh-CN"/>
              <a:t>函数输入数据和求各学生平均成绩</a:t>
            </a:r>
          </a:p>
          <a:p>
            <a:pPr lvl="1"/>
            <a:r>
              <a:rPr lang="zh-CN" altLang="zh-CN"/>
              <a:t>用</a:t>
            </a:r>
            <a:r>
              <a:rPr lang="en-US" altLang="zh-CN"/>
              <a:t>max</a:t>
            </a:r>
            <a:r>
              <a:rPr lang="zh-CN" altLang="zh-CN"/>
              <a:t>函数找平均成绩最高的学生</a:t>
            </a:r>
          </a:p>
          <a:p>
            <a:pPr lvl="1"/>
            <a:r>
              <a:rPr lang="zh-CN" altLang="zh-CN"/>
              <a:t>用</a:t>
            </a:r>
            <a:r>
              <a:rPr lang="en-US" altLang="zh-CN"/>
              <a:t>print</a:t>
            </a:r>
            <a:r>
              <a:rPr lang="zh-CN" altLang="zh-CN"/>
              <a:t>函数输出成绩最高学生的信息</a:t>
            </a:r>
          </a:p>
          <a:p>
            <a:pPr lvl="1"/>
            <a:r>
              <a:rPr lang="zh-CN" altLang="zh-CN"/>
              <a:t>在主函数中先后调用这</a:t>
            </a:r>
            <a:r>
              <a:rPr lang="en-US" altLang="zh-CN"/>
              <a:t>3</a:t>
            </a:r>
            <a:r>
              <a:rPr lang="zh-CN" altLang="zh-CN"/>
              <a:t>个函数，用指向结构体变量的指针作实参。最后得到结果。</a:t>
            </a:r>
          </a:p>
          <a:p>
            <a:pPr lvl="1"/>
            <a:r>
              <a:rPr lang="zh-CN" altLang="zh-CN"/>
              <a:t>本程序</a:t>
            </a:r>
            <a:r>
              <a:rPr lang="zh-CN" altLang="en-US"/>
              <a:t>假设</a:t>
            </a:r>
            <a:r>
              <a:rPr lang="en-US" altLang="zh-CN"/>
              <a:t>n=3</a:t>
            </a:r>
            <a:endParaRPr lang="zh-CN" altLang="zh-CN"/>
          </a:p>
        </p:txBody>
      </p:sp>
      <p:pic>
        <p:nvPicPr>
          <p:cNvPr id="6349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7" dur="500"/>
                                        <p:tgtEl>
                                          <p:spTgt spid="604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2" dur="500"/>
                                        <p:tgtEl>
                                          <p:spTgt spid="604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17" dur="500"/>
                                        <p:tgtEl>
                                          <p:spTgt spid="6041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4" end="4"/>
                                            </p:txEl>
                                          </p:spTgt>
                                        </p:tgtEl>
                                        <p:attrNameLst>
                                          <p:attrName>style.visibility</p:attrName>
                                        </p:attrNameLst>
                                      </p:cBhvr>
                                      <p:to>
                                        <p:strVal val="visible"/>
                                      </p:to>
                                    </p:set>
                                    <p:animEffect transition="in" filter="blinds(horizontal)">
                                      <p:cBhvr>
                                        <p:cTn id="22" dur="500"/>
                                        <p:tgtEl>
                                          <p:spTgt spid="6041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418">
                                            <p:txEl>
                                              <p:pRg st="5" end="5"/>
                                            </p:txEl>
                                          </p:spTgt>
                                        </p:tgtEl>
                                        <p:attrNameLst>
                                          <p:attrName>style.visibility</p:attrName>
                                        </p:attrNameLst>
                                      </p:cBhvr>
                                      <p:to>
                                        <p:strVal val="visible"/>
                                      </p:to>
                                    </p:set>
                                    <p:animEffect transition="in" filter="blinds(horizontal)">
                                      <p:cBhvr>
                                        <p:cTn id="27" dur="500"/>
                                        <p:tgtEl>
                                          <p:spTgt spid="604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754063" y="928688"/>
            <a:ext cx="6604000" cy="4714875"/>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#define N 3</a:t>
            </a:r>
            <a:endParaRPr lang="zh-CN" altLang="zh-CN" sz="2800" dirty="0"/>
          </a:p>
          <a:p>
            <a:pPr>
              <a:lnSpc>
                <a:spcPct val="100000"/>
              </a:lnSpc>
              <a:buFont typeface="Wingdings" pitchFamily="2" charset="2"/>
              <a:buNone/>
            </a:pPr>
            <a:r>
              <a:rPr lang="en-US" altLang="zh-CN" sz="2800" dirty="0" err="1"/>
              <a:t>struct</a:t>
            </a:r>
            <a:r>
              <a:rPr lang="en-US" altLang="zh-CN" sz="2800" dirty="0"/>
              <a:t> Student</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   </a:t>
            </a:r>
            <a:endParaRPr lang="zh-CN" altLang="zh-CN" sz="2800" dirty="0"/>
          </a:p>
          <a:p>
            <a:pPr>
              <a:lnSpc>
                <a:spcPct val="100000"/>
              </a:lnSpc>
              <a:buFont typeface="Wingdings" pitchFamily="2" charset="2"/>
              <a:buNone/>
            </a:pPr>
            <a:r>
              <a:rPr lang="en-US" altLang="zh-CN" sz="2800" dirty="0"/>
              <a:t>    char name[20];    </a:t>
            </a:r>
            <a:endParaRPr lang="zh-CN" altLang="zh-CN" sz="2800" dirty="0"/>
          </a:p>
          <a:p>
            <a:pPr>
              <a:lnSpc>
                <a:spcPct val="100000"/>
              </a:lnSpc>
              <a:buFont typeface="Wingdings" pitchFamily="2" charset="2"/>
              <a:buNone/>
            </a:pPr>
            <a:r>
              <a:rPr lang="en-US" altLang="zh-CN" sz="2800" dirty="0"/>
              <a:t>    float score[3];   </a:t>
            </a:r>
            <a:endParaRPr lang="zh-CN" altLang="zh-CN" sz="2800" dirty="0"/>
          </a:p>
          <a:p>
            <a:pPr>
              <a:lnSpc>
                <a:spcPct val="100000"/>
              </a:lnSpc>
              <a:buFont typeface="Wingdings" pitchFamily="2" charset="2"/>
              <a:buNone/>
            </a:pPr>
            <a:r>
              <a:rPr lang="en-US" altLang="zh-CN" sz="2800" dirty="0"/>
              <a:t>    float aver;   </a:t>
            </a:r>
            <a:endParaRPr lang="zh-CN" altLang="zh-CN" sz="2800" dirty="0"/>
          </a:p>
          <a:p>
            <a:pPr>
              <a:lnSpc>
                <a:spcPct val="100000"/>
              </a:lnSpc>
              <a:buFont typeface="Wingdings" pitchFamily="2" charset="2"/>
              <a:buNone/>
            </a:pPr>
            <a:r>
              <a:rPr lang="en-US" altLang="zh-CN" sz="2800" dirty="0"/>
              <a:t>};</a:t>
            </a:r>
            <a:endParaRPr lang="zh-CN" altLang="zh-CN" sz="2800" dirty="0"/>
          </a:p>
        </p:txBody>
      </p:sp>
      <p:sp>
        <p:nvSpPr>
          <p:cNvPr id="4" name="圆角矩形标注 3"/>
          <p:cNvSpPr/>
          <p:nvPr/>
        </p:nvSpPr>
        <p:spPr bwMode="auto">
          <a:xfrm>
            <a:off x="4643438" y="1285875"/>
            <a:ext cx="1714500" cy="642938"/>
          </a:xfrm>
          <a:prstGeom prst="wedgeRoundRectCallout">
            <a:avLst>
              <a:gd name="adj1" fmla="val -65731"/>
              <a:gd name="adj2" fmla="val 10117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a:t>
            </a:r>
          </a:p>
        </p:txBody>
      </p:sp>
      <p:sp>
        <p:nvSpPr>
          <p:cNvPr id="5" name="圆角矩形标注 4"/>
          <p:cNvSpPr/>
          <p:nvPr/>
        </p:nvSpPr>
        <p:spPr bwMode="auto">
          <a:xfrm>
            <a:off x="5143500" y="2286000"/>
            <a:ext cx="3214688" cy="642938"/>
          </a:xfrm>
          <a:prstGeom prst="wedgeRoundRectCallout">
            <a:avLst>
              <a:gd name="adj1" fmla="val -47807"/>
              <a:gd name="adj2" fmla="val 9941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输入前</a:t>
            </a:r>
            <a:r>
              <a:rPr lang="en-US" altLang="zh-CN" sz="2800" b="1" dirty="0">
                <a:solidFill>
                  <a:srgbClr val="C00000"/>
                </a:solidFill>
                <a:latin typeface="+mn-lt"/>
                <a:ea typeface="+mn-ea"/>
              </a:rPr>
              <a:t>3</a:t>
            </a:r>
            <a:r>
              <a:rPr lang="zh-CN" altLang="en-US" sz="2800" b="1" dirty="0">
                <a:solidFill>
                  <a:srgbClr val="C00000"/>
                </a:solidFill>
                <a:latin typeface="+mn-lt"/>
                <a:ea typeface="+mn-ea"/>
              </a:rPr>
              <a:t>个成员值</a:t>
            </a:r>
          </a:p>
        </p:txBody>
      </p:sp>
      <p:sp>
        <p:nvSpPr>
          <p:cNvPr id="6" name="右大括号 5"/>
          <p:cNvSpPr>
            <a:spLocks/>
          </p:cNvSpPr>
          <p:nvPr/>
        </p:nvSpPr>
        <p:spPr bwMode="auto">
          <a:xfrm>
            <a:off x="4572000" y="2643188"/>
            <a:ext cx="428625" cy="1428750"/>
          </a:xfrm>
          <a:prstGeom prst="rightBrace">
            <a:avLst>
              <a:gd name="adj1" fmla="val 8333"/>
              <a:gd name="adj2" fmla="val 50000"/>
            </a:avLst>
          </a:prstGeom>
          <a:solidFill>
            <a:schemeClr val="accent1"/>
          </a:solidFill>
          <a:ln w="38100" algn="ctr">
            <a:solidFill>
              <a:srgbClr val="C000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p:nvPr/>
        </p:nvSpPr>
        <p:spPr bwMode="auto">
          <a:xfrm>
            <a:off x="1928813" y="5214938"/>
            <a:ext cx="3214687" cy="571500"/>
          </a:xfrm>
          <a:prstGeom prst="wedgeRoundRectCallout">
            <a:avLst>
              <a:gd name="adj1" fmla="val -28715"/>
              <a:gd name="adj2" fmla="val -16359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计算最后成员值</a:t>
            </a:r>
          </a:p>
        </p:txBody>
      </p:sp>
      <p:pic>
        <p:nvPicPr>
          <p:cNvPr id="64519"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71438" y="928688"/>
            <a:ext cx="9001125" cy="4786312"/>
          </a:xfrm>
        </p:spPr>
        <p:txBody>
          <a:bodyPr/>
          <a:lstStyle/>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void input(</a:t>
            </a:r>
            <a:r>
              <a:rPr lang="en-US" altLang="zh-CN" sz="2800" dirty="0" err="1"/>
              <a:t>struct</a:t>
            </a:r>
            <a:r>
              <a:rPr lang="en-US" altLang="zh-CN" sz="2800" dirty="0"/>
              <a:t> Student </a:t>
            </a:r>
            <a:r>
              <a:rPr lang="en-US" altLang="zh-CN" sz="2800" dirty="0" err="1"/>
              <a:t>stu</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struct</a:t>
            </a:r>
            <a:r>
              <a:rPr lang="en-US" altLang="zh-CN" sz="2800" dirty="0"/>
              <a:t> Student max(</a:t>
            </a:r>
            <a:r>
              <a:rPr lang="en-US" altLang="zh-CN" sz="2800" dirty="0" err="1"/>
              <a:t>struct</a:t>
            </a:r>
            <a:r>
              <a:rPr lang="en-US" altLang="zh-CN" sz="2800" dirty="0"/>
              <a:t> Student </a:t>
            </a:r>
            <a:r>
              <a:rPr lang="en-US" altLang="zh-CN" sz="2800" dirty="0" err="1"/>
              <a:t>stu</a:t>
            </a:r>
            <a:r>
              <a:rPr lang="en-US" altLang="zh-CN" sz="2800" dirty="0"/>
              <a:t>[]);     </a:t>
            </a:r>
            <a:endParaRPr lang="zh-CN" altLang="zh-CN" sz="2800" dirty="0"/>
          </a:p>
          <a:p>
            <a:pPr>
              <a:lnSpc>
                <a:spcPct val="100000"/>
              </a:lnSpc>
              <a:buFont typeface="Wingdings" pitchFamily="2" charset="2"/>
              <a:buNone/>
            </a:pPr>
            <a:r>
              <a:rPr lang="en-US" altLang="zh-CN" sz="2800" dirty="0"/>
              <a:t>   void print(</a:t>
            </a:r>
            <a:r>
              <a:rPr lang="en-US" altLang="zh-CN" sz="2800" dirty="0" err="1"/>
              <a:t>struct</a:t>
            </a:r>
            <a:r>
              <a:rPr lang="en-US" altLang="zh-CN" sz="2800" dirty="0"/>
              <a:t> </a:t>
            </a:r>
            <a:r>
              <a:rPr lang="en-US" altLang="zh-CN" sz="2800"/>
              <a:t>Student stud);   </a:t>
            </a:r>
            <a:endParaRPr lang="zh-CN" altLang="zh-CN" sz="2800" dirty="0"/>
          </a:p>
          <a:p>
            <a:pPr>
              <a:lnSpc>
                <a:spcPct val="100000"/>
              </a:lnSpc>
              <a:buFont typeface="Wingdings" pitchFamily="2" charset="2"/>
              <a:buNone/>
            </a:pPr>
            <a:r>
              <a:rPr lang="en-US" altLang="zh-CN" sz="2800" dirty="0"/>
              <a:t>   </a:t>
            </a:r>
            <a:r>
              <a:rPr lang="en-US" altLang="zh-CN" sz="2800" dirty="0" err="1"/>
              <a:t>struct</a:t>
            </a:r>
            <a:r>
              <a:rPr lang="en-US" altLang="zh-CN" sz="2800" dirty="0"/>
              <a:t> Student </a:t>
            </a:r>
            <a:r>
              <a:rPr lang="en-US" altLang="zh-CN" sz="2800" dirty="0" err="1">
                <a:solidFill>
                  <a:srgbClr val="00B050"/>
                </a:solidFill>
              </a:rPr>
              <a:t>stu</a:t>
            </a:r>
            <a:r>
              <a:rPr lang="en-US" altLang="zh-CN" sz="2800" dirty="0"/>
              <a:t>[N],*</a:t>
            </a:r>
            <a:r>
              <a:rPr lang="en-US" altLang="zh-CN" sz="2800" dirty="0">
                <a:solidFill>
                  <a:srgbClr val="9D138D"/>
                </a:solidFill>
              </a:rPr>
              <a:t>p</a:t>
            </a:r>
            <a:r>
              <a:rPr lang="en-US" altLang="zh-CN" sz="2800" dirty="0"/>
              <a:t>=</a:t>
            </a:r>
            <a:r>
              <a:rPr lang="en-US" altLang="zh-CN" sz="2800" dirty="0" err="1"/>
              <a:t>stu</a:t>
            </a:r>
            <a:r>
              <a:rPr lang="en-US" altLang="zh-CN" sz="2800" dirty="0"/>
              <a:t>;   </a:t>
            </a:r>
            <a:endParaRPr lang="zh-CN" altLang="zh-CN" sz="2800" dirty="0"/>
          </a:p>
          <a:p>
            <a:pPr>
              <a:lnSpc>
                <a:spcPct val="100000"/>
              </a:lnSpc>
              <a:buFont typeface="Wingdings" pitchFamily="2" charset="2"/>
              <a:buNone/>
            </a:pPr>
            <a:r>
              <a:rPr lang="en-US" altLang="zh-CN" sz="2800" dirty="0"/>
              <a:t>   input(</a:t>
            </a:r>
            <a:r>
              <a:rPr lang="en-US" altLang="zh-CN" sz="2800" dirty="0">
                <a:solidFill>
                  <a:srgbClr val="9D138D"/>
                </a:solidFill>
              </a:rPr>
              <a:t>p</a:t>
            </a:r>
            <a:r>
              <a:rPr lang="en-US" altLang="zh-CN" sz="2800" dirty="0"/>
              <a:t>);   </a:t>
            </a:r>
            <a:endParaRPr lang="zh-CN" altLang="zh-CN" sz="2800" dirty="0"/>
          </a:p>
          <a:p>
            <a:pPr>
              <a:lnSpc>
                <a:spcPct val="100000"/>
              </a:lnSpc>
              <a:buFont typeface="Wingdings" pitchFamily="2" charset="2"/>
              <a:buNone/>
            </a:pPr>
            <a:r>
              <a:rPr lang="en-US" altLang="zh-CN" sz="2800" dirty="0"/>
              <a:t>   print(max(</a:t>
            </a:r>
            <a:r>
              <a:rPr lang="en-US" altLang="zh-CN" sz="2800" dirty="0">
                <a:solidFill>
                  <a:srgbClr val="9D138D"/>
                </a:solidFill>
              </a:rPr>
              <a:t>p</a:t>
            </a:r>
            <a:r>
              <a:rPr lang="en-US" altLang="zh-CN" sz="2800" dirty="0"/>
              <a:t>));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p:txBody>
      </p:sp>
      <p:pic>
        <p:nvPicPr>
          <p:cNvPr id="6553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dirty="0"/>
              <a:t>void input(</a:t>
            </a:r>
            <a:r>
              <a:rPr lang="en-US" altLang="zh-CN" sz="2800" dirty="0" err="1"/>
              <a:t>struct</a:t>
            </a:r>
            <a:r>
              <a:rPr lang="en-US" altLang="zh-CN" sz="2800" dirty="0"/>
              <a:t> Student </a:t>
            </a:r>
            <a:r>
              <a:rPr lang="en-US" altLang="zh-CN" sz="2800" dirty="0" err="1">
                <a:solidFill>
                  <a:srgbClr val="00B0F0"/>
                </a:solidFill>
              </a:rPr>
              <a:t>stu</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a:t>
            </a:r>
            <a:r>
              <a:rPr lang="zh-CN" altLang="zh-CN" sz="2800" dirty="0"/>
              <a:t>请输入各学生的信息：</a:t>
            </a:r>
            <a:endParaRPr lang="en-US" altLang="zh-CN" sz="2800" dirty="0"/>
          </a:p>
          <a:p>
            <a:pPr>
              <a:lnSpc>
                <a:spcPts val="2800"/>
              </a:lnSpc>
              <a:buFont typeface="Wingdings" pitchFamily="2" charset="2"/>
              <a:buNone/>
            </a:pPr>
            <a:r>
              <a:rPr lang="en-US" altLang="zh-CN" sz="2800" dirty="0"/>
              <a:t>                 </a:t>
            </a:r>
            <a:r>
              <a:rPr lang="zh-CN" altLang="zh-CN" sz="2800" dirty="0"/>
              <a:t>学号、姓名、三门课成绩</a:t>
            </a:r>
            <a:r>
              <a:rPr lang="en-US" altLang="zh-CN" sz="2800" dirty="0"/>
              <a:t>:\n");</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scanf</a:t>
            </a:r>
            <a:r>
              <a:rPr lang="en-US" altLang="zh-CN" sz="2800" dirty="0"/>
              <a:t>("%d %s %f %f %f",</a:t>
            </a:r>
          </a:p>
          <a:p>
            <a:pPr>
              <a:lnSpc>
                <a:spcPts val="2800"/>
              </a:lnSpc>
              <a:buFont typeface="Wingdings" pitchFamily="2" charset="2"/>
              <a:buNone/>
            </a:pPr>
            <a:r>
              <a:rPr lang="en-US" altLang="zh-CN" sz="2800" dirty="0"/>
              <a:t>                   &amp;</a:t>
            </a:r>
            <a:r>
              <a:rPr lang="en-US" altLang="zh-CN" sz="2800" dirty="0" err="1">
                <a:solidFill>
                  <a:srgbClr val="9D138D"/>
                </a:solidFill>
              </a:rPr>
              <a:t>stu</a:t>
            </a:r>
            <a:r>
              <a:rPr lang="en-US" altLang="zh-CN" sz="2800" dirty="0">
                <a:solidFill>
                  <a:srgbClr val="9D138D"/>
                </a:solidFill>
              </a:rPr>
              <a:t>[</a:t>
            </a:r>
            <a:r>
              <a:rPr lang="en-US" altLang="zh-CN" sz="2800" dirty="0" err="1">
                <a:solidFill>
                  <a:srgbClr val="9D138D"/>
                </a:solidFill>
              </a:rPr>
              <a:t>i</a:t>
            </a:r>
            <a:r>
              <a:rPr lang="en-US" altLang="zh-CN" sz="2800" dirty="0">
                <a:solidFill>
                  <a:srgbClr val="9D138D"/>
                </a:solidFill>
              </a:rPr>
              <a:t>].</a:t>
            </a:r>
            <a:r>
              <a:rPr lang="en-US" altLang="zh-CN" sz="2800" dirty="0" err="1">
                <a:solidFill>
                  <a:srgbClr val="9D138D"/>
                </a:solidFill>
              </a:rPr>
              <a:t>num</a:t>
            </a:r>
            <a:r>
              <a:rPr lang="en-US" altLang="zh-CN" sz="2800" dirty="0" err="1"/>
              <a:t>,</a:t>
            </a:r>
            <a:r>
              <a:rPr lang="en-US" altLang="zh-CN" sz="2800" dirty="0" err="1">
                <a:solidFill>
                  <a:srgbClr val="00B050"/>
                </a:solidFill>
              </a:rPr>
              <a:t>stu</a:t>
            </a:r>
            <a:r>
              <a:rPr lang="en-US" altLang="zh-CN" sz="2800" dirty="0">
                <a:solidFill>
                  <a:srgbClr val="00B050"/>
                </a:solidFill>
              </a:rPr>
              <a:t>[</a:t>
            </a:r>
            <a:r>
              <a:rPr lang="en-US" altLang="zh-CN" sz="2800" dirty="0" err="1">
                <a:solidFill>
                  <a:srgbClr val="00B050"/>
                </a:solidFill>
              </a:rPr>
              <a:t>i</a:t>
            </a:r>
            <a:r>
              <a:rPr lang="en-US" altLang="zh-CN" sz="2800" dirty="0">
                <a:solidFill>
                  <a:srgbClr val="00B050"/>
                </a:solidFill>
              </a:rPr>
              <a:t>].name</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].score[0]</a:t>
            </a:r>
            <a:r>
              <a:rPr lang="en-US" altLang="zh-CN" sz="2800" dirty="0"/>
              <a:t>,&amp;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].score[1]</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].score[2]</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solidFill>
                  <a:srgbClr val="C00000"/>
                </a:solidFill>
              </a:rPr>
              <a:t>stu</a:t>
            </a:r>
            <a:r>
              <a:rPr lang="en-US" altLang="zh-CN" sz="2800" dirty="0">
                <a:solidFill>
                  <a:srgbClr val="C00000"/>
                </a:solidFill>
              </a:rPr>
              <a:t>[</a:t>
            </a:r>
            <a:r>
              <a:rPr lang="en-US" altLang="zh-CN" sz="2800" dirty="0" err="1">
                <a:solidFill>
                  <a:srgbClr val="C00000"/>
                </a:solidFill>
              </a:rPr>
              <a:t>i</a:t>
            </a:r>
            <a:r>
              <a:rPr lang="en-US" altLang="zh-CN" sz="2800" dirty="0">
                <a:solidFill>
                  <a:srgbClr val="C00000"/>
                </a:solidFill>
              </a:rPr>
              <a:t>].aver</a:t>
            </a:r>
            <a:r>
              <a:rPr lang="en-US" altLang="zh-CN" sz="2800" dirty="0"/>
              <a:t>=(</a:t>
            </a:r>
            <a:r>
              <a:rPr lang="en-US" altLang="zh-CN" sz="2800" dirty="0" err="1"/>
              <a:t>stu</a:t>
            </a:r>
            <a:r>
              <a:rPr lang="en-US" altLang="zh-CN" sz="2800" dirty="0"/>
              <a:t>[</a:t>
            </a:r>
            <a:r>
              <a:rPr lang="en-US" altLang="zh-CN" sz="2800" dirty="0" err="1"/>
              <a:t>i</a:t>
            </a:r>
            <a:r>
              <a:rPr lang="en-US" altLang="zh-CN" sz="2800" dirty="0"/>
              <a:t>].score[0]+</a:t>
            </a:r>
          </a:p>
          <a:p>
            <a:pPr>
              <a:lnSpc>
                <a:spcPts val="2800"/>
              </a:lnSpc>
              <a:buFont typeface="Wingdings" pitchFamily="2" charset="2"/>
              <a:buNone/>
            </a:pPr>
            <a:r>
              <a:rPr lang="en-US" altLang="zh-CN" sz="2800" dirty="0"/>
              <a:t>          </a:t>
            </a:r>
            <a:r>
              <a:rPr lang="en-US" altLang="zh-CN" sz="2800" dirty="0" err="1"/>
              <a:t>stu</a:t>
            </a:r>
            <a:r>
              <a:rPr lang="en-US" altLang="zh-CN" sz="2800" dirty="0"/>
              <a:t>[</a:t>
            </a:r>
            <a:r>
              <a:rPr lang="en-US" altLang="zh-CN" sz="2800" dirty="0" err="1"/>
              <a:t>i</a:t>
            </a:r>
            <a:r>
              <a:rPr lang="en-US" altLang="zh-CN" sz="2800" dirty="0"/>
              <a:t>].score[1]+</a:t>
            </a:r>
            <a:r>
              <a:rPr lang="en-US" altLang="zh-CN" sz="2800" dirty="0" err="1"/>
              <a:t>stu</a:t>
            </a:r>
            <a:r>
              <a:rPr lang="en-US" altLang="zh-CN" sz="2800" dirty="0"/>
              <a:t>[</a:t>
            </a:r>
            <a:r>
              <a:rPr lang="en-US" altLang="zh-CN" sz="2800" dirty="0" err="1"/>
              <a:t>i</a:t>
            </a:r>
            <a:r>
              <a:rPr lang="en-US" altLang="zh-CN" sz="2800" dirty="0"/>
              <a:t>].score[2])/3.0;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a:t>
            </a:r>
            <a:endParaRPr lang="zh-CN" altLang="zh-CN" sz="2800" dirty="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714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6611"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3" name="组合 8"/>
          <p:cNvGrpSpPr>
            <a:grpSpLocks/>
          </p:cNvGrpSpPr>
          <p:nvPr/>
        </p:nvGrpSpPr>
        <p:grpSpPr bwMode="auto">
          <a:xfrm>
            <a:off x="714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6609"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97"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stu[0]</a:t>
            </a:r>
            <a:endParaRPr lang="zh-CN" altLang="en-US" sz="2400">
              <a:solidFill>
                <a:srgbClr val="0000CC"/>
              </a:solidFill>
              <a:latin typeface="Arial" pitchFamily="34" charset="0"/>
            </a:endParaRPr>
          </a:p>
        </p:txBody>
      </p:sp>
      <p:sp>
        <p:nvSpPr>
          <p:cNvPr id="66598"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stu[1]</a:t>
            </a:r>
            <a:endParaRPr lang="zh-CN" altLang="en-US" sz="2400">
              <a:solidFill>
                <a:srgbClr val="0000CC"/>
              </a:solidFill>
              <a:latin typeface="Arial" pitchFamily="34" charset="0"/>
            </a:endParaRPr>
          </a:p>
        </p:txBody>
      </p:sp>
      <p:sp>
        <p:nvSpPr>
          <p:cNvPr id="66599"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stu[2]</a:t>
            </a:r>
            <a:endParaRPr lang="zh-CN" altLang="en-US" sz="2400">
              <a:solidFill>
                <a:srgbClr val="0000CC"/>
              </a:solidFill>
              <a:latin typeface="Arial" pitchFamily="34" charset="0"/>
            </a:endParaRPr>
          </a:p>
        </p:txBody>
      </p:sp>
      <p:sp>
        <p:nvSpPr>
          <p:cNvPr id="16"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stu</a:t>
            </a:r>
            <a:endParaRPr lang="zh-CN" altLang="en-US">
              <a:solidFill>
                <a:srgbClr val="00B0F0"/>
              </a:solidFill>
              <a:latin typeface="Arial" pitchFamily="34" charset="0"/>
            </a:endParaRPr>
          </a:p>
        </p:txBody>
      </p:sp>
      <p:cxnSp>
        <p:nvCxnSpPr>
          <p:cNvPr id="17"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FF00"/>
                </a:solidFill>
                <a:latin typeface="Arial" pitchFamily="34" charset="0"/>
              </a:rPr>
              <a:t>i=0</a:t>
            </a:r>
            <a:endParaRPr lang="zh-CN" altLang="en-US">
              <a:solidFill>
                <a:srgbClr val="FFFF00"/>
              </a:solidFill>
              <a:latin typeface="Arial" pitchFamily="34" charset="0"/>
            </a:endParaRPr>
          </a:p>
        </p:txBody>
      </p:sp>
      <p:pic>
        <p:nvPicPr>
          <p:cNvPr id="66607" name="图片 2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
                                          </p:val>
                                        </p:tav>
                                        <p:tav tm="100000">
                                          <p:val>
                                            <p:strVal val="#ppt_w"/>
                                          </p:val>
                                        </p:tav>
                                      </p:tavLst>
                                    </p:anim>
                                    <p:anim calcmode="lin" valueType="num">
                                      <p:cBhvr>
                                        <p:cTn id="16" dur="1000" fill="hold"/>
                                        <p:tgtEl>
                                          <p:spTgt spid="22"/>
                                        </p:tgtEl>
                                        <p:attrNameLst>
                                          <p:attrName>ppt_h</p:attrName>
                                        </p:attrNameLst>
                                      </p:cBhvr>
                                      <p:tavLst>
                                        <p:tav tm="0">
                                          <p:val>
                                            <p:fltVal val="0"/>
                                          </p:val>
                                        </p:tav>
                                        <p:tav tm="100000">
                                          <p:val>
                                            <p:strVal val="#ppt_h"/>
                                          </p:val>
                                        </p:tav>
                                      </p:tavLst>
                                    </p:anim>
                                    <p:anim calcmode="lin" valueType="num">
                                      <p:cBhvr>
                                        <p:cTn id="1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p:bldP spid="18" grpId="0"/>
      <p:bldP spid="19" grpId="0"/>
      <p:bldP spid="20" grpId="0"/>
      <p:bldP spid="21" grpId="0"/>
      <p:bldP spid="2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a:t>void input(struct Student </a:t>
            </a:r>
            <a:r>
              <a:rPr lang="en-US" altLang="zh-CN" sz="2800">
                <a:solidFill>
                  <a:srgbClr val="00B0F0"/>
                </a:solidFill>
              </a:rPr>
              <a:t>stu</a:t>
            </a:r>
            <a:r>
              <a:rPr lang="en-US" altLang="zh-CN" sz="2800"/>
              <a:t>[])   </a:t>
            </a:r>
            <a:endParaRPr lang="zh-CN" altLang="zh-CN" sz="2800"/>
          </a:p>
          <a:p>
            <a:pPr>
              <a:lnSpc>
                <a:spcPts val="2800"/>
              </a:lnSpc>
              <a:buFont typeface="Wingdings" pitchFamily="2" charset="2"/>
              <a:buNone/>
            </a:pPr>
            <a:r>
              <a:rPr lang="en-US" altLang="zh-CN" sz="2800"/>
              <a:t>{ int i;</a:t>
            </a:r>
            <a:endParaRPr lang="zh-CN" altLang="zh-CN" sz="2800"/>
          </a:p>
          <a:p>
            <a:pPr>
              <a:lnSpc>
                <a:spcPts val="2800"/>
              </a:lnSpc>
              <a:buFont typeface="Wingdings" pitchFamily="2" charset="2"/>
              <a:buNone/>
            </a:pPr>
            <a:r>
              <a:rPr lang="en-US" altLang="zh-CN" sz="2800"/>
              <a:t>   printf("</a:t>
            </a:r>
            <a:r>
              <a:rPr lang="zh-CN" altLang="zh-CN" sz="2800"/>
              <a:t>请输入各学生的信息：</a:t>
            </a:r>
            <a:endParaRPr lang="en-US" altLang="zh-CN" sz="2800"/>
          </a:p>
          <a:p>
            <a:pPr>
              <a:lnSpc>
                <a:spcPts val="2800"/>
              </a:lnSpc>
              <a:buFont typeface="Wingdings" pitchFamily="2" charset="2"/>
              <a:buNone/>
            </a:pPr>
            <a:r>
              <a:rPr lang="en-US" altLang="zh-CN" sz="2800"/>
              <a:t>                 </a:t>
            </a:r>
            <a:r>
              <a:rPr lang="zh-CN" altLang="zh-CN" sz="2800"/>
              <a:t>学号、姓名、三门课成绩</a:t>
            </a:r>
            <a:r>
              <a:rPr lang="en-US" altLang="zh-CN" sz="2800"/>
              <a:t>:\n");</a:t>
            </a:r>
            <a:endParaRPr lang="zh-CN" altLang="zh-CN" sz="2800"/>
          </a:p>
          <a:p>
            <a:pPr>
              <a:lnSpc>
                <a:spcPts val="2800"/>
              </a:lnSpc>
              <a:buFont typeface="Wingdings" pitchFamily="2" charset="2"/>
              <a:buNone/>
            </a:pPr>
            <a:r>
              <a:rPr lang="en-US" altLang="zh-CN" sz="2800"/>
              <a:t>   for(i=0;i&lt;N;i++)</a:t>
            </a:r>
            <a:endParaRPr lang="zh-CN" altLang="zh-CN" sz="2800"/>
          </a:p>
          <a:p>
            <a:pPr>
              <a:lnSpc>
                <a:spcPts val="2800"/>
              </a:lnSpc>
              <a:buFont typeface="Wingdings" pitchFamily="2" charset="2"/>
              <a:buNone/>
            </a:pPr>
            <a:r>
              <a:rPr lang="en-US" altLang="zh-CN" sz="2800"/>
              <a:t>   {scanf("%d %s %f %f %f",</a:t>
            </a:r>
          </a:p>
          <a:p>
            <a:pPr>
              <a:lnSpc>
                <a:spcPts val="2800"/>
              </a:lnSpc>
              <a:buFont typeface="Wingdings" pitchFamily="2" charset="2"/>
              <a:buNone/>
            </a:pPr>
            <a:r>
              <a:rPr lang="en-US" altLang="zh-CN" sz="2800"/>
              <a:t>                   &amp;</a:t>
            </a:r>
            <a:r>
              <a:rPr lang="en-US" altLang="zh-CN" sz="2800">
                <a:solidFill>
                  <a:srgbClr val="9D138D"/>
                </a:solidFill>
              </a:rPr>
              <a:t>stu[i].num</a:t>
            </a:r>
            <a:r>
              <a:rPr lang="en-US" altLang="zh-CN" sz="2800"/>
              <a:t>,</a:t>
            </a:r>
            <a:r>
              <a:rPr lang="en-US" altLang="zh-CN" sz="2800">
                <a:solidFill>
                  <a:srgbClr val="00B050"/>
                </a:solidFill>
              </a:rPr>
              <a:t>stu[i].name</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stu[i].score[0]</a:t>
            </a:r>
            <a:r>
              <a:rPr lang="en-US" altLang="zh-CN" sz="2800"/>
              <a:t>,&amp;</a:t>
            </a:r>
            <a:r>
              <a:rPr lang="en-US" altLang="zh-CN" sz="2800">
                <a:solidFill>
                  <a:srgbClr val="0000CC"/>
                </a:solidFill>
              </a:rPr>
              <a:t>stu[i].score[1]</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stu[i].score[2]</a:t>
            </a:r>
            <a:r>
              <a:rPr lang="en-US" altLang="zh-CN" sz="2800"/>
              <a:t>);   </a:t>
            </a:r>
            <a:endParaRPr lang="zh-CN" altLang="zh-CN" sz="2800"/>
          </a:p>
          <a:p>
            <a:pPr>
              <a:lnSpc>
                <a:spcPts val="2800"/>
              </a:lnSpc>
              <a:buFont typeface="Wingdings" pitchFamily="2" charset="2"/>
              <a:buNone/>
            </a:pPr>
            <a:r>
              <a:rPr lang="en-US" altLang="zh-CN" sz="2800"/>
              <a:t>     </a:t>
            </a:r>
            <a:r>
              <a:rPr lang="en-US" altLang="zh-CN" sz="2800">
                <a:solidFill>
                  <a:srgbClr val="C00000"/>
                </a:solidFill>
              </a:rPr>
              <a:t>stu[i].aver</a:t>
            </a:r>
            <a:r>
              <a:rPr lang="en-US" altLang="zh-CN" sz="2800"/>
              <a:t>=(stu[i].score[0]+</a:t>
            </a:r>
          </a:p>
          <a:p>
            <a:pPr>
              <a:lnSpc>
                <a:spcPts val="2800"/>
              </a:lnSpc>
              <a:buFont typeface="Wingdings" pitchFamily="2" charset="2"/>
              <a:buNone/>
            </a:pPr>
            <a:r>
              <a:rPr lang="en-US" altLang="zh-CN" sz="2800"/>
              <a:t>          stu[i].score[1]+stu[i].score[2])/3.0;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a:t>
            </a:r>
            <a:endParaRPr lang="zh-CN" altLang="zh-CN" sz="280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714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7639"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3" name="组合 8"/>
          <p:cNvGrpSpPr>
            <a:grpSpLocks/>
          </p:cNvGrpSpPr>
          <p:nvPr/>
        </p:nvGrpSpPr>
        <p:grpSpPr bwMode="auto">
          <a:xfrm>
            <a:off x="714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7637"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7621"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stu[0]</a:t>
            </a:r>
            <a:endParaRPr lang="zh-CN" altLang="en-US" sz="2400">
              <a:solidFill>
                <a:srgbClr val="0000CC"/>
              </a:solidFill>
              <a:latin typeface="Arial" pitchFamily="34" charset="0"/>
            </a:endParaRPr>
          </a:p>
        </p:txBody>
      </p:sp>
      <p:sp>
        <p:nvSpPr>
          <p:cNvPr id="67622"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stu[1]</a:t>
            </a:r>
            <a:endParaRPr lang="zh-CN" altLang="en-US" sz="2400">
              <a:solidFill>
                <a:srgbClr val="0000CC"/>
              </a:solidFill>
              <a:latin typeface="Arial" pitchFamily="34" charset="0"/>
            </a:endParaRPr>
          </a:p>
        </p:txBody>
      </p:sp>
      <p:sp>
        <p:nvSpPr>
          <p:cNvPr id="67623"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stu[2]</a:t>
            </a:r>
            <a:endParaRPr lang="zh-CN" altLang="en-US" sz="2400">
              <a:solidFill>
                <a:srgbClr val="0000CC"/>
              </a:solidFill>
              <a:latin typeface="Arial" pitchFamily="34" charset="0"/>
            </a:endParaRPr>
          </a:p>
        </p:txBody>
      </p:sp>
      <p:sp>
        <p:nvSpPr>
          <p:cNvPr id="67624"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stu</a:t>
            </a:r>
            <a:endParaRPr lang="zh-CN" altLang="en-US">
              <a:solidFill>
                <a:srgbClr val="00B0F0"/>
              </a:solidFill>
              <a:latin typeface="Arial" pitchFamily="34" charset="0"/>
            </a:endParaRPr>
          </a:p>
        </p:txBody>
      </p:sp>
      <p:cxnSp>
        <p:nvCxnSpPr>
          <p:cNvPr id="67625"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23" name="TextBox 22"/>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24" name="TextBox 23"/>
          <p:cNvSpPr txBox="1"/>
          <p:nvPr/>
        </p:nvSpPr>
        <p:spPr>
          <a:xfrm>
            <a:off x="4143375"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25" name="TextBox 24"/>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26" name="TextBox 25"/>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FF00"/>
                </a:solidFill>
                <a:latin typeface="Arial" pitchFamily="34" charset="0"/>
              </a:rPr>
              <a:t>i=1</a:t>
            </a:r>
            <a:endParaRPr lang="zh-CN" altLang="en-US">
              <a:solidFill>
                <a:srgbClr val="FFFF00"/>
              </a:solidFill>
              <a:latin typeface="Arial" pitchFamily="34" charset="0"/>
            </a:endParaRPr>
          </a:p>
        </p:txBody>
      </p:sp>
      <p:pic>
        <p:nvPicPr>
          <p:cNvPr id="67635" name="图片 2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p:bldP spid="23" grpId="0"/>
      <p:bldP spid="24" grpId="0"/>
      <p:bldP spid="25" grpId="0"/>
      <p:bldP spid="2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a:t>void input(struct Student </a:t>
            </a:r>
            <a:r>
              <a:rPr lang="en-US" altLang="zh-CN" sz="2800">
                <a:solidFill>
                  <a:srgbClr val="00B0F0"/>
                </a:solidFill>
              </a:rPr>
              <a:t>stu</a:t>
            </a:r>
            <a:r>
              <a:rPr lang="en-US" altLang="zh-CN" sz="2800"/>
              <a:t>[])   </a:t>
            </a:r>
            <a:endParaRPr lang="zh-CN" altLang="zh-CN" sz="2800"/>
          </a:p>
          <a:p>
            <a:pPr>
              <a:lnSpc>
                <a:spcPts val="2800"/>
              </a:lnSpc>
              <a:buFont typeface="Wingdings" pitchFamily="2" charset="2"/>
              <a:buNone/>
            </a:pPr>
            <a:r>
              <a:rPr lang="en-US" altLang="zh-CN" sz="2800"/>
              <a:t>{ int i;</a:t>
            </a:r>
            <a:endParaRPr lang="zh-CN" altLang="zh-CN" sz="2800"/>
          </a:p>
          <a:p>
            <a:pPr>
              <a:lnSpc>
                <a:spcPts val="2800"/>
              </a:lnSpc>
              <a:buFont typeface="Wingdings" pitchFamily="2" charset="2"/>
              <a:buNone/>
            </a:pPr>
            <a:r>
              <a:rPr lang="en-US" altLang="zh-CN" sz="2800"/>
              <a:t>   printf("</a:t>
            </a:r>
            <a:r>
              <a:rPr lang="zh-CN" altLang="zh-CN" sz="2800"/>
              <a:t>请输入各学生的信息：</a:t>
            </a:r>
            <a:endParaRPr lang="en-US" altLang="zh-CN" sz="2800"/>
          </a:p>
          <a:p>
            <a:pPr>
              <a:lnSpc>
                <a:spcPts val="2800"/>
              </a:lnSpc>
              <a:buFont typeface="Wingdings" pitchFamily="2" charset="2"/>
              <a:buNone/>
            </a:pPr>
            <a:r>
              <a:rPr lang="en-US" altLang="zh-CN" sz="2800"/>
              <a:t>                 </a:t>
            </a:r>
            <a:r>
              <a:rPr lang="zh-CN" altLang="zh-CN" sz="2800"/>
              <a:t>学号、姓名、三门课成绩</a:t>
            </a:r>
            <a:r>
              <a:rPr lang="en-US" altLang="zh-CN" sz="2800"/>
              <a:t>:\n");</a:t>
            </a:r>
            <a:endParaRPr lang="zh-CN" altLang="zh-CN" sz="2800"/>
          </a:p>
          <a:p>
            <a:pPr>
              <a:lnSpc>
                <a:spcPts val="2800"/>
              </a:lnSpc>
              <a:buFont typeface="Wingdings" pitchFamily="2" charset="2"/>
              <a:buNone/>
            </a:pPr>
            <a:r>
              <a:rPr lang="en-US" altLang="zh-CN" sz="2800"/>
              <a:t>   for(i=0;i&lt;N;i++)</a:t>
            </a:r>
            <a:endParaRPr lang="zh-CN" altLang="zh-CN" sz="2800"/>
          </a:p>
          <a:p>
            <a:pPr>
              <a:lnSpc>
                <a:spcPts val="2800"/>
              </a:lnSpc>
              <a:buFont typeface="Wingdings" pitchFamily="2" charset="2"/>
              <a:buNone/>
            </a:pPr>
            <a:r>
              <a:rPr lang="en-US" altLang="zh-CN" sz="2800"/>
              <a:t>   {scanf("%d %s %f %f %f",</a:t>
            </a:r>
          </a:p>
          <a:p>
            <a:pPr>
              <a:lnSpc>
                <a:spcPts val="2800"/>
              </a:lnSpc>
              <a:buFont typeface="Wingdings" pitchFamily="2" charset="2"/>
              <a:buNone/>
            </a:pPr>
            <a:r>
              <a:rPr lang="en-US" altLang="zh-CN" sz="2800"/>
              <a:t>                   &amp;</a:t>
            </a:r>
            <a:r>
              <a:rPr lang="en-US" altLang="zh-CN" sz="2800">
                <a:solidFill>
                  <a:srgbClr val="9D138D"/>
                </a:solidFill>
              </a:rPr>
              <a:t>stu[i].num</a:t>
            </a:r>
            <a:r>
              <a:rPr lang="en-US" altLang="zh-CN" sz="2800"/>
              <a:t>,</a:t>
            </a:r>
            <a:r>
              <a:rPr lang="en-US" altLang="zh-CN" sz="2800">
                <a:solidFill>
                  <a:srgbClr val="00B050"/>
                </a:solidFill>
              </a:rPr>
              <a:t>stu[i].name</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stu[i].score[0]</a:t>
            </a:r>
            <a:r>
              <a:rPr lang="en-US" altLang="zh-CN" sz="2800"/>
              <a:t>,&amp;</a:t>
            </a:r>
            <a:r>
              <a:rPr lang="en-US" altLang="zh-CN" sz="2800">
                <a:solidFill>
                  <a:srgbClr val="0000CC"/>
                </a:solidFill>
              </a:rPr>
              <a:t>stu[i].score[1]</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stu[i].score[2]</a:t>
            </a:r>
            <a:r>
              <a:rPr lang="en-US" altLang="zh-CN" sz="2800"/>
              <a:t>);   </a:t>
            </a:r>
            <a:endParaRPr lang="zh-CN" altLang="zh-CN" sz="2800"/>
          </a:p>
          <a:p>
            <a:pPr>
              <a:lnSpc>
                <a:spcPts val="2800"/>
              </a:lnSpc>
              <a:buFont typeface="Wingdings" pitchFamily="2" charset="2"/>
              <a:buNone/>
            </a:pPr>
            <a:r>
              <a:rPr lang="en-US" altLang="zh-CN" sz="2800"/>
              <a:t>     </a:t>
            </a:r>
            <a:r>
              <a:rPr lang="en-US" altLang="zh-CN" sz="2800">
                <a:solidFill>
                  <a:srgbClr val="C00000"/>
                </a:solidFill>
              </a:rPr>
              <a:t>stu[i].aver</a:t>
            </a:r>
            <a:r>
              <a:rPr lang="en-US" altLang="zh-CN" sz="2800"/>
              <a:t>=(stu[i].score[0]+</a:t>
            </a:r>
          </a:p>
          <a:p>
            <a:pPr>
              <a:lnSpc>
                <a:spcPts val="2800"/>
              </a:lnSpc>
              <a:buFont typeface="Wingdings" pitchFamily="2" charset="2"/>
              <a:buNone/>
            </a:pPr>
            <a:r>
              <a:rPr lang="en-US" altLang="zh-CN" sz="2800"/>
              <a:t>          stu[i].score[1]+stu[i].score[2])/3.0;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a:t>
            </a:r>
            <a:endParaRPr lang="zh-CN" altLang="zh-CN" sz="280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714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8667"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pSp>
        <p:nvGrpSpPr>
          <p:cNvPr id="3" name="组合 8"/>
          <p:cNvGrpSpPr>
            <a:grpSpLocks/>
          </p:cNvGrpSpPr>
          <p:nvPr/>
        </p:nvGrpSpPr>
        <p:grpSpPr bwMode="auto">
          <a:xfrm>
            <a:off x="714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8665"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8645"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stu[0]</a:t>
            </a:r>
            <a:endParaRPr lang="zh-CN" altLang="en-US" sz="2400">
              <a:solidFill>
                <a:srgbClr val="0000CC"/>
              </a:solidFill>
              <a:latin typeface="Arial" pitchFamily="34" charset="0"/>
            </a:endParaRPr>
          </a:p>
        </p:txBody>
      </p:sp>
      <p:sp>
        <p:nvSpPr>
          <p:cNvPr id="68646"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stu[1]</a:t>
            </a:r>
            <a:endParaRPr lang="zh-CN" altLang="en-US" sz="2400">
              <a:solidFill>
                <a:srgbClr val="0000CC"/>
              </a:solidFill>
              <a:latin typeface="Arial" pitchFamily="34" charset="0"/>
            </a:endParaRPr>
          </a:p>
        </p:txBody>
      </p:sp>
      <p:sp>
        <p:nvSpPr>
          <p:cNvPr id="68647"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stu[2]</a:t>
            </a:r>
            <a:endParaRPr lang="zh-CN" altLang="en-US" sz="2400">
              <a:solidFill>
                <a:srgbClr val="0000CC"/>
              </a:solidFill>
              <a:latin typeface="Arial" pitchFamily="34" charset="0"/>
            </a:endParaRPr>
          </a:p>
        </p:txBody>
      </p:sp>
      <p:sp>
        <p:nvSpPr>
          <p:cNvPr id="68648"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stu</a:t>
            </a:r>
            <a:endParaRPr lang="zh-CN" altLang="en-US">
              <a:solidFill>
                <a:srgbClr val="00B0F0"/>
              </a:solidFill>
              <a:latin typeface="Arial" pitchFamily="34" charset="0"/>
            </a:endParaRPr>
          </a:p>
        </p:txBody>
      </p:sp>
      <p:cxnSp>
        <p:nvCxnSpPr>
          <p:cNvPr id="68649"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23" name="TextBox 22"/>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24" name="TextBox 23"/>
          <p:cNvSpPr txBox="1"/>
          <p:nvPr/>
        </p:nvSpPr>
        <p:spPr>
          <a:xfrm>
            <a:off x="4143375"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25" name="TextBox 24"/>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26" name="TextBox 25"/>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27" name="TextBox 26"/>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28" name="TextBox 27"/>
          <p:cNvSpPr txBox="1"/>
          <p:nvPr/>
        </p:nvSpPr>
        <p:spPr>
          <a:xfrm>
            <a:off x="4143375" y="6181725"/>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29" name="TextBox 28"/>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30" name="TextBox 29"/>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FF00"/>
                </a:solidFill>
                <a:latin typeface="Arial" pitchFamily="34" charset="0"/>
              </a:rPr>
              <a:t>i=2</a:t>
            </a:r>
            <a:endParaRPr lang="zh-CN" altLang="en-US">
              <a:solidFill>
                <a:srgbClr val="FFFF00"/>
              </a:solidFill>
              <a:latin typeface="Arial" pitchFamily="34" charset="0"/>
            </a:endParaRPr>
          </a:p>
        </p:txBody>
      </p:sp>
      <p:pic>
        <p:nvPicPr>
          <p:cNvPr id="68663" name="图片 3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 grpId="0"/>
      <p:bldP spid="27" grpId="0"/>
      <p:bldP spid="28" grpId="0"/>
      <p:bldP spid="29" grpId="0"/>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214313" y="1357313"/>
            <a:ext cx="8715375" cy="3286125"/>
          </a:xfrm>
        </p:spPr>
        <p:txBody>
          <a:bodyPr/>
          <a:lstStyle/>
          <a:p>
            <a:pPr>
              <a:lnSpc>
                <a:spcPct val="100000"/>
              </a:lnSpc>
              <a:buFont typeface="Wingdings" pitchFamily="2" charset="2"/>
              <a:buNone/>
            </a:pPr>
            <a:r>
              <a:rPr lang="en-US" altLang="zh-CN" sz="2800" dirty="0" err="1"/>
              <a:t>struct</a:t>
            </a:r>
            <a:r>
              <a:rPr lang="en-US" altLang="zh-CN" sz="2800" dirty="0"/>
              <a:t> Student max(</a:t>
            </a:r>
            <a:r>
              <a:rPr lang="en-US" altLang="zh-CN" sz="2800" dirty="0" err="1"/>
              <a:t>struct</a:t>
            </a:r>
            <a:r>
              <a:rPr lang="en-US" altLang="zh-CN" sz="2800" dirty="0"/>
              <a:t> Student </a:t>
            </a:r>
            <a:r>
              <a:rPr lang="en-US" altLang="zh-CN" sz="2800" dirty="0" err="1">
                <a:solidFill>
                  <a:srgbClr val="00B0F0"/>
                </a:solidFill>
              </a:rPr>
              <a:t>stu</a:t>
            </a:r>
            <a:r>
              <a:rPr lang="en-US" altLang="zh-CN" sz="2800" dirty="0"/>
              <a:t>[])   </a:t>
            </a:r>
            <a:endParaRPr lang="zh-CN" altLang="zh-CN" sz="2800" dirty="0"/>
          </a:p>
          <a:p>
            <a:pPr>
              <a:lnSpc>
                <a:spcPct val="100000"/>
              </a:lnSpc>
              <a:buFont typeface="Wingdings" pitchFamily="2" charset="2"/>
              <a:buNone/>
            </a:pPr>
            <a:r>
              <a:rPr lang="en-US" altLang="zh-CN" sz="2800" dirty="0"/>
              <a:t>{</a:t>
            </a:r>
            <a:r>
              <a:rPr lang="en-US" altLang="zh-CN" sz="2800" dirty="0" err="1"/>
              <a:t>int</a:t>
            </a:r>
            <a:r>
              <a:rPr lang="en-US" altLang="zh-CN" sz="2800" dirty="0"/>
              <a:t> </a:t>
            </a:r>
            <a:r>
              <a:rPr lang="en-US" altLang="zh-CN" sz="2800" dirty="0" err="1"/>
              <a:t>i,m</a:t>
            </a:r>
            <a:r>
              <a:rPr lang="en-US" altLang="zh-CN" sz="2800" dirty="0"/>
              <a:t>=0;   </a:t>
            </a:r>
            <a:endParaRPr lang="zh-CN" altLang="zh-CN" sz="2800" dirty="0"/>
          </a:p>
          <a:p>
            <a:pPr>
              <a:lnSpc>
                <a:spcPct val="1000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ct val="100000"/>
              </a:lnSpc>
              <a:buFont typeface="Wingdings" pitchFamily="2" charset="2"/>
              <a:buNone/>
            </a:pPr>
            <a:r>
              <a:rPr lang="en-US" altLang="zh-CN" sz="2800" dirty="0"/>
              <a:t>     if (</a:t>
            </a:r>
            <a:r>
              <a:rPr lang="en-US" altLang="zh-CN" sz="2800" dirty="0" err="1"/>
              <a:t>stu</a:t>
            </a:r>
            <a:r>
              <a:rPr lang="en-US" altLang="zh-CN" sz="2800" dirty="0"/>
              <a:t>[</a:t>
            </a:r>
            <a:r>
              <a:rPr lang="en-US" altLang="zh-CN" sz="2800" dirty="0" err="1"/>
              <a:t>i</a:t>
            </a:r>
            <a:r>
              <a:rPr lang="en-US" altLang="zh-CN" sz="2800" dirty="0"/>
              <a:t>].aver&gt;</a:t>
            </a:r>
            <a:r>
              <a:rPr lang="en-US" altLang="zh-CN" sz="2800" dirty="0" err="1"/>
              <a:t>stu</a:t>
            </a:r>
            <a:r>
              <a:rPr lang="en-US" altLang="zh-CN" sz="2800" dirty="0"/>
              <a:t>[m].aver) m=</a:t>
            </a:r>
            <a:r>
              <a:rPr lang="en-US" altLang="zh-CN" sz="2800" dirty="0" err="1"/>
              <a:t>i</a:t>
            </a:r>
            <a:r>
              <a:rPr lang="en-US" altLang="zh-CN" sz="2800" dirty="0"/>
              <a:t>;     </a:t>
            </a:r>
            <a:endParaRPr lang="zh-CN" altLang="zh-CN" sz="2800" dirty="0"/>
          </a:p>
          <a:p>
            <a:pPr>
              <a:lnSpc>
                <a:spcPct val="100000"/>
              </a:lnSpc>
              <a:buFont typeface="Wingdings" pitchFamily="2" charset="2"/>
              <a:buNone/>
            </a:pPr>
            <a:r>
              <a:rPr lang="en-US" altLang="zh-CN" sz="2800" dirty="0"/>
              <a:t>  return </a:t>
            </a:r>
            <a:r>
              <a:rPr lang="en-US" altLang="zh-CN" sz="2800" dirty="0" err="1"/>
              <a:t>stu</a:t>
            </a:r>
            <a:r>
              <a:rPr lang="en-US" altLang="zh-CN" sz="2800" dirty="0"/>
              <a:t>[m];   </a:t>
            </a:r>
            <a:endParaRPr lang="zh-CN" altLang="zh-CN" sz="2800" dirty="0"/>
          </a:p>
          <a:p>
            <a:pPr>
              <a:lnSpc>
                <a:spcPct val="100000"/>
              </a:lnSpc>
              <a:buFont typeface="Wingdings" pitchFamily="2" charset="2"/>
              <a:buNone/>
            </a:pPr>
            <a:r>
              <a:rPr lang="en-US" altLang="zh-CN" sz="2800" dirty="0"/>
              <a:t>} </a:t>
            </a:r>
            <a:endParaRPr lang="zh-CN" altLang="zh-CN" sz="2800" dirty="0"/>
          </a:p>
        </p:txBody>
      </p:sp>
      <p:graphicFrame>
        <p:nvGraphicFramePr>
          <p:cNvPr id="5" name="表格 4"/>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9665" name="TextBox 5"/>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stu[0]</a:t>
            </a:r>
            <a:endParaRPr lang="zh-CN" altLang="en-US" sz="2400">
              <a:solidFill>
                <a:srgbClr val="0000CC"/>
              </a:solidFill>
              <a:latin typeface="Arial" pitchFamily="34" charset="0"/>
            </a:endParaRPr>
          </a:p>
        </p:txBody>
      </p:sp>
      <p:sp>
        <p:nvSpPr>
          <p:cNvPr id="69666" name="TextBox 6"/>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stu[1]</a:t>
            </a:r>
            <a:endParaRPr lang="zh-CN" altLang="en-US" sz="2400">
              <a:solidFill>
                <a:srgbClr val="0000CC"/>
              </a:solidFill>
              <a:latin typeface="Arial" pitchFamily="34" charset="0"/>
            </a:endParaRPr>
          </a:p>
        </p:txBody>
      </p:sp>
      <p:sp>
        <p:nvSpPr>
          <p:cNvPr id="69667" name="TextBox 7"/>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stu[2]</a:t>
            </a:r>
            <a:endParaRPr lang="zh-CN" altLang="en-US" sz="2400">
              <a:solidFill>
                <a:srgbClr val="0000CC"/>
              </a:solidFill>
              <a:latin typeface="Arial" pitchFamily="34" charset="0"/>
            </a:endParaRPr>
          </a:p>
        </p:txBody>
      </p:sp>
      <p:sp>
        <p:nvSpPr>
          <p:cNvPr id="9" name="TextBox 8"/>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stu</a:t>
            </a:r>
            <a:endParaRPr lang="zh-CN" altLang="en-US">
              <a:solidFill>
                <a:srgbClr val="00B0F0"/>
              </a:solidFill>
              <a:latin typeface="Arial" pitchFamily="34" charset="0"/>
            </a:endParaRPr>
          </a:p>
        </p:txBody>
      </p:sp>
      <p:cxnSp>
        <p:nvCxnSpPr>
          <p:cNvPr id="10" name="直接箭头连接符 9"/>
          <p:cNvCxnSpPr>
            <a:cxnSpLocks noChangeShapeType="1"/>
          </p:cNvCxnSpPr>
          <p:nvPr/>
        </p:nvCxnSpPr>
        <p:spPr bwMode="auto">
          <a:xfrm flipV="1">
            <a:off x="714375" y="5275263"/>
            <a:ext cx="857250" cy="11112"/>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2" name="TextBox 11"/>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13" name="TextBox 12"/>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14" name="TextBox 13"/>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15" name="TextBox 14"/>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16" name="TextBox 15"/>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17" name="TextBox 16"/>
          <p:cNvSpPr txBox="1"/>
          <p:nvPr/>
        </p:nvSpPr>
        <p:spPr>
          <a:xfrm>
            <a:off x="4143375"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18" name="TextBox 17"/>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19" name="TextBox 18"/>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20" name="TextBox 19"/>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21" name="TextBox 20"/>
          <p:cNvSpPr txBox="1"/>
          <p:nvPr/>
        </p:nvSpPr>
        <p:spPr>
          <a:xfrm>
            <a:off x="4143375" y="6181725"/>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22" name="TextBox 21"/>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23" name="圆角矩形标注 22"/>
          <p:cNvSpPr/>
          <p:nvPr/>
        </p:nvSpPr>
        <p:spPr bwMode="auto">
          <a:xfrm>
            <a:off x="7143750" y="4429125"/>
            <a:ext cx="1285875"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最大</a:t>
            </a:r>
          </a:p>
        </p:txBody>
      </p:sp>
      <p:sp>
        <p:nvSpPr>
          <p:cNvPr id="24" name="矩形 23"/>
          <p:cNvSpPr>
            <a:spLocks noChangeArrowheads="1"/>
          </p:cNvSpPr>
          <p:nvPr/>
        </p:nvSpPr>
        <p:spPr bwMode="auto">
          <a:xfrm>
            <a:off x="1428750" y="5143500"/>
            <a:ext cx="6858000" cy="642938"/>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5" name="圆角矩形标注 24"/>
          <p:cNvSpPr/>
          <p:nvPr/>
        </p:nvSpPr>
        <p:spPr bwMode="auto">
          <a:xfrm>
            <a:off x="2357438" y="4143375"/>
            <a:ext cx="1285875" cy="571500"/>
          </a:xfrm>
          <a:prstGeom prst="wedgeRoundRectCallout">
            <a:avLst>
              <a:gd name="adj1" fmla="val -44495"/>
              <a:gd name="adj2" fmla="val -100033"/>
              <a:gd name="adj3" fmla="val 16667"/>
            </a:avLst>
          </a:prstGeom>
          <a:solidFill>
            <a:srgbClr val="00B0F0"/>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FFFF00"/>
                </a:solidFill>
                <a:latin typeface="+mn-lt"/>
                <a:ea typeface="+mn-ea"/>
              </a:rPr>
              <a:t>返回</a:t>
            </a:r>
          </a:p>
        </p:txBody>
      </p:sp>
      <p:pic>
        <p:nvPicPr>
          <p:cNvPr id="69685" name="图片 2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Left)">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 calcmode="lin" valueType="num">
                                      <p:cBhvr>
                                        <p:cTn id="22" dur="500" fill="hold"/>
                                        <p:tgtEl>
                                          <p:spTgt spid="24"/>
                                        </p:tgtEl>
                                        <p:attrNameLst>
                                          <p:attrName>style.rotation</p:attrName>
                                        </p:attrNameLst>
                                      </p:cBhvr>
                                      <p:tavLst>
                                        <p:tav tm="0">
                                          <p:val>
                                            <p:fltVal val="360"/>
                                          </p:val>
                                        </p:tav>
                                        <p:tav tm="100000">
                                          <p:val>
                                            <p:fltVal val="0"/>
                                          </p:val>
                                        </p:tav>
                                      </p:tavLst>
                                    </p:anim>
                                    <p:animEffect transition="in" filter="fade">
                                      <p:cBhvr>
                                        <p:cTn id="23" dur="500"/>
                                        <p:tgtEl>
                                          <p:spTgt spid="24"/>
                                        </p:tgtEl>
                                      </p:cBhvr>
                                    </p:animEffect>
                                  </p:childTnLst>
                                </p:cTn>
                              </p:par>
                            </p:childTnLst>
                          </p:cTn>
                        </p:par>
                        <p:par>
                          <p:cTn id="24" fill="hold" nodeType="afterGroup">
                            <p:stCondLst>
                              <p:cond delay="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195" name="Rectangle 3"/>
          <p:cNvSpPr>
            <a:spLocks noGrp="1" noChangeArrowheads="1"/>
          </p:cNvSpPr>
          <p:nvPr>
            <p:ph type="body" idx="1"/>
          </p:nvPr>
        </p:nvSpPr>
        <p:spPr>
          <a:xfrm>
            <a:off x="642938" y="1643063"/>
            <a:ext cx="7858125" cy="4714875"/>
          </a:xfrm>
        </p:spPr>
        <p:txBody>
          <a:bodyPr/>
          <a:lstStyle/>
          <a:p>
            <a:r>
              <a:rPr lang="zh-CN" altLang="zh-CN"/>
              <a:t>说明：</a:t>
            </a:r>
          </a:p>
          <a:p>
            <a:pPr>
              <a:buFont typeface="Wingdings" pitchFamily="2" charset="2"/>
              <a:buNone/>
            </a:pPr>
            <a:r>
              <a:rPr lang="en-US" altLang="zh-CN"/>
              <a:t>(1)</a:t>
            </a:r>
            <a:r>
              <a:rPr lang="zh-CN" altLang="zh-CN"/>
              <a:t>结构体类型并非只有一种，而是可以设计出许多种结构体类型，例如</a:t>
            </a:r>
            <a:endParaRPr lang="en-US" altLang="zh-CN"/>
          </a:p>
          <a:p>
            <a:pPr lvl="1">
              <a:buFont typeface="Wingdings" pitchFamily="2" charset="2"/>
              <a:buNone/>
            </a:pPr>
            <a:r>
              <a:rPr lang="en-US" altLang="zh-CN"/>
              <a:t>struct Teacher</a:t>
            </a:r>
          </a:p>
          <a:p>
            <a:pPr lvl="1">
              <a:buFont typeface="Wingdings" pitchFamily="2" charset="2"/>
              <a:buNone/>
            </a:pPr>
            <a:r>
              <a:rPr lang="en-US" altLang="zh-CN"/>
              <a:t>struct Worker</a:t>
            </a:r>
          </a:p>
          <a:p>
            <a:pPr lvl="1">
              <a:buFont typeface="Wingdings" pitchFamily="2" charset="2"/>
              <a:buNone/>
            </a:pPr>
            <a:r>
              <a:rPr lang="en-US" altLang="zh-CN"/>
              <a:t>struct Date</a:t>
            </a:r>
            <a:r>
              <a:rPr lang="zh-CN" altLang="zh-CN"/>
              <a:t>等结构体类型</a:t>
            </a:r>
            <a:endParaRPr lang="en-US" altLang="zh-CN"/>
          </a:p>
          <a:p>
            <a:pPr lvl="1"/>
            <a:r>
              <a:rPr lang="zh-CN" altLang="zh-CN"/>
              <a:t>各自包含不同的成员</a:t>
            </a:r>
            <a:endParaRPr lang="en-US" altLang="zh-CN">
              <a:solidFill>
                <a:srgbClr val="FF0000"/>
              </a:solidFill>
            </a:endParaRPr>
          </a:p>
        </p:txBody>
      </p:sp>
      <p:pic>
        <p:nvPicPr>
          <p:cNvPr id="81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500063"/>
            <a:ext cx="8929688" cy="4071937"/>
          </a:xfrm>
        </p:spPr>
        <p:txBody>
          <a:bodyPr/>
          <a:lstStyle/>
          <a:p>
            <a:pPr>
              <a:lnSpc>
                <a:spcPct val="100000"/>
              </a:lnSpc>
              <a:buFont typeface="Wingdings" pitchFamily="2" charset="2"/>
              <a:buNone/>
            </a:pPr>
            <a:r>
              <a:rPr lang="en-US" altLang="zh-CN" sz="2800" dirty="0"/>
              <a:t>void print(</a:t>
            </a:r>
            <a:r>
              <a:rPr lang="en-US" altLang="zh-CN" sz="2800" dirty="0" err="1"/>
              <a:t>struct</a:t>
            </a:r>
            <a:r>
              <a:rPr lang="en-US" altLang="zh-CN" sz="2800" dirty="0"/>
              <a:t> Student </a:t>
            </a:r>
            <a:r>
              <a:rPr lang="en-US" altLang="zh-CN" sz="2800" dirty="0">
                <a:solidFill>
                  <a:srgbClr val="00B0F0"/>
                </a:solidFill>
              </a:rPr>
              <a:t>stud</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("\n</a:t>
            </a:r>
            <a:r>
              <a:rPr lang="zh-CN" altLang="zh-CN" sz="2800" dirty="0"/>
              <a:t>成绩最高的学生是</a:t>
            </a:r>
            <a:r>
              <a:rPr lang="en-US" altLang="zh-CN" sz="2800" dirty="0"/>
              <a:t>:\n");</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a:t>
            </a:r>
            <a:r>
              <a:rPr lang="zh-CN" altLang="zh-CN" sz="2800" dirty="0"/>
              <a:t>学号</a:t>
            </a:r>
            <a:r>
              <a:rPr lang="en-US" altLang="zh-CN" sz="2800" dirty="0"/>
              <a:t>:%d\n</a:t>
            </a:r>
            <a:r>
              <a:rPr lang="zh-CN" altLang="zh-CN" sz="2800" dirty="0"/>
              <a:t>姓名</a:t>
            </a:r>
            <a:r>
              <a:rPr lang="en-US" altLang="zh-CN" sz="2800" dirty="0"/>
              <a:t>:%s\n</a:t>
            </a:r>
          </a:p>
          <a:p>
            <a:pPr>
              <a:lnSpc>
                <a:spcPct val="100000"/>
              </a:lnSpc>
              <a:buFont typeface="Wingdings" pitchFamily="2" charset="2"/>
              <a:buNone/>
            </a:pPr>
            <a:r>
              <a:rPr lang="en-US" altLang="zh-CN" sz="2800" dirty="0"/>
              <a:t>          </a:t>
            </a:r>
            <a:r>
              <a:rPr lang="zh-CN" altLang="zh-CN" sz="2800" dirty="0"/>
              <a:t>三门课成绩</a:t>
            </a:r>
            <a:r>
              <a:rPr lang="en-US" altLang="zh-CN" sz="2800" dirty="0"/>
              <a:t>:%5.1f,%5.1f,%5.1f\n</a:t>
            </a:r>
          </a:p>
          <a:p>
            <a:pPr>
              <a:lnSpc>
                <a:spcPct val="100000"/>
              </a:lnSpc>
              <a:buFont typeface="Wingdings" pitchFamily="2" charset="2"/>
              <a:buNone/>
            </a:pPr>
            <a:r>
              <a:rPr lang="en-US" altLang="zh-CN" sz="2800" dirty="0"/>
              <a:t>             </a:t>
            </a:r>
            <a:r>
              <a:rPr lang="zh-CN" altLang="zh-CN" sz="2800" dirty="0"/>
              <a:t>平均成绩</a:t>
            </a:r>
            <a:r>
              <a:rPr lang="en-US" altLang="zh-CN" sz="2800" dirty="0"/>
              <a:t>:%6.2f\n”, </a:t>
            </a:r>
            <a:r>
              <a:rPr lang="en-US" altLang="zh-CN" sz="2800" dirty="0" err="1"/>
              <a:t>stud.num</a:t>
            </a:r>
            <a:r>
              <a:rPr lang="en-US" altLang="zh-CN" sz="2800" dirty="0"/>
              <a:t>,</a:t>
            </a:r>
          </a:p>
          <a:p>
            <a:pPr>
              <a:lnSpc>
                <a:spcPct val="100000"/>
              </a:lnSpc>
              <a:buFont typeface="Wingdings" pitchFamily="2" charset="2"/>
              <a:buNone/>
            </a:pPr>
            <a:r>
              <a:rPr lang="en-US" altLang="zh-CN" sz="2800" dirty="0"/>
              <a:t>              </a:t>
            </a:r>
            <a:r>
              <a:rPr lang="en-US" altLang="zh-CN" sz="2800" dirty="0" err="1"/>
              <a:t>stud.name,stud.score</a:t>
            </a:r>
            <a:r>
              <a:rPr lang="en-US" altLang="zh-CN" sz="2800" dirty="0"/>
              <a:t>[0],</a:t>
            </a:r>
          </a:p>
          <a:p>
            <a:pPr>
              <a:lnSpc>
                <a:spcPct val="100000"/>
              </a:lnSpc>
              <a:buFont typeface="Wingdings" pitchFamily="2" charset="2"/>
              <a:buNone/>
            </a:pPr>
            <a:r>
              <a:rPr lang="en-US" altLang="zh-CN" sz="2800" dirty="0"/>
              <a:t>      </a:t>
            </a:r>
            <a:r>
              <a:rPr lang="en-US" altLang="zh-CN" sz="2800" dirty="0" err="1"/>
              <a:t>stud.score</a:t>
            </a:r>
            <a:r>
              <a:rPr lang="en-US" altLang="zh-CN" sz="2800" dirty="0"/>
              <a:t>[1],</a:t>
            </a:r>
            <a:r>
              <a:rPr lang="en-US" altLang="zh-CN" sz="2800" dirty="0" err="1"/>
              <a:t>stud.score</a:t>
            </a:r>
            <a:r>
              <a:rPr lang="en-US" altLang="zh-CN" sz="2800" dirty="0"/>
              <a:t>[2],</a:t>
            </a:r>
            <a:r>
              <a:rPr lang="en-US" altLang="zh-CN" sz="2800" dirty="0" err="1"/>
              <a:t>stud.aver</a:t>
            </a:r>
            <a:r>
              <a:rPr lang="en-US" altLang="zh-CN" sz="2800" dirty="0"/>
              <a:t>);</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endParaRPr lang="zh-CN" altLang="zh-CN" sz="2800" dirty="0"/>
          </a:p>
        </p:txBody>
      </p:sp>
      <p:graphicFrame>
        <p:nvGraphicFramePr>
          <p:cNvPr id="4" name="表格 3"/>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214313" y="51435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stud</a:t>
            </a:r>
            <a:endParaRPr lang="zh-CN" altLang="en-US">
              <a:solidFill>
                <a:srgbClr val="00B0F0"/>
              </a:solidFill>
              <a:latin typeface="Arial" pitchFamily="34" charset="0"/>
            </a:endParaRPr>
          </a:p>
        </p:txBody>
      </p:sp>
      <p:sp>
        <p:nvSpPr>
          <p:cNvPr id="7" name="TextBox 6"/>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8" name="TextBox 7"/>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9" name="TextBox 8"/>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10" name="TextBox 9"/>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11" name="TextBox 10"/>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12" name="TextBox 11"/>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13" name="TextBox 12"/>
          <p:cNvSpPr txBox="1"/>
          <p:nvPr/>
        </p:nvSpPr>
        <p:spPr>
          <a:xfrm>
            <a:off x="4143375"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14" name="TextBox 13"/>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15" name="TextBox 14"/>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16" name="TextBox 15"/>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17" name="TextBox 16"/>
          <p:cNvSpPr txBox="1"/>
          <p:nvPr/>
        </p:nvSpPr>
        <p:spPr>
          <a:xfrm>
            <a:off x="4143375" y="6181725"/>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18" name="TextBox 17"/>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20" name="矩形 19"/>
          <p:cNvSpPr>
            <a:spLocks noChangeArrowheads="1"/>
          </p:cNvSpPr>
          <p:nvPr/>
        </p:nvSpPr>
        <p:spPr bwMode="auto">
          <a:xfrm>
            <a:off x="1428750" y="5143500"/>
            <a:ext cx="6858000" cy="642938"/>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42875"/>
            <a:ext cx="52149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500063"/>
            <a:ext cx="5216525"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a:spLocks noChangeArrowheads="1"/>
          </p:cNvSpPr>
          <p:nvPr/>
        </p:nvSpPr>
        <p:spPr bwMode="auto">
          <a:xfrm>
            <a:off x="1643063" y="45720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num</a:t>
            </a:r>
            <a:endParaRPr lang="zh-CN" altLang="en-US">
              <a:solidFill>
                <a:srgbClr val="00B0F0"/>
              </a:solidFill>
              <a:latin typeface="Arial" pitchFamily="34" charset="0"/>
            </a:endParaRPr>
          </a:p>
        </p:txBody>
      </p:sp>
      <p:sp>
        <p:nvSpPr>
          <p:cNvPr id="25" name="TextBox 24"/>
          <p:cNvSpPr txBox="1">
            <a:spLocks noChangeArrowheads="1"/>
          </p:cNvSpPr>
          <p:nvPr/>
        </p:nvSpPr>
        <p:spPr bwMode="auto">
          <a:xfrm>
            <a:off x="2857500" y="45720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name</a:t>
            </a:r>
            <a:endParaRPr lang="zh-CN" altLang="en-US">
              <a:solidFill>
                <a:srgbClr val="00B0F0"/>
              </a:solidFill>
              <a:latin typeface="Arial" pitchFamily="34" charset="0"/>
            </a:endParaRPr>
          </a:p>
        </p:txBody>
      </p:sp>
      <p:sp>
        <p:nvSpPr>
          <p:cNvPr id="26" name="TextBox 25"/>
          <p:cNvSpPr txBox="1">
            <a:spLocks noChangeArrowheads="1"/>
          </p:cNvSpPr>
          <p:nvPr/>
        </p:nvSpPr>
        <p:spPr bwMode="auto">
          <a:xfrm>
            <a:off x="4857750" y="39878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score</a:t>
            </a:r>
            <a:endParaRPr lang="zh-CN" altLang="en-US">
              <a:solidFill>
                <a:srgbClr val="00B0F0"/>
              </a:solidFill>
              <a:latin typeface="Arial" pitchFamily="34" charset="0"/>
            </a:endParaRPr>
          </a:p>
        </p:txBody>
      </p:sp>
      <p:sp>
        <p:nvSpPr>
          <p:cNvPr id="27" name="右大括号 26"/>
          <p:cNvSpPr>
            <a:spLocks/>
          </p:cNvSpPr>
          <p:nvPr/>
        </p:nvSpPr>
        <p:spPr bwMode="auto">
          <a:xfrm rot="-5400000">
            <a:off x="5250656" y="3464720"/>
            <a:ext cx="428625" cy="2786062"/>
          </a:xfrm>
          <a:prstGeom prst="rightBrace">
            <a:avLst>
              <a:gd name="adj1" fmla="val 8336"/>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 name="TextBox 27"/>
          <p:cNvSpPr txBox="1">
            <a:spLocks noChangeArrowheads="1"/>
          </p:cNvSpPr>
          <p:nvPr/>
        </p:nvSpPr>
        <p:spPr bwMode="auto">
          <a:xfrm>
            <a:off x="6929438" y="45720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B0F0"/>
                </a:solidFill>
                <a:latin typeface="Arial" pitchFamily="34" charset="0"/>
              </a:rPr>
              <a:t>aver</a:t>
            </a:r>
            <a:endParaRPr lang="zh-CN" altLang="en-US">
              <a:solidFill>
                <a:srgbClr val="00B0F0"/>
              </a:solidFill>
              <a:latin typeface="Arial" pitchFamily="34" charset="0"/>
            </a:endParaRPr>
          </a:p>
        </p:txBody>
      </p:sp>
      <p:sp>
        <p:nvSpPr>
          <p:cNvPr id="70710" name="TextBox 28"/>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stu[0]</a:t>
            </a:r>
            <a:endParaRPr lang="zh-CN" altLang="en-US" sz="2400">
              <a:solidFill>
                <a:srgbClr val="0000CC"/>
              </a:solidFill>
              <a:latin typeface="Arial" pitchFamily="34" charset="0"/>
            </a:endParaRPr>
          </a:p>
        </p:txBody>
      </p:sp>
      <p:sp>
        <p:nvSpPr>
          <p:cNvPr id="70711" name="TextBox 29"/>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stu[1]</a:t>
            </a:r>
            <a:endParaRPr lang="zh-CN" altLang="en-US" sz="2400">
              <a:solidFill>
                <a:srgbClr val="0000CC"/>
              </a:solidFill>
              <a:latin typeface="Arial" pitchFamily="34" charset="0"/>
            </a:endParaRPr>
          </a:p>
        </p:txBody>
      </p:sp>
      <p:sp>
        <p:nvSpPr>
          <p:cNvPr id="70712" name="TextBox 30"/>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400">
                <a:solidFill>
                  <a:srgbClr val="0000CC"/>
                </a:solidFill>
                <a:latin typeface="Arial" pitchFamily="34" charset="0"/>
              </a:rPr>
              <a:t>stu[2]</a:t>
            </a:r>
            <a:endParaRPr lang="zh-CN" altLang="en-US" sz="2400">
              <a:solidFill>
                <a:srgbClr val="0000CC"/>
              </a:solidFill>
              <a:latin typeface="Arial" pitchFamily="34" charset="0"/>
            </a:endParaRPr>
          </a:p>
        </p:txBody>
      </p:sp>
      <p:pic>
        <p:nvPicPr>
          <p:cNvPr id="70713" name="图片 28"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287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style.rotation</p:attrName>
                                        </p:attrNameLst>
                                      </p:cBhvr>
                                      <p:tavLst>
                                        <p:tav tm="0">
                                          <p:val>
                                            <p:fltVal val="360"/>
                                          </p:val>
                                        </p:tav>
                                        <p:tav tm="100000">
                                          <p:val>
                                            <p:fltVal val="0"/>
                                          </p:val>
                                        </p:tav>
                                      </p:tavLst>
                                    </p:anim>
                                    <p:animEffect transition="in" filter="fade">
                                      <p:cBhvr>
                                        <p:cTn id="43" dur="500"/>
                                        <p:tgtEl>
                                          <p:spTgt spid="20"/>
                                        </p:tgtEl>
                                      </p:cBhvr>
                                    </p:animEffect>
                                  </p:childTnLst>
                                </p:cTn>
                              </p:par>
                            </p:childTnLst>
                          </p:cTn>
                        </p:par>
                        <p:par>
                          <p:cTn id="44" fill="hold" nodeType="afterGroup">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Left)">
                                      <p:cBhvr>
                                        <p:cTn id="47" dur="500"/>
                                        <p:tgtEl>
                                          <p:spTgt spid="5"/>
                                        </p:tgtEl>
                                      </p:cBhvr>
                                    </p:animEffect>
                                  </p:childTnLst>
                                </p:cTn>
                              </p:par>
                            </p:childTnLst>
                          </p:cTn>
                        </p:par>
                        <p:par>
                          <p:cTn id="48" fill="hold" nodeType="afterGroup">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slide(fromLeft)">
                                      <p:cBhvr>
                                        <p:cTn id="51" dur="500"/>
                                        <p:tgtEl>
                                          <p:spTgt spid="24"/>
                                        </p:tgtEl>
                                      </p:cBhvr>
                                    </p:animEffect>
                                  </p:childTnLst>
                                </p:cTn>
                              </p:par>
                            </p:childTnLst>
                          </p:cTn>
                        </p:par>
                        <p:par>
                          <p:cTn id="52" fill="hold" nodeType="afterGroup">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nodeType="afterGroup">
                            <p:stCondLst>
                              <p:cond delay="2000"/>
                            </p:stCondLst>
                            <p:childTnLst>
                              <p:par>
                                <p:cTn id="57" presetID="4" presetClass="entr" presetSubtype="16"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childTnLst>
                          </p:cTn>
                        </p:par>
                        <p:par>
                          <p:cTn id="60" fill="hold" nodeType="afterGroup">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lide(fromLeft)">
                                      <p:cBhvr>
                                        <p:cTn id="63" dur="500"/>
                                        <p:tgtEl>
                                          <p:spTgt spid="26"/>
                                        </p:tgtEl>
                                      </p:cBhvr>
                                    </p:animEffect>
                                  </p:childTnLst>
                                </p:cTn>
                              </p:par>
                            </p:childTnLst>
                          </p:cTn>
                        </p:par>
                        <p:par>
                          <p:cTn id="64" fill="hold" nodeType="afterGroup">
                            <p:stCondLst>
                              <p:cond delay="3000"/>
                            </p:stCondLst>
                            <p:childTnLst>
                              <p:par>
                                <p:cTn id="65" presetID="1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lide(fromLeft)">
                                      <p:cBhvr>
                                        <p:cTn id="67" dur="500"/>
                                        <p:tgtEl>
                                          <p:spTgt spid="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p:cTn id="7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75" dur="500"/>
                                        <p:tgtEl>
                                          <p:spTgt spid="3">
                                            <p:txEl>
                                              <p:pRg st="1" end="1"/>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243714"/>
                                        </p:tgtEl>
                                        <p:attrNameLst>
                                          <p:attrName>style.visibility</p:attrName>
                                        </p:attrNameLst>
                                      </p:cBhvr>
                                      <p:to>
                                        <p:strVal val="visible"/>
                                      </p:to>
                                    </p:set>
                                    <p:animEffect transition="in" filter="blinds(horizontal)">
                                      <p:cBhvr>
                                        <p:cTn id="80" dur="500"/>
                                        <p:tgtEl>
                                          <p:spTgt spid="2437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9" presetClass="entr" presetSubtype="0" decel="100000"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p:cTn id="8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88" dur="500"/>
                                        <p:tgtEl>
                                          <p:spTgt spid="3">
                                            <p:txEl>
                                              <p:pRg st="2" end="2"/>
                                            </p:txEl>
                                          </p:spTgt>
                                        </p:tgtEl>
                                      </p:cBhvr>
                                    </p:animEffect>
                                  </p:childTnLst>
                                </p:cTn>
                              </p:par>
                              <p:par>
                                <p:cTn id="89" presetID="49" presetClass="entr" presetSubtype="0" decel="10000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p:cTn id="9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4" dur="500"/>
                                        <p:tgtEl>
                                          <p:spTgt spid="3">
                                            <p:txEl>
                                              <p:pRg st="3" end="3"/>
                                            </p:txEl>
                                          </p:spTgt>
                                        </p:tgtEl>
                                      </p:cBhvr>
                                    </p:animEffect>
                                  </p:childTnLst>
                                </p:cTn>
                              </p:par>
                              <p:par>
                                <p:cTn id="95" presetID="49" presetClass="entr" presetSubtype="0" decel="100000" fill="hold" nodeType="with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p:cTn id="9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9"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00" dur="500"/>
                                        <p:tgtEl>
                                          <p:spTgt spid="3">
                                            <p:txEl>
                                              <p:pRg st="4" end="4"/>
                                            </p:txEl>
                                          </p:spTgt>
                                        </p:tgtEl>
                                      </p:cBhvr>
                                    </p:animEffect>
                                  </p:childTnLst>
                                </p:cTn>
                              </p:par>
                              <p:par>
                                <p:cTn id="101" presetID="49" presetClass="entr" presetSubtype="0" decel="100000" fill="hold" nodeType="with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p:cTn id="10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0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06" dur="500"/>
                                        <p:tgtEl>
                                          <p:spTgt spid="3">
                                            <p:txEl>
                                              <p:pRg st="5" end="5"/>
                                            </p:txEl>
                                          </p:spTgt>
                                        </p:tgtEl>
                                      </p:cBhvr>
                                    </p:animEffect>
                                  </p:childTnLst>
                                </p:cTn>
                              </p:par>
                              <p:par>
                                <p:cTn id="107" presetID="49" presetClass="entr" presetSubtype="0" decel="100000" fill="hold" nodeType="with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 calcmode="lin" valueType="num">
                                      <p:cBhvr>
                                        <p:cTn id="10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111"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112" dur="500"/>
                                        <p:tgtEl>
                                          <p:spTgt spid="3">
                                            <p:txEl>
                                              <p:pRg st="6" end="6"/>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243715"/>
                                        </p:tgtEl>
                                        <p:attrNameLst>
                                          <p:attrName>style.visibility</p:attrName>
                                        </p:attrNameLst>
                                      </p:cBhvr>
                                      <p:to>
                                        <p:strVal val="visible"/>
                                      </p:to>
                                    </p:set>
                                    <p:animEffect transition="in" filter="blinds(horizontal)">
                                      <p:cBhvr>
                                        <p:cTn id="11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0" grpId="0" animBg="1"/>
      <p:bldP spid="24" grpId="0"/>
      <p:bldP spid="25" grpId="0"/>
      <p:bldP spid="26" grpId="0"/>
      <p:bldP spid="27" grpId="0" animBg="1"/>
      <p:bldP spid="2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539750" y="571500"/>
            <a:ext cx="8153400" cy="5553075"/>
          </a:xfrm>
        </p:spPr>
        <p:txBody>
          <a:bodyPr/>
          <a:lstStyle/>
          <a:p>
            <a:r>
              <a:rPr lang="zh-CN" altLang="zh-CN"/>
              <a:t>以上</a:t>
            </a:r>
            <a:r>
              <a:rPr lang="en-US" altLang="zh-CN"/>
              <a:t>3</a:t>
            </a:r>
            <a:r>
              <a:rPr lang="zh-CN" altLang="zh-CN"/>
              <a:t>个函数的调用，情况各不相同：</a:t>
            </a:r>
          </a:p>
          <a:p>
            <a:pPr lvl="1"/>
            <a:r>
              <a:rPr lang="zh-CN" altLang="zh-CN"/>
              <a:t>调用</a:t>
            </a:r>
            <a:r>
              <a:rPr lang="en-US" altLang="zh-CN"/>
              <a:t>input</a:t>
            </a:r>
            <a:r>
              <a:rPr lang="zh-CN" altLang="zh-CN"/>
              <a:t>函数时，实参是指针变量，形参是结构体数组，传递的是结构体元素的地址，函数无返回值。</a:t>
            </a:r>
          </a:p>
          <a:p>
            <a:pPr lvl="1"/>
            <a:r>
              <a:rPr lang="zh-CN" altLang="zh-CN"/>
              <a:t>调用</a:t>
            </a:r>
            <a:r>
              <a:rPr lang="en-US" altLang="zh-CN"/>
              <a:t>max</a:t>
            </a:r>
            <a:r>
              <a:rPr lang="zh-CN" altLang="zh-CN"/>
              <a:t>函数时，实参是指针变量，形参是结构体数组，传递的是结构体元素的地址，函数的返回值是结构体类型数据。</a:t>
            </a:r>
          </a:p>
          <a:p>
            <a:pPr lvl="1"/>
            <a:r>
              <a:rPr lang="zh-CN" altLang="zh-CN"/>
              <a:t>调用</a:t>
            </a:r>
            <a:r>
              <a:rPr lang="en-US" altLang="zh-CN"/>
              <a:t>print</a:t>
            </a:r>
            <a:r>
              <a:rPr lang="zh-CN" altLang="zh-CN"/>
              <a:t>函数时，实参是结构体变量，形参是结构体变量，传递的是结构体变量中各成员的值，函数无返回值。</a:t>
            </a:r>
            <a:endParaRPr lang="zh-CN" altLang="en-US"/>
          </a:p>
        </p:txBody>
      </p:sp>
      <p:pic>
        <p:nvPicPr>
          <p:cNvPr id="7168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072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animEffect transition="in" filter="blinds(horizontal)">
                                      <p:cBhvr>
                                        <p:cTn id="7" dur="500"/>
                                        <p:tgtEl>
                                          <p:spTgt spid="686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xEl>
                                              <p:pRg st="2" end="2"/>
                                            </p:txEl>
                                          </p:spTgt>
                                        </p:tgtEl>
                                        <p:attrNameLst>
                                          <p:attrName>style.visibility</p:attrName>
                                        </p:attrNameLst>
                                      </p:cBhvr>
                                      <p:to>
                                        <p:strVal val="visible"/>
                                      </p:to>
                                    </p:set>
                                    <p:animEffect transition="in" filter="blinds(horizontal)">
                                      <p:cBhvr>
                                        <p:cTn id="12" dur="500"/>
                                        <p:tgtEl>
                                          <p:spTgt spid="686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xEl>
                                              <p:pRg st="3" end="3"/>
                                            </p:txEl>
                                          </p:spTgt>
                                        </p:tgtEl>
                                        <p:attrNameLst>
                                          <p:attrName>style.visibility</p:attrName>
                                        </p:attrNameLst>
                                      </p:cBhvr>
                                      <p:to>
                                        <p:strVal val="visible"/>
                                      </p:to>
                                    </p:set>
                                    <p:animEffect transition="in" filter="blinds(horizontal)">
                                      <p:cBhvr>
                                        <p:cTn id="17" dur="500"/>
                                        <p:tgtEl>
                                          <p:spTgt spid="68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练习</a:t>
            </a:r>
          </a:p>
        </p:txBody>
      </p:sp>
      <p:sp>
        <p:nvSpPr>
          <p:cNvPr id="57347" name="Rectangle 3"/>
          <p:cNvSpPr>
            <a:spLocks noGrp="1" noChangeArrowheads="1"/>
          </p:cNvSpPr>
          <p:nvPr>
            <p:ph type="body" idx="1"/>
          </p:nvPr>
        </p:nvSpPr>
        <p:spPr/>
        <p:txBody>
          <a:bodyPr/>
          <a:lstStyle/>
          <a:p>
            <a:r>
              <a:rPr lang="zh-CN" altLang="zh-CN" dirty="0"/>
              <a:t>例</a:t>
            </a:r>
            <a:r>
              <a:rPr lang="en-US" altLang="zh-CN" dirty="0"/>
              <a:t>9.5</a:t>
            </a:r>
          </a:p>
          <a:p>
            <a:r>
              <a:rPr lang="zh-CN" altLang="zh-CN" dirty="0"/>
              <a:t>例</a:t>
            </a:r>
            <a:r>
              <a:rPr lang="en-US" altLang="zh-CN" dirty="0"/>
              <a:t>9.6</a:t>
            </a:r>
          </a:p>
          <a:p>
            <a:r>
              <a:rPr lang="zh-CN" altLang="en-US" dirty="0"/>
              <a:t>例</a:t>
            </a:r>
            <a:r>
              <a:rPr lang="en-US" altLang="zh-CN" dirty="0"/>
              <a:t>9.7</a:t>
            </a:r>
          </a:p>
        </p:txBody>
      </p:sp>
    </p:spTree>
    <p:extLst>
      <p:ext uri="{BB962C8B-B14F-4D97-AF65-F5344CB8AC3E}">
        <p14:creationId xmlns:p14="http://schemas.microsoft.com/office/powerpoint/2010/main" val="111823313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9.4.1</a:t>
            </a:r>
            <a:r>
              <a:rPr lang="zh-CN" altLang="zh-CN" dirty="0">
                <a:solidFill>
                  <a:srgbClr val="800000"/>
                </a:solidFill>
                <a:effectLst>
                  <a:outerShdw blurRad="38100" dist="38100" dir="2700000" algn="tl">
                    <a:srgbClr val="000000"/>
                  </a:outerShdw>
                </a:effectLst>
                <a:latin typeface="Arial" charset="0"/>
                <a:ea typeface="黑体" pitchFamily="2" charset="-122"/>
              </a:rPr>
              <a:t> 什么是链表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4755" name="Rectangle 3"/>
          <p:cNvSpPr>
            <a:spLocks noGrp="1" noChangeArrowheads="1"/>
          </p:cNvSpPr>
          <p:nvPr>
            <p:ph type="body" idx="1"/>
          </p:nvPr>
        </p:nvSpPr>
        <p:spPr>
          <a:xfrm>
            <a:off x="1000125" y="1928813"/>
            <a:ext cx="7358063" cy="2000250"/>
          </a:xfrm>
        </p:spPr>
        <p:txBody>
          <a:bodyPr/>
          <a:lstStyle/>
          <a:p>
            <a:r>
              <a:rPr lang="zh-CN" altLang="zh-CN" dirty="0"/>
              <a:t>链表是一种常见的重要的数据结构</a:t>
            </a:r>
            <a:endParaRPr lang="en-US" altLang="zh-CN" dirty="0"/>
          </a:p>
          <a:p>
            <a:r>
              <a:rPr lang="zh-CN" altLang="zh-CN" dirty="0"/>
              <a:t>它是动态地进行存储分配的一种结构</a:t>
            </a:r>
          </a:p>
        </p:txBody>
      </p:sp>
      <p:sp>
        <p:nvSpPr>
          <p:cNvPr id="4" name="矩形 3"/>
          <p:cNvSpPr>
            <a:spLocks noChangeArrowheads="1"/>
          </p:cNvSpPr>
          <p:nvPr/>
        </p:nvSpPr>
        <p:spPr bwMode="auto">
          <a:xfrm>
            <a:off x="142875" y="4286250"/>
            <a:ext cx="1214438" cy="1071563"/>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aphicFrame>
        <p:nvGraphicFramePr>
          <p:cNvPr id="5" name="表格 4"/>
          <p:cNvGraphicFramePr>
            <a:graphicFrameLocks noGrp="1"/>
          </p:cNvGraphicFramePr>
          <p:nvPr/>
        </p:nvGraphicFramePr>
        <p:xfrm>
          <a:off x="2000250" y="4286250"/>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3857625" y="4286250"/>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5715000" y="4286250"/>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7572375" y="4286250"/>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142875" y="37623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1" name="直接箭头连接符 10"/>
          <p:cNvCxnSpPr>
            <a:cxnSpLocks noChangeShapeType="1"/>
          </p:cNvCxnSpPr>
          <p:nvPr/>
        </p:nvCxnSpPr>
        <p:spPr bwMode="auto">
          <a:xfrm>
            <a:off x="1357313" y="4572000"/>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2000250" y="3762375"/>
            <a:ext cx="1214438" cy="523875"/>
          </a:xfrm>
          <a:prstGeom prst="rect">
            <a:avLst/>
          </a:prstGeom>
          <a:noFill/>
        </p:spPr>
        <p:txBody>
          <a:bodyPr>
            <a:spAutoFit/>
          </a:bodyPr>
          <a:lstStyle/>
          <a:p>
            <a:pPr>
              <a:defRPr/>
            </a:pPr>
            <a:r>
              <a:rPr lang="en-US" altLang="zh-CN" sz="2800" b="1" dirty="0">
                <a:solidFill>
                  <a:srgbClr val="00B0F0"/>
                </a:solidFill>
                <a:latin typeface="+mn-lt"/>
                <a:ea typeface="+mn-ea"/>
              </a:rPr>
              <a:t>1249</a:t>
            </a:r>
            <a:endParaRPr lang="zh-CN" altLang="en-US" sz="2800" b="1" dirty="0">
              <a:solidFill>
                <a:srgbClr val="00B0F0"/>
              </a:solidFill>
              <a:latin typeface="+mn-lt"/>
              <a:ea typeface="+mn-ea"/>
            </a:endParaRPr>
          </a:p>
        </p:txBody>
      </p:sp>
      <p:sp>
        <p:nvSpPr>
          <p:cNvPr id="13" name="TextBox 12"/>
          <p:cNvSpPr txBox="1"/>
          <p:nvPr/>
        </p:nvSpPr>
        <p:spPr>
          <a:xfrm>
            <a:off x="142875" y="4500563"/>
            <a:ext cx="1214438" cy="523875"/>
          </a:xfrm>
          <a:prstGeom prst="rect">
            <a:avLst/>
          </a:prstGeom>
          <a:noFill/>
        </p:spPr>
        <p:txBody>
          <a:bodyPr>
            <a:spAutoFit/>
          </a:bodyPr>
          <a:lstStyle/>
          <a:p>
            <a:pPr>
              <a:defRPr/>
            </a:pPr>
            <a:r>
              <a:rPr lang="en-US" altLang="zh-CN" sz="2800" b="1" dirty="0">
                <a:solidFill>
                  <a:srgbClr val="00B0F0"/>
                </a:solidFill>
                <a:latin typeface="+mn-lt"/>
                <a:ea typeface="+mn-ea"/>
              </a:rPr>
              <a:t>1249</a:t>
            </a:r>
            <a:endParaRPr lang="zh-CN" altLang="en-US" sz="2800" b="1" dirty="0">
              <a:solidFill>
                <a:srgbClr val="00B0F0"/>
              </a:solidFill>
              <a:latin typeface="+mn-lt"/>
              <a:ea typeface="+mn-ea"/>
            </a:endParaRPr>
          </a:p>
        </p:txBody>
      </p:sp>
      <p:sp>
        <p:nvSpPr>
          <p:cNvPr id="14" name="TextBox 13"/>
          <p:cNvSpPr txBox="1"/>
          <p:nvPr/>
        </p:nvSpPr>
        <p:spPr>
          <a:xfrm>
            <a:off x="2000250" y="4286250"/>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A</a:t>
            </a:r>
            <a:endParaRPr lang="zh-CN" altLang="en-US" sz="2800" b="1" dirty="0">
              <a:solidFill>
                <a:srgbClr val="9D138D"/>
              </a:solidFill>
              <a:latin typeface="+mn-lt"/>
              <a:ea typeface="+mn-ea"/>
            </a:endParaRPr>
          </a:p>
        </p:txBody>
      </p:sp>
      <p:sp>
        <p:nvSpPr>
          <p:cNvPr id="15" name="TextBox 14"/>
          <p:cNvSpPr txBox="1"/>
          <p:nvPr/>
        </p:nvSpPr>
        <p:spPr>
          <a:xfrm>
            <a:off x="3857625" y="3786188"/>
            <a:ext cx="1214438" cy="523875"/>
          </a:xfrm>
          <a:prstGeom prst="rect">
            <a:avLst/>
          </a:prstGeom>
          <a:noFill/>
        </p:spPr>
        <p:txBody>
          <a:bodyPr>
            <a:spAutoFit/>
          </a:bodyPr>
          <a:lstStyle/>
          <a:p>
            <a:pPr>
              <a:defRPr/>
            </a:pPr>
            <a:r>
              <a:rPr lang="en-US" altLang="zh-CN" sz="2800" b="1" dirty="0">
                <a:solidFill>
                  <a:srgbClr val="00B0F0"/>
                </a:solidFill>
                <a:latin typeface="+mn-lt"/>
                <a:ea typeface="+mn-ea"/>
              </a:rPr>
              <a:t>1356</a:t>
            </a:r>
            <a:endParaRPr lang="zh-CN" altLang="en-US" sz="2800" b="1" dirty="0">
              <a:solidFill>
                <a:srgbClr val="00B0F0"/>
              </a:solidFill>
              <a:latin typeface="+mn-lt"/>
              <a:ea typeface="+mn-ea"/>
            </a:endParaRPr>
          </a:p>
        </p:txBody>
      </p:sp>
      <p:sp>
        <p:nvSpPr>
          <p:cNvPr id="16" name="TextBox 15"/>
          <p:cNvSpPr txBox="1"/>
          <p:nvPr/>
        </p:nvSpPr>
        <p:spPr>
          <a:xfrm>
            <a:off x="2000250" y="4786313"/>
            <a:ext cx="1214438" cy="523875"/>
          </a:xfrm>
          <a:prstGeom prst="rect">
            <a:avLst/>
          </a:prstGeom>
          <a:noFill/>
        </p:spPr>
        <p:txBody>
          <a:bodyPr>
            <a:spAutoFit/>
          </a:bodyPr>
          <a:lstStyle/>
          <a:p>
            <a:pPr>
              <a:defRPr/>
            </a:pPr>
            <a:r>
              <a:rPr lang="en-US" altLang="zh-CN" sz="2800" b="1" dirty="0">
                <a:solidFill>
                  <a:srgbClr val="00B0F0"/>
                </a:solidFill>
                <a:latin typeface="+mn-lt"/>
                <a:ea typeface="+mn-ea"/>
              </a:rPr>
              <a:t>1356</a:t>
            </a:r>
            <a:endParaRPr lang="zh-CN" altLang="en-US" sz="2800" b="1" dirty="0">
              <a:solidFill>
                <a:srgbClr val="00B0F0"/>
              </a:solidFill>
              <a:latin typeface="+mn-lt"/>
              <a:ea typeface="+mn-ea"/>
            </a:endParaRPr>
          </a:p>
        </p:txBody>
      </p:sp>
      <p:cxnSp>
        <p:nvCxnSpPr>
          <p:cNvPr id="17" name="直接箭头连接符 16"/>
          <p:cNvCxnSpPr>
            <a:cxnSpLocks noChangeShapeType="1"/>
          </p:cNvCxnSpPr>
          <p:nvPr/>
        </p:nvCxnSpPr>
        <p:spPr bwMode="auto">
          <a:xfrm>
            <a:off x="3571875" y="45720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3214688" y="50720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flipH="1" flipV="1">
            <a:off x="3321843" y="48220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8" name="TextBox 27"/>
          <p:cNvSpPr txBox="1"/>
          <p:nvPr/>
        </p:nvSpPr>
        <p:spPr>
          <a:xfrm>
            <a:off x="5715000" y="3786188"/>
            <a:ext cx="1214438" cy="523875"/>
          </a:xfrm>
          <a:prstGeom prst="rect">
            <a:avLst/>
          </a:prstGeom>
          <a:noFill/>
        </p:spPr>
        <p:txBody>
          <a:bodyPr>
            <a:spAutoFit/>
          </a:bodyPr>
          <a:lstStyle/>
          <a:p>
            <a:pPr>
              <a:defRPr/>
            </a:pPr>
            <a:r>
              <a:rPr lang="en-US" altLang="zh-CN" sz="2800" b="1" dirty="0">
                <a:solidFill>
                  <a:srgbClr val="00B0F0"/>
                </a:solidFill>
                <a:latin typeface="+mn-lt"/>
                <a:ea typeface="+mn-ea"/>
              </a:rPr>
              <a:t>1475</a:t>
            </a:r>
            <a:endParaRPr lang="zh-CN" altLang="en-US" sz="2800" b="1" dirty="0">
              <a:solidFill>
                <a:srgbClr val="00B0F0"/>
              </a:solidFill>
              <a:latin typeface="+mn-lt"/>
              <a:ea typeface="+mn-ea"/>
            </a:endParaRPr>
          </a:p>
        </p:txBody>
      </p:sp>
      <p:sp>
        <p:nvSpPr>
          <p:cNvPr id="29" name="TextBox 28"/>
          <p:cNvSpPr txBox="1"/>
          <p:nvPr/>
        </p:nvSpPr>
        <p:spPr>
          <a:xfrm>
            <a:off x="3857625" y="4286250"/>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B</a:t>
            </a:r>
            <a:endParaRPr lang="zh-CN" altLang="en-US" sz="2800" b="1" dirty="0">
              <a:solidFill>
                <a:srgbClr val="9D138D"/>
              </a:solidFill>
              <a:latin typeface="+mn-lt"/>
              <a:ea typeface="+mn-ea"/>
            </a:endParaRPr>
          </a:p>
        </p:txBody>
      </p:sp>
      <p:sp>
        <p:nvSpPr>
          <p:cNvPr id="30" name="TextBox 29"/>
          <p:cNvSpPr txBox="1"/>
          <p:nvPr/>
        </p:nvSpPr>
        <p:spPr>
          <a:xfrm>
            <a:off x="3857625" y="4786313"/>
            <a:ext cx="1214438" cy="523875"/>
          </a:xfrm>
          <a:prstGeom prst="rect">
            <a:avLst/>
          </a:prstGeom>
          <a:noFill/>
        </p:spPr>
        <p:txBody>
          <a:bodyPr>
            <a:spAutoFit/>
          </a:bodyPr>
          <a:lstStyle/>
          <a:p>
            <a:pPr>
              <a:defRPr/>
            </a:pPr>
            <a:r>
              <a:rPr lang="en-US" altLang="zh-CN" sz="2800" b="1" dirty="0">
                <a:solidFill>
                  <a:srgbClr val="00B0F0"/>
                </a:solidFill>
                <a:latin typeface="+mn-lt"/>
                <a:ea typeface="+mn-ea"/>
              </a:rPr>
              <a:t>1475</a:t>
            </a:r>
            <a:endParaRPr lang="zh-CN" altLang="en-US" sz="2800" b="1" dirty="0">
              <a:solidFill>
                <a:srgbClr val="00B0F0"/>
              </a:solidFill>
              <a:latin typeface="+mn-lt"/>
              <a:ea typeface="+mn-ea"/>
            </a:endParaRPr>
          </a:p>
        </p:txBody>
      </p:sp>
      <p:cxnSp>
        <p:nvCxnSpPr>
          <p:cNvPr id="31" name="直接箭头连接符 30"/>
          <p:cNvCxnSpPr>
            <a:cxnSpLocks noChangeShapeType="1"/>
          </p:cNvCxnSpPr>
          <p:nvPr/>
        </p:nvCxnSpPr>
        <p:spPr bwMode="auto">
          <a:xfrm>
            <a:off x="5429250" y="45720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5072063" y="50720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flipH="1" flipV="1">
            <a:off x="5179218" y="48220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4" name="TextBox 33"/>
          <p:cNvSpPr txBox="1"/>
          <p:nvPr/>
        </p:nvSpPr>
        <p:spPr>
          <a:xfrm>
            <a:off x="5715000" y="4286250"/>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C</a:t>
            </a:r>
            <a:endParaRPr lang="zh-CN" altLang="en-US" sz="2800" b="1" dirty="0">
              <a:solidFill>
                <a:srgbClr val="9D138D"/>
              </a:solidFill>
              <a:latin typeface="+mn-lt"/>
              <a:ea typeface="+mn-ea"/>
            </a:endParaRPr>
          </a:p>
        </p:txBody>
      </p:sp>
      <p:sp>
        <p:nvSpPr>
          <p:cNvPr id="35" name="TextBox 34"/>
          <p:cNvSpPr txBox="1"/>
          <p:nvPr/>
        </p:nvSpPr>
        <p:spPr>
          <a:xfrm>
            <a:off x="7572375" y="3786188"/>
            <a:ext cx="1214438" cy="523875"/>
          </a:xfrm>
          <a:prstGeom prst="rect">
            <a:avLst/>
          </a:prstGeom>
          <a:noFill/>
        </p:spPr>
        <p:txBody>
          <a:bodyPr>
            <a:spAutoFit/>
          </a:bodyPr>
          <a:lstStyle/>
          <a:p>
            <a:pPr>
              <a:defRPr/>
            </a:pPr>
            <a:r>
              <a:rPr lang="en-US" altLang="zh-CN" sz="2800" b="1" dirty="0">
                <a:solidFill>
                  <a:srgbClr val="00B0F0"/>
                </a:solidFill>
                <a:latin typeface="+mn-lt"/>
                <a:ea typeface="+mn-ea"/>
              </a:rPr>
              <a:t>1021</a:t>
            </a:r>
            <a:endParaRPr lang="zh-CN" altLang="en-US" sz="2800" b="1" dirty="0">
              <a:solidFill>
                <a:srgbClr val="00B0F0"/>
              </a:solidFill>
              <a:latin typeface="+mn-lt"/>
              <a:ea typeface="+mn-ea"/>
            </a:endParaRPr>
          </a:p>
        </p:txBody>
      </p:sp>
      <p:sp>
        <p:nvSpPr>
          <p:cNvPr id="36" name="TextBox 35"/>
          <p:cNvSpPr txBox="1"/>
          <p:nvPr/>
        </p:nvSpPr>
        <p:spPr>
          <a:xfrm>
            <a:off x="5715000" y="4786313"/>
            <a:ext cx="1214438" cy="523875"/>
          </a:xfrm>
          <a:prstGeom prst="rect">
            <a:avLst/>
          </a:prstGeom>
          <a:noFill/>
        </p:spPr>
        <p:txBody>
          <a:bodyPr>
            <a:spAutoFit/>
          </a:bodyPr>
          <a:lstStyle/>
          <a:p>
            <a:pPr>
              <a:defRPr/>
            </a:pPr>
            <a:r>
              <a:rPr lang="en-US" altLang="zh-CN" sz="2800" b="1" dirty="0">
                <a:solidFill>
                  <a:srgbClr val="00B0F0"/>
                </a:solidFill>
                <a:latin typeface="+mn-lt"/>
                <a:ea typeface="+mn-ea"/>
              </a:rPr>
              <a:t>1021</a:t>
            </a:r>
            <a:endParaRPr lang="zh-CN" altLang="en-US" sz="2800" b="1" dirty="0">
              <a:solidFill>
                <a:srgbClr val="00B0F0"/>
              </a:solidFill>
              <a:latin typeface="+mn-lt"/>
              <a:ea typeface="+mn-ea"/>
            </a:endParaRPr>
          </a:p>
        </p:txBody>
      </p:sp>
      <p:cxnSp>
        <p:nvCxnSpPr>
          <p:cNvPr id="37" name="直接箭头连接符 36"/>
          <p:cNvCxnSpPr>
            <a:cxnSpLocks noChangeShapeType="1"/>
          </p:cNvCxnSpPr>
          <p:nvPr/>
        </p:nvCxnSpPr>
        <p:spPr bwMode="auto">
          <a:xfrm>
            <a:off x="7286625" y="4572000"/>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6929438" y="5072063"/>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flipH="1" flipV="1">
            <a:off x="7036593" y="4822032"/>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TextBox 39"/>
          <p:cNvSpPr txBox="1"/>
          <p:nvPr/>
        </p:nvSpPr>
        <p:spPr>
          <a:xfrm>
            <a:off x="7572375" y="4286250"/>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D</a:t>
            </a:r>
            <a:endParaRPr lang="zh-CN" altLang="en-US" sz="2800" b="1" dirty="0">
              <a:solidFill>
                <a:srgbClr val="9D138D"/>
              </a:solidFill>
              <a:latin typeface="+mn-lt"/>
              <a:ea typeface="+mn-ea"/>
            </a:endParaRPr>
          </a:p>
        </p:txBody>
      </p:sp>
      <p:sp>
        <p:nvSpPr>
          <p:cNvPr id="41" name="TextBox 40"/>
          <p:cNvSpPr txBox="1"/>
          <p:nvPr/>
        </p:nvSpPr>
        <p:spPr>
          <a:xfrm>
            <a:off x="7572375" y="4786313"/>
            <a:ext cx="1214438" cy="523875"/>
          </a:xfrm>
          <a:prstGeom prst="rect">
            <a:avLst/>
          </a:prstGeom>
          <a:noFill/>
        </p:spPr>
        <p:txBody>
          <a:bodyPr>
            <a:spAutoFit/>
          </a:bodyPr>
          <a:lstStyle/>
          <a:p>
            <a:pPr algn="ctr">
              <a:defRPr/>
            </a:pPr>
            <a:r>
              <a:rPr lang="en-US" altLang="zh-CN" sz="2800" b="1" dirty="0">
                <a:solidFill>
                  <a:srgbClr val="FF0000"/>
                </a:solidFill>
                <a:latin typeface="+mn-lt"/>
                <a:ea typeface="+mn-ea"/>
              </a:rPr>
              <a:t>\0</a:t>
            </a:r>
            <a:endParaRPr lang="zh-CN" altLang="en-US" sz="2800" b="1" dirty="0">
              <a:solidFill>
                <a:srgbClr val="FF0000"/>
              </a:solidFill>
              <a:latin typeface="+mn-lt"/>
              <a:ea typeface="+mn-ea"/>
            </a:endParaRPr>
          </a:p>
        </p:txBody>
      </p:sp>
      <p:sp>
        <p:nvSpPr>
          <p:cNvPr id="42" name="圆角矩形标注 41"/>
          <p:cNvSpPr/>
          <p:nvPr/>
        </p:nvSpPr>
        <p:spPr bwMode="auto">
          <a:xfrm>
            <a:off x="428625" y="5715000"/>
            <a:ext cx="1357313"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头指针</a:t>
            </a:r>
          </a:p>
        </p:txBody>
      </p:sp>
      <p:sp>
        <p:nvSpPr>
          <p:cNvPr id="43" name="圆角矩形标注 42"/>
          <p:cNvSpPr/>
          <p:nvPr/>
        </p:nvSpPr>
        <p:spPr bwMode="auto">
          <a:xfrm>
            <a:off x="4786313" y="3214688"/>
            <a:ext cx="3214687" cy="571500"/>
          </a:xfrm>
          <a:prstGeom prst="wedgeRoundRectCallout">
            <a:avLst>
              <a:gd name="adj1" fmla="val -43656"/>
              <a:gd name="adj2" fmla="val 10599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各结点地址不连续</a:t>
            </a:r>
          </a:p>
        </p:txBody>
      </p:sp>
      <p:sp>
        <p:nvSpPr>
          <p:cNvPr id="44" name="圆角矩形标注 43"/>
          <p:cNvSpPr/>
          <p:nvPr/>
        </p:nvSpPr>
        <p:spPr bwMode="auto">
          <a:xfrm>
            <a:off x="2214563" y="5715000"/>
            <a:ext cx="3571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各结点含有两个部分</a:t>
            </a:r>
          </a:p>
        </p:txBody>
      </p:sp>
      <p:sp>
        <p:nvSpPr>
          <p:cNvPr id="45" name="圆角矩形标注 44"/>
          <p:cNvSpPr/>
          <p:nvPr/>
        </p:nvSpPr>
        <p:spPr bwMode="auto">
          <a:xfrm>
            <a:off x="7715250" y="5643563"/>
            <a:ext cx="1285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表尾</a:t>
            </a:r>
          </a:p>
        </p:txBody>
      </p:sp>
      <p:pic>
        <p:nvPicPr>
          <p:cNvPr id="74817" name="图片 4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lide(fromLeft)">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par>
                          <p:cTn id="49" fill="hold" nodeType="afterGroup">
                            <p:stCondLst>
                              <p:cond delay="500"/>
                            </p:stCondLst>
                            <p:childTnLst>
                              <p:par>
                                <p:cTn id="50" presetID="12" presetClass="entr" presetSubtype="8"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lide(fromLeft)">
                                      <p:cBhvr>
                                        <p:cTn id="52" dur="500"/>
                                        <p:tgtEl>
                                          <p:spTgt spid="24"/>
                                        </p:tgtEl>
                                      </p:cBhvr>
                                    </p:animEffect>
                                  </p:childTnLst>
                                </p:cTn>
                              </p:par>
                            </p:childTnLst>
                          </p:cTn>
                        </p:par>
                        <p:par>
                          <p:cTn id="53" fill="hold" nodeType="afterGroup">
                            <p:stCondLst>
                              <p:cond delay="1000"/>
                            </p:stCondLst>
                            <p:childTnLst>
                              <p:par>
                                <p:cTn id="54" presetID="1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lide(fromBottom)">
                                      <p:cBhvr>
                                        <p:cTn id="56" dur="500"/>
                                        <p:tgtEl>
                                          <p:spTgt spid="25"/>
                                        </p:tgtEl>
                                      </p:cBhvr>
                                    </p:animEffect>
                                  </p:childTnLst>
                                </p:cTn>
                              </p:par>
                            </p:childTnLst>
                          </p:cTn>
                        </p:par>
                        <p:par>
                          <p:cTn id="57" fill="hold" nodeType="afterGroup">
                            <p:stCondLst>
                              <p:cond delay="1500"/>
                            </p:stCondLst>
                            <p:childTnLst>
                              <p:par>
                                <p:cTn id="58" presetID="1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slide(fromLeft)">
                                      <p:cBhvr>
                                        <p:cTn id="60" dur="500"/>
                                        <p:tgtEl>
                                          <p:spTgt spid="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childTnLst>
                          </p:cTn>
                        </p:par>
                        <p:par>
                          <p:cTn id="80" fill="hold" nodeType="afterGroup">
                            <p:stCondLst>
                              <p:cond delay="500"/>
                            </p:stCondLst>
                            <p:childTnLst>
                              <p:par>
                                <p:cTn id="81" presetID="12" presetClass="entr" presetSubtype="8"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slide(fromLeft)">
                                      <p:cBhvr>
                                        <p:cTn id="83" dur="500"/>
                                        <p:tgtEl>
                                          <p:spTgt spid="32"/>
                                        </p:tgtEl>
                                      </p:cBhvr>
                                    </p:animEffect>
                                  </p:childTnLst>
                                </p:cTn>
                              </p:par>
                            </p:childTnLst>
                          </p:cTn>
                        </p:par>
                        <p:par>
                          <p:cTn id="84" fill="hold" nodeType="afterGroup">
                            <p:stCondLst>
                              <p:cond delay="1000"/>
                            </p:stCondLst>
                            <p:childTnLst>
                              <p:par>
                                <p:cTn id="85" presetID="12" presetClass="entr" presetSubtype="4"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slide(fromBottom)">
                                      <p:cBhvr>
                                        <p:cTn id="87" dur="500"/>
                                        <p:tgtEl>
                                          <p:spTgt spid="33"/>
                                        </p:tgtEl>
                                      </p:cBhvr>
                                    </p:animEffect>
                                  </p:childTnLst>
                                </p:cTn>
                              </p:par>
                            </p:childTnLst>
                          </p:cTn>
                        </p:par>
                        <p:par>
                          <p:cTn id="88" fill="hold" nodeType="afterGroup">
                            <p:stCondLst>
                              <p:cond delay="1500"/>
                            </p:stCondLst>
                            <p:childTnLst>
                              <p:par>
                                <p:cTn id="89" presetID="12" presetClass="entr" presetSubtype="8"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Left)">
                                      <p:cBhvr>
                                        <p:cTn id="91" dur="500"/>
                                        <p:tgtEl>
                                          <p:spTgt spid="3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blinds(horizontal)">
                                      <p:cBhvr>
                                        <p:cTn id="101" dur="500"/>
                                        <p:tgtEl>
                                          <p:spTgt spid="8"/>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blinds(horizontal)">
                                      <p:cBhvr>
                                        <p:cTn id="105" dur="500"/>
                                        <p:tgtEl>
                                          <p:spTgt spid="3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linds(horizontal)">
                                      <p:cBhvr>
                                        <p:cTn id="110" dur="500"/>
                                        <p:tgtEl>
                                          <p:spTgt spid="36"/>
                                        </p:tgtEl>
                                      </p:cBhvr>
                                    </p:animEffect>
                                  </p:childTnLst>
                                </p:cTn>
                              </p:par>
                            </p:childTnLst>
                          </p:cTn>
                        </p:par>
                        <p:par>
                          <p:cTn id="111" fill="hold" nodeType="afterGroup">
                            <p:stCondLst>
                              <p:cond delay="500"/>
                            </p:stCondLst>
                            <p:childTnLst>
                              <p:par>
                                <p:cTn id="112" presetID="12" presetClass="entr" presetSubtype="8" fill="hold" nodeType="after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slide(fromLeft)">
                                      <p:cBhvr>
                                        <p:cTn id="114" dur="500"/>
                                        <p:tgtEl>
                                          <p:spTgt spid="38"/>
                                        </p:tgtEl>
                                      </p:cBhvr>
                                    </p:animEffect>
                                  </p:childTnLst>
                                </p:cTn>
                              </p:par>
                            </p:childTnLst>
                          </p:cTn>
                        </p:par>
                        <p:par>
                          <p:cTn id="115" fill="hold" nodeType="afterGroup">
                            <p:stCondLst>
                              <p:cond delay="1000"/>
                            </p:stCondLst>
                            <p:childTnLst>
                              <p:par>
                                <p:cTn id="116" presetID="12" presetClass="entr" presetSubtype="4" fill="hold"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slide(fromBottom)">
                                      <p:cBhvr>
                                        <p:cTn id="118" dur="500"/>
                                        <p:tgtEl>
                                          <p:spTgt spid="39"/>
                                        </p:tgtEl>
                                      </p:cBhvr>
                                    </p:animEffect>
                                  </p:childTnLst>
                                </p:cTn>
                              </p:par>
                            </p:childTnLst>
                          </p:cTn>
                        </p:par>
                        <p:par>
                          <p:cTn id="119" fill="hold" nodeType="afterGroup">
                            <p:stCondLst>
                              <p:cond delay="1500"/>
                            </p:stCondLst>
                            <p:childTnLst>
                              <p:par>
                                <p:cTn id="120" presetID="12" presetClass="entr" presetSubtype="8"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slide(fromLeft)">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linds(horizontal)">
                                      <p:cBhvr>
                                        <p:cTn id="127" dur="500"/>
                                        <p:tgtEl>
                                          <p:spTgt spid="4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blinds(horizontal)">
                                      <p:cBhvr>
                                        <p:cTn id="137" dur="500"/>
                                        <p:tgtEl>
                                          <p:spTgt spid="4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blinds(horizontal)">
                                      <p:cBhvr>
                                        <p:cTn id="147" dur="500"/>
                                        <p:tgtEl>
                                          <p:spTgt spid="4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blinds(horizontal)">
                                      <p:cBhvr>
                                        <p:cTn id="1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2" grpId="0"/>
      <p:bldP spid="13" grpId="0"/>
      <p:bldP spid="14" grpId="0"/>
      <p:bldP spid="15" grpId="0"/>
      <p:bldP spid="16" grpId="0"/>
      <p:bldP spid="28" grpId="0"/>
      <p:bldP spid="29" grpId="0"/>
      <p:bldP spid="30" grpId="0"/>
      <p:bldP spid="34" grpId="0"/>
      <p:bldP spid="35" grpId="0"/>
      <p:bldP spid="36" grpId="0"/>
      <p:bldP spid="40" grpId="0"/>
      <p:bldP spid="41" grpId="0"/>
      <p:bldP spid="42" grpId="0" animBg="1"/>
      <p:bldP spid="43" grpId="0" animBg="1"/>
      <p:bldP spid="44" grpId="0" animBg="1"/>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9.4.1</a:t>
            </a:r>
            <a:r>
              <a:rPr lang="zh-CN" altLang="zh-CN" dirty="0">
                <a:solidFill>
                  <a:srgbClr val="800000"/>
                </a:solidFill>
                <a:effectLst>
                  <a:outerShdw blurRad="38100" dist="38100" dir="2700000" algn="tl">
                    <a:srgbClr val="000000"/>
                  </a:outerShdw>
                </a:effectLst>
                <a:latin typeface="Arial" charset="0"/>
                <a:ea typeface="黑体" pitchFamily="2" charset="-122"/>
              </a:rPr>
              <a:t> 什么是链表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1000125" y="1928813"/>
            <a:ext cx="7358063" cy="4000500"/>
          </a:xfrm>
        </p:spPr>
        <p:txBody>
          <a:bodyPr/>
          <a:lstStyle/>
          <a:p>
            <a:r>
              <a:rPr lang="zh-CN" altLang="zh-CN"/>
              <a:t>链表是一种常见的重要的数据结构</a:t>
            </a:r>
            <a:endParaRPr lang="en-US" altLang="zh-CN"/>
          </a:p>
          <a:p>
            <a:r>
              <a:rPr lang="zh-CN" altLang="zh-CN"/>
              <a:t>它是动态地进行存储分配的一种结构</a:t>
            </a:r>
            <a:endParaRPr lang="en-US" altLang="zh-CN"/>
          </a:p>
          <a:p>
            <a:r>
              <a:rPr lang="zh-CN" altLang="zh-CN"/>
              <a:t>链表必须利用指针变量才能实现</a:t>
            </a:r>
          </a:p>
        </p:txBody>
      </p:sp>
      <p:pic>
        <p:nvPicPr>
          <p:cNvPr id="757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571500" y="928688"/>
            <a:ext cx="6215063" cy="2857500"/>
          </a:xfrm>
        </p:spPr>
        <p:txBody>
          <a:bodyPr/>
          <a:lstStyle/>
          <a:p>
            <a:pPr>
              <a:lnSpc>
                <a:spcPct val="100000"/>
              </a:lnSpc>
              <a:buFont typeface="Wingdings" pitchFamily="2" charset="2"/>
              <a:buNone/>
            </a:pPr>
            <a:r>
              <a:rPr lang="en-US" altLang="zh-CN" sz="2800">
                <a:solidFill>
                  <a:srgbClr val="9D138D"/>
                </a:solidFill>
              </a:rPr>
              <a:t>struct Student</a:t>
            </a:r>
            <a:endParaRPr lang="zh-CN" altLang="zh-CN" sz="2800"/>
          </a:p>
          <a:p>
            <a:pPr>
              <a:lnSpc>
                <a:spcPct val="100000"/>
              </a:lnSpc>
              <a:buFont typeface="Wingdings" pitchFamily="2" charset="2"/>
              <a:buNone/>
            </a:pPr>
            <a:r>
              <a:rPr lang="en-US" altLang="zh-CN" sz="2800"/>
              <a:t>{  int num;</a:t>
            </a:r>
            <a:endParaRPr lang="zh-CN" altLang="zh-CN" sz="2800"/>
          </a:p>
          <a:p>
            <a:pPr>
              <a:lnSpc>
                <a:spcPct val="100000"/>
              </a:lnSpc>
              <a:buFont typeface="Wingdings" pitchFamily="2" charset="2"/>
              <a:buNone/>
            </a:pPr>
            <a:r>
              <a:rPr lang="zh-CN" altLang="zh-CN" sz="2800"/>
              <a:t>　 </a:t>
            </a:r>
            <a:r>
              <a:rPr lang="en-US" altLang="zh-CN" sz="2800"/>
              <a:t>float score;</a:t>
            </a:r>
            <a:endParaRPr lang="zh-CN" altLang="zh-CN" sz="2800"/>
          </a:p>
          <a:p>
            <a:pPr>
              <a:lnSpc>
                <a:spcPct val="100000"/>
              </a:lnSpc>
              <a:buFont typeface="Wingdings" pitchFamily="2" charset="2"/>
              <a:buNone/>
            </a:pPr>
            <a:r>
              <a:rPr lang="zh-CN" altLang="zh-CN" sz="2800"/>
              <a:t>　 </a:t>
            </a:r>
            <a:r>
              <a:rPr lang="en-US" altLang="zh-CN" sz="2800">
                <a:solidFill>
                  <a:srgbClr val="9D138D"/>
                </a:solidFill>
              </a:rPr>
              <a:t>struct Student </a:t>
            </a:r>
            <a:r>
              <a:rPr lang="en-US" altLang="zh-CN" sz="2800"/>
              <a:t>*next; </a:t>
            </a:r>
            <a:endParaRPr lang="zh-CN" altLang="zh-CN" sz="2800"/>
          </a:p>
          <a:p>
            <a:pPr>
              <a:lnSpc>
                <a:spcPct val="100000"/>
              </a:lnSpc>
              <a:buFont typeface="Wingdings" pitchFamily="2" charset="2"/>
              <a:buNone/>
            </a:pPr>
            <a:r>
              <a:rPr lang="en-US" altLang="zh-CN" sz="2800"/>
              <a:t>}</a:t>
            </a:r>
            <a:r>
              <a:rPr lang="en-US" altLang="zh-CN" sz="2800">
                <a:solidFill>
                  <a:srgbClr val="C00000"/>
                </a:solidFill>
              </a:rPr>
              <a:t>a,b,c</a:t>
            </a:r>
            <a:r>
              <a:rPr lang="en-US" altLang="zh-CN" sz="2800"/>
              <a:t>;</a:t>
            </a:r>
            <a:endParaRPr lang="zh-CN" altLang="en-US" sz="2800"/>
          </a:p>
        </p:txBody>
      </p:sp>
      <p:graphicFrame>
        <p:nvGraphicFramePr>
          <p:cNvPr id="4" name="表格 3"/>
          <p:cNvGraphicFramePr>
            <a:graphicFrameLocks noGrp="1"/>
          </p:cNvGraphicFramePr>
          <p:nvPr/>
        </p:nvGraphicFramePr>
        <p:xfrm>
          <a:off x="2000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4286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429375" y="4048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2071688" y="3548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9" name="TextBox 8"/>
          <p:cNvSpPr txBox="1"/>
          <p:nvPr/>
        </p:nvSpPr>
        <p:spPr>
          <a:xfrm>
            <a:off x="4286250" y="3548063"/>
            <a:ext cx="1500188"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11" name="直接箭头连接符 10"/>
          <p:cNvCxnSpPr>
            <a:cxnSpLocks noChangeShapeType="1"/>
          </p:cNvCxnSpPr>
          <p:nvPr/>
        </p:nvCxnSpPr>
        <p:spPr bwMode="auto">
          <a:xfrm>
            <a:off x="4000500"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2786063" y="540543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464718"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572250" y="3525838"/>
            <a:ext cx="1357313"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17" name="直接箭头连接符 16"/>
          <p:cNvCxnSpPr>
            <a:cxnSpLocks noChangeShapeType="1"/>
          </p:cNvCxnSpPr>
          <p:nvPr/>
        </p:nvCxnSpPr>
        <p:spPr bwMode="auto">
          <a:xfrm>
            <a:off x="6143625"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143500" y="5405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607843"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1785938" y="5786438"/>
            <a:ext cx="2786062" cy="523875"/>
          </a:xfrm>
          <a:prstGeom prst="rect">
            <a:avLst/>
          </a:prstGeom>
          <a:noFill/>
        </p:spPr>
        <p:txBody>
          <a:bodyPr>
            <a:spAutoFit/>
          </a:bodyPr>
          <a:lstStyle/>
          <a:p>
            <a:pPr algn="ctr">
              <a:defRPr/>
            </a:pPr>
            <a:r>
              <a:rPr lang="en-US" altLang="zh-CN" sz="2800" b="1" dirty="0" err="1">
                <a:solidFill>
                  <a:srgbClr val="00B050"/>
                </a:solidFill>
                <a:latin typeface="+mn-lt"/>
                <a:ea typeface="+mn-ea"/>
              </a:rPr>
              <a:t>a.next</a:t>
            </a:r>
            <a:r>
              <a:rPr lang="en-US" altLang="zh-CN" sz="2800" b="1" dirty="0">
                <a:solidFill>
                  <a:srgbClr val="00B050"/>
                </a:solidFill>
                <a:latin typeface="+mn-lt"/>
                <a:ea typeface="+mn-ea"/>
              </a:rPr>
              <a:t>=&amp;b;</a:t>
            </a:r>
            <a:endParaRPr lang="zh-CN" altLang="en-US" sz="2800" b="1" dirty="0">
              <a:solidFill>
                <a:srgbClr val="00B050"/>
              </a:solidFill>
              <a:latin typeface="+mn-lt"/>
              <a:ea typeface="+mn-ea"/>
            </a:endParaRPr>
          </a:p>
        </p:txBody>
      </p:sp>
      <p:sp>
        <p:nvSpPr>
          <p:cNvPr id="30" name="TextBox 29"/>
          <p:cNvSpPr txBox="1"/>
          <p:nvPr/>
        </p:nvSpPr>
        <p:spPr>
          <a:xfrm>
            <a:off x="5143500" y="5786438"/>
            <a:ext cx="2786063" cy="523875"/>
          </a:xfrm>
          <a:prstGeom prst="rect">
            <a:avLst/>
          </a:prstGeom>
          <a:noFill/>
        </p:spPr>
        <p:txBody>
          <a:bodyPr>
            <a:spAutoFit/>
          </a:bodyPr>
          <a:lstStyle/>
          <a:p>
            <a:pPr algn="ctr">
              <a:defRPr/>
            </a:pPr>
            <a:r>
              <a:rPr lang="en-US" altLang="zh-CN" sz="2800" b="1" dirty="0" err="1">
                <a:solidFill>
                  <a:srgbClr val="00B050"/>
                </a:solidFill>
                <a:latin typeface="+mn-lt"/>
                <a:ea typeface="+mn-ea"/>
              </a:rPr>
              <a:t>b.next</a:t>
            </a:r>
            <a:r>
              <a:rPr lang="en-US" altLang="zh-CN" sz="2800" b="1" dirty="0">
                <a:solidFill>
                  <a:srgbClr val="00B050"/>
                </a:solidFill>
                <a:latin typeface="+mn-lt"/>
                <a:ea typeface="+mn-ea"/>
              </a:rPr>
              <a:t>=&amp;c;</a:t>
            </a:r>
            <a:endParaRPr lang="zh-CN" altLang="en-US" sz="2800" b="1" dirty="0">
              <a:solidFill>
                <a:srgbClr val="00B050"/>
              </a:solidFill>
              <a:latin typeface="+mn-lt"/>
              <a:ea typeface="+mn-ea"/>
            </a:endParaRPr>
          </a:p>
        </p:txBody>
      </p:sp>
      <p:sp>
        <p:nvSpPr>
          <p:cNvPr id="31" name="TextBox 30"/>
          <p:cNvSpPr txBox="1"/>
          <p:nvPr/>
        </p:nvSpPr>
        <p:spPr>
          <a:xfrm>
            <a:off x="571500" y="4000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32" name="TextBox 31"/>
          <p:cNvSpPr txBox="1"/>
          <p:nvPr/>
        </p:nvSpPr>
        <p:spPr>
          <a:xfrm>
            <a:off x="571500" y="4500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33" name="TextBox 32"/>
          <p:cNvSpPr txBox="1"/>
          <p:nvPr/>
        </p:nvSpPr>
        <p:spPr>
          <a:xfrm>
            <a:off x="571500" y="5000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pic>
        <p:nvPicPr>
          <p:cNvPr id="76847" name="图片 1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par>
                          <p:cTn id="38" fill="hold" nodeType="afterGroup">
                            <p:stCondLst>
                              <p:cond delay="500"/>
                            </p:stCondLst>
                            <p:childTnLst>
                              <p:par>
                                <p:cTn id="39" presetID="1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lide(fromBottom)">
                                      <p:cBhvr>
                                        <p:cTn id="41" dur="500"/>
                                        <p:tgtEl>
                                          <p:spTgt spid="13"/>
                                        </p:tgtEl>
                                      </p:cBhvr>
                                    </p:animEffect>
                                  </p:childTnLst>
                                </p:cTn>
                              </p:par>
                            </p:childTnLst>
                          </p:cTn>
                        </p:par>
                        <p:par>
                          <p:cTn id="42" fill="hold" nodeType="afterGroup">
                            <p:stCondLst>
                              <p:cond delay="1000"/>
                            </p:stCondLst>
                            <p:childTnLst>
                              <p:par>
                                <p:cTn id="43" presetID="1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Left)">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childTnLst>
                          </p:cTn>
                        </p:par>
                        <p:par>
                          <p:cTn id="56" fill="hold" nodeType="afterGroup">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lide(fromLeft)">
                                      <p:cBhvr>
                                        <p:cTn id="64" dur="500"/>
                                        <p:tgtEl>
                                          <p:spTgt spid="18"/>
                                        </p:tgtEl>
                                      </p:cBhvr>
                                    </p:animEffect>
                                  </p:childTnLst>
                                </p:cTn>
                              </p:par>
                            </p:childTnLst>
                          </p:cTn>
                        </p:par>
                        <p:par>
                          <p:cTn id="65" fill="hold" nodeType="afterGroup">
                            <p:stCondLst>
                              <p:cond delay="500"/>
                            </p:stCondLst>
                            <p:childTnLst>
                              <p:par>
                                <p:cTn id="66" presetID="12" presetClass="entr" presetSubtype="4"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slide(fromBottom)">
                                      <p:cBhvr>
                                        <p:cTn id="68" dur="500"/>
                                        <p:tgtEl>
                                          <p:spTgt spid="19"/>
                                        </p:tgtEl>
                                      </p:cBhvr>
                                    </p:animEffect>
                                  </p:childTnLst>
                                </p:cTn>
                              </p:par>
                            </p:childTnLst>
                          </p:cTn>
                        </p:par>
                        <p:par>
                          <p:cTn id="69" fill="hold" nodeType="afterGroup">
                            <p:stCondLst>
                              <p:cond delay="1000"/>
                            </p:stCondLst>
                            <p:childTnLst>
                              <p:par>
                                <p:cTn id="70" presetID="12" presetClass="entr" presetSubtype="8"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slide(fromLeft)">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29" grpId="0"/>
      <p:bldP spid="30" grpId="0"/>
      <p:bldP spid="31" grpId="0"/>
      <p:bldP spid="32" grpId="0"/>
      <p:bldP spid="33"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1437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9.4.2  </a:t>
            </a:r>
            <a:r>
              <a:rPr lang="zh-CN" altLang="zh-CN" dirty="0">
                <a:solidFill>
                  <a:srgbClr val="800000"/>
                </a:solidFill>
                <a:effectLst>
                  <a:outerShdw blurRad="38100" dist="38100" dir="2700000" algn="tl">
                    <a:srgbClr val="000000"/>
                  </a:outerShdw>
                </a:effectLst>
                <a:latin typeface="Arial" charset="0"/>
                <a:ea typeface="黑体" pitchFamily="2" charset="-122"/>
              </a:rPr>
              <a:t>建立简单的静态链表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7827" name="Rectangle 3"/>
          <p:cNvSpPr>
            <a:spLocks noGrp="1" noChangeArrowheads="1"/>
          </p:cNvSpPr>
          <p:nvPr>
            <p:ph type="body" idx="1"/>
          </p:nvPr>
        </p:nvSpPr>
        <p:spPr>
          <a:xfrm>
            <a:off x="1000125" y="1662113"/>
            <a:ext cx="7358063" cy="2214562"/>
          </a:xfrm>
        </p:spPr>
        <p:txBody>
          <a:bodyPr/>
          <a:lstStyle/>
          <a:p>
            <a:pPr>
              <a:buFont typeface="Wingdings" pitchFamily="2" charset="2"/>
              <a:buNone/>
            </a:pPr>
            <a:r>
              <a:rPr lang="en-US" altLang="zh-CN"/>
              <a:t>  </a:t>
            </a:r>
            <a:r>
              <a:rPr lang="zh-CN" altLang="zh-CN"/>
              <a:t>例</a:t>
            </a:r>
            <a:r>
              <a:rPr lang="en-US" altLang="zh-CN"/>
              <a:t>9.8 </a:t>
            </a:r>
            <a:r>
              <a:rPr lang="zh-CN" altLang="zh-CN"/>
              <a:t>建立一个如图所示的简单链表，它由</a:t>
            </a:r>
            <a:r>
              <a:rPr lang="en-US" altLang="zh-CN"/>
              <a:t>3</a:t>
            </a:r>
            <a:r>
              <a:rPr lang="zh-CN" altLang="zh-CN"/>
              <a:t>个学生数据的结点组成，要求输出各结点中的数据。</a:t>
            </a:r>
          </a:p>
        </p:txBody>
      </p:sp>
      <p:graphicFrame>
        <p:nvGraphicFramePr>
          <p:cNvPr id="4" name="表格 3"/>
          <p:cNvGraphicFramePr>
            <a:graphicFrameLocks noGrp="1"/>
          </p:cNvGraphicFramePr>
          <p:nvPr/>
        </p:nvGraphicFramePr>
        <p:xfrm>
          <a:off x="2000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4286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429375" y="4048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2071688" y="3548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4286250" y="3548063"/>
            <a:ext cx="1500188"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77860" name="直接箭头连接符 8"/>
          <p:cNvCxnSpPr>
            <a:cxnSpLocks noChangeShapeType="1"/>
          </p:cNvCxnSpPr>
          <p:nvPr/>
        </p:nvCxnSpPr>
        <p:spPr bwMode="auto">
          <a:xfrm>
            <a:off x="4000500"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861" name="直接连接符 9"/>
          <p:cNvCxnSpPr>
            <a:cxnSpLocks noChangeShapeType="1"/>
          </p:cNvCxnSpPr>
          <p:nvPr/>
        </p:nvCxnSpPr>
        <p:spPr bwMode="auto">
          <a:xfrm>
            <a:off x="2786063" y="540543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7862" name="直接连接符 10"/>
          <p:cNvCxnSpPr>
            <a:cxnSpLocks noChangeShapeType="1"/>
          </p:cNvCxnSpPr>
          <p:nvPr/>
        </p:nvCxnSpPr>
        <p:spPr bwMode="auto">
          <a:xfrm rot="5400000" flipH="1" flipV="1">
            <a:off x="3464718"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572250" y="3525838"/>
            <a:ext cx="1357313"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77864" name="直接箭头连接符 12"/>
          <p:cNvCxnSpPr>
            <a:cxnSpLocks noChangeShapeType="1"/>
          </p:cNvCxnSpPr>
          <p:nvPr/>
        </p:nvCxnSpPr>
        <p:spPr bwMode="auto">
          <a:xfrm>
            <a:off x="6143625"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865" name="直接连接符 13"/>
          <p:cNvCxnSpPr>
            <a:cxnSpLocks noChangeShapeType="1"/>
          </p:cNvCxnSpPr>
          <p:nvPr/>
        </p:nvCxnSpPr>
        <p:spPr bwMode="auto">
          <a:xfrm>
            <a:off x="5143500" y="5405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7866" name="直接连接符 14"/>
          <p:cNvCxnSpPr>
            <a:cxnSpLocks noChangeShapeType="1"/>
          </p:cNvCxnSpPr>
          <p:nvPr/>
        </p:nvCxnSpPr>
        <p:spPr bwMode="auto">
          <a:xfrm rot="5400000" flipH="1" flipV="1">
            <a:off x="5607843"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8" name="TextBox 17"/>
          <p:cNvSpPr txBox="1"/>
          <p:nvPr/>
        </p:nvSpPr>
        <p:spPr>
          <a:xfrm>
            <a:off x="571500" y="4000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9" name="TextBox 18"/>
          <p:cNvSpPr txBox="1"/>
          <p:nvPr/>
        </p:nvSpPr>
        <p:spPr>
          <a:xfrm>
            <a:off x="571500" y="4500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20" name="TextBox 19"/>
          <p:cNvSpPr txBox="1"/>
          <p:nvPr/>
        </p:nvSpPr>
        <p:spPr>
          <a:xfrm>
            <a:off x="571500" y="5000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pic>
        <p:nvPicPr>
          <p:cNvPr id="77870"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1437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9.4.2  </a:t>
            </a:r>
            <a:r>
              <a:rPr lang="zh-CN" altLang="zh-CN" dirty="0">
                <a:solidFill>
                  <a:srgbClr val="800000"/>
                </a:solidFill>
                <a:effectLst>
                  <a:outerShdw blurRad="38100" dist="38100" dir="2700000" algn="tl">
                    <a:srgbClr val="000000"/>
                  </a:outerShdw>
                </a:effectLst>
                <a:latin typeface="Arial" charset="0"/>
                <a:ea typeface="黑体" pitchFamily="2" charset="-122"/>
              </a:rPr>
              <a:t>建立简单的静态链表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8851" name="Rectangle 3"/>
          <p:cNvSpPr>
            <a:spLocks noGrp="1" noChangeArrowheads="1"/>
          </p:cNvSpPr>
          <p:nvPr>
            <p:ph type="body" idx="1"/>
          </p:nvPr>
        </p:nvSpPr>
        <p:spPr>
          <a:xfrm>
            <a:off x="1000125" y="1662113"/>
            <a:ext cx="7358063" cy="1123950"/>
          </a:xfrm>
        </p:spPr>
        <p:txBody>
          <a:bodyPr/>
          <a:lstStyle/>
          <a:p>
            <a:r>
              <a:rPr lang="zh-CN" altLang="zh-CN"/>
              <a:t>解题思路：</a:t>
            </a:r>
          </a:p>
        </p:txBody>
      </p:sp>
      <p:graphicFrame>
        <p:nvGraphicFramePr>
          <p:cNvPr id="4" name="表格 3"/>
          <p:cNvGraphicFramePr>
            <a:graphicFrameLocks noGrp="1"/>
          </p:cNvGraphicFramePr>
          <p:nvPr/>
        </p:nvGraphicFramePr>
        <p:xfrm>
          <a:off x="2000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4286250" y="4048125"/>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429375" y="4048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2071688" y="3548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4286250" y="3548063"/>
            <a:ext cx="1500188"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78884" name="直接箭头连接符 8"/>
          <p:cNvCxnSpPr>
            <a:cxnSpLocks noChangeShapeType="1"/>
          </p:cNvCxnSpPr>
          <p:nvPr/>
        </p:nvCxnSpPr>
        <p:spPr bwMode="auto">
          <a:xfrm>
            <a:off x="4000500"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8885" name="直接连接符 9"/>
          <p:cNvCxnSpPr>
            <a:cxnSpLocks noChangeShapeType="1"/>
          </p:cNvCxnSpPr>
          <p:nvPr/>
        </p:nvCxnSpPr>
        <p:spPr bwMode="auto">
          <a:xfrm>
            <a:off x="2786063" y="540543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8886" name="直接连接符 10"/>
          <p:cNvCxnSpPr>
            <a:cxnSpLocks noChangeShapeType="1"/>
          </p:cNvCxnSpPr>
          <p:nvPr/>
        </p:nvCxnSpPr>
        <p:spPr bwMode="auto">
          <a:xfrm rot="5400000" flipH="1" flipV="1">
            <a:off x="3464718"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572250" y="3525838"/>
            <a:ext cx="1357313"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78888" name="直接箭头连接符 12"/>
          <p:cNvCxnSpPr>
            <a:cxnSpLocks noChangeShapeType="1"/>
          </p:cNvCxnSpPr>
          <p:nvPr/>
        </p:nvCxnSpPr>
        <p:spPr bwMode="auto">
          <a:xfrm>
            <a:off x="6143625"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8889" name="直接连接符 13"/>
          <p:cNvCxnSpPr>
            <a:cxnSpLocks noChangeShapeType="1"/>
          </p:cNvCxnSpPr>
          <p:nvPr/>
        </p:nvCxnSpPr>
        <p:spPr bwMode="auto">
          <a:xfrm>
            <a:off x="5143500" y="5405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8890" name="直接连接符 14"/>
          <p:cNvCxnSpPr>
            <a:cxnSpLocks noChangeShapeType="1"/>
          </p:cNvCxnSpPr>
          <p:nvPr/>
        </p:nvCxnSpPr>
        <p:spPr bwMode="auto">
          <a:xfrm rot="5400000" flipH="1" flipV="1">
            <a:off x="5607843"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8" name="TextBox 17"/>
          <p:cNvSpPr txBox="1"/>
          <p:nvPr/>
        </p:nvSpPr>
        <p:spPr>
          <a:xfrm>
            <a:off x="571500" y="4000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9" name="TextBox 18"/>
          <p:cNvSpPr txBox="1"/>
          <p:nvPr/>
        </p:nvSpPr>
        <p:spPr>
          <a:xfrm>
            <a:off x="571500" y="4500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20" name="TextBox 19"/>
          <p:cNvSpPr txBox="1"/>
          <p:nvPr/>
        </p:nvSpPr>
        <p:spPr>
          <a:xfrm>
            <a:off x="571500" y="5000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21" name="TextBox 20"/>
          <p:cNvSpPr txBox="1"/>
          <p:nvPr/>
        </p:nvSpPr>
        <p:spPr>
          <a:xfrm>
            <a:off x="642938" y="3475038"/>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2" name="直接箭头连接符 21"/>
          <p:cNvCxnSpPr>
            <a:cxnSpLocks noChangeShapeType="1"/>
          </p:cNvCxnSpPr>
          <p:nvPr/>
        </p:nvCxnSpPr>
        <p:spPr bwMode="auto">
          <a:xfrm>
            <a:off x="642938" y="4143375"/>
            <a:ext cx="1357312" cy="1588"/>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1176338" y="2357438"/>
            <a:ext cx="2786062" cy="523875"/>
          </a:xfrm>
          <a:prstGeom prst="rect">
            <a:avLst/>
          </a:prstGeom>
          <a:noFill/>
        </p:spPr>
        <p:txBody>
          <a:bodyPr>
            <a:spAutoFit/>
          </a:bodyPr>
          <a:lstStyle/>
          <a:p>
            <a:pPr algn="ctr">
              <a:defRPr/>
            </a:pPr>
            <a:r>
              <a:rPr lang="en-US" altLang="zh-CN" sz="2800" b="1" dirty="0">
                <a:solidFill>
                  <a:srgbClr val="9D138D"/>
                </a:solidFill>
                <a:latin typeface="+mn-lt"/>
                <a:ea typeface="+mn-ea"/>
              </a:rPr>
              <a:t>head=&amp;a;</a:t>
            </a:r>
            <a:endParaRPr lang="zh-CN" altLang="en-US" sz="2800" b="1" dirty="0">
              <a:solidFill>
                <a:srgbClr val="9D138D"/>
              </a:solidFill>
              <a:latin typeface="+mn-lt"/>
              <a:ea typeface="+mn-ea"/>
            </a:endParaRPr>
          </a:p>
        </p:txBody>
      </p:sp>
      <p:cxnSp>
        <p:nvCxnSpPr>
          <p:cNvPr id="25" name="直接箭头连接符 24"/>
          <p:cNvCxnSpPr>
            <a:cxnSpLocks noChangeShapeType="1"/>
          </p:cNvCxnSpPr>
          <p:nvPr/>
        </p:nvCxnSpPr>
        <p:spPr bwMode="auto">
          <a:xfrm>
            <a:off x="3987800" y="4332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a:off x="2773363" y="5403850"/>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5400000" flipH="1" flipV="1">
            <a:off x="3452019" y="4868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8" name="TextBox 27"/>
          <p:cNvSpPr txBox="1"/>
          <p:nvPr/>
        </p:nvSpPr>
        <p:spPr>
          <a:xfrm>
            <a:off x="3929063" y="2357438"/>
            <a:ext cx="2786062" cy="523875"/>
          </a:xfrm>
          <a:prstGeom prst="rect">
            <a:avLst/>
          </a:prstGeom>
          <a:noFill/>
        </p:spPr>
        <p:txBody>
          <a:bodyPr>
            <a:spAutoFit/>
          </a:bodyPr>
          <a:lstStyle/>
          <a:p>
            <a:pPr algn="ctr">
              <a:defRPr/>
            </a:pPr>
            <a:r>
              <a:rPr lang="en-US" altLang="zh-CN" sz="2800" b="1" dirty="0" err="1">
                <a:solidFill>
                  <a:srgbClr val="9D138D"/>
                </a:solidFill>
                <a:latin typeface="+mn-lt"/>
                <a:ea typeface="+mn-ea"/>
              </a:rPr>
              <a:t>a.next</a:t>
            </a:r>
            <a:r>
              <a:rPr lang="en-US" altLang="zh-CN" sz="2800" b="1" dirty="0">
                <a:solidFill>
                  <a:srgbClr val="9D138D"/>
                </a:solidFill>
                <a:latin typeface="+mn-lt"/>
                <a:ea typeface="+mn-ea"/>
              </a:rPr>
              <a:t>=&amp;b;</a:t>
            </a:r>
            <a:endParaRPr lang="zh-CN" altLang="en-US" sz="2800" b="1" dirty="0">
              <a:solidFill>
                <a:srgbClr val="9D138D"/>
              </a:solidFill>
              <a:latin typeface="+mn-lt"/>
              <a:ea typeface="+mn-ea"/>
            </a:endParaRPr>
          </a:p>
        </p:txBody>
      </p:sp>
      <p:cxnSp>
        <p:nvCxnSpPr>
          <p:cNvPr id="29" name="直接箭头连接符 28"/>
          <p:cNvCxnSpPr>
            <a:cxnSpLocks noChangeShapeType="1"/>
          </p:cNvCxnSpPr>
          <p:nvPr/>
        </p:nvCxnSpPr>
        <p:spPr bwMode="auto">
          <a:xfrm>
            <a:off x="6143625" y="4344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p:cNvCxnSpPr>
          <p:nvPr/>
        </p:nvCxnSpPr>
        <p:spPr bwMode="auto">
          <a:xfrm>
            <a:off x="4929188" y="5416550"/>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rot="5400000" flipH="1" flipV="1">
            <a:off x="5607844" y="4880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32" name="TextBox 31"/>
          <p:cNvSpPr txBox="1"/>
          <p:nvPr/>
        </p:nvSpPr>
        <p:spPr>
          <a:xfrm>
            <a:off x="1285875" y="2857500"/>
            <a:ext cx="2786063" cy="523875"/>
          </a:xfrm>
          <a:prstGeom prst="rect">
            <a:avLst/>
          </a:prstGeom>
          <a:noFill/>
        </p:spPr>
        <p:txBody>
          <a:bodyPr>
            <a:spAutoFit/>
          </a:bodyPr>
          <a:lstStyle/>
          <a:p>
            <a:pPr algn="ctr">
              <a:defRPr/>
            </a:pPr>
            <a:r>
              <a:rPr lang="en-US" altLang="zh-CN" sz="2800" b="1" dirty="0" err="1">
                <a:solidFill>
                  <a:srgbClr val="9D138D"/>
                </a:solidFill>
                <a:latin typeface="+mn-lt"/>
                <a:ea typeface="+mn-ea"/>
              </a:rPr>
              <a:t>b.next</a:t>
            </a:r>
            <a:r>
              <a:rPr lang="en-US" altLang="zh-CN" sz="2800" b="1" dirty="0">
                <a:solidFill>
                  <a:srgbClr val="9D138D"/>
                </a:solidFill>
                <a:latin typeface="+mn-lt"/>
                <a:ea typeface="+mn-ea"/>
              </a:rPr>
              <a:t>=&amp;c;</a:t>
            </a:r>
            <a:endParaRPr lang="zh-CN" altLang="en-US" sz="2800" b="1" dirty="0">
              <a:solidFill>
                <a:srgbClr val="9D138D"/>
              </a:solidFill>
              <a:latin typeface="+mn-lt"/>
              <a:ea typeface="+mn-ea"/>
            </a:endParaRPr>
          </a:p>
        </p:txBody>
      </p:sp>
      <p:sp>
        <p:nvSpPr>
          <p:cNvPr id="33" name="TextBox 32"/>
          <p:cNvSpPr txBox="1"/>
          <p:nvPr/>
        </p:nvSpPr>
        <p:spPr>
          <a:xfrm>
            <a:off x="6572250" y="5072063"/>
            <a:ext cx="1357313"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34" name="TextBox 33"/>
          <p:cNvSpPr txBox="1"/>
          <p:nvPr/>
        </p:nvSpPr>
        <p:spPr>
          <a:xfrm>
            <a:off x="3929063" y="2857500"/>
            <a:ext cx="3214687" cy="523875"/>
          </a:xfrm>
          <a:prstGeom prst="rect">
            <a:avLst/>
          </a:prstGeom>
          <a:noFill/>
        </p:spPr>
        <p:txBody>
          <a:bodyPr>
            <a:spAutoFit/>
          </a:bodyPr>
          <a:lstStyle/>
          <a:p>
            <a:pPr algn="ctr">
              <a:defRPr/>
            </a:pPr>
            <a:r>
              <a:rPr lang="en-US" altLang="zh-CN" sz="2800" b="1" dirty="0" err="1">
                <a:solidFill>
                  <a:srgbClr val="9D138D"/>
                </a:solidFill>
                <a:latin typeface="+mn-lt"/>
                <a:ea typeface="+mn-ea"/>
              </a:rPr>
              <a:t>c.next</a:t>
            </a:r>
            <a:r>
              <a:rPr lang="en-US" altLang="zh-CN" sz="2800" b="1" dirty="0">
                <a:solidFill>
                  <a:srgbClr val="9D138D"/>
                </a:solidFill>
                <a:latin typeface="+mn-lt"/>
                <a:ea typeface="+mn-ea"/>
              </a:rPr>
              <a:t>=NULL;</a:t>
            </a:r>
            <a:endParaRPr lang="zh-CN" altLang="en-US" sz="2800" b="1" dirty="0">
              <a:solidFill>
                <a:srgbClr val="9D138D"/>
              </a:solidFill>
              <a:latin typeface="+mn-lt"/>
              <a:ea typeface="+mn-ea"/>
            </a:endParaRPr>
          </a:p>
        </p:txBody>
      </p:sp>
      <p:pic>
        <p:nvPicPr>
          <p:cNvPr id="78907" name="图片 3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slide(fromLeft)">
                                      <p:cBhvr>
                                        <p:cTn id="11" dur="500"/>
                                        <p:tgtEl>
                                          <p:spTgt spid="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blinds(horizontal)">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slide(fromLeft)">
                                      <p:cBhvr>
                                        <p:cTn id="21" dur="500"/>
                                        <p:tgtEl>
                                          <p:spTgt spid="26"/>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slide(fromBottom)">
                                      <p:cBhvr>
                                        <p:cTn id="25" dur="500"/>
                                        <p:tgtEl>
                                          <p:spTgt spid="27"/>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lide(fromLeft)">
                                      <p:cBhvr>
                                        <p:cTn id="29" dur="5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slide(fromLeft)">
                                      <p:cBhvr>
                                        <p:cTn id="39" dur="500"/>
                                        <p:tgtEl>
                                          <p:spTgt spid="30"/>
                                        </p:tgtEl>
                                      </p:cBhvr>
                                    </p:animEffect>
                                  </p:childTnLst>
                                </p:cTn>
                              </p:par>
                            </p:childTnLst>
                          </p:cTn>
                        </p:par>
                        <p:par>
                          <p:cTn id="40" fill="hold" nodeType="afterGroup">
                            <p:stCondLst>
                              <p:cond delay="500"/>
                            </p:stCondLst>
                            <p:childTnLst>
                              <p:par>
                                <p:cTn id="41" presetID="12" presetClass="entr" presetSubtype="4"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slide(fromBottom)">
                                      <p:cBhvr>
                                        <p:cTn id="43" dur="500"/>
                                        <p:tgtEl>
                                          <p:spTgt spid="31"/>
                                        </p:tgtEl>
                                      </p:cBhvr>
                                    </p:animEffect>
                                  </p:childTnLst>
                                </p:cTn>
                              </p:par>
                            </p:childTnLst>
                          </p:cTn>
                        </p:par>
                        <p:par>
                          <p:cTn id="44" fill="hold" nodeType="afterGroup">
                            <p:stCondLst>
                              <p:cond delay="1000"/>
                            </p:stCondLst>
                            <p:childTnLst>
                              <p:par>
                                <p:cTn id="45" presetID="12" presetClass="entr" presetSubtype="8"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slide(fromLeft)">
                                      <p:cBhvr>
                                        <p:cTn id="47" dur="500"/>
                                        <p:tgtEl>
                                          <p:spTgt spid="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8" grpId="0"/>
      <p:bldP spid="32" grpId="0"/>
      <p:bldP spid="33" grpId="0"/>
      <p:bldP spid="3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611188" y="1071563"/>
            <a:ext cx="6461125" cy="3571875"/>
          </a:xfrm>
        </p:spPr>
        <p:txBody>
          <a:bodyPr/>
          <a:lstStyle/>
          <a:p>
            <a:pPr>
              <a:lnSpc>
                <a:spcPct val="100000"/>
              </a:lnSpc>
              <a:buFont typeface="Wingdings" pitchFamily="2" charset="2"/>
              <a:buNone/>
            </a:pPr>
            <a:r>
              <a:rPr lang="en-US" altLang="zh-CN" sz="2800"/>
              <a:t>#include &lt;stdio.h&gt;	</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a:t>
            </a:r>
            <a:endParaRPr lang="zh-CN" altLang="zh-CN" sz="2800"/>
          </a:p>
          <a:p>
            <a:pPr>
              <a:lnSpc>
                <a:spcPct val="100000"/>
              </a:lnSpc>
              <a:buFont typeface="Wingdings" pitchFamily="2" charset="2"/>
              <a:buNone/>
            </a:pPr>
            <a:r>
              <a:rPr lang="en-US" altLang="zh-CN" sz="2800"/>
              <a:t>   float score;</a:t>
            </a:r>
            <a:endParaRPr lang="zh-CN" altLang="zh-CN" sz="2800"/>
          </a:p>
          <a:p>
            <a:pPr>
              <a:lnSpc>
                <a:spcPct val="100000"/>
              </a:lnSpc>
              <a:buFont typeface="Wingdings" pitchFamily="2" charset="2"/>
              <a:buNone/>
            </a:pPr>
            <a:r>
              <a:rPr lang="en-US" altLang="zh-CN" sz="2800"/>
              <a:t>   struct Student *next;</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7987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0" y="500063"/>
            <a:ext cx="9144000" cy="6286500"/>
          </a:xfrm>
        </p:spPr>
        <p:txBody>
          <a:bodyPr/>
          <a:lstStyle/>
          <a:p>
            <a:pPr>
              <a:lnSpc>
                <a:spcPts val="2800"/>
              </a:lnSpc>
              <a:buFont typeface="Wingdings" pitchFamily="2" charset="2"/>
              <a:buNone/>
            </a:pPr>
            <a:r>
              <a:rPr lang="en-US" altLang="zh-CN" sz="2800"/>
              <a:t>int main()</a:t>
            </a:r>
            <a:endParaRPr lang="zh-CN" altLang="zh-CN" sz="2800"/>
          </a:p>
          <a:p>
            <a:pPr>
              <a:lnSpc>
                <a:spcPts val="2800"/>
              </a:lnSpc>
              <a:buFont typeface="Wingdings" pitchFamily="2" charset="2"/>
              <a:buNone/>
            </a:pPr>
            <a:r>
              <a:rPr lang="en-US" altLang="zh-CN" sz="2800"/>
              <a:t>{ struct Student a,b,c,*head,*p;   </a:t>
            </a:r>
            <a:endParaRPr lang="zh-CN" altLang="zh-CN" sz="2800"/>
          </a:p>
          <a:p>
            <a:pPr>
              <a:lnSpc>
                <a:spcPts val="2800"/>
              </a:lnSpc>
              <a:buFont typeface="Wingdings" pitchFamily="2" charset="2"/>
              <a:buNone/>
            </a:pPr>
            <a:r>
              <a:rPr lang="en-US" altLang="zh-CN" sz="2800"/>
              <a:t>   a. num=10101;  a.score=89.5;   </a:t>
            </a:r>
            <a:endParaRPr lang="zh-CN" altLang="zh-CN" sz="2800"/>
          </a:p>
          <a:p>
            <a:pPr>
              <a:lnSpc>
                <a:spcPts val="2800"/>
              </a:lnSpc>
              <a:buFont typeface="Wingdings" pitchFamily="2" charset="2"/>
              <a:buNone/>
            </a:pPr>
            <a:r>
              <a:rPr lang="en-US" altLang="zh-CN" sz="2800"/>
              <a:t>   b. num=10103;  b.score=90;        </a:t>
            </a:r>
            <a:endParaRPr lang="zh-CN" altLang="zh-CN" sz="2800"/>
          </a:p>
          <a:p>
            <a:pPr>
              <a:lnSpc>
                <a:spcPts val="2800"/>
              </a:lnSpc>
              <a:buFont typeface="Wingdings" pitchFamily="2" charset="2"/>
              <a:buNone/>
            </a:pPr>
            <a:r>
              <a:rPr lang="en-US" altLang="zh-CN" sz="2800"/>
              <a:t>   c. num=10107;  c.score=85;   </a:t>
            </a:r>
            <a:endParaRPr lang="zh-CN" altLang="zh-CN" sz="2800"/>
          </a:p>
          <a:p>
            <a:pPr>
              <a:lnSpc>
                <a:spcPts val="2800"/>
              </a:lnSpc>
              <a:buFont typeface="Wingdings" pitchFamily="2" charset="2"/>
              <a:buNone/>
            </a:pPr>
            <a:r>
              <a:rPr lang="en-US" altLang="zh-CN" sz="2800"/>
              <a:t>   head=&amp;a;           a.next=&amp;b;   </a:t>
            </a:r>
            <a:endParaRPr lang="zh-CN" altLang="zh-CN" sz="2800"/>
          </a:p>
          <a:p>
            <a:pPr>
              <a:lnSpc>
                <a:spcPts val="2800"/>
              </a:lnSpc>
              <a:buFont typeface="Wingdings" pitchFamily="2" charset="2"/>
              <a:buNone/>
            </a:pPr>
            <a:r>
              <a:rPr lang="en-US" altLang="zh-CN" sz="2800"/>
              <a:t>   b.next=&amp;c;         c.next=NULL;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pic>
        <p:nvPicPr>
          <p:cNvPr id="808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642938" y="1643063"/>
            <a:ext cx="7858125" cy="5000625"/>
          </a:xfrm>
        </p:spPr>
        <p:txBody>
          <a:bodyPr/>
          <a:lstStyle/>
          <a:p>
            <a:r>
              <a:rPr lang="zh-CN" altLang="zh-CN"/>
              <a:t>说明：</a:t>
            </a:r>
          </a:p>
          <a:p>
            <a:pPr>
              <a:buFont typeface="Wingdings" pitchFamily="2" charset="2"/>
              <a:buNone/>
            </a:pPr>
            <a:r>
              <a:rPr lang="en-US" altLang="zh-CN"/>
              <a:t>(2) </a:t>
            </a:r>
            <a:r>
              <a:rPr lang="zh-CN" altLang="zh-CN"/>
              <a:t>成员可以属于另一个结构体类型。</a:t>
            </a:r>
            <a:endParaRPr lang="en-US" altLang="zh-CN"/>
          </a:p>
          <a:p>
            <a:pPr>
              <a:lnSpc>
                <a:spcPts val="2900"/>
              </a:lnSpc>
              <a:buFont typeface="Wingdings" pitchFamily="2" charset="2"/>
              <a:buNone/>
            </a:pPr>
            <a:r>
              <a:rPr lang="en-US" altLang="zh-CN" sz="2800"/>
              <a:t>      </a:t>
            </a:r>
            <a:r>
              <a:rPr lang="en-US" altLang="zh-CN" sz="2800">
                <a:solidFill>
                  <a:srgbClr val="00B050"/>
                </a:solidFill>
              </a:rPr>
              <a:t>struct Date </a:t>
            </a:r>
            <a:r>
              <a:rPr lang="zh-CN" altLang="zh-CN" sz="2800">
                <a:solidFill>
                  <a:srgbClr val="00B050"/>
                </a:solidFill>
              </a:rPr>
              <a:t>　　　</a:t>
            </a:r>
          </a:p>
          <a:p>
            <a:pPr>
              <a:lnSpc>
                <a:spcPts val="2900"/>
              </a:lnSpc>
              <a:buFont typeface="Wingdings" pitchFamily="2" charset="2"/>
              <a:buNone/>
            </a:pPr>
            <a:r>
              <a:rPr lang="en-US" altLang="zh-CN" sz="2800">
                <a:solidFill>
                  <a:srgbClr val="00B050"/>
                </a:solidFill>
              </a:rPr>
              <a:t>      {   int month;</a:t>
            </a:r>
            <a:r>
              <a:rPr lang="zh-CN" altLang="zh-CN" sz="2800">
                <a:solidFill>
                  <a:srgbClr val="00B050"/>
                </a:solidFill>
              </a:rPr>
              <a:t>  </a:t>
            </a:r>
            <a:r>
              <a:rPr lang="en-US" altLang="zh-CN" sz="2800">
                <a:solidFill>
                  <a:srgbClr val="00B050"/>
                </a:solidFill>
              </a:rPr>
              <a:t>int day;  int year;</a:t>
            </a:r>
            <a:r>
              <a:rPr lang="zh-CN" altLang="zh-CN" sz="2800">
                <a:solidFill>
                  <a:srgbClr val="00B050"/>
                </a:solidFill>
              </a:rPr>
              <a:t> </a:t>
            </a:r>
            <a:r>
              <a:rPr lang="en-US" altLang="zh-CN" sz="2800">
                <a:solidFill>
                  <a:srgbClr val="00B050"/>
                </a:solidFill>
              </a:rPr>
              <a:t>};</a:t>
            </a:r>
            <a:endParaRPr lang="zh-CN" altLang="zh-CN" sz="2800">
              <a:solidFill>
                <a:srgbClr val="00B050"/>
              </a:solidFill>
            </a:endParaRPr>
          </a:p>
          <a:p>
            <a:pPr>
              <a:lnSpc>
                <a:spcPts val="2900"/>
              </a:lnSpc>
              <a:buFont typeface="Wingdings" pitchFamily="2" charset="2"/>
              <a:buNone/>
            </a:pPr>
            <a:r>
              <a:rPr lang="zh-CN" altLang="zh-CN" sz="2800"/>
              <a:t>　　</a:t>
            </a:r>
            <a:r>
              <a:rPr lang="en-US" altLang="zh-CN" sz="2800"/>
              <a:t>struct Stu  </a:t>
            </a:r>
            <a:endParaRPr lang="zh-CN" altLang="zh-CN" sz="2800"/>
          </a:p>
          <a:p>
            <a:pPr>
              <a:lnSpc>
                <a:spcPts val="2900"/>
              </a:lnSpc>
              <a:buFont typeface="Wingdings" pitchFamily="2" charset="2"/>
              <a:buNone/>
            </a:pPr>
            <a:r>
              <a:rPr lang="zh-CN" altLang="zh-CN" sz="2800"/>
              <a:t>　　</a:t>
            </a:r>
            <a:r>
              <a:rPr lang="en-US" altLang="zh-CN" sz="2800"/>
              <a:t>{   int num;char name[20];</a:t>
            </a:r>
            <a:endParaRPr lang="zh-CN" altLang="zh-CN" sz="2800"/>
          </a:p>
          <a:p>
            <a:pPr>
              <a:lnSpc>
                <a:spcPts val="2900"/>
              </a:lnSpc>
              <a:buFont typeface="Wingdings" pitchFamily="2" charset="2"/>
              <a:buNone/>
            </a:pPr>
            <a:r>
              <a:rPr lang="en-US" altLang="zh-CN" sz="2800"/>
              <a:t>           char sex;int age;</a:t>
            </a:r>
            <a:endParaRPr lang="zh-CN" altLang="zh-CN" sz="2800"/>
          </a:p>
          <a:p>
            <a:pPr>
              <a:lnSpc>
                <a:spcPts val="2900"/>
              </a:lnSpc>
              <a:buFont typeface="Wingdings" pitchFamily="2" charset="2"/>
              <a:buNone/>
            </a:pPr>
            <a:r>
              <a:rPr lang="en-US" altLang="zh-CN" sz="2800"/>
              <a:t>           </a:t>
            </a:r>
            <a:r>
              <a:rPr lang="en-US" altLang="zh-CN" sz="2800">
                <a:solidFill>
                  <a:srgbClr val="00B050"/>
                </a:solidFill>
              </a:rPr>
              <a:t>struct Date </a:t>
            </a:r>
            <a:r>
              <a:rPr lang="en-US" altLang="zh-CN" sz="2800"/>
              <a:t>birthday;</a:t>
            </a:r>
            <a:r>
              <a:rPr lang="zh-CN" altLang="zh-CN" sz="2800"/>
              <a:t>  </a:t>
            </a:r>
          </a:p>
          <a:p>
            <a:pPr>
              <a:lnSpc>
                <a:spcPts val="2900"/>
              </a:lnSpc>
              <a:buFont typeface="Wingdings" pitchFamily="2" charset="2"/>
              <a:buNone/>
            </a:pPr>
            <a:r>
              <a:rPr lang="en-US" altLang="zh-CN" sz="2800"/>
              <a:t>           char addr[30];</a:t>
            </a:r>
            <a:r>
              <a:rPr lang="zh-CN" altLang="zh-CN" sz="2800"/>
              <a:t> </a:t>
            </a:r>
          </a:p>
          <a:p>
            <a:pPr>
              <a:lnSpc>
                <a:spcPts val="2900"/>
              </a:lnSpc>
              <a:buFont typeface="Wingdings" pitchFamily="2" charset="2"/>
              <a:buNone/>
            </a:pPr>
            <a:r>
              <a:rPr lang="zh-CN" altLang="zh-CN" sz="2800"/>
              <a:t>　　</a:t>
            </a:r>
            <a:r>
              <a:rPr lang="en-US" altLang="zh-CN" sz="2800"/>
              <a:t>};</a:t>
            </a:r>
            <a:endParaRPr lang="zh-CN" altLang="zh-CN" sz="2800"/>
          </a:p>
          <a:p>
            <a:pPr>
              <a:buFont typeface="Wingdings" pitchFamily="2" charset="2"/>
              <a:buNone/>
            </a:pPr>
            <a:endParaRPr lang="en-US" altLang="zh-CN">
              <a:solidFill>
                <a:srgbClr val="FF0000"/>
              </a:solidFill>
            </a:endParaRPr>
          </a:p>
        </p:txBody>
      </p:sp>
      <p:pic>
        <p:nvPicPr>
          <p:cNvPr id="92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0" dur="500"/>
                                        <p:tgtEl>
                                          <p:spTgt spid="5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3" dur="500"/>
                                        <p:tgtEl>
                                          <p:spTgt spid="512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5" end="5"/>
                                            </p:txEl>
                                          </p:spTgt>
                                        </p:tgtEl>
                                        <p:attrNameLst>
                                          <p:attrName>style.visibility</p:attrName>
                                        </p:attrNameLst>
                                      </p:cBhvr>
                                      <p:to>
                                        <p:strVal val="visible"/>
                                      </p:to>
                                    </p:set>
                                    <p:animEffect transition="in" filter="blinds(horizontal)">
                                      <p:cBhvr>
                                        <p:cTn id="16" dur="500"/>
                                        <p:tgtEl>
                                          <p:spTgt spid="512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animEffect transition="in" filter="blinds(horizontal)">
                                      <p:cBhvr>
                                        <p:cTn id="19" dur="500"/>
                                        <p:tgtEl>
                                          <p:spTgt spid="512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22" dur="500"/>
                                        <p:tgtEl>
                                          <p:spTgt spid="512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23">
                                            <p:txEl>
                                              <p:pRg st="8" end="8"/>
                                            </p:txEl>
                                          </p:spTgt>
                                        </p:tgtEl>
                                        <p:attrNameLst>
                                          <p:attrName>style.visibility</p:attrName>
                                        </p:attrNameLst>
                                      </p:cBhvr>
                                      <p:to>
                                        <p:strVal val="visible"/>
                                      </p:to>
                                    </p:set>
                                    <p:animEffect transition="in" filter="blinds(horizontal)">
                                      <p:cBhvr>
                                        <p:cTn id="25" dur="500"/>
                                        <p:tgtEl>
                                          <p:spTgt spid="512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28"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1643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1955"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1956"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1957"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1959"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1960"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1961"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1966"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67"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68"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69"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70"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71"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72"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642938" y="2071688"/>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357188" y="2071688"/>
            <a:ext cx="1285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44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p=&amp;b;</a:t>
            </a:r>
            <a:endParaRPr lang="zh-CN" altLang="en-US" sz="2800" b="1" dirty="0">
              <a:solidFill>
                <a:srgbClr val="C00000"/>
              </a:solidFill>
              <a:latin typeface="+mn-lt"/>
              <a:ea typeface="+mn-ea"/>
            </a:endParaRPr>
          </a:p>
        </p:txBody>
      </p:sp>
      <p:pic>
        <p:nvPicPr>
          <p:cNvPr id="81978" name="图片 30"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slide(fromLeft)">
                                      <p:cBhvr>
                                        <p:cTn id="28" dur="500"/>
                                        <p:tgtEl>
                                          <p:spTgt spid="28"/>
                                        </p:tgtEl>
                                      </p:cBhvr>
                                    </p:animEffect>
                                  </p:childTnLst>
                                </p:cTn>
                              </p:par>
                              <p:par>
                                <p:cTn id="29" presetID="1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slide(fromLeft)">
                                      <p:cBhvr>
                                        <p:cTn id="31" dur="500"/>
                                        <p:tgtEl>
                                          <p:spTgt spid="2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 calcmode="lin" valueType="num">
                                      <p:cBhvr>
                                        <p:cTn id="36"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38"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39" dur="500"/>
                                        <p:tgtEl>
                                          <p:spTgt spid="3">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244738"/>
                                        </p:tgtEl>
                                        <p:attrNameLst>
                                          <p:attrName>style.visibility</p:attrName>
                                        </p:attrNameLst>
                                      </p:cBhvr>
                                      <p:to>
                                        <p:strVal val="visible"/>
                                      </p:to>
                                    </p:set>
                                    <p:animEffect transition="in" filter="blinds(horizontal)">
                                      <p:cBhvr>
                                        <p:cTn id="44" dur="500"/>
                                        <p:tgtEl>
                                          <p:spTgt spid="24473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9" presetClass="entr" presetSubtype="0" decel="10000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p:cTn id="4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1"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blinds(horizontal)">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1643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2979"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2980"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2981"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2983"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2984"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2985"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2990"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2991"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2992"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2993"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2994"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2995"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2996"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3429000"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3500438"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30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p=&amp;b;</a:t>
            </a:r>
            <a:endParaRPr lang="zh-CN" altLang="en-US" sz="2800" b="1" dirty="0">
              <a:solidFill>
                <a:srgbClr val="C00000"/>
              </a:solidFill>
              <a:latin typeface="+mn-lt"/>
              <a:ea typeface="+mn-ea"/>
            </a:endParaRPr>
          </a:p>
        </p:txBody>
      </p:sp>
      <p:pic>
        <p:nvPicPr>
          <p:cNvPr id="83002" name="图片 30"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Left)">
                                      <p:cBhvr>
                                        <p:cTn id="7" dur="500"/>
                                        <p:tgtEl>
                                          <p:spTgt spid="28"/>
                                        </p:tgtEl>
                                      </p:cBhvr>
                                    </p:animEffect>
                                  </p:childTnLst>
                                </p:cTn>
                              </p:par>
                              <p:par>
                                <p:cTn id="8" presetID="1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lide(from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1643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4003"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4004"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4005"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4007"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4008"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4009"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4014"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4015"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4016"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4017"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4018"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4019"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4020"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3429000"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84023" name="直接箭头连接符 28"/>
          <p:cNvCxnSpPr>
            <a:cxnSpLocks noChangeShapeType="1"/>
          </p:cNvCxnSpPr>
          <p:nvPr/>
        </p:nvCxnSpPr>
        <p:spPr bwMode="auto">
          <a:xfrm>
            <a:off x="3500438"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40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p=&amp;c;</a:t>
            </a:r>
            <a:endParaRPr lang="zh-CN" altLang="en-US" sz="2800" b="1" dirty="0">
              <a:solidFill>
                <a:srgbClr val="C00000"/>
              </a:solidFill>
              <a:latin typeface="+mn-lt"/>
              <a:ea typeface="+mn-ea"/>
            </a:endParaRPr>
          </a:p>
        </p:txBody>
      </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027" name="图片 3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par>
                          <p:cTn id="9" fill="hold" nodeType="afterGroup">
                            <p:stCondLst>
                              <p:cond delay="0"/>
                            </p:stCondLst>
                            <p:childTnLst>
                              <p:par>
                                <p:cTn id="10" presetID="49" presetClass="entr" presetSubtype="0" decel="100000" fill="hold" nodeType="after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 calcmode="lin" valueType="num">
                                      <p:cBhvr>
                                        <p:cTn id="1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5762"/>
                                        </p:tgtEl>
                                        <p:attrNameLst>
                                          <p:attrName>style.visibility</p:attrName>
                                        </p:attrNameLst>
                                      </p:cBhvr>
                                      <p:to>
                                        <p:strVal val="visible"/>
                                      </p:to>
                                    </p:set>
                                    <p:animEffect transition="in" filter="blinds(horizontal)">
                                      <p:cBhvr>
                                        <p:cTn id="20" dur="500"/>
                                        <p:tgtEl>
                                          <p:spTgt spid="245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p:cTn id="2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10" end="1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linds(horizontal)">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1643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5027"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5028"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5029"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5031"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5032"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5033"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5038"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5039"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5040"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5041"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5042"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5043"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5044"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5572125"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5643563"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50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p=&amp;c;</a:t>
            </a:r>
            <a:endParaRPr lang="zh-CN" altLang="en-US" sz="2800" b="1" dirty="0">
              <a:solidFill>
                <a:srgbClr val="C00000"/>
              </a:solidFill>
              <a:latin typeface="+mn-lt"/>
              <a:ea typeface="+mn-ea"/>
            </a:endParaRPr>
          </a:p>
        </p:txBody>
      </p:sp>
      <p:pic>
        <p:nvPicPr>
          <p:cNvPr id="85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51" name="图片 3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Left)">
                                      <p:cBhvr>
                                        <p:cTn id="7" dur="500"/>
                                        <p:tgtEl>
                                          <p:spTgt spid="2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Lef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p=head;   </a:t>
            </a:r>
            <a:endParaRPr lang="zh-CN" altLang="zh-CN" sz="2800"/>
          </a:p>
          <a:p>
            <a:pPr>
              <a:lnSpc>
                <a:spcPts val="2800"/>
              </a:lnSpc>
              <a:buFont typeface="Wingdings" pitchFamily="2" charset="2"/>
              <a:buNone/>
            </a:pPr>
            <a:r>
              <a:rPr lang="en-US" altLang="zh-CN" sz="2800"/>
              <a:t>   do        </a:t>
            </a:r>
            <a:endParaRPr lang="zh-CN" altLang="zh-CN" sz="2800"/>
          </a:p>
          <a:p>
            <a:pPr>
              <a:lnSpc>
                <a:spcPts val="2800"/>
              </a:lnSpc>
              <a:buFont typeface="Wingdings" pitchFamily="2" charset="2"/>
              <a:buNone/>
            </a:pPr>
            <a:r>
              <a:rPr lang="en-US" altLang="zh-CN" sz="2800"/>
              <a:t>   {printf(“%ld%5.1f\n”,p-&gt;num,p-&gt;score);</a:t>
            </a:r>
            <a:endParaRPr lang="zh-CN" altLang="zh-CN" sz="2800"/>
          </a:p>
          <a:p>
            <a:pPr>
              <a:lnSpc>
                <a:spcPts val="2800"/>
              </a:lnSpc>
              <a:buFont typeface="Wingdings" pitchFamily="2" charset="2"/>
              <a:buNone/>
            </a:pPr>
            <a:r>
              <a:rPr lang="en-US" altLang="zh-CN" sz="2800"/>
              <a:t>     p=p-&gt;next;   </a:t>
            </a:r>
            <a:endParaRPr lang="zh-CN" altLang="zh-CN" sz="2800"/>
          </a:p>
          <a:p>
            <a:pPr>
              <a:lnSpc>
                <a:spcPts val="2800"/>
              </a:lnSpc>
              <a:buFont typeface="Wingdings" pitchFamily="2" charset="2"/>
              <a:buNone/>
            </a:pPr>
            <a:r>
              <a:rPr lang="en-US" altLang="zh-CN" sz="2800"/>
              <a:t>	 }while(p!=NULL);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1643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12"/>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6051"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6052"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6053"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6055"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6056"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6057"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6062"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6063"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6064"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6065"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6066"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6067"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6068"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5572125"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86071" name="直接箭头连接符 28"/>
          <p:cNvCxnSpPr>
            <a:cxnSpLocks noChangeShapeType="1"/>
          </p:cNvCxnSpPr>
          <p:nvPr/>
        </p:nvCxnSpPr>
        <p:spPr bwMode="auto">
          <a:xfrm>
            <a:off x="5643563"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60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3143250"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p=NULL;</a:t>
            </a:r>
            <a:endParaRPr lang="zh-CN" altLang="en-US" sz="2800" b="1" dirty="0">
              <a:solidFill>
                <a:srgbClr val="C00000"/>
              </a:solidFill>
              <a:latin typeface="+mn-lt"/>
              <a:ea typeface="+mn-ea"/>
            </a:endParaRPr>
          </a:p>
        </p:txBody>
      </p:sp>
      <p:pic>
        <p:nvPicPr>
          <p:cNvPr id="86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25" y="5857875"/>
            <a:ext cx="25717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圆角矩形标注 32"/>
          <p:cNvSpPr/>
          <p:nvPr/>
        </p:nvSpPr>
        <p:spPr bwMode="auto">
          <a:xfrm>
            <a:off x="1143000" y="500063"/>
            <a:ext cx="2286000" cy="571500"/>
          </a:xfrm>
          <a:prstGeom prst="wedgeRoundRectCallout">
            <a:avLst>
              <a:gd name="adj1" fmla="val -22090"/>
              <a:gd name="adj2" fmla="val 88459"/>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静态链表</a:t>
            </a:r>
          </a:p>
        </p:txBody>
      </p:sp>
      <p:pic>
        <p:nvPicPr>
          <p:cNvPr id="86077" name="图片 34"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childTnLst>
                                </p:cTn>
                              </p:par>
                            </p:childTnLst>
                          </p:cTn>
                        </p:par>
                        <p:par>
                          <p:cTn id="10" fill="hold" nodeType="afterGroup">
                            <p:stCondLst>
                              <p:cond delay="0"/>
                            </p:stCondLst>
                            <p:childTnLst>
                              <p:par>
                                <p:cTn id="11" presetID="49" presetClass="entr" presetSubtype="0" decel="100000" fill="hold"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p:cTn id="1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9" end="9"/>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6786"/>
                                        </p:tgtEl>
                                        <p:attrNameLst>
                                          <p:attrName>style.visibility</p:attrName>
                                        </p:attrNameLst>
                                      </p:cBhvr>
                                      <p:to>
                                        <p:strVal val="visible"/>
                                      </p:to>
                                    </p:set>
                                    <p:animEffect transition="in" filter="blinds(horizontal)">
                                      <p:cBhvr>
                                        <p:cTn id="21" dur="500"/>
                                        <p:tgtEl>
                                          <p:spTgt spid="2467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 calcmode="lin" valueType="num">
                                      <p:cBhvr>
                                        <p:cTn id="2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28"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29" dur="500"/>
                                        <p:tgtEl>
                                          <p:spTgt spid="3">
                                            <p:txEl>
                                              <p:pRg st="10" end="1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1000" fill="hold"/>
                                        <p:tgtEl>
                                          <p:spTgt spid="33"/>
                                        </p:tgtEl>
                                        <p:attrNameLst>
                                          <p:attrName>ppt_w</p:attrName>
                                        </p:attrNameLst>
                                      </p:cBhvr>
                                      <p:tavLst>
                                        <p:tav tm="0">
                                          <p:val>
                                            <p:fltVal val="0"/>
                                          </p:val>
                                        </p:tav>
                                        <p:tav tm="100000">
                                          <p:val>
                                            <p:strVal val="#ppt_w"/>
                                          </p:val>
                                        </p:tav>
                                      </p:tavLst>
                                    </p:anim>
                                    <p:anim calcmode="lin" valueType="num">
                                      <p:cBhvr>
                                        <p:cTn id="40" dur="1000" fill="hold"/>
                                        <p:tgtEl>
                                          <p:spTgt spid="33"/>
                                        </p:tgtEl>
                                        <p:attrNameLst>
                                          <p:attrName>ppt_h</p:attrName>
                                        </p:attrNameLst>
                                      </p:cBhvr>
                                      <p:tavLst>
                                        <p:tav tm="0">
                                          <p:val>
                                            <p:fltVal val="0"/>
                                          </p:val>
                                        </p:tav>
                                        <p:tav tm="100000">
                                          <p:val>
                                            <p:strVal val="#ppt_h"/>
                                          </p:val>
                                        </p:tav>
                                      </p:tavLst>
                                    </p:anim>
                                    <p:anim calcmode="lin" valueType="num">
                                      <p:cBhvr>
                                        <p:cTn id="41"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9.4.3  </a:t>
            </a:r>
            <a:r>
              <a:rPr lang="zh-CN" altLang="zh-CN" dirty="0">
                <a:solidFill>
                  <a:srgbClr val="800000"/>
                </a:solidFill>
                <a:effectLst>
                  <a:outerShdw blurRad="38100" dist="38100" dir="2700000" algn="tl">
                    <a:srgbClr val="000000"/>
                  </a:outerShdw>
                </a:effectLst>
                <a:latin typeface="Arial" charset="0"/>
                <a:ea typeface="黑体" pitchFamily="2" charset="-122"/>
              </a:rPr>
              <a:t>建立动态链表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7043" name="Rectangle 3"/>
          <p:cNvSpPr>
            <a:spLocks noGrp="1" noChangeArrowheads="1"/>
          </p:cNvSpPr>
          <p:nvPr>
            <p:ph type="body" idx="1"/>
          </p:nvPr>
        </p:nvSpPr>
        <p:spPr>
          <a:xfrm>
            <a:off x="1000125" y="1928813"/>
            <a:ext cx="7358063" cy="2714625"/>
          </a:xfrm>
        </p:spPr>
        <p:txBody>
          <a:bodyPr/>
          <a:lstStyle/>
          <a:p>
            <a:r>
              <a:rPr lang="zh-CN" altLang="zh-CN"/>
              <a:t>所谓建立动态链表是指在程序执行过程中从无到有地建立起一个链表，即一个一个地开辟结点和输入各结点数据，并建立起前后相链的关系。</a:t>
            </a:r>
          </a:p>
        </p:txBody>
      </p:sp>
      <p:pic>
        <p:nvPicPr>
          <p:cNvPr id="870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9.4.3  </a:t>
            </a:r>
            <a:r>
              <a:rPr lang="zh-CN" altLang="zh-CN" dirty="0">
                <a:solidFill>
                  <a:srgbClr val="800000"/>
                </a:solidFill>
                <a:effectLst>
                  <a:outerShdw blurRad="38100" dist="38100" dir="2700000" algn="tl">
                    <a:srgbClr val="000000"/>
                  </a:outerShdw>
                </a:effectLst>
                <a:latin typeface="Arial" charset="0"/>
                <a:ea typeface="黑体" pitchFamily="2" charset="-122"/>
              </a:rPr>
              <a:t>建立动态链表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8067" name="Rectangle 3"/>
          <p:cNvSpPr>
            <a:spLocks noGrp="1" noChangeArrowheads="1"/>
          </p:cNvSpPr>
          <p:nvPr>
            <p:ph type="body" idx="1"/>
          </p:nvPr>
        </p:nvSpPr>
        <p:spPr>
          <a:xfrm>
            <a:off x="1000125" y="1928813"/>
            <a:ext cx="7358063" cy="2714625"/>
          </a:xfrm>
        </p:spPr>
        <p:txBody>
          <a:bodyPr/>
          <a:lstStyle/>
          <a:p>
            <a:pPr>
              <a:buFont typeface="Wingdings" pitchFamily="2" charset="2"/>
              <a:buNone/>
            </a:pPr>
            <a:r>
              <a:rPr lang="en-US" altLang="zh-CN"/>
              <a:t>  </a:t>
            </a:r>
            <a:r>
              <a:rPr lang="zh-CN" altLang="zh-CN"/>
              <a:t>例</a:t>
            </a:r>
            <a:r>
              <a:rPr lang="en-US" altLang="zh-CN"/>
              <a:t>9.9 </a:t>
            </a:r>
            <a:r>
              <a:rPr lang="zh-CN" altLang="zh-CN"/>
              <a:t>写一函数建立一个有</a:t>
            </a:r>
            <a:r>
              <a:rPr lang="en-US" altLang="zh-CN"/>
              <a:t>3</a:t>
            </a:r>
            <a:r>
              <a:rPr lang="zh-CN" altLang="zh-CN"/>
              <a:t>名学生数据的单向</a:t>
            </a:r>
            <a:r>
              <a:rPr lang="zh-CN" altLang="zh-CN">
                <a:solidFill>
                  <a:srgbClr val="C00000"/>
                </a:solidFill>
              </a:rPr>
              <a:t>动态</a:t>
            </a:r>
            <a:r>
              <a:rPr lang="zh-CN" altLang="zh-CN"/>
              <a:t>链表。</a:t>
            </a:r>
          </a:p>
        </p:txBody>
      </p:sp>
      <p:pic>
        <p:nvPicPr>
          <p:cNvPr id="880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定义</a:t>
            </a:r>
            <a:r>
              <a:rPr lang="en-US" altLang="zh-CN"/>
              <a:t>3</a:t>
            </a:r>
            <a:r>
              <a:rPr lang="zh-CN" altLang="zh-CN"/>
              <a:t>个指针变量：</a:t>
            </a:r>
            <a:r>
              <a:rPr lang="en-US" altLang="zh-CN"/>
              <a:t>head,p1</a:t>
            </a:r>
            <a:r>
              <a:rPr lang="zh-CN" altLang="zh-CN"/>
              <a:t>和</a:t>
            </a:r>
            <a:r>
              <a:rPr lang="en-US" altLang="zh-CN"/>
              <a:t>p2</a:t>
            </a:r>
            <a:r>
              <a:rPr lang="zh-CN" altLang="zh-CN"/>
              <a:t>，它们都是用来指向</a:t>
            </a:r>
            <a:r>
              <a:rPr lang="en-US" altLang="zh-CN"/>
              <a:t>struct Student</a:t>
            </a:r>
            <a:r>
              <a:rPr lang="zh-CN" altLang="zh-CN"/>
              <a:t>类型数据</a:t>
            </a:r>
            <a:endParaRPr lang="en-US" altLang="zh-CN"/>
          </a:p>
          <a:p>
            <a:pPr lvl="1"/>
            <a:endParaRPr lang="en-US" altLang="zh-CN"/>
          </a:p>
        </p:txBody>
      </p:sp>
      <p:sp>
        <p:nvSpPr>
          <p:cNvPr id="5" name="TextBox 4"/>
          <p:cNvSpPr txBox="1"/>
          <p:nvPr/>
        </p:nvSpPr>
        <p:spPr>
          <a:xfrm>
            <a:off x="928688" y="2643188"/>
            <a:ext cx="6500812" cy="523875"/>
          </a:xfrm>
          <a:prstGeom prst="rect">
            <a:avLst/>
          </a:prstGeom>
          <a:noFill/>
        </p:spPr>
        <p:txBody>
          <a:bodyPr>
            <a:spAutoFit/>
          </a:bodyPr>
          <a:lstStyle/>
          <a:p>
            <a:pPr>
              <a:defRPr/>
            </a:pP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 *head,*p1,*p2;</a:t>
            </a:r>
            <a:endParaRPr lang="zh-CN" altLang="en-US" sz="2800" b="1" dirty="0">
              <a:solidFill>
                <a:srgbClr val="00B050"/>
              </a:solidFill>
              <a:latin typeface="+mn-lt"/>
              <a:ea typeface="+mn-ea"/>
            </a:endParaRPr>
          </a:p>
        </p:txBody>
      </p:sp>
      <p:pic>
        <p:nvPicPr>
          <p:cNvPr id="8909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用</a:t>
            </a:r>
            <a:r>
              <a:rPr lang="en-US" altLang="zh-CN"/>
              <a:t>malloc</a:t>
            </a:r>
            <a:r>
              <a:rPr lang="zh-CN" altLang="zh-CN"/>
              <a:t>函数开辟第一个结点，并使</a:t>
            </a:r>
            <a:r>
              <a:rPr lang="en-US" altLang="zh-CN"/>
              <a:t>p1</a:t>
            </a:r>
            <a:r>
              <a:rPr lang="zh-CN" altLang="zh-CN"/>
              <a:t>和</a:t>
            </a:r>
            <a:r>
              <a:rPr lang="en-US" altLang="zh-CN"/>
              <a:t>p2</a:t>
            </a:r>
            <a:r>
              <a:rPr lang="zh-CN" altLang="zh-CN"/>
              <a:t>指向它</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7" name="TextBox 26"/>
          <p:cNvSpPr txBox="1"/>
          <p:nvPr/>
        </p:nvSpPr>
        <p:spPr>
          <a:xfrm>
            <a:off x="642938" y="2714625"/>
            <a:ext cx="8072437" cy="523875"/>
          </a:xfrm>
          <a:prstGeom prst="rect">
            <a:avLst/>
          </a:prstGeom>
          <a:noFill/>
        </p:spPr>
        <p:txBody>
          <a:bodyPr>
            <a:spAutoFit/>
          </a:bodyPr>
          <a:lstStyle/>
          <a:p>
            <a:pPr>
              <a:defRPr/>
            </a:pPr>
            <a:r>
              <a:rPr lang="en-US" altLang="zh-CN" sz="2800" b="1" dirty="0">
                <a:solidFill>
                  <a:srgbClr val="00B050"/>
                </a:solidFill>
                <a:latin typeface="+mn-lt"/>
                <a:ea typeface="+mn-ea"/>
              </a:rPr>
              <a:t>p1=p2=(</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endParaRPr lang="zh-CN" altLang="en-US" sz="2800" b="1" dirty="0">
              <a:solidFill>
                <a:srgbClr val="00B050"/>
              </a:solidFill>
              <a:latin typeface="+mn-lt"/>
              <a:ea typeface="+mn-ea"/>
            </a:endParaRPr>
          </a:p>
        </p:txBody>
      </p:sp>
      <p:sp>
        <p:nvSpPr>
          <p:cNvPr id="31" name="TextBox 30"/>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32" name="直接箭头连接符 31"/>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pic>
        <p:nvPicPr>
          <p:cNvPr id="90131"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lide(fromBottom)">
                                      <p:cBhvr>
                                        <p:cTn id="21" dur="500"/>
                                        <p:tgtEl>
                                          <p:spTgt spid="33"/>
                                        </p:tgtEl>
                                      </p:cBhvr>
                                    </p:animEffect>
                                  </p:child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slide(fromLeft)">
                                      <p:cBhvr>
                                        <p:cTn id="25" dur="500"/>
                                        <p:tgtEl>
                                          <p:spTgt spid="32"/>
                                        </p:tgtEl>
                                      </p:cBhvr>
                                    </p:animEffect>
                                  </p:childTnLst>
                                </p:cTn>
                              </p:par>
                            </p:childTnLst>
                          </p:cTn>
                        </p:par>
                        <p:par>
                          <p:cTn id="26" fill="hold" nodeType="afterGroup">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linds(horizontal)">
                                      <p:cBhvr>
                                        <p:cTn id="29" dur="500"/>
                                        <p:tgtEl>
                                          <p:spTgt spid="29"/>
                                        </p:tgtEl>
                                      </p:cBhvr>
                                    </p:animEffect>
                                  </p:childTnLst>
                                </p:cTn>
                              </p:par>
                            </p:childTnLst>
                          </p:cTn>
                        </p:par>
                        <p:par>
                          <p:cTn id="30" fill="hold" nodeType="afterGroup">
                            <p:stCondLst>
                              <p:cond delay="2000"/>
                            </p:stCondLst>
                            <p:childTnLst>
                              <p:par>
                                <p:cTn id="31" presetID="1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slide(fromLeft)">
                                      <p:cBhvr>
                                        <p:cTn id="33" dur="500"/>
                                        <p:tgtEl>
                                          <p:spTgt spid="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7" grpId="0"/>
      <p:bldP spid="31"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读入一个学生的数据给</a:t>
            </a:r>
            <a:r>
              <a:rPr lang="en-US" altLang="zh-CN"/>
              <a:t>p1</a:t>
            </a:r>
            <a:r>
              <a:rPr lang="zh-CN" altLang="zh-CN"/>
              <a:t>所指的第一个结点</a:t>
            </a:r>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115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p:nvPr/>
        </p:nvSpPr>
        <p:spPr>
          <a:xfrm>
            <a:off x="357188" y="1976438"/>
            <a:ext cx="8715375" cy="523875"/>
          </a:xfrm>
          <a:prstGeom prst="rect">
            <a:avLst/>
          </a:prstGeom>
          <a:noFill/>
        </p:spPr>
        <p:txBody>
          <a:bodyPr>
            <a:spAutoFit/>
          </a:bodyPr>
          <a:lstStyle/>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a:solidFill>
                <a:srgbClr val="00B050"/>
              </a:solidFill>
              <a:latin typeface="+mn-lt"/>
              <a:ea typeface="+mn-ea"/>
            </a:endParaRPr>
          </a:p>
        </p:txBody>
      </p:sp>
      <p:sp>
        <p:nvSpPr>
          <p:cNvPr id="26" name="TextBox 25"/>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1153" name="直接箭头连接符 26"/>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91154" name="直接连接符 30"/>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sp>
        <p:nvSpPr>
          <p:cNvPr id="10" name="TextBox 9"/>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pic>
        <p:nvPicPr>
          <p:cNvPr id="91156" name="图片 1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9.1.1 </a:t>
            </a:r>
            <a:r>
              <a:rPr lang="zh-CN" altLang="zh-CN" dirty="0">
                <a:solidFill>
                  <a:srgbClr val="800000"/>
                </a:solidFill>
                <a:effectLst>
                  <a:outerShdw blurRad="38100" dist="38100" dir="2700000" algn="tl">
                    <a:srgbClr val="000000"/>
                  </a:outerShdw>
                </a:effectLst>
                <a:latin typeface="Arial" charset="0"/>
                <a:ea typeface="黑体" pitchFamily="2" charset="-122"/>
              </a:rPr>
              <a:t>自己建立结构体类型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0243" name="Rectangle 3"/>
          <p:cNvSpPr>
            <a:spLocks noGrp="1" noChangeArrowheads="1"/>
          </p:cNvSpPr>
          <p:nvPr>
            <p:ph type="body" idx="1"/>
          </p:nvPr>
        </p:nvSpPr>
        <p:spPr>
          <a:xfrm>
            <a:off x="642938" y="1643063"/>
            <a:ext cx="7858125" cy="1500187"/>
          </a:xfrm>
        </p:spPr>
        <p:txBody>
          <a:bodyPr/>
          <a:lstStyle/>
          <a:p>
            <a:r>
              <a:rPr lang="zh-CN" altLang="zh-CN"/>
              <a:t>说明：</a:t>
            </a:r>
          </a:p>
          <a:p>
            <a:pPr>
              <a:buFont typeface="Wingdings" pitchFamily="2" charset="2"/>
              <a:buNone/>
            </a:pPr>
            <a:r>
              <a:rPr lang="en-US" altLang="zh-CN"/>
              <a:t>(2) </a:t>
            </a:r>
            <a:r>
              <a:rPr lang="zh-CN" altLang="zh-CN"/>
              <a:t>成员可以属于另一个结构体类型。</a:t>
            </a:r>
            <a:r>
              <a:rPr lang="en-US" altLang="zh-CN" sz="2800"/>
              <a:t>      </a:t>
            </a:r>
            <a:endParaRPr lang="en-US" altLang="zh-CN">
              <a:solidFill>
                <a:srgbClr val="FF0000"/>
              </a:solidFill>
            </a:endParaRPr>
          </a:p>
        </p:txBody>
      </p:sp>
      <p:graphicFrame>
        <p:nvGraphicFramePr>
          <p:cNvPr id="4" name="表格 3"/>
          <p:cNvGraphicFramePr>
            <a:graphicFrameLocks noGrp="1"/>
          </p:cNvGraphicFramePr>
          <p:nvPr/>
        </p:nvGraphicFramePr>
        <p:xfrm>
          <a:off x="214313" y="3500438"/>
          <a:ext cx="8572501" cy="975000"/>
        </p:xfrm>
        <a:graphic>
          <a:graphicData uri="http://schemas.openxmlformats.org/drawingml/2006/table">
            <a:tbl>
              <a:tblPr firstRow="1" bandRow="1">
                <a:tableStyleId>{5C22544A-7EE6-4342-B048-85BDC9FD1C3A}</a:tableStyleId>
              </a:tblPr>
              <a:tblGrid>
                <a:gridCol w="1071565">
                  <a:extLst>
                    <a:ext uri="{9D8B030D-6E8A-4147-A177-3AD203B41FA5}">
                      <a16:colId xmlns:a16="http://schemas.microsoft.com/office/drawing/2014/main" val="20000"/>
                    </a:ext>
                  </a:extLst>
                </a:gridCol>
                <a:gridCol w="1214436">
                  <a:extLst>
                    <a:ext uri="{9D8B030D-6E8A-4147-A177-3AD203B41FA5}">
                      <a16:colId xmlns:a16="http://schemas.microsoft.com/office/drawing/2014/main" val="20001"/>
                    </a:ext>
                  </a:extLst>
                </a:gridCol>
                <a:gridCol w="928687">
                  <a:extLst>
                    <a:ext uri="{9D8B030D-6E8A-4147-A177-3AD203B41FA5}">
                      <a16:colId xmlns:a16="http://schemas.microsoft.com/office/drawing/2014/main" val="20002"/>
                    </a:ext>
                  </a:extLst>
                </a:gridCol>
                <a:gridCol w="857249">
                  <a:extLst>
                    <a:ext uri="{9D8B030D-6E8A-4147-A177-3AD203B41FA5}">
                      <a16:colId xmlns:a16="http://schemas.microsoft.com/office/drawing/2014/main" val="20003"/>
                    </a:ext>
                  </a:extLst>
                </a:gridCol>
                <a:gridCol w="1428749">
                  <a:extLst>
                    <a:ext uri="{9D8B030D-6E8A-4147-A177-3AD203B41FA5}">
                      <a16:colId xmlns:a16="http://schemas.microsoft.com/office/drawing/2014/main" val="20004"/>
                    </a:ext>
                  </a:extLst>
                </a:gridCol>
                <a:gridCol w="928689">
                  <a:extLst>
                    <a:ext uri="{9D8B030D-6E8A-4147-A177-3AD203B41FA5}">
                      <a16:colId xmlns:a16="http://schemas.microsoft.com/office/drawing/2014/main" val="20005"/>
                    </a:ext>
                  </a:extLst>
                </a:gridCol>
                <a:gridCol w="1071563">
                  <a:extLst>
                    <a:ext uri="{9D8B030D-6E8A-4147-A177-3AD203B41FA5}">
                      <a16:colId xmlns:a16="http://schemas.microsoft.com/office/drawing/2014/main" val="20006"/>
                    </a:ext>
                  </a:extLst>
                </a:gridCol>
                <a:gridCol w="1071563">
                  <a:extLst>
                    <a:ext uri="{9D8B030D-6E8A-4147-A177-3AD203B41FA5}">
                      <a16:colId xmlns:a16="http://schemas.microsoft.com/office/drawing/2014/main" val="20007"/>
                    </a:ext>
                  </a:extLst>
                </a:gridCol>
              </a:tblGrid>
              <a:tr h="487363">
                <a:tc rowSpan="2">
                  <a:txBody>
                    <a:bodyPr/>
                    <a:lstStyle/>
                    <a:p>
                      <a:r>
                        <a:rPr lang="en-US" altLang="zh-CN" sz="2600" dirty="0">
                          <a:solidFill>
                            <a:srgbClr val="00B050"/>
                          </a:solidFill>
                        </a:rPr>
                        <a:t>num</a:t>
                      </a:r>
                      <a:endParaRPr lang="zh-CN" altLang="en-US" sz="2600" dirty="0">
                        <a:solidFill>
                          <a:srgbClr val="00B050"/>
                        </a:solidFill>
                      </a:endParaRPr>
                    </a:p>
                  </a:txBody>
                  <a:tcPr marL="91439" marR="91439" marT="45630" marB="4563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name</a:t>
                      </a:r>
                      <a:endParaRPr lang="zh-CN" altLang="en-US" sz="2600" dirty="0">
                        <a:solidFill>
                          <a:srgbClr val="00B050"/>
                        </a:solidFill>
                      </a:endParaRPr>
                    </a:p>
                  </a:txBody>
                  <a:tcPr marL="91439" marR="91439" marT="45630" marB="4563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sex</a:t>
                      </a:r>
                      <a:endParaRPr lang="zh-CN" altLang="en-US" sz="2600" dirty="0">
                        <a:solidFill>
                          <a:srgbClr val="00B050"/>
                        </a:solidFill>
                      </a:endParaRPr>
                    </a:p>
                  </a:txBody>
                  <a:tcPr marL="91439" marR="91439" marT="45630" marB="4563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age</a:t>
                      </a:r>
                      <a:endParaRPr lang="zh-CN" altLang="en-US" sz="2600" dirty="0">
                        <a:solidFill>
                          <a:srgbClr val="00B050"/>
                        </a:solidFill>
                      </a:endParaRPr>
                    </a:p>
                  </a:txBody>
                  <a:tcPr marL="91439" marR="91439" marT="45630" marB="4563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3">
                  <a:txBody>
                    <a:bodyPr/>
                    <a:lstStyle/>
                    <a:p>
                      <a:pPr algn="ctr"/>
                      <a:r>
                        <a:rPr lang="en-US" altLang="zh-CN" sz="2600" dirty="0">
                          <a:solidFill>
                            <a:srgbClr val="00B050"/>
                          </a:solidFill>
                        </a:rPr>
                        <a:t>birthday</a:t>
                      </a:r>
                      <a:endParaRPr lang="zh-CN" altLang="en-US" sz="2600" dirty="0">
                        <a:solidFill>
                          <a:srgbClr val="00B050"/>
                        </a:solidFill>
                      </a:endParaRPr>
                    </a:p>
                  </a:txBody>
                  <a:tcPr marL="91439" marR="91439" marT="45630" marB="4563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rowSpan="2">
                  <a:txBody>
                    <a:bodyPr/>
                    <a:lstStyle/>
                    <a:p>
                      <a:pPr marL="0" algn="ctr" defTabSz="914400" rtl="0" eaLnBrk="1" latinLnBrk="0" hangingPunct="1"/>
                      <a:r>
                        <a:rPr lang="en-US" altLang="zh-CN" sz="2600" b="1" kern="1200" dirty="0" err="1">
                          <a:solidFill>
                            <a:srgbClr val="00B050"/>
                          </a:solidFill>
                          <a:latin typeface="+mn-lt"/>
                          <a:ea typeface="+mn-ea"/>
                          <a:cs typeface="+mn-cs"/>
                        </a:rPr>
                        <a:t>addr</a:t>
                      </a:r>
                      <a:endParaRPr lang="zh-CN" altLang="en-US" sz="2600" b="1" kern="1200" dirty="0">
                        <a:solidFill>
                          <a:srgbClr val="00B050"/>
                        </a:solidFill>
                        <a:latin typeface="+mn-lt"/>
                        <a:ea typeface="+mn-ea"/>
                        <a:cs typeface="+mn-cs"/>
                      </a:endParaRPr>
                    </a:p>
                  </a:txBody>
                  <a:tcPr marL="91439" marR="91439" marT="45630" marB="4563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363">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en-US" altLang="zh-CN" sz="2600" b="1" dirty="0">
                          <a:solidFill>
                            <a:srgbClr val="00B050"/>
                          </a:solidFill>
                        </a:rPr>
                        <a:t>month</a:t>
                      </a:r>
                      <a:endParaRPr lang="zh-CN" altLang="en-US" sz="2600" b="1" dirty="0">
                        <a:solidFill>
                          <a:srgbClr val="00B050"/>
                        </a:solidFill>
                      </a:endParaRPr>
                    </a:p>
                  </a:txBody>
                  <a:tcPr marL="91439" marR="91439" marT="45630" marB="4563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600" b="1" dirty="0">
                          <a:solidFill>
                            <a:srgbClr val="00B050"/>
                          </a:solidFill>
                        </a:rPr>
                        <a:t>day</a:t>
                      </a:r>
                      <a:endParaRPr lang="zh-CN" altLang="en-US" sz="2600" b="1" dirty="0">
                        <a:solidFill>
                          <a:srgbClr val="00B050"/>
                        </a:solidFill>
                      </a:endParaRPr>
                    </a:p>
                  </a:txBody>
                  <a:tcPr marL="91439" marR="91439" marT="45630" marB="4563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600" b="1" dirty="0">
                          <a:solidFill>
                            <a:srgbClr val="00B050"/>
                          </a:solidFill>
                        </a:rPr>
                        <a:t>year</a:t>
                      </a:r>
                      <a:endParaRPr lang="zh-CN" altLang="en-US" sz="2600" b="1" dirty="0">
                        <a:solidFill>
                          <a:srgbClr val="00B050"/>
                        </a:solidFill>
                      </a:endParaRPr>
                    </a:p>
                  </a:txBody>
                  <a:tcPr marL="91439" marR="91439" marT="45630" marB="4563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bl>
          </a:graphicData>
        </a:graphic>
      </p:graphicFrame>
      <p:pic>
        <p:nvPicPr>
          <p:cNvPr id="1026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2571750"/>
          </a:xfrm>
        </p:spPr>
        <p:txBody>
          <a:bodyPr/>
          <a:lstStyle/>
          <a:p>
            <a:r>
              <a:rPr lang="zh-CN" altLang="zh-CN"/>
              <a:t>解题思路：</a:t>
            </a:r>
            <a:endParaRPr lang="en-US" altLang="zh-CN"/>
          </a:p>
          <a:p>
            <a:pPr lvl="1"/>
            <a:r>
              <a:rPr lang="zh-CN" altLang="zh-CN"/>
              <a:t>读入一个学生的数据给</a:t>
            </a:r>
            <a:r>
              <a:rPr lang="en-US" altLang="zh-CN"/>
              <a:t>p1</a:t>
            </a:r>
            <a:r>
              <a:rPr lang="zh-CN" altLang="zh-CN"/>
              <a:t>所指的第一个结点</a:t>
            </a:r>
            <a:endParaRPr lang="en-US" altLang="zh-CN"/>
          </a:p>
          <a:p>
            <a:pPr lvl="1"/>
            <a:endParaRPr lang="en-US" altLang="zh-CN"/>
          </a:p>
          <a:p>
            <a:pPr lvl="1"/>
            <a:r>
              <a:rPr lang="zh-CN" altLang="zh-CN"/>
              <a:t>使</a:t>
            </a:r>
            <a:r>
              <a:rPr lang="en-US" altLang="zh-CN"/>
              <a:t>head</a:t>
            </a:r>
            <a:r>
              <a:rPr lang="zh-CN" altLang="zh-CN"/>
              <a:t>也指向新开辟的结点</a:t>
            </a:r>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1"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2176"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2178"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p:nvPr/>
        </p:nvSpPr>
        <p:spPr>
          <a:xfrm>
            <a:off x="357188" y="1976438"/>
            <a:ext cx="8715375" cy="523875"/>
          </a:xfrm>
          <a:prstGeom prst="rect">
            <a:avLst/>
          </a:prstGeom>
          <a:noFill/>
        </p:spPr>
        <p:txBody>
          <a:bodyPr>
            <a:spAutoFit/>
          </a:bodyPr>
          <a:lstStyle/>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a:solidFill>
                <a:srgbClr val="00B050"/>
              </a:solidFill>
              <a:latin typeface="+mn-lt"/>
              <a:ea typeface="+mn-ea"/>
            </a:endParaRPr>
          </a:p>
        </p:txBody>
      </p:sp>
      <p:cxnSp>
        <p:nvCxnSpPr>
          <p:cNvPr id="92180"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pic>
        <p:nvPicPr>
          <p:cNvPr id="92183"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7" dur="500"/>
                                        <p:tgtEl>
                                          <p:spTgt spid="512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lide(fromTop)">
                                      <p:cBhvr>
                                        <p:cTn id="16" dur="500"/>
                                        <p:tgtEl>
                                          <p:spTgt spid="33"/>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857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319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320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3202"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3204"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320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93216"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42875" y="714375"/>
            <a:ext cx="8358188" cy="1857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422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4226"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cxnSp>
        <p:nvCxnSpPr>
          <p:cNvPr id="94229"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4230"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7" name="直接连接符 16"/>
          <p:cNvCxnSpPr>
            <a:cxnSpLocks noChangeShapeType="1"/>
          </p:cNvCxnSpPr>
          <p:nvPr/>
        </p:nvCxnSpPr>
        <p:spPr bwMode="auto">
          <a:xfrm rot="5400000">
            <a:off x="3036094" y="4464844"/>
            <a:ext cx="7858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9" name="TextBox 18"/>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pic>
        <p:nvPicPr>
          <p:cNvPr id="94243"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6" grpId="0"/>
      <p:bldP spid="19"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使第一个结点的</a:t>
            </a:r>
            <a:r>
              <a:rPr lang="en-US" altLang="zh-CN"/>
              <a:t>next</a:t>
            </a:r>
            <a:r>
              <a:rPr lang="zh-CN" altLang="zh-CN"/>
              <a:t>成员指向第二个结点</a:t>
            </a:r>
            <a:r>
              <a:rPr lang="zh-CN" altLang="en-US"/>
              <a:t>，即连接第一个结点与第二个结点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524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5248"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5250"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1071563" y="2500313"/>
            <a:ext cx="5929312"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95253"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5254"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5266"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pic>
        <p:nvPicPr>
          <p:cNvPr id="95270"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lide(fromBottom)">
                                      <p:cBhvr>
                                        <p:cTn id="16" dur="500"/>
                                        <p:tgtEl>
                                          <p:spTgt spid="27"/>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slide(fromLeft)">
                                      <p:cBhvr>
                                        <p:cTn id="20" dur="500"/>
                                        <p:tgtEl>
                                          <p:spTgt spid="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0"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使第一个结点的</a:t>
            </a:r>
            <a:r>
              <a:rPr lang="en-US" altLang="zh-CN"/>
              <a:t>next</a:t>
            </a:r>
            <a:r>
              <a:rPr lang="zh-CN" altLang="zh-CN"/>
              <a:t>成员指向第二个结点</a:t>
            </a:r>
            <a:r>
              <a:rPr lang="zh-CN" altLang="en-US"/>
              <a:t>，即连接第一个结点与第二个结点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627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6272"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1071563" y="2500313"/>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32"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78"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6290"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6291"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92"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93"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p:nvPr/>
        </p:nvSpPr>
        <p:spPr>
          <a:xfrm>
            <a:off x="5643563" y="3071813"/>
            <a:ext cx="1928812" cy="523875"/>
          </a:xfrm>
          <a:prstGeom prst="rect">
            <a:avLst/>
          </a:prstGeom>
          <a:noFill/>
        </p:spPr>
        <p:txBody>
          <a:bodyPr>
            <a:spAutoFit/>
          </a:bodyPr>
          <a:lstStyle/>
          <a:p>
            <a:pPr>
              <a:defRPr/>
            </a:pPr>
            <a:r>
              <a:rPr lang="en-US" altLang="zh-CN" sz="2800" b="1" dirty="0">
                <a:solidFill>
                  <a:srgbClr val="00B050"/>
                </a:solidFill>
                <a:latin typeface="+mn-lt"/>
                <a:ea typeface="+mn-ea"/>
              </a:rPr>
              <a:t>p2=p1;</a:t>
            </a:r>
          </a:p>
        </p:txBody>
      </p:sp>
      <p:pic>
        <p:nvPicPr>
          <p:cNvPr id="96295"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729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7296"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7298"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7300"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01"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7313"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731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1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1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97327"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831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8322"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8324"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2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833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3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4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pic>
        <p:nvPicPr>
          <p:cNvPr id="98353" name="图片 2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3" grpId="0"/>
      <p:bldP spid="38"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a:t>
            </a:r>
            <a:r>
              <a:rPr lang="zh-CN" altLang="en-US"/>
              <a:t>二</a:t>
            </a:r>
            <a:r>
              <a:rPr lang="zh-CN" altLang="zh-CN"/>
              <a:t>个结点的</a:t>
            </a:r>
            <a:r>
              <a:rPr lang="en-US" altLang="zh-CN"/>
              <a:t>next</a:t>
            </a:r>
            <a:r>
              <a:rPr lang="zh-CN" altLang="zh-CN"/>
              <a:t>成员指向第</a:t>
            </a:r>
            <a:r>
              <a:rPr lang="zh-CN" altLang="en-US"/>
              <a:t>三</a:t>
            </a:r>
            <a:r>
              <a:rPr lang="zh-CN" altLang="zh-CN"/>
              <a:t>个结点</a:t>
            </a:r>
            <a:r>
              <a:rPr lang="zh-CN" altLang="en-US"/>
              <a:t>，即连接第二个结点与第三个结点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934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9344"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9346"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9348"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49"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9361"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9362"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63"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64"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sp>
        <p:nvSpPr>
          <p:cNvPr id="26" name="TextBox 25"/>
          <p:cNvSpPr txBox="1"/>
          <p:nvPr/>
        </p:nvSpPr>
        <p:spPr>
          <a:xfrm>
            <a:off x="1071563" y="2500313"/>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3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pic>
        <p:nvPicPr>
          <p:cNvPr id="99380" name="图片 2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lide(fromLeft)">
                                      <p:cBhvr>
                                        <p:cTn id="12" dur="500"/>
                                        <p:tgtEl>
                                          <p:spTgt spid="34"/>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slide(fromBottom)">
                                      <p:cBhvr>
                                        <p:cTn id="16" dur="500"/>
                                        <p:tgtEl>
                                          <p:spTgt spid="35"/>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slide(fromLeft)">
                                      <p:cBhvr>
                                        <p:cTn id="20" dur="500"/>
                                        <p:tgtEl>
                                          <p:spTgt spid="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0"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a:t>
            </a:r>
            <a:r>
              <a:rPr lang="zh-CN" altLang="en-US"/>
              <a:t>二</a:t>
            </a:r>
            <a:r>
              <a:rPr lang="zh-CN" altLang="zh-CN"/>
              <a:t>个结点的</a:t>
            </a:r>
            <a:r>
              <a:rPr lang="en-US" altLang="zh-CN"/>
              <a:t>next</a:t>
            </a:r>
            <a:r>
              <a:rPr lang="zh-CN" altLang="zh-CN"/>
              <a:t>成员指向第</a:t>
            </a:r>
            <a:r>
              <a:rPr lang="zh-CN" altLang="en-US"/>
              <a:t>三</a:t>
            </a:r>
            <a:r>
              <a:rPr lang="zh-CN" altLang="zh-CN"/>
              <a:t>个结点</a:t>
            </a:r>
            <a:r>
              <a:rPr lang="zh-CN" altLang="en-US"/>
              <a:t>，即连接第二个结点与第三个结点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0036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100368"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32"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037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00385"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038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038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038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sp>
        <p:nvSpPr>
          <p:cNvPr id="26" name="TextBox 25"/>
          <p:cNvSpPr txBox="1"/>
          <p:nvPr/>
        </p:nvSpPr>
        <p:spPr>
          <a:xfrm>
            <a:off x="1071563" y="2500313"/>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100401"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0402"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0403"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7" name="TextBox 36"/>
          <p:cNvSpPr txBox="1"/>
          <p:nvPr/>
        </p:nvSpPr>
        <p:spPr>
          <a:xfrm>
            <a:off x="5643563" y="3071813"/>
            <a:ext cx="1928812" cy="523875"/>
          </a:xfrm>
          <a:prstGeom prst="rect">
            <a:avLst/>
          </a:prstGeom>
          <a:noFill/>
        </p:spPr>
        <p:txBody>
          <a:bodyPr>
            <a:spAutoFit/>
          </a:bodyPr>
          <a:lstStyle/>
          <a:p>
            <a:pPr>
              <a:defRPr/>
            </a:pPr>
            <a:r>
              <a:rPr lang="en-US" altLang="zh-CN" sz="2800" b="1" dirty="0">
                <a:solidFill>
                  <a:srgbClr val="00B050"/>
                </a:solidFill>
                <a:latin typeface="+mn-lt"/>
                <a:ea typeface="+mn-ea"/>
              </a:rPr>
              <a:t>p2=p1;</a:t>
            </a:r>
          </a:p>
        </p:txBody>
      </p:sp>
      <p:pic>
        <p:nvPicPr>
          <p:cNvPr id="100405" name="图片 2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0139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101392"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101394"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101396"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1397"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01409"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141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141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141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10142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142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142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12"/>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1437" name="图片 2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9.1.2 </a:t>
            </a:r>
            <a:r>
              <a:rPr lang="zh-CN" altLang="zh-CN" dirty="0">
                <a:solidFill>
                  <a:srgbClr val="800000"/>
                </a:solidFill>
                <a:effectLst>
                  <a:outerShdw blurRad="38100" dist="38100" dir="2700000" algn="tl">
                    <a:srgbClr val="000000"/>
                  </a:outerShdw>
                </a:effectLst>
                <a:latin typeface="Arial" charset="0"/>
                <a:ea typeface="黑体" pitchFamily="2" charset="-122"/>
              </a:rPr>
              <a:t>定义结构体类型变量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2291" name="Rectangle 3"/>
          <p:cNvSpPr>
            <a:spLocks noGrp="1" noChangeArrowheads="1"/>
          </p:cNvSpPr>
          <p:nvPr>
            <p:ph type="body" idx="1"/>
          </p:nvPr>
        </p:nvSpPr>
        <p:spPr>
          <a:xfrm>
            <a:off x="642938" y="1571625"/>
            <a:ext cx="7858125" cy="3357563"/>
          </a:xfrm>
        </p:spPr>
        <p:txBody>
          <a:bodyPr/>
          <a:lstStyle/>
          <a:p>
            <a:pPr>
              <a:buFont typeface="Wingdings" pitchFamily="2" charset="2"/>
              <a:buNone/>
            </a:pPr>
            <a:r>
              <a:rPr lang="en-US" altLang="zh-CN"/>
              <a:t>1. </a:t>
            </a:r>
            <a:r>
              <a:rPr lang="zh-CN" altLang="zh-CN"/>
              <a:t>先声明结构体类型，再定义该类型变量</a:t>
            </a:r>
            <a:endParaRPr lang="en-US" altLang="zh-CN"/>
          </a:p>
          <a:p>
            <a:r>
              <a:rPr lang="zh-CN" altLang="zh-CN"/>
              <a:t>声明结构体类型</a:t>
            </a:r>
            <a:r>
              <a:rPr lang="en-US" altLang="zh-CN"/>
              <a:t>struct Student</a:t>
            </a:r>
            <a:r>
              <a:rPr lang="zh-CN" altLang="en-US"/>
              <a:t>，</a:t>
            </a:r>
            <a:r>
              <a:rPr lang="zh-CN" altLang="zh-CN"/>
              <a:t>可以用它来定义变量</a:t>
            </a:r>
            <a:endParaRPr lang="en-US" altLang="zh-CN"/>
          </a:p>
          <a:p>
            <a:pPr>
              <a:buFont typeface="Wingdings" pitchFamily="2" charset="2"/>
              <a:buNone/>
            </a:pPr>
            <a:r>
              <a:rPr lang="en-US" altLang="zh-CN" sz="2800"/>
              <a:t>  struct Student  student1,student2;</a:t>
            </a:r>
            <a:endParaRPr lang="en-US" altLang="zh-CN">
              <a:solidFill>
                <a:srgbClr val="FF0000"/>
              </a:solidFill>
            </a:endParaRPr>
          </a:p>
        </p:txBody>
      </p:sp>
      <p:sp>
        <p:nvSpPr>
          <p:cNvPr id="4" name="圆角矩形标注 3"/>
          <p:cNvSpPr/>
          <p:nvPr/>
        </p:nvSpPr>
        <p:spPr bwMode="auto">
          <a:xfrm>
            <a:off x="857250" y="4714875"/>
            <a:ext cx="3143250" cy="785813"/>
          </a:xfrm>
          <a:prstGeom prst="wedgeRoundRectCallout">
            <a:avLst>
              <a:gd name="adj1" fmla="val -18408"/>
              <a:gd name="adj2" fmla="val -13685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3200" b="1" dirty="0">
                <a:solidFill>
                  <a:srgbClr val="0000CC"/>
                </a:solidFill>
                <a:latin typeface="+mn-lt"/>
                <a:ea typeface="+mn-ea"/>
              </a:rPr>
              <a:t>结构体类型名</a:t>
            </a:r>
            <a:endParaRPr lang="zh-CN" altLang="en-US" sz="3200" b="1" dirty="0">
              <a:solidFill>
                <a:srgbClr val="0000CC"/>
              </a:solidFill>
              <a:latin typeface="+mn-lt"/>
              <a:ea typeface="+mn-ea"/>
            </a:endParaRPr>
          </a:p>
        </p:txBody>
      </p:sp>
      <p:sp>
        <p:nvSpPr>
          <p:cNvPr id="5" name="圆角矩形标注 4"/>
          <p:cNvSpPr/>
          <p:nvPr/>
        </p:nvSpPr>
        <p:spPr bwMode="auto">
          <a:xfrm>
            <a:off x="4714875" y="4714875"/>
            <a:ext cx="3143250" cy="785813"/>
          </a:xfrm>
          <a:prstGeom prst="wedgeRoundRectCallout">
            <a:avLst>
              <a:gd name="adj1" fmla="val -18408"/>
              <a:gd name="adj2" fmla="val -13685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3200" b="1" dirty="0">
                <a:solidFill>
                  <a:srgbClr val="0000CC"/>
                </a:solidFill>
                <a:latin typeface="+mn-lt"/>
                <a:ea typeface="+mn-ea"/>
              </a:rPr>
              <a:t>结构体变量名</a:t>
            </a:r>
            <a:r>
              <a:rPr lang="en-US" altLang="zh-CN" sz="3200" b="1" dirty="0">
                <a:solidFill>
                  <a:srgbClr val="0000CC"/>
                </a:solidFill>
                <a:latin typeface="+mn-lt"/>
                <a:ea typeface="+mn-ea"/>
              </a:rPr>
              <a:t> </a:t>
            </a:r>
            <a:endParaRPr lang="zh-CN" altLang="zh-CN" sz="3200" b="1" dirty="0">
              <a:solidFill>
                <a:srgbClr val="0000CC"/>
              </a:solidFill>
              <a:latin typeface="+mn-lt"/>
              <a:ea typeface="+mn-ea"/>
            </a:endParaRPr>
          </a:p>
        </p:txBody>
      </p:sp>
      <p:cxnSp>
        <p:nvCxnSpPr>
          <p:cNvPr id="7" name="直接连接符 6"/>
          <p:cNvCxnSpPr>
            <a:cxnSpLocks noChangeShapeType="1"/>
          </p:cNvCxnSpPr>
          <p:nvPr/>
        </p:nvCxnSpPr>
        <p:spPr bwMode="auto">
          <a:xfrm>
            <a:off x="928688" y="4071938"/>
            <a:ext cx="292893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8" name="直接连接符 7"/>
          <p:cNvCxnSpPr>
            <a:cxnSpLocks noChangeShapeType="1"/>
          </p:cNvCxnSpPr>
          <p:nvPr/>
        </p:nvCxnSpPr>
        <p:spPr bwMode="auto">
          <a:xfrm>
            <a:off x="4071938" y="4071938"/>
            <a:ext cx="371475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12296"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0241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102418"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102420"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2421"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243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243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243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102448"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2449"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2450"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12"/>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6" name="TextBox 25"/>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pic>
        <p:nvPicPr>
          <p:cNvPr id="102462" name="图片 2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6"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输入的学号为</a:t>
            </a:r>
            <a:r>
              <a:rPr lang="en-US" altLang="zh-CN"/>
              <a:t>0</a:t>
            </a:r>
            <a:r>
              <a:rPr lang="zh-CN" altLang="zh-CN"/>
              <a:t>，表示建立链表的过程完成，该结点不应连接到链表中</a:t>
            </a:r>
            <a:endParaRPr lang="en-US" altLang="zh-CN"/>
          </a:p>
        </p:txBody>
      </p:sp>
      <p:graphicFrame>
        <p:nvGraphicFramePr>
          <p:cNvPr id="8" name="表格 7"/>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0343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103440"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103442"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103444"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4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03457"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345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5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6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103472"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73"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74"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12"/>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7" name="TextBox 36"/>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40" name="矩形 39"/>
          <p:cNvSpPr/>
          <p:nvPr/>
        </p:nvSpPr>
        <p:spPr>
          <a:xfrm>
            <a:off x="1214438" y="2571750"/>
            <a:ext cx="3929062" cy="523875"/>
          </a:xfrm>
          <a:prstGeom prst="rect">
            <a:avLst/>
          </a:prstGeom>
        </p:spPr>
        <p:txBody>
          <a:bodyPr>
            <a:spAutoFit/>
          </a:bodyPr>
          <a:lstStyle/>
          <a:p>
            <a:pPr>
              <a:defRPr/>
            </a:pPr>
            <a:r>
              <a:rPr lang="en-US" altLang="zh-CN" sz="2800" b="1" dirty="0">
                <a:solidFill>
                  <a:srgbClr val="00B050"/>
                </a:solidFill>
                <a:latin typeface="+mn-lt"/>
                <a:ea typeface="+mn-ea"/>
              </a:rPr>
              <a:t>p2-&gt;next=NULL;</a:t>
            </a:r>
            <a:endParaRPr lang="zh-CN" altLang="en-US" sz="2800" b="1" dirty="0">
              <a:solidFill>
                <a:srgbClr val="00B050"/>
              </a:solidFill>
              <a:latin typeface="+mn-lt"/>
              <a:ea typeface="+mn-ea"/>
            </a:endParaRPr>
          </a:p>
        </p:txBody>
      </p:sp>
      <p:pic>
        <p:nvPicPr>
          <p:cNvPr id="103487" name="图片 2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animEffect transition="in" filter="blinds(horizontal)">
                                      <p:cBhvr>
                                        <p:cTn id="1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a:xfrm>
            <a:off x="539750" y="857250"/>
            <a:ext cx="8153400" cy="52673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#include &lt;stdlib.h&gt;</a:t>
            </a:r>
            <a:endParaRPr lang="zh-CN" altLang="zh-CN" sz="2800"/>
          </a:p>
          <a:p>
            <a:pPr>
              <a:lnSpc>
                <a:spcPct val="100000"/>
              </a:lnSpc>
              <a:buFont typeface="Wingdings" pitchFamily="2" charset="2"/>
              <a:buNone/>
            </a:pPr>
            <a:r>
              <a:rPr lang="en-US" altLang="zh-CN" sz="2800"/>
              <a:t>#define </a:t>
            </a:r>
            <a:r>
              <a:rPr lang="en-US" altLang="zh-CN" sz="2800">
                <a:solidFill>
                  <a:srgbClr val="00B0F0"/>
                </a:solidFill>
              </a:rPr>
              <a:t>LEN</a:t>
            </a:r>
            <a:r>
              <a:rPr lang="en-US" altLang="zh-CN" sz="2800"/>
              <a:t> sizeof(struct Student)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long num;</a:t>
            </a:r>
            <a:endParaRPr lang="zh-CN" altLang="zh-CN" sz="2800"/>
          </a:p>
          <a:p>
            <a:pPr>
              <a:lnSpc>
                <a:spcPct val="100000"/>
              </a:lnSpc>
              <a:buFont typeface="Wingdings" pitchFamily="2" charset="2"/>
              <a:buNone/>
            </a:pPr>
            <a:r>
              <a:rPr lang="en-US" altLang="zh-CN" sz="2800"/>
              <a:t>   float score;</a:t>
            </a:r>
            <a:endParaRPr lang="zh-CN" altLang="zh-CN" sz="2800"/>
          </a:p>
          <a:p>
            <a:pPr>
              <a:lnSpc>
                <a:spcPct val="100000"/>
              </a:lnSpc>
              <a:buFont typeface="Wingdings" pitchFamily="2" charset="2"/>
              <a:buNone/>
            </a:pPr>
            <a:r>
              <a:rPr lang="en-US" altLang="zh-CN" sz="2800"/>
              <a:t>   struct Student *next;</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int n;</a:t>
            </a:r>
            <a:endParaRPr lang="zh-CN" altLang="en-US" sz="2800"/>
          </a:p>
        </p:txBody>
      </p:sp>
      <p:sp>
        <p:nvSpPr>
          <p:cNvPr id="4" name="圆角矩形标注 3"/>
          <p:cNvSpPr/>
          <p:nvPr/>
        </p:nvSpPr>
        <p:spPr bwMode="auto">
          <a:xfrm>
            <a:off x="2786063" y="285750"/>
            <a:ext cx="5857875" cy="642938"/>
          </a:xfrm>
          <a:prstGeom prst="wedgeRoundRectCallout">
            <a:avLst>
              <a:gd name="adj1" fmla="val -45619"/>
              <a:gd name="adj2" fmla="val 2083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err="1">
                <a:solidFill>
                  <a:srgbClr val="C00000"/>
                </a:solidFill>
                <a:latin typeface="+mn-lt"/>
                <a:ea typeface="+mn-ea"/>
              </a:rPr>
              <a:t>struct</a:t>
            </a:r>
            <a:r>
              <a:rPr lang="en-US" altLang="zh-CN" sz="2800" b="1" dirty="0">
                <a:solidFill>
                  <a:srgbClr val="C00000"/>
                </a:solidFill>
                <a:latin typeface="+mn-lt"/>
                <a:ea typeface="+mn-ea"/>
              </a:rPr>
              <a:t> Student</a:t>
            </a:r>
            <a:r>
              <a:rPr lang="zh-CN" altLang="zh-CN" sz="2800" b="1" dirty="0">
                <a:solidFill>
                  <a:srgbClr val="C00000"/>
                </a:solidFill>
                <a:latin typeface="+mn-lt"/>
                <a:ea typeface="+mn-ea"/>
              </a:rPr>
              <a:t>类型数据的长度</a:t>
            </a:r>
            <a:endParaRPr lang="zh-CN" altLang="en-US" sz="2800" b="1" dirty="0">
              <a:solidFill>
                <a:srgbClr val="C00000"/>
              </a:solidFill>
              <a:latin typeface="+mn-lt"/>
              <a:ea typeface="+mn-ea"/>
            </a:endParaRPr>
          </a:p>
        </p:txBody>
      </p:sp>
      <p:pic>
        <p:nvPicPr>
          <p:cNvPr id="10445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内容占位符 2"/>
          <p:cNvSpPr>
            <a:spLocks noGrp="1"/>
          </p:cNvSpPr>
          <p:nvPr>
            <p:ph idx="1"/>
          </p:nvPr>
        </p:nvSpPr>
        <p:spPr>
          <a:xfrm>
            <a:off x="0" y="285750"/>
            <a:ext cx="9144000" cy="6500813"/>
          </a:xfrm>
          <a:solidFill>
            <a:schemeClr val="accent1"/>
          </a:solidFill>
        </p:spPr>
        <p:txBody>
          <a:bodyPr/>
          <a:lstStyle/>
          <a:p>
            <a:pPr>
              <a:lnSpc>
                <a:spcPts val="2700"/>
              </a:lnSpc>
              <a:buFont typeface="Wingdings" pitchFamily="2" charset="2"/>
              <a:buNone/>
            </a:pPr>
            <a:r>
              <a:rPr lang="en-US" altLang="zh-CN" sz="2800"/>
              <a:t>struct Student *creat(void) </a:t>
            </a:r>
            <a:endParaRPr lang="zh-CN" altLang="zh-CN" sz="2800"/>
          </a:p>
          <a:p>
            <a:pPr>
              <a:lnSpc>
                <a:spcPts val="2700"/>
              </a:lnSpc>
              <a:buFont typeface="Wingdings" pitchFamily="2" charset="2"/>
              <a:buNone/>
            </a:pPr>
            <a:r>
              <a:rPr lang="en-US" altLang="zh-CN" sz="2800"/>
              <a:t>{ struct Student *head,*p1,*p2;  n=0;</a:t>
            </a:r>
            <a:endParaRPr lang="zh-CN" altLang="zh-CN" sz="2800"/>
          </a:p>
          <a:p>
            <a:pPr>
              <a:lnSpc>
                <a:spcPts val="2700"/>
              </a:lnSpc>
              <a:buFont typeface="Wingdings" pitchFamily="2" charset="2"/>
              <a:buNone/>
            </a:pPr>
            <a:r>
              <a:rPr lang="en-US" altLang="zh-CN" sz="2800"/>
              <a:t>   p1=p2=( struct Student*) malloc(LEN); </a:t>
            </a:r>
            <a:endParaRPr lang="zh-CN" altLang="zh-CN" sz="2800"/>
          </a:p>
          <a:p>
            <a:pPr>
              <a:lnSpc>
                <a:spcPts val="2700"/>
              </a:lnSpc>
              <a:buFont typeface="Wingdings" pitchFamily="2" charset="2"/>
              <a:buNone/>
            </a:pPr>
            <a:r>
              <a:rPr lang="en-US" altLang="zh-CN" sz="2800"/>
              <a:t>   scanf(“%ld,%f”,&amp;p1-&gt;num,&amp;p1-&gt;score); </a:t>
            </a:r>
            <a:endParaRPr lang="zh-CN" altLang="zh-CN" sz="2800"/>
          </a:p>
          <a:p>
            <a:pPr>
              <a:lnSpc>
                <a:spcPts val="2700"/>
              </a:lnSpc>
              <a:buFont typeface="Wingdings" pitchFamily="2" charset="2"/>
              <a:buNone/>
            </a:pPr>
            <a:r>
              <a:rPr lang="en-US" altLang="zh-CN" sz="2800"/>
              <a:t>   head=NULL;</a:t>
            </a:r>
            <a:endParaRPr lang="zh-CN" altLang="zh-CN" sz="2800"/>
          </a:p>
          <a:p>
            <a:pPr>
              <a:lnSpc>
                <a:spcPts val="2700"/>
              </a:lnSpc>
              <a:buFont typeface="Wingdings" pitchFamily="2" charset="2"/>
              <a:buNone/>
            </a:pPr>
            <a:r>
              <a:rPr lang="en-US" altLang="zh-CN" sz="2800"/>
              <a:t>   while(p1-&gt;num!=0)</a:t>
            </a:r>
            <a:endParaRPr lang="zh-CN" altLang="zh-CN" sz="2800"/>
          </a:p>
          <a:p>
            <a:pPr>
              <a:lnSpc>
                <a:spcPts val="2700"/>
              </a:lnSpc>
              <a:buFont typeface="Wingdings" pitchFamily="2" charset="2"/>
              <a:buNone/>
            </a:pPr>
            <a:r>
              <a:rPr lang="en-US" altLang="zh-CN" sz="2800"/>
              <a:t>   {n=n+1;</a:t>
            </a:r>
            <a:endParaRPr lang="zh-CN" altLang="zh-CN" sz="2800"/>
          </a:p>
          <a:p>
            <a:pPr>
              <a:lnSpc>
                <a:spcPts val="2700"/>
              </a:lnSpc>
              <a:buFont typeface="Wingdings" pitchFamily="2" charset="2"/>
              <a:buNone/>
            </a:pPr>
            <a:r>
              <a:rPr lang="en-US" altLang="zh-CN" sz="2800"/>
              <a:t>	  if(n==1) head=p1;</a:t>
            </a:r>
            <a:endParaRPr lang="zh-CN" altLang="zh-CN" sz="2800"/>
          </a:p>
          <a:p>
            <a:pPr>
              <a:lnSpc>
                <a:spcPts val="2700"/>
              </a:lnSpc>
              <a:buFont typeface="Wingdings" pitchFamily="2" charset="2"/>
              <a:buNone/>
            </a:pPr>
            <a:r>
              <a:rPr lang="en-US" altLang="zh-CN" sz="2800"/>
              <a:t>	  else  p2-&gt;next=p1;</a:t>
            </a:r>
            <a:endParaRPr lang="zh-CN" altLang="zh-CN" sz="2800"/>
          </a:p>
          <a:p>
            <a:pPr>
              <a:lnSpc>
                <a:spcPts val="2700"/>
              </a:lnSpc>
              <a:buFont typeface="Wingdings" pitchFamily="2" charset="2"/>
              <a:buNone/>
            </a:pPr>
            <a:r>
              <a:rPr lang="en-US" altLang="zh-CN" sz="2800"/>
              <a:t>	  p2=p1;</a:t>
            </a:r>
            <a:endParaRPr lang="zh-CN" altLang="zh-CN" sz="2800"/>
          </a:p>
          <a:p>
            <a:pPr>
              <a:lnSpc>
                <a:spcPts val="2700"/>
              </a:lnSpc>
              <a:buFont typeface="Wingdings" pitchFamily="2" charset="2"/>
              <a:buNone/>
            </a:pPr>
            <a:r>
              <a:rPr lang="en-US" altLang="zh-CN" sz="2800"/>
              <a:t>	  p1=(struct Student*)malloc(LEN); </a:t>
            </a:r>
            <a:endParaRPr lang="zh-CN" altLang="zh-CN" sz="2800"/>
          </a:p>
          <a:p>
            <a:pPr>
              <a:lnSpc>
                <a:spcPts val="2700"/>
              </a:lnSpc>
              <a:buFont typeface="Wingdings" pitchFamily="2" charset="2"/>
              <a:buNone/>
            </a:pPr>
            <a:r>
              <a:rPr lang="en-US" altLang="zh-CN" sz="2800"/>
              <a:t>	  scanf(“%ld,%f”,&amp;p1-&gt;num,&amp;p1-&gt;score);</a:t>
            </a:r>
            <a:endParaRPr lang="zh-CN" altLang="zh-CN" sz="2800"/>
          </a:p>
          <a:p>
            <a:pPr>
              <a:lnSpc>
                <a:spcPts val="2700"/>
              </a:lnSpc>
              <a:buFont typeface="Wingdings" pitchFamily="2" charset="2"/>
              <a:buNone/>
            </a:pPr>
            <a:r>
              <a:rPr lang="en-US" altLang="zh-CN" sz="2800"/>
              <a:t>	}</a:t>
            </a:r>
            <a:endParaRPr lang="zh-CN" altLang="zh-CN" sz="2800"/>
          </a:p>
          <a:p>
            <a:pPr>
              <a:lnSpc>
                <a:spcPts val="2700"/>
              </a:lnSpc>
              <a:buFont typeface="Wingdings" pitchFamily="2" charset="2"/>
              <a:buNone/>
            </a:pPr>
            <a:r>
              <a:rPr lang="en-US" altLang="zh-CN" sz="2800"/>
              <a:t>   p2-&gt;next=NULL;    return(head);</a:t>
            </a:r>
            <a:endParaRPr lang="zh-CN" altLang="zh-CN" sz="2800"/>
          </a:p>
          <a:p>
            <a:pPr>
              <a:lnSpc>
                <a:spcPts val="2700"/>
              </a:lnSpc>
              <a:buFont typeface="Wingdings" pitchFamily="2" charset="2"/>
              <a:buNone/>
            </a:pPr>
            <a:r>
              <a:rPr lang="en-US" altLang="zh-CN" sz="2800"/>
              <a:t>}</a:t>
            </a:r>
            <a:endParaRPr lang="zh-CN" altLang="zh-CN" sz="2800"/>
          </a:p>
          <a:p>
            <a:pPr>
              <a:lnSpc>
                <a:spcPts val="2700"/>
              </a:lnSpc>
              <a:buFont typeface="Wingdings" pitchFamily="2" charset="2"/>
              <a:buNone/>
            </a:pPr>
            <a:endParaRPr lang="zh-CN" altLang="en-US" sz="2800"/>
          </a:p>
        </p:txBody>
      </p:sp>
      <p:sp>
        <p:nvSpPr>
          <p:cNvPr id="4" name="TextBox 3"/>
          <p:cNvSpPr txBox="1"/>
          <p:nvPr/>
        </p:nvSpPr>
        <p:spPr>
          <a:xfrm>
            <a:off x="4643438" y="2214563"/>
            <a:ext cx="4286250" cy="1384300"/>
          </a:xfrm>
          <a:prstGeom prst="rect">
            <a:avLst/>
          </a:prstGeom>
          <a:noFill/>
        </p:spPr>
        <p:txBody>
          <a:bodyPr>
            <a:spAutoFit/>
          </a:bodyPr>
          <a:lstStyle/>
          <a:p>
            <a:pPr>
              <a:defRPr/>
            </a:pPr>
            <a:r>
              <a:rPr lang="en-US" altLang="zh-CN" sz="2800" b="1" dirty="0">
                <a:solidFill>
                  <a:srgbClr val="00B050"/>
                </a:solidFill>
                <a:latin typeface="+mn-lt"/>
                <a:ea typeface="+mn-ea"/>
              </a:rPr>
              <a:t>p1</a:t>
            </a:r>
            <a:r>
              <a:rPr lang="zh-CN" altLang="en-US" sz="2800" b="1" dirty="0">
                <a:solidFill>
                  <a:srgbClr val="00B050"/>
                </a:solidFill>
                <a:latin typeface="+mn-lt"/>
                <a:ea typeface="+mn-ea"/>
              </a:rPr>
              <a:t>总是</a:t>
            </a:r>
            <a:r>
              <a:rPr lang="zh-CN" altLang="zh-CN" sz="2800" b="1" dirty="0">
                <a:solidFill>
                  <a:srgbClr val="00B050"/>
                </a:solidFill>
                <a:latin typeface="+mn-lt"/>
                <a:ea typeface="+mn-ea"/>
              </a:rPr>
              <a:t>开辟</a:t>
            </a:r>
            <a:r>
              <a:rPr lang="zh-CN" altLang="en-US" sz="2800" b="1" dirty="0">
                <a:solidFill>
                  <a:srgbClr val="00B050"/>
                </a:solidFill>
                <a:latin typeface="+mn-lt"/>
                <a:ea typeface="+mn-ea"/>
              </a:rPr>
              <a:t>新</a:t>
            </a:r>
            <a:r>
              <a:rPr lang="zh-CN" altLang="zh-CN" sz="2800" b="1" dirty="0">
                <a:solidFill>
                  <a:srgbClr val="00B050"/>
                </a:solidFill>
                <a:latin typeface="+mn-lt"/>
                <a:ea typeface="+mn-ea"/>
              </a:rPr>
              <a:t>结点</a:t>
            </a:r>
            <a:endParaRPr lang="en-US" altLang="zh-CN" sz="2800" b="1" dirty="0">
              <a:solidFill>
                <a:srgbClr val="00B050"/>
              </a:solidFill>
              <a:latin typeface="+mn-lt"/>
              <a:ea typeface="+mn-ea"/>
            </a:endParaRPr>
          </a:p>
          <a:p>
            <a:pPr>
              <a:defRPr/>
            </a:pPr>
            <a:r>
              <a:rPr lang="en-US" altLang="zh-CN" sz="2800" b="1" dirty="0">
                <a:solidFill>
                  <a:srgbClr val="00B050"/>
                </a:solidFill>
                <a:latin typeface="+mn-lt"/>
                <a:ea typeface="+mn-ea"/>
              </a:rPr>
              <a:t>p2</a:t>
            </a:r>
            <a:r>
              <a:rPr lang="zh-CN" altLang="en-US" sz="2800" b="1" dirty="0">
                <a:solidFill>
                  <a:srgbClr val="00B050"/>
                </a:solidFill>
                <a:latin typeface="+mn-lt"/>
                <a:ea typeface="+mn-ea"/>
              </a:rPr>
              <a:t>总是</a:t>
            </a:r>
            <a:r>
              <a:rPr lang="zh-CN" altLang="zh-CN" sz="2800" b="1" dirty="0">
                <a:solidFill>
                  <a:srgbClr val="00B050"/>
                </a:solidFill>
                <a:latin typeface="+mn-lt"/>
                <a:ea typeface="+mn-ea"/>
              </a:rPr>
              <a:t>指向最后结点</a:t>
            </a:r>
            <a:endParaRPr lang="en-US" altLang="zh-CN" sz="2800" b="1" dirty="0">
              <a:solidFill>
                <a:srgbClr val="00B050"/>
              </a:solidFill>
              <a:latin typeface="+mn-lt"/>
              <a:ea typeface="+mn-ea"/>
            </a:endParaRPr>
          </a:p>
          <a:p>
            <a:pPr>
              <a:defRPr/>
            </a:pPr>
            <a:r>
              <a:rPr lang="zh-CN" altLang="en-US" sz="2800" b="1" dirty="0">
                <a:solidFill>
                  <a:srgbClr val="00B050"/>
                </a:solidFill>
                <a:latin typeface="+mn-lt"/>
                <a:ea typeface="+mn-ea"/>
              </a:rPr>
              <a:t>用</a:t>
            </a:r>
            <a:r>
              <a:rPr lang="en-US" altLang="zh-CN" sz="2800" b="1" dirty="0">
                <a:solidFill>
                  <a:srgbClr val="00B050"/>
                </a:solidFill>
                <a:latin typeface="+mn-lt"/>
                <a:ea typeface="+mn-ea"/>
              </a:rPr>
              <a:t>p2</a:t>
            </a:r>
            <a:r>
              <a:rPr lang="zh-CN" altLang="en-US" sz="2800" b="1" dirty="0">
                <a:solidFill>
                  <a:srgbClr val="00B050"/>
                </a:solidFill>
                <a:latin typeface="+mn-lt"/>
                <a:ea typeface="+mn-ea"/>
              </a:rPr>
              <a:t>和</a:t>
            </a:r>
            <a:r>
              <a:rPr lang="en-US" altLang="zh-CN" sz="2800" b="1" dirty="0">
                <a:solidFill>
                  <a:srgbClr val="00B050"/>
                </a:solidFill>
                <a:latin typeface="+mn-lt"/>
                <a:ea typeface="+mn-ea"/>
              </a:rPr>
              <a:t>p1</a:t>
            </a:r>
            <a:r>
              <a:rPr lang="zh-CN" altLang="zh-CN" sz="2800" b="1" dirty="0">
                <a:solidFill>
                  <a:srgbClr val="00B050"/>
                </a:solidFill>
                <a:latin typeface="+mn-lt"/>
                <a:ea typeface="+mn-ea"/>
              </a:rPr>
              <a:t>连接</a:t>
            </a:r>
            <a:r>
              <a:rPr lang="zh-CN" altLang="en-US" sz="2800" b="1" dirty="0">
                <a:solidFill>
                  <a:srgbClr val="00B050"/>
                </a:solidFill>
                <a:latin typeface="+mn-lt"/>
                <a:ea typeface="+mn-ea"/>
              </a:rPr>
              <a:t>两个</a:t>
            </a:r>
            <a:r>
              <a:rPr lang="zh-CN" altLang="zh-CN" sz="2800" b="1" dirty="0">
                <a:solidFill>
                  <a:srgbClr val="00B050"/>
                </a:solidFill>
                <a:latin typeface="+mn-lt"/>
                <a:ea typeface="+mn-ea"/>
              </a:rPr>
              <a:t>结点</a:t>
            </a:r>
            <a:endParaRPr lang="zh-CN" altLang="en-US" sz="2800" b="1" dirty="0">
              <a:solidFill>
                <a:srgbClr val="00B050"/>
              </a:solidFill>
              <a:latin typeface="+mn-lt"/>
              <a:ea typeface="+mn-ea"/>
            </a:endParaRPr>
          </a:p>
        </p:txBody>
      </p:sp>
      <p:pic>
        <p:nvPicPr>
          <p:cNvPr id="10547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357188" y="857250"/>
            <a:ext cx="8335962" cy="3857625"/>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*pt;</a:t>
            </a:r>
            <a:endParaRPr lang="zh-CN" altLang="zh-CN" sz="2800"/>
          </a:p>
          <a:p>
            <a:pPr>
              <a:lnSpc>
                <a:spcPct val="100000"/>
              </a:lnSpc>
              <a:buFont typeface="Wingdings" pitchFamily="2" charset="2"/>
              <a:buNone/>
            </a:pPr>
            <a:r>
              <a:rPr lang="en-US" altLang="zh-CN" sz="2800"/>
              <a:t>   pt=creat();  </a:t>
            </a:r>
            <a:endParaRPr lang="zh-CN" altLang="zh-CN" sz="2800"/>
          </a:p>
          <a:p>
            <a:pPr>
              <a:lnSpc>
                <a:spcPct val="100000"/>
              </a:lnSpc>
              <a:buFont typeface="Wingdings" pitchFamily="2" charset="2"/>
              <a:buNone/>
            </a:pPr>
            <a:r>
              <a:rPr lang="en-US" altLang="zh-CN" sz="2800"/>
              <a:t>   printf(“\nnum:%ld\nscore:%5.1f\n”,</a:t>
            </a:r>
          </a:p>
          <a:p>
            <a:pPr>
              <a:lnSpc>
                <a:spcPct val="100000"/>
              </a:lnSpc>
              <a:buFont typeface="Wingdings" pitchFamily="2" charset="2"/>
              <a:buNone/>
            </a:pPr>
            <a:r>
              <a:rPr lang="en-US" altLang="zh-CN" sz="2800"/>
              <a:t>                            pt-&gt;num,pt-&gt;score);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064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9.4.4 </a:t>
            </a:r>
            <a:r>
              <a:rPr lang="zh-CN" altLang="zh-CN" dirty="0">
                <a:solidFill>
                  <a:srgbClr val="800000"/>
                </a:solidFill>
                <a:effectLst>
                  <a:outerShdw blurRad="38100" dist="38100" dir="2700000" algn="tl">
                    <a:srgbClr val="000000"/>
                  </a:outerShdw>
                </a:effectLst>
                <a:latin typeface="Arial" charset="0"/>
                <a:ea typeface="黑体" pitchFamily="2" charset="-122"/>
              </a:rPr>
              <a:t>输出链表</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07523" name="Rectangle 3"/>
          <p:cNvSpPr>
            <a:spLocks noGrp="1" noChangeArrowheads="1"/>
          </p:cNvSpPr>
          <p:nvPr>
            <p:ph type="body" idx="1"/>
          </p:nvPr>
        </p:nvSpPr>
        <p:spPr>
          <a:xfrm>
            <a:off x="714375" y="1928813"/>
            <a:ext cx="7929563" cy="2714625"/>
          </a:xfrm>
        </p:spPr>
        <p:txBody>
          <a:bodyPr/>
          <a:lstStyle/>
          <a:p>
            <a:pPr>
              <a:buFont typeface="Wingdings" pitchFamily="2" charset="2"/>
              <a:buNone/>
            </a:pPr>
            <a:r>
              <a:rPr lang="zh-CN" altLang="zh-CN"/>
              <a:t>例</a:t>
            </a:r>
            <a:r>
              <a:rPr lang="en-US" altLang="zh-CN"/>
              <a:t>9.10 </a:t>
            </a:r>
            <a:r>
              <a:rPr lang="zh-CN" altLang="zh-CN"/>
              <a:t>编写一个输出链表的函数</a:t>
            </a:r>
            <a:r>
              <a:rPr lang="en-US" altLang="zh-CN"/>
              <a:t>print</a:t>
            </a:r>
            <a:r>
              <a:rPr lang="zh-CN" altLang="zh-CN"/>
              <a:t>。</a:t>
            </a:r>
          </a:p>
        </p:txBody>
      </p:sp>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7534" name="直接箭头连接符 20"/>
          <p:cNvCxnSpPr>
            <a:cxnSpLocks noChangeShapeType="1"/>
          </p:cNvCxnSpPr>
          <p:nvPr/>
        </p:nvCxnSpPr>
        <p:spPr bwMode="auto">
          <a:xfrm>
            <a:off x="285750" y="4643438"/>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7547"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48"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49"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7561"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62"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63"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642938" y="4643438"/>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pic>
        <p:nvPicPr>
          <p:cNvPr id="107566"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714375" y="928688"/>
            <a:ext cx="7929563" cy="2643187"/>
          </a:xfrm>
        </p:spPr>
        <p:txBody>
          <a:bodyPr/>
          <a:lstStyle/>
          <a:p>
            <a:r>
              <a:rPr lang="zh-CN" altLang="zh-CN"/>
              <a:t>解题思路：</a:t>
            </a:r>
            <a:endParaRPr lang="en-US" altLang="zh-CN"/>
          </a:p>
          <a:p>
            <a:pPr lvl="1"/>
            <a:r>
              <a:rPr lang="zh-CN" altLang="zh-CN"/>
              <a:t>输出</a:t>
            </a:r>
            <a:r>
              <a:rPr lang="en-US" altLang="zh-CN"/>
              <a:t>p</a:t>
            </a:r>
            <a:r>
              <a:rPr lang="zh-CN" altLang="zh-CN"/>
              <a:t>所指的结点</a:t>
            </a:r>
            <a:endParaRPr lang="en-US" altLang="zh-CN"/>
          </a:p>
          <a:p>
            <a:pPr lvl="1"/>
            <a:endParaRPr lang="en-US" altLang="zh-CN"/>
          </a:p>
          <a:p>
            <a:pPr lvl="1"/>
            <a:r>
              <a:rPr lang="zh-CN" altLang="zh-CN"/>
              <a:t>使</a:t>
            </a:r>
            <a:r>
              <a:rPr lang="en-US" altLang="zh-CN"/>
              <a:t>p</a:t>
            </a:r>
            <a:r>
              <a:rPr lang="zh-CN" altLang="zh-CN"/>
              <a:t>后移一个结点</a:t>
            </a:r>
          </a:p>
        </p:txBody>
      </p:sp>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642938" y="4643438"/>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08558" name="直接箭头连接符 20"/>
          <p:cNvCxnSpPr>
            <a:cxnSpLocks noChangeShapeType="1"/>
          </p:cNvCxnSpPr>
          <p:nvPr/>
        </p:nvCxnSpPr>
        <p:spPr bwMode="auto">
          <a:xfrm>
            <a:off x="285750" y="4643438"/>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8571"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72"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73"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8585"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86"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87"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91" name="图片 21"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8786"/>
                                        </p:tgtEl>
                                        <p:attrNameLst>
                                          <p:attrName>style.visibility</p:attrName>
                                        </p:attrNameLst>
                                      </p:cBhvr>
                                      <p:to>
                                        <p:strVal val="visible"/>
                                      </p:to>
                                    </p:set>
                                    <p:animEffect transition="in" filter="blinds(horizontal)">
                                      <p:cBhvr>
                                        <p:cTn id="20" dur="500"/>
                                        <p:tgtEl>
                                          <p:spTgt spid="1187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25" dur="500"/>
                                        <p:tgtEl>
                                          <p:spTgt spid="103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9592"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9593"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9594"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9606"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9607"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9608"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371475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所指的结点</a:t>
            </a: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2928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096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617" name="图片 21"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1061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061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061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10630"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0631"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0632"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2928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10637"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10638"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106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41" name="图片 2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linds(horizontal)">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gtEl>
                                        <p:attrNameLst>
                                          <p:attrName>style.visibility</p:attrName>
                                        </p:attrNameLst>
                                      </p:cBhvr>
                                      <p:to>
                                        <p:strVal val="visible"/>
                                      </p:to>
                                    </p:set>
                                    <p:animEffect transition="in" filter="blinds(horizontal)">
                                      <p:cBhvr>
                                        <p:cTn id="17" dur="500"/>
                                        <p:tgtEl>
                                          <p:spTgt spid="119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linds(horizontal)">
                                      <p:cBhvr>
                                        <p:cTn id="22"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12"/>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1164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164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164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12"/>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692" marB="45692">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1165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165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1165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371475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5214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116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66" name="图片 22"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theme/theme1.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28138</TotalTime>
  <Words>9176</Words>
  <Application>Microsoft Office PowerPoint</Application>
  <PresentationFormat>全屏显示(4:3)</PresentationFormat>
  <Paragraphs>1488</Paragraphs>
  <Slides>142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142</vt:i4>
      </vt:variant>
    </vt:vector>
  </HeadingPairs>
  <TitlesOfParts>
    <vt:vector size="146" baseType="lpstr">
      <vt:lpstr>Arial</vt:lpstr>
      <vt:lpstr>Verdana</vt:lpstr>
      <vt:lpstr>Wingdings</vt:lpstr>
      <vt:lpstr>Bold Stripes</vt:lpstr>
      <vt:lpstr>第9章 用户自己建立数据类型</vt:lpstr>
      <vt:lpstr>9.1 定义和使用结构体变量</vt:lpstr>
      <vt:lpstr>9.1.1 自己建立结构体类型</vt:lpstr>
      <vt:lpstr>9.1.1 自己建立结构体类型</vt:lpstr>
      <vt:lpstr>9.1.1 自己建立结构体类型</vt:lpstr>
      <vt:lpstr>9.1.1 自己建立结构体类型</vt:lpstr>
      <vt:lpstr>9.1.1 自己建立结构体类型</vt:lpstr>
      <vt:lpstr>9.1.1 自己建立结构体类型</vt:lpstr>
      <vt:lpstr>9.1.2 定义结构体类型变量</vt:lpstr>
      <vt:lpstr>9.1.2 定义结构体类型变量</vt:lpstr>
      <vt:lpstr>9.1.2 定义结构体类型变量</vt:lpstr>
      <vt:lpstr>9.1.2 定义结构体类型变量</vt:lpstr>
      <vt:lpstr>9.1.3  结构体变量的初始化和引用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 使用结构体数组</vt:lpstr>
      <vt:lpstr>9.2.1定义结构体数组</vt:lpstr>
      <vt:lpstr>9.2.1定义结构体数组</vt:lpstr>
      <vt:lpstr>PowerPoint 演示文稿</vt:lpstr>
      <vt:lpstr>PowerPoint 演示文稿</vt:lpstr>
      <vt:lpstr>PowerPoint 演示文稿</vt:lpstr>
      <vt:lpstr>9.2.2 结构体数组的应用举例</vt:lpstr>
      <vt:lpstr>PowerPoint 演示文稿</vt:lpstr>
      <vt:lpstr>PowerPoint 演示文稿</vt:lpstr>
      <vt:lpstr>PowerPoint 演示文稿</vt:lpstr>
      <vt:lpstr>练习</vt:lpstr>
      <vt:lpstr>9.3  结构体指针</vt:lpstr>
      <vt:lpstr>9.3.1 指向结构体变量的指针</vt:lpstr>
      <vt:lpstr>9.3.1 指向结构体变量的指针</vt:lpstr>
      <vt:lpstr>PowerPoint 演示文稿</vt:lpstr>
      <vt:lpstr>PowerPoint 演示文稿</vt:lpstr>
      <vt:lpstr>PowerPoint 演示文稿</vt:lpstr>
      <vt:lpstr>PowerPoint 演示文稿</vt:lpstr>
      <vt:lpstr>9.3.2 指向结构体数组的指针</vt:lpstr>
      <vt:lpstr>PowerPoint 演示文稿</vt:lpstr>
      <vt:lpstr>PowerPoint 演示文稿</vt:lpstr>
      <vt:lpstr>PowerPoint 演示文稿</vt:lpstr>
      <vt:lpstr>PowerPoint 演示文稿</vt:lpstr>
      <vt:lpstr>PowerPoint 演示文稿</vt:lpstr>
      <vt:lpstr>PowerPoint 演示文稿</vt:lpstr>
      <vt:lpstr>9.3.3  用结构体变量和结构体变量的指针作函数参数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9.4.1 什么是链表</vt:lpstr>
      <vt:lpstr>9.4.1 什么是链表</vt:lpstr>
      <vt:lpstr>PowerPoint 演示文稿</vt:lpstr>
      <vt:lpstr>9.4.2  建立简单的静态链表</vt:lpstr>
      <vt:lpstr>9.4.2  建立简单的静态链表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9.4.3  建立动态链表</vt:lpstr>
      <vt:lpstr>9.4.3  建立动态链表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9.4.4 输出链表</vt:lpstr>
      <vt:lpstr>PowerPoint 演示文稿</vt:lpstr>
      <vt:lpstr>PowerPoint 演示文稿</vt:lpstr>
      <vt:lpstr>PowerPoint 演示文稿</vt:lpstr>
      <vt:lpstr>PowerPoint 演示文稿</vt:lpstr>
      <vt:lpstr>PowerPoint 演示文稿</vt:lpstr>
      <vt:lpstr>PowerPoint 演示文稿</vt:lpstr>
      <vt:lpstr>*9.5  共用体类型</vt:lpstr>
      <vt:lpstr>9.5.1 什么是共用体类型</vt:lpstr>
      <vt:lpstr>PowerPoint 演示文稿</vt:lpstr>
      <vt:lpstr>PowerPoint 演示文稿</vt:lpstr>
      <vt:lpstr>9.5.2 引用共用体变量的方式</vt:lpstr>
      <vt:lpstr>9.5.3  共用体类型数据的特点</vt:lpstr>
      <vt:lpstr>9.5.3  共用体类型数据的特点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 使用枚举类型</vt:lpstr>
      <vt:lpstr>9.6 使用枚举类型</vt:lpstr>
      <vt:lpstr>9.6 使用枚举类型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Computer Center of BFU</cp:lastModifiedBy>
  <cp:revision>1235</cp:revision>
  <dcterms:created xsi:type="dcterms:W3CDTF">2002-12-29T13:24:47Z</dcterms:created>
  <dcterms:modified xsi:type="dcterms:W3CDTF">2021-12-14T08:15:13Z</dcterms:modified>
</cp:coreProperties>
</file>