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88"/>
  </p:notesMasterIdLst>
  <p:sldIdLst>
    <p:sldId id="311" r:id="rId2"/>
    <p:sldId id="402" r:id="rId3"/>
    <p:sldId id="403" r:id="rId4"/>
    <p:sldId id="404" r:id="rId5"/>
    <p:sldId id="405" r:id="rId6"/>
    <p:sldId id="408" r:id="rId7"/>
    <p:sldId id="412" r:id="rId8"/>
    <p:sldId id="496" r:id="rId9"/>
    <p:sldId id="413" r:id="rId10"/>
    <p:sldId id="497" r:id="rId11"/>
    <p:sldId id="498" r:id="rId12"/>
    <p:sldId id="415" r:id="rId13"/>
    <p:sldId id="416" r:id="rId14"/>
    <p:sldId id="417" r:id="rId15"/>
    <p:sldId id="418" r:id="rId16"/>
    <p:sldId id="420" r:id="rId17"/>
    <p:sldId id="421" r:id="rId18"/>
    <p:sldId id="422" r:id="rId19"/>
    <p:sldId id="423" r:id="rId20"/>
    <p:sldId id="424" r:id="rId21"/>
    <p:sldId id="425" r:id="rId22"/>
    <p:sldId id="426" r:id="rId23"/>
    <p:sldId id="427" r:id="rId24"/>
    <p:sldId id="428" r:id="rId25"/>
    <p:sldId id="429" r:id="rId26"/>
    <p:sldId id="430" r:id="rId27"/>
    <p:sldId id="505" r:id="rId28"/>
    <p:sldId id="435" r:id="rId29"/>
    <p:sldId id="440" r:id="rId30"/>
    <p:sldId id="441" r:id="rId31"/>
    <p:sldId id="442" r:id="rId32"/>
    <p:sldId id="443" r:id="rId33"/>
    <p:sldId id="444" r:id="rId34"/>
    <p:sldId id="445" r:id="rId35"/>
    <p:sldId id="446" r:id="rId36"/>
    <p:sldId id="447" r:id="rId37"/>
    <p:sldId id="448" r:id="rId38"/>
    <p:sldId id="449" r:id="rId39"/>
    <p:sldId id="499" r:id="rId40"/>
    <p:sldId id="450" r:id="rId41"/>
    <p:sldId id="451" r:id="rId42"/>
    <p:sldId id="452" r:id="rId43"/>
    <p:sldId id="453" r:id="rId44"/>
    <p:sldId id="454" r:id="rId45"/>
    <p:sldId id="455" r:id="rId46"/>
    <p:sldId id="456" r:id="rId47"/>
    <p:sldId id="457" r:id="rId48"/>
    <p:sldId id="458" r:id="rId49"/>
    <p:sldId id="459" r:id="rId50"/>
    <p:sldId id="460" r:id="rId51"/>
    <p:sldId id="461" r:id="rId52"/>
    <p:sldId id="462" r:id="rId53"/>
    <p:sldId id="463" r:id="rId54"/>
    <p:sldId id="464" r:id="rId55"/>
    <p:sldId id="465" r:id="rId56"/>
    <p:sldId id="466" r:id="rId57"/>
    <p:sldId id="467" r:id="rId58"/>
    <p:sldId id="469" r:id="rId59"/>
    <p:sldId id="470" r:id="rId60"/>
    <p:sldId id="471" r:id="rId61"/>
    <p:sldId id="472" r:id="rId62"/>
    <p:sldId id="473" r:id="rId63"/>
    <p:sldId id="500" r:id="rId64"/>
    <p:sldId id="474" r:id="rId65"/>
    <p:sldId id="475" r:id="rId66"/>
    <p:sldId id="476" r:id="rId67"/>
    <p:sldId id="478" r:id="rId68"/>
    <p:sldId id="477" r:id="rId69"/>
    <p:sldId id="479" r:id="rId70"/>
    <p:sldId id="480" r:id="rId71"/>
    <p:sldId id="481" r:id="rId72"/>
    <p:sldId id="482" r:id="rId73"/>
    <p:sldId id="483" r:id="rId74"/>
    <p:sldId id="484" r:id="rId75"/>
    <p:sldId id="485" r:id="rId76"/>
    <p:sldId id="487" r:id="rId77"/>
    <p:sldId id="488" r:id="rId78"/>
    <p:sldId id="489" r:id="rId79"/>
    <p:sldId id="490" r:id="rId80"/>
    <p:sldId id="491" r:id="rId81"/>
    <p:sldId id="492" r:id="rId82"/>
    <p:sldId id="493" r:id="rId83"/>
    <p:sldId id="501" r:id="rId84"/>
    <p:sldId id="494" r:id="rId85"/>
    <p:sldId id="495" r:id="rId86"/>
    <p:sldId id="506" r:id="rId87"/>
  </p:sldIdLst>
  <p:sldSz cx="9144000" cy="6858000" type="screen4x3"/>
  <p:notesSz cx="6858000" cy="9144000"/>
  <p:defaultTextStyle>
    <a:defPPr>
      <a:defRPr lang="zh-CN"/>
    </a:defPPr>
    <a:lvl1pPr algn="l" rtl="0" fontAlgn="base">
      <a:spcBef>
        <a:spcPct val="0"/>
      </a:spcBef>
      <a:spcAft>
        <a:spcPct val="0"/>
      </a:spcAft>
      <a:defRPr kumimoji="1" sz="40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umimoji="1" sz="40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umimoji="1" sz="40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umimoji="1" sz="40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umimoji="1" sz="4000" kern="1200">
        <a:solidFill>
          <a:schemeClr val="tx1"/>
        </a:solidFill>
        <a:latin typeface="Arial" pitchFamily="34" charset="0"/>
        <a:ea typeface="宋体" pitchFamily="2" charset="-122"/>
        <a:cs typeface="+mn-cs"/>
      </a:defRPr>
    </a:lvl5pPr>
    <a:lvl6pPr marL="2286000" algn="l" defTabSz="914400" rtl="0" eaLnBrk="1" latinLnBrk="0" hangingPunct="1">
      <a:defRPr kumimoji="1" sz="4000" kern="1200">
        <a:solidFill>
          <a:schemeClr val="tx1"/>
        </a:solidFill>
        <a:latin typeface="Arial" pitchFamily="34" charset="0"/>
        <a:ea typeface="宋体" pitchFamily="2" charset="-122"/>
        <a:cs typeface="+mn-cs"/>
      </a:defRPr>
    </a:lvl6pPr>
    <a:lvl7pPr marL="2743200" algn="l" defTabSz="914400" rtl="0" eaLnBrk="1" latinLnBrk="0" hangingPunct="1">
      <a:defRPr kumimoji="1" sz="4000" kern="1200">
        <a:solidFill>
          <a:schemeClr val="tx1"/>
        </a:solidFill>
        <a:latin typeface="Arial" pitchFamily="34" charset="0"/>
        <a:ea typeface="宋体" pitchFamily="2" charset="-122"/>
        <a:cs typeface="+mn-cs"/>
      </a:defRPr>
    </a:lvl7pPr>
    <a:lvl8pPr marL="3200400" algn="l" defTabSz="914400" rtl="0" eaLnBrk="1" latinLnBrk="0" hangingPunct="1">
      <a:defRPr kumimoji="1" sz="4000" kern="1200">
        <a:solidFill>
          <a:schemeClr val="tx1"/>
        </a:solidFill>
        <a:latin typeface="Arial" pitchFamily="34" charset="0"/>
        <a:ea typeface="宋体" pitchFamily="2" charset="-122"/>
        <a:cs typeface="+mn-cs"/>
      </a:defRPr>
    </a:lvl8pPr>
    <a:lvl9pPr marL="3657600" algn="l" defTabSz="914400" rtl="0" eaLnBrk="1" latinLnBrk="0" hangingPunct="1">
      <a:defRPr kumimoji="1" sz="40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9D138D"/>
    <a:srgbClr val="CCECFF"/>
    <a:srgbClr val="FFFFCC"/>
    <a:srgbClr val="E1FFE1"/>
    <a:srgbClr val="FFCCFF"/>
    <a:srgbClr val="FF99CC"/>
    <a:srgbClr val="CC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56" autoAdjust="0"/>
    <p:restoredTop sz="86438" autoAdjust="0"/>
  </p:normalViewPr>
  <p:slideViewPr>
    <p:cSldViewPr>
      <p:cViewPr varScale="1">
        <p:scale>
          <a:sx n="99" d="100"/>
          <a:sy n="99" d="100"/>
        </p:scale>
        <p:origin x="1968" y="72"/>
      </p:cViewPr>
      <p:guideLst>
        <p:guide orient="horz" pos="2160"/>
        <p:guide pos="2880"/>
      </p:guideLst>
    </p:cSldViewPr>
  </p:slideViewPr>
  <p:outlineViewPr>
    <p:cViewPr>
      <p:scale>
        <a:sx n="33" d="100"/>
        <a:sy n="33" d="100"/>
      </p:scale>
      <p:origin x="0" y="6378"/>
    </p:cViewPr>
    <p:sldLst>
      <p:sld r:id="rId1" collapse="1"/>
      <p:sld r:id="rId2" collapse="1"/>
      <p:sld r:id="rId3"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_rels/viewProps.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slide" Target="slides/slide10.xml"/><Relationship Id="rId1"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0D91CC-1A92-46DE-B6A5-2CE63801F3A9}" type="datetimeFigureOut">
              <a:rPr lang="zh-CN" altLang="en-US" smtClean="0"/>
              <a:t>2021-12-14</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E70965-3953-43A5-8076-3160418BC83A}" type="slidenum">
              <a:rPr lang="zh-CN" altLang="en-US" smtClean="0"/>
              <a:t>‹#›</a:t>
            </a:fld>
            <a:endParaRPr lang="zh-CN" altLang="en-US"/>
          </a:p>
        </p:txBody>
      </p:sp>
    </p:spTree>
    <p:extLst>
      <p:ext uri="{BB962C8B-B14F-4D97-AF65-F5344CB8AC3E}">
        <p14:creationId xmlns:p14="http://schemas.microsoft.com/office/powerpoint/2010/main" val="5114518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从内存向磁盘输出数据必须先送到内存中的缓冲区，装满缓冲区后才一起送到磁盘去</a:t>
            </a:r>
            <a:endParaRPr lang="en-US" altLang="zh-CN" dirty="0"/>
          </a:p>
        </p:txBody>
      </p:sp>
      <p:sp>
        <p:nvSpPr>
          <p:cNvPr id="4" name="灯片编号占位符 3"/>
          <p:cNvSpPr>
            <a:spLocks noGrp="1"/>
          </p:cNvSpPr>
          <p:nvPr>
            <p:ph type="sldNum" sz="quarter" idx="5"/>
          </p:nvPr>
        </p:nvSpPr>
        <p:spPr/>
        <p:txBody>
          <a:bodyPr/>
          <a:lstStyle/>
          <a:p>
            <a:fld id="{D8E70965-3953-43A5-8076-3160418BC83A}" type="slidenum">
              <a:rPr lang="zh-CN" altLang="en-US" smtClean="0"/>
              <a:t>16</a:t>
            </a:fld>
            <a:endParaRPr lang="zh-CN" altLang="en-US"/>
          </a:p>
        </p:txBody>
      </p:sp>
    </p:spTree>
    <p:extLst>
      <p:ext uri="{BB962C8B-B14F-4D97-AF65-F5344CB8AC3E}">
        <p14:creationId xmlns:p14="http://schemas.microsoft.com/office/powerpoint/2010/main" val="10289174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dirty="0"/>
              <a:t>如果从磁盘向计算机读入数据，则一次从磁盘文件将一批数据输入到内存缓冲区（充满缓冲区），然后再从缓冲区逐个地将数据送到程序数据区（给程序变量）</a:t>
            </a:r>
            <a:endParaRPr lang="en-US" altLang="zh-CN" dirty="0">
              <a:solidFill>
                <a:srgbClr val="C00000"/>
              </a:solidFill>
            </a:endParaRPr>
          </a:p>
        </p:txBody>
      </p:sp>
      <p:sp>
        <p:nvSpPr>
          <p:cNvPr id="4" name="灯片编号占位符 3"/>
          <p:cNvSpPr>
            <a:spLocks noGrp="1"/>
          </p:cNvSpPr>
          <p:nvPr>
            <p:ph type="sldNum" sz="quarter" idx="5"/>
          </p:nvPr>
        </p:nvSpPr>
        <p:spPr/>
        <p:txBody>
          <a:bodyPr/>
          <a:lstStyle/>
          <a:p>
            <a:fld id="{D8E70965-3953-43A5-8076-3160418BC83A}" type="slidenum">
              <a:rPr lang="zh-CN" altLang="en-US" smtClean="0"/>
              <a:t>17</a:t>
            </a:fld>
            <a:endParaRPr lang="zh-CN" altLang="en-US"/>
          </a:p>
        </p:txBody>
      </p:sp>
    </p:spTree>
    <p:extLst>
      <p:ext uri="{BB962C8B-B14F-4D97-AF65-F5344CB8AC3E}">
        <p14:creationId xmlns:p14="http://schemas.microsoft.com/office/powerpoint/2010/main" val="36716031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由于文件中的文件位置标记经常移动，人们往往不容易知道其当前位置，所以常用</a:t>
            </a:r>
            <a:r>
              <a:rPr lang="en-US" altLang="zh-CN" dirty="0" err="1"/>
              <a:t>ftell</a:t>
            </a:r>
            <a:r>
              <a:rPr lang="zh-CN" altLang="zh-CN" dirty="0"/>
              <a:t>函数得到当前位置，用相对于文件开头的位移量来表示。</a:t>
            </a:r>
            <a:endParaRPr lang="zh-CN" altLang="en-US" dirty="0"/>
          </a:p>
        </p:txBody>
      </p:sp>
      <p:sp>
        <p:nvSpPr>
          <p:cNvPr id="4" name="灯片编号占位符 3"/>
          <p:cNvSpPr>
            <a:spLocks noGrp="1"/>
          </p:cNvSpPr>
          <p:nvPr>
            <p:ph type="sldNum" sz="quarter" idx="5"/>
          </p:nvPr>
        </p:nvSpPr>
        <p:spPr/>
        <p:txBody>
          <a:bodyPr/>
          <a:lstStyle/>
          <a:p>
            <a:fld id="{D8E70965-3953-43A5-8076-3160418BC83A}" type="slidenum">
              <a:rPr lang="zh-CN" altLang="en-US" smtClean="0"/>
              <a:t>77</a:t>
            </a:fld>
            <a:endParaRPr lang="zh-CN" altLang="en-US"/>
          </a:p>
        </p:txBody>
      </p:sp>
    </p:spTree>
    <p:extLst>
      <p:ext uri="{BB962C8B-B14F-4D97-AF65-F5344CB8AC3E}">
        <p14:creationId xmlns:p14="http://schemas.microsoft.com/office/powerpoint/2010/main" val="18568839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Rectangle 8"/>
          <p:cNvSpPr>
            <a:spLocks noChangeArrowheads="1"/>
          </p:cNvSpPr>
          <p:nvPr userDrawn="1"/>
        </p:nvSpPr>
        <p:spPr bwMode="auto">
          <a:xfrm>
            <a:off x="0" y="0"/>
            <a:ext cx="9144000" cy="6858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defRPr/>
            </a:pPr>
            <a:endParaRPr lang="zh-CN" altLang="en-US"/>
          </a:p>
        </p:txBody>
      </p:sp>
      <p:sp>
        <p:nvSpPr>
          <p:cNvPr id="5" name="Rectangle 66"/>
          <p:cNvSpPr>
            <a:spLocks noChangeArrowheads="1"/>
          </p:cNvSpPr>
          <p:nvPr/>
        </p:nvSpPr>
        <p:spPr bwMode="auto">
          <a:xfrm>
            <a:off x="3505200" y="25908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defRPr/>
            </a:pPr>
            <a:endParaRPr lang="zh-CN" altLang="zh-CN" sz="2400">
              <a:latin typeface="Verdana" pitchFamily="34" charset="0"/>
            </a:endParaRPr>
          </a:p>
        </p:txBody>
      </p:sp>
      <p:sp>
        <p:nvSpPr>
          <p:cNvPr id="4163" name="Rectangle 67"/>
          <p:cNvSpPr>
            <a:spLocks noGrp="1" noChangeArrowheads="1"/>
          </p:cNvSpPr>
          <p:nvPr>
            <p:ph type="ctrTitle" sz="quarter"/>
          </p:nvPr>
        </p:nvSpPr>
        <p:spPr>
          <a:xfrm>
            <a:off x="779463" y="1766888"/>
            <a:ext cx="7678737" cy="762000"/>
          </a:xfrm>
          <a:effectLst/>
        </p:spPr>
        <p:txBody>
          <a:bodyPr/>
          <a:lstStyle>
            <a:lvl1pPr algn="r">
              <a:defRPr/>
            </a:lvl1pPr>
          </a:lstStyle>
          <a:p>
            <a:r>
              <a:rPr lang="zh-CN" altLang="en-US"/>
              <a:t>单击此处编辑母版标题样式</a:t>
            </a:r>
          </a:p>
        </p:txBody>
      </p:sp>
      <p:sp>
        <p:nvSpPr>
          <p:cNvPr id="4164"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zh-CN" altLang="en-US"/>
              <a:t>单击此处编辑母版副标题样式</a:t>
            </a:r>
          </a:p>
        </p:txBody>
      </p:sp>
      <p:sp>
        <p:nvSpPr>
          <p:cNvPr id="6" name="Rectangle 69"/>
          <p:cNvSpPr>
            <a:spLocks noGrp="1" noChangeArrowheads="1"/>
          </p:cNvSpPr>
          <p:nvPr>
            <p:ph type="dt" sz="quarter" idx="10"/>
          </p:nvPr>
        </p:nvSpPr>
        <p:spPr>
          <a:xfrm>
            <a:off x="685800" y="6248400"/>
            <a:ext cx="1905000" cy="457200"/>
          </a:xfrm>
        </p:spPr>
        <p:txBody>
          <a:bodyPr/>
          <a:lstStyle>
            <a:lvl1pPr>
              <a:defRPr/>
            </a:lvl1pPr>
          </a:lstStyle>
          <a:p>
            <a:pPr>
              <a:defRPr/>
            </a:pPr>
            <a:endParaRPr lang="en-US" altLang="zh-CN"/>
          </a:p>
        </p:txBody>
      </p:sp>
      <p:sp>
        <p:nvSpPr>
          <p:cNvPr id="7" name="Rectangle 70"/>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8" name="Rectangle 71"/>
          <p:cNvSpPr>
            <a:spLocks noGrp="1" noChangeArrowheads="1"/>
          </p:cNvSpPr>
          <p:nvPr>
            <p:ph type="sldNum" sz="quarter" idx="12"/>
          </p:nvPr>
        </p:nvSpPr>
        <p:spPr>
          <a:xfrm>
            <a:off x="6553200" y="6248400"/>
            <a:ext cx="1905000" cy="457200"/>
          </a:xfrm>
        </p:spPr>
        <p:txBody>
          <a:bodyPr/>
          <a:lstStyle>
            <a:lvl1pPr>
              <a:defRPr/>
            </a:lvl1pPr>
          </a:lstStyle>
          <a:p>
            <a:pPr>
              <a:defRPr/>
            </a:pPr>
            <a:fld id="{84071604-E653-43FD-838F-D333D542E0F9}" type="slidenum">
              <a:rPr lang="en-US" altLang="zh-CN"/>
              <a:pPr>
                <a:defRPr/>
              </a:pPr>
              <a:t>‹#›</a:t>
            </a:fld>
            <a:endParaRPr lang="en-US" altLang="zh-CN"/>
          </a:p>
        </p:txBody>
      </p:sp>
    </p:spTree>
    <p:extLst>
      <p:ext uri="{BB962C8B-B14F-4D97-AF65-F5344CB8AC3E}">
        <p14:creationId xmlns:p14="http://schemas.microsoft.com/office/powerpoint/2010/main" val="319079360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15ADE5D9-A876-48F5-9BAC-6477A53CF4DB}" type="slidenum">
              <a:rPr lang="en-US" altLang="zh-CN"/>
              <a:pPr>
                <a:defRPr/>
              </a:pPr>
              <a:t>‹#›</a:t>
            </a:fld>
            <a:endParaRPr lang="en-US" altLang="zh-CN"/>
          </a:p>
        </p:txBody>
      </p:sp>
    </p:spTree>
    <p:extLst>
      <p:ext uri="{BB962C8B-B14F-4D97-AF65-F5344CB8AC3E}">
        <p14:creationId xmlns:p14="http://schemas.microsoft.com/office/powerpoint/2010/main" val="2185179728"/>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762000"/>
            <a:ext cx="2039937" cy="5362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762000"/>
            <a:ext cx="5970588" cy="5362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94C1A065-036E-4CEE-AC5B-9DB72E7AB4DF}" type="slidenum">
              <a:rPr lang="en-US" altLang="zh-CN"/>
              <a:pPr>
                <a:defRPr/>
              </a:pPr>
              <a:t>‹#›</a:t>
            </a:fld>
            <a:endParaRPr lang="en-US" altLang="zh-CN"/>
          </a:p>
        </p:txBody>
      </p:sp>
    </p:spTree>
    <p:extLst>
      <p:ext uri="{BB962C8B-B14F-4D97-AF65-F5344CB8AC3E}">
        <p14:creationId xmlns:p14="http://schemas.microsoft.com/office/powerpoint/2010/main" val="43445054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39750" y="1628775"/>
            <a:ext cx="40005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92650" y="1628775"/>
            <a:ext cx="40005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92650" y="3952875"/>
            <a:ext cx="40005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9"/>
          <p:cNvSpPr>
            <a:spLocks noGrp="1" noChangeArrowheads="1"/>
          </p:cNvSpPr>
          <p:nvPr>
            <p:ph type="sldNum" sz="quarter" idx="12"/>
          </p:nvPr>
        </p:nvSpPr>
        <p:spPr>
          <a:ln/>
        </p:spPr>
        <p:txBody>
          <a:bodyPr/>
          <a:lstStyle>
            <a:lvl1pPr>
              <a:defRPr/>
            </a:lvl1pPr>
          </a:lstStyle>
          <a:p>
            <a:pPr>
              <a:defRPr/>
            </a:pPr>
            <a:fld id="{F29F615A-C5EB-402D-BF2B-4AFB1F4251C7}" type="slidenum">
              <a:rPr lang="en-US" altLang="zh-CN"/>
              <a:pPr>
                <a:defRPr/>
              </a:pPr>
              <a:t>‹#›</a:t>
            </a:fld>
            <a:endParaRPr lang="en-US" altLang="zh-CN"/>
          </a:p>
        </p:txBody>
      </p:sp>
    </p:spTree>
    <p:extLst>
      <p:ext uri="{BB962C8B-B14F-4D97-AF65-F5344CB8AC3E}">
        <p14:creationId xmlns:p14="http://schemas.microsoft.com/office/powerpoint/2010/main" val="20517868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39750" y="1628775"/>
            <a:ext cx="40005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92650" y="1628775"/>
            <a:ext cx="40005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57B8D73A-1A93-4B8E-83E9-6372315C779D}" type="slidenum">
              <a:rPr lang="en-US" altLang="zh-CN"/>
              <a:pPr>
                <a:defRPr/>
              </a:pPr>
              <a:t>‹#›</a:t>
            </a:fld>
            <a:endParaRPr lang="en-US" altLang="zh-CN"/>
          </a:p>
        </p:txBody>
      </p:sp>
    </p:spTree>
    <p:extLst>
      <p:ext uri="{BB962C8B-B14F-4D97-AF65-F5344CB8AC3E}">
        <p14:creationId xmlns:p14="http://schemas.microsoft.com/office/powerpoint/2010/main" val="234346256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p>
        </p:txBody>
      </p:sp>
      <p:sp>
        <p:nvSpPr>
          <p:cNvPr id="3" name="表格占位符 2"/>
          <p:cNvSpPr>
            <a:spLocks noGrp="1"/>
          </p:cNvSpPr>
          <p:nvPr>
            <p:ph type="tbl" idx="1"/>
          </p:nvPr>
        </p:nvSpPr>
        <p:spPr>
          <a:xfrm>
            <a:off x="539750" y="1628775"/>
            <a:ext cx="8153400" cy="4495800"/>
          </a:xfrm>
        </p:spPr>
        <p:txBody>
          <a:bodyPr/>
          <a:lstStyle/>
          <a:p>
            <a:pPr lvl="0"/>
            <a:endParaRPr lang="zh-CN" altLang="en-US" noProof="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6461E93A-9334-40AD-A8E7-BB8333994DDB}" type="slidenum">
              <a:rPr lang="en-US" altLang="zh-CN"/>
              <a:pPr>
                <a:defRPr/>
              </a:pPr>
              <a:t>‹#›</a:t>
            </a:fld>
            <a:endParaRPr lang="en-US" altLang="zh-CN"/>
          </a:p>
        </p:txBody>
      </p:sp>
    </p:spTree>
    <p:extLst>
      <p:ext uri="{BB962C8B-B14F-4D97-AF65-F5344CB8AC3E}">
        <p14:creationId xmlns:p14="http://schemas.microsoft.com/office/powerpoint/2010/main" val="250033218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4" name="矩形 3"/>
          <p:cNvSpPr>
            <a:spLocks noChangeArrowheads="1"/>
          </p:cNvSpPr>
          <p:nvPr userDrawn="1"/>
        </p:nvSpPr>
        <p:spPr bwMode="auto">
          <a:xfrm>
            <a:off x="0" y="0"/>
            <a:ext cx="9144000" cy="6858000"/>
          </a:xfrm>
          <a:prstGeom prst="rect">
            <a:avLst/>
          </a:prstGeom>
          <a:solidFill>
            <a:schemeClr val="accent1"/>
          </a:solidFill>
          <a:ln w="9525" algn="ctr">
            <a:solidFill>
              <a:schemeClr val="tx1"/>
            </a:solidFill>
            <a:miter lim="800000"/>
            <a:headEnd/>
            <a:tailEnd/>
          </a:ln>
        </p:spPr>
        <p:txBody>
          <a:bodyPr wrap="none"/>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eaLnBrk="1" hangingPunct="1">
              <a:defRPr/>
            </a:pPr>
            <a:endParaRPr lang="zh-CN" altLang="en-US"/>
          </a:p>
        </p:txBody>
      </p:sp>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buClrTx/>
              <a:buFont typeface="Wingdings" pitchFamily="2" charset="2"/>
              <a:buChar char="Ø"/>
              <a:defRPr/>
            </a:lvl1pPr>
            <a:lvl2pPr>
              <a:buClrTx/>
              <a:buFont typeface="Wingdings" pitchFamily="2" charset="2"/>
              <a:buChar char="u"/>
              <a:defRPr/>
            </a:lvl2pPr>
            <a:lvl3pPr>
              <a:buClrTx/>
              <a:buFont typeface="Wingdings" pitchFamily="2" charset="2"/>
              <a:buChar char="l"/>
              <a:defRPr sz="2800"/>
            </a:lvl3pPr>
          </a:lstStyle>
          <a:p>
            <a:pPr lvl="0"/>
            <a:r>
              <a:rPr lang="zh-CN" altLang="en-US" dirty="0"/>
              <a:t>单击此处编辑母版文本样式</a:t>
            </a:r>
          </a:p>
          <a:p>
            <a:pPr lvl="1"/>
            <a:r>
              <a:rPr lang="zh-CN" altLang="en-US" dirty="0"/>
              <a:t>第二级</a:t>
            </a:r>
          </a:p>
          <a:p>
            <a:pPr lvl="2"/>
            <a:r>
              <a:rPr lang="zh-CN" altLang="en-US" dirty="0"/>
              <a:t>第三级</a:t>
            </a:r>
          </a:p>
          <a:p>
            <a:pPr lvl="3"/>
            <a:endParaRPr lang="zh-CN" altLang="en-US" dirty="0"/>
          </a:p>
        </p:txBody>
      </p:sp>
      <p:sp>
        <p:nvSpPr>
          <p:cNvPr id="5" name="Rectangle 67"/>
          <p:cNvSpPr>
            <a:spLocks noGrp="1" noChangeArrowheads="1"/>
          </p:cNvSpPr>
          <p:nvPr>
            <p:ph type="dt" sz="half" idx="10"/>
          </p:nvPr>
        </p:nvSpPr>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p:txBody>
          <a:bodyPr/>
          <a:lstStyle>
            <a:lvl1pPr>
              <a:defRPr/>
            </a:lvl1pPr>
          </a:lstStyle>
          <a:p>
            <a:pPr>
              <a:defRPr/>
            </a:pPr>
            <a:fld id="{FF9E36DB-3C18-4C9D-B70B-1DA6007844AA}" type="slidenum">
              <a:rPr lang="en-US" altLang="zh-CN"/>
              <a:pPr>
                <a:defRPr/>
              </a:pPr>
              <a:t>‹#›</a:t>
            </a:fld>
            <a:endParaRPr lang="en-US" altLang="zh-CN"/>
          </a:p>
        </p:txBody>
      </p:sp>
    </p:spTree>
    <p:extLst>
      <p:ext uri="{BB962C8B-B14F-4D97-AF65-F5344CB8AC3E}">
        <p14:creationId xmlns:p14="http://schemas.microsoft.com/office/powerpoint/2010/main" val="1460340254"/>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8334F394-B630-491E-B0A4-FA0903F3F492}" type="slidenum">
              <a:rPr lang="en-US" altLang="zh-CN"/>
              <a:pPr>
                <a:defRPr/>
              </a:pPr>
              <a:t>‹#›</a:t>
            </a:fld>
            <a:endParaRPr lang="en-US" altLang="zh-CN"/>
          </a:p>
        </p:txBody>
      </p:sp>
    </p:spTree>
    <p:extLst>
      <p:ext uri="{BB962C8B-B14F-4D97-AF65-F5344CB8AC3E}">
        <p14:creationId xmlns:p14="http://schemas.microsoft.com/office/powerpoint/2010/main" val="1307291764"/>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97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926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2C50F807-59AD-4187-89EF-D8C290C45668}" type="slidenum">
              <a:rPr lang="en-US" altLang="zh-CN"/>
              <a:pPr>
                <a:defRPr/>
              </a:pPr>
              <a:t>‹#›</a:t>
            </a:fld>
            <a:endParaRPr lang="en-US" altLang="zh-CN"/>
          </a:p>
        </p:txBody>
      </p:sp>
    </p:spTree>
    <p:extLst>
      <p:ext uri="{BB962C8B-B14F-4D97-AF65-F5344CB8AC3E}">
        <p14:creationId xmlns:p14="http://schemas.microsoft.com/office/powerpoint/2010/main" val="4104563349"/>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9"/>
          <p:cNvSpPr>
            <a:spLocks noGrp="1" noChangeArrowheads="1"/>
          </p:cNvSpPr>
          <p:nvPr>
            <p:ph type="sldNum" sz="quarter" idx="12"/>
          </p:nvPr>
        </p:nvSpPr>
        <p:spPr>
          <a:ln/>
        </p:spPr>
        <p:txBody>
          <a:bodyPr/>
          <a:lstStyle>
            <a:lvl1pPr>
              <a:defRPr/>
            </a:lvl1pPr>
          </a:lstStyle>
          <a:p>
            <a:pPr>
              <a:defRPr/>
            </a:pPr>
            <a:fld id="{7E3554EA-81BA-47D6-8C08-794DCFFE2743}" type="slidenum">
              <a:rPr lang="en-US" altLang="zh-CN"/>
              <a:pPr>
                <a:defRPr/>
              </a:pPr>
              <a:t>‹#›</a:t>
            </a:fld>
            <a:endParaRPr lang="en-US" altLang="zh-CN"/>
          </a:p>
        </p:txBody>
      </p:sp>
    </p:spTree>
    <p:extLst>
      <p:ext uri="{BB962C8B-B14F-4D97-AF65-F5344CB8AC3E}">
        <p14:creationId xmlns:p14="http://schemas.microsoft.com/office/powerpoint/2010/main" val="3491508768"/>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9"/>
          <p:cNvSpPr>
            <a:spLocks noGrp="1" noChangeArrowheads="1"/>
          </p:cNvSpPr>
          <p:nvPr>
            <p:ph type="sldNum" sz="quarter" idx="12"/>
          </p:nvPr>
        </p:nvSpPr>
        <p:spPr>
          <a:ln/>
        </p:spPr>
        <p:txBody>
          <a:bodyPr/>
          <a:lstStyle>
            <a:lvl1pPr>
              <a:defRPr/>
            </a:lvl1pPr>
          </a:lstStyle>
          <a:p>
            <a:pPr>
              <a:defRPr/>
            </a:pPr>
            <a:fld id="{3B37BA5E-8942-41DB-A566-32A2EA986647}" type="slidenum">
              <a:rPr lang="en-US" altLang="zh-CN"/>
              <a:pPr>
                <a:defRPr/>
              </a:pPr>
              <a:t>‹#›</a:t>
            </a:fld>
            <a:endParaRPr lang="en-US" altLang="zh-CN"/>
          </a:p>
        </p:txBody>
      </p:sp>
    </p:spTree>
    <p:extLst>
      <p:ext uri="{BB962C8B-B14F-4D97-AF65-F5344CB8AC3E}">
        <p14:creationId xmlns:p14="http://schemas.microsoft.com/office/powerpoint/2010/main" val="382289026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9"/>
          <p:cNvSpPr>
            <a:spLocks noGrp="1" noChangeArrowheads="1"/>
          </p:cNvSpPr>
          <p:nvPr>
            <p:ph type="sldNum" sz="quarter" idx="12"/>
          </p:nvPr>
        </p:nvSpPr>
        <p:spPr>
          <a:ln/>
        </p:spPr>
        <p:txBody>
          <a:bodyPr/>
          <a:lstStyle>
            <a:lvl1pPr>
              <a:defRPr/>
            </a:lvl1pPr>
          </a:lstStyle>
          <a:p>
            <a:pPr>
              <a:defRPr/>
            </a:pPr>
            <a:fld id="{D757CF2C-0D99-47B3-A63C-C741987291AB}" type="slidenum">
              <a:rPr lang="en-US" altLang="zh-CN"/>
              <a:pPr>
                <a:defRPr/>
              </a:pPr>
              <a:t>‹#›</a:t>
            </a:fld>
            <a:endParaRPr lang="en-US" altLang="zh-CN"/>
          </a:p>
        </p:txBody>
      </p:sp>
    </p:spTree>
    <p:extLst>
      <p:ext uri="{BB962C8B-B14F-4D97-AF65-F5344CB8AC3E}">
        <p14:creationId xmlns:p14="http://schemas.microsoft.com/office/powerpoint/2010/main" val="52343213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F4C54276-3843-42BC-B53B-B8212FC6958F}" type="slidenum">
              <a:rPr lang="en-US" altLang="zh-CN"/>
              <a:pPr>
                <a:defRPr/>
              </a:pPr>
              <a:t>‹#›</a:t>
            </a:fld>
            <a:endParaRPr lang="en-US" altLang="zh-CN"/>
          </a:p>
        </p:txBody>
      </p:sp>
    </p:spTree>
    <p:extLst>
      <p:ext uri="{BB962C8B-B14F-4D97-AF65-F5344CB8AC3E}">
        <p14:creationId xmlns:p14="http://schemas.microsoft.com/office/powerpoint/2010/main" val="247595688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CEA62375-C64B-448C-9BF3-023365372160}" type="slidenum">
              <a:rPr lang="en-US" altLang="zh-CN"/>
              <a:pPr>
                <a:defRPr/>
              </a:pPr>
              <a:t>‹#›</a:t>
            </a:fld>
            <a:endParaRPr lang="en-US" altLang="zh-CN"/>
          </a:p>
        </p:txBody>
      </p:sp>
    </p:spTree>
    <p:extLst>
      <p:ext uri="{BB962C8B-B14F-4D97-AF65-F5344CB8AC3E}">
        <p14:creationId xmlns:p14="http://schemas.microsoft.com/office/powerpoint/2010/main" val="117439720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sp>
        <p:nvSpPr>
          <p:cNvPr id="1026" name="Rectangle 7"/>
          <p:cNvSpPr>
            <a:spLocks noChangeArrowheads="1"/>
          </p:cNvSpPr>
          <p:nvPr userDrawn="1"/>
        </p:nvSpPr>
        <p:spPr bwMode="auto">
          <a:xfrm>
            <a:off x="0" y="0"/>
            <a:ext cx="9144000" cy="6858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defRPr/>
            </a:pPr>
            <a:endParaRPr lang="zh-CN" altLang="en-US"/>
          </a:p>
        </p:txBody>
      </p:sp>
      <p:sp>
        <p:nvSpPr>
          <p:cNvPr id="1027" name="Rectangle 65"/>
          <p:cNvSpPr>
            <a:spLocks noGrp="1" noChangeArrowheads="1"/>
          </p:cNvSpPr>
          <p:nvPr>
            <p:ph type="title"/>
          </p:nvPr>
        </p:nvSpPr>
        <p:spPr bwMode="auto">
          <a:xfrm>
            <a:off x="533400" y="762000"/>
            <a:ext cx="8162925" cy="762000"/>
          </a:xfrm>
          <a:prstGeom prst="rect">
            <a:avLst/>
          </a:prstGeom>
          <a:noFill/>
          <a:ln>
            <a:noFill/>
          </a:ln>
          <a:effectLst>
            <a:outerShdw dist="45791" dir="3378596"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a:t>单击此处编辑母版标题样式</a:t>
            </a:r>
          </a:p>
        </p:txBody>
      </p:sp>
      <p:sp>
        <p:nvSpPr>
          <p:cNvPr id="1028" name="Rectangle 66"/>
          <p:cNvSpPr>
            <a:spLocks noGrp="1" noChangeArrowheads="1"/>
          </p:cNvSpPr>
          <p:nvPr>
            <p:ph type="body" idx="1"/>
          </p:nvPr>
        </p:nvSpPr>
        <p:spPr bwMode="auto">
          <a:xfrm>
            <a:off x="539750" y="1628775"/>
            <a:ext cx="8153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3139" name="Rectangle 67"/>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atin typeface="+mn-lt"/>
              </a:defRPr>
            </a:lvl1pPr>
          </a:lstStyle>
          <a:p>
            <a:pPr>
              <a:defRPr/>
            </a:pPr>
            <a:endParaRPr lang="en-US" altLang="zh-CN"/>
          </a:p>
        </p:txBody>
      </p:sp>
      <p:sp>
        <p:nvSpPr>
          <p:cNvPr id="3140" name="Rectangle 68"/>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atin typeface="+mn-lt"/>
              </a:defRPr>
            </a:lvl1pPr>
          </a:lstStyle>
          <a:p>
            <a:pPr>
              <a:defRPr/>
            </a:pPr>
            <a:endParaRPr lang="en-US" altLang="zh-CN"/>
          </a:p>
        </p:txBody>
      </p:sp>
      <p:sp>
        <p:nvSpPr>
          <p:cNvPr id="3141" name="Rectangle 69"/>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mn-lt"/>
              </a:defRPr>
            </a:lvl1pPr>
          </a:lstStyle>
          <a:p>
            <a:pPr>
              <a:defRPr/>
            </a:pPr>
            <a:fld id="{3FAEA270-CF09-470A-B618-189938F69176}"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25" r:id="rId1"/>
    <p:sldLayoutId id="2147484026" r:id="rId2"/>
    <p:sldLayoutId id="2147484013" r:id="rId3"/>
    <p:sldLayoutId id="2147484014" r:id="rId4"/>
    <p:sldLayoutId id="2147484015" r:id="rId5"/>
    <p:sldLayoutId id="2147484016" r:id="rId6"/>
    <p:sldLayoutId id="2147484017" r:id="rId7"/>
    <p:sldLayoutId id="2147484018" r:id="rId8"/>
    <p:sldLayoutId id="2147484019" r:id="rId9"/>
    <p:sldLayoutId id="2147484020" r:id="rId10"/>
    <p:sldLayoutId id="2147484021" r:id="rId11"/>
    <p:sldLayoutId id="2147484022" r:id="rId12"/>
    <p:sldLayoutId id="2147484023" r:id="rId13"/>
    <p:sldLayoutId id="2147484024" r:id="rId14"/>
  </p:sldLayoutIdLst>
  <p:transition>
    <p:fade/>
  </p:transition>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5pPr>
      <a:lvl6pPr marL="457200" algn="ctr" rtl="0" fontAlgn="base">
        <a:spcBef>
          <a:spcPct val="0"/>
        </a:spcBef>
        <a:spcAft>
          <a:spcPct val="0"/>
        </a:spcAft>
        <a:defRPr kumimoji="1" sz="4400" b="1">
          <a:solidFill>
            <a:schemeClr val="tx2"/>
          </a:solidFill>
          <a:latin typeface="Verdana" pitchFamily="34" charset="0"/>
          <a:ea typeface="宋体" pitchFamily="2" charset="-122"/>
        </a:defRPr>
      </a:lvl6pPr>
      <a:lvl7pPr marL="914400" algn="ctr" rtl="0" fontAlgn="base">
        <a:spcBef>
          <a:spcPct val="0"/>
        </a:spcBef>
        <a:spcAft>
          <a:spcPct val="0"/>
        </a:spcAft>
        <a:defRPr kumimoji="1" sz="4400" b="1">
          <a:solidFill>
            <a:schemeClr val="tx2"/>
          </a:solidFill>
          <a:latin typeface="Verdana" pitchFamily="34" charset="0"/>
          <a:ea typeface="宋体" pitchFamily="2" charset="-122"/>
        </a:defRPr>
      </a:lvl7pPr>
      <a:lvl8pPr marL="1371600" algn="ctr" rtl="0" fontAlgn="base">
        <a:spcBef>
          <a:spcPct val="0"/>
        </a:spcBef>
        <a:spcAft>
          <a:spcPct val="0"/>
        </a:spcAft>
        <a:defRPr kumimoji="1" sz="4400" b="1">
          <a:solidFill>
            <a:schemeClr val="tx2"/>
          </a:solidFill>
          <a:latin typeface="Verdana" pitchFamily="34" charset="0"/>
          <a:ea typeface="宋体" pitchFamily="2" charset="-122"/>
        </a:defRPr>
      </a:lvl8pPr>
      <a:lvl9pPr marL="1828800" algn="ctr" rtl="0" fontAlgn="base">
        <a:spcBef>
          <a:spcPct val="0"/>
        </a:spcBef>
        <a:spcAft>
          <a:spcPct val="0"/>
        </a:spcAft>
        <a:defRPr kumimoji="1" sz="4400" b="1">
          <a:solidFill>
            <a:schemeClr val="tx2"/>
          </a:solidFill>
          <a:latin typeface="Verdana" pitchFamily="34" charset="0"/>
          <a:ea typeface="宋体" pitchFamily="2" charset="-122"/>
        </a:defRPr>
      </a:lvl9pPr>
    </p:titleStyle>
    <p:bodyStyle>
      <a:lvl1pPr marL="342900" indent="-342900" algn="l" rtl="0" eaLnBrk="0" fontAlgn="base" hangingPunct="0">
        <a:lnSpc>
          <a:spcPct val="120000"/>
        </a:lnSpc>
        <a:spcBef>
          <a:spcPct val="20000"/>
        </a:spcBef>
        <a:spcAft>
          <a:spcPct val="0"/>
        </a:spcAft>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85.xml"/><Relationship Id="rId5" Type="http://schemas.openxmlformats.org/officeDocument/2006/relationships/slide" Target="slide64.xml"/><Relationship Id="rId4" Type="http://schemas.openxmlformats.org/officeDocument/2006/relationships/slide" Target="slide30.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7.xml"/><Relationship Id="rId7" Type="http://schemas.openxmlformats.org/officeDocument/2006/relationships/slide" Target="slide1.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8.xml"/><Relationship Id="rId5" Type="http://schemas.openxmlformats.org/officeDocument/2006/relationships/slide" Target="slide15.xml"/><Relationship Id="rId4" Type="http://schemas.openxmlformats.org/officeDocument/2006/relationships/slide" Target="slide1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 Target="slide29.xml"/><Relationship Id="rId2" Type="http://schemas.openxmlformats.org/officeDocument/2006/relationships/slide" Target="slide2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1.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40.xml"/><Relationship Id="rId7" Type="http://schemas.openxmlformats.org/officeDocument/2006/relationships/image" Target="../media/image2.png"/><Relationship Id="rId2" Type="http://schemas.openxmlformats.org/officeDocument/2006/relationships/slide" Target="slide32.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51.xml"/><Relationship Id="rId4" Type="http://schemas.openxmlformats.org/officeDocument/2006/relationships/slide" Target="slide50.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slide" Target="slide79.xml"/><Relationship Id="rId2" Type="http://schemas.openxmlformats.org/officeDocument/2006/relationships/slide" Target="slide6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slide" Target="slide1.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5.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5.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5.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5.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5.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5.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slide" Target="slide65.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5.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6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73125"/>
            <a:ext cx="8858250" cy="769938"/>
          </a:xfrm>
          <a:effectLst/>
        </p:spPr>
        <p:txBody>
          <a:bodyPr anchor="ctr"/>
          <a:lstStyle/>
          <a:p>
            <a:pPr eaLnBrk="1" hangingPunct="1">
              <a:defRPr/>
            </a:pPr>
            <a:r>
              <a:rPr lang="zh-CN" altLang="zh-CN" dirty="0">
                <a:solidFill>
                  <a:srgbClr val="800000"/>
                </a:solidFill>
                <a:effectLst>
                  <a:outerShdw blurRad="38100" dist="38100" dir="2700000" algn="tl">
                    <a:srgbClr val="000000"/>
                  </a:outerShdw>
                </a:effectLst>
                <a:latin typeface="Arial" charset="0"/>
                <a:ea typeface="黑体" pitchFamily="2" charset="-122"/>
              </a:rPr>
              <a:t>第</a:t>
            </a:r>
            <a:r>
              <a:rPr lang="en-US" altLang="zh-CN" dirty="0">
                <a:solidFill>
                  <a:srgbClr val="800000"/>
                </a:solidFill>
                <a:effectLst>
                  <a:outerShdw blurRad="38100" dist="38100" dir="2700000" algn="tl">
                    <a:srgbClr val="000000"/>
                  </a:outerShdw>
                </a:effectLst>
                <a:latin typeface="Arial" charset="0"/>
                <a:ea typeface="黑体" pitchFamily="2" charset="-122"/>
              </a:rPr>
              <a:t>10</a:t>
            </a:r>
            <a:r>
              <a:rPr lang="zh-CN" altLang="zh-CN" dirty="0">
                <a:solidFill>
                  <a:srgbClr val="800000"/>
                </a:solidFill>
                <a:effectLst>
                  <a:outerShdw blurRad="38100" dist="38100" dir="2700000" algn="tl">
                    <a:srgbClr val="000000"/>
                  </a:outerShdw>
                </a:effectLst>
                <a:latin typeface="Arial" charset="0"/>
                <a:ea typeface="黑体" pitchFamily="2" charset="-122"/>
              </a:rPr>
              <a:t>章 对文件的输入输出</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4099" name="Rectangle 3"/>
          <p:cNvSpPr>
            <a:spLocks noGrp="1" noChangeArrowheads="1"/>
          </p:cNvSpPr>
          <p:nvPr>
            <p:ph idx="1"/>
          </p:nvPr>
        </p:nvSpPr>
        <p:spPr>
          <a:xfrm>
            <a:off x="1071563" y="1857375"/>
            <a:ext cx="6786562" cy="4000500"/>
          </a:xfrm>
        </p:spPr>
        <p:txBody>
          <a:bodyPr/>
          <a:lstStyle/>
          <a:p>
            <a:pPr eaLnBrk="1" hangingPunct="1">
              <a:lnSpc>
                <a:spcPct val="100000"/>
              </a:lnSpc>
              <a:spcBef>
                <a:spcPct val="50000"/>
              </a:spcBef>
              <a:buFont typeface="Wingdings" pitchFamily="2" charset="2"/>
              <a:buNone/>
            </a:pPr>
            <a:r>
              <a:rPr lang="en-US" altLang="zh-CN" sz="3600" dirty="0">
                <a:hlinkClick r:id="rId2" action="ppaction://hlinksldjump"/>
              </a:rPr>
              <a:t>10.1 </a:t>
            </a:r>
            <a:r>
              <a:rPr lang="zh-CN" altLang="zh-CN" sz="3600" dirty="0">
                <a:hlinkClick r:id="rId2" action="ppaction://hlinksldjump"/>
              </a:rPr>
              <a:t>Ｃ文件的有关基本知识</a:t>
            </a:r>
            <a:endParaRPr lang="en-US" altLang="zh-CN" sz="3600" dirty="0"/>
          </a:p>
          <a:p>
            <a:pPr eaLnBrk="1" hangingPunct="1">
              <a:lnSpc>
                <a:spcPct val="100000"/>
              </a:lnSpc>
              <a:spcBef>
                <a:spcPct val="50000"/>
              </a:spcBef>
              <a:buFont typeface="Wingdings" pitchFamily="2" charset="2"/>
              <a:buNone/>
            </a:pPr>
            <a:r>
              <a:rPr lang="en-US" altLang="zh-CN" sz="3600" dirty="0">
                <a:hlinkClick r:id="rId3" action="ppaction://hlinksldjump"/>
              </a:rPr>
              <a:t>10.2 </a:t>
            </a:r>
            <a:r>
              <a:rPr lang="zh-CN" altLang="zh-CN" sz="3600" dirty="0">
                <a:hlinkClick r:id="rId3" action="ppaction://hlinksldjump"/>
              </a:rPr>
              <a:t>打开与关闭文件</a:t>
            </a:r>
            <a:endParaRPr lang="en-US" altLang="zh-CN" sz="3600" dirty="0"/>
          </a:p>
          <a:p>
            <a:pPr eaLnBrk="1" hangingPunct="1">
              <a:lnSpc>
                <a:spcPct val="100000"/>
              </a:lnSpc>
              <a:spcBef>
                <a:spcPct val="50000"/>
              </a:spcBef>
              <a:buFont typeface="Wingdings" pitchFamily="2" charset="2"/>
              <a:buNone/>
            </a:pPr>
            <a:r>
              <a:rPr lang="en-US" altLang="zh-CN" sz="3600" dirty="0">
                <a:hlinkClick r:id="rId4" action="ppaction://hlinksldjump"/>
              </a:rPr>
              <a:t>10.3 </a:t>
            </a:r>
            <a:r>
              <a:rPr lang="zh-CN" altLang="zh-CN" sz="3600" dirty="0">
                <a:hlinkClick r:id="rId4" action="ppaction://hlinksldjump"/>
              </a:rPr>
              <a:t>顺序读写数据文件</a:t>
            </a:r>
            <a:endParaRPr lang="en-US" altLang="zh-CN" sz="3600" dirty="0"/>
          </a:p>
          <a:p>
            <a:pPr eaLnBrk="1" hangingPunct="1">
              <a:lnSpc>
                <a:spcPct val="100000"/>
              </a:lnSpc>
              <a:spcBef>
                <a:spcPct val="50000"/>
              </a:spcBef>
              <a:buFont typeface="Wingdings" pitchFamily="2" charset="2"/>
              <a:buNone/>
            </a:pPr>
            <a:r>
              <a:rPr lang="en-US" altLang="zh-CN" sz="3600" dirty="0">
                <a:hlinkClick r:id="rId5" action="ppaction://hlinksldjump"/>
              </a:rPr>
              <a:t>10.4 </a:t>
            </a:r>
            <a:r>
              <a:rPr lang="zh-CN" altLang="zh-CN" sz="3600" dirty="0">
                <a:hlinkClick r:id="rId5" action="ppaction://hlinksldjump"/>
              </a:rPr>
              <a:t>随机读写数据文件</a:t>
            </a:r>
            <a:endParaRPr lang="zh-CN" altLang="en-US" sz="3600" dirty="0"/>
          </a:p>
          <a:p>
            <a:pPr eaLnBrk="1" hangingPunct="1">
              <a:lnSpc>
                <a:spcPct val="100000"/>
              </a:lnSpc>
              <a:spcBef>
                <a:spcPct val="50000"/>
              </a:spcBef>
              <a:buFont typeface="Wingdings" pitchFamily="2" charset="2"/>
              <a:buNone/>
            </a:pPr>
            <a:r>
              <a:rPr lang="en-US" altLang="zh-CN" sz="3600" dirty="0">
                <a:hlinkClick r:id="rId6" action="ppaction://hlinksldjump"/>
              </a:rPr>
              <a:t>*10.5 </a:t>
            </a:r>
            <a:r>
              <a:rPr lang="zh-CN" altLang="zh-CN" sz="3600" dirty="0">
                <a:hlinkClick r:id="rId6" action="ppaction://hlinksldjump"/>
              </a:rPr>
              <a:t>文件读写的出错检测</a:t>
            </a:r>
            <a:endParaRPr lang="en-US" altLang="zh-CN" sz="3600" dirty="0"/>
          </a:p>
        </p:txBody>
      </p:sp>
    </p:spTree>
  </p:cSld>
  <p:clrMapOvr>
    <a:masterClrMapping/>
  </p:clrMapOvr>
  <p:transition spd="med">
    <p:blinds/>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idx="4294967295"/>
          </p:nvPr>
        </p:nvSpPr>
        <p:spPr>
          <a:xfrm>
            <a:off x="285750" y="65881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10.1.2 </a:t>
            </a:r>
            <a:r>
              <a:rPr lang="zh-CN" altLang="zh-CN" dirty="0">
                <a:solidFill>
                  <a:srgbClr val="800000"/>
                </a:solidFill>
                <a:effectLst>
                  <a:outerShdw blurRad="38100" dist="38100" dir="2700000" algn="tl">
                    <a:srgbClr val="000000"/>
                  </a:outerShdw>
                </a:effectLst>
                <a:latin typeface="Arial" charset="0"/>
                <a:ea typeface="黑体" pitchFamily="2" charset="-122"/>
              </a:rPr>
              <a:t>文件名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8435" name="Rectangle 3"/>
          <p:cNvSpPr>
            <a:spLocks noGrp="1" noChangeArrowheads="1"/>
          </p:cNvSpPr>
          <p:nvPr>
            <p:ph type="body" idx="4294967295"/>
          </p:nvPr>
        </p:nvSpPr>
        <p:spPr>
          <a:xfrm>
            <a:off x="1000125" y="1571625"/>
            <a:ext cx="8143875" cy="3286125"/>
          </a:xfrm>
        </p:spPr>
        <p:txBody>
          <a:bodyPr/>
          <a:lstStyle/>
          <a:p>
            <a:r>
              <a:rPr lang="zh-CN" altLang="zh-CN"/>
              <a:t>文件路径表示文件在外部存储设备中的位置。如：</a:t>
            </a:r>
          </a:p>
          <a:p>
            <a:pPr lvl="1">
              <a:buFont typeface="Wingdings" pitchFamily="2" charset="2"/>
              <a:buNone/>
            </a:pPr>
            <a:r>
              <a:rPr lang="en-US" altLang="zh-CN"/>
              <a:t>    D: \CC\temp\file1.dat</a:t>
            </a:r>
            <a:endParaRPr lang="zh-CN" altLang="zh-CN"/>
          </a:p>
          <a:p>
            <a:pPr lvl="1"/>
            <a:r>
              <a:rPr lang="zh-CN" altLang="zh-CN"/>
              <a:t>表示</a:t>
            </a:r>
            <a:r>
              <a:rPr lang="en-US" altLang="zh-CN"/>
              <a:t>file1.dat</a:t>
            </a:r>
            <a:r>
              <a:rPr lang="zh-CN" altLang="zh-CN"/>
              <a:t>文件存放在</a:t>
            </a:r>
            <a:r>
              <a:rPr lang="en-US" altLang="zh-CN"/>
              <a:t>D</a:t>
            </a:r>
            <a:r>
              <a:rPr lang="zh-CN" altLang="zh-CN"/>
              <a:t>盘中的</a:t>
            </a:r>
            <a:r>
              <a:rPr lang="en-US" altLang="zh-CN"/>
              <a:t>CC</a:t>
            </a:r>
            <a:r>
              <a:rPr lang="zh-CN" altLang="zh-CN"/>
              <a:t>目录下的</a:t>
            </a:r>
            <a:r>
              <a:rPr lang="en-US" altLang="zh-CN"/>
              <a:t>temp</a:t>
            </a:r>
            <a:r>
              <a:rPr lang="zh-CN" altLang="zh-CN"/>
              <a:t>子目录下面</a:t>
            </a:r>
            <a:endParaRPr lang="en-US" altLang="zh-CN">
              <a:solidFill>
                <a:srgbClr val="C00000"/>
              </a:solidFill>
            </a:endParaRPr>
          </a:p>
        </p:txBody>
      </p:sp>
      <p:pic>
        <p:nvPicPr>
          <p:cNvPr id="18436"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a:spLocks noChangeArrowheads="1"/>
          </p:cNvSpPr>
          <p:nvPr/>
        </p:nvSpPr>
        <p:spPr bwMode="auto">
          <a:xfrm>
            <a:off x="4789488" y="2857500"/>
            <a:ext cx="1000125" cy="571500"/>
          </a:xfrm>
          <a:prstGeom prst="ellipse">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7" name="圆角矩形标注 6"/>
          <p:cNvSpPr>
            <a:spLocks noChangeArrowheads="1"/>
          </p:cNvSpPr>
          <p:nvPr/>
        </p:nvSpPr>
        <p:spPr bwMode="auto">
          <a:xfrm>
            <a:off x="3717925" y="1268413"/>
            <a:ext cx="3517900" cy="1231900"/>
          </a:xfrm>
          <a:prstGeom prst="wedgeRoundRectCallout">
            <a:avLst>
              <a:gd name="adj1" fmla="val -3972"/>
              <a:gd name="adj2" fmla="val 75514"/>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a:solidFill>
                  <a:srgbClr val="C00000"/>
                </a:solidFill>
                <a:latin typeface="Arial" pitchFamily="34" charset="0"/>
              </a:rPr>
              <a:t>命名规则遵循标识符的命名规则</a:t>
            </a:r>
            <a:endParaRPr lang="zh-CN" altLang="en-US">
              <a:solidFill>
                <a:srgbClr val="C00000"/>
              </a:solidFill>
              <a:latin typeface="Arial" pitchFamily="34" charset="0"/>
            </a:endParaRP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idx="4294967295"/>
          </p:nvPr>
        </p:nvSpPr>
        <p:spPr>
          <a:xfrm>
            <a:off x="285750" y="65881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10.1.2 </a:t>
            </a:r>
            <a:r>
              <a:rPr lang="zh-CN" altLang="zh-CN" dirty="0">
                <a:solidFill>
                  <a:srgbClr val="800000"/>
                </a:solidFill>
                <a:effectLst>
                  <a:outerShdw blurRad="38100" dist="38100" dir="2700000" algn="tl">
                    <a:srgbClr val="000000"/>
                  </a:outerShdw>
                </a:effectLst>
                <a:latin typeface="Arial" charset="0"/>
                <a:ea typeface="黑体" pitchFamily="2" charset="-122"/>
              </a:rPr>
              <a:t>文件名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9459" name="Rectangle 3"/>
          <p:cNvSpPr>
            <a:spLocks noGrp="1" noChangeArrowheads="1"/>
          </p:cNvSpPr>
          <p:nvPr>
            <p:ph type="body" idx="4294967295"/>
          </p:nvPr>
        </p:nvSpPr>
        <p:spPr>
          <a:xfrm>
            <a:off x="1000125" y="1571625"/>
            <a:ext cx="8143875" cy="3286125"/>
          </a:xfrm>
        </p:spPr>
        <p:txBody>
          <a:bodyPr/>
          <a:lstStyle/>
          <a:p>
            <a:r>
              <a:rPr lang="zh-CN" altLang="zh-CN"/>
              <a:t>文件路径表示文件在外部存储设备中的位置。如：</a:t>
            </a:r>
          </a:p>
          <a:p>
            <a:pPr lvl="1">
              <a:buFont typeface="Wingdings" pitchFamily="2" charset="2"/>
              <a:buNone/>
            </a:pPr>
            <a:r>
              <a:rPr lang="en-US" altLang="zh-CN"/>
              <a:t>    D: \CC\temp\file1.dat</a:t>
            </a:r>
            <a:endParaRPr lang="zh-CN" altLang="zh-CN"/>
          </a:p>
          <a:p>
            <a:pPr lvl="1"/>
            <a:r>
              <a:rPr lang="zh-CN" altLang="zh-CN"/>
              <a:t>表示</a:t>
            </a:r>
            <a:r>
              <a:rPr lang="en-US" altLang="zh-CN"/>
              <a:t>file1.dat</a:t>
            </a:r>
            <a:r>
              <a:rPr lang="zh-CN" altLang="zh-CN"/>
              <a:t>文件存放在</a:t>
            </a:r>
            <a:r>
              <a:rPr lang="en-US" altLang="zh-CN"/>
              <a:t>D</a:t>
            </a:r>
            <a:r>
              <a:rPr lang="zh-CN" altLang="zh-CN"/>
              <a:t>盘中的</a:t>
            </a:r>
            <a:r>
              <a:rPr lang="en-US" altLang="zh-CN"/>
              <a:t>CC</a:t>
            </a:r>
            <a:r>
              <a:rPr lang="zh-CN" altLang="zh-CN"/>
              <a:t>目录下的</a:t>
            </a:r>
            <a:r>
              <a:rPr lang="en-US" altLang="zh-CN"/>
              <a:t>temp</a:t>
            </a:r>
            <a:r>
              <a:rPr lang="zh-CN" altLang="zh-CN"/>
              <a:t>子目录下面</a:t>
            </a:r>
            <a:endParaRPr lang="en-US" altLang="zh-CN">
              <a:solidFill>
                <a:srgbClr val="C00000"/>
              </a:solidFill>
            </a:endParaRPr>
          </a:p>
        </p:txBody>
      </p:sp>
      <p:pic>
        <p:nvPicPr>
          <p:cNvPr id="19460"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椭圆 5"/>
          <p:cNvSpPr>
            <a:spLocks noChangeArrowheads="1"/>
          </p:cNvSpPr>
          <p:nvPr/>
        </p:nvSpPr>
        <p:spPr bwMode="auto">
          <a:xfrm>
            <a:off x="5732463" y="2857500"/>
            <a:ext cx="1000125" cy="571500"/>
          </a:xfrm>
          <a:prstGeom prst="ellipse">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7" name="圆角矩形标注 6"/>
          <p:cNvSpPr>
            <a:spLocks noChangeArrowheads="1"/>
          </p:cNvSpPr>
          <p:nvPr/>
        </p:nvSpPr>
        <p:spPr bwMode="auto">
          <a:xfrm>
            <a:off x="1763713" y="620713"/>
            <a:ext cx="6192837" cy="1728787"/>
          </a:xfrm>
          <a:prstGeom prst="wedgeRoundRectCallout">
            <a:avLst>
              <a:gd name="adj1" fmla="val 23083"/>
              <a:gd name="adj2" fmla="val 79569"/>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a:solidFill>
                  <a:srgbClr val="C00000"/>
                </a:solidFill>
                <a:latin typeface="Arial" pitchFamily="34" charset="0"/>
              </a:rPr>
              <a:t>一般不超过</a:t>
            </a:r>
            <a:r>
              <a:rPr lang="en-US" altLang="zh-CN">
                <a:solidFill>
                  <a:srgbClr val="C00000"/>
                </a:solidFill>
                <a:latin typeface="Arial" pitchFamily="34" charset="0"/>
              </a:rPr>
              <a:t>3</a:t>
            </a:r>
            <a:r>
              <a:rPr lang="zh-CN" altLang="zh-CN">
                <a:solidFill>
                  <a:srgbClr val="C00000"/>
                </a:solidFill>
                <a:latin typeface="Arial" pitchFamily="34" charset="0"/>
              </a:rPr>
              <a:t>个字母</a:t>
            </a:r>
            <a:r>
              <a:rPr lang="zh-CN" altLang="en-US">
                <a:solidFill>
                  <a:srgbClr val="C00000"/>
                </a:solidFill>
                <a:latin typeface="Arial" pitchFamily="34" charset="0"/>
              </a:rPr>
              <a:t>（</a:t>
            </a:r>
            <a:r>
              <a:rPr lang="en-US" altLang="zh-CN">
                <a:solidFill>
                  <a:srgbClr val="C00000"/>
                </a:solidFill>
                <a:latin typeface="Arial" pitchFamily="34" charset="0"/>
              </a:rPr>
              <a:t>doc</a:t>
            </a:r>
            <a:r>
              <a:rPr lang="zh-CN" altLang="en-US">
                <a:solidFill>
                  <a:srgbClr val="C00000"/>
                </a:solidFill>
                <a:latin typeface="Arial" pitchFamily="34" charset="0"/>
              </a:rPr>
              <a:t>、</a:t>
            </a:r>
            <a:r>
              <a:rPr lang="en-US" altLang="zh-CN">
                <a:solidFill>
                  <a:srgbClr val="C00000"/>
                </a:solidFill>
                <a:latin typeface="Arial" pitchFamily="34" charset="0"/>
              </a:rPr>
              <a:t>txt</a:t>
            </a:r>
            <a:r>
              <a:rPr lang="zh-CN" altLang="en-US">
                <a:solidFill>
                  <a:srgbClr val="C00000"/>
                </a:solidFill>
                <a:latin typeface="Arial" pitchFamily="34" charset="0"/>
              </a:rPr>
              <a:t>、</a:t>
            </a:r>
            <a:r>
              <a:rPr lang="en-US" altLang="zh-CN">
                <a:solidFill>
                  <a:srgbClr val="C00000"/>
                </a:solidFill>
                <a:latin typeface="Arial" pitchFamily="34" charset="0"/>
              </a:rPr>
              <a:t>dat</a:t>
            </a:r>
            <a:r>
              <a:rPr lang="zh-CN" altLang="en-US">
                <a:solidFill>
                  <a:srgbClr val="C00000"/>
                </a:solidFill>
                <a:latin typeface="Arial" pitchFamily="34" charset="0"/>
              </a:rPr>
              <a:t>、</a:t>
            </a:r>
            <a:r>
              <a:rPr lang="en-US" altLang="zh-CN">
                <a:solidFill>
                  <a:srgbClr val="C00000"/>
                </a:solidFill>
                <a:latin typeface="Arial" pitchFamily="34" charset="0"/>
              </a:rPr>
              <a:t>c</a:t>
            </a:r>
            <a:r>
              <a:rPr lang="zh-CN" altLang="en-US">
                <a:solidFill>
                  <a:srgbClr val="C00000"/>
                </a:solidFill>
                <a:latin typeface="Arial" pitchFamily="34" charset="0"/>
              </a:rPr>
              <a:t>、</a:t>
            </a:r>
            <a:r>
              <a:rPr lang="en-US" altLang="zh-CN">
                <a:solidFill>
                  <a:srgbClr val="C00000"/>
                </a:solidFill>
                <a:latin typeface="Arial" pitchFamily="34" charset="0"/>
              </a:rPr>
              <a:t>cpp</a:t>
            </a:r>
            <a:r>
              <a:rPr lang="zh-CN" altLang="en-US">
                <a:solidFill>
                  <a:srgbClr val="C00000"/>
                </a:solidFill>
                <a:latin typeface="Arial" pitchFamily="34" charset="0"/>
              </a:rPr>
              <a:t>、</a:t>
            </a:r>
            <a:r>
              <a:rPr lang="en-US" altLang="zh-CN">
                <a:solidFill>
                  <a:srgbClr val="C00000"/>
                </a:solidFill>
                <a:latin typeface="Arial" pitchFamily="34" charset="0"/>
              </a:rPr>
              <a:t>obj</a:t>
            </a:r>
            <a:r>
              <a:rPr lang="zh-CN" altLang="en-US">
                <a:solidFill>
                  <a:srgbClr val="C00000"/>
                </a:solidFill>
                <a:latin typeface="Arial" pitchFamily="34" charset="0"/>
              </a:rPr>
              <a:t>、</a:t>
            </a:r>
            <a:r>
              <a:rPr lang="en-US" altLang="zh-CN">
                <a:solidFill>
                  <a:srgbClr val="C00000"/>
                </a:solidFill>
                <a:latin typeface="Arial" pitchFamily="34" charset="0"/>
              </a:rPr>
              <a:t>exe</a:t>
            </a:r>
            <a:r>
              <a:rPr lang="zh-CN" altLang="en-US">
                <a:solidFill>
                  <a:srgbClr val="C00000"/>
                </a:solidFill>
                <a:latin typeface="Arial" pitchFamily="34" charset="0"/>
              </a:rPr>
              <a:t>、</a:t>
            </a:r>
            <a:r>
              <a:rPr lang="en-US" altLang="zh-CN">
                <a:solidFill>
                  <a:srgbClr val="C00000"/>
                </a:solidFill>
                <a:latin typeface="Arial" pitchFamily="34" charset="0"/>
              </a:rPr>
              <a:t>ppt</a:t>
            </a:r>
            <a:r>
              <a:rPr lang="zh-CN" altLang="en-US">
                <a:solidFill>
                  <a:srgbClr val="C00000"/>
                </a:solidFill>
                <a:latin typeface="Arial" pitchFamily="34" charset="0"/>
              </a:rPr>
              <a:t>、</a:t>
            </a:r>
            <a:r>
              <a:rPr lang="en-US" altLang="zh-CN">
                <a:solidFill>
                  <a:srgbClr val="C00000"/>
                </a:solidFill>
                <a:latin typeface="Arial" pitchFamily="34" charset="0"/>
              </a:rPr>
              <a:t>bmp</a:t>
            </a:r>
            <a:r>
              <a:rPr lang="zh-CN" altLang="en-US">
                <a:solidFill>
                  <a:srgbClr val="C00000"/>
                </a:solidFill>
                <a:latin typeface="Arial" pitchFamily="34" charset="0"/>
              </a:rPr>
              <a:t>等）</a:t>
            </a:r>
          </a:p>
        </p:txBody>
      </p:sp>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10.1.3 </a:t>
            </a:r>
            <a:r>
              <a:rPr lang="zh-CN" altLang="zh-CN" dirty="0">
                <a:solidFill>
                  <a:srgbClr val="800000"/>
                </a:solidFill>
                <a:effectLst>
                  <a:outerShdw blurRad="38100" dist="38100" dir="2700000" algn="tl">
                    <a:srgbClr val="000000"/>
                  </a:outerShdw>
                </a:effectLst>
                <a:latin typeface="Arial" charset="0"/>
                <a:ea typeface="黑体" pitchFamily="2" charset="-122"/>
              </a:rPr>
              <a:t>文件的分类</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7411" name="Rectangle 3"/>
          <p:cNvSpPr>
            <a:spLocks noGrp="1" noChangeArrowheads="1"/>
          </p:cNvSpPr>
          <p:nvPr>
            <p:ph idx="1"/>
          </p:nvPr>
        </p:nvSpPr>
        <p:spPr>
          <a:xfrm>
            <a:off x="571500" y="1571625"/>
            <a:ext cx="8143875" cy="4500563"/>
          </a:xfrm>
        </p:spPr>
        <p:txBody>
          <a:bodyPr/>
          <a:lstStyle/>
          <a:p>
            <a:r>
              <a:rPr lang="zh-CN" altLang="zh-CN" dirty="0"/>
              <a:t>根据数据的组织形式，数据文件可分为</a:t>
            </a:r>
            <a:r>
              <a:rPr lang="en-US" altLang="zh-CN" dirty="0">
                <a:solidFill>
                  <a:srgbClr val="C00000"/>
                </a:solidFill>
              </a:rPr>
              <a:t>ASCII</a:t>
            </a:r>
            <a:r>
              <a:rPr lang="zh-CN" altLang="zh-CN" dirty="0">
                <a:solidFill>
                  <a:srgbClr val="C00000"/>
                </a:solidFill>
              </a:rPr>
              <a:t>文件</a:t>
            </a:r>
            <a:r>
              <a:rPr lang="zh-CN" altLang="zh-CN" dirty="0"/>
              <a:t>和</a:t>
            </a:r>
            <a:r>
              <a:rPr lang="zh-CN" altLang="zh-CN" dirty="0">
                <a:solidFill>
                  <a:srgbClr val="C00000"/>
                </a:solidFill>
              </a:rPr>
              <a:t>二进制文件</a:t>
            </a:r>
            <a:r>
              <a:rPr lang="zh-CN" altLang="zh-CN" dirty="0"/>
              <a:t>。</a:t>
            </a:r>
          </a:p>
          <a:p>
            <a:pPr lvl="1"/>
            <a:r>
              <a:rPr lang="zh-CN" altLang="zh-CN" dirty="0"/>
              <a:t>数据在内存中是以二进制形式存储的，如果不加转换地输出到外存，就是</a:t>
            </a:r>
            <a:r>
              <a:rPr lang="zh-CN" altLang="zh-CN" dirty="0">
                <a:solidFill>
                  <a:srgbClr val="0000CC"/>
                </a:solidFill>
              </a:rPr>
              <a:t>二进制文件</a:t>
            </a:r>
            <a:endParaRPr lang="en-US" altLang="zh-CN" dirty="0">
              <a:solidFill>
                <a:srgbClr val="0000CC"/>
              </a:solidFill>
            </a:endParaRPr>
          </a:p>
          <a:p>
            <a:pPr lvl="1"/>
            <a:r>
              <a:rPr lang="zh-CN" altLang="zh-CN" dirty="0"/>
              <a:t>如果要求在外存上以</a:t>
            </a:r>
            <a:r>
              <a:rPr lang="en-US" altLang="zh-CN" dirty="0"/>
              <a:t>ASCII</a:t>
            </a:r>
            <a:r>
              <a:rPr lang="zh-CN" altLang="zh-CN" dirty="0"/>
              <a:t>代码形式存储，则需要在存储前进行转换</a:t>
            </a:r>
            <a:endParaRPr lang="en-US" altLang="zh-CN" dirty="0"/>
          </a:p>
          <a:p>
            <a:pPr lvl="1"/>
            <a:r>
              <a:rPr lang="en-US" altLang="zh-CN" dirty="0"/>
              <a:t>ASCII</a:t>
            </a:r>
            <a:r>
              <a:rPr lang="zh-CN" altLang="zh-CN" dirty="0"/>
              <a:t>文件又称</a:t>
            </a:r>
            <a:r>
              <a:rPr lang="zh-CN" altLang="zh-CN" dirty="0">
                <a:solidFill>
                  <a:srgbClr val="0000CC"/>
                </a:solidFill>
              </a:rPr>
              <a:t>文本文件</a:t>
            </a:r>
            <a:r>
              <a:rPr lang="zh-CN" altLang="zh-CN" dirty="0"/>
              <a:t>，每一个字节放一个字符的</a:t>
            </a:r>
            <a:r>
              <a:rPr lang="en-US" altLang="zh-CN" dirty="0"/>
              <a:t>ASCII</a:t>
            </a:r>
            <a:r>
              <a:rPr lang="zh-CN" altLang="zh-CN" dirty="0"/>
              <a:t>代码</a:t>
            </a:r>
            <a:endParaRPr lang="en-US" altLang="zh-CN" dirty="0">
              <a:solidFill>
                <a:srgbClr val="C00000"/>
              </a:solidFill>
            </a:endParaRPr>
          </a:p>
        </p:txBody>
      </p:sp>
      <p:pic>
        <p:nvPicPr>
          <p:cNvPr id="20484"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blinds(horizontal)">
                                      <p:cBhvr>
                                        <p:cTn id="7" dur="500"/>
                                        <p:tgtEl>
                                          <p:spTgt spid="174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7411">
                                            <p:txEl>
                                              <p:pRg st="2" end="2"/>
                                            </p:txEl>
                                          </p:spTgt>
                                        </p:tgtEl>
                                        <p:attrNameLst>
                                          <p:attrName>style.visibility</p:attrName>
                                        </p:attrNameLst>
                                      </p:cBhvr>
                                      <p:to>
                                        <p:strVal val="visible"/>
                                      </p:to>
                                    </p:set>
                                    <p:animEffect transition="in" filter="blinds(horizontal)">
                                      <p:cBhvr>
                                        <p:cTn id="12" dur="500"/>
                                        <p:tgtEl>
                                          <p:spTgt spid="1741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7411">
                                            <p:txEl>
                                              <p:pRg st="3" end="3"/>
                                            </p:txEl>
                                          </p:spTgt>
                                        </p:tgtEl>
                                        <p:attrNameLst>
                                          <p:attrName>style.visibility</p:attrName>
                                        </p:attrNameLst>
                                      </p:cBhvr>
                                      <p:to>
                                        <p:strVal val="visible"/>
                                      </p:to>
                                    </p:set>
                                    <p:animEffect transition="in" filter="blinds(horizontal)">
                                      <p:cBhvr>
                                        <p:cTn id="17" dur="500"/>
                                        <p:tgtEl>
                                          <p:spTgt spid="174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10.1.3 </a:t>
            </a:r>
            <a:r>
              <a:rPr lang="zh-CN" altLang="zh-CN" dirty="0">
                <a:solidFill>
                  <a:srgbClr val="800000"/>
                </a:solidFill>
                <a:effectLst>
                  <a:outerShdw blurRad="38100" dist="38100" dir="2700000" algn="tl">
                    <a:srgbClr val="000000"/>
                  </a:outerShdw>
                </a:effectLst>
                <a:latin typeface="Arial" charset="0"/>
                <a:ea typeface="黑体" pitchFamily="2" charset="-122"/>
              </a:rPr>
              <a:t>文件的分类</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8435" name="Rectangle 3"/>
          <p:cNvSpPr>
            <a:spLocks noGrp="1" noChangeArrowheads="1"/>
          </p:cNvSpPr>
          <p:nvPr>
            <p:ph idx="1"/>
          </p:nvPr>
        </p:nvSpPr>
        <p:spPr>
          <a:xfrm>
            <a:off x="571500" y="1571625"/>
            <a:ext cx="8143875" cy="4071938"/>
          </a:xfrm>
        </p:spPr>
        <p:txBody>
          <a:bodyPr/>
          <a:lstStyle/>
          <a:p>
            <a:r>
              <a:rPr lang="zh-CN" altLang="zh-CN"/>
              <a:t>字符一律以</a:t>
            </a:r>
            <a:r>
              <a:rPr lang="en-US" altLang="zh-CN"/>
              <a:t>ASCII</a:t>
            </a:r>
            <a:r>
              <a:rPr lang="zh-CN" altLang="zh-CN"/>
              <a:t>形式存储</a:t>
            </a:r>
            <a:endParaRPr lang="en-US" altLang="zh-CN"/>
          </a:p>
          <a:p>
            <a:r>
              <a:rPr lang="zh-CN" altLang="zh-CN"/>
              <a:t>数值型数据既可以用</a:t>
            </a:r>
            <a:r>
              <a:rPr lang="en-US" altLang="zh-CN"/>
              <a:t>ASCII</a:t>
            </a:r>
            <a:r>
              <a:rPr lang="zh-CN" altLang="zh-CN"/>
              <a:t>形式存储，也可以用二进制形式存储</a:t>
            </a:r>
            <a:endParaRPr lang="en-US" altLang="zh-CN"/>
          </a:p>
          <a:p>
            <a:pPr lvl="1"/>
            <a:r>
              <a:rPr lang="zh-CN" altLang="zh-CN"/>
              <a:t>如有整数</a:t>
            </a:r>
            <a:r>
              <a:rPr lang="en-US" altLang="zh-CN"/>
              <a:t>10000</a:t>
            </a:r>
            <a:r>
              <a:rPr lang="zh-CN" altLang="zh-CN"/>
              <a:t>，如果用</a:t>
            </a:r>
            <a:r>
              <a:rPr lang="en-US" altLang="zh-CN"/>
              <a:t>ASCII</a:t>
            </a:r>
            <a:r>
              <a:rPr lang="zh-CN" altLang="zh-CN"/>
              <a:t>码形式输出到磁盘，则在磁盘中占５个字节</a:t>
            </a:r>
            <a:r>
              <a:rPr lang="en-US" altLang="zh-CN"/>
              <a:t>(</a:t>
            </a:r>
            <a:r>
              <a:rPr lang="zh-CN" altLang="zh-CN"/>
              <a:t>每一个字符占一个字节</a:t>
            </a:r>
            <a:r>
              <a:rPr lang="en-US" altLang="zh-CN"/>
              <a:t>)</a:t>
            </a:r>
            <a:r>
              <a:rPr lang="zh-CN" altLang="zh-CN"/>
              <a:t>，而用二进制形式输出，则在磁盘上只占</a:t>
            </a:r>
            <a:r>
              <a:rPr lang="en-US" altLang="zh-CN"/>
              <a:t>4</a:t>
            </a:r>
            <a:r>
              <a:rPr lang="zh-CN" altLang="zh-CN"/>
              <a:t>个字节</a:t>
            </a:r>
            <a:r>
              <a:rPr lang="en-US" altLang="zh-CN"/>
              <a:t>(</a:t>
            </a:r>
            <a:r>
              <a:rPr lang="zh-CN" altLang="zh-CN"/>
              <a:t>用</a:t>
            </a:r>
            <a:r>
              <a:rPr lang="en-US" altLang="zh-CN"/>
              <a:t>VC++ C</a:t>
            </a:r>
            <a:r>
              <a:rPr lang="zh-CN" altLang="zh-CN"/>
              <a:t>时</a:t>
            </a:r>
            <a:r>
              <a:rPr lang="en-US" altLang="zh-CN"/>
              <a:t>)</a:t>
            </a:r>
            <a:endParaRPr lang="en-US" altLang="zh-CN">
              <a:solidFill>
                <a:srgbClr val="C00000"/>
              </a:solidFill>
            </a:endParaRPr>
          </a:p>
        </p:txBody>
      </p:sp>
      <p:pic>
        <p:nvPicPr>
          <p:cNvPr id="21508"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blinds(horizontal)">
                                      <p:cBhvr>
                                        <p:cTn id="7" dur="500"/>
                                        <p:tgtEl>
                                          <p:spTgt spid="184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435">
                                            <p:txEl>
                                              <p:pRg st="2" end="2"/>
                                            </p:txEl>
                                          </p:spTgt>
                                        </p:tgtEl>
                                        <p:attrNameLst>
                                          <p:attrName>style.visibility</p:attrName>
                                        </p:attrNameLst>
                                      </p:cBhvr>
                                      <p:to>
                                        <p:strVal val="visible"/>
                                      </p:to>
                                    </p:set>
                                    <p:animEffect transition="in" filter="blinds(horizontal)">
                                      <p:cBhvr>
                                        <p:cTn id="12" dur="500"/>
                                        <p:tgtEl>
                                          <p:spTgt spid="184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10.1.3 </a:t>
            </a:r>
            <a:r>
              <a:rPr lang="zh-CN" altLang="zh-CN" dirty="0">
                <a:solidFill>
                  <a:srgbClr val="800000"/>
                </a:solidFill>
                <a:effectLst>
                  <a:outerShdw blurRad="38100" dist="38100" dir="2700000" algn="tl">
                    <a:srgbClr val="000000"/>
                  </a:outerShdw>
                </a:effectLst>
                <a:latin typeface="Arial" charset="0"/>
                <a:ea typeface="黑体" pitchFamily="2" charset="-122"/>
              </a:rPr>
              <a:t>文件的分类</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graphicFrame>
        <p:nvGraphicFramePr>
          <p:cNvPr id="5" name="表格 4"/>
          <p:cNvGraphicFramePr>
            <a:graphicFrameLocks noGrp="1"/>
          </p:cNvGraphicFramePr>
          <p:nvPr/>
        </p:nvGraphicFramePr>
        <p:xfrm>
          <a:off x="214313" y="2130425"/>
          <a:ext cx="8715375" cy="428625"/>
        </p:xfrm>
        <a:graphic>
          <a:graphicData uri="http://schemas.openxmlformats.org/drawingml/2006/table">
            <a:tbl>
              <a:tblPr firstRow="1" bandRow="1">
                <a:tableStyleId>{5C22544A-7EE6-4342-B048-85BDC9FD1C3A}</a:tableStyleId>
              </a:tblPr>
              <a:tblGrid>
                <a:gridCol w="1743075">
                  <a:extLst>
                    <a:ext uri="{9D8B030D-6E8A-4147-A177-3AD203B41FA5}">
                      <a16:colId xmlns:a16="http://schemas.microsoft.com/office/drawing/2014/main" val="20000"/>
                    </a:ext>
                  </a:extLst>
                </a:gridCol>
                <a:gridCol w="1743075">
                  <a:extLst>
                    <a:ext uri="{9D8B030D-6E8A-4147-A177-3AD203B41FA5}">
                      <a16:colId xmlns:a16="http://schemas.microsoft.com/office/drawing/2014/main" val="20001"/>
                    </a:ext>
                  </a:extLst>
                </a:gridCol>
                <a:gridCol w="1743075">
                  <a:extLst>
                    <a:ext uri="{9D8B030D-6E8A-4147-A177-3AD203B41FA5}">
                      <a16:colId xmlns:a16="http://schemas.microsoft.com/office/drawing/2014/main" val="20002"/>
                    </a:ext>
                  </a:extLst>
                </a:gridCol>
                <a:gridCol w="1743075">
                  <a:extLst>
                    <a:ext uri="{9D8B030D-6E8A-4147-A177-3AD203B41FA5}">
                      <a16:colId xmlns:a16="http://schemas.microsoft.com/office/drawing/2014/main" val="20003"/>
                    </a:ext>
                  </a:extLst>
                </a:gridCol>
                <a:gridCol w="1743075">
                  <a:extLst>
                    <a:ext uri="{9D8B030D-6E8A-4147-A177-3AD203B41FA5}">
                      <a16:colId xmlns:a16="http://schemas.microsoft.com/office/drawing/2014/main" val="20004"/>
                    </a:ext>
                  </a:extLst>
                </a:gridCol>
              </a:tblGrid>
              <a:tr h="428625">
                <a:tc>
                  <a:txBody>
                    <a:bodyPr/>
                    <a:lstStyle/>
                    <a:p>
                      <a:pPr algn="ctr"/>
                      <a:r>
                        <a:rPr lang="en-US" altLang="zh-CN" sz="2100" dirty="0">
                          <a:solidFill>
                            <a:srgbClr val="9D138D"/>
                          </a:solidFill>
                        </a:rPr>
                        <a:t>00110001</a:t>
                      </a:r>
                      <a:endParaRPr lang="zh-CN" altLang="en-US" sz="2100"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100" dirty="0">
                          <a:solidFill>
                            <a:srgbClr val="9D138D"/>
                          </a:solidFill>
                        </a:rPr>
                        <a:t>00110000</a:t>
                      </a:r>
                      <a:endParaRPr lang="zh-CN" altLang="en-US" sz="2100"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100" dirty="0">
                          <a:solidFill>
                            <a:srgbClr val="9D138D"/>
                          </a:solidFill>
                        </a:rPr>
                        <a:t>00110000</a:t>
                      </a:r>
                      <a:endParaRPr lang="zh-CN" altLang="en-US" sz="2100"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100" dirty="0">
                          <a:solidFill>
                            <a:srgbClr val="9D138D"/>
                          </a:solidFill>
                        </a:rPr>
                        <a:t>00110000</a:t>
                      </a:r>
                      <a:endParaRPr lang="zh-CN" altLang="en-US" sz="2100"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100" dirty="0">
                          <a:solidFill>
                            <a:srgbClr val="9D138D"/>
                          </a:solidFill>
                        </a:rPr>
                        <a:t>00110000</a:t>
                      </a:r>
                      <a:endParaRPr lang="zh-CN" altLang="en-US" sz="2100"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2545" name="TextBox 5"/>
          <p:cNvSpPr txBox="1">
            <a:spLocks noChangeArrowheads="1"/>
          </p:cNvSpPr>
          <p:nvPr/>
        </p:nvSpPr>
        <p:spPr bwMode="auto">
          <a:xfrm>
            <a:off x="571500" y="2701925"/>
            <a:ext cx="1357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a:latin typeface="Arial" pitchFamily="34" charset="0"/>
              </a:rPr>
              <a:t>（</a:t>
            </a:r>
            <a:r>
              <a:rPr lang="en-US" altLang="zh-CN">
                <a:latin typeface="Arial" pitchFamily="34" charset="0"/>
              </a:rPr>
              <a:t>1</a:t>
            </a:r>
            <a:r>
              <a:rPr lang="zh-CN" altLang="en-US">
                <a:latin typeface="Arial" pitchFamily="34" charset="0"/>
              </a:rPr>
              <a:t>）</a:t>
            </a:r>
          </a:p>
        </p:txBody>
      </p:sp>
      <p:sp>
        <p:nvSpPr>
          <p:cNvPr id="22546" name="TextBox 6"/>
          <p:cNvSpPr txBox="1">
            <a:spLocks noChangeArrowheads="1"/>
          </p:cNvSpPr>
          <p:nvPr/>
        </p:nvSpPr>
        <p:spPr bwMode="auto">
          <a:xfrm>
            <a:off x="2286000" y="2701925"/>
            <a:ext cx="1357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a:latin typeface="Arial" pitchFamily="34" charset="0"/>
              </a:rPr>
              <a:t>（</a:t>
            </a:r>
            <a:r>
              <a:rPr lang="en-US" altLang="zh-CN">
                <a:latin typeface="Arial" pitchFamily="34" charset="0"/>
              </a:rPr>
              <a:t>0</a:t>
            </a:r>
            <a:r>
              <a:rPr lang="zh-CN" altLang="en-US">
                <a:latin typeface="Arial" pitchFamily="34" charset="0"/>
              </a:rPr>
              <a:t>）</a:t>
            </a:r>
          </a:p>
        </p:txBody>
      </p:sp>
      <p:sp>
        <p:nvSpPr>
          <p:cNvPr id="22547" name="TextBox 7"/>
          <p:cNvSpPr txBox="1">
            <a:spLocks noChangeArrowheads="1"/>
          </p:cNvSpPr>
          <p:nvPr/>
        </p:nvSpPr>
        <p:spPr bwMode="auto">
          <a:xfrm>
            <a:off x="3929063" y="2701925"/>
            <a:ext cx="13573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a:latin typeface="Arial" pitchFamily="34" charset="0"/>
              </a:rPr>
              <a:t>（</a:t>
            </a:r>
            <a:r>
              <a:rPr lang="en-US" altLang="zh-CN">
                <a:latin typeface="Arial" pitchFamily="34" charset="0"/>
              </a:rPr>
              <a:t>0</a:t>
            </a:r>
            <a:r>
              <a:rPr lang="zh-CN" altLang="en-US">
                <a:latin typeface="Arial" pitchFamily="34" charset="0"/>
              </a:rPr>
              <a:t>）</a:t>
            </a:r>
          </a:p>
        </p:txBody>
      </p:sp>
      <p:sp>
        <p:nvSpPr>
          <p:cNvPr id="22548" name="TextBox 8"/>
          <p:cNvSpPr txBox="1">
            <a:spLocks noChangeArrowheads="1"/>
          </p:cNvSpPr>
          <p:nvPr/>
        </p:nvSpPr>
        <p:spPr bwMode="auto">
          <a:xfrm>
            <a:off x="5643563" y="2701925"/>
            <a:ext cx="13573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a:latin typeface="Arial" pitchFamily="34" charset="0"/>
              </a:rPr>
              <a:t>（</a:t>
            </a:r>
            <a:r>
              <a:rPr lang="en-US" altLang="zh-CN">
                <a:latin typeface="Arial" pitchFamily="34" charset="0"/>
              </a:rPr>
              <a:t>0</a:t>
            </a:r>
            <a:r>
              <a:rPr lang="zh-CN" altLang="en-US">
                <a:latin typeface="Arial" pitchFamily="34" charset="0"/>
              </a:rPr>
              <a:t>）</a:t>
            </a:r>
          </a:p>
        </p:txBody>
      </p:sp>
      <p:sp>
        <p:nvSpPr>
          <p:cNvPr id="22549" name="TextBox 9"/>
          <p:cNvSpPr txBox="1">
            <a:spLocks noChangeArrowheads="1"/>
          </p:cNvSpPr>
          <p:nvPr/>
        </p:nvSpPr>
        <p:spPr bwMode="auto">
          <a:xfrm>
            <a:off x="7358063" y="2701925"/>
            <a:ext cx="13573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a:latin typeface="Arial" pitchFamily="34" charset="0"/>
              </a:rPr>
              <a:t>（</a:t>
            </a:r>
            <a:r>
              <a:rPr lang="en-US" altLang="zh-CN">
                <a:latin typeface="Arial" pitchFamily="34" charset="0"/>
              </a:rPr>
              <a:t>0</a:t>
            </a:r>
            <a:r>
              <a:rPr lang="zh-CN" altLang="en-US">
                <a:latin typeface="Arial" pitchFamily="34" charset="0"/>
              </a:rPr>
              <a:t>）</a:t>
            </a:r>
          </a:p>
        </p:txBody>
      </p:sp>
      <p:sp>
        <p:nvSpPr>
          <p:cNvPr id="22550" name="TextBox 10"/>
          <p:cNvSpPr txBox="1">
            <a:spLocks noChangeArrowheads="1"/>
          </p:cNvSpPr>
          <p:nvPr/>
        </p:nvSpPr>
        <p:spPr bwMode="auto">
          <a:xfrm>
            <a:off x="2928938" y="1500188"/>
            <a:ext cx="29289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latin typeface="Arial" pitchFamily="34" charset="0"/>
              </a:rPr>
              <a:t>ASCII</a:t>
            </a:r>
            <a:r>
              <a:rPr lang="zh-CN" altLang="en-US">
                <a:latin typeface="Arial" pitchFamily="34" charset="0"/>
              </a:rPr>
              <a:t>形式</a:t>
            </a:r>
          </a:p>
        </p:txBody>
      </p:sp>
      <p:graphicFrame>
        <p:nvGraphicFramePr>
          <p:cNvPr id="12" name="表格 11"/>
          <p:cNvGraphicFramePr>
            <a:graphicFrameLocks noGrp="1"/>
          </p:cNvGraphicFramePr>
          <p:nvPr/>
        </p:nvGraphicFramePr>
        <p:xfrm>
          <a:off x="1071563" y="4572000"/>
          <a:ext cx="6972300" cy="428625"/>
        </p:xfrm>
        <a:graphic>
          <a:graphicData uri="http://schemas.openxmlformats.org/drawingml/2006/table">
            <a:tbl>
              <a:tblPr firstRow="1" bandRow="1">
                <a:tableStyleId>{5C22544A-7EE6-4342-B048-85BDC9FD1C3A}</a:tableStyleId>
              </a:tblPr>
              <a:tblGrid>
                <a:gridCol w="1743075">
                  <a:extLst>
                    <a:ext uri="{9D8B030D-6E8A-4147-A177-3AD203B41FA5}">
                      <a16:colId xmlns:a16="http://schemas.microsoft.com/office/drawing/2014/main" val="20000"/>
                    </a:ext>
                  </a:extLst>
                </a:gridCol>
                <a:gridCol w="1743075">
                  <a:extLst>
                    <a:ext uri="{9D8B030D-6E8A-4147-A177-3AD203B41FA5}">
                      <a16:colId xmlns:a16="http://schemas.microsoft.com/office/drawing/2014/main" val="20001"/>
                    </a:ext>
                  </a:extLst>
                </a:gridCol>
                <a:gridCol w="1743075">
                  <a:extLst>
                    <a:ext uri="{9D8B030D-6E8A-4147-A177-3AD203B41FA5}">
                      <a16:colId xmlns:a16="http://schemas.microsoft.com/office/drawing/2014/main" val="20002"/>
                    </a:ext>
                  </a:extLst>
                </a:gridCol>
                <a:gridCol w="1743075">
                  <a:extLst>
                    <a:ext uri="{9D8B030D-6E8A-4147-A177-3AD203B41FA5}">
                      <a16:colId xmlns:a16="http://schemas.microsoft.com/office/drawing/2014/main" val="20003"/>
                    </a:ext>
                  </a:extLst>
                </a:gridCol>
              </a:tblGrid>
              <a:tr h="428625">
                <a:tc>
                  <a:txBody>
                    <a:bodyPr/>
                    <a:lstStyle/>
                    <a:p>
                      <a:pPr algn="ctr"/>
                      <a:r>
                        <a:rPr lang="en-US" altLang="zh-CN" sz="2100" dirty="0">
                          <a:solidFill>
                            <a:srgbClr val="9D138D"/>
                          </a:solidFill>
                        </a:rPr>
                        <a:t>00000000</a:t>
                      </a:r>
                      <a:endParaRPr lang="zh-CN" altLang="en-US" sz="2100"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100" dirty="0">
                          <a:solidFill>
                            <a:srgbClr val="9D138D"/>
                          </a:solidFill>
                        </a:rPr>
                        <a:t>00000000</a:t>
                      </a:r>
                      <a:endParaRPr lang="zh-CN" altLang="en-US" sz="2100"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100" dirty="0">
                          <a:solidFill>
                            <a:srgbClr val="9D138D"/>
                          </a:solidFill>
                        </a:rPr>
                        <a:t>00100111</a:t>
                      </a:r>
                      <a:endParaRPr lang="zh-CN" altLang="en-US" sz="2100"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100" dirty="0">
                          <a:solidFill>
                            <a:srgbClr val="9D138D"/>
                          </a:solidFill>
                        </a:rPr>
                        <a:t>00010000</a:t>
                      </a:r>
                      <a:endParaRPr lang="zh-CN" altLang="en-US" sz="2100"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22563" name="TextBox 17"/>
          <p:cNvSpPr txBox="1">
            <a:spLocks noChangeArrowheads="1"/>
          </p:cNvSpPr>
          <p:nvPr/>
        </p:nvSpPr>
        <p:spPr bwMode="auto">
          <a:xfrm>
            <a:off x="2928938" y="3941763"/>
            <a:ext cx="292893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a:latin typeface="Arial" pitchFamily="34" charset="0"/>
              </a:rPr>
              <a:t>二进制形式</a:t>
            </a:r>
          </a:p>
        </p:txBody>
      </p:sp>
      <p:sp>
        <p:nvSpPr>
          <p:cNvPr id="22564" name="TextBox 18"/>
          <p:cNvSpPr txBox="1">
            <a:spLocks noChangeArrowheads="1"/>
          </p:cNvSpPr>
          <p:nvPr/>
        </p:nvSpPr>
        <p:spPr bwMode="auto">
          <a:xfrm>
            <a:off x="3429000" y="5072063"/>
            <a:ext cx="2143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a:latin typeface="Arial" pitchFamily="34" charset="0"/>
              </a:rPr>
              <a:t>（</a:t>
            </a:r>
            <a:r>
              <a:rPr lang="en-US" altLang="zh-CN">
                <a:latin typeface="Arial" pitchFamily="34" charset="0"/>
              </a:rPr>
              <a:t>10000</a:t>
            </a:r>
            <a:r>
              <a:rPr lang="zh-CN" altLang="en-US">
                <a:latin typeface="Arial" pitchFamily="34" charset="0"/>
              </a:rPr>
              <a:t>）</a:t>
            </a:r>
          </a:p>
        </p:txBody>
      </p:sp>
      <p:pic>
        <p:nvPicPr>
          <p:cNvPr id="22565"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10.1.4 </a:t>
            </a:r>
            <a:r>
              <a:rPr lang="zh-CN" altLang="zh-CN" dirty="0">
                <a:solidFill>
                  <a:srgbClr val="800000"/>
                </a:solidFill>
                <a:effectLst>
                  <a:outerShdw blurRad="38100" dist="38100" dir="2700000" algn="tl">
                    <a:srgbClr val="000000"/>
                  </a:outerShdw>
                </a:effectLst>
                <a:latin typeface="Arial" charset="0"/>
                <a:ea typeface="黑体" pitchFamily="2" charset="-122"/>
              </a:rPr>
              <a:t>文件缓冲区</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3555" name="Rectangle 3"/>
          <p:cNvSpPr>
            <a:spLocks noGrp="1" noChangeArrowheads="1"/>
          </p:cNvSpPr>
          <p:nvPr>
            <p:ph idx="1"/>
          </p:nvPr>
        </p:nvSpPr>
        <p:spPr>
          <a:xfrm>
            <a:off x="571500" y="1571625"/>
            <a:ext cx="8143875" cy="4071938"/>
          </a:xfrm>
        </p:spPr>
        <p:txBody>
          <a:bodyPr/>
          <a:lstStyle/>
          <a:p>
            <a:r>
              <a:rPr lang="en-US" altLang="zh-CN"/>
              <a:t>ANSI C</a:t>
            </a:r>
            <a:r>
              <a:rPr lang="zh-CN" altLang="zh-CN"/>
              <a:t>标准采用“缓冲文件系统”处理数据文件</a:t>
            </a:r>
            <a:endParaRPr lang="en-US" altLang="zh-CN"/>
          </a:p>
          <a:p>
            <a:r>
              <a:rPr lang="zh-CN" altLang="zh-CN"/>
              <a:t>所谓</a:t>
            </a:r>
            <a:r>
              <a:rPr lang="zh-CN" altLang="zh-CN">
                <a:solidFill>
                  <a:srgbClr val="C00000"/>
                </a:solidFill>
              </a:rPr>
              <a:t>缓冲文件系统</a:t>
            </a:r>
            <a:r>
              <a:rPr lang="zh-CN" altLang="zh-CN"/>
              <a:t>是指系统自动地在内存区为程序中每一个正在使用的文件开辟一个文件缓冲区</a:t>
            </a:r>
            <a:endParaRPr lang="en-US" altLang="zh-CN">
              <a:solidFill>
                <a:srgbClr val="C00000"/>
              </a:solidFill>
            </a:endParaRPr>
          </a:p>
        </p:txBody>
      </p:sp>
      <p:pic>
        <p:nvPicPr>
          <p:cNvPr id="23556"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10.1.4 </a:t>
            </a:r>
            <a:r>
              <a:rPr lang="zh-CN" altLang="zh-CN" dirty="0">
                <a:solidFill>
                  <a:srgbClr val="800000"/>
                </a:solidFill>
                <a:effectLst>
                  <a:outerShdw blurRad="38100" dist="38100" dir="2700000" algn="tl">
                    <a:srgbClr val="000000"/>
                  </a:outerShdw>
                </a:effectLst>
                <a:latin typeface="Arial" charset="0"/>
                <a:ea typeface="黑体" pitchFamily="2" charset="-122"/>
              </a:rPr>
              <a:t>文件缓冲区</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5" name="矩形 4"/>
          <p:cNvSpPr>
            <a:spLocks noChangeArrowheads="1"/>
          </p:cNvSpPr>
          <p:nvPr/>
        </p:nvSpPr>
        <p:spPr bwMode="auto">
          <a:xfrm>
            <a:off x="642938" y="2428875"/>
            <a:ext cx="5572125" cy="357187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6" name="矩形 5"/>
          <p:cNvSpPr>
            <a:spLocks noChangeArrowheads="1"/>
          </p:cNvSpPr>
          <p:nvPr/>
        </p:nvSpPr>
        <p:spPr bwMode="auto">
          <a:xfrm>
            <a:off x="857250" y="3857625"/>
            <a:ext cx="1857375" cy="100012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7" name="TextBox 6"/>
          <p:cNvSpPr txBox="1">
            <a:spLocks noChangeArrowheads="1"/>
          </p:cNvSpPr>
          <p:nvPr/>
        </p:nvSpPr>
        <p:spPr bwMode="auto">
          <a:xfrm>
            <a:off x="857250" y="3286125"/>
            <a:ext cx="2071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latin typeface="Arial" pitchFamily="34" charset="0"/>
              </a:rPr>
              <a:t>程序数据区</a:t>
            </a:r>
          </a:p>
        </p:txBody>
      </p:sp>
      <p:sp>
        <p:nvSpPr>
          <p:cNvPr id="8" name="矩形 7"/>
          <p:cNvSpPr>
            <a:spLocks noChangeArrowheads="1"/>
          </p:cNvSpPr>
          <p:nvPr/>
        </p:nvSpPr>
        <p:spPr bwMode="auto">
          <a:xfrm>
            <a:off x="3500438" y="3143250"/>
            <a:ext cx="2500312" cy="71437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9" name="TextBox 8"/>
          <p:cNvSpPr txBox="1">
            <a:spLocks noChangeArrowheads="1"/>
          </p:cNvSpPr>
          <p:nvPr/>
        </p:nvSpPr>
        <p:spPr bwMode="auto">
          <a:xfrm>
            <a:off x="3286125" y="2571750"/>
            <a:ext cx="2857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latin typeface="Arial" pitchFamily="34" charset="0"/>
              </a:rPr>
              <a:t>输出文件缓冲区</a:t>
            </a:r>
          </a:p>
        </p:txBody>
      </p:sp>
      <p:sp>
        <p:nvSpPr>
          <p:cNvPr id="10" name="矩形 9"/>
          <p:cNvSpPr>
            <a:spLocks noChangeArrowheads="1"/>
          </p:cNvSpPr>
          <p:nvPr/>
        </p:nvSpPr>
        <p:spPr bwMode="auto">
          <a:xfrm>
            <a:off x="3500438" y="5000625"/>
            <a:ext cx="2500312" cy="71437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1" name="TextBox 10"/>
          <p:cNvSpPr txBox="1">
            <a:spLocks noChangeArrowheads="1"/>
          </p:cNvSpPr>
          <p:nvPr/>
        </p:nvSpPr>
        <p:spPr bwMode="auto">
          <a:xfrm>
            <a:off x="3286125" y="4429125"/>
            <a:ext cx="2857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latin typeface="Arial" pitchFamily="34" charset="0"/>
              </a:rPr>
              <a:t>输入文件缓冲区</a:t>
            </a:r>
          </a:p>
        </p:txBody>
      </p:sp>
      <p:sp>
        <p:nvSpPr>
          <p:cNvPr id="12" name="椭圆 11"/>
          <p:cNvSpPr>
            <a:spLocks noChangeArrowheads="1"/>
          </p:cNvSpPr>
          <p:nvPr/>
        </p:nvSpPr>
        <p:spPr bwMode="auto">
          <a:xfrm>
            <a:off x="7000875" y="3643313"/>
            <a:ext cx="1357313" cy="1357312"/>
          </a:xfrm>
          <a:prstGeom prst="ellipse">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3" name="TextBox 12"/>
          <p:cNvSpPr txBox="1">
            <a:spLocks noChangeArrowheads="1"/>
          </p:cNvSpPr>
          <p:nvPr/>
        </p:nvSpPr>
        <p:spPr bwMode="auto">
          <a:xfrm>
            <a:off x="7000875" y="3048000"/>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latin typeface="Arial" pitchFamily="34" charset="0"/>
              </a:rPr>
              <a:t>磁盘</a:t>
            </a:r>
          </a:p>
        </p:txBody>
      </p:sp>
      <p:sp>
        <p:nvSpPr>
          <p:cNvPr id="25612" name="TextBox 13"/>
          <p:cNvSpPr txBox="1">
            <a:spLocks noChangeArrowheads="1"/>
          </p:cNvSpPr>
          <p:nvPr/>
        </p:nvSpPr>
        <p:spPr bwMode="auto">
          <a:xfrm>
            <a:off x="785813" y="1571625"/>
            <a:ext cx="5857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pPr>
            <a:r>
              <a:rPr lang="zh-CN" altLang="en-US">
                <a:latin typeface="Arial" pitchFamily="34" charset="0"/>
              </a:rPr>
              <a:t>从内存向磁盘输出数据</a:t>
            </a:r>
          </a:p>
        </p:txBody>
      </p:sp>
      <p:sp>
        <p:nvSpPr>
          <p:cNvPr id="15" name="任意多边形 14"/>
          <p:cNvSpPr>
            <a:spLocks/>
          </p:cNvSpPr>
          <p:nvPr/>
        </p:nvSpPr>
        <p:spPr bwMode="auto">
          <a:xfrm>
            <a:off x="2168525" y="3879850"/>
            <a:ext cx="1684338" cy="444500"/>
          </a:xfrm>
          <a:custGeom>
            <a:avLst/>
            <a:gdLst>
              <a:gd name="T0" fmla="*/ 0 w 1685109"/>
              <a:gd name="T1" fmla="*/ 446319 h 444137"/>
              <a:gd name="T2" fmla="*/ 964002 w 1685109"/>
              <a:gd name="T3" fmla="*/ 367557 h 444137"/>
              <a:gd name="T4" fmla="*/ 1680488 w 1685109"/>
              <a:gd name="T5" fmla="*/ 0 h 444137"/>
              <a:gd name="T6" fmla="*/ 0 60000 65536"/>
              <a:gd name="T7" fmla="*/ 0 60000 65536"/>
              <a:gd name="T8" fmla="*/ 0 60000 65536"/>
              <a:gd name="T9" fmla="*/ 0 w 1685109"/>
              <a:gd name="T10" fmla="*/ 0 h 444137"/>
              <a:gd name="T11" fmla="*/ 1685109 w 1685109"/>
              <a:gd name="T12" fmla="*/ 444137 h 444137"/>
            </a:gdLst>
            <a:ahLst/>
            <a:cxnLst>
              <a:cxn ang="T6">
                <a:pos x="T0" y="T1"/>
              </a:cxn>
              <a:cxn ang="T7">
                <a:pos x="T2" y="T3"/>
              </a:cxn>
              <a:cxn ang="T8">
                <a:pos x="T4" y="T5"/>
              </a:cxn>
            </a:cxnLst>
            <a:rect l="T9" t="T10" r="T11" b="T12"/>
            <a:pathLst>
              <a:path w="1685109" h="444137">
                <a:moveTo>
                  <a:pt x="0" y="444137"/>
                </a:moveTo>
                <a:cubicBezTo>
                  <a:pt x="342900" y="441960"/>
                  <a:pt x="685801" y="439783"/>
                  <a:pt x="966652" y="365760"/>
                </a:cubicBezTo>
                <a:cubicBezTo>
                  <a:pt x="1247504" y="291737"/>
                  <a:pt x="1466306" y="145868"/>
                  <a:pt x="1685109" y="0"/>
                </a:cubicBezTo>
              </a:path>
            </a:pathLst>
          </a:custGeom>
          <a:noFill/>
          <a:ln w="38100" algn="ctr">
            <a:solidFill>
              <a:srgbClr val="00B050"/>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 name="TextBox 16"/>
          <p:cNvSpPr txBox="1">
            <a:spLocks noChangeArrowheads="1"/>
          </p:cNvSpPr>
          <p:nvPr/>
        </p:nvSpPr>
        <p:spPr bwMode="auto">
          <a:xfrm>
            <a:off x="3714750" y="3214688"/>
            <a:ext cx="2143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B050"/>
                </a:solidFill>
                <a:latin typeface="Arial" pitchFamily="34" charset="0"/>
              </a:rPr>
              <a:t>装满缓冲区</a:t>
            </a:r>
          </a:p>
        </p:txBody>
      </p:sp>
      <p:cxnSp>
        <p:nvCxnSpPr>
          <p:cNvPr id="19" name="直接箭头连接符 18"/>
          <p:cNvCxnSpPr>
            <a:cxnSpLocks noChangeShapeType="1"/>
          </p:cNvCxnSpPr>
          <p:nvPr/>
        </p:nvCxnSpPr>
        <p:spPr bwMode="auto">
          <a:xfrm>
            <a:off x="5786438" y="3571875"/>
            <a:ext cx="1285875" cy="3571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pic>
        <p:nvPicPr>
          <p:cNvPr id="25616" name="图片 6"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linds(horizontal)">
                                      <p:cBhvr>
                                        <p:cTn id="19" dur="500"/>
                                        <p:tgtEl>
                                          <p:spTgt spid="9"/>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linds(horizontal)">
                                      <p:cBhvr>
                                        <p:cTn id="25" dur="500"/>
                                        <p:tgtEl>
                                          <p:spTgt spid="11"/>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blinds(horizontal)">
                                      <p:cBhvr>
                                        <p:cTn id="28" dur="500"/>
                                        <p:tgtEl>
                                          <p:spTgt spid="12"/>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blinds(horizontal)">
                                      <p:cBhvr>
                                        <p:cTn id="31" dur="500"/>
                                        <p:tgtEl>
                                          <p:spTgt spid="1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4" presetClass="entr" presetSubtype="16" fill="hold" grpId="0"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ox(in)">
                                      <p:cBhvr>
                                        <p:cTn id="36" dur="500"/>
                                        <p:tgtEl>
                                          <p:spTgt spid="15"/>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4" presetClass="entr" presetSubtype="16" fill="hold" nodeType="clickEffect">
                                  <p:stCondLst>
                                    <p:cond delay="0"/>
                                  </p:stCondLst>
                                  <p:childTnLst>
                                    <p:set>
                                      <p:cBhvr>
                                        <p:cTn id="45" dur="1" fill="hold">
                                          <p:stCondLst>
                                            <p:cond delay="0"/>
                                          </p:stCondLst>
                                        </p:cTn>
                                        <p:tgtEl>
                                          <p:spTgt spid="19"/>
                                        </p:tgtEl>
                                        <p:attrNameLst>
                                          <p:attrName>style.visibility</p:attrName>
                                        </p:attrNameLst>
                                      </p:cBhvr>
                                      <p:to>
                                        <p:strVal val="visible"/>
                                      </p:to>
                                    </p:set>
                                    <p:animEffect transition="in" filter="box(in)">
                                      <p:cBhvr>
                                        <p:cTn id="4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p:bldP spid="8" grpId="0" animBg="1"/>
      <p:bldP spid="9" grpId="0"/>
      <p:bldP spid="10" grpId="0" animBg="1"/>
      <p:bldP spid="11" grpId="0"/>
      <p:bldP spid="12" grpId="0" animBg="1"/>
      <p:bldP spid="13" grpId="0"/>
      <p:bldP spid="15" grpId="0" animBg="1"/>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10.1.4 </a:t>
            </a:r>
            <a:r>
              <a:rPr lang="zh-CN" altLang="zh-CN" dirty="0">
                <a:solidFill>
                  <a:srgbClr val="800000"/>
                </a:solidFill>
                <a:effectLst>
                  <a:outerShdw blurRad="38100" dist="38100" dir="2700000" algn="tl">
                    <a:srgbClr val="000000"/>
                  </a:outerShdw>
                </a:effectLst>
                <a:latin typeface="Arial" charset="0"/>
                <a:ea typeface="黑体" pitchFamily="2" charset="-122"/>
              </a:rPr>
              <a:t>文件缓冲区</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6627" name="矩形 4"/>
          <p:cNvSpPr>
            <a:spLocks noChangeArrowheads="1"/>
          </p:cNvSpPr>
          <p:nvPr/>
        </p:nvSpPr>
        <p:spPr bwMode="auto">
          <a:xfrm>
            <a:off x="642938" y="2428875"/>
            <a:ext cx="5572125" cy="357187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6628" name="矩形 5"/>
          <p:cNvSpPr>
            <a:spLocks noChangeArrowheads="1"/>
          </p:cNvSpPr>
          <p:nvPr/>
        </p:nvSpPr>
        <p:spPr bwMode="auto">
          <a:xfrm>
            <a:off x="857250" y="3857625"/>
            <a:ext cx="1857375" cy="100012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6629" name="TextBox 6"/>
          <p:cNvSpPr txBox="1">
            <a:spLocks noChangeArrowheads="1"/>
          </p:cNvSpPr>
          <p:nvPr/>
        </p:nvSpPr>
        <p:spPr bwMode="auto">
          <a:xfrm>
            <a:off x="857250" y="3286125"/>
            <a:ext cx="2071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latin typeface="Arial" pitchFamily="34" charset="0"/>
              </a:rPr>
              <a:t>程序数据区</a:t>
            </a:r>
          </a:p>
        </p:txBody>
      </p:sp>
      <p:sp>
        <p:nvSpPr>
          <p:cNvPr id="26630" name="矩形 7"/>
          <p:cNvSpPr>
            <a:spLocks noChangeArrowheads="1"/>
          </p:cNvSpPr>
          <p:nvPr/>
        </p:nvSpPr>
        <p:spPr bwMode="auto">
          <a:xfrm>
            <a:off x="3500438" y="3143250"/>
            <a:ext cx="2500312" cy="71437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6631" name="TextBox 8"/>
          <p:cNvSpPr txBox="1">
            <a:spLocks noChangeArrowheads="1"/>
          </p:cNvSpPr>
          <p:nvPr/>
        </p:nvSpPr>
        <p:spPr bwMode="auto">
          <a:xfrm>
            <a:off x="3286125" y="2571750"/>
            <a:ext cx="2857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latin typeface="Arial" pitchFamily="34" charset="0"/>
              </a:rPr>
              <a:t>输出文件缓冲区</a:t>
            </a:r>
          </a:p>
        </p:txBody>
      </p:sp>
      <p:sp>
        <p:nvSpPr>
          <p:cNvPr id="26632" name="矩形 9"/>
          <p:cNvSpPr>
            <a:spLocks noChangeArrowheads="1"/>
          </p:cNvSpPr>
          <p:nvPr/>
        </p:nvSpPr>
        <p:spPr bwMode="auto">
          <a:xfrm>
            <a:off x="3500438" y="5000625"/>
            <a:ext cx="2500312" cy="714375"/>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6633" name="TextBox 10"/>
          <p:cNvSpPr txBox="1">
            <a:spLocks noChangeArrowheads="1"/>
          </p:cNvSpPr>
          <p:nvPr/>
        </p:nvSpPr>
        <p:spPr bwMode="auto">
          <a:xfrm>
            <a:off x="3286125" y="4429125"/>
            <a:ext cx="2857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latin typeface="Arial" pitchFamily="34" charset="0"/>
              </a:rPr>
              <a:t>输入文件缓冲区</a:t>
            </a:r>
          </a:p>
        </p:txBody>
      </p:sp>
      <p:sp>
        <p:nvSpPr>
          <p:cNvPr id="26634" name="椭圆 11"/>
          <p:cNvSpPr>
            <a:spLocks noChangeArrowheads="1"/>
          </p:cNvSpPr>
          <p:nvPr/>
        </p:nvSpPr>
        <p:spPr bwMode="auto">
          <a:xfrm>
            <a:off x="7000875" y="3643313"/>
            <a:ext cx="1357313" cy="1357312"/>
          </a:xfrm>
          <a:prstGeom prst="ellipse">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6635" name="TextBox 12"/>
          <p:cNvSpPr txBox="1">
            <a:spLocks noChangeArrowheads="1"/>
          </p:cNvSpPr>
          <p:nvPr/>
        </p:nvSpPr>
        <p:spPr bwMode="auto">
          <a:xfrm>
            <a:off x="7000875" y="3048000"/>
            <a:ext cx="1143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latin typeface="Arial" pitchFamily="34" charset="0"/>
              </a:rPr>
              <a:t>磁盘</a:t>
            </a:r>
          </a:p>
        </p:txBody>
      </p:sp>
      <p:sp>
        <p:nvSpPr>
          <p:cNvPr id="14" name="TextBox 13"/>
          <p:cNvSpPr txBox="1">
            <a:spLocks noChangeArrowheads="1"/>
          </p:cNvSpPr>
          <p:nvPr/>
        </p:nvSpPr>
        <p:spPr bwMode="auto">
          <a:xfrm>
            <a:off x="785813" y="1571625"/>
            <a:ext cx="5857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pPr>
            <a:r>
              <a:rPr lang="zh-CN" altLang="en-US">
                <a:latin typeface="Arial" pitchFamily="34" charset="0"/>
              </a:rPr>
              <a:t>从磁盘向计算机读入数据</a:t>
            </a:r>
          </a:p>
        </p:txBody>
      </p:sp>
      <p:sp>
        <p:nvSpPr>
          <p:cNvPr id="15" name="任意多边形 14"/>
          <p:cNvSpPr>
            <a:spLocks/>
          </p:cNvSpPr>
          <p:nvPr/>
        </p:nvSpPr>
        <p:spPr bwMode="auto">
          <a:xfrm rot="-7246315">
            <a:off x="2245519" y="4499769"/>
            <a:ext cx="1606550" cy="820738"/>
          </a:xfrm>
          <a:custGeom>
            <a:avLst/>
            <a:gdLst>
              <a:gd name="T0" fmla="*/ 0 w 1685109"/>
              <a:gd name="T1" fmla="*/ 32633062 h 444137"/>
              <a:gd name="T2" fmla="*/ 691935 w 1685109"/>
              <a:gd name="T3" fmla="*/ 26874317 h 444137"/>
              <a:gd name="T4" fmla="*/ 1206211 w 1685109"/>
              <a:gd name="T5" fmla="*/ 0 h 444137"/>
              <a:gd name="T6" fmla="*/ 0 60000 65536"/>
              <a:gd name="T7" fmla="*/ 0 60000 65536"/>
              <a:gd name="T8" fmla="*/ 0 60000 65536"/>
              <a:gd name="T9" fmla="*/ 0 w 1685109"/>
              <a:gd name="T10" fmla="*/ 0 h 444137"/>
              <a:gd name="T11" fmla="*/ 1685109 w 1685109"/>
              <a:gd name="T12" fmla="*/ 444137 h 444137"/>
            </a:gdLst>
            <a:ahLst/>
            <a:cxnLst>
              <a:cxn ang="T6">
                <a:pos x="T0" y="T1"/>
              </a:cxn>
              <a:cxn ang="T7">
                <a:pos x="T2" y="T3"/>
              </a:cxn>
              <a:cxn ang="T8">
                <a:pos x="T4" y="T5"/>
              </a:cxn>
            </a:cxnLst>
            <a:rect l="T9" t="T10" r="T11" b="T12"/>
            <a:pathLst>
              <a:path w="1685109" h="444137">
                <a:moveTo>
                  <a:pt x="0" y="444137"/>
                </a:moveTo>
                <a:cubicBezTo>
                  <a:pt x="342900" y="441960"/>
                  <a:pt x="685801" y="439783"/>
                  <a:pt x="966652" y="365760"/>
                </a:cubicBezTo>
                <a:cubicBezTo>
                  <a:pt x="1247504" y="291737"/>
                  <a:pt x="1466306" y="145868"/>
                  <a:pt x="1685109" y="0"/>
                </a:cubicBezTo>
              </a:path>
            </a:pathLst>
          </a:custGeom>
          <a:noFill/>
          <a:ln w="38100" algn="ctr">
            <a:solidFill>
              <a:srgbClr val="00B050"/>
            </a:solidFill>
            <a:miter lim="800000"/>
            <a:headEn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sp>
        <p:nvSpPr>
          <p:cNvPr id="17" name="TextBox 16"/>
          <p:cNvSpPr txBox="1">
            <a:spLocks noChangeArrowheads="1"/>
          </p:cNvSpPr>
          <p:nvPr/>
        </p:nvSpPr>
        <p:spPr bwMode="auto">
          <a:xfrm>
            <a:off x="3714750" y="5072063"/>
            <a:ext cx="21431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B050"/>
                </a:solidFill>
                <a:latin typeface="Arial" pitchFamily="34" charset="0"/>
              </a:rPr>
              <a:t>充满缓冲区</a:t>
            </a:r>
          </a:p>
        </p:txBody>
      </p:sp>
      <p:cxnSp>
        <p:nvCxnSpPr>
          <p:cNvPr id="19" name="直接箭头连接符 18"/>
          <p:cNvCxnSpPr>
            <a:cxnSpLocks noChangeShapeType="1"/>
            <a:endCxn id="26632" idx="3"/>
          </p:cNvCxnSpPr>
          <p:nvPr/>
        </p:nvCxnSpPr>
        <p:spPr bwMode="auto">
          <a:xfrm rot="10800000" flipV="1">
            <a:off x="6000750" y="4572000"/>
            <a:ext cx="1428750" cy="785813"/>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pic>
        <p:nvPicPr>
          <p:cNvPr id="26640" name="图片 6"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blinds(horizontal)">
                                      <p:cBhvr>
                                        <p:cTn id="7" dur="500"/>
                                        <p:tgtEl>
                                          <p:spTgt spid="1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ox(in)">
                                      <p:cBhvr>
                                        <p:cTn id="12" dur="500"/>
                                        <p:tgtEl>
                                          <p:spTgt spid="1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linds(horizontal)">
                                      <p:cBhvr>
                                        <p:cTn id="17" dur="5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in)">
                                      <p:cBhvr>
                                        <p:cTn id="2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2867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10.1.5  </a:t>
            </a:r>
            <a:r>
              <a:rPr lang="zh-CN" altLang="zh-CN" dirty="0">
                <a:solidFill>
                  <a:srgbClr val="800000"/>
                </a:solidFill>
                <a:effectLst>
                  <a:outerShdw blurRad="38100" dist="38100" dir="2700000" algn="tl">
                    <a:srgbClr val="000000"/>
                  </a:outerShdw>
                </a:effectLst>
                <a:latin typeface="Arial" charset="0"/>
                <a:ea typeface="黑体" pitchFamily="2" charset="-122"/>
              </a:rPr>
              <a:t>文件类型指针</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4579" name="Rectangle 3"/>
          <p:cNvSpPr>
            <a:spLocks noGrp="1" noChangeArrowheads="1"/>
          </p:cNvSpPr>
          <p:nvPr>
            <p:ph idx="1"/>
          </p:nvPr>
        </p:nvSpPr>
        <p:spPr>
          <a:xfrm>
            <a:off x="571500" y="1571625"/>
            <a:ext cx="8143875" cy="4071938"/>
          </a:xfrm>
        </p:spPr>
        <p:txBody>
          <a:bodyPr/>
          <a:lstStyle/>
          <a:p>
            <a:r>
              <a:rPr lang="zh-CN" altLang="zh-CN" dirty="0"/>
              <a:t>缓冲文件系统中，关键的概念是“文件类型指针”，简称“</a:t>
            </a:r>
            <a:r>
              <a:rPr lang="zh-CN" altLang="zh-CN" dirty="0">
                <a:effectLst>
                  <a:outerShdw blurRad="38100" dist="38100" dir="2700000" algn="tl">
                    <a:srgbClr val="000000">
                      <a:alpha val="43137"/>
                    </a:srgbClr>
                  </a:outerShdw>
                </a:effectLst>
              </a:rPr>
              <a:t>文件指针</a:t>
            </a:r>
            <a:r>
              <a:rPr lang="zh-CN" altLang="zh-CN" dirty="0"/>
              <a:t>”</a:t>
            </a:r>
            <a:endParaRPr lang="en-US" altLang="zh-CN" dirty="0"/>
          </a:p>
          <a:p>
            <a:pPr lvl="1"/>
            <a:r>
              <a:rPr lang="zh-CN" altLang="zh-CN" dirty="0"/>
              <a:t>每个被使用的文件都在内存中开辟一个相应的文件信息区，用来存放文件的有关信息（如文件的名字、文件状态及文件当前位置等）</a:t>
            </a:r>
            <a:endParaRPr lang="en-US" altLang="zh-CN" dirty="0"/>
          </a:p>
          <a:p>
            <a:pPr lvl="1"/>
            <a:r>
              <a:rPr lang="zh-CN" altLang="zh-CN" dirty="0"/>
              <a:t>这些信息是保存在一个结构体变量中的。该</a:t>
            </a:r>
            <a:r>
              <a:rPr lang="zh-CN" altLang="zh-CN" dirty="0">
                <a:solidFill>
                  <a:srgbClr val="FF0000"/>
                </a:solidFill>
              </a:rPr>
              <a:t>结构体类型</a:t>
            </a:r>
            <a:r>
              <a:rPr lang="zh-CN" altLang="zh-CN" dirty="0"/>
              <a:t>是由系统声明的，取名为</a:t>
            </a:r>
            <a:r>
              <a:rPr lang="en-US" altLang="zh-CN" dirty="0"/>
              <a:t>FILE</a:t>
            </a:r>
            <a:endParaRPr lang="en-US" altLang="zh-CN" dirty="0">
              <a:solidFill>
                <a:srgbClr val="C00000"/>
              </a:solidFill>
            </a:endParaRPr>
          </a:p>
        </p:txBody>
      </p:sp>
      <p:pic>
        <p:nvPicPr>
          <p:cNvPr id="27652"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blinds(horizontal)">
                                      <p:cBhvr>
                                        <p:cTn id="7" dur="500"/>
                                        <p:tgtEl>
                                          <p:spTgt spid="245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579">
                                            <p:txEl>
                                              <p:pRg st="2" end="2"/>
                                            </p:txEl>
                                          </p:spTgt>
                                        </p:tgtEl>
                                        <p:attrNameLst>
                                          <p:attrName>style.visibility</p:attrName>
                                        </p:attrNameLst>
                                      </p:cBhvr>
                                      <p:to>
                                        <p:strVal val="visible"/>
                                      </p:to>
                                    </p:set>
                                    <p:animEffect transition="in" filter="blinds(horizontal)">
                                      <p:cBhvr>
                                        <p:cTn id="12" dur="500"/>
                                        <p:tgtEl>
                                          <p:spTgt spid="2457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2867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10.1.5  </a:t>
            </a:r>
            <a:r>
              <a:rPr lang="zh-CN" altLang="zh-CN" dirty="0">
                <a:solidFill>
                  <a:srgbClr val="800000"/>
                </a:solidFill>
                <a:effectLst>
                  <a:outerShdw blurRad="38100" dist="38100" dir="2700000" algn="tl">
                    <a:srgbClr val="000000"/>
                  </a:outerShdw>
                </a:effectLst>
                <a:latin typeface="Arial" charset="0"/>
                <a:ea typeface="黑体" pitchFamily="2" charset="-122"/>
              </a:rPr>
              <a:t>文件类型指针</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5603" name="Rectangle 3"/>
          <p:cNvSpPr>
            <a:spLocks noGrp="1" noChangeArrowheads="1"/>
          </p:cNvSpPr>
          <p:nvPr>
            <p:ph idx="1"/>
          </p:nvPr>
        </p:nvSpPr>
        <p:spPr>
          <a:xfrm>
            <a:off x="571500" y="1571625"/>
            <a:ext cx="8143875" cy="4071938"/>
          </a:xfrm>
        </p:spPr>
        <p:txBody>
          <a:bodyPr/>
          <a:lstStyle/>
          <a:p>
            <a:r>
              <a:rPr lang="zh-CN" altLang="zh-CN"/>
              <a:t>声明</a:t>
            </a:r>
            <a:r>
              <a:rPr lang="en-US" altLang="zh-CN"/>
              <a:t>FILE</a:t>
            </a:r>
            <a:r>
              <a:rPr lang="zh-CN" altLang="zh-CN"/>
              <a:t>结构体类型的信息包含在头文件“</a:t>
            </a:r>
            <a:r>
              <a:rPr lang="en-US" altLang="zh-CN"/>
              <a:t>stdio.h</a:t>
            </a:r>
            <a:r>
              <a:rPr lang="zh-CN" altLang="zh-CN"/>
              <a:t>”中</a:t>
            </a:r>
            <a:endParaRPr lang="en-US" altLang="zh-CN"/>
          </a:p>
          <a:p>
            <a:r>
              <a:rPr lang="zh-CN" altLang="en-US"/>
              <a:t>一般</a:t>
            </a:r>
            <a:r>
              <a:rPr lang="zh-CN" altLang="zh-CN"/>
              <a:t>设置一个指向</a:t>
            </a:r>
            <a:r>
              <a:rPr lang="en-US" altLang="zh-CN"/>
              <a:t>FILE</a:t>
            </a:r>
            <a:r>
              <a:rPr lang="zh-CN" altLang="zh-CN"/>
              <a:t>类型变量的指针变量，然后通过它来引用这些</a:t>
            </a:r>
            <a:r>
              <a:rPr lang="en-US" altLang="zh-CN"/>
              <a:t>FILE</a:t>
            </a:r>
            <a:r>
              <a:rPr lang="zh-CN" altLang="zh-CN"/>
              <a:t>类型变量</a:t>
            </a:r>
            <a:endParaRPr lang="en-US" altLang="zh-CN">
              <a:solidFill>
                <a:srgbClr val="C00000"/>
              </a:solidFill>
            </a:endParaRPr>
          </a:p>
        </p:txBody>
      </p:sp>
      <p:pic>
        <p:nvPicPr>
          <p:cNvPr id="28676"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7" dur="500"/>
                                        <p:tgtEl>
                                          <p:spTgt spid="256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10.1 </a:t>
            </a:r>
            <a:r>
              <a:rPr lang="zh-CN" altLang="zh-CN" dirty="0">
                <a:solidFill>
                  <a:srgbClr val="800000"/>
                </a:solidFill>
                <a:effectLst>
                  <a:outerShdw blurRad="38100" dist="38100" dir="2700000" algn="tl">
                    <a:srgbClr val="000000"/>
                  </a:outerShdw>
                </a:effectLst>
                <a:latin typeface="Arial" charset="0"/>
                <a:ea typeface="黑体" pitchFamily="2" charset="-122"/>
              </a:rPr>
              <a:t>Ｃ文件的有关基本知识</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5123" name="Rectangle 3"/>
          <p:cNvSpPr>
            <a:spLocks noGrp="1" noChangeArrowheads="1"/>
          </p:cNvSpPr>
          <p:nvPr>
            <p:ph idx="1"/>
          </p:nvPr>
        </p:nvSpPr>
        <p:spPr>
          <a:xfrm>
            <a:off x="1714500" y="1785938"/>
            <a:ext cx="5857875" cy="4286250"/>
          </a:xfrm>
        </p:spPr>
        <p:txBody>
          <a:bodyPr/>
          <a:lstStyle/>
          <a:p>
            <a:pPr eaLnBrk="1" hangingPunct="1">
              <a:lnSpc>
                <a:spcPct val="100000"/>
              </a:lnSpc>
              <a:spcBef>
                <a:spcPct val="50000"/>
              </a:spcBef>
              <a:buFont typeface="Wingdings" pitchFamily="2" charset="2"/>
              <a:buNone/>
            </a:pPr>
            <a:r>
              <a:rPr lang="en-US" altLang="zh-CN" sz="3600">
                <a:hlinkClick r:id="rId2" action="ppaction://hlinksldjump"/>
              </a:rPr>
              <a:t>10.1.1 </a:t>
            </a:r>
            <a:r>
              <a:rPr lang="zh-CN" altLang="zh-CN" sz="3600">
                <a:hlinkClick r:id="rId2" action="ppaction://hlinksldjump"/>
              </a:rPr>
              <a:t>什么是文件</a:t>
            </a:r>
            <a:endParaRPr lang="en-US" altLang="zh-CN" sz="3600"/>
          </a:p>
          <a:p>
            <a:pPr eaLnBrk="1" hangingPunct="1">
              <a:lnSpc>
                <a:spcPct val="100000"/>
              </a:lnSpc>
              <a:spcBef>
                <a:spcPct val="50000"/>
              </a:spcBef>
              <a:buFont typeface="Wingdings" pitchFamily="2" charset="2"/>
              <a:buNone/>
            </a:pPr>
            <a:r>
              <a:rPr lang="en-US" altLang="zh-CN" sz="3600">
                <a:hlinkClick r:id="rId3" action="ppaction://hlinksldjump"/>
              </a:rPr>
              <a:t>10.1.2 </a:t>
            </a:r>
            <a:r>
              <a:rPr lang="zh-CN" altLang="zh-CN" sz="3600">
                <a:hlinkClick r:id="rId3" action="ppaction://hlinksldjump"/>
              </a:rPr>
              <a:t>文件名</a:t>
            </a:r>
            <a:endParaRPr lang="en-US" altLang="zh-CN" sz="3600"/>
          </a:p>
          <a:p>
            <a:pPr eaLnBrk="1" hangingPunct="1">
              <a:lnSpc>
                <a:spcPct val="100000"/>
              </a:lnSpc>
              <a:spcBef>
                <a:spcPct val="50000"/>
              </a:spcBef>
              <a:buFont typeface="Wingdings" pitchFamily="2" charset="2"/>
              <a:buNone/>
            </a:pPr>
            <a:r>
              <a:rPr lang="en-US" altLang="zh-CN" sz="3600">
                <a:hlinkClick r:id="rId4" action="ppaction://hlinksldjump"/>
              </a:rPr>
              <a:t>10.1.3 </a:t>
            </a:r>
            <a:r>
              <a:rPr lang="zh-CN" altLang="zh-CN" sz="3600">
                <a:hlinkClick r:id="rId4" action="ppaction://hlinksldjump"/>
              </a:rPr>
              <a:t>文件的分类</a:t>
            </a:r>
            <a:endParaRPr lang="en-US" altLang="zh-CN" sz="3600"/>
          </a:p>
          <a:p>
            <a:pPr eaLnBrk="1" hangingPunct="1">
              <a:lnSpc>
                <a:spcPct val="100000"/>
              </a:lnSpc>
              <a:spcBef>
                <a:spcPct val="50000"/>
              </a:spcBef>
              <a:buFont typeface="Wingdings" pitchFamily="2" charset="2"/>
              <a:buNone/>
            </a:pPr>
            <a:r>
              <a:rPr lang="en-US" altLang="zh-CN" sz="3600">
                <a:hlinkClick r:id="rId5" action="ppaction://hlinksldjump"/>
              </a:rPr>
              <a:t>10.1.4 </a:t>
            </a:r>
            <a:r>
              <a:rPr lang="zh-CN" altLang="zh-CN" sz="3600">
                <a:hlinkClick r:id="rId5" action="ppaction://hlinksldjump"/>
              </a:rPr>
              <a:t>文件缓冲区</a:t>
            </a:r>
            <a:endParaRPr lang="en-US" altLang="zh-CN" sz="3600"/>
          </a:p>
          <a:p>
            <a:pPr eaLnBrk="1" hangingPunct="1">
              <a:lnSpc>
                <a:spcPct val="100000"/>
              </a:lnSpc>
              <a:spcBef>
                <a:spcPct val="50000"/>
              </a:spcBef>
              <a:buFont typeface="Wingdings" pitchFamily="2" charset="2"/>
              <a:buNone/>
            </a:pPr>
            <a:r>
              <a:rPr lang="en-US" altLang="zh-CN" sz="3600">
                <a:hlinkClick r:id="rId6" action="ppaction://hlinksldjump"/>
              </a:rPr>
              <a:t>10.1.5 </a:t>
            </a:r>
            <a:r>
              <a:rPr lang="zh-CN" altLang="zh-CN" sz="3600">
                <a:hlinkClick r:id="rId6" action="ppaction://hlinksldjump"/>
              </a:rPr>
              <a:t>文件类型指针</a:t>
            </a:r>
            <a:endParaRPr lang="en-US" altLang="zh-CN" sz="3600"/>
          </a:p>
        </p:txBody>
      </p:sp>
      <p:pic>
        <p:nvPicPr>
          <p:cNvPr id="5124" name="图片 5" descr="Untitled.png">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2867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10.1.5  </a:t>
            </a:r>
            <a:r>
              <a:rPr lang="zh-CN" altLang="zh-CN" dirty="0">
                <a:solidFill>
                  <a:srgbClr val="800000"/>
                </a:solidFill>
                <a:effectLst>
                  <a:outerShdw blurRad="38100" dist="38100" dir="2700000" algn="tl">
                    <a:srgbClr val="000000"/>
                  </a:outerShdw>
                </a:effectLst>
                <a:latin typeface="Arial" charset="0"/>
                <a:ea typeface="黑体" pitchFamily="2" charset="-122"/>
              </a:rPr>
              <a:t>文件类型指针</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9699" name="Rectangle 3"/>
          <p:cNvSpPr>
            <a:spLocks noGrp="1" noChangeArrowheads="1"/>
          </p:cNvSpPr>
          <p:nvPr>
            <p:ph idx="1"/>
          </p:nvPr>
        </p:nvSpPr>
        <p:spPr>
          <a:xfrm>
            <a:off x="571500" y="1571625"/>
            <a:ext cx="8143875" cy="857250"/>
          </a:xfrm>
        </p:spPr>
        <p:txBody>
          <a:bodyPr/>
          <a:lstStyle/>
          <a:p>
            <a:pPr lvl="1">
              <a:buFont typeface="Wingdings" pitchFamily="2" charset="2"/>
              <a:buNone/>
            </a:pPr>
            <a:r>
              <a:rPr lang="en-US" altLang="zh-CN"/>
              <a:t>FILE</a:t>
            </a:r>
            <a:r>
              <a:rPr lang="zh-CN" altLang="zh-CN"/>
              <a:t>　</a:t>
            </a:r>
            <a:r>
              <a:rPr lang="en-US" altLang="zh-CN"/>
              <a:t>*fp1,*fp2,*fp3;</a:t>
            </a:r>
            <a:endParaRPr lang="en-US" altLang="zh-CN">
              <a:solidFill>
                <a:srgbClr val="C00000"/>
              </a:solidFill>
            </a:endParaRPr>
          </a:p>
        </p:txBody>
      </p:sp>
      <p:sp>
        <p:nvSpPr>
          <p:cNvPr id="5" name="TextBox 4"/>
          <p:cNvSpPr txBox="1">
            <a:spLocks noChangeArrowheads="1"/>
          </p:cNvSpPr>
          <p:nvPr/>
        </p:nvSpPr>
        <p:spPr bwMode="auto">
          <a:xfrm>
            <a:off x="1285875" y="5500688"/>
            <a:ext cx="200025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9D138D"/>
                </a:solidFill>
                <a:latin typeface="Arial" pitchFamily="34" charset="0"/>
              </a:rPr>
              <a:t>文件</a:t>
            </a:r>
            <a:r>
              <a:rPr lang="en-US" altLang="zh-CN" sz="2800">
                <a:solidFill>
                  <a:srgbClr val="9D138D"/>
                </a:solidFill>
                <a:latin typeface="Arial" pitchFamily="34" charset="0"/>
              </a:rPr>
              <a:t>f1</a:t>
            </a:r>
            <a:r>
              <a:rPr lang="zh-CN" altLang="en-US" sz="2800">
                <a:solidFill>
                  <a:srgbClr val="9D138D"/>
                </a:solidFill>
                <a:latin typeface="Arial" pitchFamily="34" charset="0"/>
              </a:rPr>
              <a:t>的</a:t>
            </a:r>
            <a:endParaRPr lang="en-US" altLang="zh-CN" sz="2800">
              <a:solidFill>
                <a:srgbClr val="9D138D"/>
              </a:solidFill>
              <a:latin typeface="Arial" pitchFamily="34" charset="0"/>
            </a:endParaRPr>
          </a:p>
          <a:p>
            <a:pPr algn="ctr" eaLnBrk="1" hangingPunct="1">
              <a:lnSpc>
                <a:spcPct val="100000"/>
              </a:lnSpc>
              <a:spcBef>
                <a:spcPct val="0"/>
              </a:spcBef>
              <a:buFontTx/>
              <a:buNone/>
            </a:pPr>
            <a:r>
              <a:rPr lang="zh-CN" altLang="en-US" sz="2800">
                <a:solidFill>
                  <a:srgbClr val="9D138D"/>
                </a:solidFill>
                <a:latin typeface="Arial" pitchFamily="34" charset="0"/>
              </a:rPr>
              <a:t>文件信息区</a:t>
            </a:r>
          </a:p>
        </p:txBody>
      </p:sp>
      <p:grpSp>
        <p:nvGrpSpPr>
          <p:cNvPr id="2" name="组合 12"/>
          <p:cNvGrpSpPr>
            <a:grpSpLocks/>
          </p:cNvGrpSpPr>
          <p:nvPr/>
        </p:nvGrpSpPr>
        <p:grpSpPr bwMode="auto">
          <a:xfrm>
            <a:off x="1428750" y="2786063"/>
            <a:ext cx="1643063" cy="2643187"/>
            <a:chOff x="1928794" y="2786058"/>
            <a:chExt cx="1643074" cy="2643206"/>
          </a:xfrm>
        </p:grpSpPr>
        <p:sp>
          <p:nvSpPr>
            <p:cNvPr id="29721" name="矩形 3"/>
            <p:cNvSpPr>
              <a:spLocks noChangeArrowheads="1"/>
            </p:cNvSpPr>
            <p:nvPr/>
          </p:nvSpPr>
          <p:spPr bwMode="auto">
            <a:xfrm>
              <a:off x="1928794" y="2786058"/>
              <a:ext cx="1643074" cy="2643206"/>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29722" name="直接连接符 6"/>
            <p:cNvCxnSpPr>
              <a:cxnSpLocks noChangeShapeType="1"/>
            </p:cNvCxnSpPr>
            <p:nvPr/>
          </p:nvCxnSpPr>
          <p:spPr bwMode="auto">
            <a:xfrm>
              <a:off x="1928794" y="3143248"/>
              <a:ext cx="1643074"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29723" name="直接连接符 7"/>
            <p:cNvCxnSpPr>
              <a:cxnSpLocks noChangeShapeType="1"/>
            </p:cNvCxnSpPr>
            <p:nvPr/>
          </p:nvCxnSpPr>
          <p:spPr bwMode="auto">
            <a:xfrm>
              <a:off x="1928794" y="3500438"/>
              <a:ext cx="1643074"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29724" name="直接连接符 8"/>
            <p:cNvCxnSpPr>
              <a:cxnSpLocks noChangeShapeType="1"/>
            </p:cNvCxnSpPr>
            <p:nvPr/>
          </p:nvCxnSpPr>
          <p:spPr bwMode="auto">
            <a:xfrm>
              <a:off x="1928794" y="3857628"/>
              <a:ext cx="1643074"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grpSp>
      <p:sp>
        <p:nvSpPr>
          <p:cNvPr id="10" name="TextBox 9"/>
          <p:cNvSpPr txBox="1">
            <a:spLocks noChangeArrowheads="1"/>
          </p:cNvSpPr>
          <p:nvPr/>
        </p:nvSpPr>
        <p:spPr bwMode="auto">
          <a:xfrm>
            <a:off x="785813" y="2214563"/>
            <a:ext cx="785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solidFill>
                  <a:srgbClr val="00B050"/>
                </a:solidFill>
                <a:latin typeface="Arial" pitchFamily="34" charset="0"/>
              </a:rPr>
              <a:t>fp1</a:t>
            </a:r>
            <a:endParaRPr lang="zh-CN" altLang="en-US" sz="2800">
              <a:solidFill>
                <a:srgbClr val="00B050"/>
              </a:solidFill>
              <a:latin typeface="Arial" pitchFamily="34" charset="0"/>
            </a:endParaRPr>
          </a:p>
        </p:txBody>
      </p:sp>
      <p:cxnSp>
        <p:nvCxnSpPr>
          <p:cNvPr id="12" name="直接箭头连接符 11"/>
          <p:cNvCxnSpPr>
            <a:cxnSpLocks noChangeShapeType="1"/>
          </p:cNvCxnSpPr>
          <p:nvPr/>
        </p:nvCxnSpPr>
        <p:spPr bwMode="auto">
          <a:xfrm>
            <a:off x="857250" y="2786063"/>
            <a:ext cx="571500"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15" name="TextBox 14"/>
          <p:cNvSpPr txBox="1">
            <a:spLocks noChangeArrowheads="1"/>
          </p:cNvSpPr>
          <p:nvPr/>
        </p:nvSpPr>
        <p:spPr bwMode="auto">
          <a:xfrm>
            <a:off x="3786188" y="5429250"/>
            <a:ext cx="20002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9D138D"/>
                </a:solidFill>
                <a:latin typeface="Arial" pitchFamily="34" charset="0"/>
              </a:rPr>
              <a:t>文件</a:t>
            </a:r>
            <a:r>
              <a:rPr lang="en-US" altLang="zh-CN" sz="2800">
                <a:solidFill>
                  <a:srgbClr val="9D138D"/>
                </a:solidFill>
                <a:latin typeface="Arial" pitchFamily="34" charset="0"/>
              </a:rPr>
              <a:t>f2</a:t>
            </a:r>
            <a:r>
              <a:rPr lang="zh-CN" altLang="en-US" sz="2800">
                <a:solidFill>
                  <a:srgbClr val="9D138D"/>
                </a:solidFill>
                <a:latin typeface="Arial" pitchFamily="34" charset="0"/>
              </a:rPr>
              <a:t>的</a:t>
            </a:r>
            <a:endParaRPr lang="en-US" altLang="zh-CN" sz="2800">
              <a:solidFill>
                <a:srgbClr val="9D138D"/>
              </a:solidFill>
              <a:latin typeface="Arial" pitchFamily="34" charset="0"/>
            </a:endParaRPr>
          </a:p>
          <a:p>
            <a:pPr algn="ctr" eaLnBrk="1" hangingPunct="1">
              <a:lnSpc>
                <a:spcPct val="100000"/>
              </a:lnSpc>
              <a:spcBef>
                <a:spcPct val="0"/>
              </a:spcBef>
              <a:buFontTx/>
              <a:buNone/>
            </a:pPr>
            <a:r>
              <a:rPr lang="zh-CN" altLang="en-US" sz="2800">
                <a:solidFill>
                  <a:srgbClr val="9D138D"/>
                </a:solidFill>
                <a:latin typeface="Arial" pitchFamily="34" charset="0"/>
              </a:rPr>
              <a:t>文件信息区</a:t>
            </a:r>
          </a:p>
        </p:txBody>
      </p:sp>
      <p:grpSp>
        <p:nvGrpSpPr>
          <p:cNvPr id="3" name="组合 15"/>
          <p:cNvGrpSpPr>
            <a:grpSpLocks/>
          </p:cNvGrpSpPr>
          <p:nvPr/>
        </p:nvGrpSpPr>
        <p:grpSpPr bwMode="auto">
          <a:xfrm>
            <a:off x="3929063" y="2714625"/>
            <a:ext cx="1643062" cy="2643188"/>
            <a:chOff x="1928794" y="2786058"/>
            <a:chExt cx="1643074" cy="2643206"/>
          </a:xfrm>
        </p:grpSpPr>
        <p:sp>
          <p:nvSpPr>
            <p:cNvPr id="29717" name="矩形 16"/>
            <p:cNvSpPr>
              <a:spLocks noChangeArrowheads="1"/>
            </p:cNvSpPr>
            <p:nvPr/>
          </p:nvSpPr>
          <p:spPr bwMode="auto">
            <a:xfrm>
              <a:off x="1928794" y="2786058"/>
              <a:ext cx="1643074" cy="2643206"/>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29718" name="直接连接符 17"/>
            <p:cNvCxnSpPr>
              <a:cxnSpLocks noChangeShapeType="1"/>
            </p:cNvCxnSpPr>
            <p:nvPr/>
          </p:nvCxnSpPr>
          <p:spPr bwMode="auto">
            <a:xfrm>
              <a:off x="1928794" y="3143248"/>
              <a:ext cx="1643074"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29719" name="直接连接符 18"/>
            <p:cNvCxnSpPr>
              <a:cxnSpLocks noChangeShapeType="1"/>
            </p:cNvCxnSpPr>
            <p:nvPr/>
          </p:nvCxnSpPr>
          <p:spPr bwMode="auto">
            <a:xfrm>
              <a:off x="1928794" y="3500438"/>
              <a:ext cx="1643074"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29720" name="直接连接符 19"/>
            <p:cNvCxnSpPr>
              <a:cxnSpLocks noChangeShapeType="1"/>
            </p:cNvCxnSpPr>
            <p:nvPr/>
          </p:nvCxnSpPr>
          <p:spPr bwMode="auto">
            <a:xfrm>
              <a:off x="1928794" y="3857628"/>
              <a:ext cx="1643074"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grpSp>
      <p:sp>
        <p:nvSpPr>
          <p:cNvPr id="21" name="TextBox 20"/>
          <p:cNvSpPr txBox="1">
            <a:spLocks noChangeArrowheads="1"/>
          </p:cNvSpPr>
          <p:nvPr/>
        </p:nvSpPr>
        <p:spPr bwMode="auto">
          <a:xfrm>
            <a:off x="3286125" y="2143125"/>
            <a:ext cx="785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solidFill>
                  <a:srgbClr val="00B050"/>
                </a:solidFill>
                <a:latin typeface="Arial" pitchFamily="34" charset="0"/>
              </a:rPr>
              <a:t>fp2</a:t>
            </a:r>
            <a:endParaRPr lang="zh-CN" altLang="en-US" sz="2800">
              <a:solidFill>
                <a:srgbClr val="00B050"/>
              </a:solidFill>
              <a:latin typeface="Arial" pitchFamily="34" charset="0"/>
            </a:endParaRPr>
          </a:p>
        </p:txBody>
      </p:sp>
      <p:cxnSp>
        <p:nvCxnSpPr>
          <p:cNvPr id="22" name="直接箭头连接符 21"/>
          <p:cNvCxnSpPr>
            <a:cxnSpLocks noChangeShapeType="1"/>
          </p:cNvCxnSpPr>
          <p:nvPr/>
        </p:nvCxnSpPr>
        <p:spPr bwMode="auto">
          <a:xfrm>
            <a:off x="3357563" y="2714625"/>
            <a:ext cx="57150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3" name="TextBox 22"/>
          <p:cNvSpPr txBox="1">
            <a:spLocks noChangeArrowheads="1"/>
          </p:cNvSpPr>
          <p:nvPr/>
        </p:nvSpPr>
        <p:spPr bwMode="auto">
          <a:xfrm>
            <a:off x="6286500" y="5429250"/>
            <a:ext cx="200025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9D138D"/>
                </a:solidFill>
                <a:latin typeface="Arial" pitchFamily="34" charset="0"/>
              </a:rPr>
              <a:t>文件</a:t>
            </a:r>
            <a:r>
              <a:rPr lang="en-US" altLang="zh-CN" sz="2800">
                <a:solidFill>
                  <a:srgbClr val="9D138D"/>
                </a:solidFill>
                <a:latin typeface="Arial" pitchFamily="34" charset="0"/>
              </a:rPr>
              <a:t>f3</a:t>
            </a:r>
            <a:r>
              <a:rPr lang="zh-CN" altLang="en-US" sz="2800">
                <a:solidFill>
                  <a:srgbClr val="9D138D"/>
                </a:solidFill>
                <a:latin typeface="Arial" pitchFamily="34" charset="0"/>
              </a:rPr>
              <a:t>的</a:t>
            </a:r>
            <a:endParaRPr lang="en-US" altLang="zh-CN" sz="2800">
              <a:solidFill>
                <a:srgbClr val="9D138D"/>
              </a:solidFill>
              <a:latin typeface="Arial" pitchFamily="34" charset="0"/>
            </a:endParaRPr>
          </a:p>
          <a:p>
            <a:pPr algn="ctr" eaLnBrk="1" hangingPunct="1">
              <a:lnSpc>
                <a:spcPct val="100000"/>
              </a:lnSpc>
              <a:spcBef>
                <a:spcPct val="0"/>
              </a:spcBef>
              <a:buFontTx/>
              <a:buNone/>
            </a:pPr>
            <a:r>
              <a:rPr lang="zh-CN" altLang="en-US" sz="2800">
                <a:solidFill>
                  <a:srgbClr val="9D138D"/>
                </a:solidFill>
                <a:latin typeface="Arial" pitchFamily="34" charset="0"/>
              </a:rPr>
              <a:t>文件信息区</a:t>
            </a:r>
          </a:p>
        </p:txBody>
      </p:sp>
      <p:grpSp>
        <p:nvGrpSpPr>
          <p:cNvPr id="4" name="组合 23"/>
          <p:cNvGrpSpPr>
            <a:grpSpLocks/>
          </p:cNvGrpSpPr>
          <p:nvPr/>
        </p:nvGrpSpPr>
        <p:grpSpPr bwMode="auto">
          <a:xfrm>
            <a:off x="6429375" y="2714625"/>
            <a:ext cx="1643063" cy="2643188"/>
            <a:chOff x="1928794" y="2786058"/>
            <a:chExt cx="1643074" cy="2643206"/>
          </a:xfrm>
        </p:grpSpPr>
        <p:sp>
          <p:nvSpPr>
            <p:cNvPr id="29713" name="矩形 24"/>
            <p:cNvSpPr>
              <a:spLocks noChangeArrowheads="1"/>
            </p:cNvSpPr>
            <p:nvPr/>
          </p:nvSpPr>
          <p:spPr bwMode="auto">
            <a:xfrm>
              <a:off x="1928794" y="2786058"/>
              <a:ext cx="1643074" cy="2643206"/>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29714" name="直接连接符 25"/>
            <p:cNvCxnSpPr>
              <a:cxnSpLocks noChangeShapeType="1"/>
            </p:cNvCxnSpPr>
            <p:nvPr/>
          </p:nvCxnSpPr>
          <p:spPr bwMode="auto">
            <a:xfrm>
              <a:off x="1928794" y="3143248"/>
              <a:ext cx="1643074"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29715" name="直接连接符 26"/>
            <p:cNvCxnSpPr>
              <a:cxnSpLocks noChangeShapeType="1"/>
            </p:cNvCxnSpPr>
            <p:nvPr/>
          </p:nvCxnSpPr>
          <p:spPr bwMode="auto">
            <a:xfrm>
              <a:off x="1928794" y="3500438"/>
              <a:ext cx="1643074"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29716" name="直接连接符 27"/>
            <p:cNvCxnSpPr>
              <a:cxnSpLocks noChangeShapeType="1"/>
            </p:cNvCxnSpPr>
            <p:nvPr/>
          </p:nvCxnSpPr>
          <p:spPr bwMode="auto">
            <a:xfrm>
              <a:off x="1928794" y="3857628"/>
              <a:ext cx="1643074"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grpSp>
      <p:sp>
        <p:nvSpPr>
          <p:cNvPr id="29" name="TextBox 28"/>
          <p:cNvSpPr txBox="1">
            <a:spLocks noChangeArrowheads="1"/>
          </p:cNvSpPr>
          <p:nvPr/>
        </p:nvSpPr>
        <p:spPr bwMode="auto">
          <a:xfrm>
            <a:off x="5786438" y="2143125"/>
            <a:ext cx="785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solidFill>
                  <a:srgbClr val="00B050"/>
                </a:solidFill>
                <a:latin typeface="Arial" pitchFamily="34" charset="0"/>
              </a:rPr>
              <a:t>fp3</a:t>
            </a:r>
            <a:endParaRPr lang="zh-CN" altLang="en-US" sz="2800">
              <a:solidFill>
                <a:srgbClr val="00B050"/>
              </a:solidFill>
              <a:latin typeface="Arial" pitchFamily="34" charset="0"/>
            </a:endParaRPr>
          </a:p>
        </p:txBody>
      </p:sp>
      <p:cxnSp>
        <p:nvCxnSpPr>
          <p:cNvPr id="30" name="直接箭头连接符 29"/>
          <p:cNvCxnSpPr>
            <a:cxnSpLocks noChangeShapeType="1"/>
          </p:cNvCxnSpPr>
          <p:nvPr/>
        </p:nvCxnSpPr>
        <p:spPr bwMode="auto">
          <a:xfrm>
            <a:off x="5857875" y="2714625"/>
            <a:ext cx="571500"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pic>
        <p:nvPicPr>
          <p:cNvPr id="29712"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blinds(horizontal)">
                                      <p:cBhvr>
                                        <p:cTn id="16" dur="500"/>
                                        <p:tgtEl>
                                          <p:spTgt spid="10"/>
                                        </p:tgtEl>
                                      </p:cBhvr>
                                    </p:animEffect>
                                  </p:childTnLst>
                                </p:cTn>
                              </p:par>
                            </p:childTnLst>
                          </p:cTn>
                        </p:par>
                        <p:par>
                          <p:cTn id="17" fill="hold" nodeType="afterGroup">
                            <p:stCondLst>
                              <p:cond delay="500"/>
                            </p:stCondLst>
                            <p:childTnLst>
                              <p:par>
                                <p:cTn id="18" presetID="12" presetClass="entr" presetSubtype="8" fill="hold"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lide(fromLeft)">
                                      <p:cBhvr>
                                        <p:cTn id="20" dur="500"/>
                                        <p:tgtEl>
                                          <p:spTgt spid="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Effect transition="in" filter="blinds(horizontal)">
                                      <p:cBhvr>
                                        <p:cTn id="25" dur="500"/>
                                        <p:tgtEl>
                                          <p:spTgt spid="3"/>
                                        </p:tgtEl>
                                      </p:cBhvr>
                                    </p:animEffect>
                                  </p:childTnLst>
                                </p:cTn>
                              </p:par>
                            </p:childTnLst>
                          </p:cTn>
                        </p:par>
                        <p:par>
                          <p:cTn id="26" fill="hold" nodeType="after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blinds(horizontal)">
                                      <p:cBhvr>
                                        <p:cTn id="29" dur="500"/>
                                        <p:tgtEl>
                                          <p:spTgt spid="1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blinds(horizontal)">
                                      <p:cBhvr>
                                        <p:cTn id="34" dur="500"/>
                                        <p:tgtEl>
                                          <p:spTgt spid="21"/>
                                        </p:tgtEl>
                                      </p:cBhvr>
                                    </p:animEffect>
                                  </p:childTnLst>
                                </p:cTn>
                              </p:par>
                            </p:childTnLst>
                          </p:cTn>
                        </p:par>
                        <p:par>
                          <p:cTn id="35" fill="hold" nodeType="afterGroup">
                            <p:stCondLst>
                              <p:cond delay="500"/>
                            </p:stCondLst>
                            <p:childTnLst>
                              <p:par>
                                <p:cTn id="36" presetID="12" presetClass="entr" presetSubtype="8" fill="hold" nodeType="afterEffect">
                                  <p:stCondLst>
                                    <p:cond delay="0"/>
                                  </p:stCondLst>
                                  <p:childTnLst>
                                    <p:set>
                                      <p:cBhvr>
                                        <p:cTn id="37" dur="1" fill="hold">
                                          <p:stCondLst>
                                            <p:cond delay="0"/>
                                          </p:stCondLst>
                                        </p:cTn>
                                        <p:tgtEl>
                                          <p:spTgt spid="22"/>
                                        </p:tgtEl>
                                        <p:attrNameLst>
                                          <p:attrName>style.visibility</p:attrName>
                                        </p:attrNameLst>
                                      </p:cBhvr>
                                      <p:to>
                                        <p:strVal val="visible"/>
                                      </p:to>
                                    </p:set>
                                    <p:animEffect transition="in" filter="slide(fromLeft)">
                                      <p:cBhvr>
                                        <p:cTn id="38" dur="500"/>
                                        <p:tgtEl>
                                          <p:spTgt spid="2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blinds(horizontal)">
                                      <p:cBhvr>
                                        <p:cTn id="43" dur="500"/>
                                        <p:tgtEl>
                                          <p:spTgt spid="4"/>
                                        </p:tgtEl>
                                      </p:cBhvr>
                                    </p:animEffect>
                                  </p:childTnLst>
                                </p:cTn>
                              </p:par>
                            </p:childTnLst>
                          </p:cTn>
                        </p:par>
                        <p:par>
                          <p:cTn id="44" fill="hold" nodeType="afterGroup">
                            <p:stCondLst>
                              <p:cond delay="500"/>
                            </p:stCondLst>
                            <p:childTnLst>
                              <p:par>
                                <p:cTn id="45" presetID="3" presetClass="entr" presetSubtype="10"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blinds(horizontal)">
                                      <p:cBhvr>
                                        <p:cTn id="47" dur="500"/>
                                        <p:tgtEl>
                                          <p:spTgt spid="2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29"/>
                                        </p:tgtEl>
                                        <p:attrNameLst>
                                          <p:attrName>style.visibility</p:attrName>
                                        </p:attrNameLst>
                                      </p:cBhvr>
                                      <p:to>
                                        <p:strVal val="visible"/>
                                      </p:to>
                                    </p:set>
                                    <p:animEffect transition="in" filter="blinds(horizontal)">
                                      <p:cBhvr>
                                        <p:cTn id="52" dur="500"/>
                                        <p:tgtEl>
                                          <p:spTgt spid="29"/>
                                        </p:tgtEl>
                                      </p:cBhvr>
                                    </p:animEffect>
                                  </p:childTnLst>
                                </p:cTn>
                              </p:par>
                            </p:childTnLst>
                          </p:cTn>
                        </p:par>
                        <p:par>
                          <p:cTn id="53" fill="hold" nodeType="afterGroup">
                            <p:stCondLst>
                              <p:cond delay="500"/>
                            </p:stCondLst>
                            <p:childTnLst>
                              <p:par>
                                <p:cTn id="54" presetID="12" presetClass="entr" presetSubtype="8" fill="hold" nodeType="afterEffect">
                                  <p:stCondLst>
                                    <p:cond delay="0"/>
                                  </p:stCondLst>
                                  <p:childTnLst>
                                    <p:set>
                                      <p:cBhvr>
                                        <p:cTn id="55" dur="1" fill="hold">
                                          <p:stCondLst>
                                            <p:cond delay="0"/>
                                          </p:stCondLst>
                                        </p:cTn>
                                        <p:tgtEl>
                                          <p:spTgt spid="30"/>
                                        </p:tgtEl>
                                        <p:attrNameLst>
                                          <p:attrName>style.visibility</p:attrName>
                                        </p:attrNameLst>
                                      </p:cBhvr>
                                      <p:to>
                                        <p:strVal val="visible"/>
                                      </p:to>
                                    </p:set>
                                    <p:animEffect transition="in" filter="slide(fromLeft)">
                                      <p:cBhvr>
                                        <p:cTn id="56"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15" grpId="0"/>
      <p:bldP spid="21" grpId="0"/>
      <p:bldP spid="23" grpId="0"/>
      <p:bldP spid="29" grpId="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873125"/>
            <a:ext cx="8286750" cy="769938"/>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10.2 </a:t>
            </a:r>
            <a:r>
              <a:rPr lang="zh-CN" altLang="zh-CN" dirty="0">
                <a:solidFill>
                  <a:srgbClr val="800000"/>
                </a:solidFill>
                <a:effectLst>
                  <a:outerShdw blurRad="38100" dist="38100" dir="2700000" algn="tl">
                    <a:srgbClr val="000000"/>
                  </a:outerShdw>
                </a:effectLst>
                <a:latin typeface="Arial" charset="0"/>
                <a:ea typeface="黑体" pitchFamily="2" charset="-122"/>
              </a:rPr>
              <a:t>打开与关闭文件</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30723" name="Rectangle 3"/>
          <p:cNvSpPr>
            <a:spLocks noGrp="1" noChangeArrowheads="1"/>
          </p:cNvSpPr>
          <p:nvPr>
            <p:ph idx="1"/>
          </p:nvPr>
        </p:nvSpPr>
        <p:spPr>
          <a:xfrm>
            <a:off x="571500" y="2071688"/>
            <a:ext cx="8143875" cy="1857375"/>
          </a:xfrm>
        </p:spPr>
        <p:txBody>
          <a:bodyPr/>
          <a:lstStyle/>
          <a:p>
            <a:pPr>
              <a:buFont typeface="Wingdings" pitchFamily="2" charset="2"/>
              <a:buNone/>
            </a:pPr>
            <a:r>
              <a:rPr lang="en-US" altLang="zh-CN" sz="3600">
                <a:hlinkClick r:id="rId2" action="ppaction://hlinksldjump"/>
              </a:rPr>
              <a:t>10.2.1</a:t>
            </a:r>
            <a:r>
              <a:rPr lang="zh-CN" altLang="zh-CN" sz="3600">
                <a:hlinkClick r:id="rId2" action="ppaction://hlinksldjump"/>
              </a:rPr>
              <a:t> 用</a:t>
            </a:r>
            <a:r>
              <a:rPr lang="en-US" altLang="zh-CN" sz="3600">
                <a:hlinkClick r:id="rId2" action="ppaction://hlinksldjump"/>
              </a:rPr>
              <a:t>fopen</a:t>
            </a:r>
            <a:r>
              <a:rPr lang="zh-CN" altLang="zh-CN" sz="3600">
                <a:hlinkClick r:id="rId2" action="ppaction://hlinksldjump"/>
              </a:rPr>
              <a:t>函数打开数据文件</a:t>
            </a:r>
            <a:endParaRPr lang="en-US" altLang="zh-CN" sz="3600"/>
          </a:p>
          <a:p>
            <a:pPr>
              <a:buFont typeface="Wingdings" pitchFamily="2" charset="2"/>
              <a:buNone/>
            </a:pPr>
            <a:r>
              <a:rPr lang="en-US" altLang="zh-CN" sz="3600">
                <a:hlinkClick r:id="rId3" action="ppaction://hlinksldjump"/>
              </a:rPr>
              <a:t>10.2.2 </a:t>
            </a:r>
            <a:r>
              <a:rPr lang="zh-CN" altLang="zh-CN" sz="3600">
                <a:hlinkClick r:id="rId3" action="ppaction://hlinksldjump"/>
              </a:rPr>
              <a:t>用</a:t>
            </a:r>
            <a:r>
              <a:rPr lang="en-US" altLang="zh-CN" sz="3600">
                <a:hlinkClick r:id="rId3" action="ppaction://hlinksldjump"/>
              </a:rPr>
              <a:t>fclose</a:t>
            </a:r>
            <a:r>
              <a:rPr lang="zh-CN" altLang="zh-CN" sz="3600">
                <a:hlinkClick r:id="rId3" action="ppaction://hlinksldjump"/>
              </a:rPr>
              <a:t>函数关闭数据文件</a:t>
            </a:r>
            <a:endParaRPr lang="en-US" altLang="zh-CN" sz="3600"/>
          </a:p>
          <a:p>
            <a:pPr>
              <a:buFont typeface="Wingdings" pitchFamily="2" charset="2"/>
              <a:buNone/>
            </a:pPr>
            <a:endParaRPr lang="en-US" altLang="zh-CN" sz="3600">
              <a:solidFill>
                <a:srgbClr val="C00000"/>
              </a:solidFill>
            </a:endParaRPr>
          </a:p>
        </p:txBody>
      </p:sp>
      <p:pic>
        <p:nvPicPr>
          <p:cNvPr id="30724" name="图片 5" descr="Untitled.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320675"/>
            <a:ext cx="8715375" cy="1446213"/>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10.2.1</a:t>
            </a:r>
            <a:r>
              <a:rPr lang="zh-CN" altLang="zh-CN" dirty="0">
                <a:solidFill>
                  <a:srgbClr val="800000"/>
                </a:solidFill>
                <a:effectLst>
                  <a:outerShdw blurRad="38100" dist="38100" dir="2700000" algn="tl">
                    <a:srgbClr val="000000"/>
                  </a:outerShdw>
                </a:effectLst>
                <a:latin typeface="Arial" charset="0"/>
                <a:ea typeface="黑体" pitchFamily="2" charset="-122"/>
              </a:rPr>
              <a:t> 用</a:t>
            </a:r>
            <a:r>
              <a:rPr lang="en-US" altLang="zh-CN" dirty="0" err="1">
                <a:solidFill>
                  <a:srgbClr val="800000"/>
                </a:solidFill>
                <a:effectLst>
                  <a:outerShdw blurRad="38100" dist="38100" dir="2700000" algn="tl">
                    <a:srgbClr val="000000"/>
                  </a:outerShdw>
                </a:effectLst>
                <a:latin typeface="Arial" charset="0"/>
                <a:ea typeface="黑体" pitchFamily="2" charset="-122"/>
              </a:rPr>
              <a:t>fopen</a:t>
            </a:r>
            <a:r>
              <a:rPr lang="zh-CN" altLang="zh-CN" dirty="0">
                <a:solidFill>
                  <a:srgbClr val="800000"/>
                </a:solidFill>
                <a:effectLst>
                  <a:outerShdw blurRad="38100" dist="38100" dir="2700000" algn="tl">
                    <a:srgbClr val="000000"/>
                  </a:outerShdw>
                </a:effectLst>
                <a:latin typeface="Arial" charset="0"/>
                <a:ea typeface="黑体" pitchFamily="2" charset="-122"/>
              </a:rPr>
              <a:t>函数打开数据文件</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8675" name="Rectangle 3"/>
          <p:cNvSpPr>
            <a:spLocks noGrp="1" noChangeArrowheads="1"/>
          </p:cNvSpPr>
          <p:nvPr>
            <p:ph idx="1"/>
          </p:nvPr>
        </p:nvSpPr>
        <p:spPr>
          <a:xfrm>
            <a:off x="571500" y="1643063"/>
            <a:ext cx="8001000" cy="4572000"/>
          </a:xfrm>
        </p:spPr>
        <p:txBody>
          <a:bodyPr/>
          <a:lstStyle/>
          <a:p>
            <a:r>
              <a:rPr lang="zh-CN" altLang="zh-CN" dirty="0"/>
              <a:t>对文件读写之前应该“打开”该文件，在使用结束之后应“关闭”该文件。</a:t>
            </a:r>
            <a:endParaRPr lang="en-US" altLang="zh-CN" dirty="0"/>
          </a:p>
          <a:p>
            <a:r>
              <a:rPr lang="zh-CN" altLang="zh-CN" dirty="0"/>
              <a:t>所谓“</a:t>
            </a:r>
            <a:r>
              <a:rPr lang="zh-CN" altLang="zh-CN" dirty="0">
                <a:solidFill>
                  <a:srgbClr val="C00000"/>
                </a:solidFill>
              </a:rPr>
              <a:t>打开</a:t>
            </a:r>
            <a:r>
              <a:rPr lang="zh-CN" altLang="zh-CN" dirty="0"/>
              <a:t>”是指为</a:t>
            </a:r>
            <a:r>
              <a:rPr lang="zh-CN" altLang="zh-CN" dirty="0">
                <a:solidFill>
                  <a:srgbClr val="FF0000"/>
                </a:solidFill>
              </a:rPr>
              <a:t>文件</a:t>
            </a:r>
            <a:r>
              <a:rPr lang="zh-CN" altLang="zh-CN" dirty="0"/>
              <a:t>建立相应的</a:t>
            </a:r>
            <a:r>
              <a:rPr lang="zh-CN" altLang="zh-CN" dirty="0">
                <a:solidFill>
                  <a:srgbClr val="FF0000"/>
                </a:solidFill>
              </a:rPr>
              <a:t>信息区</a:t>
            </a:r>
            <a:r>
              <a:rPr lang="en-US" altLang="zh-CN" dirty="0"/>
              <a:t>(</a:t>
            </a:r>
            <a:r>
              <a:rPr lang="zh-CN" altLang="zh-CN" dirty="0"/>
              <a:t>用来存放有关文件的信息</a:t>
            </a:r>
            <a:r>
              <a:rPr lang="en-US" altLang="zh-CN" dirty="0"/>
              <a:t>)</a:t>
            </a:r>
            <a:r>
              <a:rPr lang="zh-CN" altLang="zh-CN" dirty="0"/>
              <a:t>和</a:t>
            </a:r>
            <a:r>
              <a:rPr lang="zh-CN" altLang="zh-CN" dirty="0">
                <a:solidFill>
                  <a:srgbClr val="FF0000"/>
                </a:solidFill>
              </a:rPr>
              <a:t>文件缓冲区</a:t>
            </a:r>
            <a:r>
              <a:rPr lang="en-US" altLang="zh-CN" dirty="0"/>
              <a:t>(</a:t>
            </a:r>
            <a:r>
              <a:rPr lang="zh-CN" altLang="zh-CN" dirty="0"/>
              <a:t>用来暂时存放输入输出的数据</a:t>
            </a:r>
            <a:r>
              <a:rPr lang="en-US" altLang="zh-CN" dirty="0"/>
              <a:t>)</a:t>
            </a:r>
            <a:r>
              <a:rPr lang="zh-CN" altLang="zh-CN" dirty="0"/>
              <a:t>。</a:t>
            </a:r>
            <a:endParaRPr lang="en-US" altLang="zh-CN" dirty="0"/>
          </a:p>
          <a:p>
            <a:r>
              <a:rPr lang="zh-CN" altLang="zh-CN" dirty="0"/>
              <a:t>所谓“</a:t>
            </a:r>
            <a:r>
              <a:rPr lang="zh-CN" altLang="zh-CN" dirty="0">
                <a:solidFill>
                  <a:srgbClr val="C00000"/>
                </a:solidFill>
              </a:rPr>
              <a:t>关闭</a:t>
            </a:r>
            <a:r>
              <a:rPr lang="zh-CN" altLang="zh-CN" dirty="0"/>
              <a:t>”是指撤销文件信息区和文件缓冲区</a:t>
            </a:r>
            <a:r>
              <a:rPr lang="zh-CN" altLang="en-US" dirty="0"/>
              <a:t>。</a:t>
            </a:r>
            <a:endParaRPr lang="en-US" altLang="zh-CN" dirty="0">
              <a:solidFill>
                <a:srgbClr val="C00000"/>
              </a:solidFill>
            </a:endParaRPr>
          </a:p>
        </p:txBody>
      </p:sp>
      <p:pic>
        <p:nvPicPr>
          <p:cNvPr id="31748"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8675">
                                            <p:txEl>
                                              <p:pRg st="1" end="1"/>
                                            </p:txEl>
                                          </p:spTgt>
                                        </p:tgtEl>
                                        <p:attrNameLst>
                                          <p:attrName>style.visibility</p:attrName>
                                        </p:attrNameLst>
                                      </p:cBhvr>
                                      <p:to>
                                        <p:strVal val="visible"/>
                                      </p:to>
                                    </p:set>
                                    <p:animEffect transition="in" filter="blinds(horizontal)">
                                      <p:cBhvr>
                                        <p:cTn id="7" dur="500"/>
                                        <p:tgtEl>
                                          <p:spTgt spid="2867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8675">
                                            <p:txEl>
                                              <p:pRg st="2" end="2"/>
                                            </p:txEl>
                                          </p:spTgt>
                                        </p:tgtEl>
                                        <p:attrNameLst>
                                          <p:attrName>style.visibility</p:attrName>
                                        </p:attrNameLst>
                                      </p:cBhvr>
                                      <p:to>
                                        <p:strVal val="visible"/>
                                      </p:to>
                                    </p:set>
                                    <p:animEffect transition="in" filter="blinds(horizontal)">
                                      <p:cBhvr>
                                        <p:cTn id="12" dur="500"/>
                                        <p:tgtEl>
                                          <p:spTgt spid="286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320675"/>
            <a:ext cx="8715375" cy="1446213"/>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10.2.1</a:t>
            </a:r>
            <a:r>
              <a:rPr lang="zh-CN" altLang="zh-CN" dirty="0">
                <a:solidFill>
                  <a:srgbClr val="800000"/>
                </a:solidFill>
                <a:effectLst>
                  <a:outerShdw blurRad="38100" dist="38100" dir="2700000" algn="tl">
                    <a:srgbClr val="000000"/>
                  </a:outerShdw>
                </a:effectLst>
                <a:latin typeface="Arial" charset="0"/>
                <a:ea typeface="黑体" pitchFamily="2" charset="-122"/>
              </a:rPr>
              <a:t> 用</a:t>
            </a:r>
            <a:r>
              <a:rPr lang="en-US" altLang="zh-CN" dirty="0" err="1">
                <a:solidFill>
                  <a:srgbClr val="800000"/>
                </a:solidFill>
                <a:effectLst>
                  <a:outerShdw blurRad="38100" dist="38100" dir="2700000" algn="tl">
                    <a:srgbClr val="000000"/>
                  </a:outerShdw>
                </a:effectLst>
                <a:latin typeface="Arial" charset="0"/>
                <a:ea typeface="黑体" pitchFamily="2" charset="-122"/>
              </a:rPr>
              <a:t>fopen</a:t>
            </a:r>
            <a:r>
              <a:rPr lang="zh-CN" altLang="zh-CN" dirty="0">
                <a:solidFill>
                  <a:srgbClr val="800000"/>
                </a:solidFill>
                <a:effectLst>
                  <a:outerShdw blurRad="38100" dist="38100" dir="2700000" algn="tl">
                    <a:srgbClr val="000000"/>
                  </a:outerShdw>
                </a:effectLst>
                <a:latin typeface="Arial" charset="0"/>
                <a:ea typeface="黑体" pitchFamily="2" charset="-122"/>
              </a:rPr>
              <a:t>函数打开数据文件</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9699" name="Rectangle 3"/>
          <p:cNvSpPr>
            <a:spLocks noGrp="1" noChangeArrowheads="1"/>
          </p:cNvSpPr>
          <p:nvPr>
            <p:ph idx="1"/>
          </p:nvPr>
        </p:nvSpPr>
        <p:spPr>
          <a:xfrm>
            <a:off x="571500" y="1643063"/>
            <a:ext cx="8001000" cy="4572000"/>
          </a:xfrm>
        </p:spPr>
        <p:txBody>
          <a:bodyPr/>
          <a:lstStyle/>
          <a:p>
            <a:r>
              <a:rPr lang="zh-CN" altLang="zh-CN" dirty="0"/>
              <a:t>在编写程序时，在打开文件的同时，一般都指定一个指针变量指向该文件，也就是建立起指针变量与文件之间的联系，这样就可以</a:t>
            </a:r>
            <a:r>
              <a:rPr lang="zh-CN" altLang="zh-CN" dirty="0">
                <a:solidFill>
                  <a:srgbClr val="FF0000"/>
                </a:solidFill>
              </a:rPr>
              <a:t>通过该指针变量对文件进行读写</a:t>
            </a:r>
            <a:r>
              <a:rPr lang="zh-CN" altLang="en-US" dirty="0"/>
              <a:t>。</a:t>
            </a:r>
            <a:endParaRPr lang="en-US" altLang="zh-CN" dirty="0"/>
          </a:p>
        </p:txBody>
      </p:sp>
      <p:pic>
        <p:nvPicPr>
          <p:cNvPr id="32772"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320675"/>
            <a:ext cx="8715375" cy="1446213"/>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10.2.1</a:t>
            </a:r>
            <a:r>
              <a:rPr lang="zh-CN" altLang="zh-CN" dirty="0">
                <a:solidFill>
                  <a:srgbClr val="800000"/>
                </a:solidFill>
                <a:effectLst>
                  <a:outerShdw blurRad="38100" dist="38100" dir="2700000" algn="tl">
                    <a:srgbClr val="000000"/>
                  </a:outerShdw>
                </a:effectLst>
                <a:latin typeface="Arial" charset="0"/>
                <a:ea typeface="黑体" pitchFamily="2" charset="-122"/>
              </a:rPr>
              <a:t> 用</a:t>
            </a:r>
            <a:r>
              <a:rPr lang="en-US" altLang="zh-CN" dirty="0" err="1">
                <a:solidFill>
                  <a:srgbClr val="800000"/>
                </a:solidFill>
                <a:effectLst>
                  <a:outerShdw blurRad="38100" dist="38100" dir="2700000" algn="tl">
                    <a:srgbClr val="000000"/>
                  </a:outerShdw>
                </a:effectLst>
                <a:latin typeface="Arial" charset="0"/>
                <a:ea typeface="黑体" pitchFamily="2" charset="-122"/>
              </a:rPr>
              <a:t>fopen</a:t>
            </a:r>
            <a:r>
              <a:rPr lang="zh-CN" altLang="zh-CN" dirty="0">
                <a:solidFill>
                  <a:srgbClr val="800000"/>
                </a:solidFill>
                <a:effectLst>
                  <a:outerShdw blurRad="38100" dist="38100" dir="2700000" algn="tl">
                    <a:srgbClr val="000000"/>
                  </a:outerShdw>
                </a:effectLst>
                <a:latin typeface="Arial" charset="0"/>
                <a:ea typeface="黑体" pitchFamily="2" charset="-122"/>
              </a:rPr>
              <a:t>函数打开数据文件</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4099" name="Rectangle 3"/>
          <p:cNvSpPr>
            <a:spLocks noGrp="1" noChangeArrowheads="1"/>
          </p:cNvSpPr>
          <p:nvPr>
            <p:ph idx="1"/>
          </p:nvPr>
        </p:nvSpPr>
        <p:spPr>
          <a:xfrm>
            <a:off x="571500" y="1643063"/>
            <a:ext cx="8001000" cy="4572000"/>
          </a:xfrm>
        </p:spPr>
        <p:txBody>
          <a:bodyPr/>
          <a:lstStyle/>
          <a:p>
            <a:r>
              <a:rPr lang="en-US" altLang="zh-CN"/>
              <a:t>fopen</a:t>
            </a:r>
            <a:r>
              <a:rPr lang="zh-CN" altLang="zh-CN"/>
              <a:t>函数的调用方式为：</a:t>
            </a:r>
          </a:p>
          <a:p>
            <a:pPr lvl="1">
              <a:buFont typeface="Wingdings" pitchFamily="2" charset="2"/>
              <a:buNone/>
            </a:pPr>
            <a:r>
              <a:rPr lang="en-US" altLang="zh-CN"/>
              <a:t>fopen(</a:t>
            </a:r>
            <a:r>
              <a:rPr lang="zh-CN" altLang="zh-CN"/>
              <a:t>文件名</a:t>
            </a:r>
            <a:r>
              <a:rPr lang="en-US" altLang="zh-CN"/>
              <a:t>,</a:t>
            </a:r>
            <a:r>
              <a:rPr lang="zh-CN" altLang="zh-CN"/>
              <a:t>使用文件方式</a:t>
            </a:r>
            <a:r>
              <a:rPr lang="en-US" altLang="zh-CN"/>
              <a:t>);</a:t>
            </a:r>
          </a:p>
          <a:p>
            <a:r>
              <a:rPr lang="zh-CN" altLang="zh-CN"/>
              <a:t>例如：</a:t>
            </a:r>
            <a:r>
              <a:rPr lang="en-US" altLang="zh-CN"/>
              <a:t> </a:t>
            </a:r>
            <a:endParaRPr lang="zh-CN" altLang="zh-CN"/>
          </a:p>
          <a:p>
            <a:pPr lvl="1">
              <a:buFont typeface="Wingdings" pitchFamily="2" charset="2"/>
              <a:buNone/>
            </a:pPr>
            <a:r>
              <a:rPr lang="en-US" altLang="zh-CN"/>
              <a:t>fopen(“a1”,”r”); </a:t>
            </a:r>
            <a:endParaRPr lang="zh-CN" altLang="zh-CN"/>
          </a:p>
          <a:p>
            <a:pPr lvl="1"/>
            <a:r>
              <a:rPr lang="zh-CN" altLang="zh-CN"/>
              <a:t>表示要打开名为“</a:t>
            </a:r>
            <a:r>
              <a:rPr lang="en-US" altLang="zh-CN"/>
              <a:t>a1</a:t>
            </a:r>
            <a:r>
              <a:rPr lang="zh-CN" altLang="zh-CN"/>
              <a:t>”的文件，使用文件方式为“读入”</a:t>
            </a:r>
            <a:endParaRPr lang="en-US" altLang="zh-CN"/>
          </a:p>
          <a:p>
            <a:pPr lvl="1"/>
            <a:r>
              <a:rPr lang="en-US" altLang="zh-CN"/>
              <a:t>fopen</a:t>
            </a:r>
            <a:r>
              <a:rPr lang="zh-CN" altLang="zh-CN"/>
              <a:t>函数的返回值是指向</a:t>
            </a:r>
            <a:r>
              <a:rPr lang="en-US" altLang="zh-CN"/>
              <a:t>a1</a:t>
            </a:r>
            <a:r>
              <a:rPr lang="zh-CN" altLang="zh-CN"/>
              <a:t>文件的指针</a:t>
            </a:r>
            <a:endParaRPr lang="en-US" altLang="zh-CN">
              <a:solidFill>
                <a:srgbClr val="C00000"/>
              </a:solidFill>
            </a:endParaRPr>
          </a:p>
        </p:txBody>
      </p:sp>
      <p:pic>
        <p:nvPicPr>
          <p:cNvPr id="33796"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linds(horizontal)">
                                      <p:cBhvr>
                                        <p:cTn id="7" dur="500"/>
                                        <p:tgtEl>
                                          <p:spTgt spid="409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linds(horizontal)">
                                      <p:cBhvr>
                                        <p:cTn id="10" dur="500"/>
                                        <p:tgtEl>
                                          <p:spTgt spid="4099">
                                            <p:txEl>
                                              <p:pRg st="3" end="3"/>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099">
                                            <p:txEl>
                                              <p:pRg st="4" end="4"/>
                                            </p:txEl>
                                          </p:spTgt>
                                        </p:tgtEl>
                                        <p:attrNameLst>
                                          <p:attrName>style.visibility</p:attrName>
                                        </p:attrNameLst>
                                      </p:cBhvr>
                                      <p:to>
                                        <p:strVal val="visible"/>
                                      </p:to>
                                    </p:set>
                                    <p:animEffect transition="in" filter="blinds(horizontal)">
                                      <p:cBhvr>
                                        <p:cTn id="15" dur="500"/>
                                        <p:tgtEl>
                                          <p:spTgt spid="4099">
                                            <p:txEl>
                                              <p:pRg st="4" end="4"/>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099">
                                            <p:txEl>
                                              <p:pRg st="5" end="5"/>
                                            </p:txEl>
                                          </p:spTgt>
                                        </p:tgtEl>
                                        <p:attrNameLst>
                                          <p:attrName>style.visibility</p:attrName>
                                        </p:attrNameLst>
                                      </p:cBhvr>
                                      <p:to>
                                        <p:strVal val="visible"/>
                                      </p:to>
                                    </p:set>
                                    <p:animEffect transition="in" filter="blinds(horizontal)">
                                      <p:cBhvr>
                                        <p:cTn id="20"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320675"/>
            <a:ext cx="8715375" cy="1446213"/>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10.2.1</a:t>
            </a:r>
            <a:r>
              <a:rPr lang="zh-CN" altLang="zh-CN" dirty="0">
                <a:solidFill>
                  <a:srgbClr val="800000"/>
                </a:solidFill>
                <a:effectLst>
                  <a:outerShdw blurRad="38100" dist="38100" dir="2700000" algn="tl">
                    <a:srgbClr val="000000"/>
                  </a:outerShdw>
                </a:effectLst>
                <a:latin typeface="Arial" charset="0"/>
                <a:ea typeface="黑体" pitchFamily="2" charset="-122"/>
              </a:rPr>
              <a:t> 用</a:t>
            </a:r>
            <a:r>
              <a:rPr lang="en-US" altLang="zh-CN" dirty="0" err="1">
                <a:solidFill>
                  <a:srgbClr val="800000"/>
                </a:solidFill>
                <a:effectLst>
                  <a:outerShdw blurRad="38100" dist="38100" dir="2700000" algn="tl">
                    <a:srgbClr val="000000"/>
                  </a:outerShdw>
                </a:effectLst>
                <a:latin typeface="Arial" charset="0"/>
                <a:ea typeface="黑体" pitchFamily="2" charset="-122"/>
              </a:rPr>
              <a:t>fopen</a:t>
            </a:r>
            <a:r>
              <a:rPr lang="zh-CN" altLang="zh-CN" dirty="0">
                <a:solidFill>
                  <a:srgbClr val="800000"/>
                </a:solidFill>
                <a:effectLst>
                  <a:outerShdw blurRad="38100" dist="38100" dir="2700000" algn="tl">
                    <a:srgbClr val="000000"/>
                  </a:outerShdw>
                </a:effectLst>
                <a:latin typeface="Arial" charset="0"/>
                <a:ea typeface="黑体" pitchFamily="2" charset="-122"/>
              </a:rPr>
              <a:t>函数打开数据文件</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34819" name="Rectangle 3"/>
          <p:cNvSpPr>
            <a:spLocks noGrp="1" noChangeArrowheads="1"/>
          </p:cNvSpPr>
          <p:nvPr>
            <p:ph idx="1"/>
          </p:nvPr>
        </p:nvSpPr>
        <p:spPr>
          <a:xfrm>
            <a:off x="571500" y="1643063"/>
            <a:ext cx="8001000" cy="4572000"/>
          </a:xfrm>
        </p:spPr>
        <p:txBody>
          <a:bodyPr/>
          <a:lstStyle/>
          <a:p>
            <a:r>
              <a:rPr lang="zh-CN" altLang="zh-CN" dirty="0"/>
              <a:t>通常将</a:t>
            </a:r>
            <a:r>
              <a:rPr lang="en-US" altLang="zh-CN" dirty="0" err="1"/>
              <a:t>fopen</a:t>
            </a:r>
            <a:r>
              <a:rPr lang="zh-CN" altLang="zh-CN" dirty="0"/>
              <a:t>函数的返回值赋给一个指向文件的指针变量。如：</a:t>
            </a:r>
          </a:p>
          <a:p>
            <a:pPr lvl="1">
              <a:buFont typeface="Wingdings" pitchFamily="2" charset="2"/>
              <a:buNone/>
            </a:pPr>
            <a:r>
              <a:rPr lang="en-US" altLang="zh-CN" dirty="0"/>
              <a:t>FILE *</a:t>
            </a:r>
            <a:r>
              <a:rPr lang="en-US" altLang="zh-CN" dirty="0" err="1"/>
              <a:t>fp</a:t>
            </a:r>
            <a:r>
              <a:rPr lang="en-US" altLang="zh-CN" dirty="0"/>
              <a:t>; </a:t>
            </a:r>
            <a:endParaRPr lang="zh-CN" altLang="zh-CN" dirty="0"/>
          </a:p>
          <a:p>
            <a:pPr lvl="1">
              <a:buFont typeface="Wingdings" pitchFamily="2" charset="2"/>
              <a:buNone/>
            </a:pPr>
            <a:r>
              <a:rPr lang="en-US" altLang="zh-CN" dirty="0" err="1">
                <a:solidFill>
                  <a:srgbClr val="FF0000"/>
                </a:solidFill>
              </a:rPr>
              <a:t>fp</a:t>
            </a:r>
            <a:r>
              <a:rPr lang="en-US" altLang="zh-CN" dirty="0">
                <a:solidFill>
                  <a:srgbClr val="FF0000"/>
                </a:solidFill>
              </a:rPr>
              <a:t>=</a:t>
            </a:r>
            <a:r>
              <a:rPr lang="en-US" altLang="zh-CN" dirty="0" err="1"/>
              <a:t>fopen</a:t>
            </a:r>
            <a:r>
              <a:rPr lang="en-US" altLang="zh-CN" dirty="0"/>
              <a:t>(“a1”,”r”);</a:t>
            </a:r>
          </a:p>
          <a:p>
            <a:pPr lvl="1"/>
            <a:r>
              <a:rPr lang="en-US" altLang="zh-CN" dirty="0" err="1"/>
              <a:t>fp</a:t>
            </a:r>
            <a:r>
              <a:rPr lang="zh-CN" altLang="zh-CN" dirty="0"/>
              <a:t>和文件</a:t>
            </a:r>
            <a:r>
              <a:rPr lang="en-US" altLang="zh-CN" dirty="0"/>
              <a:t>a1</a:t>
            </a:r>
            <a:r>
              <a:rPr lang="zh-CN" altLang="zh-CN" dirty="0"/>
              <a:t>相联系，</a:t>
            </a:r>
            <a:r>
              <a:rPr lang="en-US" altLang="zh-CN" dirty="0" err="1"/>
              <a:t>fp</a:t>
            </a:r>
            <a:r>
              <a:rPr lang="zh-CN" altLang="zh-CN" dirty="0"/>
              <a:t>指向了</a:t>
            </a:r>
            <a:r>
              <a:rPr lang="en-US" altLang="zh-CN" dirty="0"/>
              <a:t>a1</a:t>
            </a:r>
            <a:r>
              <a:rPr lang="zh-CN" altLang="zh-CN" dirty="0"/>
              <a:t>文件</a:t>
            </a:r>
            <a:endParaRPr lang="en-US" altLang="zh-CN" dirty="0">
              <a:solidFill>
                <a:srgbClr val="C00000"/>
              </a:solidFill>
            </a:endParaRPr>
          </a:p>
        </p:txBody>
      </p:sp>
      <p:pic>
        <p:nvPicPr>
          <p:cNvPr id="34820"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320675"/>
            <a:ext cx="8715375" cy="1446213"/>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10.2.1</a:t>
            </a:r>
            <a:r>
              <a:rPr lang="zh-CN" altLang="zh-CN" dirty="0">
                <a:solidFill>
                  <a:srgbClr val="800000"/>
                </a:solidFill>
                <a:effectLst>
                  <a:outerShdw blurRad="38100" dist="38100" dir="2700000" algn="tl">
                    <a:srgbClr val="000000"/>
                  </a:outerShdw>
                </a:effectLst>
                <a:latin typeface="Arial" charset="0"/>
                <a:ea typeface="黑体" pitchFamily="2" charset="-122"/>
              </a:rPr>
              <a:t> 用</a:t>
            </a:r>
            <a:r>
              <a:rPr lang="en-US" altLang="zh-CN" dirty="0" err="1">
                <a:solidFill>
                  <a:srgbClr val="800000"/>
                </a:solidFill>
                <a:effectLst>
                  <a:outerShdw blurRad="38100" dist="38100" dir="2700000" algn="tl">
                    <a:srgbClr val="000000"/>
                  </a:outerShdw>
                </a:effectLst>
                <a:latin typeface="Arial" charset="0"/>
                <a:ea typeface="黑体" pitchFamily="2" charset="-122"/>
              </a:rPr>
              <a:t>fopen</a:t>
            </a:r>
            <a:r>
              <a:rPr lang="zh-CN" altLang="zh-CN" dirty="0">
                <a:solidFill>
                  <a:srgbClr val="800000"/>
                </a:solidFill>
                <a:effectLst>
                  <a:outerShdw blurRad="38100" dist="38100" dir="2700000" algn="tl">
                    <a:srgbClr val="000000"/>
                  </a:outerShdw>
                </a:effectLst>
                <a:latin typeface="Arial" charset="0"/>
                <a:ea typeface="黑体" pitchFamily="2" charset="-122"/>
              </a:rPr>
              <a:t>函数打开数据文件</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4099" name="Rectangle 3"/>
          <p:cNvSpPr>
            <a:spLocks noGrp="1" noChangeArrowheads="1"/>
          </p:cNvSpPr>
          <p:nvPr>
            <p:ph idx="1"/>
          </p:nvPr>
        </p:nvSpPr>
        <p:spPr>
          <a:xfrm>
            <a:off x="571500" y="1643063"/>
            <a:ext cx="8001000" cy="4572000"/>
          </a:xfrm>
        </p:spPr>
        <p:txBody>
          <a:bodyPr/>
          <a:lstStyle/>
          <a:p>
            <a:r>
              <a:rPr lang="zh-CN" altLang="zh-CN" dirty="0"/>
              <a:t>在打开一个文件时，通知编译系统以下</a:t>
            </a:r>
            <a:r>
              <a:rPr lang="en-US" altLang="zh-CN" dirty="0"/>
              <a:t>3</a:t>
            </a:r>
            <a:r>
              <a:rPr lang="zh-CN" altLang="zh-CN" dirty="0"/>
              <a:t>个信息：</a:t>
            </a:r>
            <a:endParaRPr lang="en-US" altLang="zh-CN" dirty="0"/>
          </a:p>
          <a:p>
            <a:pPr lvl="1">
              <a:buFont typeface="Wingdings" pitchFamily="2" charset="2"/>
              <a:buNone/>
            </a:pPr>
            <a:r>
              <a:rPr lang="zh-CN" altLang="zh-CN" dirty="0"/>
              <a:t>①需要访问的文件的名字</a:t>
            </a:r>
            <a:endParaRPr lang="en-US" altLang="zh-CN" dirty="0"/>
          </a:p>
          <a:p>
            <a:pPr lvl="1">
              <a:buFont typeface="Wingdings" pitchFamily="2" charset="2"/>
              <a:buNone/>
            </a:pPr>
            <a:r>
              <a:rPr lang="zh-CN" altLang="zh-CN" dirty="0"/>
              <a:t>②使用文件的方式（“读”还是“写”等）</a:t>
            </a:r>
            <a:endParaRPr lang="en-US" altLang="zh-CN" dirty="0"/>
          </a:p>
          <a:p>
            <a:pPr lvl="1">
              <a:buFont typeface="Wingdings" pitchFamily="2" charset="2"/>
              <a:buNone/>
            </a:pPr>
            <a:r>
              <a:rPr lang="zh-CN" altLang="zh-CN" dirty="0"/>
              <a:t>③让哪一个指针变量指向被打开的文件</a:t>
            </a:r>
            <a:endParaRPr lang="en-US" altLang="zh-CN" dirty="0"/>
          </a:p>
          <a:p>
            <a:r>
              <a:rPr lang="zh-CN" altLang="zh-CN" dirty="0"/>
              <a:t>使用文件方式</a:t>
            </a:r>
            <a:r>
              <a:rPr lang="zh-CN" altLang="en-US" dirty="0"/>
              <a:t>参</a:t>
            </a:r>
            <a:r>
              <a:rPr lang="zh-CN" altLang="zh-CN" dirty="0"/>
              <a:t>见表</a:t>
            </a:r>
            <a:r>
              <a:rPr lang="en-US" altLang="zh-CN" dirty="0"/>
              <a:t>10.1</a:t>
            </a:r>
            <a:r>
              <a:rPr lang="zh-CN" altLang="zh-CN" dirty="0"/>
              <a:t>。</a:t>
            </a:r>
            <a:endParaRPr lang="en-US" altLang="zh-CN" dirty="0">
              <a:solidFill>
                <a:srgbClr val="C00000"/>
              </a:solidFill>
            </a:endParaRPr>
          </a:p>
        </p:txBody>
      </p:sp>
      <p:pic>
        <p:nvPicPr>
          <p:cNvPr id="35844"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animEffect transition="in" filter="blinds(horizontal)">
                                      <p:cBhvr>
                                        <p:cTn id="7"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395536" y="260648"/>
            <a:ext cx="8496944" cy="5976664"/>
            <a:chOff x="1101617" y="548680"/>
            <a:chExt cx="7391911" cy="4653137"/>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1617" y="548680"/>
              <a:ext cx="7391911" cy="27363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05530" y="2973921"/>
              <a:ext cx="7378270" cy="22278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Tree>
    <p:extLst>
      <p:ext uri="{BB962C8B-B14F-4D97-AF65-F5344CB8AC3E}">
        <p14:creationId xmlns:p14="http://schemas.microsoft.com/office/powerpoint/2010/main" val="3840034484"/>
      </p:ext>
    </p:extLst>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571500" y="785813"/>
            <a:ext cx="8001000" cy="5786437"/>
          </a:xfrm>
        </p:spPr>
        <p:txBody>
          <a:bodyPr/>
          <a:lstStyle/>
          <a:p>
            <a:r>
              <a:rPr lang="zh-CN" altLang="zh-CN" dirty="0"/>
              <a:t>如果打开</a:t>
            </a:r>
            <a:r>
              <a:rPr lang="zh-CN" altLang="en-US" dirty="0"/>
              <a:t>失败</a:t>
            </a:r>
            <a:r>
              <a:rPr lang="zh-CN" altLang="zh-CN" dirty="0"/>
              <a:t>，</a:t>
            </a:r>
            <a:r>
              <a:rPr lang="en-US" altLang="zh-CN" dirty="0" err="1"/>
              <a:t>fopen</a:t>
            </a:r>
            <a:r>
              <a:rPr lang="zh-CN" altLang="zh-CN" dirty="0"/>
              <a:t>函数将带回一个空指针值</a:t>
            </a:r>
            <a:r>
              <a:rPr lang="en-US" altLang="zh-CN" dirty="0"/>
              <a:t>NULL</a:t>
            </a:r>
            <a:r>
              <a:rPr lang="zh-CN" altLang="en-US" dirty="0"/>
              <a:t>。</a:t>
            </a:r>
            <a:endParaRPr lang="en-US" altLang="zh-CN" dirty="0"/>
          </a:p>
          <a:p>
            <a:endParaRPr lang="zh-CN" altLang="zh-CN" dirty="0"/>
          </a:p>
          <a:p>
            <a:r>
              <a:rPr lang="zh-CN" altLang="zh-CN" dirty="0"/>
              <a:t>常用下面的方法打开一个文件：</a:t>
            </a:r>
          </a:p>
          <a:p>
            <a:pPr>
              <a:lnSpc>
                <a:spcPts val="2800"/>
              </a:lnSpc>
              <a:buFont typeface="Wingdings" pitchFamily="2" charset="2"/>
              <a:buNone/>
            </a:pPr>
            <a:r>
              <a:rPr lang="en-US" altLang="zh-CN" sz="2800" dirty="0"/>
              <a:t>  if ((</a:t>
            </a:r>
            <a:r>
              <a:rPr lang="en-US" altLang="zh-CN" sz="2800" dirty="0" err="1"/>
              <a:t>fp</a:t>
            </a:r>
            <a:r>
              <a:rPr lang="en-US" altLang="zh-CN" sz="2800" dirty="0"/>
              <a:t>=</a:t>
            </a:r>
            <a:r>
              <a:rPr lang="en-US" altLang="zh-CN" sz="2800" dirty="0" err="1"/>
              <a:t>fopen</a:t>
            </a:r>
            <a:r>
              <a:rPr lang="en-US" altLang="zh-CN" sz="2800" dirty="0"/>
              <a:t>(“file1”,</a:t>
            </a:r>
            <a:r>
              <a:rPr lang="zh-CN" altLang="zh-CN" sz="2800" dirty="0"/>
              <a:t> ″ </a:t>
            </a:r>
            <a:r>
              <a:rPr lang="en-US" altLang="zh-CN" sz="2800" dirty="0"/>
              <a:t>r</a:t>
            </a:r>
            <a:r>
              <a:rPr lang="zh-CN" altLang="zh-CN" sz="2800" dirty="0"/>
              <a:t>″</a:t>
            </a:r>
            <a:r>
              <a:rPr lang="en-US" altLang="zh-CN" sz="2800" dirty="0"/>
              <a:t>))==NULL)</a:t>
            </a:r>
            <a:endParaRPr lang="zh-CN" altLang="zh-CN" sz="2800" dirty="0"/>
          </a:p>
          <a:p>
            <a:pPr>
              <a:lnSpc>
                <a:spcPts val="2800"/>
              </a:lnSpc>
              <a:buFont typeface="Wingdings" pitchFamily="2" charset="2"/>
              <a:buNone/>
            </a:pPr>
            <a:r>
              <a:rPr lang="zh-CN" altLang="zh-CN" sz="2800" dirty="0"/>
              <a:t>　</a:t>
            </a:r>
            <a:r>
              <a:rPr lang="en-US" altLang="zh-CN" sz="2800" dirty="0"/>
              <a:t>{</a:t>
            </a:r>
          </a:p>
          <a:p>
            <a:pPr>
              <a:lnSpc>
                <a:spcPts val="2800"/>
              </a:lnSpc>
              <a:buFont typeface="Wingdings" pitchFamily="2" charset="2"/>
              <a:buNone/>
            </a:pPr>
            <a:r>
              <a:rPr lang="en-US" altLang="zh-CN" sz="2800" dirty="0"/>
              <a:t>		</a:t>
            </a:r>
            <a:r>
              <a:rPr lang="en-US" altLang="zh-CN" sz="2800" dirty="0" err="1"/>
              <a:t>printf</a:t>
            </a:r>
            <a:r>
              <a:rPr lang="en-US" altLang="zh-CN" sz="2800" dirty="0"/>
              <a:t>(“cannot open this file\n”);</a:t>
            </a:r>
            <a:endParaRPr lang="zh-CN" altLang="zh-CN" sz="2800" dirty="0"/>
          </a:p>
          <a:p>
            <a:pPr>
              <a:lnSpc>
                <a:spcPts val="2800"/>
              </a:lnSpc>
              <a:buFont typeface="Wingdings" pitchFamily="2" charset="2"/>
              <a:buNone/>
            </a:pPr>
            <a:r>
              <a:rPr lang="en-US" altLang="zh-CN" sz="2800" dirty="0"/>
              <a:t>     	exit(0);</a:t>
            </a:r>
            <a:endParaRPr lang="zh-CN" altLang="zh-CN" sz="2800" dirty="0"/>
          </a:p>
          <a:p>
            <a:pPr>
              <a:lnSpc>
                <a:spcPts val="2800"/>
              </a:lnSpc>
              <a:buFont typeface="Wingdings" pitchFamily="2" charset="2"/>
              <a:buNone/>
            </a:pPr>
            <a:r>
              <a:rPr lang="zh-CN" altLang="zh-CN" sz="2800" dirty="0"/>
              <a:t>　</a:t>
            </a:r>
            <a:r>
              <a:rPr lang="en-US" altLang="zh-CN" sz="2800" dirty="0"/>
              <a:t>}</a:t>
            </a:r>
            <a:endParaRPr lang="zh-CN" altLang="zh-CN" sz="2800" dirty="0"/>
          </a:p>
        </p:txBody>
      </p:sp>
      <p:sp>
        <p:nvSpPr>
          <p:cNvPr id="3" name="圆角矩形标注 2"/>
          <p:cNvSpPr>
            <a:spLocks noChangeArrowheads="1"/>
          </p:cNvSpPr>
          <p:nvPr/>
        </p:nvSpPr>
        <p:spPr bwMode="auto">
          <a:xfrm>
            <a:off x="2915816" y="5429250"/>
            <a:ext cx="4286250" cy="642938"/>
          </a:xfrm>
          <a:prstGeom prst="wedgeRoundRectCallout">
            <a:avLst>
              <a:gd name="adj1" fmla="val -48236"/>
              <a:gd name="adj2" fmla="val -135311"/>
              <a:gd name="adj3" fmla="val 16667"/>
            </a:avLst>
          </a:prstGeom>
          <a:solidFill>
            <a:srgbClr val="FFFFCC"/>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a:solidFill>
                  <a:srgbClr val="C00000"/>
                </a:solidFill>
                <a:latin typeface="Arial" pitchFamily="34" charset="0"/>
              </a:rPr>
              <a:t>终止正在执行的程序</a:t>
            </a:r>
            <a:endParaRPr lang="zh-CN" altLang="en-US">
              <a:solidFill>
                <a:srgbClr val="C00000"/>
              </a:solidFill>
              <a:latin typeface="Arial" pitchFamily="34" charset="0"/>
            </a:endParaRPr>
          </a:p>
        </p:txBody>
      </p:sp>
      <p:pic>
        <p:nvPicPr>
          <p:cNvPr id="40964"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blinds(horizontal)">
                                      <p:cBhvr>
                                        <p:cTn id="7" dur="500"/>
                                        <p:tgtEl>
                                          <p:spTgt spid="4099">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blinds(horizontal)">
                                      <p:cBhvr>
                                        <p:cTn id="10" dur="500"/>
                                        <p:tgtEl>
                                          <p:spTgt spid="4099">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99">
                                            <p:txEl>
                                              <p:pRg st="4" end="4"/>
                                            </p:txEl>
                                          </p:spTgt>
                                        </p:tgtEl>
                                        <p:attrNameLst>
                                          <p:attrName>style.visibility</p:attrName>
                                        </p:attrNameLst>
                                      </p:cBhvr>
                                      <p:to>
                                        <p:strVal val="visible"/>
                                      </p:to>
                                    </p:set>
                                    <p:animEffect transition="in" filter="blinds(horizontal)">
                                      <p:cBhvr>
                                        <p:cTn id="13" dur="500"/>
                                        <p:tgtEl>
                                          <p:spTgt spid="4099">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099">
                                            <p:txEl>
                                              <p:pRg st="5" end="5"/>
                                            </p:txEl>
                                          </p:spTgt>
                                        </p:tgtEl>
                                        <p:attrNameLst>
                                          <p:attrName>style.visibility</p:attrName>
                                        </p:attrNameLst>
                                      </p:cBhvr>
                                      <p:to>
                                        <p:strVal val="visible"/>
                                      </p:to>
                                    </p:set>
                                    <p:animEffect transition="in" filter="blinds(horizontal)">
                                      <p:cBhvr>
                                        <p:cTn id="16" dur="500"/>
                                        <p:tgtEl>
                                          <p:spTgt spid="4099">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099">
                                            <p:txEl>
                                              <p:pRg st="6" end="6"/>
                                            </p:txEl>
                                          </p:spTgt>
                                        </p:tgtEl>
                                        <p:attrNameLst>
                                          <p:attrName>style.visibility</p:attrName>
                                        </p:attrNameLst>
                                      </p:cBhvr>
                                      <p:to>
                                        <p:strVal val="visible"/>
                                      </p:to>
                                    </p:set>
                                    <p:animEffect transition="in" filter="blinds(horizontal)">
                                      <p:cBhvr>
                                        <p:cTn id="19" dur="500"/>
                                        <p:tgtEl>
                                          <p:spTgt spid="4099">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099">
                                            <p:txEl>
                                              <p:pRg st="7" end="7"/>
                                            </p:txEl>
                                          </p:spTgt>
                                        </p:tgtEl>
                                        <p:attrNameLst>
                                          <p:attrName>style.visibility</p:attrName>
                                        </p:attrNameLst>
                                      </p:cBhvr>
                                      <p:to>
                                        <p:strVal val="visible"/>
                                      </p:to>
                                    </p:set>
                                    <p:animEffect transition="in" filter="blinds(horizontal)">
                                      <p:cBhvr>
                                        <p:cTn id="22" dur="500"/>
                                        <p:tgtEl>
                                          <p:spTgt spid="4099">
                                            <p:txEl>
                                              <p:pRg st="7" end="7"/>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blinds(horizontal)">
                                      <p:cBhvr>
                                        <p:cTn id="2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715375"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10.2.2 </a:t>
            </a:r>
            <a:r>
              <a:rPr lang="zh-CN" altLang="zh-CN" dirty="0">
                <a:solidFill>
                  <a:srgbClr val="800000"/>
                </a:solidFill>
                <a:effectLst>
                  <a:outerShdw blurRad="38100" dist="38100" dir="2700000" algn="tl">
                    <a:srgbClr val="000000"/>
                  </a:outerShdw>
                </a:effectLst>
                <a:latin typeface="Arial" charset="0"/>
                <a:ea typeface="黑体" pitchFamily="2" charset="-122"/>
              </a:rPr>
              <a:t>用</a:t>
            </a:r>
            <a:r>
              <a:rPr lang="en-US" altLang="zh-CN" dirty="0" err="1">
                <a:solidFill>
                  <a:srgbClr val="800000"/>
                </a:solidFill>
                <a:effectLst>
                  <a:outerShdw blurRad="38100" dist="38100" dir="2700000" algn="tl">
                    <a:srgbClr val="000000"/>
                  </a:outerShdw>
                </a:effectLst>
                <a:latin typeface="Arial" charset="0"/>
                <a:ea typeface="黑体" pitchFamily="2" charset="-122"/>
              </a:rPr>
              <a:t>fclose</a:t>
            </a:r>
            <a:r>
              <a:rPr lang="zh-CN" altLang="zh-CN" dirty="0">
                <a:solidFill>
                  <a:srgbClr val="800000"/>
                </a:solidFill>
                <a:effectLst>
                  <a:outerShdw blurRad="38100" dist="38100" dir="2700000" algn="tl">
                    <a:srgbClr val="000000"/>
                  </a:outerShdw>
                </a:effectLst>
                <a:latin typeface="Arial" charset="0"/>
                <a:ea typeface="黑体" pitchFamily="2" charset="-122"/>
              </a:rPr>
              <a:t>函数关闭数据文件</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43011" name="Rectangle 3"/>
          <p:cNvSpPr>
            <a:spLocks noGrp="1" noChangeArrowheads="1"/>
          </p:cNvSpPr>
          <p:nvPr>
            <p:ph idx="1"/>
          </p:nvPr>
        </p:nvSpPr>
        <p:spPr>
          <a:xfrm>
            <a:off x="571500" y="1643063"/>
            <a:ext cx="8001000" cy="4572000"/>
          </a:xfrm>
        </p:spPr>
        <p:txBody>
          <a:bodyPr/>
          <a:lstStyle/>
          <a:p>
            <a:r>
              <a:rPr lang="zh-CN" altLang="zh-CN"/>
              <a:t>关闭文件用</a:t>
            </a:r>
            <a:r>
              <a:rPr lang="en-US" altLang="zh-CN"/>
              <a:t>fclose</a:t>
            </a:r>
            <a:r>
              <a:rPr lang="zh-CN" altLang="zh-CN"/>
              <a:t>函数。</a:t>
            </a:r>
            <a:r>
              <a:rPr lang="en-US" altLang="zh-CN"/>
              <a:t>fclose</a:t>
            </a:r>
            <a:r>
              <a:rPr lang="zh-CN" altLang="zh-CN"/>
              <a:t>函数调用的一般形式为</a:t>
            </a:r>
          </a:p>
          <a:p>
            <a:pPr lvl="1">
              <a:buFont typeface="Wingdings" pitchFamily="2" charset="2"/>
              <a:buNone/>
            </a:pPr>
            <a:r>
              <a:rPr lang="en-US" altLang="zh-CN"/>
              <a:t>fclose(</a:t>
            </a:r>
            <a:r>
              <a:rPr lang="zh-CN" altLang="zh-CN"/>
              <a:t>文件指针</a:t>
            </a:r>
            <a:r>
              <a:rPr lang="en-US" altLang="zh-CN"/>
              <a:t>);</a:t>
            </a:r>
            <a:r>
              <a:rPr lang="zh-CN" altLang="zh-CN"/>
              <a:t> </a:t>
            </a:r>
          </a:p>
          <a:p>
            <a:pPr lvl="1">
              <a:buFont typeface="Wingdings" pitchFamily="2" charset="2"/>
              <a:buNone/>
            </a:pPr>
            <a:r>
              <a:rPr lang="zh-CN" altLang="zh-CN"/>
              <a:t>例如：</a:t>
            </a:r>
            <a:r>
              <a:rPr lang="en-US" altLang="zh-CN"/>
              <a:t> </a:t>
            </a:r>
            <a:endParaRPr lang="zh-CN" altLang="zh-CN"/>
          </a:p>
          <a:p>
            <a:pPr lvl="1">
              <a:buFont typeface="Wingdings" pitchFamily="2" charset="2"/>
              <a:buNone/>
            </a:pPr>
            <a:r>
              <a:rPr lang="en-US" altLang="zh-CN"/>
              <a:t>fclose  (fp); </a:t>
            </a:r>
          </a:p>
          <a:p>
            <a:r>
              <a:rPr lang="zh-CN" altLang="zh-CN"/>
              <a:t>如果不关闭文件将会</a:t>
            </a:r>
            <a:r>
              <a:rPr lang="zh-CN" altLang="zh-CN">
                <a:solidFill>
                  <a:srgbClr val="C00000"/>
                </a:solidFill>
              </a:rPr>
              <a:t>丢失</a:t>
            </a:r>
            <a:r>
              <a:rPr lang="zh-CN" altLang="zh-CN"/>
              <a:t>数据。</a:t>
            </a:r>
          </a:p>
        </p:txBody>
      </p:sp>
      <p:pic>
        <p:nvPicPr>
          <p:cNvPr id="46084"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011">
                                            <p:txEl>
                                              <p:pRg st="4" end="4"/>
                                            </p:txEl>
                                          </p:spTgt>
                                        </p:tgtEl>
                                        <p:attrNameLst>
                                          <p:attrName>style.visibility</p:attrName>
                                        </p:attrNameLst>
                                      </p:cBhvr>
                                      <p:to>
                                        <p:strVal val="visible"/>
                                      </p:to>
                                    </p:set>
                                    <p:animEffect transition="in" filter="blinds(horizontal)">
                                      <p:cBhvr>
                                        <p:cTn id="7" dur="500"/>
                                        <p:tgtEl>
                                          <p:spTgt spid="430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10.1.1 </a:t>
            </a:r>
            <a:r>
              <a:rPr lang="zh-CN" altLang="zh-CN" dirty="0">
                <a:solidFill>
                  <a:srgbClr val="800000"/>
                </a:solidFill>
                <a:effectLst>
                  <a:outerShdw blurRad="38100" dist="38100" dir="2700000" algn="tl">
                    <a:srgbClr val="000000"/>
                  </a:outerShdw>
                </a:effectLst>
                <a:latin typeface="Arial" charset="0"/>
                <a:ea typeface="黑体" pitchFamily="2" charset="-122"/>
              </a:rPr>
              <a:t>什么是文件</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idx="1"/>
          </p:nvPr>
        </p:nvSpPr>
        <p:spPr>
          <a:xfrm>
            <a:off x="571500" y="1571625"/>
            <a:ext cx="8143875" cy="4929188"/>
          </a:xfrm>
        </p:spPr>
        <p:txBody>
          <a:bodyPr/>
          <a:lstStyle/>
          <a:p>
            <a:r>
              <a:rPr lang="zh-CN" altLang="zh-CN" dirty="0"/>
              <a:t>文件有不同的类型，在程序设计中，主要用到两种文件：</a:t>
            </a:r>
          </a:p>
          <a:p>
            <a:pPr lvl="1">
              <a:buFont typeface="Wingdings" pitchFamily="2" charset="2"/>
              <a:buNone/>
            </a:pPr>
            <a:r>
              <a:rPr lang="en-US" altLang="zh-CN" dirty="0"/>
              <a:t>(1) </a:t>
            </a:r>
            <a:r>
              <a:rPr lang="zh-CN" altLang="zh-CN" dirty="0">
                <a:solidFill>
                  <a:srgbClr val="C00000"/>
                </a:solidFill>
              </a:rPr>
              <a:t>程序文件</a:t>
            </a:r>
            <a:r>
              <a:rPr lang="zh-CN" altLang="zh-CN" dirty="0"/>
              <a:t>。包括</a:t>
            </a:r>
            <a:r>
              <a:rPr lang="zh-CN" altLang="zh-CN" dirty="0">
                <a:solidFill>
                  <a:srgbClr val="0000CC"/>
                </a:solidFill>
              </a:rPr>
              <a:t>源程序文件</a:t>
            </a:r>
            <a:r>
              <a:rPr lang="en-US" altLang="zh-CN" dirty="0"/>
              <a:t>(</a:t>
            </a:r>
            <a:r>
              <a:rPr lang="zh-CN" altLang="zh-CN" dirty="0"/>
              <a:t>后缀为</a:t>
            </a:r>
            <a:r>
              <a:rPr lang="en-US" altLang="zh-CN" dirty="0"/>
              <a:t>.c)</a:t>
            </a:r>
            <a:r>
              <a:rPr lang="zh-CN" altLang="zh-CN" dirty="0"/>
              <a:t>、</a:t>
            </a:r>
            <a:r>
              <a:rPr lang="zh-CN" altLang="zh-CN" dirty="0">
                <a:solidFill>
                  <a:srgbClr val="0000CC"/>
                </a:solidFill>
              </a:rPr>
              <a:t>目标文件</a:t>
            </a:r>
            <a:r>
              <a:rPr lang="en-US" altLang="zh-CN" dirty="0"/>
              <a:t>(</a:t>
            </a:r>
            <a:r>
              <a:rPr lang="zh-CN" altLang="zh-CN" dirty="0"/>
              <a:t>后缀为</a:t>
            </a:r>
            <a:r>
              <a:rPr lang="en-US" altLang="zh-CN" dirty="0"/>
              <a:t>.</a:t>
            </a:r>
            <a:r>
              <a:rPr lang="en-US" altLang="zh-CN" dirty="0" err="1"/>
              <a:t>obj</a:t>
            </a:r>
            <a:r>
              <a:rPr lang="en-US" altLang="zh-CN" dirty="0"/>
              <a:t>)</a:t>
            </a:r>
            <a:r>
              <a:rPr lang="zh-CN" altLang="zh-CN" dirty="0"/>
              <a:t>、</a:t>
            </a:r>
            <a:r>
              <a:rPr lang="zh-CN" altLang="zh-CN" dirty="0">
                <a:solidFill>
                  <a:srgbClr val="0000CC"/>
                </a:solidFill>
              </a:rPr>
              <a:t>可执行文件</a:t>
            </a:r>
            <a:r>
              <a:rPr lang="en-US" altLang="zh-CN" dirty="0"/>
              <a:t>(</a:t>
            </a:r>
            <a:r>
              <a:rPr lang="zh-CN" altLang="zh-CN" dirty="0"/>
              <a:t>后缀为</a:t>
            </a:r>
            <a:r>
              <a:rPr lang="en-US" altLang="zh-CN" dirty="0"/>
              <a:t>.exe)</a:t>
            </a:r>
            <a:r>
              <a:rPr lang="zh-CN" altLang="zh-CN" dirty="0"/>
              <a:t>等。这种文件的内容是程序代码。</a:t>
            </a:r>
          </a:p>
        </p:txBody>
      </p:sp>
      <p:pic>
        <p:nvPicPr>
          <p:cNvPr id="6148"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501063"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10.3 </a:t>
            </a:r>
            <a:r>
              <a:rPr lang="zh-CN" altLang="zh-CN" dirty="0">
                <a:solidFill>
                  <a:srgbClr val="800000"/>
                </a:solidFill>
                <a:effectLst>
                  <a:outerShdw blurRad="38100" dist="38100" dir="2700000" algn="tl">
                    <a:srgbClr val="000000"/>
                  </a:outerShdw>
                </a:effectLst>
                <a:latin typeface="Arial" charset="0"/>
                <a:ea typeface="黑体" pitchFamily="2" charset="-122"/>
              </a:rPr>
              <a:t>顺序读写数据文件</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44035" name="Rectangle 3"/>
          <p:cNvSpPr>
            <a:spLocks noGrp="1" noChangeArrowheads="1"/>
          </p:cNvSpPr>
          <p:nvPr>
            <p:ph idx="1"/>
          </p:nvPr>
        </p:nvSpPr>
        <p:spPr>
          <a:xfrm>
            <a:off x="571500" y="1500188"/>
            <a:ext cx="8001000" cy="4714875"/>
          </a:xfrm>
        </p:spPr>
        <p:txBody>
          <a:bodyPr/>
          <a:lstStyle/>
          <a:p>
            <a:r>
              <a:rPr lang="zh-CN" altLang="zh-CN"/>
              <a:t>在顺序写时，先写入的数据存放在文件中前面，后写入的数据存放在文件中后面</a:t>
            </a:r>
            <a:endParaRPr lang="en-US" altLang="zh-CN"/>
          </a:p>
          <a:p>
            <a:r>
              <a:rPr lang="zh-CN" altLang="zh-CN"/>
              <a:t>在顺序读时，先读文件中前面的数据，后读文件中后面的数据</a:t>
            </a:r>
            <a:endParaRPr lang="en-US" altLang="zh-CN"/>
          </a:p>
          <a:p>
            <a:r>
              <a:rPr lang="zh-CN" altLang="zh-CN"/>
              <a:t>对顺序读写来说，对文件读写数据的顺序和数据在文件中的物理顺序是一致的</a:t>
            </a:r>
            <a:r>
              <a:rPr lang="en-US" altLang="zh-CN"/>
              <a:t> </a:t>
            </a:r>
            <a:endParaRPr lang="zh-CN" altLang="zh-CN"/>
          </a:p>
          <a:p>
            <a:r>
              <a:rPr lang="zh-CN" altLang="zh-CN"/>
              <a:t>顺序读写需要用库函数实现</a:t>
            </a:r>
          </a:p>
        </p:txBody>
      </p:sp>
      <p:pic>
        <p:nvPicPr>
          <p:cNvPr id="47108" name="图片 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Effect transition="in" filter="blinds(horizontal)">
                                      <p:cBhvr>
                                        <p:cTn id="7" dur="500"/>
                                        <p:tgtEl>
                                          <p:spTgt spid="440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035">
                                            <p:txEl>
                                              <p:pRg st="2" end="2"/>
                                            </p:txEl>
                                          </p:spTgt>
                                        </p:tgtEl>
                                        <p:attrNameLst>
                                          <p:attrName>style.visibility</p:attrName>
                                        </p:attrNameLst>
                                      </p:cBhvr>
                                      <p:to>
                                        <p:strVal val="visible"/>
                                      </p:to>
                                    </p:set>
                                    <p:animEffect transition="in" filter="blinds(horizontal)">
                                      <p:cBhvr>
                                        <p:cTn id="12" dur="500"/>
                                        <p:tgtEl>
                                          <p:spTgt spid="4403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4035">
                                            <p:txEl>
                                              <p:pRg st="3" end="3"/>
                                            </p:txEl>
                                          </p:spTgt>
                                        </p:tgtEl>
                                        <p:attrNameLst>
                                          <p:attrName>style.visibility</p:attrName>
                                        </p:attrNameLst>
                                      </p:cBhvr>
                                      <p:to>
                                        <p:strVal val="visible"/>
                                      </p:to>
                                    </p:set>
                                    <p:animEffect transition="in" filter="blinds(horizontal)">
                                      <p:cBhvr>
                                        <p:cTn id="17" dur="500"/>
                                        <p:tgtEl>
                                          <p:spTgt spid="4403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501063"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10.3 </a:t>
            </a:r>
            <a:r>
              <a:rPr lang="zh-CN" altLang="zh-CN" dirty="0">
                <a:solidFill>
                  <a:srgbClr val="800000"/>
                </a:solidFill>
                <a:effectLst>
                  <a:outerShdw blurRad="38100" dist="38100" dir="2700000" algn="tl">
                    <a:srgbClr val="000000"/>
                  </a:outerShdw>
                </a:effectLst>
                <a:latin typeface="Arial" charset="0"/>
                <a:ea typeface="黑体" pitchFamily="2" charset="-122"/>
              </a:rPr>
              <a:t>顺序读写数据文件</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48131" name="Rectangle 3"/>
          <p:cNvSpPr>
            <a:spLocks noGrp="1" noChangeArrowheads="1"/>
          </p:cNvSpPr>
          <p:nvPr>
            <p:ph idx="1"/>
          </p:nvPr>
        </p:nvSpPr>
        <p:spPr>
          <a:xfrm>
            <a:off x="571500" y="1714500"/>
            <a:ext cx="8215313" cy="3071813"/>
          </a:xfrm>
        </p:spPr>
        <p:txBody>
          <a:bodyPr/>
          <a:lstStyle/>
          <a:p>
            <a:pPr>
              <a:buFont typeface="Wingdings" pitchFamily="2" charset="2"/>
              <a:buNone/>
            </a:pPr>
            <a:r>
              <a:rPr lang="en-US" altLang="zh-CN" dirty="0">
                <a:hlinkClick r:id="rId2" action="ppaction://hlinksldjump"/>
              </a:rPr>
              <a:t>10.3.1 </a:t>
            </a:r>
            <a:r>
              <a:rPr lang="zh-CN" altLang="zh-CN" dirty="0">
                <a:hlinkClick r:id="rId2" action="ppaction://hlinksldjump"/>
              </a:rPr>
              <a:t>怎样向文件读写字符</a:t>
            </a:r>
            <a:endParaRPr lang="en-US" altLang="zh-CN" dirty="0"/>
          </a:p>
          <a:p>
            <a:pPr>
              <a:buFont typeface="Wingdings" pitchFamily="2" charset="2"/>
              <a:buNone/>
            </a:pPr>
            <a:r>
              <a:rPr lang="zh-CN" altLang="en-US" dirty="0">
                <a:hlinkClick r:id="rId3" action="ppaction://hlinksldjump"/>
              </a:rPr>
              <a:t>*</a:t>
            </a:r>
            <a:r>
              <a:rPr lang="en-US" altLang="zh-CN" dirty="0">
                <a:hlinkClick r:id="rId3" action="ppaction://hlinksldjump"/>
              </a:rPr>
              <a:t>10.3.2 </a:t>
            </a:r>
            <a:r>
              <a:rPr lang="zh-CN" altLang="zh-CN" dirty="0">
                <a:hlinkClick r:id="rId3" action="ppaction://hlinksldjump"/>
              </a:rPr>
              <a:t>怎样向文件读写一个字符串</a:t>
            </a:r>
            <a:endParaRPr lang="en-US" altLang="zh-CN" dirty="0"/>
          </a:p>
          <a:p>
            <a:pPr>
              <a:buFont typeface="Wingdings" pitchFamily="2" charset="2"/>
              <a:buNone/>
            </a:pPr>
            <a:r>
              <a:rPr lang="zh-CN" altLang="en-US" dirty="0">
                <a:hlinkClick r:id="rId4" action="ppaction://hlinksldjump"/>
              </a:rPr>
              <a:t>*</a:t>
            </a:r>
            <a:r>
              <a:rPr lang="en-US" altLang="zh-CN" dirty="0">
                <a:hlinkClick r:id="rId4" action="ppaction://hlinksldjump"/>
              </a:rPr>
              <a:t>10.3.3 </a:t>
            </a:r>
            <a:r>
              <a:rPr lang="zh-CN" altLang="zh-CN" dirty="0">
                <a:hlinkClick r:id="rId4" action="ppaction://hlinksldjump"/>
              </a:rPr>
              <a:t>用格式化的方式读写文</a:t>
            </a:r>
            <a:r>
              <a:rPr lang="zh-CN" altLang="zh-CN" dirty="0"/>
              <a:t>件</a:t>
            </a:r>
            <a:endParaRPr lang="en-US" altLang="zh-CN" dirty="0"/>
          </a:p>
          <a:p>
            <a:pPr>
              <a:buFont typeface="Wingdings" pitchFamily="2" charset="2"/>
              <a:buNone/>
            </a:pPr>
            <a:r>
              <a:rPr lang="en-US" altLang="zh-CN" dirty="0">
                <a:hlinkClick r:id="rId5" action="ppaction://hlinksldjump"/>
              </a:rPr>
              <a:t>10.3.4 </a:t>
            </a:r>
            <a:r>
              <a:rPr lang="zh-CN" altLang="zh-CN" dirty="0">
                <a:hlinkClick r:id="rId5" action="ppaction://hlinksldjump"/>
              </a:rPr>
              <a:t>用二进制方式向文件读写一组数据</a:t>
            </a:r>
            <a:endParaRPr lang="zh-CN" altLang="zh-CN" dirty="0"/>
          </a:p>
        </p:txBody>
      </p:sp>
      <p:pic>
        <p:nvPicPr>
          <p:cNvPr id="48132" name="图片 5" descr="Untitled.png">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501063"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10.3.1 </a:t>
            </a:r>
            <a:r>
              <a:rPr lang="zh-CN" altLang="zh-CN" dirty="0">
                <a:solidFill>
                  <a:srgbClr val="800000"/>
                </a:solidFill>
                <a:effectLst>
                  <a:outerShdw blurRad="38100" dist="38100" dir="2700000" algn="tl">
                    <a:srgbClr val="000000"/>
                  </a:outerShdw>
                </a:effectLst>
                <a:latin typeface="Arial" charset="0"/>
                <a:ea typeface="黑体" pitchFamily="2" charset="-122"/>
              </a:rPr>
              <a:t>怎样向文件读写字符</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49155" name="内容占位符 2"/>
          <p:cNvSpPr>
            <a:spLocks noGrp="1"/>
          </p:cNvSpPr>
          <p:nvPr>
            <p:ph idx="1"/>
          </p:nvPr>
        </p:nvSpPr>
        <p:spPr>
          <a:xfrm>
            <a:off x="539750" y="1500188"/>
            <a:ext cx="8153400" cy="657225"/>
          </a:xfrm>
        </p:spPr>
        <p:txBody>
          <a:bodyPr/>
          <a:lstStyle/>
          <a:p>
            <a:r>
              <a:rPr lang="zh-CN" altLang="zh-CN"/>
              <a:t>读写一个字符的函数</a:t>
            </a:r>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3205198222"/>
              </p:ext>
            </p:extLst>
          </p:nvPr>
        </p:nvGraphicFramePr>
        <p:xfrm>
          <a:off x="214313" y="2286000"/>
          <a:ext cx="8429625" cy="4184995"/>
        </p:xfrm>
        <a:graphic>
          <a:graphicData uri="http://schemas.openxmlformats.org/drawingml/2006/table">
            <a:tbl>
              <a:tblPr/>
              <a:tblGrid>
                <a:gridCol w="1357312">
                  <a:extLst>
                    <a:ext uri="{9D8B030D-6E8A-4147-A177-3AD203B41FA5}">
                      <a16:colId xmlns:a16="http://schemas.microsoft.com/office/drawing/2014/main" val="20000"/>
                    </a:ext>
                  </a:extLst>
                </a:gridCol>
                <a:gridCol w="2000250">
                  <a:extLst>
                    <a:ext uri="{9D8B030D-6E8A-4147-A177-3AD203B41FA5}">
                      <a16:colId xmlns:a16="http://schemas.microsoft.com/office/drawing/2014/main" val="20001"/>
                    </a:ext>
                  </a:extLst>
                </a:gridCol>
                <a:gridCol w="2000250">
                  <a:extLst>
                    <a:ext uri="{9D8B030D-6E8A-4147-A177-3AD203B41FA5}">
                      <a16:colId xmlns:a16="http://schemas.microsoft.com/office/drawing/2014/main" val="20002"/>
                    </a:ext>
                  </a:extLst>
                </a:gridCol>
                <a:gridCol w="3071813">
                  <a:extLst>
                    <a:ext uri="{9D8B030D-6E8A-4147-A177-3AD203B41FA5}">
                      <a16:colId xmlns:a16="http://schemas.microsoft.com/office/drawing/2014/main" val="20003"/>
                    </a:ext>
                  </a:extLst>
                </a:gridCol>
              </a:tblGrid>
              <a:tr h="77123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函数名</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调用形式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功能</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返回值</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0670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C00000"/>
                          </a:solidFill>
                          <a:effectLst/>
                          <a:latin typeface="Times New Roman" pitchFamily="18" charset="0"/>
                          <a:ea typeface="宋体" pitchFamily="2" charset="-122"/>
                          <a:cs typeface="Times New Roman" pitchFamily="18" charset="0"/>
                        </a:rPr>
                        <a:t>fgetc</a:t>
                      </a:r>
                      <a:endParaRPr kumimoji="0" lang="zh-CN" altLang="zh-CN" sz="2800" b="1" i="0" u="none" strike="noStrike" cap="none" normalizeH="0" baseline="0">
                        <a:ln>
                          <a:noFill/>
                        </a:ln>
                        <a:solidFill>
                          <a:srgbClr val="C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fgetc(fp)</a:t>
                      </a:r>
                      <a:endParaRPr kumimoji="0" lang="zh-CN"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从</a:t>
                      </a:r>
                      <a:r>
                        <a:rPr kumimoji="0" lang="en-US" altLang="zh-CN" sz="2800" b="1" i="0" u="none" strike="noStrike" cap="none" normalizeH="0" baseline="0" dirty="0" err="1">
                          <a:ln>
                            <a:noFill/>
                          </a:ln>
                          <a:solidFill>
                            <a:schemeClr val="tx1"/>
                          </a:solidFill>
                          <a:effectLst/>
                          <a:latin typeface="Times New Roman" pitchFamily="18" charset="0"/>
                          <a:ea typeface="宋体" pitchFamily="2" charset="-122"/>
                          <a:cs typeface="Times New Roman" pitchFamily="18" charset="0"/>
                        </a:rPr>
                        <a:t>fp</a:t>
                      </a:r>
                      <a:r>
                        <a:rPr kumimoji="0" lang="zh-CN" altLang="en-US"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指向的文件读入一个字符</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读成功，带回所读的字符，失败则返回文件结束标志</a:t>
                      </a:r>
                      <a:r>
                        <a:rPr kumimoji="0" lang="en-US" altLang="zh-CN" sz="2800" b="1" i="0" u="none" strike="noStrike" kern="1200" cap="none" normalizeH="0" baseline="0" dirty="0">
                          <a:ln>
                            <a:noFill/>
                          </a:ln>
                          <a:solidFill>
                            <a:schemeClr val="tx1"/>
                          </a:solidFill>
                          <a:effectLst/>
                          <a:latin typeface="Times New Roman" pitchFamily="18" charset="0"/>
                          <a:ea typeface="宋体" pitchFamily="2" charset="-122"/>
                          <a:cs typeface="Times New Roman" pitchFamily="18" charset="0"/>
                        </a:rPr>
                        <a:t>EOF</a:t>
                      </a:r>
                      <a:r>
                        <a:rPr kumimoji="0" lang="en-US" altLang="zh-CN"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r>
                        <a:rPr kumimoji="0" lang="zh-CN" altLang="en-US"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即</a:t>
                      </a:r>
                      <a:r>
                        <a:rPr kumimoji="0" lang="en-US" altLang="zh-CN"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endParaRPr kumimoji="0" lang="zh-CN" altLang="zh-CN"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706707">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C00000"/>
                          </a:solidFill>
                          <a:effectLst/>
                          <a:latin typeface="Times New Roman" pitchFamily="18" charset="0"/>
                          <a:ea typeface="宋体" pitchFamily="2" charset="-122"/>
                          <a:cs typeface="Times New Roman" pitchFamily="18" charset="0"/>
                        </a:rPr>
                        <a:t>fputc</a:t>
                      </a:r>
                      <a:endParaRPr kumimoji="0" lang="zh-CN" altLang="zh-CN" sz="2800" b="1" i="0" u="none" strike="noStrike" cap="none" normalizeH="0" baseline="0">
                        <a:ln>
                          <a:noFill/>
                        </a:ln>
                        <a:solidFill>
                          <a:srgbClr val="C00000"/>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fputc(ch,fp)</a:t>
                      </a:r>
                      <a:endParaRPr kumimoji="0" lang="zh-CN"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把字符</a:t>
                      </a: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ch</a:t>
                      </a: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写到文件指针变量</a:t>
                      </a: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fp</a:t>
                      </a: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所指向的文件中</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写成功，返回值就是输出的字符；输出失败，则返回</a:t>
                      </a:r>
                      <a:r>
                        <a:rPr kumimoji="0" lang="en-US" altLang="zh-CN"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EOF</a:t>
                      </a:r>
                      <a:r>
                        <a:rPr kumimoji="0" lang="zh-CN" altLang="en-US"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（即</a:t>
                      </a:r>
                      <a:r>
                        <a:rPr kumimoji="0" lang="en-US" altLang="zh-CN"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-1</a:t>
                      </a:r>
                      <a:r>
                        <a:rPr kumimoji="0" lang="zh-CN" altLang="en-US" sz="2800" b="1" i="0" u="none" strike="noStrike" cap="none" normalizeH="0" baseline="0" dirty="0">
                          <a:ln>
                            <a:noFill/>
                          </a:ln>
                          <a:solidFill>
                            <a:schemeClr val="tx1"/>
                          </a:solidFill>
                          <a:effectLst/>
                          <a:latin typeface="Times New Roman" pitchFamily="18" charset="0"/>
                          <a:ea typeface="宋体" pitchFamily="2" charset="-122"/>
                          <a:cs typeface="Times New Roman" pitchFamily="18" charset="0"/>
                        </a:rPr>
                        <a:t>）</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49178"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571500" y="1500188"/>
            <a:ext cx="8001000" cy="5000625"/>
          </a:xfrm>
        </p:spPr>
        <p:txBody>
          <a:bodyPr/>
          <a:lstStyle/>
          <a:p>
            <a:pPr>
              <a:buFont typeface="Wingdings" pitchFamily="2" charset="2"/>
              <a:buNone/>
            </a:pPr>
            <a:r>
              <a:rPr lang="en-US" altLang="zh-CN" dirty="0">
                <a:effectLst>
                  <a:outerShdw blurRad="38100" dist="38100" dir="2700000" algn="tl">
                    <a:srgbClr val="000000">
                      <a:alpha val="43137"/>
                    </a:srgbClr>
                  </a:outerShdw>
                </a:effectLst>
              </a:rPr>
              <a:t>  </a:t>
            </a:r>
            <a:r>
              <a:rPr lang="zh-CN" altLang="zh-CN" dirty="0">
                <a:effectLst>
                  <a:outerShdw blurRad="38100" dist="38100" dir="2700000" algn="tl">
                    <a:srgbClr val="000000">
                      <a:alpha val="43137"/>
                    </a:srgbClr>
                  </a:outerShdw>
                </a:effectLst>
              </a:rPr>
              <a:t>例</a:t>
            </a:r>
            <a:r>
              <a:rPr lang="en-US" altLang="zh-CN" dirty="0">
                <a:effectLst>
                  <a:outerShdw blurRad="38100" dist="38100" dir="2700000" algn="tl">
                    <a:srgbClr val="000000">
                      <a:alpha val="43137"/>
                    </a:srgbClr>
                  </a:outerShdw>
                </a:effectLst>
              </a:rPr>
              <a:t>10.1 </a:t>
            </a:r>
            <a:r>
              <a:rPr lang="zh-CN" altLang="zh-CN" dirty="0"/>
              <a:t>从键盘输入一些字符，逐个把它们送到磁盘上去，直到用户输入一个“＃”为止。</a:t>
            </a:r>
            <a:r>
              <a:rPr lang="en-US" altLang="zh-CN" dirty="0"/>
              <a:t> </a:t>
            </a:r>
            <a:endParaRPr lang="zh-CN" altLang="zh-CN" dirty="0"/>
          </a:p>
          <a:p>
            <a:r>
              <a:rPr lang="zh-CN" altLang="zh-CN" dirty="0"/>
              <a:t>解题思路：用</a:t>
            </a:r>
            <a:r>
              <a:rPr lang="en-US" altLang="zh-CN" dirty="0" err="1"/>
              <a:t>getchar</a:t>
            </a:r>
            <a:r>
              <a:rPr lang="zh-CN" altLang="zh-CN" dirty="0"/>
              <a:t>函数从键盘逐个输入字符，然后用</a:t>
            </a:r>
            <a:r>
              <a:rPr lang="en-US" altLang="zh-CN" dirty="0" err="1"/>
              <a:t>fputc</a:t>
            </a:r>
            <a:r>
              <a:rPr lang="zh-CN" altLang="zh-CN" dirty="0"/>
              <a:t>函数写到磁盘文件即可。</a:t>
            </a:r>
          </a:p>
        </p:txBody>
      </p:sp>
      <p:pic>
        <p:nvPicPr>
          <p:cNvPr id="50179"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blinds(horizontal)">
                                      <p:cBhvr>
                                        <p:cTn id="7" dur="500"/>
                                        <p:tgtEl>
                                          <p:spTgt spid="409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内容占位符 2"/>
          <p:cNvSpPr>
            <a:spLocks noGrp="1"/>
          </p:cNvSpPr>
          <p:nvPr>
            <p:ph idx="1"/>
          </p:nvPr>
        </p:nvSpPr>
        <p:spPr>
          <a:xfrm>
            <a:off x="539750" y="500063"/>
            <a:ext cx="8153400" cy="5857875"/>
          </a:xfrm>
        </p:spPr>
        <p:txBody>
          <a:bodyPr/>
          <a:lstStyle/>
          <a:p>
            <a:pPr>
              <a:lnSpc>
                <a:spcPts val="3000"/>
              </a:lnSpc>
              <a:buFont typeface="Wingdings" pitchFamily="2" charset="2"/>
              <a:buNone/>
            </a:pPr>
            <a:r>
              <a:rPr lang="en-US" altLang="zh-CN" sz="2800"/>
              <a:t>#include &lt;stdio.h&gt;</a:t>
            </a:r>
            <a:endParaRPr lang="zh-CN" altLang="zh-CN" sz="2800"/>
          </a:p>
          <a:p>
            <a:pPr>
              <a:lnSpc>
                <a:spcPts val="3000"/>
              </a:lnSpc>
              <a:buFont typeface="Wingdings" pitchFamily="2" charset="2"/>
              <a:buNone/>
            </a:pPr>
            <a:r>
              <a:rPr lang="en-US" altLang="zh-CN" sz="2800"/>
              <a:t>#include &lt;stdlib.h&gt;</a:t>
            </a:r>
            <a:endParaRPr lang="zh-CN" altLang="zh-CN" sz="2800"/>
          </a:p>
          <a:p>
            <a:pPr>
              <a:lnSpc>
                <a:spcPts val="3000"/>
              </a:lnSpc>
              <a:buFont typeface="Wingdings" pitchFamily="2" charset="2"/>
              <a:buNone/>
            </a:pPr>
            <a:r>
              <a:rPr lang="en-US" altLang="zh-CN" sz="2800"/>
              <a:t>int main()</a:t>
            </a:r>
            <a:endParaRPr lang="zh-CN" altLang="zh-CN" sz="2800"/>
          </a:p>
          <a:p>
            <a:pPr>
              <a:lnSpc>
                <a:spcPts val="3000"/>
              </a:lnSpc>
              <a:buFont typeface="Wingdings" pitchFamily="2" charset="2"/>
              <a:buNone/>
            </a:pPr>
            <a:r>
              <a:rPr lang="en-US" altLang="zh-CN" sz="2800"/>
              <a:t>{ FILE *fp;</a:t>
            </a:r>
            <a:endParaRPr lang="zh-CN" altLang="zh-CN" sz="2800"/>
          </a:p>
          <a:p>
            <a:pPr>
              <a:lnSpc>
                <a:spcPts val="3000"/>
              </a:lnSpc>
              <a:buFont typeface="Wingdings" pitchFamily="2" charset="2"/>
              <a:buNone/>
            </a:pPr>
            <a:r>
              <a:rPr lang="en-US" altLang="zh-CN" sz="2800"/>
              <a:t>   char ch,filename[10];</a:t>
            </a:r>
            <a:endParaRPr lang="zh-CN" altLang="zh-CN" sz="2800"/>
          </a:p>
          <a:p>
            <a:pPr>
              <a:lnSpc>
                <a:spcPts val="3000"/>
              </a:lnSpc>
              <a:buFont typeface="Wingdings" pitchFamily="2" charset="2"/>
              <a:buNone/>
            </a:pPr>
            <a:r>
              <a:rPr lang="en-US" altLang="zh-CN" sz="2800"/>
              <a:t>   printf("</a:t>
            </a:r>
            <a:r>
              <a:rPr lang="zh-CN" altLang="zh-CN" sz="2800"/>
              <a:t>请输入所用的文件名：</a:t>
            </a:r>
            <a:r>
              <a:rPr lang="en-US" altLang="zh-CN" sz="2800"/>
              <a:t>");</a:t>
            </a:r>
            <a:endParaRPr lang="zh-CN" altLang="zh-CN" sz="2800"/>
          </a:p>
          <a:p>
            <a:pPr>
              <a:lnSpc>
                <a:spcPts val="3000"/>
              </a:lnSpc>
              <a:buFont typeface="Wingdings" pitchFamily="2" charset="2"/>
              <a:buNone/>
            </a:pPr>
            <a:r>
              <a:rPr lang="en-US" altLang="zh-CN" sz="2800"/>
              <a:t>   scanf("%s",</a:t>
            </a:r>
            <a:r>
              <a:rPr lang="en-US" altLang="zh-CN" sz="2800">
                <a:solidFill>
                  <a:srgbClr val="9D138D"/>
                </a:solidFill>
              </a:rPr>
              <a:t>filename</a:t>
            </a:r>
            <a:r>
              <a:rPr lang="en-US" altLang="zh-CN" sz="2800"/>
              <a:t>);</a:t>
            </a:r>
            <a:endParaRPr lang="zh-CN" altLang="zh-CN" sz="2800"/>
          </a:p>
          <a:p>
            <a:pPr>
              <a:lnSpc>
                <a:spcPts val="3000"/>
              </a:lnSpc>
              <a:buFont typeface="Wingdings" pitchFamily="2" charset="2"/>
              <a:buNone/>
            </a:pPr>
            <a:r>
              <a:rPr lang="en-US" altLang="zh-CN" sz="2800"/>
              <a:t>   if((fp=</a:t>
            </a:r>
            <a:r>
              <a:rPr lang="en-US" altLang="zh-CN" sz="2800">
                <a:solidFill>
                  <a:srgbClr val="00B0F0"/>
                </a:solidFill>
              </a:rPr>
              <a:t>fopen</a:t>
            </a:r>
            <a:r>
              <a:rPr lang="en-US" altLang="zh-CN" sz="2800"/>
              <a:t>(filename,“</a:t>
            </a:r>
            <a:r>
              <a:rPr lang="en-US" altLang="zh-CN" sz="2800">
                <a:solidFill>
                  <a:srgbClr val="C00000"/>
                </a:solidFill>
              </a:rPr>
              <a:t>w</a:t>
            </a:r>
            <a:r>
              <a:rPr lang="en-US" altLang="zh-CN" sz="2800"/>
              <a:t>”))==NULL)  </a:t>
            </a:r>
            <a:endParaRPr lang="zh-CN" altLang="zh-CN" sz="2800"/>
          </a:p>
          <a:p>
            <a:pPr>
              <a:lnSpc>
                <a:spcPts val="3000"/>
              </a:lnSpc>
              <a:buFont typeface="Wingdings" pitchFamily="2" charset="2"/>
              <a:buNone/>
            </a:pPr>
            <a:r>
              <a:rPr lang="en-US" altLang="zh-CN" sz="2800"/>
              <a:t>	{  printf("</a:t>
            </a:r>
            <a:r>
              <a:rPr lang="zh-CN" altLang="zh-CN" sz="2800"/>
              <a:t>无法打开此文件</a:t>
            </a:r>
            <a:r>
              <a:rPr lang="en-US" altLang="zh-CN" sz="2800"/>
              <a:t>\n");   </a:t>
            </a:r>
            <a:endParaRPr lang="zh-CN" altLang="zh-CN" sz="2800"/>
          </a:p>
          <a:p>
            <a:pPr>
              <a:lnSpc>
                <a:spcPts val="3000"/>
              </a:lnSpc>
              <a:buFont typeface="Wingdings" pitchFamily="2" charset="2"/>
              <a:buNone/>
            </a:pPr>
            <a:r>
              <a:rPr lang="en-US" altLang="zh-CN" sz="2800"/>
              <a:t>       exit(0); </a:t>
            </a:r>
            <a:endParaRPr lang="zh-CN" altLang="zh-CN" sz="2800"/>
          </a:p>
          <a:p>
            <a:pPr>
              <a:lnSpc>
                <a:spcPts val="3000"/>
              </a:lnSpc>
              <a:buFont typeface="Wingdings" pitchFamily="2" charset="2"/>
              <a:buNone/>
            </a:pPr>
            <a:r>
              <a:rPr lang="en-US" altLang="zh-CN" sz="2800"/>
              <a:t>   }</a:t>
            </a:r>
          </a:p>
          <a:p>
            <a:pPr>
              <a:lnSpc>
                <a:spcPts val="3000"/>
              </a:lnSpc>
              <a:buFont typeface="Wingdings" pitchFamily="2" charset="2"/>
              <a:buNone/>
            </a:pPr>
            <a:r>
              <a:rPr lang="en-US" altLang="zh-CN" sz="2800"/>
              <a:t>   ch=getchar( );</a:t>
            </a:r>
            <a:endParaRPr lang="zh-CN" altLang="zh-CN" sz="2800"/>
          </a:p>
          <a:p>
            <a:pPr>
              <a:lnSpc>
                <a:spcPts val="3000"/>
              </a:lnSpc>
              <a:buFont typeface="Wingdings" pitchFamily="2" charset="2"/>
              <a:buNone/>
            </a:pPr>
            <a:endParaRPr lang="zh-CN" altLang="en-US" sz="2800"/>
          </a:p>
        </p:txBody>
      </p:sp>
      <p:sp>
        <p:nvSpPr>
          <p:cNvPr id="4" name="圆角矩形标注 3"/>
          <p:cNvSpPr>
            <a:spLocks noChangeArrowheads="1"/>
          </p:cNvSpPr>
          <p:nvPr/>
        </p:nvSpPr>
        <p:spPr bwMode="auto">
          <a:xfrm>
            <a:off x="4786313" y="5214938"/>
            <a:ext cx="2214562" cy="1071562"/>
          </a:xfrm>
          <a:prstGeom prst="wedgeRoundRectCallout">
            <a:avLst>
              <a:gd name="adj1" fmla="val -86491"/>
              <a:gd name="adj2" fmla="val 6583"/>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solidFill>
                  <a:srgbClr val="0000CC"/>
                </a:solidFill>
                <a:latin typeface="Arial" pitchFamily="34" charset="0"/>
              </a:rPr>
              <a:t>接收最后输入的回车符</a:t>
            </a:r>
            <a:endParaRPr lang="zh-CN" altLang="en-US" sz="2800">
              <a:solidFill>
                <a:srgbClr val="0000CC"/>
              </a:solidFill>
              <a:latin typeface="Arial" pitchFamily="34" charset="0"/>
            </a:endParaRPr>
          </a:p>
        </p:txBody>
      </p:sp>
      <p:sp>
        <p:nvSpPr>
          <p:cNvPr id="5" name="圆角矩形标注 4"/>
          <p:cNvSpPr>
            <a:spLocks noChangeArrowheads="1"/>
          </p:cNvSpPr>
          <p:nvPr/>
        </p:nvSpPr>
        <p:spPr bwMode="auto">
          <a:xfrm>
            <a:off x="5572125" y="1857375"/>
            <a:ext cx="2214563" cy="642938"/>
          </a:xfrm>
          <a:prstGeom prst="wedgeRoundRectCallout">
            <a:avLst>
              <a:gd name="adj1" fmla="val -70653"/>
              <a:gd name="adj2" fmla="val 179977"/>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sz="2800">
                <a:solidFill>
                  <a:srgbClr val="0000CC"/>
                </a:solidFill>
                <a:latin typeface="Arial" pitchFamily="34" charset="0"/>
              </a:rPr>
              <a:t>输入</a:t>
            </a:r>
            <a:r>
              <a:rPr lang="zh-CN" altLang="en-US" sz="2800">
                <a:solidFill>
                  <a:srgbClr val="0000CC"/>
                </a:solidFill>
                <a:latin typeface="Arial" pitchFamily="34" charset="0"/>
              </a:rPr>
              <a:t>文件名</a:t>
            </a:r>
          </a:p>
        </p:txBody>
      </p:sp>
      <p:sp>
        <p:nvSpPr>
          <p:cNvPr id="6" name="圆角矩形标注 5"/>
          <p:cNvSpPr>
            <a:spLocks noChangeArrowheads="1"/>
          </p:cNvSpPr>
          <p:nvPr/>
        </p:nvSpPr>
        <p:spPr bwMode="auto">
          <a:xfrm>
            <a:off x="6786563" y="3071813"/>
            <a:ext cx="1357312" cy="642937"/>
          </a:xfrm>
          <a:prstGeom prst="wedgeRoundRectCallout">
            <a:avLst>
              <a:gd name="adj1" fmla="val -106023"/>
              <a:gd name="adj2" fmla="val 74773"/>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只写</a:t>
            </a:r>
          </a:p>
        </p:txBody>
      </p:sp>
      <p:sp>
        <p:nvSpPr>
          <p:cNvPr id="7" name="圆角矩形标注 6"/>
          <p:cNvSpPr>
            <a:spLocks noChangeArrowheads="1"/>
          </p:cNvSpPr>
          <p:nvPr/>
        </p:nvSpPr>
        <p:spPr bwMode="auto">
          <a:xfrm>
            <a:off x="5429250" y="785813"/>
            <a:ext cx="3143250" cy="642937"/>
          </a:xfrm>
          <a:prstGeom prst="wedgeRoundRectCallout">
            <a:avLst>
              <a:gd name="adj1" fmla="val -75435"/>
              <a:gd name="adj2" fmla="val 16324"/>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用</a:t>
            </a:r>
            <a:r>
              <a:rPr lang="en-US" altLang="zh-CN" sz="2800">
                <a:solidFill>
                  <a:srgbClr val="0000CC"/>
                </a:solidFill>
                <a:latin typeface="Arial" pitchFamily="34" charset="0"/>
              </a:rPr>
              <a:t>exit</a:t>
            </a:r>
            <a:r>
              <a:rPr lang="zh-CN" altLang="en-US" sz="2800">
                <a:solidFill>
                  <a:srgbClr val="0000CC"/>
                </a:solidFill>
                <a:latin typeface="Arial" pitchFamily="34" charset="0"/>
              </a:rPr>
              <a:t>函数时加</a:t>
            </a:r>
          </a:p>
        </p:txBody>
      </p:sp>
      <p:pic>
        <p:nvPicPr>
          <p:cNvPr id="51207"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内容占位符 2"/>
          <p:cNvSpPr>
            <a:spLocks noGrp="1"/>
          </p:cNvSpPr>
          <p:nvPr>
            <p:ph idx="1"/>
          </p:nvPr>
        </p:nvSpPr>
        <p:spPr>
          <a:xfrm>
            <a:off x="539750" y="928688"/>
            <a:ext cx="8153400" cy="5286375"/>
          </a:xfrm>
        </p:spPr>
        <p:txBody>
          <a:bodyPr/>
          <a:lstStyle/>
          <a:p>
            <a:pPr>
              <a:lnSpc>
                <a:spcPts val="3000"/>
              </a:lnSpc>
              <a:buFont typeface="Wingdings" pitchFamily="2" charset="2"/>
              <a:buNone/>
            </a:pPr>
            <a:r>
              <a:rPr lang="en-US" altLang="zh-CN" sz="2800"/>
              <a:t>   printf(“</a:t>
            </a:r>
            <a:r>
              <a:rPr lang="zh-CN" altLang="zh-CN" sz="2800"/>
              <a:t>请输入一个字符串</a:t>
            </a:r>
            <a:r>
              <a:rPr lang="en-US" altLang="zh-CN" sz="2800"/>
              <a:t>(</a:t>
            </a:r>
            <a:r>
              <a:rPr lang="zh-CN" altLang="zh-CN" sz="2800"/>
              <a:t>以</a:t>
            </a:r>
            <a:r>
              <a:rPr lang="en-US" altLang="zh-CN" sz="2800"/>
              <a:t>#</a:t>
            </a:r>
            <a:r>
              <a:rPr lang="zh-CN" altLang="zh-CN" sz="2800"/>
              <a:t>结束</a:t>
            </a:r>
            <a:r>
              <a:rPr lang="en-US" altLang="zh-CN" sz="2800"/>
              <a:t>)</a:t>
            </a:r>
            <a:r>
              <a:rPr lang="zh-CN" altLang="zh-CN" sz="2800"/>
              <a:t>：</a:t>
            </a:r>
            <a:r>
              <a:rPr lang="en-US" altLang="zh-CN" sz="2800"/>
              <a:t>");</a:t>
            </a:r>
            <a:endParaRPr lang="zh-CN" altLang="zh-CN" sz="2800"/>
          </a:p>
          <a:p>
            <a:pPr>
              <a:lnSpc>
                <a:spcPts val="3000"/>
              </a:lnSpc>
              <a:buFont typeface="Wingdings" pitchFamily="2" charset="2"/>
              <a:buNone/>
            </a:pPr>
            <a:r>
              <a:rPr lang="en-US" altLang="zh-CN" sz="2800"/>
              <a:t>   ch=getchar( );  </a:t>
            </a:r>
            <a:endParaRPr lang="zh-CN" altLang="zh-CN" sz="2800"/>
          </a:p>
          <a:p>
            <a:pPr>
              <a:lnSpc>
                <a:spcPts val="3000"/>
              </a:lnSpc>
              <a:buFont typeface="Wingdings" pitchFamily="2" charset="2"/>
              <a:buNone/>
            </a:pPr>
            <a:r>
              <a:rPr lang="en-US" altLang="zh-CN" sz="2800"/>
              <a:t>   while(ch!=‘#’)   </a:t>
            </a:r>
            <a:endParaRPr lang="zh-CN" altLang="zh-CN" sz="2800"/>
          </a:p>
          <a:p>
            <a:pPr>
              <a:lnSpc>
                <a:spcPts val="3000"/>
              </a:lnSpc>
              <a:buFont typeface="Wingdings" pitchFamily="2" charset="2"/>
              <a:buNone/>
            </a:pPr>
            <a:r>
              <a:rPr lang="en-US" altLang="zh-CN" sz="2800"/>
              <a:t>	{  </a:t>
            </a:r>
            <a:r>
              <a:rPr lang="en-US" altLang="zh-CN" sz="2800">
                <a:solidFill>
                  <a:srgbClr val="FF0000"/>
                </a:solidFill>
              </a:rPr>
              <a:t>fputc</a:t>
            </a:r>
            <a:r>
              <a:rPr lang="en-US" altLang="zh-CN" sz="2800"/>
              <a:t>(ch,fp);   </a:t>
            </a:r>
            <a:endParaRPr lang="zh-CN" altLang="zh-CN" sz="2800"/>
          </a:p>
          <a:p>
            <a:pPr>
              <a:lnSpc>
                <a:spcPts val="3000"/>
              </a:lnSpc>
              <a:buFont typeface="Wingdings" pitchFamily="2" charset="2"/>
              <a:buNone/>
            </a:pPr>
            <a:r>
              <a:rPr lang="en-US" altLang="zh-CN" sz="2800"/>
              <a:t>       putchar(ch);   </a:t>
            </a:r>
            <a:endParaRPr lang="zh-CN" altLang="zh-CN" sz="2800"/>
          </a:p>
          <a:p>
            <a:pPr>
              <a:lnSpc>
                <a:spcPts val="3000"/>
              </a:lnSpc>
              <a:buFont typeface="Wingdings" pitchFamily="2" charset="2"/>
              <a:buNone/>
            </a:pPr>
            <a:r>
              <a:rPr lang="en-US" altLang="zh-CN" sz="2800"/>
              <a:t>	    ch=getchar(); </a:t>
            </a:r>
            <a:endParaRPr lang="zh-CN" altLang="zh-CN" sz="2800"/>
          </a:p>
          <a:p>
            <a:pPr>
              <a:lnSpc>
                <a:spcPts val="3000"/>
              </a:lnSpc>
              <a:buFont typeface="Wingdings" pitchFamily="2" charset="2"/>
              <a:buNone/>
            </a:pPr>
            <a:r>
              <a:rPr lang="en-US" altLang="zh-CN" sz="2800"/>
              <a:t>	 }</a:t>
            </a:r>
            <a:endParaRPr lang="zh-CN" altLang="zh-CN" sz="2800"/>
          </a:p>
          <a:p>
            <a:pPr>
              <a:lnSpc>
                <a:spcPts val="3000"/>
              </a:lnSpc>
              <a:buFont typeface="Wingdings" pitchFamily="2" charset="2"/>
              <a:buNone/>
            </a:pPr>
            <a:r>
              <a:rPr lang="en-US" altLang="zh-CN" sz="2800"/>
              <a:t>   </a:t>
            </a:r>
            <a:r>
              <a:rPr lang="en-US" altLang="zh-CN" sz="2800">
                <a:solidFill>
                  <a:srgbClr val="00B0F0"/>
                </a:solidFill>
              </a:rPr>
              <a:t>fclose</a:t>
            </a:r>
            <a:r>
              <a:rPr lang="en-US" altLang="zh-CN" sz="2800"/>
              <a:t>(fp);   </a:t>
            </a:r>
            <a:endParaRPr lang="zh-CN" altLang="zh-CN" sz="2800"/>
          </a:p>
          <a:p>
            <a:pPr>
              <a:lnSpc>
                <a:spcPts val="3000"/>
              </a:lnSpc>
              <a:buFont typeface="Wingdings" pitchFamily="2" charset="2"/>
              <a:buNone/>
            </a:pPr>
            <a:r>
              <a:rPr lang="en-US" altLang="zh-CN" sz="2800"/>
              <a:t>   putchar(10);  </a:t>
            </a:r>
            <a:endParaRPr lang="zh-CN" altLang="zh-CN" sz="2800"/>
          </a:p>
          <a:p>
            <a:pPr>
              <a:lnSpc>
                <a:spcPts val="3000"/>
              </a:lnSpc>
              <a:buFont typeface="Wingdings" pitchFamily="2" charset="2"/>
              <a:buNone/>
            </a:pPr>
            <a:r>
              <a:rPr lang="en-US" altLang="zh-CN" sz="2800"/>
              <a:t>   return 0;</a:t>
            </a:r>
            <a:endParaRPr lang="zh-CN" altLang="zh-CN" sz="2800"/>
          </a:p>
          <a:p>
            <a:pPr>
              <a:lnSpc>
                <a:spcPts val="3000"/>
              </a:lnSpc>
              <a:buFont typeface="Wingdings" pitchFamily="2" charset="2"/>
              <a:buNone/>
            </a:pPr>
            <a:r>
              <a:rPr lang="en-US" altLang="zh-CN" sz="2800"/>
              <a:t>}</a:t>
            </a:r>
            <a:endParaRPr lang="zh-CN" altLang="zh-CN" sz="2800"/>
          </a:p>
          <a:p>
            <a:pPr>
              <a:lnSpc>
                <a:spcPts val="3000"/>
              </a:lnSpc>
              <a:buFont typeface="Wingdings" pitchFamily="2" charset="2"/>
              <a:buNone/>
            </a:pPr>
            <a:endParaRPr lang="zh-CN" altLang="en-US" sz="2800"/>
          </a:p>
        </p:txBody>
      </p:sp>
      <p:pic>
        <p:nvPicPr>
          <p:cNvPr id="52227"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928688"/>
            <a:ext cx="8153400" cy="4714875"/>
          </a:xfrm>
        </p:spPr>
        <p:txBody>
          <a:bodyPr/>
          <a:lstStyle/>
          <a:p>
            <a:pPr>
              <a:buFont typeface="Wingdings" pitchFamily="2" charset="2"/>
              <a:buNone/>
            </a:pPr>
            <a:r>
              <a:rPr lang="en-US" altLang="zh-CN" dirty="0"/>
              <a:t> </a:t>
            </a:r>
            <a:r>
              <a:rPr lang="en-US" altLang="zh-CN" dirty="0">
                <a:effectLst>
                  <a:outerShdw blurRad="38100" dist="38100" dir="2700000" algn="tl">
                    <a:srgbClr val="000000">
                      <a:alpha val="43137"/>
                    </a:srgbClr>
                  </a:outerShdw>
                </a:effectLst>
              </a:rPr>
              <a:t> </a:t>
            </a:r>
            <a:r>
              <a:rPr lang="zh-CN" altLang="zh-CN" dirty="0">
                <a:effectLst>
                  <a:outerShdw blurRad="38100" dist="38100" dir="2700000" algn="tl">
                    <a:srgbClr val="000000">
                      <a:alpha val="43137"/>
                    </a:srgbClr>
                  </a:outerShdw>
                </a:effectLst>
              </a:rPr>
              <a:t>例</a:t>
            </a:r>
            <a:r>
              <a:rPr lang="en-US" altLang="zh-CN" dirty="0">
                <a:effectLst>
                  <a:outerShdw blurRad="38100" dist="38100" dir="2700000" algn="tl">
                    <a:srgbClr val="000000">
                      <a:alpha val="43137"/>
                    </a:srgbClr>
                  </a:outerShdw>
                </a:effectLst>
              </a:rPr>
              <a:t>10.2 </a:t>
            </a:r>
            <a:r>
              <a:rPr lang="zh-CN" altLang="zh-CN" dirty="0"/>
              <a:t>将一个磁盘文件中的信息复制到另一个磁盘文件中。 今要求将上例建立的</a:t>
            </a:r>
            <a:r>
              <a:rPr lang="en-US" altLang="zh-CN" dirty="0"/>
              <a:t>file1.dat</a:t>
            </a:r>
            <a:r>
              <a:rPr lang="zh-CN" altLang="zh-CN" dirty="0"/>
              <a:t>文件中的内容复制到另一个磁盘文件</a:t>
            </a:r>
            <a:r>
              <a:rPr lang="en-US" altLang="zh-CN" dirty="0"/>
              <a:t>file2.dat</a:t>
            </a:r>
            <a:r>
              <a:rPr lang="zh-CN" altLang="zh-CN" dirty="0"/>
              <a:t>中。</a:t>
            </a:r>
          </a:p>
          <a:p>
            <a:r>
              <a:rPr lang="zh-CN" altLang="zh-CN" dirty="0"/>
              <a:t>解题思路：处理此问题的算法是：从</a:t>
            </a:r>
            <a:r>
              <a:rPr lang="en-US" altLang="zh-CN" dirty="0"/>
              <a:t>file1.dat</a:t>
            </a:r>
            <a:r>
              <a:rPr lang="zh-CN" altLang="zh-CN" dirty="0"/>
              <a:t>文件中逐个读入字符，然后逐个输出到</a:t>
            </a:r>
            <a:r>
              <a:rPr lang="en-US" altLang="zh-CN" dirty="0"/>
              <a:t>file2.dat</a:t>
            </a:r>
            <a:r>
              <a:rPr lang="zh-CN" altLang="zh-CN" dirty="0"/>
              <a:t>中。</a:t>
            </a:r>
            <a:endParaRPr lang="zh-CN" altLang="en-US" dirty="0"/>
          </a:p>
        </p:txBody>
      </p:sp>
      <p:pic>
        <p:nvPicPr>
          <p:cNvPr id="54275"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a:xfrm>
            <a:off x="539750" y="500063"/>
            <a:ext cx="8153400" cy="6143625"/>
          </a:xfrm>
        </p:spPr>
        <p:txBody>
          <a:bodyPr/>
          <a:lstStyle/>
          <a:p>
            <a:pPr>
              <a:lnSpc>
                <a:spcPts val="3000"/>
              </a:lnSpc>
              <a:buFont typeface="Wingdings" pitchFamily="2" charset="2"/>
              <a:buNone/>
            </a:pPr>
            <a:r>
              <a:rPr lang="en-US" altLang="zh-CN" sz="2800"/>
              <a:t>#include &lt;stdio.h&gt;</a:t>
            </a:r>
            <a:endParaRPr lang="zh-CN" altLang="zh-CN" sz="2800"/>
          </a:p>
          <a:p>
            <a:pPr>
              <a:lnSpc>
                <a:spcPts val="3000"/>
              </a:lnSpc>
              <a:buFont typeface="Wingdings" pitchFamily="2" charset="2"/>
              <a:buNone/>
            </a:pPr>
            <a:r>
              <a:rPr lang="en-US" altLang="zh-CN" sz="2800"/>
              <a:t>#include &lt;stdlib.h&gt;</a:t>
            </a:r>
            <a:endParaRPr lang="zh-CN" altLang="zh-CN" sz="2800"/>
          </a:p>
          <a:p>
            <a:pPr>
              <a:lnSpc>
                <a:spcPts val="3000"/>
              </a:lnSpc>
              <a:buFont typeface="Wingdings" pitchFamily="2" charset="2"/>
              <a:buNone/>
            </a:pPr>
            <a:r>
              <a:rPr lang="en-US" altLang="zh-CN" sz="2800"/>
              <a:t>int main( )</a:t>
            </a:r>
            <a:endParaRPr lang="zh-CN" altLang="zh-CN" sz="2800"/>
          </a:p>
          <a:p>
            <a:pPr>
              <a:lnSpc>
                <a:spcPts val="3000"/>
              </a:lnSpc>
              <a:buFont typeface="Wingdings" pitchFamily="2" charset="2"/>
              <a:buNone/>
            </a:pPr>
            <a:r>
              <a:rPr lang="en-US" altLang="zh-CN" sz="2800"/>
              <a:t>{ FILE *</a:t>
            </a:r>
            <a:r>
              <a:rPr lang="en-US" altLang="zh-CN" sz="2800">
                <a:solidFill>
                  <a:srgbClr val="9D138D"/>
                </a:solidFill>
              </a:rPr>
              <a:t>in</a:t>
            </a:r>
            <a:r>
              <a:rPr lang="en-US" altLang="zh-CN" sz="2800"/>
              <a:t>,*</a:t>
            </a:r>
            <a:r>
              <a:rPr lang="en-US" altLang="zh-CN" sz="2800">
                <a:solidFill>
                  <a:srgbClr val="9D138D"/>
                </a:solidFill>
              </a:rPr>
              <a:t>out</a:t>
            </a:r>
            <a:r>
              <a:rPr lang="en-US" altLang="zh-CN" sz="2800"/>
              <a:t>; </a:t>
            </a:r>
            <a:endParaRPr lang="zh-CN" altLang="zh-CN" sz="2800"/>
          </a:p>
          <a:p>
            <a:pPr>
              <a:lnSpc>
                <a:spcPts val="3000"/>
              </a:lnSpc>
              <a:buFont typeface="Wingdings" pitchFamily="2" charset="2"/>
              <a:buNone/>
            </a:pPr>
            <a:r>
              <a:rPr lang="en-US" altLang="zh-CN" sz="2800"/>
              <a:t>   char  ch,infile[10],outfile[10];   </a:t>
            </a:r>
            <a:endParaRPr lang="zh-CN" altLang="zh-CN" sz="2800"/>
          </a:p>
          <a:p>
            <a:pPr>
              <a:lnSpc>
                <a:spcPts val="3000"/>
              </a:lnSpc>
              <a:buFont typeface="Wingdings" pitchFamily="2" charset="2"/>
              <a:buNone/>
            </a:pPr>
            <a:r>
              <a:rPr lang="en-US" altLang="zh-CN" sz="2800"/>
              <a:t>   printf("</a:t>
            </a:r>
            <a:r>
              <a:rPr lang="zh-CN" altLang="zh-CN" sz="2800"/>
              <a:t>输入读入文件的名字</a:t>
            </a:r>
            <a:r>
              <a:rPr lang="en-US" altLang="zh-CN" sz="2800"/>
              <a:t>:");</a:t>
            </a:r>
            <a:endParaRPr lang="zh-CN" altLang="zh-CN" sz="2800"/>
          </a:p>
          <a:p>
            <a:pPr>
              <a:lnSpc>
                <a:spcPts val="3000"/>
              </a:lnSpc>
              <a:buFont typeface="Wingdings" pitchFamily="2" charset="2"/>
              <a:buNone/>
            </a:pPr>
            <a:r>
              <a:rPr lang="en-US" altLang="zh-CN" sz="2800"/>
              <a:t>   scanf("%s",infile);   </a:t>
            </a:r>
            <a:endParaRPr lang="zh-CN" altLang="zh-CN" sz="2800"/>
          </a:p>
          <a:p>
            <a:pPr>
              <a:lnSpc>
                <a:spcPts val="3000"/>
              </a:lnSpc>
              <a:buFont typeface="Wingdings" pitchFamily="2" charset="2"/>
              <a:buNone/>
            </a:pPr>
            <a:r>
              <a:rPr lang="en-US" altLang="zh-CN" sz="2800"/>
              <a:t>   printf("</a:t>
            </a:r>
            <a:r>
              <a:rPr lang="zh-CN" altLang="zh-CN" sz="2800"/>
              <a:t>输入输出文件的名字</a:t>
            </a:r>
            <a:r>
              <a:rPr lang="en-US" altLang="zh-CN" sz="2800"/>
              <a:t>:");</a:t>
            </a:r>
            <a:endParaRPr lang="zh-CN" altLang="zh-CN" sz="2800"/>
          </a:p>
          <a:p>
            <a:pPr>
              <a:lnSpc>
                <a:spcPts val="3000"/>
              </a:lnSpc>
              <a:buFont typeface="Wingdings" pitchFamily="2" charset="2"/>
              <a:buNone/>
            </a:pPr>
            <a:r>
              <a:rPr lang="en-US" altLang="zh-CN" sz="2800"/>
              <a:t>   scanf(“%s”,outfile);   </a:t>
            </a:r>
            <a:endParaRPr lang="zh-CN" altLang="zh-CN" sz="2800"/>
          </a:p>
          <a:p>
            <a:pPr>
              <a:lnSpc>
                <a:spcPts val="3000"/>
              </a:lnSpc>
              <a:buFont typeface="Wingdings" pitchFamily="2" charset="2"/>
              <a:buNone/>
            </a:pPr>
            <a:r>
              <a:rPr lang="en-US" altLang="zh-CN" sz="2800"/>
              <a:t>   if((in=fopen(infile,“</a:t>
            </a:r>
            <a:r>
              <a:rPr lang="en-US" altLang="zh-CN" sz="2800">
                <a:solidFill>
                  <a:srgbClr val="00B050"/>
                </a:solidFill>
              </a:rPr>
              <a:t>r</a:t>
            </a:r>
            <a:r>
              <a:rPr lang="en-US" altLang="zh-CN" sz="2800"/>
              <a:t>”))==NULL)   </a:t>
            </a:r>
            <a:endParaRPr lang="zh-CN" altLang="zh-CN" sz="2800"/>
          </a:p>
          <a:p>
            <a:pPr>
              <a:lnSpc>
                <a:spcPts val="3000"/>
              </a:lnSpc>
              <a:buFont typeface="Wingdings" pitchFamily="2" charset="2"/>
              <a:buNone/>
            </a:pPr>
            <a:r>
              <a:rPr lang="en-US" altLang="zh-CN" sz="2800"/>
              <a:t>   {printf("</a:t>
            </a:r>
            <a:r>
              <a:rPr lang="zh-CN" altLang="zh-CN" sz="2800"/>
              <a:t>无法打开此文件</a:t>
            </a:r>
            <a:r>
              <a:rPr lang="en-US" altLang="zh-CN" sz="2800"/>
              <a:t>\n"); exit(0);}</a:t>
            </a:r>
            <a:endParaRPr lang="zh-CN" altLang="zh-CN" sz="2800"/>
          </a:p>
          <a:p>
            <a:pPr>
              <a:lnSpc>
                <a:spcPts val="3000"/>
              </a:lnSpc>
              <a:buFont typeface="Wingdings" pitchFamily="2" charset="2"/>
              <a:buNone/>
            </a:pPr>
            <a:r>
              <a:rPr lang="en-US" altLang="zh-CN" sz="2800"/>
              <a:t>   if((out=fopen(outfile,“</a:t>
            </a:r>
            <a:r>
              <a:rPr lang="en-US" altLang="zh-CN" sz="2800">
                <a:solidFill>
                  <a:srgbClr val="00B050"/>
                </a:solidFill>
              </a:rPr>
              <a:t>w</a:t>
            </a:r>
            <a:r>
              <a:rPr lang="en-US" altLang="zh-CN" sz="2800"/>
              <a:t>”))==NULL)   </a:t>
            </a:r>
            <a:endParaRPr lang="zh-CN" altLang="zh-CN" sz="2800"/>
          </a:p>
          <a:p>
            <a:pPr>
              <a:lnSpc>
                <a:spcPts val="3000"/>
              </a:lnSpc>
              <a:buFont typeface="Wingdings" pitchFamily="2" charset="2"/>
              <a:buNone/>
            </a:pPr>
            <a:r>
              <a:rPr lang="en-US" altLang="zh-CN" sz="2800"/>
              <a:t>   {printf("</a:t>
            </a:r>
            <a:r>
              <a:rPr lang="zh-CN" altLang="zh-CN" sz="2800"/>
              <a:t>无法打开此文件</a:t>
            </a:r>
            <a:r>
              <a:rPr lang="en-US" altLang="zh-CN" sz="2800"/>
              <a:t>\n"); exit(0); }</a:t>
            </a:r>
            <a:endParaRPr lang="zh-CN" altLang="zh-CN" sz="2800"/>
          </a:p>
          <a:p>
            <a:pPr>
              <a:lnSpc>
                <a:spcPts val="3000"/>
              </a:lnSpc>
              <a:buFont typeface="Wingdings" pitchFamily="2" charset="2"/>
              <a:buNone/>
            </a:pPr>
            <a:endParaRPr lang="zh-CN" altLang="en-US" sz="2800"/>
          </a:p>
        </p:txBody>
      </p:sp>
      <p:sp>
        <p:nvSpPr>
          <p:cNvPr id="4" name="圆角矩形标注 3"/>
          <p:cNvSpPr>
            <a:spLocks noChangeArrowheads="1"/>
          </p:cNvSpPr>
          <p:nvPr/>
        </p:nvSpPr>
        <p:spPr bwMode="auto">
          <a:xfrm>
            <a:off x="1143000" y="5286375"/>
            <a:ext cx="3429000" cy="1071563"/>
          </a:xfrm>
          <a:prstGeom prst="wedgeRoundRectCallout">
            <a:avLst>
              <a:gd name="adj1" fmla="val 57810"/>
              <a:gd name="adj2" fmla="val -80741"/>
              <a:gd name="adj3" fmla="val 16667"/>
            </a:avLst>
          </a:prstGeom>
          <a:solidFill>
            <a:srgbClr val="CCE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0000CC"/>
                </a:solidFill>
                <a:latin typeface="Arial" pitchFamily="34" charset="0"/>
              </a:rPr>
              <a:t>改为</a:t>
            </a:r>
            <a:r>
              <a:rPr lang="en-US" altLang="zh-CN" sz="2800">
                <a:solidFill>
                  <a:srgbClr val="0000CC"/>
                </a:solidFill>
                <a:latin typeface="Arial" pitchFamily="34" charset="0"/>
              </a:rPr>
              <a:t>rb</a:t>
            </a:r>
            <a:r>
              <a:rPr lang="zh-CN" altLang="en-US" sz="2800">
                <a:solidFill>
                  <a:srgbClr val="0000CC"/>
                </a:solidFill>
                <a:latin typeface="Arial" pitchFamily="34" charset="0"/>
              </a:rPr>
              <a:t>和</a:t>
            </a:r>
            <a:r>
              <a:rPr lang="en-US" altLang="zh-CN" sz="2800">
                <a:solidFill>
                  <a:srgbClr val="0000CC"/>
                </a:solidFill>
                <a:latin typeface="Arial" pitchFamily="34" charset="0"/>
              </a:rPr>
              <a:t>wb</a:t>
            </a:r>
            <a:r>
              <a:rPr lang="zh-CN" altLang="en-US" sz="2800">
                <a:solidFill>
                  <a:srgbClr val="0000CC"/>
                </a:solidFill>
                <a:latin typeface="Arial" pitchFamily="34" charset="0"/>
              </a:rPr>
              <a:t>，则</a:t>
            </a:r>
            <a:r>
              <a:rPr lang="zh-CN" altLang="zh-CN" sz="2800">
                <a:solidFill>
                  <a:srgbClr val="0000CC"/>
                </a:solidFill>
                <a:latin typeface="Arial" pitchFamily="34" charset="0"/>
              </a:rPr>
              <a:t>复制一个二进制文件</a:t>
            </a:r>
            <a:endParaRPr lang="zh-CN" altLang="en-US" sz="2800">
              <a:solidFill>
                <a:srgbClr val="0000CC"/>
              </a:solidFill>
              <a:latin typeface="Arial" pitchFamily="34" charset="0"/>
            </a:endParaRPr>
          </a:p>
        </p:txBody>
      </p:sp>
      <p:sp>
        <p:nvSpPr>
          <p:cNvPr id="5" name="圆角矩形标注 4"/>
          <p:cNvSpPr>
            <a:spLocks noChangeArrowheads="1"/>
          </p:cNvSpPr>
          <p:nvPr/>
        </p:nvSpPr>
        <p:spPr bwMode="auto">
          <a:xfrm>
            <a:off x="1143000" y="5286375"/>
            <a:ext cx="3429000" cy="1071563"/>
          </a:xfrm>
          <a:prstGeom prst="wedgeRoundRectCallout">
            <a:avLst>
              <a:gd name="adj1" fmla="val 75708"/>
              <a:gd name="adj2" fmla="val 5759"/>
              <a:gd name="adj3" fmla="val 16667"/>
            </a:avLst>
          </a:prstGeom>
          <a:solidFill>
            <a:srgbClr val="CCECFF"/>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FF0000"/>
                </a:solidFill>
                <a:latin typeface="Arial" pitchFamily="34" charset="0"/>
              </a:rPr>
              <a:t>改为</a:t>
            </a:r>
            <a:r>
              <a:rPr lang="en-US" altLang="zh-CN" sz="2800">
                <a:solidFill>
                  <a:srgbClr val="FF0000"/>
                </a:solidFill>
                <a:latin typeface="Arial" pitchFamily="34" charset="0"/>
              </a:rPr>
              <a:t>rb</a:t>
            </a:r>
            <a:r>
              <a:rPr lang="zh-CN" altLang="en-US" sz="2800">
                <a:solidFill>
                  <a:srgbClr val="FF0000"/>
                </a:solidFill>
                <a:latin typeface="Arial" pitchFamily="34" charset="0"/>
              </a:rPr>
              <a:t>和</a:t>
            </a:r>
            <a:r>
              <a:rPr lang="en-US" altLang="zh-CN" sz="2800">
                <a:solidFill>
                  <a:srgbClr val="FF0000"/>
                </a:solidFill>
                <a:latin typeface="Arial" pitchFamily="34" charset="0"/>
              </a:rPr>
              <a:t>wb</a:t>
            </a:r>
            <a:r>
              <a:rPr lang="zh-CN" altLang="en-US" sz="2800">
                <a:solidFill>
                  <a:srgbClr val="FF0000"/>
                </a:solidFill>
                <a:latin typeface="Arial" pitchFamily="34" charset="0"/>
              </a:rPr>
              <a:t>，则</a:t>
            </a:r>
            <a:r>
              <a:rPr lang="zh-CN" altLang="zh-CN" sz="2800">
                <a:solidFill>
                  <a:srgbClr val="FF0000"/>
                </a:solidFill>
                <a:latin typeface="Arial" pitchFamily="34" charset="0"/>
              </a:rPr>
              <a:t>复制一个二进制文件</a:t>
            </a:r>
            <a:endParaRPr lang="zh-CN" altLang="en-US" sz="2800">
              <a:solidFill>
                <a:srgbClr val="FF0000"/>
              </a:solidFill>
              <a:latin typeface="Arial" pitchFamily="34" charset="0"/>
            </a:endParaRPr>
          </a:p>
        </p:txBody>
      </p:sp>
      <p:pic>
        <p:nvPicPr>
          <p:cNvPr id="55301"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a:xfrm>
            <a:off x="539750" y="857250"/>
            <a:ext cx="5103813" cy="5286375"/>
          </a:xfrm>
        </p:spPr>
        <p:txBody>
          <a:bodyPr/>
          <a:lstStyle/>
          <a:p>
            <a:pPr>
              <a:lnSpc>
                <a:spcPct val="100000"/>
              </a:lnSpc>
              <a:buFont typeface="Wingdings" pitchFamily="2" charset="2"/>
              <a:buNone/>
            </a:pPr>
            <a:r>
              <a:rPr lang="en-US" altLang="zh-CN" sz="2800"/>
              <a:t>   while(!</a:t>
            </a:r>
            <a:r>
              <a:rPr lang="en-US" altLang="zh-CN" sz="2800">
                <a:solidFill>
                  <a:srgbClr val="FF0000"/>
                </a:solidFill>
              </a:rPr>
              <a:t>feof</a:t>
            </a:r>
            <a:r>
              <a:rPr lang="en-US" altLang="zh-CN" sz="2800"/>
              <a:t>(in))   </a:t>
            </a:r>
            <a:endParaRPr lang="zh-CN" altLang="zh-CN" sz="2800"/>
          </a:p>
          <a:p>
            <a:pPr>
              <a:lnSpc>
                <a:spcPct val="100000"/>
              </a:lnSpc>
              <a:buFont typeface="Wingdings" pitchFamily="2" charset="2"/>
              <a:buNone/>
            </a:pPr>
            <a:r>
              <a:rPr lang="en-US" altLang="zh-CN" sz="2800"/>
              <a:t>   {   ch=</a:t>
            </a:r>
            <a:r>
              <a:rPr lang="en-US" altLang="zh-CN" sz="2800">
                <a:solidFill>
                  <a:srgbClr val="FF0000"/>
                </a:solidFill>
              </a:rPr>
              <a:t>fgetc</a:t>
            </a:r>
            <a:r>
              <a:rPr lang="en-US" altLang="zh-CN" sz="2800"/>
              <a:t>(in);  </a:t>
            </a:r>
            <a:endParaRPr lang="zh-CN" altLang="zh-CN" sz="2800"/>
          </a:p>
          <a:p>
            <a:pPr>
              <a:lnSpc>
                <a:spcPct val="100000"/>
              </a:lnSpc>
              <a:buFont typeface="Wingdings" pitchFamily="2" charset="2"/>
              <a:buNone/>
            </a:pPr>
            <a:r>
              <a:rPr lang="en-US" altLang="zh-CN" sz="2800"/>
              <a:t>	     </a:t>
            </a:r>
            <a:r>
              <a:rPr lang="en-US" altLang="zh-CN" sz="2800">
                <a:solidFill>
                  <a:srgbClr val="FF0000"/>
                </a:solidFill>
              </a:rPr>
              <a:t>fputc</a:t>
            </a:r>
            <a:r>
              <a:rPr lang="en-US" altLang="zh-CN" sz="2800"/>
              <a:t>(ch,out);   </a:t>
            </a:r>
            <a:endParaRPr lang="zh-CN" altLang="zh-CN" sz="2800"/>
          </a:p>
          <a:p>
            <a:pPr>
              <a:lnSpc>
                <a:spcPct val="100000"/>
              </a:lnSpc>
              <a:buFont typeface="Wingdings" pitchFamily="2" charset="2"/>
              <a:buNone/>
            </a:pPr>
            <a:r>
              <a:rPr lang="en-US" altLang="zh-CN" sz="2800"/>
              <a:t>        putchar(ch);   </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r>
              <a:rPr lang="en-US" altLang="zh-CN" sz="2800"/>
              <a:t>   putchar(10);   </a:t>
            </a:r>
            <a:endParaRPr lang="zh-CN" altLang="zh-CN" sz="2800"/>
          </a:p>
          <a:p>
            <a:pPr>
              <a:lnSpc>
                <a:spcPct val="100000"/>
              </a:lnSpc>
              <a:buFont typeface="Wingdings" pitchFamily="2" charset="2"/>
              <a:buNone/>
            </a:pPr>
            <a:r>
              <a:rPr lang="en-US" altLang="zh-CN" sz="2800"/>
              <a:t>   fclose(in);   </a:t>
            </a:r>
            <a:endParaRPr lang="zh-CN" altLang="zh-CN" sz="2800"/>
          </a:p>
          <a:p>
            <a:pPr>
              <a:lnSpc>
                <a:spcPct val="100000"/>
              </a:lnSpc>
              <a:buFont typeface="Wingdings" pitchFamily="2" charset="2"/>
              <a:buNone/>
            </a:pPr>
            <a:r>
              <a:rPr lang="en-US" altLang="zh-CN" sz="2800"/>
              <a:t>   fclose(out);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en-US" sz="2800"/>
          </a:p>
        </p:txBody>
      </p:sp>
      <p:sp>
        <p:nvSpPr>
          <p:cNvPr id="4" name="圆角矩形标注 3"/>
          <p:cNvSpPr>
            <a:spLocks noChangeArrowheads="1"/>
          </p:cNvSpPr>
          <p:nvPr/>
        </p:nvSpPr>
        <p:spPr bwMode="auto">
          <a:xfrm>
            <a:off x="5143500" y="571500"/>
            <a:ext cx="3357563" cy="1071563"/>
          </a:xfrm>
          <a:prstGeom prst="wedgeRoundRectCallout">
            <a:avLst>
              <a:gd name="adj1" fmla="val -81269"/>
              <a:gd name="adj2" fmla="val 12773"/>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solidFill>
                  <a:srgbClr val="0000CC"/>
                </a:solidFill>
                <a:latin typeface="Arial" pitchFamily="34" charset="0"/>
              </a:rPr>
              <a:t>检查当前读写位置是否移到文件末尾</a:t>
            </a:r>
            <a:endParaRPr lang="zh-CN" altLang="en-US" sz="2800">
              <a:solidFill>
                <a:srgbClr val="0000CC"/>
              </a:solidFill>
              <a:latin typeface="Arial" pitchFamily="34" charset="0"/>
            </a:endParaRPr>
          </a:p>
        </p:txBody>
      </p:sp>
      <p:pic>
        <p:nvPicPr>
          <p:cNvPr id="56324"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标题 1"/>
          <p:cNvSpPr>
            <a:spLocks noGrp="1"/>
          </p:cNvSpPr>
          <p:nvPr>
            <p:ph type="title"/>
          </p:nvPr>
        </p:nvSpPr>
        <p:spPr/>
        <p:txBody>
          <a:bodyPr/>
          <a:lstStyle/>
          <a:p>
            <a:r>
              <a:rPr lang="zh-CN" altLang="en-US"/>
              <a:t>练习</a:t>
            </a:r>
          </a:p>
        </p:txBody>
      </p:sp>
      <p:sp>
        <p:nvSpPr>
          <p:cNvPr id="57347" name="内容占位符 2"/>
          <p:cNvSpPr>
            <a:spLocks noGrp="1"/>
          </p:cNvSpPr>
          <p:nvPr>
            <p:ph idx="1"/>
          </p:nvPr>
        </p:nvSpPr>
        <p:spPr/>
        <p:txBody>
          <a:bodyPr/>
          <a:lstStyle/>
          <a:p>
            <a:r>
              <a:rPr lang="zh-CN" altLang="en-US" dirty="0"/>
              <a:t>例</a:t>
            </a:r>
            <a:r>
              <a:rPr lang="en-US" altLang="zh-CN" dirty="0"/>
              <a:t>10.1</a:t>
            </a:r>
          </a:p>
          <a:p>
            <a:r>
              <a:rPr lang="zh-CN" altLang="en-US" dirty="0"/>
              <a:t>例</a:t>
            </a:r>
            <a:r>
              <a:rPr lang="en-US" altLang="zh-CN" dirty="0"/>
              <a:t>10.2</a:t>
            </a: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10.1.1 </a:t>
            </a:r>
            <a:r>
              <a:rPr lang="zh-CN" altLang="zh-CN" dirty="0">
                <a:solidFill>
                  <a:srgbClr val="800000"/>
                </a:solidFill>
                <a:effectLst>
                  <a:outerShdw blurRad="38100" dist="38100" dir="2700000" algn="tl">
                    <a:srgbClr val="000000"/>
                  </a:outerShdw>
                </a:effectLst>
                <a:latin typeface="Arial" charset="0"/>
                <a:ea typeface="黑体" pitchFamily="2" charset="-122"/>
              </a:rPr>
              <a:t>什么是文件</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4099" name="Rectangle 3"/>
          <p:cNvSpPr>
            <a:spLocks noGrp="1" noChangeArrowheads="1"/>
          </p:cNvSpPr>
          <p:nvPr>
            <p:ph idx="1"/>
          </p:nvPr>
        </p:nvSpPr>
        <p:spPr>
          <a:xfrm>
            <a:off x="571500" y="1571625"/>
            <a:ext cx="8143875" cy="4714875"/>
          </a:xfrm>
        </p:spPr>
        <p:txBody>
          <a:bodyPr/>
          <a:lstStyle/>
          <a:p>
            <a:r>
              <a:rPr lang="zh-CN" altLang="zh-CN" dirty="0"/>
              <a:t>文件有不同的类型，在程序设计中，主要用到两种文件：</a:t>
            </a:r>
          </a:p>
          <a:p>
            <a:pPr lvl="1">
              <a:buFont typeface="Wingdings" pitchFamily="2" charset="2"/>
              <a:buNone/>
            </a:pPr>
            <a:r>
              <a:rPr lang="en-US" altLang="zh-CN" dirty="0"/>
              <a:t>(2) </a:t>
            </a:r>
            <a:r>
              <a:rPr lang="zh-CN" altLang="zh-CN" dirty="0">
                <a:solidFill>
                  <a:srgbClr val="C00000"/>
                </a:solidFill>
              </a:rPr>
              <a:t>数据文件</a:t>
            </a:r>
            <a:r>
              <a:rPr lang="zh-CN" altLang="zh-CN" dirty="0"/>
              <a:t>。文件的内容不是程序，而是供程序运行时</a:t>
            </a:r>
            <a:r>
              <a:rPr lang="zh-CN" altLang="zh-CN" dirty="0">
                <a:solidFill>
                  <a:srgbClr val="FF0000"/>
                </a:solidFill>
              </a:rPr>
              <a:t>读写的数据</a:t>
            </a:r>
            <a:r>
              <a:rPr lang="zh-CN" altLang="zh-CN" dirty="0"/>
              <a:t>。如一批学生的成绩数据，或货物交易的数据等。</a:t>
            </a:r>
            <a:endParaRPr lang="en-US" altLang="zh-CN" dirty="0"/>
          </a:p>
          <a:p>
            <a:pPr lvl="1">
              <a:buFont typeface="Wingdings" pitchFamily="2" charset="2"/>
              <a:buNone/>
            </a:pPr>
            <a:endParaRPr lang="en-US" altLang="zh-CN" dirty="0"/>
          </a:p>
          <a:p>
            <a:r>
              <a:rPr lang="zh-CN" altLang="zh-CN" dirty="0"/>
              <a:t>本章主要讨论的是</a:t>
            </a:r>
            <a:r>
              <a:rPr lang="zh-CN" altLang="zh-CN" dirty="0">
                <a:solidFill>
                  <a:srgbClr val="C00000"/>
                </a:solidFill>
              </a:rPr>
              <a:t>数据文件</a:t>
            </a:r>
            <a:r>
              <a:rPr lang="zh-CN" altLang="en-US" dirty="0">
                <a:solidFill>
                  <a:srgbClr val="C00000"/>
                </a:solidFill>
              </a:rPr>
              <a:t>。</a:t>
            </a:r>
            <a:endParaRPr lang="en-US" altLang="zh-CN" dirty="0">
              <a:solidFill>
                <a:srgbClr val="C00000"/>
              </a:solidFill>
            </a:endParaRPr>
          </a:p>
        </p:txBody>
      </p:sp>
      <p:pic>
        <p:nvPicPr>
          <p:cNvPr id="7172"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animEffect transition="in" filter="blinds(horizontal)">
                                      <p:cBhvr>
                                        <p:cTn id="7" dur="500"/>
                                        <p:tgtEl>
                                          <p:spTgt spid="40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14313" y="320675"/>
            <a:ext cx="8786812" cy="1446213"/>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10.3.2 </a:t>
            </a:r>
            <a:r>
              <a:rPr lang="zh-CN" altLang="zh-CN" dirty="0">
                <a:solidFill>
                  <a:srgbClr val="800000"/>
                </a:solidFill>
                <a:effectLst>
                  <a:outerShdw blurRad="38100" dist="38100" dir="2700000" algn="tl">
                    <a:srgbClr val="000000"/>
                  </a:outerShdw>
                </a:effectLst>
                <a:latin typeface="Arial" charset="0"/>
                <a:ea typeface="黑体" pitchFamily="2" charset="-122"/>
              </a:rPr>
              <a:t>怎样向文件读写一个字符串</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58371" name="Rectangle 3"/>
          <p:cNvSpPr>
            <a:spLocks noGrp="1" noChangeArrowheads="1"/>
          </p:cNvSpPr>
          <p:nvPr>
            <p:ph idx="1"/>
          </p:nvPr>
        </p:nvSpPr>
        <p:spPr>
          <a:xfrm>
            <a:off x="571500" y="1500188"/>
            <a:ext cx="8001000" cy="714375"/>
          </a:xfrm>
        </p:spPr>
        <p:txBody>
          <a:bodyPr/>
          <a:lstStyle/>
          <a:p>
            <a:r>
              <a:rPr lang="zh-CN" altLang="zh-CN"/>
              <a:t>读写一个字符串的函数</a:t>
            </a:r>
          </a:p>
        </p:txBody>
      </p:sp>
      <p:graphicFrame>
        <p:nvGraphicFramePr>
          <p:cNvPr id="4" name="表格 3"/>
          <p:cNvGraphicFramePr>
            <a:graphicFrameLocks noGrp="1"/>
          </p:cNvGraphicFramePr>
          <p:nvPr/>
        </p:nvGraphicFramePr>
        <p:xfrm>
          <a:off x="214313" y="2312988"/>
          <a:ext cx="8715375" cy="4044973"/>
        </p:xfrm>
        <a:graphic>
          <a:graphicData uri="http://schemas.openxmlformats.org/drawingml/2006/table">
            <a:tbl>
              <a:tblPr/>
              <a:tblGrid>
                <a:gridCol w="1244600">
                  <a:extLst>
                    <a:ext uri="{9D8B030D-6E8A-4147-A177-3AD203B41FA5}">
                      <a16:colId xmlns:a16="http://schemas.microsoft.com/office/drawing/2014/main" val="20000"/>
                    </a:ext>
                  </a:extLst>
                </a:gridCol>
                <a:gridCol w="2255837">
                  <a:extLst>
                    <a:ext uri="{9D8B030D-6E8A-4147-A177-3AD203B41FA5}">
                      <a16:colId xmlns:a16="http://schemas.microsoft.com/office/drawing/2014/main" val="20001"/>
                    </a:ext>
                  </a:extLst>
                </a:gridCol>
                <a:gridCol w="3163888">
                  <a:extLst>
                    <a:ext uri="{9D8B030D-6E8A-4147-A177-3AD203B41FA5}">
                      <a16:colId xmlns:a16="http://schemas.microsoft.com/office/drawing/2014/main" val="20002"/>
                    </a:ext>
                  </a:extLst>
                </a:gridCol>
                <a:gridCol w="2051050">
                  <a:extLst>
                    <a:ext uri="{9D8B030D-6E8A-4147-A177-3AD203B41FA5}">
                      <a16:colId xmlns:a16="http://schemas.microsoft.com/office/drawing/2014/main" val="20003"/>
                    </a:ext>
                  </a:extLst>
                </a:gridCol>
              </a:tblGrid>
              <a:tr h="77936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函数名</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调用形式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功能</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返回值</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0685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9D138D"/>
                          </a:solidFill>
                          <a:effectLst/>
                          <a:latin typeface="Times New Roman" pitchFamily="18" charset="0"/>
                          <a:ea typeface="宋体" pitchFamily="2" charset="-122"/>
                          <a:cs typeface="Times New Roman" pitchFamily="18" charset="0"/>
                        </a:rPr>
                        <a:t>fgets</a:t>
                      </a:r>
                      <a:endParaRPr kumimoji="0" lang="zh-CN" altLang="zh-CN" sz="2800" b="1" i="0" u="none" strike="noStrike" cap="none" normalizeH="0" baseline="0">
                        <a:ln>
                          <a:noFill/>
                        </a:ln>
                        <a:solidFill>
                          <a:srgbClr val="9D138D"/>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fgets(str,n,fp)</a:t>
                      </a:r>
                      <a:endParaRPr kumimoji="0" lang="zh-CN"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从</a:t>
                      </a: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fp</a:t>
                      </a: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指向的文件读入长度为</a:t>
                      </a: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(n-1)</a:t>
                      </a: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的字符串，存放到字符数组</a:t>
                      </a: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str</a:t>
                      </a: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中</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读成功，返回地址</a:t>
                      </a: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str</a:t>
                      </a: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，失败则返回</a:t>
                      </a: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NULL)</a:t>
                      </a:r>
                      <a:endParaRPr kumimoji="0" lang="zh-CN"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55872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rgbClr val="9D138D"/>
                          </a:solidFill>
                          <a:effectLst/>
                          <a:latin typeface="Times New Roman" pitchFamily="18" charset="0"/>
                          <a:ea typeface="宋体" pitchFamily="2" charset="-122"/>
                          <a:cs typeface="Times New Roman" pitchFamily="18" charset="0"/>
                        </a:rPr>
                        <a:t>fputs</a:t>
                      </a:r>
                      <a:endParaRPr kumimoji="0" lang="zh-CN" altLang="zh-CN" sz="2800" b="1" i="0" u="none" strike="noStrike" cap="none" normalizeH="0" baseline="0">
                        <a:ln>
                          <a:noFill/>
                        </a:ln>
                        <a:solidFill>
                          <a:srgbClr val="9D138D"/>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fputs(str,fp)</a:t>
                      </a:r>
                      <a:endParaRPr kumimoji="0" lang="zh-CN"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str</a:t>
                      </a: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所指向的字符串写到文件指针变量</a:t>
                      </a: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fp</a:t>
                      </a: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所指向的文件中</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写成功，返回</a:t>
                      </a: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；否则返回非</a:t>
                      </a:r>
                      <a:r>
                        <a:rPr kumimoji="0" lang="en-US" altLang="zh-CN"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0</a:t>
                      </a:r>
                      <a:r>
                        <a:rPr kumimoji="0" lang="zh-CN" altLang="en-US" sz="2800" b="1" i="0" u="none" strike="noStrike" cap="none" normalizeH="0" baseline="0">
                          <a:ln>
                            <a:noFill/>
                          </a:ln>
                          <a:solidFill>
                            <a:schemeClr val="tx1"/>
                          </a:solidFill>
                          <a:effectLst/>
                          <a:latin typeface="Times New Roman" pitchFamily="18" charset="0"/>
                          <a:ea typeface="宋体" pitchFamily="2" charset="-122"/>
                          <a:cs typeface="Times New Roman" pitchFamily="18" charset="0"/>
                        </a:rPr>
                        <a:t>值</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58394"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4" name="Rectangle 3"/>
          <p:cNvSpPr>
            <a:spLocks noGrp="1" noChangeArrowheads="1"/>
          </p:cNvSpPr>
          <p:nvPr>
            <p:ph idx="1"/>
          </p:nvPr>
        </p:nvSpPr>
        <p:spPr>
          <a:xfrm>
            <a:off x="571500" y="642938"/>
            <a:ext cx="8143875" cy="5572125"/>
          </a:xfrm>
        </p:spPr>
        <p:txBody>
          <a:bodyPr/>
          <a:lstStyle/>
          <a:p>
            <a:r>
              <a:rPr lang="zh-CN" altLang="zh-CN"/>
              <a:t>说明：</a:t>
            </a:r>
          </a:p>
          <a:p>
            <a:pPr>
              <a:buFont typeface="Wingdings" pitchFamily="2" charset="2"/>
              <a:buNone/>
            </a:pPr>
            <a:r>
              <a:rPr lang="en-US" altLang="zh-CN"/>
              <a:t>fgets</a:t>
            </a:r>
            <a:r>
              <a:rPr lang="zh-CN" altLang="zh-CN"/>
              <a:t>函数的函数原型为：</a:t>
            </a:r>
          </a:p>
          <a:p>
            <a:pPr>
              <a:buFont typeface="Wingdings" pitchFamily="2" charset="2"/>
              <a:buNone/>
            </a:pPr>
            <a:r>
              <a:rPr lang="en-US" altLang="zh-CN" sz="2800"/>
              <a:t>  char *fgets (char *str,int n,FILE *fp);</a:t>
            </a:r>
            <a:endParaRPr lang="zh-CN" altLang="zh-CN" sz="2800"/>
          </a:p>
          <a:p>
            <a:pPr lvl="1"/>
            <a:r>
              <a:rPr lang="zh-CN" altLang="zh-CN"/>
              <a:t>其作用是从文件读入一个字符串</a:t>
            </a:r>
            <a:endParaRPr lang="en-US" altLang="zh-CN"/>
          </a:p>
          <a:p>
            <a:pPr lvl="1"/>
            <a:r>
              <a:rPr lang="zh-CN" altLang="zh-CN"/>
              <a:t>调用时可以写成：</a:t>
            </a:r>
          </a:p>
          <a:p>
            <a:pPr lvl="1">
              <a:buFont typeface="Wingdings" pitchFamily="2" charset="2"/>
              <a:buNone/>
            </a:pPr>
            <a:r>
              <a:rPr lang="en-US" altLang="zh-CN"/>
              <a:t>       fgets(str,n,fp);</a:t>
            </a:r>
            <a:endParaRPr lang="zh-CN" altLang="zh-CN"/>
          </a:p>
        </p:txBody>
      </p:sp>
      <p:pic>
        <p:nvPicPr>
          <p:cNvPr id="59395"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3"/>
          <p:cNvSpPr>
            <a:spLocks noGrp="1" noChangeArrowheads="1"/>
          </p:cNvSpPr>
          <p:nvPr>
            <p:ph idx="1"/>
          </p:nvPr>
        </p:nvSpPr>
        <p:spPr>
          <a:xfrm>
            <a:off x="571500" y="642938"/>
            <a:ext cx="8429625" cy="6000750"/>
          </a:xfrm>
        </p:spPr>
        <p:txBody>
          <a:bodyPr/>
          <a:lstStyle/>
          <a:p>
            <a:r>
              <a:rPr lang="zh-CN" altLang="zh-CN"/>
              <a:t>说明：</a:t>
            </a:r>
          </a:p>
          <a:p>
            <a:pPr lvl="1"/>
            <a:r>
              <a:rPr lang="en-US" altLang="zh-CN"/>
              <a:t>fgets(str,n,fp);</a:t>
            </a:r>
            <a:r>
              <a:rPr lang="zh-CN" altLang="zh-CN"/>
              <a:t>中</a:t>
            </a:r>
            <a:r>
              <a:rPr lang="en-US" altLang="zh-CN"/>
              <a:t>n</a:t>
            </a:r>
            <a:r>
              <a:rPr lang="zh-CN" altLang="zh-CN"/>
              <a:t>是要求得到的字符个数，但实际上只读</a:t>
            </a:r>
            <a:r>
              <a:rPr lang="en-US" altLang="zh-CN"/>
              <a:t>n-1</a:t>
            </a:r>
            <a:r>
              <a:rPr lang="zh-CN" altLang="zh-CN"/>
              <a:t>个字符，然后在最后加一个</a:t>
            </a:r>
            <a:r>
              <a:rPr lang="en-US" altLang="zh-CN"/>
              <a:t>’\0’</a:t>
            </a:r>
            <a:r>
              <a:rPr lang="zh-CN" altLang="zh-CN"/>
              <a:t>字符，这样得到的字符串共有</a:t>
            </a:r>
            <a:r>
              <a:rPr lang="en-US" altLang="zh-CN"/>
              <a:t>n</a:t>
            </a:r>
            <a:r>
              <a:rPr lang="zh-CN" altLang="zh-CN"/>
              <a:t>个字符，把它们放到字符数组</a:t>
            </a:r>
            <a:r>
              <a:rPr lang="en-US" altLang="zh-CN"/>
              <a:t>str</a:t>
            </a:r>
            <a:r>
              <a:rPr lang="zh-CN" altLang="zh-CN"/>
              <a:t>中</a:t>
            </a:r>
            <a:endParaRPr lang="en-US" altLang="zh-CN"/>
          </a:p>
          <a:p>
            <a:pPr lvl="1"/>
            <a:r>
              <a:rPr lang="zh-CN" altLang="zh-CN"/>
              <a:t>如果在读完</a:t>
            </a:r>
            <a:r>
              <a:rPr lang="en-US" altLang="zh-CN"/>
              <a:t>n-1</a:t>
            </a:r>
            <a:r>
              <a:rPr lang="zh-CN" altLang="zh-CN"/>
              <a:t>个字符之前遇到换行符“</a:t>
            </a:r>
            <a:r>
              <a:rPr lang="en-US" altLang="zh-CN"/>
              <a:t>\n</a:t>
            </a:r>
            <a:r>
              <a:rPr lang="zh-CN" altLang="zh-CN"/>
              <a:t>”或文件结束符</a:t>
            </a:r>
            <a:r>
              <a:rPr lang="en-US" altLang="zh-CN"/>
              <a:t>EOF</a:t>
            </a:r>
            <a:r>
              <a:rPr lang="zh-CN" altLang="zh-CN"/>
              <a:t>，读入即结束，但将所遇到的换行符“</a:t>
            </a:r>
            <a:r>
              <a:rPr lang="en-US" altLang="zh-CN"/>
              <a:t>\n</a:t>
            </a:r>
            <a:r>
              <a:rPr lang="zh-CN" altLang="zh-CN"/>
              <a:t>”也作为一个字符读入</a:t>
            </a:r>
            <a:endParaRPr lang="en-US" altLang="zh-CN"/>
          </a:p>
          <a:p>
            <a:pPr lvl="1"/>
            <a:r>
              <a:rPr lang="zh-CN" altLang="zh-CN"/>
              <a:t>执行</a:t>
            </a:r>
            <a:r>
              <a:rPr lang="en-US" altLang="zh-CN"/>
              <a:t>fgets</a:t>
            </a:r>
            <a:r>
              <a:rPr lang="zh-CN" altLang="zh-CN"/>
              <a:t>成功，返回</a:t>
            </a:r>
            <a:r>
              <a:rPr lang="en-US" altLang="zh-CN"/>
              <a:t>str</a:t>
            </a:r>
            <a:r>
              <a:rPr lang="zh-CN" altLang="zh-CN"/>
              <a:t>数组首地址，如果一开始就遇到文件尾或读数据错，返回</a:t>
            </a:r>
            <a:r>
              <a:rPr lang="en-US" altLang="zh-CN"/>
              <a:t>NULL</a:t>
            </a:r>
            <a:endParaRPr lang="zh-CN" altLang="zh-CN"/>
          </a:p>
        </p:txBody>
      </p:sp>
      <p:pic>
        <p:nvPicPr>
          <p:cNvPr id="60419"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298">
                                            <p:txEl>
                                              <p:pRg st="2" end="2"/>
                                            </p:txEl>
                                          </p:spTgt>
                                        </p:tgtEl>
                                        <p:attrNameLst>
                                          <p:attrName>style.visibility</p:attrName>
                                        </p:attrNameLst>
                                      </p:cBhvr>
                                      <p:to>
                                        <p:strVal val="visible"/>
                                      </p:to>
                                    </p:set>
                                    <p:animEffect transition="in" filter="blinds(horizontal)">
                                      <p:cBhvr>
                                        <p:cTn id="7" dur="500"/>
                                        <p:tgtEl>
                                          <p:spTgt spid="5529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298">
                                            <p:txEl>
                                              <p:pRg st="3" end="3"/>
                                            </p:txEl>
                                          </p:spTgt>
                                        </p:tgtEl>
                                        <p:attrNameLst>
                                          <p:attrName>style.visibility</p:attrName>
                                        </p:attrNameLst>
                                      </p:cBhvr>
                                      <p:to>
                                        <p:strVal val="visible"/>
                                      </p:to>
                                    </p:set>
                                    <p:animEffect transition="in" filter="blinds(horizontal)">
                                      <p:cBhvr>
                                        <p:cTn id="12" dur="500"/>
                                        <p:tgtEl>
                                          <p:spTgt spid="552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2" name="Rectangle 3"/>
          <p:cNvSpPr>
            <a:spLocks noGrp="1" noChangeArrowheads="1"/>
          </p:cNvSpPr>
          <p:nvPr>
            <p:ph idx="1"/>
          </p:nvPr>
        </p:nvSpPr>
        <p:spPr>
          <a:xfrm>
            <a:off x="571500" y="642938"/>
            <a:ext cx="8358188" cy="5715000"/>
          </a:xfrm>
        </p:spPr>
        <p:txBody>
          <a:bodyPr/>
          <a:lstStyle/>
          <a:p>
            <a:r>
              <a:rPr lang="zh-CN" altLang="zh-CN"/>
              <a:t>说明：</a:t>
            </a:r>
          </a:p>
          <a:p>
            <a:pPr>
              <a:buFont typeface="Wingdings" pitchFamily="2" charset="2"/>
              <a:buNone/>
            </a:pPr>
            <a:r>
              <a:rPr lang="en-US" altLang="zh-CN"/>
              <a:t>fputs</a:t>
            </a:r>
            <a:r>
              <a:rPr lang="zh-CN" altLang="zh-CN"/>
              <a:t>函数的函数原型为：</a:t>
            </a:r>
          </a:p>
          <a:p>
            <a:pPr>
              <a:buFont typeface="Wingdings" pitchFamily="2" charset="2"/>
              <a:buNone/>
            </a:pPr>
            <a:r>
              <a:rPr lang="en-US" altLang="zh-CN" sz="2800"/>
              <a:t>    int fputs (char *str, FILE *fp);</a:t>
            </a:r>
            <a:endParaRPr lang="zh-CN" altLang="zh-CN" sz="2800"/>
          </a:p>
          <a:p>
            <a:pPr lvl="1"/>
            <a:r>
              <a:rPr lang="en-US" altLang="zh-CN"/>
              <a:t>str</a:t>
            </a:r>
            <a:r>
              <a:rPr lang="zh-CN" altLang="zh-CN"/>
              <a:t>指向的字符串输出到</a:t>
            </a:r>
            <a:r>
              <a:rPr lang="en-US" altLang="zh-CN"/>
              <a:t>fp</a:t>
            </a:r>
            <a:r>
              <a:rPr lang="zh-CN" altLang="zh-CN"/>
              <a:t>所指向的文件中</a:t>
            </a:r>
            <a:endParaRPr lang="en-US" altLang="zh-CN"/>
          </a:p>
          <a:p>
            <a:pPr lvl="1"/>
            <a:r>
              <a:rPr lang="zh-CN" altLang="zh-CN"/>
              <a:t>调用时可以写成：</a:t>
            </a:r>
            <a:r>
              <a:rPr lang="en-US" altLang="zh-CN"/>
              <a:t> fputs(</a:t>
            </a:r>
            <a:r>
              <a:rPr lang="zh-CN" altLang="zh-CN"/>
              <a:t>″</a:t>
            </a:r>
            <a:r>
              <a:rPr lang="en-US" altLang="zh-CN"/>
              <a:t>China”,fp);</a:t>
            </a:r>
          </a:p>
          <a:p>
            <a:pPr lvl="1"/>
            <a:r>
              <a:rPr lang="en-US" altLang="zh-CN"/>
              <a:t>fputs</a:t>
            </a:r>
            <a:r>
              <a:rPr lang="zh-CN" altLang="zh-CN"/>
              <a:t>函数中第一个参数可以是字符串常量、字符数组名或字符型指针</a:t>
            </a:r>
            <a:endParaRPr lang="en-US" altLang="zh-CN"/>
          </a:p>
          <a:p>
            <a:pPr lvl="1"/>
            <a:r>
              <a:rPr lang="zh-CN" altLang="zh-CN"/>
              <a:t>字符串末尾的′</a:t>
            </a:r>
            <a:r>
              <a:rPr lang="en-US" altLang="zh-CN"/>
              <a:t>\0</a:t>
            </a:r>
            <a:r>
              <a:rPr lang="zh-CN" altLang="zh-CN"/>
              <a:t>′不输出</a:t>
            </a:r>
            <a:endParaRPr lang="en-US" altLang="zh-CN"/>
          </a:p>
          <a:p>
            <a:pPr lvl="1"/>
            <a:r>
              <a:rPr lang="zh-CN" altLang="zh-CN"/>
              <a:t>输出成功，函数值为０；失败，函数值为</a:t>
            </a:r>
            <a:r>
              <a:rPr lang="en-US" altLang="zh-CN"/>
              <a:t>EOF</a:t>
            </a:r>
            <a:endParaRPr lang="zh-CN" altLang="zh-CN"/>
          </a:p>
        </p:txBody>
      </p:sp>
      <p:pic>
        <p:nvPicPr>
          <p:cNvPr id="61443"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6322">
                                            <p:txEl>
                                              <p:pRg st="3" end="3"/>
                                            </p:txEl>
                                          </p:spTgt>
                                        </p:tgtEl>
                                        <p:attrNameLst>
                                          <p:attrName>style.visibility</p:attrName>
                                        </p:attrNameLst>
                                      </p:cBhvr>
                                      <p:to>
                                        <p:strVal val="visible"/>
                                      </p:to>
                                    </p:set>
                                    <p:animEffect transition="in" filter="blinds(horizontal)">
                                      <p:cBhvr>
                                        <p:cTn id="7" dur="500"/>
                                        <p:tgtEl>
                                          <p:spTgt spid="56322">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6322">
                                            <p:txEl>
                                              <p:pRg st="4" end="4"/>
                                            </p:txEl>
                                          </p:spTgt>
                                        </p:tgtEl>
                                        <p:attrNameLst>
                                          <p:attrName>style.visibility</p:attrName>
                                        </p:attrNameLst>
                                      </p:cBhvr>
                                      <p:to>
                                        <p:strVal val="visible"/>
                                      </p:to>
                                    </p:set>
                                    <p:animEffect transition="in" filter="blinds(horizontal)">
                                      <p:cBhvr>
                                        <p:cTn id="12" dur="500"/>
                                        <p:tgtEl>
                                          <p:spTgt spid="56322">
                                            <p:txEl>
                                              <p:pRg st="4" end="4"/>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6322">
                                            <p:txEl>
                                              <p:pRg st="5" end="5"/>
                                            </p:txEl>
                                          </p:spTgt>
                                        </p:tgtEl>
                                        <p:attrNameLst>
                                          <p:attrName>style.visibility</p:attrName>
                                        </p:attrNameLst>
                                      </p:cBhvr>
                                      <p:to>
                                        <p:strVal val="visible"/>
                                      </p:to>
                                    </p:set>
                                    <p:animEffect transition="in" filter="blinds(horizontal)">
                                      <p:cBhvr>
                                        <p:cTn id="17" dur="500"/>
                                        <p:tgtEl>
                                          <p:spTgt spid="56322">
                                            <p:txEl>
                                              <p:pRg st="5" end="5"/>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6322">
                                            <p:txEl>
                                              <p:pRg st="6" end="6"/>
                                            </p:txEl>
                                          </p:spTgt>
                                        </p:tgtEl>
                                        <p:attrNameLst>
                                          <p:attrName>style.visibility</p:attrName>
                                        </p:attrNameLst>
                                      </p:cBhvr>
                                      <p:to>
                                        <p:strVal val="visible"/>
                                      </p:to>
                                    </p:set>
                                    <p:animEffect transition="in" filter="blinds(horizontal)">
                                      <p:cBhvr>
                                        <p:cTn id="22" dur="500"/>
                                        <p:tgtEl>
                                          <p:spTgt spid="56322">
                                            <p:txEl>
                                              <p:pRg st="6" end="6"/>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6322">
                                            <p:txEl>
                                              <p:pRg st="7" end="7"/>
                                            </p:txEl>
                                          </p:spTgt>
                                        </p:tgtEl>
                                        <p:attrNameLst>
                                          <p:attrName>style.visibility</p:attrName>
                                        </p:attrNameLst>
                                      </p:cBhvr>
                                      <p:to>
                                        <p:strVal val="visible"/>
                                      </p:to>
                                    </p:set>
                                    <p:animEffect transition="in" filter="blinds(horizontal)">
                                      <p:cBhvr>
                                        <p:cTn id="27" dur="500"/>
                                        <p:tgtEl>
                                          <p:spTgt spid="5632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571500" y="642938"/>
            <a:ext cx="8358188" cy="5715000"/>
          </a:xfrm>
        </p:spPr>
        <p:txBody>
          <a:bodyPr/>
          <a:lstStyle/>
          <a:p>
            <a:pPr>
              <a:buFont typeface="Wingdings" pitchFamily="2" charset="2"/>
              <a:buNone/>
            </a:pPr>
            <a:r>
              <a:rPr lang="en-US" altLang="zh-CN"/>
              <a:t>  </a:t>
            </a:r>
            <a:r>
              <a:rPr lang="zh-CN" altLang="zh-CN"/>
              <a:t>例</a:t>
            </a:r>
            <a:r>
              <a:rPr lang="en-US" altLang="zh-CN"/>
              <a:t>10.3 </a:t>
            </a:r>
            <a:r>
              <a:rPr lang="zh-CN" altLang="zh-CN"/>
              <a:t>从键盘读入若干个字符串，对它们按字母大小的顺序排序，然后把排好序的字符串送到磁盘文件中保存。</a:t>
            </a:r>
          </a:p>
          <a:p>
            <a:r>
              <a:rPr lang="zh-CN" altLang="zh-CN"/>
              <a:t>解题思路：为解决问题，可分为三个步骤：</a:t>
            </a:r>
          </a:p>
          <a:p>
            <a:pPr lvl="1"/>
            <a:r>
              <a:rPr lang="zh-CN" altLang="zh-CN"/>
              <a:t>从键盘读入</a:t>
            </a:r>
            <a:r>
              <a:rPr lang="en-US" altLang="zh-CN"/>
              <a:t>n</a:t>
            </a:r>
            <a:r>
              <a:rPr lang="zh-CN" altLang="zh-CN"/>
              <a:t>个字符串，存放在一个二维字符数组中，每一个一维数组存放一个字符串；</a:t>
            </a:r>
          </a:p>
          <a:p>
            <a:pPr lvl="1"/>
            <a:r>
              <a:rPr lang="zh-CN" altLang="zh-CN"/>
              <a:t>对字符数组中的</a:t>
            </a:r>
            <a:r>
              <a:rPr lang="en-US" altLang="zh-CN"/>
              <a:t>n</a:t>
            </a:r>
            <a:r>
              <a:rPr lang="zh-CN" altLang="zh-CN"/>
              <a:t>个字符串按字</a:t>
            </a:r>
            <a:r>
              <a:rPr lang="zh-CN" altLang="en-US"/>
              <a:t>母</a:t>
            </a:r>
            <a:r>
              <a:rPr lang="zh-CN" altLang="zh-CN"/>
              <a:t>顺序排序，排好序的字符串仍存放在字符数组中；</a:t>
            </a:r>
          </a:p>
          <a:p>
            <a:pPr lvl="1"/>
            <a:r>
              <a:rPr lang="zh-CN" altLang="zh-CN"/>
              <a:t>将字符数组中的字符串顺序输出。</a:t>
            </a:r>
          </a:p>
        </p:txBody>
      </p:sp>
      <p:pic>
        <p:nvPicPr>
          <p:cNvPr id="62467"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blinds(horizontal)">
                                      <p:cBhvr>
                                        <p:cTn id="7" dur="500"/>
                                        <p:tgtEl>
                                          <p:spTgt spid="409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pRg st="2" end="2"/>
                                            </p:txEl>
                                          </p:spTgt>
                                        </p:tgtEl>
                                        <p:attrNameLst>
                                          <p:attrName>style.visibility</p:attrName>
                                        </p:attrNameLst>
                                      </p:cBhvr>
                                      <p:to>
                                        <p:strVal val="visible"/>
                                      </p:to>
                                    </p:set>
                                    <p:animEffect transition="in" filter="blinds(horizontal)">
                                      <p:cBhvr>
                                        <p:cTn id="10" dur="500"/>
                                        <p:tgtEl>
                                          <p:spTgt spid="409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animEffect transition="in" filter="blinds(horizontal)">
                                      <p:cBhvr>
                                        <p:cTn id="13" dur="500"/>
                                        <p:tgtEl>
                                          <p:spTgt spid="409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099">
                                            <p:txEl>
                                              <p:pRg st="4" end="4"/>
                                            </p:txEl>
                                          </p:spTgt>
                                        </p:tgtEl>
                                        <p:attrNameLst>
                                          <p:attrName>style.visibility</p:attrName>
                                        </p:attrNameLst>
                                      </p:cBhvr>
                                      <p:to>
                                        <p:strVal val="visible"/>
                                      </p:to>
                                    </p:set>
                                    <p:animEffect transition="in" filter="blinds(horizontal)">
                                      <p:cBhvr>
                                        <p:cTn id="16"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3"/>
          <p:cNvSpPr>
            <a:spLocks noGrp="1" noChangeArrowheads="1"/>
          </p:cNvSpPr>
          <p:nvPr>
            <p:ph idx="1"/>
          </p:nvPr>
        </p:nvSpPr>
        <p:spPr>
          <a:xfrm>
            <a:off x="571500" y="642938"/>
            <a:ext cx="8358188" cy="5715000"/>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#include &lt;stdlib.h&gt;</a:t>
            </a:r>
            <a:endParaRPr lang="zh-CN" altLang="zh-CN" sz="2800"/>
          </a:p>
          <a:p>
            <a:pPr>
              <a:lnSpc>
                <a:spcPct val="100000"/>
              </a:lnSpc>
              <a:buFont typeface="Wingdings" pitchFamily="2" charset="2"/>
              <a:buNone/>
            </a:pPr>
            <a:r>
              <a:rPr lang="en-US" altLang="zh-CN" sz="2800"/>
              <a:t>#include &lt;string.h&gt; </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FILE *fp;</a:t>
            </a:r>
            <a:endParaRPr lang="zh-CN" altLang="zh-CN" sz="2800"/>
          </a:p>
          <a:p>
            <a:pPr>
              <a:lnSpc>
                <a:spcPct val="100000"/>
              </a:lnSpc>
              <a:buFont typeface="Wingdings" pitchFamily="2" charset="2"/>
              <a:buNone/>
            </a:pPr>
            <a:r>
              <a:rPr lang="en-US" altLang="zh-CN" sz="2800"/>
              <a:t>   char  str[3][10],temp[10];   </a:t>
            </a:r>
            <a:endParaRPr lang="zh-CN" altLang="zh-CN" sz="2800"/>
          </a:p>
          <a:p>
            <a:pPr>
              <a:lnSpc>
                <a:spcPct val="100000"/>
              </a:lnSpc>
              <a:buFont typeface="Wingdings" pitchFamily="2" charset="2"/>
              <a:buNone/>
            </a:pPr>
            <a:r>
              <a:rPr lang="en-US" altLang="zh-CN" sz="2800"/>
              <a:t>   int i,j,k,n=3;</a:t>
            </a:r>
            <a:endParaRPr lang="zh-CN" altLang="zh-CN" sz="2800"/>
          </a:p>
          <a:p>
            <a:pPr>
              <a:lnSpc>
                <a:spcPct val="100000"/>
              </a:lnSpc>
              <a:buFont typeface="Wingdings" pitchFamily="2" charset="2"/>
              <a:buNone/>
            </a:pPr>
            <a:r>
              <a:rPr lang="en-US" altLang="zh-CN" sz="2800"/>
              <a:t>   printf(“Enter strings:\n”); </a:t>
            </a:r>
            <a:endParaRPr lang="zh-CN" altLang="zh-CN" sz="2800"/>
          </a:p>
          <a:p>
            <a:pPr>
              <a:lnSpc>
                <a:spcPct val="100000"/>
              </a:lnSpc>
              <a:buFont typeface="Wingdings" pitchFamily="2" charset="2"/>
              <a:buNone/>
            </a:pPr>
            <a:r>
              <a:rPr lang="en-US" altLang="zh-CN" sz="2800"/>
              <a:t>   for(i=0;i&lt;n;i++)         </a:t>
            </a:r>
            <a:endParaRPr lang="zh-CN" altLang="zh-CN" sz="2800"/>
          </a:p>
          <a:p>
            <a:pPr>
              <a:lnSpc>
                <a:spcPct val="100000"/>
              </a:lnSpc>
              <a:buFont typeface="Wingdings" pitchFamily="2" charset="2"/>
              <a:buNone/>
            </a:pPr>
            <a:r>
              <a:rPr lang="en-US" altLang="zh-CN" sz="2800"/>
              <a:t>     gets(str[i]);</a:t>
            </a:r>
            <a:endParaRPr lang="zh-CN" altLang="zh-CN" sz="2800"/>
          </a:p>
        </p:txBody>
      </p:sp>
      <p:pic>
        <p:nvPicPr>
          <p:cNvPr id="63491"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3"/>
          <p:cNvSpPr>
            <a:spLocks noGrp="1" noChangeArrowheads="1"/>
          </p:cNvSpPr>
          <p:nvPr>
            <p:ph idx="1"/>
          </p:nvPr>
        </p:nvSpPr>
        <p:spPr>
          <a:xfrm>
            <a:off x="571500" y="857250"/>
            <a:ext cx="8358188" cy="5214938"/>
          </a:xfrm>
        </p:spPr>
        <p:txBody>
          <a:bodyPr/>
          <a:lstStyle/>
          <a:p>
            <a:pPr>
              <a:lnSpc>
                <a:spcPct val="100000"/>
              </a:lnSpc>
              <a:buFont typeface="Wingdings" pitchFamily="2" charset="2"/>
              <a:buNone/>
            </a:pPr>
            <a:r>
              <a:rPr lang="en-US" altLang="zh-CN" sz="2800"/>
              <a:t>     for(i=0;i&lt;n-1;i++)   </a:t>
            </a:r>
            <a:endParaRPr lang="zh-CN" altLang="zh-CN" sz="2800"/>
          </a:p>
          <a:p>
            <a:pPr>
              <a:lnSpc>
                <a:spcPct val="100000"/>
              </a:lnSpc>
              <a:buFont typeface="Wingdings" pitchFamily="2" charset="2"/>
              <a:buNone/>
            </a:pPr>
            <a:r>
              <a:rPr lang="en-US" altLang="zh-CN" sz="2800"/>
              <a:t>     { k=i;</a:t>
            </a:r>
            <a:endParaRPr lang="zh-CN" altLang="zh-CN" sz="2800"/>
          </a:p>
          <a:p>
            <a:pPr>
              <a:lnSpc>
                <a:spcPct val="100000"/>
              </a:lnSpc>
              <a:buFont typeface="Wingdings" pitchFamily="2" charset="2"/>
              <a:buNone/>
            </a:pPr>
            <a:r>
              <a:rPr lang="en-US" altLang="zh-CN" sz="2800"/>
              <a:t>        for(j=i+1;j&lt;n;j++)</a:t>
            </a:r>
            <a:endParaRPr lang="zh-CN" altLang="zh-CN" sz="2800"/>
          </a:p>
          <a:p>
            <a:pPr>
              <a:lnSpc>
                <a:spcPct val="100000"/>
              </a:lnSpc>
              <a:buFont typeface="Wingdings" pitchFamily="2" charset="2"/>
              <a:buNone/>
            </a:pPr>
            <a:r>
              <a:rPr lang="en-US" altLang="zh-CN" sz="2800"/>
              <a:t>	     if(strcmp(str[k],str[j])&gt;0) k=j;</a:t>
            </a:r>
            <a:endParaRPr lang="zh-CN" altLang="zh-CN" sz="2800"/>
          </a:p>
          <a:p>
            <a:pPr>
              <a:lnSpc>
                <a:spcPct val="100000"/>
              </a:lnSpc>
              <a:buFont typeface="Wingdings" pitchFamily="2" charset="2"/>
              <a:buNone/>
            </a:pPr>
            <a:r>
              <a:rPr lang="en-US" altLang="zh-CN" sz="2800"/>
              <a:t>        if(k!=i)</a:t>
            </a:r>
            <a:endParaRPr lang="zh-CN" altLang="zh-CN" sz="2800"/>
          </a:p>
          <a:p>
            <a:pPr>
              <a:lnSpc>
                <a:spcPct val="100000"/>
              </a:lnSpc>
              <a:buFont typeface="Wingdings" pitchFamily="2" charset="2"/>
              <a:buNone/>
            </a:pPr>
            <a:r>
              <a:rPr lang="en-US" altLang="zh-CN" sz="2800"/>
              <a:t>	     { strcpy(temp,str[i]);  </a:t>
            </a:r>
            <a:endParaRPr lang="zh-CN" altLang="zh-CN" sz="2800"/>
          </a:p>
          <a:p>
            <a:pPr>
              <a:lnSpc>
                <a:spcPct val="100000"/>
              </a:lnSpc>
              <a:buFont typeface="Wingdings" pitchFamily="2" charset="2"/>
              <a:buNone/>
            </a:pPr>
            <a:r>
              <a:rPr lang="en-US" altLang="zh-CN" sz="2800"/>
              <a:t>	        strcpy(str[i],str[k]);</a:t>
            </a:r>
            <a:endParaRPr lang="zh-CN" altLang="zh-CN" sz="2800"/>
          </a:p>
          <a:p>
            <a:pPr>
              <a:lnSpc>
                <a:spcPct val="100000"/>
              </a:lnSpc>
              <a:buFont typeface="Wingdings" pitchFamily="2" charset="2"/>
              <a:buNone/>
            </a:pPr>
            <a:r>
              <a:rPr lang="en-US" altLang="zh-CN" sz="2800"/>
              <a:t>	        strcpy(str[k],temp);}</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endParaRPr lang="zh-CN" altLang="zh-CN" sz="2800"/>
          </a:p>
        </p:txBody>
      </p:sp>
      <p:pic>
        <p:nvPicPr>
          <p:cNvPr id="64515"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3"/>
          <p:cNvSpPr>
            <a:spLocks noGrp="1" noChangeArrowheads="1"/>
          </p:cNvSpPr>
          <p:nvPr>
            <p:ph idx="1"/>
          </p:nvPr>
        </p:nvSpPr>
        <p:spPr>
          <a:xfrm>
            <a:off x="285750" y="857250"/>
            <a:ext cx="8643938" cy="5214938"/>
          </a:xfrm>
        </p:spPr>
        <p:txBody>
          <a:bodyPr/>
          <a:lstStyle/>
          <a:p>
            <a:pPr>
              <a:lnSpc>
                <a:spcPct val="100000"/>
              </a:lnSpc>
              <a:buFont typeface="Wingdings" pitchFamily="2" charset="2"/>
              <a:buNone/>
            </a:pPr>
            <a:r>
              <a:rPr lang="en-US" altLang="zh-CN" sz="2800"/>
              <a:t>    if((fp=fopen(“D:</a:t>
            </a:r>
            <a:r>
              <a:rPr lang="en-US" altLang="zh-CN" sz="2800">
                <a:solidFill>
                  <a:srgbClr val="FF0000"/>
                </a:solidFill>
              </a:rPr>
              <a:t>\</a:t>
            </a:r>
            <a:r>
              <a:rPr lang="en-US" altLang="zh-CN" sz="2800"/>
              <a:t>\CC</a:t>
            </a:r>
            <a:r>
              <a:rPr lang="en-US" altLang="zh-CN" sz="2800">
                <a:solidFill>
                  <a:srgbClr val="FF0000"/>
                </a:solidFill>
              </a:rPr>
              <a:t>\</a:t>
            </a:r>
            <a:r>
              <a:rPr lang="en-US" altLang="zh-CN" sz="2800"/>
              <a:t>\string.dat”,</a:t>
            </a:r>
          </a:p>
          <a:p>
            <a:pPr>
              <a:lnSpc>
                <a:spcPct val="100000"/>
              </a:lnSpc>
              <a:buFont typeface="Wingdings" pitchFamily="2" charset="2"/>
              <a:buNone/>
            </a:pPr>
            <a:r>
              <a:rPr lang="en-US" altLang="zh-CN" sz="2800"/>
              <a:t>                             “w”))==NULL)   </a:t>
            </a:r>
            <a:endParaRPr lang="zh-CN" altLang="zh-CN" sz="2800"/>
          </a:p>
          <a:p>
            <a:pPr>
              <a:lnSpc>
                <a:spcPct val="100000"/>
              </a:lnSpc>
              <a:buFont typeface="Wingdings" pitchFamily="2" charset="2"/>
              <a:buNone/>
            </a:pPr>
            <a:r>
              <a:rPr lang="en-US" altLang="zh-CN" sz="2800"/>
              <a:t>    {printf("can't open file!\n"); exit(0);}</a:t>
            </a:r>
            <a:endParaRPr lang="zh-CN" altLang="zh-CN" sz="2800"/>
          </a:p>
          <a:p>
            <a:pPr>
              <a:lnSpc>
                <a:spcPct val="100000"/>
              </a:lnSpc>
              <a:buFont typeface="Wingdings" pitchFamily="2" charset="2"/>
              <a:buNone/>
            </a:pPr>
            <a:r>
              <a:rPr lang="en-US" altLang="zh-CN" sz="2800"/>
              <a:t>    printf("\nThe new sequence:\n");</a:t>
            </a:r>
            <a:endParaRPr lang="zh-CN" altLang="zh-CN" sz="2800"/>
          </a:p>
          <a:p>
            <a:pPr>
              <a:lnSpc>
                <a:spcPct val="100000"/>
              </a:lnSpc>
              <a:buFont typeface="Wingdings" pitchFamily="2" charset="2"/>
              <a:buNone/>
            </a:pPr>
            <a:r>
              <a:rPr lang="en-US" altLang="zh-CN" sz="2800"/>
              <a:t>    for(i=0;i&lt;n;i++)</a:t>
            </a:r>
            <a:endParaRPr lang="zh-CN" altLang="zh-CN" sz="2800"/>
          </a:p>
          <a:p>
            <a:pPr>
              <a:lnSpc>
                <a:spcPct val="100000"/>
              </a:lnSpc>
              <a:buFont typeface="Wingdings" pitchFamily="2" charset="2"/>
              <a:buNone/>
            </a:pPr>
            <a:r>
              <a:rPr lang="en-US" altLang="zh-CN" sz="2800"/>
              <a:t>	 { fputs(str[i],fp);</a:t>
            </a:r>
          </a:p>
          <a:p>
            <a:pPr>
              <a:lnSpc>
                <a:spcPct val="100000"/>
              </a:lnSpc>
              <a:buFont typeface="Wingdings" pitchFamily="2" charset="2"/>
              <a:buNone/>
            </a:pPr>
            <a:r>
              <a:rPr lang="en-US" altLang="zh-CN" sz="2800"/>
              <a:t>       fputs(“\n”,fp);   </a:t>
            </a:r>
            <a:endParaRPr lang="zh-CN" altLang="zh-CN" sz="2800"/>
          </a:p>
          <a:p>
            <a:pPr>
              <a:lnSpc>
                <a:spcPct val="100000"/>
              </a:lnSpc>
              <a:buFont typeface="Wingdings" pitchFamily="2" charset="2"/>
              <a:buNone/>
            </a:pPr>
            <a:r>
              <a:rPr lang="en-US" altLang="zh-CN" sz="2800"/>
              <a:t>	    printf(“%s\n”,str[i]);   </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p:txBody>
      </p:sp>
      <p:sp>
        <p:nvSpPr>
          <p:cNvPr id="3" name="圆角矩形标注 2"/>
          <p:cNvSpPr>
            <a:spLocks noChangeArrowheads="1"/>
          </p:cNvSpPr>
          <p:nvPr/>
        </p:nvSpPr>
        <p:spPr bwMode="auto">
          <a:xfrm>
            <a:off x="5072063" y="3214688"/>
            <a:ext cx="3500437" cy="714375"/>
          </a:xfrm>
          <a:prstGeom prst="wedgeRoundRectCallout">
            <a:avLst>
              <a:gd name="adj1" fmla="val -74829"/>
              <a:gd name="adj2" fmla="val 86417"/>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sz="2800">
                <a:solidFill>
                  <a:srgbClr val="0000CC"/>
                </a:solidFill>
                <a:latin typeface="Arial" pitchFamily="34" charset="0"/>
              </a:rPr>
              <a:t>人为地输出一个</a:t>
            </a:r>
            <a:r>
              <a:rPr lang="en-US" altLang="zh-CN" sz="2800">
                <a:solidFill>
                  <a:srgbClr val="0000CC"/>
                </a:solidFill>
                <a:latin typeface="Arial" pitchFamily="34" charset="0"/>
              </a:rPr>
              <a:t>’\n’</a:t>
            </a:r>
            <a:endParaRPr lang="zh-CN" altLang="en-US" sz="2800">
              <a:solidFill>
                <a:srgbClr val="0000CC"/>
              </a:solidFill>
              <a:latin typeface="Arial" pitchFamily="34" charset="0"/>
            </a:endParaRPr>
          </a:p>
        </p:txBody>
      </p:sp>
      <p:pic>
        <p:nvPicPr>
          <p:cNvPr id="65540"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3"/>
          <p:cNvSpPr>
            <a:spLocks noGrp="1" noChangeArrowheads="1"/>
          </p:cNvSpPr>
          <p:nvPr>
            <p:ph idx="1"/>
          </p:nvPr>
        </p:nvSpPr>
        <p:spPr>
          <a:xfrm>
            <a:off x="571500" y="1357313"/>
            <a:ext cx="8358188" cy="2928937"/>
          </a:xfrm>
        </p:spPr>
        <p:txBody>
          <a:bodyPr/>
          <a:lstStyle/>
          <a:p>
            <a:r>
              <a:rPr lang="zh-CN" altLang="en-US"/>
              <a:t>思考：</a:t>
            </a:r>
            <a:endParaRPr lang="en-US" altLang="zh-CN"/>
          </a:p>
          <a:p>
            <a:pPr lvl="1"/>
            <a:r>
              <a:rPr lang="zh-CN" altLang="zh-CN" sz="3200"/>
              <a:t>从文件</a:t>
            </a:r>
            <a:r>
              <a:rPr lang="en-US" altLang="zh-CN" sz="3200"/>
              <a:t>string.dat</a:t>
            </a:r>
            <a:r>
              <a:rPr lang="zh-CN" altLang="zh-CN" sz="3200"/>
              <a:t>中读回字符串，并在屏幕上显示</a:t>
            </a:r>
            <a:r>
              <a:rPr lang="zh-CN" altLang="en-US" sz="3200"/>
              <a:t>，应如何编写程序？</a:t>
            </a:r>
            <a:endParaRPr lang="zh-CN" altLang="zh-CN" sz="3200"/>
          </a:p>
        </p:txBody>
      </p:sp>
      <p:pic>
        <p:nvPicPr>
          <p:cNvPr id="66563"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3"/>
          <p:cNvSpPr>
            <a:spLocks noGrp="1" noChangeArrowheads="1"/>
          </p:cNvSpPr>
          <p:nvPr>
            <p:ph idx="1"/>
          </p:nvPr>
        </p:nvSpPr>
        <p:spPr>
          <a:xfrm>
            <a:off x="571500" y="785813"/>
            <a:ext cx="8358188" cy="5786437"/>
          </a:xfrm>
        </p:spPr>
        <p:txBody>
          <a:bodyPr/>
          <a:lstStyle/>
          <a:p>
            <a:pPr>
              <a:lnSpc>
                <a:spcPts val="3000"/>
              </a:lnSpc>
              <a:buFont typeface="Wingdings" pitchFamily="2" charset="2"/>
              <a:buNone/>
            </a:pPr>
            <a:r>
              <a:rPr lang="en-US" altLang="zh-CN" sz="2800"/>
              <a:t>#include &lt;stdio.h&gt;</a:t>
            </a:r>
            <a:endParaRPr lang="zh-CN" altLang="zh-CN" sz="2800"/>
          </a:p>
          <a:p>
            <a:pPr>
              <a:lnSpc>
                <a:spcPts val="3000"/>
              </a:lnSpc>
              <a:buFont typeface="Wingdings" pitchFamily="2" charset="2"/>
              <a:buNone/>
            </a:pPr>
            <a:r>
              <a:rPr lang="en-US" altLang="zh-CN" sz="2800"/>
              <a:t>#include &lt;stdlib.h&gt;</a:t>
            </a:r>
            <a:endParaRPr lang="zh-CN" altLang="zh-CN" sz="2800"/>
          </a:p>
          <a:p>
            <a:pPr>
              <a:lnSpc>
                <a:spcPts val="3000"/>
              </a:lnSpc>
              <a:buFont typeface="Wingdings" pitchFamily="2" charset="2"/>
              <a:buNone/>
            </a:pPr>
            <a:r>
              <a:rPr lang="en-US" altLang="zh-CN" sz="2800"/>
              <a:t>int main()</a:t>
            </a:r>
            <a:endParaRPr lang="zh-CN" altLang="zh-CN" sz="2800"/>
          </a:p>
          <a:p>
            <a:pPr>
              <a:lnSpc>
                <a:spcPts val="3000"/>
              </a:lnSpc>
              <a:buFont typeface="Wingdings" pitchFamily="2" charset="2"/>
              <a:buNone/>
            </a:pPr>
            <a:r>
              <a:rPr lang="en-US" altLang="zh-CN" sz="2800"/>
              <a:t>{ FILE *fp;  char  str[3][10];  int i=0;</a:t>
            </a:r>
            <a:endParaRPr lang="zh-CN" altLang="zh-CN" sz="2800"/>
          </a:p>
          <a:p>
            <a:pPr>
              <a:lnSpc>
                <a:spcPts val="3000"/>
              </a:lnSpc>
              <a:buFont typeface="Wingdings" pitchFamily="2" charset="2"/>
              <a:buNone/>
            </a:pPr>
            <a:r>
              <a:rPr lang="en-US" altLang="zh-CN" sz="2800"/>
              <a:t>   if((fp=fopen(“D:</a:t>
            </a:r>
            <a:r>
              <a:rPr lang="en-US" altLang="zh-CN" sz="2800">
                <a:solidFill>
                  <a:srgbClr val="FF0000"/>
                </a:solidFill>
              </a:rPr>
              <a:t>\</a:t>
            </a:r>
            <a:r>
              <a:rPr lang="en-US" altLang="zh-CN" sz="2800"/>
              <a:t>\CC</a:t>
            </a:r>
            <a:r>
              <a:rPr lang="en-US" altLang="zh-CN" sz="2800">
                <a:solidFill>
                  <a:srgbClr val="FF0000"/>
                </a:solidFill>
              </a:rPr>
              <a:t>\</a:t>
            </a:r>
            <a:r>
              <a:rPr lang="en-US" altLang="zh-CN" sz="2800"/>
              <a:t>\string.dat”,</a:t>
            </a:r>
          </a:p>
          <a:p>
            <a:pPr>
              <a:lnSpc>
                <a:spcPts val="3000"/>
              </a:lnSpc>
              <a:buFont typeface="Wingdings" pitchFamily="2" charset="2"/>
              <a:buNone/>
            </a:pPr>
            <a:r>
              <a:rPr lang="en-US" altLang="zh-CN" sz="2800"/>
              <a:t>                                   “r”))==NULL)  </a:t>
            </a:r>
            <a:endParaRPr lang="zh-CN" altLang="zh-CN" sz="2800"/>
          </a:p>
          <a:p>
            <a:pPr>
              <a:lnSpc>
                <a:spcPts val="3000"/>
              </a:lnSpc>
              <a:buFont typeface="Wingdings" pitchFamily="2" charset="2"/>
              <a:buNone/>
            </a:pPr>
            <a:r>
              <a:rPr lang="en-US" altLang="zh-CN" sz="2800"/>
              <a:t>   {printf("can't open file!\n");exit(0);}</a:t>
            </a:r>
            <a:endParaRPr lang="zh-CN" altLang="zh-CN" sz="2800"/>
          </a:p>
          <a:p>
            <a:pPr>
              <a:lnSpc>
                <a:spcPts val="3000"/>
              </a:lnSpc>
              <a:buFont typeface="Wingdings" pitchFamily="2" charset="2"/>
              <a:buNone/>
            </a:pPr>
            <a:r>
              <a:rPr lang="en-US" altLang="zh-CN" sz="2800"/>
              <a:t>   while(fgets(str[i],10,fp)!=NULL)</a:t>
            </a:r>
            <a:endParaRPr lang="zh-CN" altLang="zh-CN" sz="2800"/>
          </a:p>
          <a:p>
            <a:pPr>
              <a:lnSpc>
                <a:spcPts val="3000"/>
              </a:lnSpc>
              <a:buFont typeface="Wingdings" pitchFamily="2" charset="2"/>
              <a:buNone/>
            </a:pPr>
            <a:r>
              <a:rPr lang="en-US" altLang="zh-CN" sz="2800"/>
              <a:t>   { printf("%s",str[i]);   i++;   }</a:t>
            </a:r>
            <a:endParaRPr lang="zh-CN" altLang="zh-CN" sz="2800"/>
          </a:p>
          <a:p>
            <a:pPr>
              <a:lnSpc>
                <a:spcPts val="3000"/>
              </a:lnSpc>
              <a:buFont typeface="Wingdings" pitchFamily="2" charset="2"/>
              <a:buNone/>
            </a:pPr>
            <a:r>
              <a:rPr lang="en-US" altLang="zh-CN" sz="2800"/>
              <a:t>  fclose (fp);</a:t>
            </a:r>
            <a:endParaRPr lang="zh-CN" altLang="zh-CN" sz="2800"/>
          </a:p>
          <a:p>
            <a:pPr>
              <a:lnSpc>
                <a:spcPts val="3000"/>
              </a:lnSpc>
              <a:buFont typeface="Wingdings" pitchFamily="2" charset="2"/>
              <a:buNone/>
            </a:pPr>
            <a:r>
              <a:rPr lang="en-US" altLang="zh-CN" sz="2800"/>
              <a:t>  return 0;</a:t>
            </a:r>
            <a:endParaRPr lang="zh-CN" altLang="zh-CN" sz="2800"/>
          </a:p>
          <a:p>
            <a:pPr>
              <a:lnSpc>
                <a:spcPts val="3000"/>
              </a:lnSpc>
              <a:buFont typeface="Wingdings" pitchFamily="2" charset="2"/>
              <a:buNone/>
            </a:pPr>
            <a:r>
              <a:rPr lang="en-US" altLang="zh-CN" sz="2800"/>
              <a:t>}</a:t>
            </a:r>
            <a:endParaRPr lang="zh-CN" altLang="zh-CN" sz="2800"/>
          </a:p>
        </p:txBody>
      </p:sp>
      <p:sp>
        <p:nvSpPr>
          <p:cNvPr id="3" name="圆角矩形标注 2"/>
          <p:cNvSpPr>
            <a:spLocks noChangeArrowheads="1"/>
          </p:cNvSpPr>
          <p:nvPr/>
        </p:nvSpPr>
        <p:spPr bwMode="auto">
          <a:xfrm>
            <a:off x="3500438" y="5357813"/>
            <a:ext cx="3500437" cy="714375"/>
          </a:xfrm>
          <a:prstGeom prst="wedgeRoundRectCallout">
            <a:avLst>
              <a:gd name="adj1" fmla="val -45486"/>
              <a:gd name="adj2" fmla="val -11698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不用</a:t>
            </a:r>
            <a:r>
              <a:rPr lang="zh-CN" altLang="zh-CN" sz="2800">
                <a:solidFill>
                  <a:srgbClr val="0000CC"/>
                </a:solidFill>
                <a:latin typeface="Arial" pitchFamily="34" charset="0"/>
              </a:rPr>
              <a:t>人为地输出</a:t>
            </a:r>
            <a:r>
              <a:rPr lang="en-US" altLang="zh-CN" sz="2800">
                <a:solidFill>
                  <a:srgbClr val="0000CC"/>
                </a:solidFill>
                <a:latin typeface="Arial" pitchFamily="34" charset="0"/>
              </a:rPr>
              <a:t>’\n’</a:t>
            </a:r>
            <a:endParaRPr lang="zh-CN" altLang="en-US" sz="2800">
              <a:solidFill>
                <a:srgbClr val="0000CC"/>
              </a:solidFill>
              <a:latin typeface="Arial" pitchFamily="34" charset="0"/>
            </a:endParaRPr>
          </a:p>
        </p:txBody>
      </p:sp>
      <p:pic>
        <p:nvPicPr>
          <p:cNvPr id="67588"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10.1.1 </a:t>
            </a:r>
            <a:r>
              <a:rPr lang="zh-CN" altLang="zh-CN" dirty="0">
                <a:solidFill>
                  <a:srgbClr val="800000"/>
                </a:solidFill>
                <a:effectLst>
                  <a:outerShdw blurRad="38100" dist="38100" dir="2700000" algn="tl">
                    <a:srgbClr val="000000"/>
                  </a:outerShdw>
                </a:effectLst>
                <a:latin typeface="Arial" charset="0"/>
                <a:ea typeface="黑体" pitchFamily="2" charset="-122"/>
              </a:rPr>
              <a:t>什么是文件</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7171" name="Rectangle 3"/>
          <p:cNvSpPr>
            <a:spLocks noGrp="1" noChangeArrowheads="1"/>
          </p:cNvSpPr>
          <p:nvPr>
            <p:ph idx="1"/>
          </p:nvPr>
        </p:nvSpPr>
        <p:spPr>
          <a:xfrm>
            <a:off x="179512" y="1571625"/>
            <a:ext cx="8784976" cy="4071938"/>
          </a:xfrm>
        </p:spPr>
        <p:txBody>
          <a:bodyPr/>
          <a:lstStyle/>
          <a:p>
            <a:r>
              <a:rPr lang="zh-CN" altLang="zh-CN" dirty="0"/>
              <a:t>在以前各章中所处理的数据的输入和输出</a:t>
            </a:r>
            <a:r>
              <a:rPr lang="zh-CN" altLang="en-US" dirty="0"/>
              <a:t>，</a:t>
            </a:r>
            <a:r>
              <a:rPr lang="zh-CN" altLang="zh-CN" dirty="0"/>
              <a:t>从终端的</a:t>
            </a:r>
            <a:r>
              <a:rPr lang="zh-CN" altLang="zh-CN" dirty="0">
                <a:solidFill>
                  <a:srgbClr val="FF0000"/>
                </a:solidFill>
              </a:rPr>
              <a:t>键盘</a:t>
            </a:r>
            <a:r>
              <a:rPr lang="zh-CN" altLang="zh-CN" dirty="0"/>
              <a:t>输入数据，运行结果输出到终端</a:t>
            </a:r>
            <a:r>
              <a:rPr lang="zh-CN" altLang="zh-CN" dirty="0">
                <a:solidFill>
                  <a:srgbClr val="FF0000"/>
                </a:solidFill>
              </a:rPr>
              <a:t>显示器</a:t>
            </a:r>
            <a:r>
              <a:rPr lang="zh-CN" altLang="zh-CN" dirty="0"/>
              <a:t>上</a:t>
            </a:r>
            <a:r>
              <a:rPr lang="zh-CN" altLang="en-US" dirty="0"/>
              <a:t>。</a:t>
            </a:r>
            <a:endParaRPr lang="en-US" altLang="zh-CN" dirty="0"/>
          </a:p>
          <a:p>
            <a:r>
              <a:rPr lang="zh-CN" altLang="zh-CN" dirty="0"/>
              <a:t>常常需要将一些数据输出到磁盘上</a:t>
            </a:r>
            <a:r>
              <a:rPr lang="zh-CN" altLang="zh-CN" dirty="0">
                <a:solidFill>
                  <a:srgbClr val="FF0000"/>
                </a:solidFill>
              </a:rPr>
              <a:t>保存</a:t>
            </a:r>
            <a:r>
              <a:rPr lang="zh-CN" altLang="zh-CN" dirty="0"/>
              <a:t>起来，以后</a:t>
            </a:r>
            <a:r>
              <a:rPr lang="zh-CN" altLang="en-US" dirty="0"/>
              <a:t>使用。</a:t>
            </a:r>
            <a:endParaRPr lang="en-US" altLang="zh-CN" dirty="0"/>
          </a:p>
          <a:p>
            <a:r>
              <a:rPr lang="zh-CN" altLang="zh-CN" dirty="0"/>
              <a:t>这就要用到</a:t>
            </a:r>
            <a:r>
              <a:rPr lang="zh-CN" altLang="zh-CN" dirty="0">
                <a:solidFill>
                  <a:srgbClr val="FF0000"/>
                </a:solidFill>
              </a:rPr>
              <a:t>磁盘文件</a:t>
            </a:r>
            <a:r>
              <a:rPr lang="zh-CN" altLang="en-US" dirty="0"/>
              <a:t>。</a:t>
            </a:r>
            <a:endParaRPr lang="en-US" altLang="zh-CN" dirty="0">
              <a:solidFill>
                <a:srgbClr val="C00000"/>
              </a:solidFill>
            </a:endParaRPr>
          </a:p>
        </p:txBody>
      </p:sp>
      <p:pic>
        <p:nvPicPr>
          <p:cNvPr id="8196"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171">
                                            <p:txEl>
                                              <p:pRg st="1" end="1"/>
                                            </p:txEl>
                                          </p:spTgt>
                                        </p:tgtEl>
                                        <p:attrNameLst>
                                          <p:attrName>style.visibility</p:attrName>
                                        </p:attrNameLst>
                                      </p:cBhvr>
                                      <p:to>
                                        <p:strVal val="visible"/>
                                      </p:to>
                                    </p:set>
                                    <p:animEffect transition="in" filter="blinds(horizontal)">
                                      <p:cBhvr>
                                        <p:cTn id="7" dur="500"/>
                                        <p:tgtEl>
                                          <p:spTgt spid="71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171">
                                            <p:txEl>
                                              <p:pRg st="2" end="2"/>
                                            </p:txEl>
                                          </p:spTgt>
                                        </p:tgtEl>
                                        <p:attrNameLst>
                                          <p:attrName>style.visibility</p:attrName>
                                        </p:attrNameLst>
                                      </p:cBhvr>
                                      <p:to>
                                        <p:strVal val="visible"/>
                                      </p:to>
                                    </p:set>
                                    <p:animEffect transition="in" filter="blinds(horizontal)">
                                      <p:cBhvr>
                                        <p:cTn id="12" dur="500"/>
                                        <p:tgtEl>
                                          <p:spTgt spid="717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501063"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10.3.3</a:t>
            </a:r>
            <a:r>
              <a:rPr lang="zh-CN" altLang="zh-CN" dirty="0">
                <a:solidFill>
                  <a:srgbClr val="800000"/>
                </a:solidFill>
                <a:effectLst>
                  <a:outerShdw blurRad="38100" dist="38100" dir="2700000" algn="tl">
                    <a:srgbClr val="000000"/>
                  </a:outerShdw>
                </a:effectLst>
                <a:latin typeface="Arial" charset="0"/>
                <a:ea typeface="黑体" pitchFamily="2" charset="-122"/>
              </a:rPr>
              <a:t>用格式化的方式读写文件</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63491" name="Rectangle 3"/>
          <p:cNvSpPr>
            <a:spLocks noGrp="1" noChangeArrowheads="1"/>
          </p:cNvSpPr>
          <p:nvPr>
            <p:ph idx="1"/>
          </p:nvPr>
        </p:nvSpPr>
        <p:spPr>
          <a:xfrm>
            <a:off x="571500" y="1643063"/>
            <a:ext cx="8001000" cy="4143375"/>
          </a:xfrm>
        </p:spPr>
        <p:txBody>
          <a:bodyPr/>
          <a:lstStyle/>
          <a:p>
            <a:r>
              <a:rPr lang="zh-CN" altLang="zh-CN"/>
              <a:t>一般调用方式为：</a:t>
            </a:r>
          </a:p>
          <a:p>
            <a:pPr lvl="1">
              <a:buFont typeface="Wingdings" pitchFamily="2" charset="2"/>
              <a:buNone/>
            </a:pPr>
            <a:r>
              <a:rPr lang="en-US" altLang="zh-CN"/>
              <a:t>fprintf(</a:t>
            </a:r>
            <a:r>
              <a:rPr lang="zh-CN" altLang="zh-CN"/>
              <a:t>文件指针</a:t>
            </a:r>
            <a:r>
              <a:rPr lang="en-US" altLang="zh-CN"/>
              <a:t>,</a:t>
            </a:r>
            <a:r>
              <a:rPr lang="zh-CN" altLang="zh-CN"/>
              <a:t>格式字符串</a:t>
            </a:r>
            <a:r>
              <a:rPr lang="en-US" altLang="zh-CN"/>
              <a:t>,</a:t>
            </a:r>
            <a:r>
              <a:rPr lang="zh-CN" altLang="zh-CN"/>
              <a:t>输出表列</a:t>
            </a:r>
            <a:r>
              <a:rPr lang="en-US" altLang="zh-CN"/>
              <a:t>);</a:t>
            </a:r>
            <a:endParaRPr lang="zh-CN" altLang="zh-CN"/>
          </a:p>
          <a:p>
            <a:pPr lvl="1">
              <a:buFont typeface="Wingdings" pitchFamily="2" charset="2"/>
              <a:buNone/>
            </a:pPr>
            <a:r>
              <a:rPr lang="en-US" altLang="zh-CN"/>
              <a:t>fscanf (</a:t>
            </a:r>
            <a:r>
              <a:rPr lang="zh-CN" altLang="zh-CN"/>
              <a:t>文件指针</a:t>
            </a:r>
            <a:r>
              <a:rPr lang="en-US" altLang="zh-CN"/>
              <a:t>,</a:t>
            </a:r>
            <a:r>
              <a:rPr lang="zh-CN" altLang="zh-CN"/>
              <a:t>格式字符串</a:t>
            </a:r>
            <a:r>
              <a:rPr lang="en-US" altLang="zh-CN"/>
              <a:t>,</a:t>
            </a:r>
            <a:r>
              <a:rPr lang="zh-CN" altLang="zh-CN"/>
              <a:t>输入表列</a:t>
            </a:r>
            <a:r>
              <a:rPr lang="en-US" altLang="zh-CN"/>
              <a:t>);</a:t>
            </a:r>
          </a:p>
          <a:p>
            <a:pPr lvl="1">
              <a:buFont typeface="Wingdings" pitchFamily="2" charset="2"/>
              <a:buNone/>
            </a:pPr>
            <a:r>
              <a:rPr lang="zh-CN" altLang="en-US"/>
              <a:t>如：</a:t>
            </a:r>
            <a:endParaRPr lang="en-US" altLang="zh-CN"/>
          </a:p>
          <a:p>
            <a:pPr lvl="1">
              <a:buFont typeface="Wingdings" pitchFamily="2" charset="2"/>
              <a:buNone/>
            </a:pPr>
            <a:r>
              <a:rPr lang="en-US" altLang="zh-CN"/>
              <a:t>fprintf (fp,”%d,%6.2f”,i,f);</a:t>
            </a:r>
          </a:p>
          <a:p>
            <a:pPr lvl="1">
              <a:buFont typeface="Wingdings" pitchFamily="2" charset="2"/>
              <a:buNone/>
            </a:pPr>
            <a:r>
              <a:rPr lang="en-US" altLang="zh-CN"/>
              <a:t>fscanf (fp,”%d,%f”,&amp;i,&amp;f);</a:t>
            </a:r>
            <a:endParaRPr lang="zh-CN" altLang="zh-CN"/>
          </a:p>
        </p:txBody>
      </p:sp>
      <p:pic>
        <p:nvPicPr>
          <p:cNvPr id="69636"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3491">
                                            <p:txEl>
                                              <p:pRg st="3" end="3"/>
                                            </p:txEl>
                                          </p:spTgt>
                                        </p:tgtEl>
                                        <p:attrNameLst>
                                          <p:attrName>style.visibility</p:attrName>
                                        </p:attrNameLst>
                                      </p:cBhvr>
                                      <p:to>
                                        <p:strVal val="visible"/>
                                      </p:to>
                                    </p:set>
                                    <p:animEffect transition="in" filter="blinds(horizontal)">
                                      <p:cBhvr>
                                        <p:cTn id="7" dur="500"/>
                                        <p:tgtEl>
                                          <p:spTgt spid="63491">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3491">
                                            <p:txEl>
                                              <p:pRg st="4" end="4"/>
                                            </p:txEl>
                                          </p:spTgt>
                                        </p:tgtEl>
                                        <p:attrNameLst>
                                          <p:attrName>style.visibility</p:attrName>
                                        </p:attrNameLst>
                                      </p:cBhvr>
                                      <p:to>
                                        <p:strVal val="visible"/>
                                      </p:to>
                                    </p:set>
                                    <p:animEffect transition="in" filter="blinds(horizontal)">
                                      <p:cBhvr>
                                        <p:cTn id="10" dur="500"/>
                                        <p:tgtEl>
                                          <p:spTgt spid="63491">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3491">
                                            <p:txEl>
                                              <p:pRg st="5" end="5"/>
                                            </p:txEl>
                                          </p:spTgt>
                                        </p:tgtEl>
                                        <p:attrNameLst>
                                          <p:attrName>style.visibility</p:attrName>
                                        </p:attrNameLst>
                                      </p:cBhvr>
                                      <p:to>
                                        <p:strVal val="visible"/>
                                      </p:to>
                                    </p:set>
                                    <p:animEffect transition="in" filter="blinds(horizontal)">
                                      <p:cBhvr>
                                        <p:cTn id="13" dur="500"/>
                                        <p:tgtEl>
                                          <p:spTgt spid="634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720725"/>
            <a:ext cx="8501063" cy="646113"/>
          </a:xfrm>
          <a:effectLst/>
        </p:spPr>
        <p:txBody>
          <a:bodyPr anchor="ctr"/>
          <a:lstStyle/>
          <a:p>
            <a:pPr eaLnBrk="1" hangingPunct="1">
              <a:defRPr/>
            </a:pPr>
            <a:r>
              <a:rPr lang="en-US" altLang="zh-CN" sz="3600" dirty="0">
                <a:solidFill>
                  <a:srgbClr val="800000"/>
                </a:solidFill>
                <a:effectLst>
                  <a:outerShdw blurRad="38100" dist="38100" dir="2700000" algn="tl">
                    <a:srgbClr val="000000"/>
                  </a:outerShdw>
                </a:effectLst>
                <a:latin typeface="Arial" charset="0"/>
                <a:ea typeface="黑体" pitchFamily="2" charset="-122"/>
              </a:rPr>
              <a:t>10.3.4 </a:t>
            </a:r>
            <a:r>
              <a:rPr lang="zh-CN" altLang="zh-CN" sz="3600" dirty="0">
                <a:solidFill>
                  <a:srgbClr val="800000"/>
                </a:solidFill>
                <a:effectLst>
                  <a:outerShdw blurRad="38100" dist="38100" dir="2700000" algn="tl">
                    <a:srgbClr val="000000"/>
                  </a:outerShdw>
                </a:effectLst>
                <a:latin typeface="Arial" charset="0"/>
                <a:ea typeface="黑体" pitchFamily="2" charset="-122"/>
              </a:rPr>
              <a:t>用二进制方式向文件读写一组数据</a:t>
            </a:r>
            <a:endParaRPr lang="zh-CN" altLang="en-US" sz="3600" dirty="0">
              <a:solidFill>
                <a:srgbClr val="800000"/>
              </a:solidFill>
              <a:effectLst>
                <a:outerShdw blurRad="38100" dist="38100" dir="2700000" algn="tl">
                  <a:srgbClr val="000000"/>
                </a:outerShdw>
              </a:effectLst>
              <a:latin typeface="Arial" charset="0"/>
              <a:ea typeface="黑体" pitchFamily="2" charset="-122"/>
            </a:endParaRPr>
          </a:p>
        </p:txBody>
      </p:sp>
      <p:sp>
        <p:nvSpPr>
          <p:cNvPr id="70659" name="Rectangle 3"/>
          <p:cNvSpPr>
            <a:spLocks noGrp="1" noChangeArrowheads="1"/>
          </p:cNvSpPr>
          <p:nvPr>
            <p:ph idx="1"/>
          </p:nvPr>
        </p:nvSpPr>
        <p:spPr>
          <a:xfrm>
            <a:off x="571500" y="1643063"/>
            <a:ext cx="8001000" cy="4143375"/>
          </a:xfrm>
        </p:spPr>
        <p:txBody>
          <a:bodyPr/>
          <a:lstStyle/>
          <a:p>
            <a:r>
              <a:rPr lang="zh-CN" altLang="zh-CN" dirty="0"/>
              <a:t>一般调用形式为</a:t>
            </a:r>
            <a:r>
              <a:rPr lang="en-US" altLang="zh-CN" dirty="0"/>
              <a:t>:</a:t>
            </a:r>
            <a:endParaRPr lang="zh-CN" altLang="zh-CN" dirty="0"/>
          </a:p>
          <a:p>
            <a:pPr lvl="1">
              <a:buFont typeface="Wingdings" pitchFamily="2" charset="2"/>
              <a:buNone/>
            </a:pPr>
            <a:r>
              <a:rPr lang="en-US" altLang="zh-CN" dirty="0" err="1"/>
              <a:t>fread</a:t>
            </a:r>
            <a:r>
              <a:rPr lang="en-US" altLang="zh-CN" dirty="0"/>
              <a:t>(buffer</a:t>
            </a:r>
            <a:r>
              <a:rPr lang="zh-CN" altLang="zh-CN" dirty="0"/>
              <a:t>，</a:t>
            </a:r>
            <a:r>
              <a:rPr lang="en-US" altLang="zh-CN" dirty="0"/>
              <a:t>size</a:t>
            </a:r>
            <a:r>
              <a:rPr lang="zh-CN" altLang="zh-CN" dirty="0"/>
              <a:t>，</a:t>
            </a:r>
            <a:r>
              <a:rPr lang="en-US" altLang="zh-CN" dirty="0"/>
              <a:t>count</a:t>
            </a:r>
            <a:r>
              <a:rPr lang="zh-CN" altLang="zh-CN" dirty="0"/>
              <a:t>，</a:t>
            </a:r>
            <a:r>
              <a:rPr lang="en-US" altLang="zh-CN" dirty="0" err="1"/>
              <a:t>fp</a:t>
            </a:r>
            <a:r>
              <a:rPr lang="en-US" altLang="zh-CN" dirty="0"/>
              <a:t>);</a:t>
            </a:r>
            <a:endParaRPr lang="zh-CN" altLang="zh-CN" dirty="0"/>
          </a:p>
          <a:p>
            <a:pPr lvl="1">
              <a:buFont typeface="Wingdings" pitchFamily="2" charset="2"/>
              <a:buNone/>
            </a:pPr>
            <a:r>
              <a:rPr lang="en-US" altLang="zh-CN" dirty="0" err="1"/>
              <a:t>fwrite</a:t>
            </a:r>
            <a:r>
              <a:rPr lang="en-US" altLang="zh-CN" dirty="0"/>
              <a:t>(buffer</a:t>
            </a:r>
            <a:r>
              <a:rPr lang="zh-CN" altLang="zh-CN" dirty="0"/>
              <a:t>，</a:t>
            </a:r>
            <a:r>
              <a:rPr lang="en-US" altLang="zh-CN" dirty="0"/>
              <a:t>size</a:t>
            </a:r>
            <a:r>
              <a:rPr lang="zh-CN" altLang="zh-CN" dirty="0"/>
              <a:t>，</a:t>
            </a:r>
            <a:r>
              <a:rPr lang="en-US" altLang="zh-CN" dirty="0"/>
              <a:t>count</a:t>
            </a:r>
            <a:r>
              <a:rPr lang="zh-CN" altLang="zh-CN" dirty="0"/>
              <a:t>，</a:t>
            </a:r>
            <a:r>
              <a:rPr lang="en-US" altLang="zh-CN" dirty="0" err="1"/>
              <a:t>fp</a:t>
            </a:r>
            <a:r>
              <a:rPr lang="en-US" altLang="zh-CN" dirty="0"/>
              <a:t>);</a:t>
            </a:r>
            <a:endParaRPr lang="zh-CN" altLang="zh-CN" dirty="0"/>
          </a:p>
          <a:p>
            <a:pPr>
              <a:buFont typeface="Wingdings" pitchFamily="2" charset="2"/>
              <a:buNone/>
            </a:pPr>
            <a:r>
              <a:rPr lang="en-US" altLang="zh-CN" dirty="0"/>
              <a:t>    </a:t>
            </a:r>
            <a:endParaRPr lang="zh-CN" altLang="zh-CN" dirty="0"/>
          </a:p>
        </p:txBody>
      </p:sp>
      <p:pic>
        <p:nvPicPr>
          <p:cNvPr id="70660"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720725"/>
            <a:ext cx="8501063" cy="646113"/>
          </a:xfrm>
          <a:effectLst/>
        </p:spPr>
        <p:txBody>
          <a:bodyPr anchor="ctr"/>
          <a:lstStyle/>
          <a:p>
            <a:pPr eaLnBrk="1" hangingPunct="1">
              <a:defRPr/>
            </a:pPr>
            <a:r>
              <a:rPr lang="en-US" altLang="zh-CN" sz="3600" dirty="0">
                <a:solidFill>
                  <a:srgbClr val="800000"/>
                </a:solidFill>
                <a:effectLst>
                  <a:outerShdw blurRad="38100" dist="38100" dir="2700000" algn="tl">
                    <a:srgbClr val="000000"/>
                  </a:outerShdw>
                </a:effectLst>
                <a:latin typeface="Arial" charset="0"/>
                <a:ea typeface="黑体" pitchFamily="2" charset="-122"/>
              </a:rPr>
              <a:t>10.3.4 </a:t>
            </a:r>
            <a:r>
              <a:rPr lang="zh-CN" altLang="zh-CN" sz="3600" dirty="0">
                <a:solidFill>
                  <a:srgbClr val="800000"/>
                </a:solidFill>
                <a:effectLst>
                  <a:outerShdw blurRad="38100" dist="38100" dir="2700000" algn="tl">
                    <a:srgbClr val="000000"/>
                  </a:outerShdw>
                </a:effectLst>
                <a:latin typeface="Arial" charset="0"/>
                <a:ea typeface="黑体" pitchFamily="2" charset="-122"/>
              </a:rPr>
              <a:t>用二进制方式向文件读写一组数据</a:t>
            </a:r>
            <a:endParaRPr lang="zh-CN" altLang="en-US" sz="3600" dirty="0">
              <a:solidFill>
                <a:srgbClr val="800000"/>
              </a:solidFill>
              <a:effectLst>
                <a:outerShdw blurRad="38100" dist="38100" dir="2700000" algn="tl">
                  <a:srgbClr val="000000"/>
                </a:outerShdw>
              </a:effectLst>
              <a:latin typeface="Arial" charset="0"/>
              <a:ea typeface="黑体" pitchFamily="2" charset="-122"/>
            </a:endParaRPr>
          </a:p>
        </p:txBody>
      </p:sp>
      <p:sp>
        <p:nvSpPr>
          <p:cNvPr id="71683" name="Rectangle 3"/>
          <p:cNvSpPr>
            <a:spLocks noGrp="1" noChangeArrowheads="1"/>
          </p:cNvSpPr>
          <p:nvPr>
            <p:ph idx="1"/>
          </p:nvPr>
        </p:nvSpPr>
        <p:spPr>
          <a:xfrm>
            <a:off x="571500" y="1571625"/>
            <a:ext cx="8001000" cy="4572000"/>
          </a:xfrm>
        </p:spPr>
        <p:txBody>
          <a:bodyPr/>
          <a:lstStyle/>
          <a:p>
            <a:r>
              <a:rPr lang="en-US" altLang="zh-CN" sz="2800" dirty="0">
                <a:solidFill>
                  <a:srgbClr val="FF0000"/>
                </a:solidFill>
              </a:rPr>
              <a:t>buffer</a:t>
            </a:r>
            <a:r>
              <a:rPr lang="zh-CN" altLang="zh-CN" sz="2800" dirty="0"/>
              <a:t>：是一个地址</a:t>
            </a:r>
            <a:endParaRPr lang="en-US" altLang="zh-CN" sz="2800" dirty="0"/>
          </a:p>
          <a:p>
            <a:pPr lvl="1"/>
            <a:r>
              <a:rPr lang="zh-CN" altLang="zh-CN" dirty="0"/>
              <a:t>对</a:t>
            </a:r>
            <a:r>
              <a:rPr lang="en-US" altLang="zh-CN" dirty="0" err="1"/>
              <a:t>fread</a:t>
            </a:r>
            <a:r>
              <a:rPr lang="zh-CN" altLang="zh-CN" dirty="0"/>
              <a:t>来说，它是用来存放从文件读入的数据的存储区的地址</a:t>
            </a:r>
            <a:endParaRPr lang="en-US" altLang="zh-CN" dirty="0"/>
          </a:p>
          <a:p>
            <a:pPr lvl="1"/>
            <a:r>
              <a:rPr lang="zh-CN" altLang="zh-CN" dirty="0"/>
              <a:t>对</a:t>
            </a:r>
            <a:r>
              <a:rPr lang="en-US" altLang="zh-CN" dirty="0" err="1"/>
              <a:t>fwrite</a:t>
            </a:r>
            <a:r>
              <a:rPr lang="zh-CN" altLang="zh-CN" dirty="0"/>
              <a:t>来说，是要把此地址开始的存储区中的数据向文件输出</a:t>
            </a:r>
          </a:p>
          <a:p>
            <a:r>
              <a:rPr lang="en-US" altLang="zh-CN" sz="2800" dirty="0">
                <a:solidFill>
                  <a:srgbClr val="FF0000"/>
                </a:solidFill>
              </a:rPr>
              <a:t>size</a:t>
            </a:r>
            <a:r>
              <a:rPr lang="zh-CN" altLang="zh-CN" sz="2800" dirty="0"/>
              <a:t>：要读写的字节数</a:t>
            </a:r>
          </a:p>
          <a:p>
            <a:r>
              <a:rPr lang="en-US" altLang="zh-CN" sz="2800" dirty="0">
                <a:solidFill>
                  <a:srgbClr val="FF0000"/>
                </a:solidFill>
              </a:rPr>
              <a:t>count</a:t>
            </a:r>
            <a:r>
              <a:rPr lang="zh-CN" altLang="zh-CN" sz="2800" dirty="0"/>
              <a:t>：要读写多少个数据项</a:t>
            </a:r>
          </a:p>
          <a:p>
            <a:r>
              <a:rPr lang="en-US" altLang="zh-CN" sz="2800" dirty="0" err="1">
                <a:solidFill>
                  <a:srgbClr val="FF0000"/>
                </a:solidFill>
              </a:rPr>
              <a:t>fp</a:t>
            </a:r>
            <a:r>
              <a:rPr lang="zh-CN" altLang="zh-CN" sz="2800" dirty="0"/>
              <a:t>：</a:t>
            </a:r>
            <a:r>
              <a:rPr lang="en-US" altLang="zh-CN" sz="2800" dirty="0"/>
              <a:t>FILE</a:t>
            </a:r>
            <a:r>
              <a:rPr lang="zh-CN" altLang="zh-CN" sz="2800" dirty="0"/>
              <a:t>类型指针</a:t>
            </a:r>
            <a:endParaRPr lang="zh-CN" altLang="zh-CN" dirty="0"/>
          </a:p>
        </p:txBody>
      </p:sp>
      <p:pic>
        <p:nvPicPr>
          <p:cNvPr id="71684"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785813"/>
            <a:ext cx="8153400" cy="5338762"/>
          </a:xfrm>
        </p:spPr>
        <p:txBody>
          <a:bodyPr/>
          <a:lstStyle/>
          <a:p>
            <a:pPr>
              <a:buFont typeface="Wingdings" pitchFamily="2" charset="2"/>
              <a:buNone/>
            </a:pPr>
            <a:r>
              <a:rPr lang="en-US" altLang="zh-CN" dirty="0"/>
              <a:t>  </a:t>
            </a:r>
            <a:r>
              <a:rPr lang="zh-CN" altLang="zh-CN" dirty="0"/>
              <a:t>例</a:t>
            </a:r>
            <a:r>
              <a:rPr lang="en-US" altLang="zh-CN" dirty="0"/>
              <a:t>10.4 </a:t>
            </a:r>
            <a:r>
              <a:rPr lang="zh-CN" altLang="zh-CN" dirty="0"/>
              <a:t>从键盘输入</a:t>
            </a:r>
            <a:r>
              <a:rPr lang="en-US" altLang="zh-CN" dirty="0"/>
              <a:t>10</a:t>
            </a:r>
            <a:r>
              <a:rPr lang="zh-CN" altLang="zh-CN" dirty="0"/>
              <a:t>个学生的有关数据，然后把它们转存到磁盘文件上去。</a:t>
            </a:r>
            <a:r>
              <a:rPr lang="en-US" altLang="zh-CN" dirty="0"/>
              <a:t> </a:t>
            </a:r>
            <a:endParaRPr lang="zh-CN" altLang="zh-CN" dirty="0"/>
          </a:p>
          <a:p>
            <a:r>
              <a:rPr lang="zh-CN" altLang="zh-CN" dirty="0"/>
              <a:t>解题思路：</a:t>
            </a:r>
            <a:endParaRPr lang="en-US" altLang="zh-CN" dirty="0"/>
          </a:p>
          <a:p>
            <a:pPr lvl="1"/>
            <a:r>
              <a:rPr lang="zh-CN" altLang="zh-CN" dirty="0"/>
              <a:t>定义有</a:t>
            </a:r>
            <a:r>
              <a:rPr lang="en-US" altLang="zh-CN" dirty="0"/>
              <a:t>10</a:t>
            </a:r>
            <a:r>
              <a:rPr lang="zh-CN" altLang="zh-CN" dirty="0"/>
              <a:t>个元素的</a:t>
            </a:r>
            <a:r>
              <a:rPr lang="zh-CN" altLang="zh-CN" dirty="0">
                <a:solidFill>
                  <a:srgbClr val="FF0000"/>
                </a:solidFill>
              </a:rPr>
              <a:t>结构体数组</a:t>
            </a:r>
            <a:r>
              <a:rPr lang="zh-CN" altLang="zh-CN" dirty="0"/>
              <a:t>，用来存放</a:t>
            </a:r>
            <a:r>
              <a:rPr lang="en-US" altLang="zh-CN" dirty="0"/>
              <a:t>10</a:t>
            </a:r>
            <a:r>
              <a:rPr lang="zh-CN" altLang="zh-CN" dirty="0"/>
              <a:t>个学生的数据</a:t>
            </a:r>
            <a:endParaRPr lang="en-US" altLang="zh-CN" dirty="0"/>
          </a:p>
          <a:p>
            <a:pPr lvl="1"/>
            <a:r>
              <a:rPr lang="zh-CN" altLang="zh-CN" dirty="0"/>
              <a:t>从</a:t>
            </a:r>
            <a:r>
              <a:rPr lang="en-US" altLang="zh-CN" dirty="0"/>
              <a:t>main</a:t>
            </a:r>
            <a:r>
              <a:rPr lang="zh-CN" altLang="zh-CN" dirty="0"/>
              <a:t>函数输入</a:t>
            </a:r>
            <a:r>
              <a:rPr lang="en-US" altLang="zh-CN" dirty="0"/>
              <a:t>10</a:t>
            </a:r>
            <a:r>
              <a:rPr lang="zh-CN" altLang="zh-CN" dirty="0"/>
              <a:t>个学生的数据</a:t>
            </a:r>
            <a:endParaRPr lang="en-US" altLang="zh-CN" dirty="0"/>
          </a:p>
          <a:p>
            <a:pPr lvl="1"/>
            <a:r>
              <a:rPr lang="zh-CN" altLang="zh-CN" dirty="0"/>
              <a:t>用</a:t>
            </a:r>
            <a:r>
              <a:rPr lang="en-US" altLang="zh-CN" dirty="0"/>
              <a:t>save</a:t>
            </a:r>
            <a:r>
              <a:rPr lang="zh-CN" altLang="zh-CN" dirty="0"/>
              <a:t>函数实现向磁盘输出学生数据</a:t>
            </a:r>
            <a:endParaRPr lang="en-US" altLang="zh-CN" dirty="0"/>
          </a:p>
          <a:p>
            <a:pPr lvl="1"/>
            <a:r>
              <a:rPr lang="zh-CN" altLang="zh-CN" dirty="0"/>
              <a:t>用</a:t>
            </a:r>
            <a:r>
              <a:rPr lang="en-US" altLang="zh-CN" dirty="0" err="1"/>
              <a:t>fwrite</a:t>
            </a:r>
            <a:r>
              <a:rPr lang="zh-CN" altLang="zh-CN" dirty="0"/>
              <a:t>函数一次输出一个学生的数据</a:t>
            </a:r>
            <a:endParaRPr lang="zh-CN" altLang="en-US" dirty="0"/>
          </a:p>
        </p:txBody>
      </p:sp>
      <p:pic>
        <p:nvPicPr>
          <p:cNvPr id="72707"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Effect transition="in" filter="blinds(horizontal)">
                                      <p:cBhvr>
                                        <p:cTn id="11" dur="500"/>
                                        <p:tgtEl>
                                          <p:spTgt spid="3">
                                            <p:txEl>
                                              <p:pRg st="2" end="2"/>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blinds(horizontal)">
                                      <p:cBhvr>
                                        <p:cTn id="21" dur="500"/>
                                        <p:tgtEl>
                                          <p:spTgt spid="3">
                                            <p:txEl>
                                              <p:pRg st="4" end="4"/>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blinds(horizontal)">
                                      <p:cBhvr>
                                        <p:cTn id="2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2"/>
          <p:cNvSpPr>
            <a:spLocks noGrp="1"/>
          </p:cNvSpPr>
          <p:nvPr>
            <p:ph idx="1"/>
          </p:nvPr>
        </p:nvSpPr>
        <p:spPr>
          <a:xfrm>
            <a:off x="896938" y="1000125"/>
            <a:ext cx="6961187" cy="4429125"/>
          </a:xfrm>
        </p:spPr>
        <p:txBody>
          <a:bodyPr/>
          <a:lstStyle/>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a:t>#define SIZE 10</a:t>
            </a:r>
            <a:endParaRPr lang="zh-CN" altLang="zh-CN" sz="2800" dirty="0"/>
          </a:p>
          <a:p>
            <a:pPr>
              <a:lnSpc>
                <a:spcPct val="100000"/>
              </a:lnSpc>
              <a:buFont typeface="Wingdings" pitchFamily="2" charset="2"/>
              <a:buNone/>
            </a:pPr>
            <a:r>
              <a:rPr lang="en-US" altLang="zh-CN" sz="2800" dirty="0"/>
              <a:t>struct </a:t>
            </a:r>
            <a:r>
              <a:rPr lang="en-US" altLang="zh-CN" sz="2800" dirty="0" err="1"/>
              <a:t>Student_type</a:t>
            </a:r>
            <a:endParaRPr lang="zh-CN" altLang="zh-CN" sz="2800" dirty="0"/>
          </a:p>
          <a:p>
            <a:pPr>
              <a:lnSpc>
                <a:spcPct val="100000"/>
              </a:lnSpc>
              <a:buFont typeface="Wingdings" pitchFamily="2" charset="2"/>
              <a:buNone/>
            </a:pPr>
            <a:r>
              <a:rPr lang="en-US" altLang="zh-CN" sz="2800" dirty="0"/>
              <a:t>{ char name[10];</a:t>
            </a:r>
            <a:endParaRPr lang="zh-CN" altLang="zh-CN" sz="2800" dirty="0"/>
          </a:p>
          <a:p>
            <a:pPr>
              <a:lnSpc>
                <a:spcPct val="100000"/>
              </a:lnSpc>
              <a:buFont typeface="Wingdings" pitchFamily="2" charset="2"/>
              <a:buNone/>
            </a:pPr>
            <a:r>
              <a:rPr lang="en-US" altLang="zh-CN" sz="2800" dirty="0"/>
              <a:t>   int num;</a:t>
            </a:r>
            <a:endParaRPr lang="zh-CN" altLang="zh-CN" sz="2800" dirty="0"/>
          </a:p>
          <a:p>
            <a:pPr>
              <a:lnSpc>
                <a:spcPct val="100000"/>
              </a:lnSpc>
              <a:buFont typeface="Wingdings" pitchFamily="2" charset="2"/>
              <a:buNone/>
            </a:pPr>
            <a:r>
              <a:rPr lang="en-US" altLang="zh-CN" sz="2800" dirty="0"/>
              <a:t>   int age;</a:t>
            </a:r>
            <a:endParaRPr lang="zh-CN" altLang="zh-CN" sz="2800" dirty="0"/>
          </a:p>
          <a:p>
            <a:pPr>
              <a:lnSpc>
                <a:spcPct val="100000"/>
              </a:lnSpc>
              <a:buFont typeface="Wingdings" pitchFamily="2" charset="2"/>
              <a:buNone/>
            </a:pPr>
            <a:r>
              <a:rPr lang="en-US" altLang="zh-CN" sz="2800" dirty="0"/>
              <a:t>   char </a:t>
            </a:r>
            <a:r>
              <a:rPr lang="en-US" altLang="zh-CN" sz="2800" dirty="0" err="1"/>
              <a:t>addr</a:t>
            </a:r>
            <a:r>
              <a:rPr lang="en-US" altLang="zh-CN" sz="2800" dirty="0"/>
              <a:t>[15];</a:t>
            </a:r>
            <a:endParaRPr lang="zh-CN" altLang="zh-CN" sz="2800" dirty="0"/>
          </a:p>
          <a:p>
            <a:pPr>
              <a:lnSpc>
                <a:spcPct val="100000"/>
              </a:lnSpc>
              <a:buFont typeface="Wingdings" pitchFamily="2" charset="2"/>
              <a:buNone/>
            </a:pPr>
            <a:r>
              <a:rPr lang="en-US" altLang="zh-CN" sz="2800" dirty="0"/>
              <a:t> }stud[SIZE]; </a:t>
            </a:r>
            <a:endParaRPr lang="zh-CN" altLang="en-US" sz="2800" dirty="0"/>
          </a:p>
        </p:txBody>
      </p:sp>
      <p:pic>
        <p:nvPicPr>
          <p:cNvPr id="73731"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a:spLocks noGrp="1"/>
          </p:cNvSpPr>
          <p:nvPr>
            <p:ph idx="1"/>
          </p:nvPr>
        </p:nvSpPr>
        <p:spPr>
          <a:xfrm>
            <a:off x="214313" y="571500"/>
            <a:ext cx="8572500" cy="6072188"/>
          </a:xfrm>
        </p:spPr>
        <p:txBody>
          <a:bodyPr/>
          <a:lstStyle/>
          <a:p>
            <a:pPr>
              <a:lnSpc>
                <a:spcPts val="3000"/>
              </a:lnSpc>
              <a:buFont typeface="Wingdings" pitchFamily="2" charset="2"/>
              <a:buNone/>
            </a:pPr>
            <a:r>
              <a:rPr lang="en-US" altLang="zh-CN" sz="2800" dirty="0"/>
              <a:t>void save( )   </a:t>
            </a:r>
            <a:endParaRPr lang="zh-CN" altLang="zh-CN" sz="2800" dirty="0"/>
          </a:p>
          <a:p>
            <a:pPr>
              <a:lnSpc>
                <a:spcPts val="3000"/>
              </a:lnSpc>
              <a:buFont typeface="Wingdings" pitchFamily="2" charset="2"/>
              <a:buNone/>
            </a:pPr>
            <a:r>
              <a:rPr lang="en-US" altLang="zh-CN" sz="2800" dirty="0"/>
              <a:t>{ FILE *</a:t>
            </a:r>
            <a:r>
              <a:rPr lang="en-US" altLang="zh-CN" sz="2800" dirty="0" err="1"/>
              <a:t>fp</a:t>
            </a:r>
            <a:r>
              <a:rPr lang="en-US" altLang="zh-CN" sz="2800" dirty="0"/>
              <a:t>;   int </a:t>
            </a:r>
            <a:r>
              <a:rPr lang="en-US" altLang="zh-CN" sz="2800" dirty="0" err="1"/>
              <a:t>i</a:t>
            </a:r>
            <a:r>
              <a:rPr lang="en-US" altLang="zh-CN" sz="2800" dirty="0"/>
              <a:t>;</a:t>
            </a:r>
            <a:endParaRPr lang="zh-CN" altLang="zh-CN" sz="2800" dirty="0"/>
          </a:p>
          <a:p>
            <a:pPr>
              <a:lnSpc>
                <a:spcPts val="3000"/>
              </a:lnSpc>
              <a:buFont typeface="Wingdings" pitchFamily="2" charset="2"/>
              <a:buNone/>
            </a:pPr>
            <a:r>
              <a:rPr lang="en-US" altLang="zh-CN" sz="2800" dirty="0"/>
              <a:t>   if((</a:t>
            </a:r>
            <a:r>
              <a:rPr lang="en-US" altLang="zh-CN" sz="2800" dirty="0" err="1"/>
              <a:t>fp</a:t>
            </a:r>
            <a:r>
              <a:rPr lang="en-US" altLang="zh-CN" sz="2800" dirty="0"/>
              <a:t>=</a:t>
            </a:r>
            <a:r>
              <a:rPr lang="en-US" altLang="zh-CN" sz="2800" dirty="0" err="1"/>
              <a:t>fopen</a:t>
            </a:r>
            <a:r>
              <a:rPr lang="en-US" altLang="zh-CN" sz="2800" dirty="0"/>
              <a:t>("stu.</a:t>
            </a:r>
            <a:r>
              <a:rPr lang="en-US" altLang="zh-CN" sz="2800" dirty="0" err="1"/>
              <a:t>dat</a:t>
            </a:r>
            <a:r>
              <a:rPr lang="en-US" altLang="zh-CN" sz="2800" dirty="0"/>
              <a:t>","</a:t>
            </a:r>
            <a:r>
              <a:rPr lang="en-US" altLang="zh-CN" sz="2800" dirty="0" err="1">
                <a:solidFill>
                  <a:srgbClr val="00B050"/>
                </a:solidFill>
              </a:rPr>
              <a:t>wb</a:t>
            </a:r>
            <a:r>
              <a:rPr lang="en-US" altLang="zh-CN" sz="2800" dirty="0"/>
              <a:t>"))==NULL)      </a:t>
            </a:r>
          </a:p>
          <a:p>
            <a:pPr>
              <a:lnSpc>
                <a:spcPts val="3000"/>
              </a:lnSpc>
              <a:buFont typeface="Wingdings" pitchFamily="2" charset="2"/>
              <a:buNone/>
            </a:pPr>
            <a:r>
              <a:rPr lang="en-US" altLang="zh-CN" sz="2800" dirty="0"/>
              <a:t>   { </a:t>
            </a:r>
            <a:r>
              <a:rPr lang="en-US" altLang="zh-CN" sz="2800" dirty="0" err="1"/>
              <a:t>printf</a:t>
            </a:r>
            <a:r>
              <a:rPr lang="en-US" altLang="zh-CN" sz="2800" dirty="0"/>
              <a:t>("cannot open file\n");</a:t>
            </a:r>
            <a:endParaRPr lang="zh-CN" altLang="zh-CN" sz="2800" dirty="0"/>
          </a:p>
          <a:p>
            <a:pPr>
              <a:lnSpc>
                <a:spcPts val="3000"/>
              </a:lnSpc>
              <a:buFont typeface="Wingdings" pitchFamily="2" charset="2"/>
              <a:buNone/>
            </a:pPr>
            <a:r>
              <a:rPr lang="en-US" altLang="zh-CN" sz="2800" dirty="0"/>
              <a:t>      return;</a:t>
            </a:r>
            <a:endParaRPr lang="zh-CN" altLang="zh-CN" sz="2800" dirty="0"/>
          </a:p>
          <a:p>
            <a:pPr>
              <a:lnSpc>
                <a:spcPts val="3000"/>
              </a:lnSpc>
              <a:buFont typeface="Wingdings" pitchFamily="2" charset="2"/>
              <a:buNone/>
            </a:pPr>
            <a:r>
              <a:rPr lang="en-US" altLang="zh-CN" sz="2800" dirty="0"/>
              <a:t>   }</a:t>
            </a:r>
            <a:endParaRPr lang="zh-CN" altLang="zh-CN" sz="2800" dirty="0"/>
          </a:p>
          <a:p>
            <a:pPr>
              <a:lnSpc>
                <a:spcPts val="3000"/>
              </a:lnSpc>
              <a:buFont typeface="Wingdings" pitchFamily="2" charset="2"/>
              <a:buNone/>
            </a:pPr>
            <a:r>
              <a:rPr lang="en-US" altLang="zh-CN" sz="2800" dirty="0"/>
              <a:t>   for(</a:t>
            </a:r>
            <a:r>
              <a:rPr lang="en-US" altLang="zh-CN" sz="2800" dirty="0" err="1"/>
              <a:t>i</a:t>
            </a:r>
            <a:r>
              <a:rPr lang="en-US" altLang="zh-CN" sz="2800" dirty="0"/>
              <a:t>=0;i&lt;</a:t>
            </a:r>
            <a:r>
              <a:rPr lang="en-US" altLang="zh-CN" sz="2800" dirty="0" err="1"/>
              <a:t>SIZE;i</a:t>
            </a:r>
            <a:r>
              <a:rPr lang="en-US" altLang="zh-CN" sz="2800" dirty="0"/>
              <a:t>++)</a:t>
            </a:r>
            <a:endParaRPr lang="zh-CN" altLang="zh-CN" sz="2800" dirty="0"/>
          </a:p>
          <a:p>
            <a:pPr>
              <a:lnSpc>
                <a:spcPts val="3000"/>
              </a:lnSpc>
              <a:buFont typeface="Wingdings" pitchFamily="2" charset="2"/>
              <a:buNone/>
            </a:pPr>
            <a:r>
              <a:rPr lang="en-US" altLang="zh-CN" sz="2800" dirty="0"/>
              <a:t>      if(</a:t>
            </a:r>
            <a:r>
              <a:rPr lang="en-US" altLang="zh-CN" sz="2800" dirty="0" err="1">
                <a:solidFill>
                  <a:srgbClr val="9D138D"/>
                </a:solidFill>
              </a:rPr>
              <a:t>fwrite</a:t>
            </a:r>
            <a:r>
              <a:rPr lang="en-US" altLang="zh-CN" sz="2800" dirty="0"/>
              <a:t>(&amp;stud[</a:t>
            </a:r>
            <a:r>
              <a:rPr lang="en-US" altLang="zh-CN" sz="2800" dirty="0" err="1"/>
              <a:t>i</a:t>
            </a:r>
            <a:r>
              <a:rPr lang="en-US" altLang="zh-CN" sz="2800" dirty="0"/>
              <a:t>],</a:t>
            </a:r>
          </a:p>
          <a:p>
            <a:pPr>
              <a:lnSpc>
                <a:spcPts val="3000"/>
              </a:lnSpc>
              <a:buFont typeface="Wingdings" pitchFamily="2" charset="2"/>
              <a:buNone/>
            </a:pPr>
            <a:r>
              <a:rPr lang="en-US" altLang="zh-CN" sz="2800" dirty="0">
                <a:solidFill>
                  <a:srgbClr val="FF0000"/>
                </a:solidFill>
              </a:rPr>
              <a:t>                   </a:t>
            </a:r>
            <a:r>
              <a:rPr lang="en-US" altLang="zh-CN" sz="2800" dirty="0" err="1">
                <a:solidFill>
                  <a:srgbClr val="C00000"/>
                </a:solidFill>
              </a:rPr>
              <a:t>sizeof</a:t>
            </a:r>
            <a:r>
              <a:rPr lang="en-US" altLang="zh-CN" sz="2800" dirty="0">
                <a:solidFill>
                  <a:srgbClr val="C00000"/>
                </a:solidFill>
              </a:rPr>
              <a:t>(struct </a:t>
            </a:r>
            <a:r>
              <a:rPr lang="en-US" altLang="zh-CN" sz="2800" dirty="0" err="1">
                <a:solidFill>
                  <a:srgbClr val="C00000"/>
                </a:solidFill>
              </a:rPr>
              <a:t>Student_type</a:t>
            </a:r>
            <a:r>
              <a:rPr lang="en-US" altLang="zh-CN" sz="2800" dirty="0"/>
              <a:t>),</a:t>
            </a:r>
          </a:p>
          <a:p>
            <a:pPr>
              <a:lnSpc>
                <a:spcPts val="3000"/>
              </a:lnSpc>
              <a:buFont typeface="Wingdings" pitchFamily="2" charset="2"/>
              <a:buNone/>
            </a:pPr>
            <a:r>
              <a:rPr lang="en-US" altLang="zh-CN" sz="2800" dirty="0"/>
              <a:t>                          1,fp)!=1)</a:t>
            </a:r>
            <a:endParaRPr lang="zh-CN" altLang="zh-CN" sz="2800" dirty="0"/>
          </a:p>
          <a:p>
            <a:pPr>
              <a:lnSpc>
                <a:spcPts val="3000"/>
              </a:lnSpc>
              <a:buFont typeface="Wingdings" pitchFamily="2" charset="2"/>
              <a:buNone/>
            </a:pPr>
            <a:r>
              <a:rPr lang="en-US" altLang="zh-CN" sz="2800" dirty="0"/>
              <a:t>         </a:t>
            </a:r>
            <a:r>
              <a:rPr lang="en-US" altLang="zh-CN" sz="2800" dirty="0" err="1"/>
              <a:t>printf</a:t>
            </a:r>
            <a:r>
              <a:rPr lang="en-US" altLang="zh-CN" sz="2800" dirty="0"/>
              <a:t>("file write error\n");</a:t>
            </a:r>
            <a:endParaRPr lang="zh-CN" altLang="zh-CN" sz="2800" dirty="0"/>
          </a:p>
          <a:p>
            <a:pPr>
              <a:lnSpc>
                <a:spcPts val="3000"/>
              </a:lnSpc>
              <a:buFont typeface="Wingdings" pitchFamily="2" charset="2"/>
              <a:buNone/>
            </a:pPr>
            <a:r>
              <a:rPr lang="en-US" altLang="zh-CN" sz="2800" dirty="0"/>
              <a:t>   </a:t>
            </a:r>
            <a:r>
              <a:rPr lang="en-US" altLang="zh-CN" sz="2800" dirty="0" err="1"/>
              <a:t>fclose</a:t>
            </a:r>
            <a:r>
              <a:rPr lang="en-US" altLang="zh-CN" sz="2800" dirty="0"/>
              <a:t>(</a:t>
            </a:r>
            <a:r>
              <a:rPr lang="en-US" altLang="zh-CN" sz="2800" dirty="0" err="1"/>
              <a:t>fp</a:t>
            </a:r>
            <a:r>
              <a:rPr lang="en-US" altLang="zh-CN" sz="2800" dirty="0"/>
              <a:t>);</a:t>
            </a:r>
            <a:endParaRPr lang="zh-CN" altLang="zh-CN" sz="2800" dirty="0"/>
          </a:p>
          <a:p>
            <a:pPr>
              <a:lnSpc>
                <a:spcPts val="3000"/>
              </a:lnSpc>
              <a:buFont typeface="Wingdings" pitchFamily="2" charset="2"/>
              <a:buNone/>
            </a:pPr>
            <a:r>
              <a:rPr lang="en-US" altLang="zh-CN" sz="2800" dirty="0"/>
              <a:t>}</a:t>
            </a:r>
            <a:endParaRPr lang="zh-CN" altLang="zh-CN" sz="2800" dirty="0"/>
          </a:p>
        </p:txBody>
      </p:sp>
      <p:sp>
        <p:nvSpPr>
          <p:cNvPr id="4" name="圆角矩形标注 3"/>
          <p:cNvSpPr>
            <a:spLocks noChangeArrowheads="1"/>
          </p:cNvSpPr>
          <p:nvPr/>
        </p:nvSpPr>
        <p:spPr bwMode="auto">
          <a:xfrm>
            <a:off x="4357688" y="2500313"/>
            <a:ext cx="4429125" cy="1000125"/>
          </a:xfrm>
          <a:prstGeom prst="wedgeRoundRectCallout">
            <a:avLst>
              <a:gd name="adj1" fmla="val -19898"/>
              <a:gd name="adj2" fmla="val 13118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solidFill>
                  <a:srgbClr val="0000CC"/>
                </a:solidFill>
                <a:latin typeface="Arial" pitchFamily="34" charset="0"/>
              </a:rPr>
              <a:t>10+4+4+15=33</a:t>
            </a:r>
            <a:r>
              <a:rPr lang="zh-CN" altLang="zh-CN" sz="2800">
                <a:solidFill>
                  <a:srgbClr val="0000CC"/>
                </a:solidFill>
                <a:latin typeface="Arial" pitchFamily="34" charset="0"/>
              </a:rPr>
              <a:t>，实际上</a:t>
            </a:r>
            <a:r>
              <a:rPr lang="zh-CN" altLang="en-US" sz="2800">
                <a:solidFill>
                  <a:srgbClr val="0000CC"/>
                </a:solidFill>
                <a:latin typeface="Arial" pitchFamily="34" charset="0"/>
              </a:rPr>
              <a:t>开辟</a:t>
            </a:r>
            <a:r>
              <a:rPr lang="en-US" altLang="zh-CN" sz="2800">
                <a:solidFill>
                  <a:srgbClr val="0000CC"/>
                </a:solidFill>
                <a:latin typeface="Arial" pitchFamily="34" charset="0"/>
              </a:rPr>
              <a:t>36</a:t>
            </a:r>
            <a:r>
              <a:rPr lang="zh-CN" altLang="zh-CN" sz="2800">
                <a:solidFill>
                  <a:srgbClr val="0000CC"/>
                </a:solidFill>
                <a:latin typeface="Arial" pitchFamily="34" charset="0"/>
              </a:rPr>
              <a:t>字节，是</a:t>
            </a:r>
            <a:r>
              <a:rPr lang="en-US" altLang="zh-CN" sz="2800">
                <a:solidFill>
                  <a:srgbClr val="0000CC"/>
                </a:solidFill>
                <a:latin typeface="Arial" pitchFamily="34" charset="0"/>
              </a:rPr>
              <a:t>4</a:t>
            </a:r>
            <a:r>
              <a:rPr lang="zh-CN" altLang="zh-CN" sz="2800">
                <a:solidFill>
                  <a:srgbClr val="0000CC"/>
                </a:solidFill>
                <a:latin typeface="Arial" pitchFamily="34" charset="0"/>
              </a:rPr>
              <a:t>的倍数</a:t>
            </a:r>
            <a:endParaRPr lang="zh-CN" altLang="en-US" sz="2800">
              <a:solidFill>
                <a:srgbClr val="0000CC"/>
              </a:solidFill>
              <a:latin typeface="Arial" pitchFamily="34" charset="0"/>
            </a:endParaRPr>
          </a:p>
        </p:txBody>
      </p:sp>
      <p:sp>
        <p:nvSpPr>
          <p:cNvPr id="5" name="圆角矩形标注 4"/>
          <p:cNvSpPr>
            <a:spLocks noChangeArrowheads="1"/>
          </p:cNvSpPr>
          <p:nvPr/>
        </p:nvSpPr>
        <p:spPr bwMode="auto">
          <a:xfrm>
            <a:off x="3214688" y="357188"/>
            <a:ext cx="3500437" cy="642937"/>
          </a:xfrm>
          <a:prstGeom prst="wedgeRoundRectCallout">
            <a:avLst>
              <a:gd name="adj1" fmla="val -19898"/>
              <a:gd name="adj2" fmla="val 13118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当前路径下的文件</a:t>
            </a:r>
          </a:p>
        </p:txBody>
      </p:sp>
      <p:pic>
        <p:nvPicPr>
          <p:cNvPr id="74757"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p:cNvSpPr>
            <a:spLocks noGrp="1"/>
          </p:cNvSpPr>
          <p:nvPr>
            <p:ph idx="1"/>
          </p:nvPr>
        </p:nvSpPr>
        <p:spPr>
          <a:xfrm>
            <a:off x="428625" y="785813"/>
            <a:ext cx="8286750" cy="5357812"/>
          </a:xfrm>
        </p:spPr>
        <p:txBody>
          <a:bodyPr/>
          <a:lstStyle/>
          <a:p>
            <a:pPr>
              <a:lnSpc>
                <a:spcPct val="100000"/>
              </a:lnSpc>
              <a:buFont typeface="Wingdings" pitchFamily="2" charset="2"/>
              <a:buNone/>
            </a:pPr>
            <a:r>
              <a:rPr lang="en-US" altLang="zh-CN" sz="2800" dirty="0"/>
              <a:t>int main()</a:t>
            </a:r>
            <a:endParaRPr lang="zh-CN" altLang="zh-CN" sz="2800" dirty="0"/>
          </a:p>
          <a:p>
            <a:pPr>
              <a:lnSpc>
                <a:spcPct val="100000"/>
              </a:lnSpc>
              <a:buFont typeface="Wingdings" pitchFamily="2" charset="2"/>
              <a:buNone/>
            </a:pPr>
            <a:r>
              <a:rPr lang="en-US" altLang="zh-CN" sz="2800" dirty="0"/>
              <a:t>{ int </a:t>
            </a:r>
            <a:r>
              <a:rPr lang="en-US" altLang="zh-CN" sz="2800" dirty="0" err="1"/>
              <a:t>i</a:t>
            </a:r>
            <a:r>
              <a:rPr lang="en-US" altLang="zh-CN" sz="2800" dirty="0"/>
              <a:t>;</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(“enter data of students:\n");</a:t>
            </a:r>
            <a:endParaRPr lang="zh-CN" altLang="zh-CN" sz="2800" dirty="0"/>
          </a:p>
          <a:p>
            <a:pPr>
              <a:lnSpc>
                <a:spcPct val="100000"/>
              </a:lnSpc>
              <a:buFont typeface="Wingdings" pitchFamily="2" charset="2"/>
              <a:buNone/>
            </a:pPr>
            <a:r>
              <a:rPr lang="en-US" altLang="zh-CN" sz="2800" dirty="0"/>
              <a:t>   for(</a:t>
            </a:r>
            <a:r>
              <a:rPr lang="en-US" altLang="zh-CN" sz="2800" dirty="0" err="1"/>
              <a:t>i</a:t>
            </a:r>
            <a:r>
              <a:rPr lang="en-US" altLang="zh-CN" sz="2800" dirty="0"/>
              <a:t>=0;i&lt;</a:t>
            </a:r>
            <a:r>
              <a:rPr lang="en-US" altLang="zh-CN" sz="2800" dirty="0" err="1"/>
              <a:t>SIZE;i</a:t>
            </a: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t>scanf</a:t>
            </a:r>
            <a:r>
              <a:rPr lang="en-US" altLang="zh-CN" sz="2800" dirty="0"/>
              <a:t>("%</a:t>
            </a:r>
            <a:r>
              <a:rPr lang="en-US" altLang="zh-CN" sz="2800" dirty="0" err="1"/>
              <a:t>s%d%d%s</a:t>
            </a:r>
            <a:r>
              <a:rPr lang="en-US" altLang="zh-CN" sz="2800" dirty="0"/>
              <a:t>",</a:t>
            </a:r>
          </a:p>
          <a:p>
            <a:pPr>
              <a:lnSpc>
                <a:spcPct val="100000"/>
              </a:lnSpc>
              <a:buFont typeface="Wingdings" pitchFamily="2" charset="2"/>
              <a:buNone/>
            </a:pPr>
            <a:r>
              <a:rPr lang="en-US" altLang="zh-CN" sz="2800" dirty="0"/>
              <a:t>                  stud[</a:t>
            </a:r>
            <a:r>
              <a:rPr lang="en-US" altLang="zh-CN" sz="2800" dirty="0" err="1"/>
              <a:t>i</a:t>
            </a:r>
            <a:r>
              <a:rPr lang="en-US" altLang="zh-CN" sz="2800" dirty="0"/>
              <a:t>].</a:t>
            </a:r>
            <a:r>
              <a:rPr lang="en-US" altLang="zh-CN" sz="2800" dirty="0" err="1"/>
              <a:t>name,&amp;stud</a:t>
            </a:r>
            <a:r>
              <a:rPr lang="en-US" altLang="zh-CN" sz="2800" dirty="0"/>
              <a:t>[</a:t>
            </a:r>
            <a:r>
              <a:rPr lang="en-US" altLang="zh-CN" sz="2800" dirty="0" err="1"/>
              <a:t>i</a:t>
            </a:r>
            <a:r>
              <a:rPr lang="en-US" altLang="zh-CN" sz="2800" dirty="0"/>
              <a:t>].num,</a:t>
            </a:r>
          </a:p>
          <a:p>
            <a:pPr>
              <a:lnSpc>
                <a:spcPct val="100000"/>
              </a:lnSpc>
              <a:buFont typeface="Wingdings" pitchFamily="2" charset="2"/>
              <a:buNone/>
            </a:pPr>
            <a:r>
              <a:rPr lang="en-US" altLang="zh-CN" sz="2800" dirty="0"/>
              <a:t>                   &amp;stud[</a:t>
            </a:r>
            <a:r>
              <a:rPr lang="en-US" altLang="zh-CN" sz="2800" dirty="0" err="1"/>
              <a:t>i</a:t>
            </a:r>
            <a:r>
              <a:rPr lang="en-US" altLang="zh-CN" sz="2800" dirty="0"/>
              <a:t>].</a:t>
            </a:r>
            <a:r>
              <a:rPr lang="en-US" altLang="zh-CN" sz="2800" dirty="0" err="1"/>
              <a:t>age,stud</a:t>
            </a:r>
            <a:r>
              <a:rPr lang="en-US" altLang="zh-CN" sz="2800" dirty="0"/>
              <a:t>[</a:t>
            </a:r>
            <a:r>
              <a:rPr lang="en-US" altLang="zh-CN" sz="2800" dirty="0" err="1"/>
              <a:t>i</a:t>
            </a:r>
            <a:r>
              <a:rPr lang="en-US" altLang="zh-CN" sz="2800" dirty="0"/>
              <a:t>].</a:t>
            </a:r>
            <a:r>
              <a:rPr lang="en-US" altLang="zh-CN" sz="2800" dirty="0" err="1"/>
              <a:t>addr</a:t>
            </a:r>
            <a:r>
              <a:rPr lang="en-US" altLang="zh-CN" sz="2800" dirty="0"/>
              <a:t>);</a:t>
            </a:r>
            <a:endParaRPr lang="zh-CN" altLang="zh-CN" sz="2800" dirty="0"/>
          </a:p>
          <a:p>
            <a:pPr>
              <a:lnSpc>
                <a:spcPct val="100000"/>
              </a:lnSpc>
              <a:buFont typeface="Wingdings" pitchFamily="2" charset="2"/>
              <a:buNone/>
            </a:pPr>
            <a:r>
              <a:rPr lang="en-US" altLang="zh-CN" sz="2800" dirty="0"/>
              <a:t>   save( );</a:t>
            </a:r>
            <a:endParaRPr lang="zh-CN" altLang="zh-CN" sz="2800" dirty="0"/>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a:t>
            </a:r>
            <a:endParaRPr lang="zh-CN" altLang="zh-CN" sz="2800" dirty="0"/>
          </a:p>
        </p:txBody>
      </p:sp>
      <p:pic>
        <p:nvPicPr>
          <p:cNvPr id="75779"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内容占位符 2"/>
          <p:cNvSpPr>
            <a:spLocks noGrp="1"/>
          </p:cNvSpPr>
          <p:nvPr>
            <p:ph idx="1"/>
          </p:nvPr>
        </p:nvSpPr>
        <p:spPr>
          <a:xfrm>
            <a:off x="714375" y="1500188"/>
            <a:ext cx="7715250" cy="3071812"/>
          </a:xfrm>
        </p:spPr>
        <p:txBody>
          <a:bodyPr/>
          <a:lstStyle/>
          <a:p>
            <a:r>
              <a:rPr lang="zh-CN" altLang="zh-CN"/>
              <a:t>为了验证在磁盘文件“</a:t>
            </a:r>
            <a:r>
              <a:rPr lang="en-US" altLang="zh-CN"/>
              <a:t>stu.dat</a:t>
            </a:r>
            <a:r>
              <a:rPr lang="zh-CN" altLang="zh-CN"/>
              <a:t>”中是否已存在此数据，可以用以下程序从“</a:t>
            </a:r>
            <a:r>
              <a:rPr lang="en-US" altLang="zh-CN"/>
              <a:t>stu.dat</a:t>
            </a:r>
            <a:r>
              <a:rPr lang="zh-CN" altLang="zh-CN"/>
              <a:t>”文件中读入数据，然后在屏幕上输出。</a:t>
            </a:r>
          </a:p>
        </p:txBody>
      </p:sp>
      <p:pic>
        <p:nvPicPr>
          <p:cNvPr id="76803"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内容占位符 2"/>
          <p:cNvSpPr>
            <a:spLocks noGrp="1"/>
          </p:cNvSpPr>
          <p:nvPr>
            <p:ph idx="1"/>
          </p:nvPr>
        </p:nvSpPr>
        <p:spPr>
          <a:xfrm>
            <a:off x="857250" y="928688"/>
            <a:ext cx="6215063" cy="5357812"/>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#include &lt;stdlib.h&gt;</a:t>
            </a:r>
            <a:endParaRPr lang="zh-CN" altLang="zh-CN" sz="2800"/>
          </a:p>
          <a:p>
            <a:pPr>
              <a:lnSpc>
                <a:spcPct val="100000"/>
              </a:lnSpc>
              <a:buFont typeface="Wingdings" pitchFamily="2" charset="2"/>
              <a:buNone/>
            </a:pPr>
            <a:r>
              <a:rPr lang="en-US" altLang="zh-CN" sz="2800"/>
              <a:t>#define SIZE 10</a:t>
            </a:r>
            <a:endParaRPr lang="zh-CN" altLang="zh-CN" sz="2800"/>
          </a:p>
          <a:p>
            <a:pPr>
              <a:lnSpc>
                <a:spcPct val="100000"/>
              </a:lnSpc>
              <a:buFont typeface="Wingdings" pitchFamily="2" charset="2"/>
              <a:buNone/>
            </a:pPr>
            <a:r>
              <a:rPr lang="en-US" altLang="zh-CN" sz="2800"/>
              <a:t>struct Student_type</a:t>
            </a:r>
            <a:endParaRPr lang="zh-CN" altLang="zh-CN" sz="2800"/>
          </a:p>
          <a:p>
            <a:pPr>
              <a:lnSpc>
                <a:spcPct val="100000"/>
              </a:lnSpc>
              <a:buFont typeface="Wingdings" pitchFamily="2" charset="2"/>
              <a:buNone/>
            </a:pPr>
            <a:r>
              <a:rPr lang="en-US" altLang="zh-CN" sz="2800"/>
              <a:t>{ char name[10];</a:t>
            </a:r>
            <a:endParaRPr lang="zh-CN" altLang="zh-CN" sz="2800"/>
          </a:p>
          <a:p>
            <a:pPr>
              <a:lnSpc>
                <a:spcPct val="100000"/>
              </a:lnSpc>
              <a:buFont typeface="Wingdings" pitchFamily="2" charset="2"/>
              <a:buNone/>
            </a:pPr>
            <a:r>
              <a:rPr lang="en-US" altLang="zh-CN" sz="2800"/>
              <a:t>   int num;</a:t>
            </a:r>
            <a:endParaRPr lang="zh-CN" altLang="zh-CN" sz="2800"/>
          </a:p>
          <a:p>
            <a:pPr>
              <a:lnSpc>
                <a:spcPct val="100000"/>
              </a:lnSpc>
              <a:buFont typeface="Wingdings" pitchFamily="2" charset="2"/>
              <a:buNone/>
            </a:pPr>
            <a:r>
              <a:rPr lang="en-US" altLang="zh-CN" sz="2800"/>
              <a:t>   int age;</a:t>
            </a:r>
            <a:endParaRPr lang="zh-CN" altLang="zh-CN" sz="2800"/>
          </a:p>
          <a:p>
            <a:pPr>
              <a:lnSpc>
                <a:spcPct val="100000"/>
              </a:lnSpc>
              <a:buFont typeface="Wingdings" pitchFamily="2" charset="2"/>
              <a:buNone/>
            </a:pPr>
            <a:r>
              <a:rPr lang="en-US" altLang="zh-CN" sz="2800"/>
              <a:t>   char addr[15];</a:t>
            </a:r>
            <a:endParaRPr lang="zh-CN" altLang="zh-CN" sz="2800"/>
          </a:p>
          <a:p>
            <a:pPr>
              <a:lnSpc>
                <a:spcPct val="100000"/>
              </a:lnSpc>
              <a:buFont typeface="Wingdings" pitchFamily="2" charset="2"/>
              <a:buNone/>
            </a:pPr>
            <a:r>
              <a:rPr lang="en-US" altLang="zh-CN" sz="2800"/>
              <a:t>}stud[SIZE]; </a:t>
            </a:r>
            <a:endParaRPr lang="zh-CN" altLang="zh-CN" sz="2800"/>
          </a:p>
        </p:txBody>
      </p:sp>
      <p:pic>
        <p:nvPicPr>
          <p:cNvPr id="77827"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2"/>
          <p:cNvSpPr>
            <a:spLocks noGrp="1"/>
          </p:cNvSpPr>
          <p:nvPr>
            <p:ph idx="1"/>
          </p:nvPr>
        </p:nvSpPr>
        <p:spPr>
          <a:xfrm>
            <a:off x="214313" y="500063"/>
            <a:ext cx="8715375" cy="6215062"/>
          </a:xfrm>
        </p:spPr>
        <p:txBody>
          <a:bodyPr/>
          <a:lstStyle/>
          <a:p>
            <a:pPr>
              <a:lnSpc>
                <a:spcPts val="2800"/>
              </a:lnSpc>
              <a:buFont typeface="Wingdings" pitchFamily="2" charset="2"/>
              <a:buNone/>
            </a:pPr>
            <a:r>
              <a:rPr lang="en-US" altLang="zh-CN" sz="2800" dirty="0"/>
              <a:t>int main( )</a:t>
            </a:r>
            <a:endParaRPr lang="zh-CN" altLang="zh-CN" sz="2800" dirty="0"/>
          </a:p>
          <a:p>
            <a:pPr>
              <a:lnSpc>
                <a:spcPts val="2800"/>
              </a:lnSpc>
              <a:buFont typeface="Wingdings" pitchFamily="2" charset="2"/>
              <a:buNone/>
            </a:pPr>
            <a:r>
              <a:rPr lang="en-US" altLang="zh-CN" sz="2800" dirty="0"/>
              <a:t>{int </a:t>
            </a:r>
            <a:r>
              <a:rPr lang="en-US" altLang="zh-CN" sz="2800" dirty="0" err="1"/>
              <a:t>i</a:t>
            </a:r>
            <a:r>
              <a:rPr lang="en-US" altLang="zh-CN" sz="2800" dirty="0"/>
              <a:t>;   FILE *</a:t>
            </a:r>
            <a:r>
              <a:rPr lang="en-US" altLang="zh-CN" sz="2800" dirty="0" err="1"/>
              <a:t>fp</a:t>
            </a:r>
            <a:r>
              <a:rPr lang="en-US" altLang="zh-CN" sz="2800" dirty="0"/>
              <a:t>;</a:t>
            </a:r>
            <a:endParaRPr lang="zh-CN" altLang="zh-CN" sz="2800" dirty="0"/>
          </a:p>
          <a:p>
            <a:pPr>
              <a:lnSpc>
                <a:spcPts val="2800"/>
              </a:lnSpc>
              <a:buFont typeface="Wingdings" pitchFamily="2" charset="2"/>
              <a:buNone/>
            </a:pPr>
            <a:r>
              <a:rPr lang="en-US" altLang="zh-CN" sz="2800" dirty="0"/>
              <a:t>  if((</a:t>
            </a:r>
            <a:r>
              <a:rPr lang="en-US" altLang="zh-CN" sz="2800" dirty="0" err="1"/>
              <a:t>fp</a:t>
            </a:r>
            <a:r>
              <a:rPr lang="en-US" altLang="zh-CN" sz="2800" dirty="0"/>
              <a:t>=</a:t>
            </a:r>
            <a:r>
              <a:rPr lang="en-US" altLang="zh-CN" sz="2800" dirty="0" err="1"/>
              <a:t>fopen</a:t>
            </a:r>
            <a:r>
              <a:rPr lang="en-US" altLang="zh-CN" sz="2800" dirty="0"/>
              <a:t>("stu.</a:t>
            </a:r>
            <a:r>
              <a:rPr lang="en-US" altLang="zh-CN" sz="2800" dirty="0" err="1"/>
              <a:t>dat</a:t>
            </a:r>
            <a:r>
              <a:rPr lang="en-US" altLang="zh-CN" sz="2800" dirty="0"/>
              <a:t>","</a:t>
            </a:r>
            <a:r>
              <a:rPr lang="en-US" altLang="zh-CN" sz="2800" dirty="0" err="1">
                <a:solidFill>
                  <a:srgbClr val="00B050"/>
                </a:solidFill>
              </a:rPr>
              <a:t>rb</a:t>
            </a:r>
            <a:r>
              <a:rPr lang="en-US" altLang="zh-CN" sz="2800" dirty="0"/>
              <a:t>"))==NULL)</a:t>
            </a:r>
            <a:endParaRPr lang="zh-CN" altLang="zh-CN" sz="2800" dirty="0"/>
          </a:p>
          <a:p>
            <a:pPr>
              <a:lnSpc>
                <a:spcPts val="2800"/>
              </a:lnSpc>
              <a:buFont typeface="Wingdings" pitchFamily="2" charset="2"/>
              <a:buNone/>
            </a:pPr>
            <a:r>
              <a:rPr lang="en-US" altLang="zh-CN" sz="2800" dirty="0"/>
              <a:t>  {</a:t>
            </a:r>
            <a:r>
              <a:rPr lang="en-US" altLang="zh-CN" sz="2800" dirty="0" err="1"/>
              <a:t>printf</a:t>
            </a:r>
            <a:r>
              <a:rPr lang="en-US" altLang="zh-CN" sz="2800" dirty="0"/>
              <a:t>("cannot open file\n"); exit(0); }</a:t>
            </a:r>
            <a:endParaRPr lang="zh-CN" altLang="zh-CN" sz="2800" dirty="0"/>
          </a:p>
          <a:p>
            <a:pPr>
              <a:lnSpc>
                <a:spcPts val="2800"/>
              </a:lnSpc>
              <a:buFont typeface="Wingdings" pitchFamily="2" charset="2"/>
              <a:buNone/>
            </a:pPr>
            <a:r>
              <a:rPr lang="en-US" altLang="zh-CN" sz="2800" dirty="0"/>
              <a:t>  for(</a:t>
            </a:r>
            <a:r>
              <a:rPr lang="en-US" altLang="zh-CN" sz="2800" dirty="0" err="1"/>
              <a:t>i</a:t>
            </a:r>
            <a:r>
              <a:rPr lang="en-US" altLang="zh-CN" sz="2800" dirty="0"/>
              <a:t>=0;i&lt;</a:t>
            </a:r>
            <a:r>
              <a:rPr lang="en-US" altLang="zh-CN" sz="2800" dirty="0" err="1"/>
              <a:t>SIZE;i</a:t>
            </a:r>
            <a:r>
              <a:rPr lang="en-US" altLang="zh-CN" sz="2800" dirty="0"/>
              <a:t>++)</a:t>
            </a:r>
            <a:endParaRPr lang="zh-CN" altLang="zh-CN" sz="2800" dirty="0"/>
          </a:p>
          <a:p>
            <a:pPr>
              <a:lnSpc>
                <a:spcPts val="2800"/>
              </a:lnSpc>
              <a:buFont typeface="Wingdings" pitchFamily="2" charset="2"/>
              <a:buNone/>
            </a:pPr>
            <a:r>
              <a:rPr lang="en-US" altLang="zh-CN" sz="2800" dirty="0"/>
              <a:t>  {</a:t>
            </a:r>
            <a:r>
              <a:rPr lang="en-US" altLang="zh-CN" sz="2800" dirty="0" err="1">
                <a:solidFill>
                  <a:srgbClr val="9D138D"/>
                </a:solidFill>
              </a:rPr>
              <a:t>fread</a:t>
            </a:r>
            <a:r>
              <a:rPr lang="en-US" altLang="zh-CN" sz="2800" dirty="0"/>
              <a:t> (&amp;stud[</a:t>
            </a:r>
            <a:r>
              <a:rPr lang="en-US" altLang="zh-CN" sz="2800" dirty="0" err="1"/>
              <a:t>i</a:t>
            </a:r>
            <a:r>
              <a:rPr lang="en-US" altLang="zh-CN" sz="2800" dirty="0"/>
              <a:t>],</a:t>
            </a:r>
            <a:r>
              <a:rPr lang="en-US" altLang="zh-CN" sz="2800" dirty="0" err="1"/>
              <a:t>sizeof</a:t>
            </a:r>
            <a:r>
              <a:rPr lang="en-US" altLang="zh-CN" sz="2800" dirty="0"/>
              <a:t>(struct</a:t>
            </a:r>
          </a:p>
          <a:p>
            <a:pPr>
              <a:lnSpc>
                <a:spcPts val="2800"/>
              </a:lnSpc>
              <a:buFont typeface="Wingdings" pitchFamily="2" charset="2"/>
              <a:buNone/>
            </a:pPr>
            <a:r>
              <a:rPr lang="en-US" altLang="zh-CN" sz="2800" dirty="0"/>
              <a:t>                             </a:t>
            </a:r>
            <a:r>
              <a:rPr lang="en-US" altLang="zh-CN" sz="2800" dirty="0" err="1"/>
              <a:t>Student_type</a:t>
            </a:r>
            <a:r>
              <a:rPr lang="en-US" altLang="zh-CN" sz="2800" dirty="0"/>
              <a:t>),1,fp);   </a:t>
            </a:r>
            <a:endParaRPr lang="zh-CN" altLang="zh-CN" sz="2800" dirty="0"/>
          </a:p>
          <a:p>
            <a:pPr>
              <a:lnSpc>
                <a:spcPts val="2800"/>
              </a:lnSpc>
              <a:buFont typeface="Wingdings" pitchFamily="2" charset="2"/>
              <a:buNone/>
            </a:pPr>
            <a:r>
              <a:rPr lang="en-US" altLang="zh-CN" sz="2800" dirty="0"/>
              <a:t>    </a:t>
            </a:r>
            <a:r>
              <a:rPr lang="en-US" altLang="zh-CN" sz="2800" dirty="0" err="1"/>
              <a:t>printf</a:t>
            </a:r>
            <a:r>
              <a:rPr lang="en-US" altLang="zh-CN" sz="2800" dirty="0"/>
              <a:t> (“%-10s %4d %4d  %-15s\n”,</a:t>
            </a:r>
          </a:p>
          <a:p>
            <a:pPr>
              <a:lnSpc>
                <a:spcPts val="2800"/>
              </a:lnSpc>
              <a:buFont typeface="Wingdings" pitchFamily="2" charset="2"/>
              <a:buNone/>
            </a:pPr>
            <a:r>
              <a:rPr lang="en-US" altLang="zh-CN" sz="2800" dirty="0"/>
              <a:t>                stud[</a:t>
            </a:r>
            <a:r>
              <a:rPr lang="en-US" altLang="zh-CN" sz="2800" dirty="0" err="1"/>
              <a:t>i</a:t>
            </a:r>
            <a:r>
              <a:rPr lang="en-US" altLang="zh-CN" sz="2800" dirty="0"/>
              <a:t>].</a:t>
            </a:r>
            <a:r>
              <a:rPr lang="en-US" altLang="zh-CN" sz="2800" dirty="0" err="1"/>
              <a:t>name,stud</a:t>
            </a:r>
            <a:r>
              <a:rPr lang="en-US" altLang="zh-CN" sz="2800" dirty="0"/>
              <a:t>[</a:t>
            </a:r>
            <a:r>
              <a:rPr lang="en-US" altLang="zh-CN" sz="2800" dirty="0" err="1"/>
              <a:t>i</a:t>
            </a:r>
            <a:r>
              <a:rPr lang="en-US" altLang="zh-CN" sz="2800" dirty="0"/>
              <a:t>].num,</a:t>
            </a:r>
          </a:p>
          <a:p>
            <a:pPr>
              <a:lnSpc>
                <a:spcPts val="2800"/>
              </a:lnSpc>
              <a:buFont typeface="Wingdings" pitchFamily="2" charset="2"/>
              <a:buNone/>
            </a:pPr>
            <a:r>
              <a:rPr lang="en-US" altLang="zh-CN" sz="2800" dirty="0"/>
              <a:t>                     stud[</a:t>
            </a:r>
            <a:r>
              <a:rPr lang="en-US" altLang="zh-CN" sz="2800" dirty="0" err="1"/>
              <a:t>i</a:t>
            </a:r>
            <a:r>
              <a:rPr lang="en-US" altLang="zh-CN" sz="2800" dirty="0"/>
              <a:t>]. </a:t>
            </a:r>
            <a:r>
              <a:rPr lang="en-US" altLang="zh-CN" sz="2800" dirty="0" err="1"/>
              <a:t>age,stud</a:t>
            </a:r>
            <a:r>
              <a:rPr lang="en-US" altLang="zh-CN" sz="2800" dirty="0"/>
              <a:t>[</a:t>
            </a:r>
            <a:r>
              <a:rPr lang="en-US" altLang="zh-CN" sz="2800" dirty="0" err="1"/>
              <a:t>i</a:t>
            </a:r>
            <a:r>
              <a:rPr lang="en-US" altLang="zh-CN" sz="2800" dirty="0"/>
              <a:t>].</a:t>
            </a:r>
            <a:r>
              <a:rPr lang="en-US" altLang="zh-CN" sz="2800" dirty="0" err="1"/>
              <a:t>addr</a:t>
            </a:r>
            <a:r>
              <a:rPr lang="en-US" altLang="zh-CN" sz="2800" dirty="0"/>
              <a:t>);</a:t>
            </a:r>
            <a:endParaRPr lang="zh-CN" altLang="zh-CN" sz="2800" dirty="0"/>
          </a:p>
          <a:p>
            <a:pPr>
              <a:lnSpc>
                <a:spcPts val="2800"/>
              </a:lnSpc>
              <a:buFont typeface="Wingdings" pitchFamily="2" charset="2"/>
              <a:buNone/>
            </a:pPr>
            <a:r>
              <a:rPr lang="en-US" altLang="zh-CN" sz="2800" dirty="0"/>
              <a:t>   }</a:t>
            </a:r>
            <a:endParaRPr lang="zh-CN" altLang="zh-CN" sz="2800" dirty="0"/>
          </a:p>
          <a:p>
            <a:pPr>
              <a:lnSpc>
                <a:spcPts val="2800"/>
              </a:lnSpc>
              <a:buFont typeface="Wingdings" pitchFamily="2" charset="2"/>
              <a:buNone/>
            </a:pPr>
            <a:r>
              <a:rPr lang="en-US" altLang="zh-CN" sz="2800" dirty="0"/>
              <a:t>   </a:t>
            </a:r>
            <a:r>
              <a:rPr lang="en-US" altLang="zh-CN" sz="2800" dirty="0" err="1"/>
              <a:t>fclose</a:t>
            </a:r>
            <a:r>
              <a:rPr lang="en-US" altLang="zh-CN" sz="2800" dirty="0"/>
              <a:t> (</a:t>
            </a:r>
            <a:r>
              <a:rPr lang="en-US" altLang="zh-CN" sz="2800" dirty="0" err="1"/>
              <a:t>fp</a:t>
            </a:r>
            <a:r>
              <a:rPr lang="en-US" altLang="zh-CN" sz="2800" dirty="0"/>
              <a:t>);  </a:t>
            </a:r>
            <a:endParaRPr lang="zh-CN" altLang="zh-CN" sz="2800" dirty="0"/>
          </a:p>
          <a:p>
            <a:pPr>
              <a:lnSpc>
                <a:spcPts val="2800"/>
              </a:lnSpc>
              <a:buFont typeface="Wingdings" pitchFamily="2" charset="2"/>
              <a:buNone/>
            </a:pPr>
            <a:r>
              <a:rPr lang="en-US" altLang="zh-CN" sz="2800" dirty="0"/>
              <a:t>   return 0;</a:t>
            </a:r>
            <a:endParaRPr lang="zh-CN" altLang="zh-CN" sz="2800" dirty="0"/>
          </a:p>
          <a:p>
            <a:pPr>
              <a:lnSpc>
                <a:spcPts val="2800"/>
              </a:lnSpc>
              <a:buFont typeface="Wingdings" pitchFamily="2" charset="2"/>
              <a:buNone/>
            </a:pPr>
            <a:r>
              <a:rPr lang="en-US" altLang="zh-CN" sz="2800" dirty="0"/>
              <a:t>}</a:t>
            </a:r>
            <a:endParaRPr lang="zh-CN" altLang="zh-CN" sz="2800" dirty="0"/>
          </a:p>
        </p:txBody>
      </p:sp>
      <p:pic>
        <p:nvPicPr>
          <p:cNvPr id="78851"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10.1.1 </a:t>
            </a:r>
            <a:r>
              <a:rPr lang="zh-CN" altLang="zh-CN" dirty="0">
                <a:solidFill>
                  <a:srgbClr val="800000"/>
                </a:solidFill>
                <a:effectLst>
                  <a:outerShdw blurRad="38100" dist="38100" dir="2700000" algn="tl">
                    <a:srgbClr val="000000"/>
                  </a:outerShdw>
                </a:effectLst>
                <a:latin typeface="Arial" charset="0"/>
                <a:ea typeface="黑体" pitchFamily="2" charset="-122"/>
              </a:rPr>
              <a:t>什么是文件</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1267" name="Rectangle 3"/>
          <p:cNvSpPr>
            <a:spLocks noGrp="1" noChangeArrowheads="1"/>
          </p:cNvSpPr>
          <p:nvPr>
            <p:ph idx="1"/>
          </p:nvPr>
        </p:nvSpPr>
        <p:spPr>
          <a:xfrm>
            <a:off x="395536" y="1571625"/>
            <a:ext cx="8319839" cy="4786313"/>
          </a:xfrm>
        </p:spPr>
        <p:txBody>
          <a:bodyPr/>
          <a:lstStyle/>
          <a:p>
            <a:r>
              <a:rPr lang="zh-CN" altLang="zh-CN" dirty="0"/>
              <a:t>“</a:t>
            </a:r>
            <a:r>
              <a:rPr lang="zh-CN" altLang="zh-CN" dirty="0">
                <a:solidFill>
                  <a:srgbClr val="C00000"/>
                </a:solidFill>
              </a:rPr>
              <a:t>文件</a:t>
            </a:r>
            <a:r>
              <a:rPr lang="zh-CN" altLang="zh-CN" dirty="0"/>
              <a:t>”指存储在外部介质上数据的集合</a:t>
            </a:r>
            <a:r>
              <a:rPr lang="zh-CN" altLang="en-US" dirty="0"/>
              <a:t>。</a:t>
            </a:r>
            <a:endParaRPr lang="en-US" altLang="zh-CN" dirty="0"/>
          </a:p>
          <a:p>
            <a:endParaRPr lang="en-US" altLang="zh-CN" dirty="0"/>
          </a:p>
          <a:p>
            <a:r>
              <a:rPr lang="zh-CN" altLang="zh-CN" dirty="0"/>
              <a:t>输入输出是数据传送的过程，数据如流水一样从一处流向另一处，因此常将输入输出形象地称为流</a:t>
            </a:r>
            <a:r>
              <a:rPr lang="en-US" altLang="zh-CN" dirty="0"/>
              <a:t>(stream)</a:t>
            </a:r>
            <a:r>
              <a:rPr lang="zh-CN" altLang="zh-CN" dirty="0"/>
              <a:t>，即</a:t>
            </a:r>
            <a:r>
              <a:rPr lang="zh-CN" altLang="zh-CN" dirty="0">
                <a:solidFill>
                  <a:srgbClr val="FF0000"/>
                </a:solidFill>
              </a:rPr>
              <a:t>数据流</a:t>
            </a:r>
            <a:r>
              <a:rPr lang="zh-CN" altLang="zh-CN" dirty="0"/>
              <a:t>。</a:t>
            </a:r>
            <a:endParaRPr lang="en-US" altLang="zh-CN" dirty="0"/>
          </a:p>
          <a:p>
            <a:r>
              <a:rPr lang="zh-CN" altLang="zh-CN" dirty="0"/>
              <a:t>流表示了信息从源到目的端的流动。</a:t>
            </a:r>
            <a:endParaRPr lang="en-US" altLang="zh-CN" dirty="0">
              <a:solidFill>
                <a:srgbClr val="C00000"/>
              </a:solidFill>
            </a:endParaRPr>
          </a:p>
        </p:txBody>
      </p:sp>
      <p:pic>
        <p:nvPicPr>
          <p:cNvPr id="11268"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785813"/>
            <a:ext cx="8153400" cy="5338762"/>
          </a:xfrm>
        </p:spPr>
        <p:txBody>
          <a:bodyPr/>
          <a:lstStyle/>
          <a:p>
            <a:r>
              <a:rPr lang="en-US" altLang="zh-CN" dirty="0"/>
              <a:t>  </a:t>
            </a:r>
            <a:r>
              <a:rPr lang="zh-CN" altLang="en-US" dirty="0"/>
              <a:t>如果修改</a:t>
            </a:r>
            <a:r>
              <a:rPr lang="zh-CN" altLang="zh-CN" dirty="0"/>
              <a:t>例</a:t>
            </a:r>
            <a:r>
              <a:rPr lang="en-US" altLang="zh-CN" dirty="0"/>
              <a:t>10.4</a:t>
            </a:r>
            <a:r>
              <a:rPr lang="zh-CN" altLang="en-US" dirty="0"/>
              <a:t>：从</a:t>
            </a:r>
            <a:r>
              <a:rPr lang="zh-CN" altLang="zh-CN" dirty="0"/>
              <a:t>已有的二进制</a:t>
            </a:r>
            <a:r>
              <a:rPr lang="zh-CN" altLang="en-US" dirty="0"/>
              <a:t>文件</a:t>
            </a:r>
            <a:r>
              <a:rPr lang="zh-CN" altLang="zh-CN" dirty="0"/>
              <a:t>“</a:t>
            </a:r>
            <a:r>
              <a:rPr lang="en-US" altLang="zh-CN" dirty="0" err="1"/>
              <a:t>stu_list</a:t>
            </a:r>
            <a:r>
              <a:rPr lang="zh-CN" altLang="zh-CN" dirty="0"/>
              <a:t>”中，读入数据并输出到“</a:t>
            </a:r>
            <a:r>
              <a:rPr lang="en-US" altLang="zh-CN" dirty="0"/>
              <a:t>stu.dat</a:t>
            </a:r>
            <a:r>
              <a:rPr lang="zh-CN" altLang="zh-CN" dirty="0"/>
              <a:t>”文件中</a:t>
            </a:r>
            <a:r>
              <a:rPr lang="zh-CN" altLang="en-US" dirty="0"/>
              <a:t>，应如何修改程序？</a:t>
            </a:r>
            <a:r>
              <a:rPr lang="en-US" altLang="zh-CN" dirty="0"/>
              <a:t> </a:t>
            </a:r>
            <a:endParaRPr lang="zh-CN" altLang="zh-CN" dirty="0"/>
          </a:p>
          <a:p>
            <a:r>
              <a:rPr lang="zh-CN" altLang="zh-CN" dirty="0"/>
              <a:t>解题思路：</a:t>
            </a:r>
            <a:endParaRPr lang="en-US" altLang="zh-CN" dirty="0"/>
          </a:p>
          <a:p>
            <a:pPr lvl="1"/>
            <a:r>
              <a:rPr lang="zh-CN" altLang="zh-CN" sz="3200" dirty="0"/>
              <a:t>编写</a:t>
            </a:r>
            <a:r>
              <a:rPr lang="en-US" altLang="zh-CN" sz="3200" dirty="0"/>
              <a:t>load</a:t>
            </a:r>
            <a:r>
              <a:rPr lang="zh-CN" altLang="zh-CN" sz="3200" dirty="0"/>
              <a:t>函数</a:t>
            </a:r>
            <a:endParaRPr lang="en-US" altLang="zh-CN" sz="3200" dirty="0"/>
          </a:p>
          <a:p>
            <a:pPr lvl="1"/>
            <a:r>
              <a:rPr lang="en-US" altLang="zh-CN" sz="3200" dirty="0"/>
              <a:t>main</a:t>
            </a:r>
            <a:r>
              <a:rPr lang="zh-CN" altLang="en-US" sz="3200" dirty="0"/>
              <a:t>函数中再调用</a:t>
            </a:r>
            <a:r>
              <a:rPr lang="en-US" altLang="zh-CN" sz="3200" dirty="0"/>
              <a:t>load</a:t>
            </a:r>
            <a:r>
              <a:rPr lang="zh-CN" altLang="zh-CN" sz="3200" dirty="0"/>
              <a:t>函数</a:t>
            </a:r>
            <a:endParaRPr lang="zh-CN" altLang="en-US" sz="3200" dirty="0"/>
          </a:p>
        </p:txBody>
      </p:sp>
      <p:pic>
        <p:nvPicPr>
          <p:cNvPr id="79875"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p:cNvSpPr>
            <a:spLocks noGrp="1"/>
          </p:cNvSpPr>
          <p:nvPr>
            <p:ph idx="1"/>
          </p:nvPr>
        </p:nvSpPr>
        <p:spPr>
          <a:xfrm>
            <a:off x="71438" y="571500"/>
            <a:ext cx="8858250" cy="5786438"/>
          </a:xfrm>
        </p:spPr>
        <p:txBody>
          <a:bodyPr/>
          <a:lstStyle/>
          <a:p>
            <a:pPr>
              <a:lnSpc>
                <a:spcPts val="2800"/>
              </a:lnSpc>
              <a:buFont typeface="Wingdings" pitchFamily="2" charset="2"/>
              <a:buNone/>
            </a:pPr>
            <a:r>
              <a:rPr lang="en-US" altLang="zh-CN" sz="2800"/>
              <a:t>void load( )</a:t>
            </a:r>
            <a:endParaRPr lang="zh-CN" altLang="zh-CN" sz="2800"/>
          </a:p>
          <a:p>
            <a:pPr>
              <a:lnSpc>
                <a:spcPts val="2800"/>
              </a:lnSpc>
              <a:buFont typeface="Wingdings" pitchFamily="2" charset="2"/>
              <a:buNone/>
            </a:pPr>
            <a:r>
              <a:rPr lang="en-US" altLang="zh-CN" sz="2800"/>
              <a:t>{ FILE *fp;   int i;   if((fp=fopen("stu_list","rb"))==NULL)   </a:t>
            </a:r>
            <a:endParaRPr lang="zh-CN" altLang="zh-CN" sz="2800"/>
          </a:p>
          <a:p>
            <a:pPr>
              <a:lnSpc>
                <a:spcPts val="2800"/>
              </a:lnSpc>
              <a:buFont typeface="Wingdings" pitchFamily="2" charset="2"/>
              <a:buNone/>
            </a:pPr>
            <a:r>
              <a:rPr lang="en-US" altLang="zh-CN" sz="2800"/>
              <a:t>   {printf("cannot open infile\n"); return;}</a:t>
            </a:r>
          </a:p>
          <a:p>
            <a:pPr>
              <a:lnSpc>
                <a:spcPts val="2800"/>
              </a:lnSpc>
              <a:buFont typeface="Wingdings" pitchFamily="2" charset="2"/>
              <a:buNone/>
            </a:pPr>
            <a:r>
              <a:rPr lang="en-US" altLang="zh-CN" sz="2800"/>
              <a:t>   for(i=0;i&lt;SIZE;i++)</a:t>
            </a:r>
            <a:endParaRPr lang="zh-CN" altLang="zh-CN" sz="2800"/>
          </a:p>
          <a:p>
            <a:pPr>
              <a:lnSpc>
                <a:spcPts val="2800"/>
              </a:lnSpc>
              <a:buFont typeface="Wingdings" pitchFamily="2" charset="2"/>
              <a:buNone/>
            </a:pPr>
            <a:r>
              <a:rPr lang="en-US" altLang="zh-CN" sz="2800"/>
              <a:t>      if(fread(&amp;stud[i],sizeof(struct</a:t>
            </a:r>
          </a:p>
          <a:p>
            <a:pPr>
              <a:lnSpc>
                <a:spcPts val="2800"/>
              </a:lnSpc>
              <a:buFont typeface="Wingdings" pitchFamily="2" charset="2"/>
              <a:buNone/>
            </a:pPr>
            <a:r>
              <a:rPr lang="en-US" altLang="zh-CN" sz="2800"/>
              <a:t>                            student_type),1,fp)!=1)   </a:t>
            </a:r>
            <a:endParaRPr lang="zh-CN" altLang="zh-CN" sz="2800"/>
          </a:p>
          <a:p>
            <a:pPr>
              <a:lnSpc>
                <a:spcPts val="2800"/>
              </a:lnSpc>
              <a:buFont typeface="Wingdings" pitchFamily="2" charset="2"/>
              <a:buNone/>
            </a:pPr>
            <a:r>
              <a:rPr lang="en-US" altLang="zh-CN" sz="2800"/>
              <a:t>      { if(feof(fp)) </a:t>
            </a:r>
            <a:endParaRPr lang="zh-CN" altLang="zh-CN" sz="2800"/>
          </a:p>
          <a:p>
            <a:pPr>
              <a:lnSpc>
                <a:spcPts val="2800"/>
              </a:lnSpc>
              <a:buFont typeface="Wingdings" pitchFamily="2" charset="2"/>
              <a:buNone/>
            </a:pPr>
            <a:r>
              <a:rPr lang="en-US" altLang="zh-CN" sz="2800"/>
              <a:t>	        {   fclose(fp);   return;     }</a:t>
            </a:r>
            <a:endParaRPr lang="zh-CN" altLang="zh-CN" sz="2800"/>
          </a:p>
          <a:p>
            <a:pPr>
              <a:lnSpc>
                <a:spcPts val="2800"/>
              </a:lnSpc>
              <a:buFont typeface="Wingdings" pitchFamily="2" charset="2"/>
              <a:buNone/>
            </a:pPr>
            <a:r>
              <a:rPr lang="en-US" altLang="zh-CN" sz="2800"/>
              <a:t>         printf("file read error\n");</a:t>
            </a:r>
            <a:endParaRPr lang="zh-CN" altLang="zh-CN" sz="2800"/>
          </a:p>
          <a:p>
            <a:pPr>
              <a:lnSpc>
                <a:spcPts val="2800"/>
              </a:lnSpc>
              <a:buFont typeface="Wingdings" pitchFamily="2" charset="2"/>
              <a:buNone/>
            </a:pPr>
            <a:r>
              <a:rPr lang="en-US" altLang="zh-CN" sz="2800"/>
              <a:t>      }</a:t>
            </a:r>
            <a:endParaRPr lang="zh-CN" altLang="zh-CN" sz="2800"/>
          </a:p>
          <a:p>
            <a:pPr>
              <a:lnSpc>
                <a:spcPts val="2800"/>
              </a:lnSpc>
              <a:buFont typeface="Wingdings" pitchFamily="2" charset="2"/>
              <a:buNone/>
            </a:pPr>
            <a:r>
              <a:rPr lang="en-US" altLang="zh-CN" sz="2800"/>
              <a:t>   fclose (fp);</a:t>
            </a:r>
            <a:endParaRPr lang="zh-CN" altLang="zh-CN" sz="2800"/>
          </a:p>
          <a:p>
            <a:pPr>
              <a:lnSpc>
                <a:spcPts val="2800"/>
              </a:lnSpc>
              <a:buFont typeface="Wingdings" pitchFamily="2" charset="2"/>
              <a:buNone/>
            </a:pPr>
            <a:r>
              <a:rPr lang="en-US" altLang="zh-CN" sz="2800"/>
              <a:t>}</a:t>
            </a:r>
            <a:endParaRPr lang="zh-CN" altLang="en-US" sz="2800"/>
          </a:p>
        </p:txBody>
      </p:sp>
      <p:pic>
        <p:nvPicPr>
          <p:cNvPr id="80899"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内容占位符 2"/>
          <p:cNvSpPr>
            <a:spLocks noGrp="1"/>
          </p:cNvSpPr>
          <p:nvPr>
            <p:ph idx="1"/>
          </p:nvPr>
        </p:nvSpPr>
        <p:spPr>
          <a:xfrm>
            <a:off x="928688" y="1357313"/>
            <a:ext cx="4500562" cy="3357562"/>
          </a:xfrm>
        </p:spPr>
        <p:txBody>
          <a:bodyPr/>
          <a:lstStyle/>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load();</a:t>
            </a:r>
            <a:endParaRPr lang="zh-CN" altLang="zh-CN" sz="2800"/>
          </a:p>
          <a:p>
            <a:pPr>
              <a:lnSpc>
                <a:spcPct val="100000"/>
              </a:lnSpc>
              <a:buFont typeface="Wingdings" pitchFamily="2" charset="2"/>
              <a:buNone/>
            </a:pPr>
            <a:r>
              <a:rPr lang="zh-CN" altLang="zh-CN" sz="2800"/>
              <a:t>　　 </a:t>
            </a:r>
            <a:r>
              <a:rPr lang="en-US" altLang="zh-CN" sz="2800"/>
              <a:t>save();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p:txBody>
      </p:sp>
      <p:pic>
        <p:nvPicPr>
          <p:cNvPr id="81923"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标题 1"/>
          <p:cNvSpPr>
            <a:spLocks noGrp="1"/>
          </p:cNvSpPr>
          <p:nvPr>
            <p:ph type="title"/>
          </p:nvPr>
        </p:nvSpPr>
        <p:spPr/>
        <p:txBody>
          <a:bodyPr/>
          <a:lstStyle/>
          <a:p>
            <a:r>
              <a:rPr lang="zh-CN" altLang="en-US"/>
              <a:t>练习</a:t>
            </a:r>
          </a:p>
        </p:txBody>
      </p:sp>
      <p:sp>
        <p:nvSpPr>
          <p:cNvPr id="82947" name="内容占位符 2"/>
          <p:cNvSpPr>
            <a:spLocks noGrp="1"/>
          </p:cNvSpPr>
          <p:nvPr>
            <p:ph idx="1"/>
          </p:nvPr>
        </p:nvSpPr>
        <p:spPr/>
        <p:txBody>
          <a:bodyPr/>
          <a:lstStyle/>
          <a:p>
            <a:r>
              <a:rPr lang="zh-CN" altLang="en-US" dirty="0"/>
              <a:t>例</a:t>
            </a:r>
            <a:r>
              <a:rPr lang="en-US" altLang="zh-CN" dirty="0"/>
              <a:t>10.4</a:t>
            </a:r>
            <a:endParaRPr lang="zh-CN" altLang="en-US" dirty="0"/>
          </a:p>
        </p:txBody>
      </p:sp>
    </p:spTree>
  </p:cSld>
  <p:clrMapOvr>
    <a:masterClrMapping/>
  </p:clrMapOvr>
  <p:transition>
    <p:fade/>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501063"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10.4 </a:t>
            </a:r>
            <a:r>
              <a:rPr lang="zh-CN" altLang="zh-CN" dirty="0">
                <a:solidFill>
                  <a:srgbClr val="800000"/>
                </a:solidFill>
                <a:effectLst>
                  <a:outerShdw blurRad="38100" dist="38100" dir="2700000" algn="tl">
                    <a:srgbClr val="000000"/>
                  </a:outerShdw>
                </a:effectLst>
                <a:latin typeface="Arial" charset="0"/>
                <a:ea typeface="黑体" pitchFamily="2" charset="-122"/>
              </a:rPr>
              <a:t>随机读写数据文件</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76803" name="Rectangle 3"/>
          <p:cNvSpPr>
            <a:spLocks noGrp="1" noChangeArrowheads="1"/>
          </p:cNvSpPr>
          <p:nvPr>
            <p:ph idx="1"/>
          </p:nvPr>
        </p:nvSpPr>
        <p:spPr>
          <a:xfrm>
            <a:off x="571500" y="1643063"/>
            <a:ext cx="8001000" cy="4143375"/>
          </a:xfrm>
        </p:spPr>
        <p:txBody>
          <a:bodyPr/>
          <a:lstStyle/>
          <a:p>
            <a:r>
              <a:rPr lang="zh-CN" altLang="zh-CN" dirty="0"/>
              <a:t>对文件进行顺序读写比较容易理解，也容易操作，但有时效率不高</a:t>
            </a:r>
            <a:endParaRPr lang="en-US" altLang="zh-CN" dirty="0"/>
          </a:p>
          <a:p>
            <a:r>
              <a:rPr lang="zh-CN" altLang="zh-CN" dirty="0"/>
              <a:t>随机访问不是按数据在文件中的物理位置次序进行读写，而是可以对</a:t>
            </a:r>
            <a:r>
              <a:rPr lang="zh-CN" altLang="zh-CN" dirty="0">
                <a:solidFill>
                  <a:srgbClr val="FF0000"/>
                </a:solidFill>
              </a:rPr>
              <a:t>任何位置</a:t>
            </a:r>
            <a:r>
              <a:rPr lang="zh-CN" altLang="zh-CN" dirty="0"/>
              <a:t>上的数据进行访问，显然这种方法比顺序访问效率高得多</a:t>
            </a:r>
          </a:p>
        </p:txBody>
      </p:sp>
      <p:pic>
        <p:nvPicPr>
          <p:cNvPr id="83972" name="图片 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6803">
                                            <p:txEl>
                                              <p:pRg st="1" end="1"/>
                                            </p:txEl>
                                          </p:spTgt>
                                        </p:tgtEl>
                                        <p:attrNameLst>
                                          <p:attrName>style.visibility</p:attrName>
                                        </p:attrNameLst>
                                      </p:cBhvr>
                                      <p:to>
                                        <p:strVal val="visible"/>
                                      </p:to>
                                    </p:set>
                                    <p:animEffect transition="in" filter="blinds(horizontal)">
                                      <p:cBhvr>
                                        <p:cTn id="7" dur="500"/>
                                        <p:tgtEl>
                                          <p:spTgt spid="768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501063"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10.4 </a:t>
            </a:r>
            <a:r>
              <a:rPr lang="zh-CN" altLang="zh-CN" dirty="0">
                <a:solidFill>
                  <a:srgbClr val="800000"/>
                </a:solidFill>
                <a:effectLst>
                  <a:outerShdw blurRad="38100" dist="38100" dir="2700000" algn="tl">
                    <a:srgbClr val="000000"/>
                  </a:outerShdw>
                </a:effectLst>
                <a:latin typeface="Arial" charset="0"/>
                <a:ea typeface="黑体" pitchFamily="2" charset="-122"/>
              </a:rPr>
              <a:t>随机读写数据文件</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84995" name="Rectangle 3"/>
          <p:cNvSpPr>
            <a:spLocks noGrp="1" noChangeArrowheads="1"/>
          </p:cNvSpPr>
          <p:nvPr>
            <p:ph idx="1"/>
          </p:nvPr>
        </p:nvSpPr>
        <p:spPr>
          <a:xfrm>
            <a:off x="1071563" y="2143125"/>
            <a:ext cx="7143750" cy="2643188"/>
          </a:xfrm>
        </p:spPr>
        <p:txBody>
          <a:bodyPr/>
          <a:lstStyle/>
          <a:p>
            <a:pPr>
              <a:buFont typeface="Wingdings" pitchFamily="2" charset="2"/>
              <a:buNone/>
            </a:pPr>
            <a:r>
              <a:rPr lang="en-US" altLang="zh-CN" sz="3600">
                <a:hlinkClick r:id="rId2" action="ppaction://hlinksldjump"/>
              </a:rPr>
              <a:t>10.4.1 </a:t>
            </a:r>
            <a:r>
              <a:rPr lang="zh-CN" altLang="zh-CN" sz="3600">
                <a:hlinkClick r:id="rId2" action="ppaction://hlinksldjump"/>
              </a:rPr>
              <a:t>文件位置标记及其定位</a:t>
            </a:r>
            <a:endParaRPr lang="en-US" altLang="zh-CN" sz="3600"/>
          </a:p>
          <a:p>
            <a:pPr>
              <a:buFont typeface="Wingdings" pitchFamily="2" charset="2"/>
              <a:buNone/>
            </a:pPr>
            <a:r>
              <a:rPr lang="en-US" altLang="zh-CN" sz="3600">
                <a:hlinkClick r:id="rId3" action="ppaction://hlinksldjump"/>
              </a:rPr>
              <a:t>10.4.2  </a:t>
            </a:r>
            <a:r>
              <a:rPr lang="zh-CN" altLang="zh-CN" sz="3600">
                <a:hlinkClick r:id="rId3" action="ppaction://hlinksldjump"/>
              </a:rPr>
              <a:t>随机读写</a:t>
            </a:r>
            <a:endParaRPr lang="zh-CN" altLang="zh-CN" sz="3600"/>
          </a:p>
        </p:txBody>
      </p:sp>
      <p:pic>
        <p:nvPicPr>
          <p:cNvPr id="84996" name="图片 5" descr="Untitled.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501063"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10.4.1 </a:t>
            </a:r>
            <a:r>
              <a:rPr lang="zh-CN" altLang="zh-CN" dirty="0">
                <a:solidFill>
                  <a:srgbClr val="800000"/>
                </a:solidFill>
                <a:effectLst>
                  <a:outerShdw blurRad="38100" dist="38100" dir="2700000" algn="tl">
                    <a:srgbClr val="000000"/>
                  </a:outerShdw>
                </a:effectLst>
                <a:latin typeface="Arial" charset="0"/>
                <a:ea typeface="黑体" pitchFamily="2" charset="-122"/>
              </a:rPr>
              <a:t>文件位置标记及其定位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86019" name="Rectangle 3"/>
          <p:cNvSpPr>
            <a:spLocks noGrp="1" noChangeArrowheads="1"/>
          </p:cNvSpPr>
          <p:nvPr>
            <p:ph idx="1"/>
          </p:nvPr>
        </p:nvSpPr>
        <p:spPr>
          <a:xfrm>
            <a:off x="857250" y="1714500"/>
            <a:ext cx="7143750" cy="3929063"/>
          </a:xfrm>
        </p:spPr>
        <p:txBody>
          <a:bodyPr/>
          <a:lstStyle/>
          <a:p>
            <a:pPr>
              <a:buFont typeface="Wingdings" pitchFamily="2" charset="2"/>
              <a:buNone/>
            </a:pPr>
            <a:r>
              <a:rPr lang="en-US" altLang="zh-CN"/>
              <a:t>1.</a:t>
            </a:r>
            <a:r>
              <a:rPr lang="zh-CN" altLang="zh-CN"/>
              <a:t>文件位置标记</a:t>
            </a:r>
            <a:endParaRPr lang="en-US" altLang="zh-CN"/>
          </a:p>
          <a:p>
            <a:r>
              <a:rPr lang="zh-CN" altLang="zh-CN"/>
              <a:t>为了对读写进行控制，系统为每个文件设置了一个文件读写位置标记</a:t>
            </a:r>
            <a:r>
              <a:rPr lang="en-US" altLang="zh-CN"/>
              <a:t>(</a:t>
            </a:r>
            <a:r>
              <a:rPr lang="zh-CN" altLang="zh-CN"/>
              <a:t>简称文件标记</a:t>
            </a:r>
            <a:r>
              <a:rPr lang="en-US" altLang="zh-CN"/>
              <a:t>)</a:t>
            </a:r>
            <a:r>
              <a:rPr lang="zh-CN" altLang="zh-CN"/>
              <a:t>，用来指示“接下来要读写的下一个字符的位置”</a:t>
            </a:r>
          </a:p>
        </p:txBody>
      </p:sp>
      <p:pic>
        <p:nvPicPr>
          <p:cNvPr id="86020"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501063"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10.4.1 </a:t>
            </a:r>
            <a:r>
              <a:rPr lang="zh-CN" altLang="zh-CN" dirty="0">
                <a:solidFill>
                  <a:srgbClr val="800000"/>
                </a:solidFill>
                <a:effectLst>
                  <a:outerShdw blurRad="38100" dist="38100" dir="2700000" algn="tl">
                    <a:srgbClr val="000000"/>
                  </a:outerShdw>
                </a:effectLst>
                <a:latin typeface="Arial" charset="0"/>
                <a:ea typeface="黑体" pitchFamily="2" charset="-122"/>
              </a:rPr>
              <a:t>文件位置标记及其定位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grpSp>
        <p:nvGrpSpPr>
          <p:cNvPr id="87043" name="组合 4"/>
          <p:cNvGrpSpPr>
            <a:grpSpLocks/>
          </p:cNvGrpSpPr>
          <p:nvPr/>
        </p:nvGrpSpPr>
        <p:grpSpPr bwMode="auto">
          <a:xfrm>
            <a:off x="4500563" y="2927350"/>
            <a:ext cx="1643062" cy="2643188"/>
            <a:chOff x="1928794" y="2786058"/>
            <a:chExt cx="1643074" cy="2643206"/>
          </a:xfrm>
        </p:grpSpPr>
        <p:sp>
          <p:nvSpPr>
            <p:cNvPr id="87053" name="矩形 5"/>
            <p:cNvSpPr>
              <a:spLocks noChangeArrowheads="1"/>
            </p:cNvSpPr>
            <p:nvPr/>
          </p:nvSpPr>
          <p:spPr bwMode="auto">
            <a:xfrm>
              <a:off x="1928794" y="2786058"/>
              <a:ext cx="1643074" cy="2643206"/>
            </a:xfrm>
            <a:prstGeom prst="rect">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87054" name="直接连接符 6"/>
            <p:cNvCxnSpPr>
              <a:cxnSpLocks noChangeShapeType="1"/>
            </p:cNvCxnSpPr>
            <p:nvPr/>
          </p:nvCxnSpPr>
          <p:spPr bwMode="auto">
            <a:xfrm>
              <a:off x="1928794" y="3143248"/>
              <a:ext cx="1643074"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87055" name="直接连接符 7"/>
            <p:cNvCxnSpPr>
              <a:cxnSpLocks noChangeShapeType="1"/>
            </p:cNvCxnSpPr>
            <p:nvPr/>
          </p:nvCxnSpPr>
          <p:spPr bwMode="auto">
            <a:xfrm>
              <a:off x="1928794" y="3500438"/>
              <a:ext cx="1643074"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87056" name="直接连接符 8"/>
            <p:cNvCxnSpPr>
              <a:cxnSpLocks noChangeShapeType="1"/>
            </p:cNvCxnSpPr>
            <p:nvPr/>
          </p:nvCxnSpPr>
          <p:spPr bwMode="auto">
            <a:xfrm>
              <a:off x="1928794" y="3857628"/>
              <a:ext cx="1643074"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grpSp>
      <p:sp>
        <p:nvSpPr>
          <p:cNvPr id="87044" name="TextBox 9"/>
          <p:cNvSpPr txBox="1">
            <a:spLocks noChangeArrowheads="1"/>
          </p:cNvSpPr>
          <p:nvPr/>
        </p:nvSpPr>
        <p:spPr bwMode="auto">
          <a:xfrm>
            <a:off x="2071688" y="2286000"/>
            <a:ext cx="1928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9D138D"/>
                </a:solidFill>
                <a:latin typeface="Arial" pitchFamily="34" charset="0"/>
              </a:rPr>
              <a:t>文件指针</a:t>
            </a:r>
          </a:p>
        </p:txBody>
      </p:sp>
      <p:cxnSp>
        <p:nvCxnSpPr>
          <p:cNvPr id="87045" name="直接箭头连接符 10"/>
          <p:cNvCxnSpPr>
            <a:cxnSpLocks noChangeShapeType="1"/>
          </p:cNvCxnSpPr>
          <p:nvPr/>
        </p:nvCxnSpPr>
        <p:spPr bwMode="auto">
          <a:xfrm>
            <a:off x="2643188" y="2928938"/>
            <a:ext cx="1357312" cy="1587"/>
          </a:xfrm>
          <a:prstGeom prst="straightConnector1">
            <a:avLst/>
          </a:prstGeom>
          <a:noFill/>
          <a:ln w="38100" algn="ctr">
            <a:solidFill>
              <a:srgbClr val="9D138D"/>
            </a:solidFill>
            <a:miter lim="800000"/>
            <a:headEnd/>
            <a:tailEnd type="arrow" w="med" len="med"/>
          </a:ln>
          <a:extLst>
            <a:ext uri="{909E8E84-426E-40DD-AFC4-6F175D3DCCD1}">
              <a14:hiddenFill xmlns:a14="http://schemas.microsoft.com/office/drawing/2010/main">
                <a:noFill/>
              </a14:hiddenFill>
            </a:ext>
          </a:extLst>
        </p:spPr>
      </p:cxnSp>
      <p:sp>
        <p:nvSpPr>
          <p:cNvPr id="87046" name="TextBox 12"/>
          <p:cNvSpPr txBox="1">
            <a:spLocks noChangeArrowheads="1"/>
          </p:cNvSpPr>
          <p:nvPr/>
        </p:nvSpPr>
        <p:spPr bwMode="auto">
          <a:xfrm>
            <a:off x="1714500" y="3427413"/>
            <a:ext cx="27146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B050"/>
                </a:solidFill>
                <a:latin typeface="Arial" pitchFamily="34" charset="0"/>
              </a:rPr>
              <a:t>读写当前位置</a:t>
            </a:r>
          </a:p>
        </p:txBody>
      </p:sp>
      <p:cxnSp>
        <p:nvCxnSpPr>
          <p:cNvPr id="87047" name="直接箭头连接符 13"/>
          <p:cNvCxnSpPr>
            <a:cxnSpLocks noChangeShapeType="1"/>
          </p:cNvCxnSpPr>
          <p:nvPr/>
        </p:nvCxnSpPr>
        <p:spPr bwMode="auto">
          <a:xfrm>
            <a:off x="3143250" y="3998913"/>
            <a:ext cx="1357313"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87048" name="TextBox 14"/>
          <p:cNvSpPr txBox="1">
            <a:spLocks noChangeArrowheads="1"/>
          </p:cNvSpPr>
          <p:nvPr/>
        </p:nvSpPr>
        <p:spPr bwMode="auto">
          <a:xfrm>
            <a:off x="3000375" y="4999038"/>
            <a:ext cx="1285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B050"/>
                </a:solidFill>
                <a:latin typeface="Arial" pitchFamily="34" charset="0"/>
              </a:rPr>
              <a:t>文件尾</a:t>
            </a:r>
          </a:p>
        </p:txBody>
      </p:sp>
      <p:cxnSp>
        <p:nvCxnSpPr>
          <p:cNvPr id="87049" name="直接箭头连接符 15"/>
          <p:cNvCxnSpPr>
            <a:cxnSpLocks noChangeShapeType="1"/>
          </p:cNvCxnSpPr>
          <p:nvPr/>
        </p:nvCxnSpPr>
        <p:spPr bwMode="auto">
          <a:xfrm>
            <a:off x="3214688" y="5570538"/>
            <a:ext cx="1357312"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17" name="Rectangle 3"/>
          <p:cNvSpPr txBox="1">
            <a:spLocks noChangeArrowheads="1"/>
          </p:cNvSpPr>
          <p:nvPr/>
        </p:nvSpPr>
        <p:spPr bwMode="auto">
          <a:xfrm>
            <a:off x="857250" y="1714500"/>
            <a:ext cx="7643813" cy="642938"/>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None/>
              <a:defRPr/>
            </a:pPr>
            <a:r>
              <a:rPr lang="en-US" altLang="zh-CN" sz="3200" b="1" kern="0" dirty="0">
                <a:latin typeface="+mn-lt"/>
                <a:ea typeface="+mn-ea"/>
              </a:rPr>
              <a:t>1.</a:t>
            </a:r>
            <a:r>
              <a:rPr lang="zh-CN" altLang="zh-CN" sz="3200" b="1" kern="0" dirty="0">
                <a:latin typeface="+mn-lt"/>
                <a:ea typeface="+mn-ea"/>
              </a:rPr>
              <a:t>文件位置标记</a:t>
            </a:r>
          </a:p>
        </p:txBody>
      </p:sp>
      <p:sp>
        <p:nvSpPr>
          <p:cNvPr id="87051" name="TextBox 17"/>
          <p:cNvSpPr txBox="1">
            <a:spLocks noChangeArrowheads="1"/>
          </p:cNvSpPr>
          <p:nvPr/>
        </p:nvSpPr>
        <p:spPr bwMode="auto">
          <a:xfrm>
            <a:off x="1714500" y="3000375"/>
            <a:ext cx="1285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B050"/>
                </a:solidFill>
                <a:latin typeface="Arial" pitchFamily="34" charset="0"/>
              </a:rPr>
              <a:t>文件头</a:t>
            </a:r>
          </a:p>
        </p:txBody>
      </p:sp>
      <p:pic>
        <p:nvPicPr>
          <p:cNvPr id="87052"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501063"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10.4.1 </a:t>
            </a:r>
            <a:r>
              <a:rPr lang="zh-CN" altLang="zh-CN" dirty="0">
                <a:solidFill>
                  <a:srgbClr val="800000"/>
                </a:solidFill>
                <a:effectLst>
                  <a:outerShdw blurRad="38100" dist="38100" dir="2700000" algn="tl">
                    <a:srgbClr val="000000"/>
                  </a:outerShdw>
                </a:effectLst>
                <a:latin typeface="Arial" charset="0"/>
                <a:ea typeface="黑体" pitchFamily="2" charset="-122"/>
              </a:rPr>
              <a:t>文件位置标记及其定位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88067" name="Rectangle 3"/>
          <p:cNvSpPr>
            <a:spLocks noGrp="1" noChangeArrowheads="1"/>
          </p:cNvSpPr>
          <p:nvPr>
            <p:ph idx="1"/>
          </p:nvPr>
        </p:nvSpPr>
        <p:spPr>
          <a:xfrm>
            <a:off x="857250" y="1714500"/>
            <a:ext cx="7643813" cy="4429125"/>
          </a:xfrm>
        </p:spPr>
        <p:txBody>
          <a:bodyPr/>
          <a:lstStyle/>
          <a:p>
            <a:pPr>
              <a:buFont typeface="Wingdings" pitchFamily="2" charset="2"/>
              <a:buNone/>
            </a:pPr>
            <a:r>
              <a:rPr lang="en-US" altLang="zh-CN" dirty="0"/>
              <a:t>1.</a:t>
            </a:r>
            <a:r>
              <a:rPr lang="zh-CN" altLang="zh-CN" dirty="0"/>
              <a:t>文件位置标记</a:t>
            </a:r>
            <a:endParaRPr lang="en-US" altLang="zh-CN" dirty="0"/>
          </a:p>
          <a:p>
            <a:r>
              <a:rPr lang="zh-CN" altLang="zh-CN" dirty="0"/>
              <a:t>一般情况下，在对字符文件进行顺序读写时，文件标记指向文件开头，进行读的操作</a:t>
            </a:r>
            <a:r>
              <a:rPr lang="zh-CN" altLang="en-US" dirty="0"/>
              <a:t>时</a:t>
            </a:r>
            <a:r>
              <a:rPr lang="zh-CN" altLang="zh-CN" dirty="0"/>
              <a:t>，就读第一个字符，然后文件标记向后移一个位置，在下一次读操作时，就将位置标记指向的第二个字符读入。依此类推，直到遇文件尾，结束</a:t>
            </a:r>
            <a:r>
              <a:rPr lang="zh-CN" altLang="en-US" dirty="0"/>
              <a:t>。</a:t>
            </a:r>
            <a:endParaRPr lang="zh-CN" altLang="zh-CN" dirty="0"/>
          </a:p>
        </p:txBody>
      </p:sp>
      <p:pic>
        <p:nvPicPr>
          <p:cNvPr id="88068"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501063"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10.4.1 </a:t>
            </a:r>
            <a:r>
              <a:rPr lang="zh-CN" altLang="zh-CN" dirty="0">
                <a:solidFill>
                  <a:srgbClr val="800000"/>
                </a:solidFill>
                <a:effectLst>
                  <a:outerShdw blurRad="38100" dist="38100" dir="2700000" algn="tl">
                    <a:srgbClr val="000000"/>
                  </a:outerShdw>
                </a:effectLst>
                <a:latin typeface="Arial" charset="0"/>
                <a:ea typeface="黑体" pitchFamily="2" charset="-122"/>
              </a:rPr>
              <a:t>文件位置标记及其定位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89091" name="Rectangle 3"/>
          <p:cNvSpPr>
            <a:spLocks noGrp="1" noChangeArrowheads="1"/>
          </p:cNvSpPr>
          <p:nvPr>
            <p:ph idx="1"/>
          </p:nvPr>
        </p:nvSpPr>
        <p:spPr>
          <a:xfrm>
            <a:off x="857250" y="1714500"/>
            <a:ext cx="7643813" cy="4429125"/>
          </a:xfrm>
        </p:spPr>
        <p:txBody>
          <a:bodyPr/>
          <a:lstStyle/>
          <a:p>
            <a:pPr>
              <a:buFont typeface="Wingdings" pitchFamily="2" charset="2"/>
              <a:buNone/>
            </a:pPr>
            <a:r>
              <a:rPr lang="en-US" altLang="zh-CN" dirty="0"/>
              <a:t>1.</a:t>
            </a:r>
            <a:r>
              <a:rPr lang="zh-CN" altLang="zh-CN" dirty="0"/>
              <a:t>文件位置标记</a:t>
            </a:r>
            <a:endParaRPr lang="en-US" altLang="zh-CN" dirty="0"/>
          </a:p>
          <a:p>
            <a:r>
              <a:rPr lang="zh-CN" altLang="zh-CN" dirty="0"/>
              <a:t>如果是顺序写文件，则每写完一个数据后，文件标记顺序向后移一个位置，然后在下一次执行写操作时把数据写入指针所指的位置。直到把全部数据写完，此时文件位置标记在最后一个数据之后</a:t>
            </a:r>
          </a:p>
        </p:txBody>
      </p:sp>
      <p:pic>
        <p:nvPicPr>
          <p:cNvPr id="89092"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10.1.2 </a:t>
            </a:r>
            <a:r>
              <a:rPr lang="zh-CN" altLang="zh-CN" dirty="0">
                <a:solidFill>
                  <a:srgbClr val="800000"/>
                </a:solidFill>
                <a:effectLst>
                  <a:outerShdw blurRad="38100" dist="38100" dir="2700000" algn="tl">
                    <a:srgbClr val="000000"/>
                  </a:outerShdw>
                </a:effectLst>
                <a:latin typeface="Arial" charset="0"/>
                <a:ea typeface="黑体" pitchFamily="2" charset="-122"/>
              </a:rPr>
              <a:t>文件名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4339" name="Rectangle 3"/>
          <p:cNvSpPr>
            <a:spLocks noGrp="1" noChangeArrowheads="1"/>
          </p:cNvSpPr>
          <p:nvPr>
            <p:ph idx="1"/>
          </p:nvPr>
        </p:nvSpPr>
        <p:spPr>
          <a:xfrm>
            <a:off x="571500" y="1571625"/>
            <a:ext cx="8143875" cy="4500563"/>
          </a:xfrm>
        </p:spPr>
        <p:txBody>
          <a:bodyPr/>
          <a:lstStyle/>
          <a:p>
            <a:r>
              <a:rPr lang="zh-CN" altLang="zh-CN" dirty="0"/>
              <a:t>文件要有一个</a:t>
            </a:r>
            <a:r>
              <a:rPr lang="zh-CN" altLang="zh-CN" dirty="0">
                <a:solidFill>
                  <a:srgbClr val="FF0000"/>
                </a:solidFill>
              </a:rPr>
              <a:t>唯一的</a:t>
            </a:r>
            <a:r>
              <a:rPr lang="zh-CN" altLang="zh-CN" dirty="0"/>
              <a:t>文件标识，以便用户识别和引用。</a:t>
            </a:r>
            <a:endParaRPr lang="en-US" altLang="zh-CN" dirty="0"/>
          </a:p>
          <a:p>
            <a:r>
              <a:rPr lang="zh-CN" altLang="zh-CN" dirty="0"/>
              <a:t>文件标识包括三部分：</a:t>
            </a:r>
            <a:endParaRPr lang="en-US" altLang="zh-CN" dirty="0"/>
          </a:p>
          <a:p>
            <a:pPr lvl="1">
              <a:buFont typeface="Wingdings" pitchFamily="2" charset="2"/>
              <a:buNone/>
            </a:pPr>
            <a:r>
              <a:rPr lang="en-US" altLang="zh-CN" dirty="0"/>
              <a:t>(1)</a:t>
            </a:r>
            <a:r>
              <a:rPr lang="zh-CN" altLang="zh-CN" dirty="0">
                <a:effectLst>
                  <a:outerShdw blurRad="38100" dist="38100" dir="2700000" algn="tl">
                    <a:srgbClr val="000000">
                      <a:alpha val="43137"/>
                    </a:srgbClr>
                  </a:outerShdw>
                </a:effectLst>
              </a:rPr>
              <a:t>文件路径</a:t>
            </a:r>
            <a:endParaRPr lang="en-US" altLang="zh-CN" dirty="0">
              <a:effectLst>
                <a:outerShdw blurRad="38100" dist="38100" dir="2700000" algn="tl">
                  <a:srgbClr val="000000">
                    <a:alpha val="43137"/>
                  </a:srgbClr>
                </a:outerShdw>
              </a:effectLst>
            </a:endParaRPr>
          </a:p>
          <a:p>
            <a:pPr lvl="1">
              <a:buFont typeface="Wingdings" pitchFamily="2" charset="2"/>
              <a:buNone/>
            </a:pPr>
            <a:r>
              <a:rPr lang="en-US" altLang="zh-CN" dirty="0"/>
              <a:t>(2)</a:t>
            </a:r>
            <a:r>
              <a:rPr lang="zh-CN" altLang="zh-CN" dirty="0"/>
              <a:t>文件名主干</a:t>
            </a:r>
            <a:endParaRPr lang="en-US" altLang="zh-CN" dirty="0"/>
          </a:p>
          <a:p>
            <a:pPr lvl="1">
              <a:buFont typeface="Wingdings" pitchFamily="2" charset="2"/>
              <a:buNone/>
            </a:pPr>
            <a:r>
              <a:rPr lang="en-US" altLang="zh-CN" dirty="0"/>
              <a:t>(3)</a:t>
            </a:r>
            <a:r>
              <a:rPr lang="zh-CN" altLang="zh-CN" dirty="0"/>
              <a:t>文件后缀</a:t>
            </a:r>
            <a:endParaRPr lang="en-US" altLang="zh-CN" dirty="0">
              <a:solidFill>
                <a:srgbClr val="C00000"/>
              </a:solidFill>
            </a:endParaRPr>
          </a:p>
        </p:txBody>
      </p:sp>
      <p:pic>
        <p:nvPicPr>
          <p:cNvPr id="15364"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blinds(horizontal)">
                                      <p:cBhvr>
                                        <p:cTn id="7" dur="500"/>
                                        <p:tgtEl>
                                          <p:spTgt spid="1433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4339">
                                            <p:txEl>
                                              <p:pRg st="2" end="2"/>
                                            </p:txEl>
                                          </p:spTgt>
                                        </p:tgtEl>
                                        <p:attrNameLst>
                                          <p:attrName>style.visibility</p:attrName>
                                        </p:attrNameLst>
                                      </p:cBhvr>
                                      <p:to>
                                        <p:strVal val="visible"/>
                                      </p:to>
                                    </p:set>
                                    <p:animEffect transition="in" filter="blinds(horizontal)">
                                      <p:cBhvr>
                                        <p:cTn id="10" dur="500"/>
                                        <p:tgtEl>
                                          <p:spTgt spid="1433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4339">
                                            <p:txEl>
                                              <p:pRg st="3" end="3"/>
                                            </p:txEl>
                                          </p:spTgt>
                                        </p:tgtEl>
                                        <p:attrNameLst>
                                          <p:attrName>style.visibility</p:attrName>
                                        </p:attrNameLst>
                                      </p:cBhvr>
                                      <p:to>
                                        <p:strVal val="visible"/>
                                      </p:to>
                                    </p:set>
                                    <p:animEffect transition="in" filter="blinds(horizontal)">
                                      <p:cBhvr>
                                        <p:cTn id="13" dur="500"/>
                                        <p:tgtEl>
                                          <p:spTgt spid="1433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14339">
                                            <p:txEl>
                                              <p:pRg st="4" end="4"/>
                                            </p:txEl>
                                          </p:spTgt>
                                        </p:tgtEl>
                                        <p:attrNameLst>
                                          <p:attrName>style.visibility</p:attrName>
                                        </p:attrNameLst>
                                      </p:cBhvr>
                                      <p:to>
                                        <p:strVal val="visible"/>
                                      </p:to>
                                    </p:set>
                                    <p:animEffect transition="in" filter="blinds(horizontal)">
                                      <p:cBhvr>
                                        <p:cTn id="16" dur="500"/>
                                        <p:tgtEl>
                                          <p:spTgt spid="143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501063"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10.4.1 </a:t>
            </a:r>
            <a:r>
              <a:rPr lang="zh-CN" altLang="zh-CN" dirty="0">
                <a:solidFill>
                  <a:srgbClr val="800000"/>
                </a:solidFill>
                <a:effectLst>
                  <a:outerShdw blurRad="38100" dist="38100" dir="2700000" algn="tl">
                    <a:srgbClr val="000000"/>
                  </a:outerShdw>
                </a:effectLst>
                <a:latin typeface="Arial" charset="0"/>
                <a:ea typeface="黑体" pitchFamily="2" charset="-122"/>
              </a:rPr>
              <a:t>文件位置标记及其定位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82947" name="Rectangle 3"/>
          <p:cNvSpPr>
            <a:spLocks noGrp="1" noChangeArrowheads="1"/>
          </p:cNvSpPr>
          <p:nvPr>
            <p:ph idx="1"/>
          </p:nvPr>
        </p:nvSpPr>
        <p:spPr>
          <a:xfrm>
            <a:off x="857250" y="1714500"/>
            <a:ext cx="7643813" cy="4643438"/>
          </a:xfrm>
        </p:spPr>
        <p:txBody>
          <a:bodyPr/>
          <a:lstStyle/>
          <a:p>
            <a:pPr>
              <a:buFont typeface="Wingdings" pitchFamily="2" charset="2"/>
              <a:buNone/>
            </a:pPr>
            <a:r>
              <a:rPr lang="en-US" altLang="zh-CN"/>
              <a:t>1.</a:t>
            </a:r>
            <a:r>
              <a:rPr lang="zh-CN" altLang="zh-CN"/>
              <a:t>文件位置标记</a:t>
            </a:r>
            <a:endParaRPr lang="en-US" altLang="zh-CN"/>
          </a:p>
          <a:p>
            <a:r>
              <a:rPr lang="zh-CN" altLang="zh-CN"/>
              <a:t>可以根据读写的需要，人为地移动了文件标记的位置。文件标记可以向前移、向后移，移到文件头或文件尾，然后对该位置进行读写</a:t>
            </a:r>
            <a:r>
              <a:rPr lang="en-US" altLang="zh-CN"/>
              <a:t>——</a:t>
            </a:r>
            <a:r>
              <a:rPr lang="zh-CN" altLang="zh-CN">
                <a:solidFill>
                  <a:srgbClr val="9D138D"/>
                </a:solidFill>
              </a:rPr>
              <a:t>随机读写</a:t>
            </a:r>
            <a:endParaRPr lang="en-US" altLang="zh-CN">
              <a:solidFill>
                <a:srgbClr val="9D138D"/>
              </a:solidFill>
            </a:endParaRPr>
          </a:p>
          <a:p>
            <a:r>
              <a:rPr lang="zh-CN" altLang="zh-CN">
                <a:solidFill>
                  <a:srgbClr val="9D138D"/>
                </a:solidFill>
              </a:rPr>
              <a:t>随机读写</a:t>
            </a:r>
            <a:r>
              <a:rPr lang="zh-CN" altLang="zh-CN"/>
              <a:t>可以在任何位置写入数据，在任何位置读取数据</a:t>
            </a:r>
          </a:p>
        </p:txBody>
      </p:sp>
      <p:pic>
        <p:nvPicPr>
          <p:cNvPr id="90116"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947">
                                            <p:txEl>
                                              <p:pRg st="2" end="2"/>
                                            </p:txEl>
                                          </p:spTgt>
                                        </p:tgtEl>
                                        <p:attrNameLst>
                                          <p:attrName>style.visibility</p:attrName>
                                        </p:attrNameLst>
                                      </p:cBhvr>
                                      <p:to>
                                        <p:strVal val="visible"/>
                                      </p:to>
                                    </p:set>
                                    <p:animEffect transition="in" filter="blinds(horizontal)">
                                      <p:cBhvr>
                                        <p:cTn id="7" dur="500"/>
                                        <p:tgtEl>
                                          <p:spTgt spid="829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501063"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10.4.1 </a:t>
            </a:r>
            <a:r>
              <a:rPr lang="zh-CN" altLang="zh-CN" dirty="0">
                <a:solidFill>
                  <a:srgbClr val="800000"/>
                </a:solidFill>
                <a:effectLst>
                  <a:outerShdw blurRad="38100" dist="38100" dir="2700000" algn="tl">
                    <a:srgbClr val="000000"/>
                  </a:outerShdw>
                </a:effectLst>
                <a:latin typeface="Arial" charset="0"/>
                <a:ea typeface="黑体" pitchFamily="2" charset="-122"/>
              </a:rPr>
              <a:t>文件位置标记及其定位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83971" name="Rectangle 3"/>
          <p:cNvSpPr>
            <a:spLocks noGrp="1" noChangeArrowheads="1"/>
          </p:cNvSpPr>
          <p:nvPr>
            <p:ph idx="1"/>
          </p:nvPr>
        </p:nvSpPr>
        <p:spPr>
          <a:xfrm>
            <a:off x="642938" y="1571625"/>
            <a:ext cx="8143875" cy="3857625"/>
          </a:xfrm>
        </p:spPr>
        <p:txBody>
          <a:bodyPr/>
          <a:lstStyle/>
          <a:p>
            <a:pPr>
              <a:buFont typeface="Wingdings" pitchFamily="2" charset="2"/>
              <a:buNone/>
            </a:pPr>
            <a:r>
              <a:rPr lang="en-US" altLang="zh-CN" dirty="0"/>
              <a:t>2. </a:t>
            </a:r>
            <a:r>
              <a:rPr lang="zh-CN" altLang="zh-CN" dirty="0"/>
              <a:t>文件位置标记的定位</a:t>
            </a:r>
            <a:endParaRPr lang="en-US" altLang="zh-CN" dirty="0"/>
          </a:p>
          <a:p>
            <a:pPr lvl="1"/>
            <a:r>
              <a:rPr lang="zh-CN" altLang="zh-CN" dirty="0"/>
              <a:t>可以强制使文件位置标记指向指定的位置</a:t>
            </a:r>
            <a:endParaRPr lang="en-US" altLang="zh-CN" dirty="0"/>
          </a:p>
          <a:p>
            <a:pPr lvl="1"/>
            <a:r>
              <a:rPr lang="zh-CN" altLang="zh-CN" dirty="0"/>
              <a:t>可以用以下函数实现</a:t>
            </a:r>
            <a:r>
              <a:rPr lang="zh-CN" altLang="en-US" dirty="0"/>
              <a:t>：</a:t>
            </a:r>
            <a:endParaRPr lang="zh-CN" altLang="zh-CN" dirty="0"/>
          </a:p>
          <a:p>
            <a:pPr lvl="1">
              <a:buFont typeface="Wingdings" pitchFamily="2" charset="2"/>
              <a:buNone/>
            </a:pPr>
            <a:r>
              <a:rPr lang="en-US" altLang="zh-CN" dirty="0"/>
              <a:t>(1)</a:t>
            </a:r>
            <a:r>
              <a:rPr lang="zh-CN" altLang="zh-CN" dirty="0"/>
              <a:t>用</a:t>
            </a:r>
            <a:r>
              <a:rPr lang="en-US" altLang="zh-CN" dirty="0">
                <a:solidFill>
                  <a:srgbClr val="FF0000"/>
                </a:solidFill>
              </a:rPr>
              <a:t>rewind</a:t>
            </a:r>
            <a:r>
              <a:rPr lang="zh-CN" altLang="zh-CN" dirty="0"/>
              <a:t>函数使文件标记指向文件开头</a:t>
            </a:r>
          </a:p>
          <a:p>
            <a:pPr lvl="1">
              <a:buFont typeface="Wingdings" pitchFamily="2" charset="2"/>
              <a:buNone/>
            </a:pPr>
            <a:r>
              <a:rPr lang="en-US" altLang="zh-CN" dirty="0"/>
              <a:t>   rewind</a:t>
            </a:r>
            <a:r>
              <a:rPr lang="zh-CN" altLang="zh-CN" dirty="0"/>
              <a:t>函数的作用是使文件标记重新返回文件的开头，此函数没有返回值。</a:t>
            </a:r>
          </a:p>
        </p:txBody>
      </p:sp>
      <p:pic>
        <p:nvPicPr>
          <p:cNvPr id="91140"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3971">
                                            <p:txEl>
                                              <p:pRg st="1" end="1"/>
                                            </p:txEl>
                                          </p:spTgt>
                                        </p:tgtEl>
                                        <p:attrNameLst>
                                          <p:attrName>style.visibility</p:attrName>
                                        </p:attrNameLst>
                                      </p:cBhvr>
                                      <p:to>
                                        <p:strVal val="visible"/>
                                      </p:to>
                                    </p:set>
                                    <p:animEffect transition="in" filter="blinds(horizontal)">
                                      <p:cBhvr>
                                        <p:cTn id="7" dur="500"/>
                                        <p:tgtEl>
                                          <p:spTgt spid="8397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3971">
                                            <p:txEl>
                                              <p:pRg st="2" end="2"/>
                                            </p:txEl>
                                          </p:spTgt>
                                        </p:tgtEl>
                                        <p:attrNameLst>
                                          <p:attrName>style.visibility</p:attrName>
                                        </p:attrNameLst>
                                      </p:cBhvr>
                                      <p:to>
                                        <p:strVal val="visible"/>
                                      </p:to>
                                    </p:set>
                                    <p:animEffect transition="in" filter="blinds(horizontal)">
                                      <p:cBhvr>
                                        <p:cTn id="12" dur="500"/>
                                        <p:tgtEl>
                                          <p:spTgt spid="8397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3971">
                                            <p:txEl>
                                              <p:pRg st="3" end="3"/>
                                            </p:txEl>
                                          </p:spTgt>
                                        </p:tgtEl>
                                        <p:attrNameLst>
                                          <p:attrName>style.visibility</p:attrName>
                                        </p:attrNameLst>
                                      </p:cBhvr>
                                      <p:to>
                                        <p:strVal val="visible"/>
                                      </p:to>
                                    </p:set>
                                    <p:animEffect transition="in" filter="blinds(horizontal)">
                                      <p:cBhvr>
                                        <p:cTn id="17" dur="500"/>
                                        <p:tgtEl>
                                          <p:spTgt spid="83971">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83971">
                                            <p:txEl>
                                              <p:pRg st="4" end="4"/>
                                            </p:txEl>
                                          </p:spTgt>
                                        </p:tgtEl>
                                        <p:attrNameLst>
                                          <p:attrName>style.visibility</p:attrName>
                                        </p:attrNameLst>
                                      </p:cBhvr>
                                      <p:to>
                                        <p:strVal val="visible"/>
                                      </p:to>
                                    </p:set>
                                    <p:animEffect transition="in" filter="blinds(horizontal)">
                                      <p:cBhvr>
                                        <p:cTn id="20" dur="500"/>
                                        <p:tgtEl>
                                          <p:spTgt spid="8397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2"/>
          <p:cNvSpPr>
            <a:spLocks noGrp="1"/>
          </p:cNvSpPr>
          <p:nvPr>
            <p:ph idx="1"/>
          </p:nvPr>
        </p:nvSpPr>
        <p:spPr>
          <a:xfrm>
            <a:off x="539750" y="1285875"/>
            <a:ext cx="8175625" cy="3071813"/>
          </a:xfrm>
        </p:spPr>
        <p:txBody>
          <a:bodyPr/>
          <a:lstStyle/>
          <a:p>
            <a:pPr>
              <a:buFont typeface="Wingdings" pitchFamily="2" charset="2"/>
              <a:buNone/>
            </a:pPr>
            <a:r>
              <a:rPr lang="en-US" altLang="zh-CN"/>
              <a:t>  </a:t>
            </a:r>
            <a:r>
              <a:rPr lang="zh-CN" altLang="zh-CN"/>
              <a:t>例</a:t>
            </a:r>
            <a:r>
              <a:rPr lang="en-US" altLang="zh-CN"/>
              <a:t>10.5 </a:t>
            </a:r>
            <a:r>
              <a:rPr lang="zh-CN" altLang="zh-CN"/>
              <a:t>有一个磁盘文件，内有一些信息。要求第一次将它的内容显示在屏幕上，第二次把它复制到另一文件上</a:t>
            </a:r>
            <a:r>
              <a:rPr lang="zh-CN" altLang="en-US"/>
              <a:t>。</a:t>
            </a:r>
            <a:endParaRPr lang="en-US" altLang="zh-CN"/>
          </a:p>
        </p:txBody>
      </p:sp>
      <p:pic>
        <p:nvPicPr>
          <p:cNvPr id="92163"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内容占位符 2"/>
          <p:cNvSpPr>
            <a:spLocks noGrp="1"/>
          </p:cNvSpPr>
          <p:nvPr>
            <p:ph idx="1"/>
          </p:nvPr>
        </p:nvSpPr>
        <p:spPr>
          <a:xfrm>
            <a:off x="571500" y="928688"/>
            <a:ext cx="7744916" cy="4500562"/>
          </a:xfrm>
        </p:spPr>
        <p:txBody>
          <a:bodyPr/>
          <a:lstStyle/>
          <a:p>
            <a:r>
              <a:rPr lang="zh-CN" altLang="zh-CN" dirty="0"/>
              <a:t>解题思路：</a:t>
            </a:r>
            <a:endParaRPr lang="en-US" altLang="zh-CN" dirty="0"/>
          </a:p>
          <a:p>
            <a:pPr lvl="1"/>
            <a:r>
              <a:rPr lang="zh-CN" altLang="zh-CN" dirty="0"/>
              <a:t>因为在第一次读入完文件内容后，文件标记已指到文件的末尾，如果再接着读数据，就遇到文件结束标志，</a:t>
            </a:r>
            <a:r>
              <a:rPr lang="en-US" altLang="zh-CN" dirty="0" err="1"/>
              <a:t>feof</a:t>
            </a:r>
            <a:r>
              <a:rPr lang="zh-CN" altLang="zh-CN" dirty="0"/>
              <a:t>函数的值等于</a:t>
            </a:r>
            <a:r>
              <a:rPr lang="en-US" altLang="zh-CN" dirty="0"/>
              <a:t>1(</a:t>
            </a:r>
            <a:r>
              <a:rPr lang="zh-CN" altLang="zh-CN" dirty="0"/>
              <a:t>真</a:t>
            </a:r>
            <a:r>
              <a:rPr lang="en-US" altLang="zh-CN" dirty="0"/>
              <a:t>)</a:t>
            </a:r>
            <a:r>
              <a:rPr lang="zh-CN" altLang="zh-CN" dirty="0"/>
              <a:t>，无法再读数据</a:t>
            </a:r>
            <a:endParaRPr lang="en-US" altLang="zh-CN" dirty="0"/>
          </a:p>
          <a:p>
            <a:pPr lvl="1"/>
            <a:r>
              <a:rPr lang="zh-CN" altLang="zh-CN" dirty="0"/>
              <a:t>必须在程序中用</a:t>
            </a:r>
            <a:r>
              <a:rPr lang="en-US" altLang="zh-CN" dirty="0"/>
              <a:t>rewind</a:t>
            </a:r>
            <a:r>
              <a:rPr lang="zh-CN" altLang="zh-CN" dirty="0"/>
              <a:t>函数使位置指针返回文件的开头</a:t>
            </a:r>
            <a:endParaRPr lang="zh-CN" altLang="en-US" dirty="0"/>
          </a:p>
        </p:txBody>
      </p:sp>
      <p:pic>
        <p:nvPicPr>
          <p:cNvPr id="93187"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6018">
                                            <p:txEl>
                                              <p:pRg st="1" end="1"/>
                                            </p:txEl>
                                          </p:spTgt>
                                        </p:tgtEl>
                                        <p:attrNameLst>
                                          <p:attrName>style.visibility</p:attrName>
                                        </p:attrNameLst>
                                      </p:cBhvr>
                                      <p:to>
                                        <p:strVal val="visible"/>
                                      </p:to>
                                    </p:set>
                                    <p:animEffect transition="in" filter="blinds(horizontal)">
                                      <p:cBhvr>
                                        <p:cTn id="7" dur="500"/>
                                        <p:tgtEl>
                                          <p:spTgt spid="8601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6018">
                                            <p:txEl>
                                              <p:pRg st="2" end="2"/>
                                            </p:txEl>
                                          </p:spTgt>
                                        </p:tgtEl>
                                        <p:attrNameLst>
                                          <p:attrName>style.visibility</p:attrName>
                                        </p:attrNameLst>
                                      </p:cBhvr>
                                      <p:to>
                                        <p:strVal val="visible"/>
                                      </p:to>
                                    </p:set>
                                    <p:animEffect transition="in" filter="blinds(horizontal)">
                                      <p:cBhvr>
                                        <p:cTn id="12" dur="500"/>
                                        <p:tgtEl>
                                          <p:spTgt spid="860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内容占位符 2"/>
          <p:cNvSpPr>
            <a:spLocks noGrp="1"/>
          </p:cNvSpPr>
          <p:nvPr>
            <p:ph idx="1"/>
          </p:nvPr>
        </p:nvSpPr>
        <p:spPr>
          <a:xfrm>
            <a:off x="571500" y="428625"/>
            <a:ext cx="8001000" cy="6286500"/>
          </a:xfrm>
        </p:spPr>
        <p:txBody>
          <a:bodyPr/>
          <a:lstStyle/>
          <a:p>
            <a:pPr>
              <a:lnSpc>
                <a:spcPts val="2900"/>
              </a:lnSpc>
              <a:buFont typeface="Wingdings" pitchFamily="2" charset="2"/>
              <a:buNone/>
            </a:pPr>
            <a:r>
              <a:rPr lang="en-US" altLang="zh-CN" sz="2800" dirty="0"/>
              <a:t>#include&lt;</a:t>
            </a:r>
            <a:r>
              <a:rPr lang="en-US" altLang="zh-CN" sz="2800" dirty="0" err="1"/>
              <a:t>stdio.h</a:t>
            </a:r>
            <a:r>
              <a:rPr lang="en-US" altLang="zh-CN" sz="2800" dirty="0"/>
              <a:t>&gt;</a:t>
            </a:r>
            <a:endParaRPr lang="zh-CN" altLang="zh-CN" sz="2800" dirty="0"/>
          </a:p>
          <a:p>
            <a:pPr>
              <a:lnSpc>
                <a:spcPts val="2900"/>
              </a:lnSpc>
              <a:buFont typeface="Wingdings" pitchFamily="2" charset="2"/>
              <a:buNone/>
            </a:pPr>
            <a:r>
              <a:rPr lang="en-US" altLang="zh-CN" sz="2800" dirty="0"/>
              <a:t>int main()</a:t>
            </a:r>
            <a:endParaRPr lang="zh-CN" altLang="zh-CN" sz="2800" dirty="0"/>
          </a:p>
          <a:p>
            <a:pPr>
              <a:lnSpc>
                <a:spcPts val="2900"/>
              </a:lnSpc>
              <a:buFont typeface="Wingdings" pitchFamily="2" charset="2"/>
              <a:buNone/>
            </a:pPr>
            <a:r>
              <a:rPr lang="en-US" altLang="zh-CN" sz="2800" dirty="0"/>
              <a:t>{ FILE *fp1,*fp2;</a:t>
            </a:r>
            <a:endParaRPr lang="zh-CN" altLang="zh-CN" sz="2800" dirty="0"/>
          </a:p>
          <a:p>
            <a:pPr>
              <a:lnSpc>
                <a:spcPts val="2900"/>
              </a:lnSpc>
              <a:buFont typeface="Wingdings" pitchFamily="2" charset="2"/>
              <a:buNone/>
            </a:pPr>
            <a:r>
              <a:rPr lang="en-US" altLang="zh-CN" sz="2800" dirty="0"/>
              <a:t>   fp1=</a:t>
            </a:r>
            <a:r>
              <a:rPr lang="en-US" altLang="zh-CN" sz="2800" dirty="0" err="1"/>
              <a:t>fopen</a:t>
            </a:r>
            <a:r>
              <a:rPr lang="en-US" altLang="zh-CN" sz="2800" dirty="0"/>
              <a:t>(“file1.dat”,“r”);   </a:t>
            </a:r>
            <a:endParaRPr lang="zh-CN" altLang="zh-CN" sz="2800" dirty="0"/>
          </a:p>
          <a:p>
            <a:pPr>
              <a:lnSpc>
                <a:spcPts val="2900"/>
              </a:lnSpc>
              <a:buFont typeface="Wingdings" pitchFamily="2" charset="2"/>
              <a:buNone/>
            </a:pPr>
            <a:r>
              <a:rPr lang="en-US" altLang="zh-CN" sz="2800" dirty="0"/>
              <a:t>   fp2=</a:t>
            </a:r>
            <a:r>
              <a:rPr lang="en-US" altLang="zh-CN" sz="2800" dirty="0" err="1"/>
              <a:t>fopen</a:t>
            </a:r>
            <a:r>
              <a:rPr lang="en-US" altLang="zh-CN" sz="2800" dirty="0"/>
              <a:t>(“file2.dat”,“w”);   </a:t>
            </a:r>
            <a:endParaRPr lang="zh-CN" altLang="zh-CN" sz="2800" dirty="0"/>
          </a:p>
          <a:p>
            <a:pPr>
              <a:lnSpc>
                <a:spcPts val="2900"/>
              </a:lnSpc>
              <a:buFont typeface="Wingdings" pitchFamily="2" charset="2"/>
              <a:buNone/>
            </a:pPr>
            <a:r>
              <a:rPr lang="en-US" altLang="zh-CN" sz="2800" dirty="0"/>
              <a:t>   while(!</a:t>
            </a:r>
            <a:r>
              <a:rPr lang="en-US" altLang="zh-CN" sz="2800" dirty="0" err="1"/>
              <a:t>feof</a:t>
            </a:r>
            <a:r>
              <a:rPr lang="en-US" altLang="zh-CN" sz="2800" dirty="0"/>
              <a:t>(fp1))   </a:t>
            </a:r>
          </a:p>
          <a:p>
            <a:pPr>
              <a:lnSpc>
                <a:spcPts val="2900"/>
              </a:lnSpc>
              <a:buFont typeface="Wingdings" pitchFamily="2" charset="2"/>
              <a:buNone/>
            </a:pPr>
            <a:r>
              <a:rPr lang="en-US" altLang="zh-CN" sz="2800" dirty="0"/>
              <a:t>        </a:t>
            </a:r>
            <a:r>
              <a:rPr lang="en-US" altLang="zh-CN" sz="2800" dirty="0" err="1"/>
              <a:t>putchar</a:t>
            </a:r>
            <a:r>
              <a:rPr lang="en-US" altLang="zh-CN" sz="2800" dirty="0"/>
              <a:t>(</a:t>
            </a:r>
            <a:r>
              <a:rPr lang="en-US" altLang="zh-CN" sz="2800" dirty="0" err="1"/>
              <a:t>getc</a:t>
            </a:r>
            <a:r>
              <a:rPr lang="en-US" altLang="zh-CN" sz="2800" dirty="0"/>
              <a:t>(fp1));   </a:t>
            </a:r>
            <a:endParaRPr lang="zh-CN" altLang="zh-CN" sz="2800" dirty="0"/>
          </a:p>
          <a:p>
            <a:pPr>
              <a:lnSpc>
                <a:spcPts val="2900"/>
              </a:lnSpc>
              <a:buFont typeface="Wingdings" pitchFamily="2" charset="2"/>
              <a:buNone/>
            </a:pPr>
            <a:r>
              <a:rPr lang="en-US" altLang="zh-CN" sz="2800" dirty="0"/>
              <a:t>   </a:t>
            </a:r>
            <a:r>
              <a:rPr lang="en-US" altLang="zh-CN" sz="2800" dirty="0" err="1"/>
              <a:t>putchar</a:t>
            </a:r>
            <a:r>
              <a:rPr lang="en-US" altLang="zh-CN" sz="2800" dirty="0"/>
              <a:t>(10);  </a:t>
            </a:r>
            <a:endParaRPr lang="zh-CN" altLang="zh-CN" sz="2800" dirty="0"/>
          </a:p>
          <a:p>
            <a:pPr>
              <a:lnSpc>
                <a:spcPts val="2900"/>
              </a:lnSpc>
              <a:buFont typeface="Wingdings" pitchFamily="2" charset="2"/>
              <a:buNone/>
            </a:pPr>
            <a:r>
              <a:rPr lang="en-US" altLang="zh-CN" sz="2800" dirty="0"/>
              <a:t>   </a:t>
            </a:r>
            <a:r>
              <a:rPr lang="en-US" altLang="zh-CN" sz="2800" dirty="0">
                <a:solidFill>
                  <a:srgbClr val="FF0000"/>
                </a:solidFill>
              </a:rPr>
              <a:t>rewind(fp1);   </a:t>
            </a:r>
            <a:endParaRPr lang="zh-CN" altLang="zh-CN" sz="2800" dirty="0">
              <a:solidFill>
                <a:srgbClr val="FF0000"/>
              </a:solidFill>
            </a:endParaRPr>
          </a:p>
          <a:p>
            <a:pPr>
              <a:lnSpc>
                <a:spcPts val="2900"/>
              </a:lnSpc>
              <a:buFont typeface="Wingdings" pitchFamily="2" charset="2"/>
              <a:buNone/>
            </a:pPr>
            <a:r>
              <a:rPr lang="en-US" altLang="zh-CN" sz="2800" dirty="0"/>
              <a:t>   while(!</a:t>
            </a:r>
            <a:r>
              <a:rPr lang="en-US" altLang="zh-CN" sz="2800" dirty="0" err="1"/>
              <a:t>feof</a:t>
            </a:r>
            <a:r>
              <a:rPr lang="en-US" altLang="zh-CN" sz="2800" dirty="0"/>
              <a:t>(fp1)) </a:t>
            </a:r>
          </a:p>
          <a:p>
            <a:pPr>
              <a:lnSpc>
                <a:spcPts val="2900"/>
              </a:lnSpc>
              <a:buFont typeface="Wingdings" pitchFamily="2" charset="2"/>
              <a:buNone/>
            </a:pPr>
            <a:r>
              <a:rPr lang="en-US" altLang="zh-CN" sz="2800" dirty="0"/>
              <a:t>           </a:t>
            </a:r>
            <a:r>
              <a:rPr lang="en-US" altLang="zh-CN" sz="2800" dirty="0" err="1"/>
              <a:t>putc</a:t>
            </a:r>
            <a:r>
              <a:rPr lang="en-US" altLang="zh-CN" sz="2800" dirty="0"/>
              <a:t>(</a:t>
            </a:r>
            <a:r>
              <a:rPr lang="en-US" altLang="zh-CN" sz="2800" dirty="0" err="1"/>
              <a:t>getc</a:t>
            </a:r>
            <a:r>
              <a:rPr lang="en-US" altLang="zh-CN" sz="2800" dirty="0"/>
              <a:t>(fp1),fp2);   </a:t>
            </a:r>
            <a:endParaRPr lang="zh-CN" altLang="zh-CN" sz="2800" dirty="0"/>
          </a:p>
          <a:p>
            <a:pPr>
              <a:lnSpc>
                <a:spcPts val="2900"/>
              </a:lnSpc>
              <a:buFont typeface="Wingdings" pitchFamily="2" charset="2"/>
              <a:buNone/>
            </a:pPr>
            <a:r>
              <a:rPr lang="en-US" altLang="zh-CN" sz="2800" dirty="0"/>
              <a:t>   </a:t>
            </a:r>
            <a:r>
              <a:rPr lang="en-US" altLang="zh-CN" sz="2800" dirty="0" err="1"/>
              <a:t>fclose</a:t>
            </a:r>
            <a:r>
              <a:rPr lang="en-US" altLang="zh-CN" sz="2800" dirty="0"/>
              <a:t>(fp1);   </a:t>
            </a:r>
            <a:r>
              <a:rPr lang="en-US" altLang="zh-CN" sz="2800" dirty="0" err="1"/>
              <a:t>fclose</a:t>
            </a:r>
            <a:r>
              <a:rPr lang="en-US" altLang="zh-CN" sz="2800" dirty="0"/>
              <a:t>(fp2);</a:t>
            </a:r>
            <a:endParaRPr lang="zh-CN" altLang="zh-CN" sz="2800" dirty="0"/>
          </a:p>
          <a:p>
            <a:pPr>
              <a:lnSpc>
                <a:spcPts val="2900"/>
              </a:lnSpc>
              <a:buFont typeface="Wingdings" pitchFamily="2" charset="2"/>
              <a:buNone/>
            </a:pPr>
            <a:r>
              <a:rPr lang="en-US" altLang="zh-CN" sz="2800" dirty="0"/>
              <a:t>   return 0;</a:t>
            </a:r>
            <a:endParaRPr lang="zh-CN" altLang="zh-CN" sz="2800" dirty="0"/>
          </a:p>
          <a:p>
            <a:pPr>
              <a:lnSpc>
                <a:spcPts val="2900"/>
              </a:lnSpc>
              <a:buFont typeface="Wingdings" pitchFamily="2" charset="2"/>
              <a:buNone/>
            </a:pPr>
            <a:r>
              <a:rPr lang="en-US" altLang="zh-CN" sz="2800" dirty="0"/>
              <a:t>}</a:t>
            </a:r>
            <a:endParaRPr lang="zh-CN" altLang="zh-CN" sz="2800" dirty="0"/>
          </a:p>
        </p:txBody>
      </p:sp>
      <p:pic>
        <p:nvPicPr>
          <p:cNvPr id="94211"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501063"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10.4.1 </a:t>
            </a:r>
            <a:r>
              <a:rPr lang="zh-CN" altLang="zh-CN" dirty="0">
                <a:solidFill>
                  <a:srgbClr val="800000"/>
                </a:solidFill>
                <a:effectLst>
                  <a:outerShdw blurRad="38100" dist="38100" dir="2700000" algn="tl">
                    <a:srgbClr val="000000"/>
                  </a:outerShdw>
                </a:effectLst>
                <a:latin typeface="Arial" charset="0"/>
                <a:ea typeface="黑体" pitchFamily="2" charset="-122"/>
              </a:rPr>
              <a:t>文件位置标记及其定位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4099" name="Rectangle 3"/>
          <p:cNvSpPr>
            <a:spLocks noGrp="1" noChangeArrowheads="1"/>
          </p:cNvSpPr>
          <p:nvPr>
            <p:ph idx="1"/>
          </p:nvPr>
        </p:nvSpPr>
        <p:spPr>
          <a:xfrm>
            <a:off x="642938" y="1571625"/>
            <a:ext cx="8143875" cy="4786313"/>
          </a:xfrm>
        </p:spPr>
        <p:txBody>
          <a:bodyPr/>
          <a:lstStyle/>
          <a:p>
            <a:pPr>
              <a:buFont typeface="Wingdings" pitchFamily="2" charset="2"/>
              <a:buNone/>
            </a:pPr>
            <a:r>
              <a:rPr lang="en-US" altLang="zh-CN" dirty="0"/>
              <a:t>2. </a:t>
            </a:r>
            <a:r>
              <a:rPr lang="zh-CN" altLang="zh-CN" dirty="0"/>
              <a:t>文件位置标记的定位</a:t>
            </a:r>
            <a:endParaRPr lang="en-US" altLang="zh-CN" dirty="0"/>
          </a:p>
          <a:p>
            <a:pPr lvl="1"/>
            <a:r>
              <a:rPr lang="zh-CN" altLang="zh-CN" dirty="0"/>
              <a:t>可以强制使文件标记指向指定的位置</a:t>
            </a:r>
            <a:endParaRPr lang="en-US" altLang="zh-CN" dirty="0"/>
          </a:p>
          <a:p>
            <a:pPr lvl="1"/>
            <a:r>
              <a:rPr lang="zh-CN" altLang="zh-CN" dirty="0"/>
              <a:t>可以用以下函数实现</a:t>
            </a:r>
            <a:r>
              <a:rPr lang="zh-CN" altLang="en-US" dirty="0"/>
              <a:t>：</a:t>
            </a:r>
            <a:endParaRPr lang="zh-CN" altLang="zh-CN" dirty="0"/>
          </a:p>
          <a:p>
            <a:pPr lvl="1">
              <a:buFont typeface="Wingdings" pitchFamily="2" charset="2"/>
              <a:buNone/>
            </a:pPr>
            <a:r>
              <a:rPr lang="en-US" altLang="zh-CN" dirty="0"/>
              <a:t>(2) </a:t>
            </a:r>
            <a:r>
              <a:rPr lang="zh-CN" altLang="zh-CN" dirty="0"/>
              <a:t>用</a:t>
            </a:r>
            <a:r>
              <a:rPr lang="en-US" altLang="zh-CN" dirty="0" err="1">
                <a:solidFill>
                  <a:srgbClr val="FF0000"/>
                </a:solidFill>
              </a:rPr>
              <a:t>fseek</a:t>
            </a:r>
            <a:r>
              <a:rPr lang="zh-CN" altLang="zh-CN" dirty="0"/>
              <a:t>函数改变文件标记</a:t>
            </a:r>
            <a:endParaRPr lang="en-US" altLang="zh-CN" dirty="0"/>
          </a:p>
          <a:p>
            <a:pPr lvl="1">
              <a:buFont typeface="Wingdings" pitchFamily="2" charset="2"/>
              <a:buNone/>
            </a:pPr>
            <a:r>
              <a:rPr lang="en-US" altLang="zh-CN" dirty="0" err="1"/>
              <a:t>fseek</a:t>
            </a:r>
            <a:r>
              <a:rPr lang="zh-CN" altLang="zh-CN" dirty="0"/>
              <a:t>函数的调用形式为</a:t>
            </a:r>
            <a:r>
              <a:rPr lang="zh-CN" altLang="en-US" dirty="0"/>
              <a:t>：</a:t>
            </a:r>
            <a:endParaRPr lang="zh-CN" altLang="zh-CN" dirty="0"/>
          </a:p>
          <a:p>
            <a:pPr lvl="1">
              <a:buFont typeface="Wingdings" pitchFamily="2" charset="2"/>
              <a:buNone/>
            </a:pPr>
            <a:r>
              <a:rPr lang="en-US" altLang="zh-CN" dirty="0" err="1"/>
              <a:t>fseek</a:t>
            </a:r>
            <a:r>
              <a:rPr lang="en-US" altLang="zh-CN" dirty="0"/>
              <a:t>(</a:t>
            </a:r>
            <a:r>
              <a:rPr lang="zh-CN" altLang="zh-CN" dirty="0"/>
              <a:t>文件类型指针</a:t>
            </a:r>
            <a:r>
              <a:rPr lang="en-US" altLang="zh-CN" dirty="0"/>
              <a:t>,</a:t>
            </a:r>
            <a:r>
              <a:rPr lang="zh-CN" altLang="zh-CN" dirty="0"/>
              <a:t>位移量</a:t>
            </a:r>
            <a:r>
              <a:rPr lang="en-US" altLang="zh-CN" dirty="0"/>
              <a:t>,</a:t>
            </a:r>
            <a:r>
              <a:rPr lang="zh-CN" altLang="zh-CN" dirty="0"/>
              <a:t>起始点</a:t>
            </a:r>
            <a:r>
              <a:rPr lang="en-US" altLang="zh-CN" dirty="0"/>
              <a:t>)</a:t>
            </a:r>
            <a:r>
              <a:rPr lang="zh-CN" altLang="zh-CN" dirty="0"/>
              <a:t> </a:t>
            </a:r>
          </a:p>
          <a:p>
            <a:pPr lvl="1"/>
            <a:r>
              <a:rPr lang="zh-CN" altLang="zh-CN" dirty="0"/>
              <a:t>起始点</a:t>
            </a:r>
            <a:r>
              <a:rPr lang="en-US" altLang="zh-CN" dirty="0">
                <a:solidFill>
                  <a:srgbClr val="FF0000"/>
                </a:solidFill>
              </a:rPr>
              <a:t>0</a:t>
            </a:r>
            <a:r>
              <a:rPr lang="zh-CN" altLang="zh-CN" dirty="0"/>
              <a:t>代表“文件开始位置”，</a:t>
            </a:r>
            <a:r>
              <a:rPr lang="en-US" altLang="zh-CN" dirty="0">
                <a:solidFill>
                  <a:srgbClr val="FF0000"/>
                </a:solidFill>
              </a:rPr>
              <a:t>1</a:t>
            </a:r>
            <a:r>
              <a:rPr lang="zh-CN" altLang="zh-CN" dirty="0"/>
              <a:t>为“当前位置”，</a:t>
            </a:r>
            <a:r>
              <a:rPr lang="en-US" altLang="zh-CN" dirty="0">
                <a:solidFill>
                  <a:srgbClr val="FF0000"/>
                </a:solidFill>
              </a:rPr>
              <a:t>2</a:t>
            </a:r>
            <a:r>
              <a:rPr lang="zh-CN" altLang="zh-CN" dirty="0"/>
              <a:t>为“文件末尾位置”</a:t>
            </a:r>
          </a:p>
        </p:txBody>
      </p:sp>
      <p:pic>
        <p:nvPicPr>
          <p:cNvPr id="96260"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animEffect transition="in" filter="blinds(horizontal)">
                                      <p:cBhvr>
                                        <p:cTn id="7" dur="500"/>
                                        <p:tgtEl>
                                          <p:spTgt spid="4099">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99">
                                            <p:txEl>
                                              <p:pRg st="4" end="4"/>
                                            </p:txEl>
                                          </p:spTgt>
                                        </p:tgtEl>
                                        <p:attrNameLst>
                                          <p:attrName>style.visibility</p:attrName>
                                        </p:attrNameLst>
                                      </p:cBhvr>
                                      <p:to>
                                        <p:strVal val="visible"/>
                                      </p:to>
                                    </p:set>
                                    <p:animEffect transition="in" filter="blinds(horizontal)">
                                      <p:cBhvr>
                                        <p:cTn id="12" dur="500"/>
                                        <p:tgtEl>
                                          <p:spTgt spid="4099">
                                            <p:txEl>
                                              <p:pRg st="4" end="4"/>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4099">
                                            <p:txEl>
                                              <p:pRg st="5" end="5"/>
                                            </p:txEl>
                                          </p:spTgt>
                                        </p:tgtEl>
                                        <p:attrNameLst>
                                          <p:attrName>style.visibility</p:attrName>
                                        </p:attrNameLst>
                                      </p:cBhvr>
                                      <p:to>
                                        <p:strVal val="visible"/>
                                      </p:to>
                                    </p:set>
                                    <p:animEffect transition="in" filter="blinds(horizontal)">
                                      <p:cBhvr>
                                        <p:cTn id="15" dur="500"/>
                                        <p:tgtEl>
                                          <p:spTgt spid="4099">
                                            <p:txEl>
                                              <p:pRg st="5" end="5"/>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4099">
                                            <p:txEl>
                                              <p:pRg st="6" end="6"/>
                                            </p:txEl>
                                          </p:spTgt>
                                        </p:tgtEl>
                                        <p:attrNameLst>
                                          <p:attrName>style.visibility</p:attrName>
                                        </p:attrNameLst>
                                      </p:cBhvr>
                                      <p:to>
                                        <p:strVal val="visible"/>
                                      </p:to>
                                    </p:set>
                                    <p:animEffect transition="in" filter="blinds(horizontal)">
                                      <p:cBhvr>
                                        <p:cTn id="18" dur="500"/>
                                        <p:tgtEl>
                                          <p:spTgt spid="409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3"/>
          <p:cNvSpPr>
            <a:spLocks noGrp="1" noChangeArrowheads="1"/>
          </p:cNvSpPr>
          <p:nvPr>
            <p:ph idx="1"/>
          </p:nvPr>
        </p:nvSpPr>
        <p:spPr>
          <a:xfrm>
            <a:off x="642938" y="642938"/>
            <a:ext cx="8143875" cy="5715000"/>
          </a:xfrm>
        </p:spPr>
        <p:txBody>
          <a:bodyPr/>
          <a:lstStyle/>
          <a:p>
            <a:r>
              <a:rPr lang="zh-CN" altLang="zh-CN" dirty="0"/>
              <a:t>位移量指以起始点为基点，向前移动的字节数。位移量应是</a:t>
            </a:r>
            <a:r>
              <a:rPr lang="en-US" altLang="zh-CN" dirty="0"/>
              <a:t>long</a:t>
            </a:r>
            <a:r>
              <a:rPr lang="zh-CN" altLang="zh-CN" dirty="0"/>
              <a:t>型数据</a:t>
            </a:r>
            <a:r>
              <a:rPr lang="en-US" altLang="zh-CN" dirty="0"/>
              <a:t>(</a:t>
            </a:r>
            <a:r>
              <a:rPr lang="zh-CN" altLang="zh-CN" dirty="0"/>
              <a:t>在数字的末尾加一个字母</a:t>
            </a:r>
            <a:r>
              <a:rPr lang="en-US" altLang="zh-CN" dirty="0"/>
              <a:t>L)</a:t>
            </a:r>
            <a:r>
              <a:rPr lang="zh-CN" altLang="zh-CN" dirty="0"/>
              <a:t>。</a:t>
            </a:r>
            <a:endParaRPr lang="zh-CN" altLang="zh-CN" sz="2800" dirty="0"/>
          </a:p>
          <a:p>
            <a:r>
              <a:rPr lang="en-US" altLang="zh-CN" dirty="0" err="1"/>
              <a:t>fseek</a:t>
            </a:r>
            <a:r>
              <a:rPr lang="zh-CN" altLang="zh-CN" dirty="0"/>
              <a:t>函数一般用于二进制文件。下面是</a:t>
            </a:r>
            <a:r>
              <a:rPr lang="en-US" altLang="zh-CN" dirty="0" err="1"/>
              <a:t>fseek</a:t>
            </a:r>
            <a:r>
              <a:rPr lang="zh-CN" altLang="zh-CN" dirty="0"/>
              <a:t>函数调用的几个例子：</a:t>
            </a:r>
            <a:r>
              <a:rPr lang="en-US" altLang="zh-CN" dirty="0"/>
              <a:t> </a:t>
            </a:r>
            <a:endParaRPr lang="zh-CN" altLang="zh-CN" dirty="0"/>
          </a:p>
          <a:p>
            <a:pPr lvl="1"/>
            <a:r>
              <a:rPr lang="en-US" altLang="zh-CN" dirty="0" err="1"/>
              <a:t>fseek</a:t>
            </a:r>
            <a:r>
              <a:rPr lang="en-US" altLang="zh-CN" dirty="0"/>
              <a:t> (fp,100L,0); </a:t>
            </a:r>
            <a:endParaRPr lang="zh-CN" altLang="zh-CN" dirty="0"/>
          </a:p>
          <a:p>
            <a:pPr lvl="1"/>
            <a:r>
              <a:rPr lang="en-US" altLang="zh-CN" dirty="0" err="1"/>
              <a:t>fseek</a:t>
            </a:r>
            <a:r>
              <a:rPr lang="en-US" altLang="zh-CN" dirty="0"/>
              <a:t> (fp,50L,1); </a:t>
            </a:r>
            <a:endParaRPr lang="zh-CN" altLang="zh-CN" dirty="0"/>
          </a:p>
          <a:p>
            <a:pPr lvl="1"/>
            <a:r>
              <a:rPr lang="en-US" altLang="zh-CN" dirty="0" err="1"/>
              <a:t>fseek</a:t>
            </a:r>
            <a:r>
              <a:rPr lang="en-US" altLang="zh-CN" dirty="0"/>
              <a:t> (fp,-10L,2); </a:t>
            </a:r>
            <a:endParaRPr lang="zh-CN" altLang="zh-CN" dirty="0"/>
          </a:p>
        </p:txBody>
      </p:sp>
      <p:pic>
        <p:nvPicPr>
          <p:cNvPr id="98307"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0114">
                                            <p:txEl>
                                              <p:pRg st="1" end="1"/>
                                            </p:txEl>
                                          </p:spTgt>
                                        </p:tgtEl>
                                        <p:attrNameLst>
                                          <p:attrName>style.visibility</p:attrName>
                                        </p:attrNameLst>
                                      </p:cBhvr>
                                      <p:to>
                                        <p:strVal val="visible"/>
                                      </p:to>
                                    </p:set>
                                    <p:animEffect transition="in" filter="blinds(horizontal)">
                                      <p:cBhvr>
                                        <p:cTn id="7" dur="500"/>
                                        <p:tgtEl>
                                          <p:spTgt spid="90114">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0114">
                                            <p:txEl>
                                              <p:pRg st="2" end="2"/>
                                            </p:txEl>
                                          </p:spTgt>
                                        </p:tgtEl>
                                        <p:attrNameLst>
                                          <p:attrName>style.visibility</p:attrName>
                                        </p:attrNameLst>
                                      </p:cBhvr>
                                      <p:to>
                                        <p:strVal val="visible"/>
                                      </p:to>
                                    </p:set>
                                    <p:animEffect transition="in" filter="blinds(horizontal)">
                                      <p:cBhvr>
                                        <p:cTn id="10" dur="500"/>
                                        <p:tgtEl>
                                          <p:spTgt spid="90114">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0114">
                                            <p:txEl>
                                              <p:pRg st="3" end="3"/>
                                            </p:txEl>
                                          </p:spTgt>
                                        </p:tgtEl>
                                        <p:attrNameLst>
                                          <p:attrName>style.visibility</p:attrName>
                                        </p:attrNameLst>
                                      </p:cBhvr>
                                      <p:to>
                                        <p:strVal val="visible"/>
                                      </p:to>
                                    </p:set>
                                    <p:animEffect transition="in" filter="blinds(horizontal)">
                                      <p:cBhvr>
                                        <p:cTn id="13" dur="500"/>
                                        <p:tgtEl>
                                          <p:spTgt spid="90114">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90114">
                                            <p:txEl>
                                              <p:pRg st="4" end="4"/>
                                            </p:txEl>
                                          </p:spTgt>
                                        </p:tgtEl>
                                        <p:attrNameLst>
                                          <p:attrName>style.visibility</p:attrName>
                                        </p:attrNameLst>
                                      </p:cBhvr>
                                      <p:to>
                                        <p:strVal val="visible"/>
                                      </p:to>
                                    </p:set>
                                    <p:animEffect transition="in" filter="blinds(horizontal)">
                                      <p:cBhvr>
                                        <p:cTn id="16" dur="500"/>
                                        <p:tgtEl>
                                          <p:spTgt spid="9011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501063"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10.4.1 </a:t>
            </a:r>
            <a:r>
              <a:rPr lang="zh-CN" altLang="zh-CN" dirty="0">
                <a:solidFill>
                  <a:srgbClr val="800000"/>
                </a:solidFill>
                <a:effectLst>
                  <a:outerShdw blurRad="38100" dist="38100" dir="2700000" algn="tl">
                    <a:srgbClr val="000000"/>
                  </a:outerShdw>
                </a:effectLst>
                <a:latin typeface="Arial" charset="0"/>
                <a:ea typeface="黑体" pitchFamily="2" charset="-122"/>
              </a:rPr>
              <a:t>文件位置标记及其定位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4099" name="Rectangle 3"/>
          <p:cNvSpPr>
            <a:spLocks noGrp="1" noChangeArrowheads="1"/>
          </p:cNvSpPr>
          <p:nvPr>
            <p:ph idx="1"/>
          </p:nvPr>
        </p:nvSpPr>
        <p:spPr>
          <a:xfrm>
            <a:off x="642938" y="1571625"/>
            <a:ext cx="8143875" cy="4786313"/>
          </a:xfrm>
        </p:spPr>
        <p:txBody>
          <a:bodyPr/>
          <a:lstStyle/>
          <a:p>
            <a:pPr>
              <a:buFont typeface="Wingdings" pitchFamily="2" charset="2"/>
              <a:buNone/>
            </a:pPr>
            <a:r>
              <a:rPr lang="en-US" altLang="zh-CN" dirty="0"/>
              <a:t>2. </a:t>
            </a:r>
            <a:r>
              <a:rPr lang="zh-CN" altLang="zh-CN" dirty="0"/>
              <a:t>文件位置标记的定位</a:t>
            </a:r>
            <a:endParaRPr lang="en-US" altLang="zh-CN" dirty="0"/>
          </a:p>
          <a:p>
            <a:pPr lvl="1"/>
            <a:r>
              <a:rPr lang="zh-CN" altLang="zh-CN" dirty="0"/>
              <a:t>可以强制使文件位置标记指向指定的位置</a:t>
            </a:r>
            <a:endParaRPr lang="en-US" altLang="zh-CN" dirty="0"/>
          </a:p>
          <a:p>
            <a:pPr lvl="1"/>
            <a:r>
              <a:rPr lang="zh-CN" altLang="zh-CN" dirty="0"/>
              <a:t>可以用以下函数实现</a:t>
            </a:r>
            <a:r>
              <a:rPr lang="zh-CN" altLang="en-US" dirty="0"/>
              <a:t>：</a:t>
            </a:r>
            <a:endParaRPr lang="zh-CN" altLang="zh-CN" dirty="0"/>
          </a:p>
          <a:p>
            <a:pPr lvl="1">
              <a:buFont typeface="Wingdings" pitchFamily="2" charset="2"/>
              <a:buNone/>
            </a:pPr>
            <a:r>
              <a:rPr lang="en-US" altLang="zh-CN" dirty="0"/>
              <a:t>(3) </a:t>
            </a:r>
            <a:r>
              <a:rPr lang="zh-CN" altLang="zh-CN" dirty="0"/>
              <a:t>用</a:t>
            </a:r>
            <a:r>
              <a:rPr lang="en-US" altLang="zh-CN" dirty="0" err="1">
                <a:solidFill>
                  <a:srgbClr val="FF0000"/>
                </a:solidFill>
              </a:rPr>
              <a:t>ftell</a:t>
            </a:r>
            <a:r>
              <a:rPr lang="zh-CN" altLang="zh-CN" dirty="0"/>
              <a:t>函数测定文件位置标记的当前位置</a:t>
            </a:r>
            <a:endParaRPr lang="en-US" altLang="zh-CN" dirty="0"/>
          </a:p>
          <a:p>
            <a:pPr lvl="1">
              <a:buFont typeface="Wingdings" pitchFamily="2" charset="2"/>
              <a:buNone/>
            </a:pPr>
            <a:r>
              <a:rPr lang="en-US" altLang="zh-CN" dirty="0" err="1"/>
              <a:t>ftell</a:t>
            </a:r>
            <a:r>
              <a:rPr lang="zh-CN" altLang="zh-CN" dirty="0"/>
              <a:t>函数的作用是得到流式文件中文件位置标记的当前位置。</a:t>
            </a:r>
          </a:p>
        </p:txBody>
      </p:sp>
      <p:pic>
        <p:nvPicPr>
          <p:cNvPr id="99332" name="图片 6"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099">
                                            <p:txEl>
                                              <p:pRg st="3" end="3"/>
                                            </p:txEl>
                                          </p:spTgt>
                                        </p:tgtEl>
                                        <p:attrNameLst>
                                          <p:attrName>style.visibility</p:attrName>
                                        </p:attrNameLst>
                                      </p:cBhvr>
                                      <p:to>
                                        <p:strVal val="visible"/>
                                      </p:to>
                                    </p:set>
                                    <p:animEffect transition="in" filter="blinds(horizontal)">
                                      <p:cBhvr>
                                        <p:cTn id="7" dur="500"/>
                                        <p:tgtEl>
                                          <p:spTgt spid="4099">
                                            <p:txEl>
                                              <p:pRg st="3" end="3"/>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4099">
                                            <p:txEl>
                                              <p:pRg st="4" end="4"/>
                                            </p:txEl>
                                          </p:spTgt>
                                        </p:tgtEl>
                                        <p:attrNameLst>
                                          <p:attrName>style.visibility</p:attrName>
                                        </p:attrNameLst>
                                      </p:cBhvr>
                                      <p:to>
                                        <p:strVal val="visible"/>
                                      </p:to>
                                    </p:set>
                                    <p:animEffect transition="in" filter="blinds(horizontal)">
                                      <p:cBhvr>
                                        <p:cTn id="11"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内容占位符 2"/>
          <p:cNvSpPr>
            <a:spLocks noGrp="1"/>
          </p:cNvSpPr>
          <p:nvPr>
            <p:ph idx="1"/>
          </p:nvPr>
        </p:nvSpPr>
        <p:spPr>
          <a:xfrm>
            <a:off x="539750" y="714375"/>
            <a:ext cx="8153400" cy="5410200"/>
          </a:xfrm>
        </p:spPr>
        <p:txBody>
          <a:bodyPr/>
          <a:lstStyle/>
          <a:p>
            <a:r>
              <a:rPr lang="zh-CN" altLang="zh-CN" dirty="0"/>
              <a:t>如果调用函数时出错（如不存在</a:t>
            </a:r>
            <a:r>
              <a:rPr lang="en-US" altLang="zh-CN" dirty="0" err="1"/>
              <a:t>fp</a:t>
            </a:r>
            <a:r>
              <a:rPr lang="zh-CN" altLang="zh-CN" dirty="0"/>
              <a:t>指向的文件），</a:t>
            </a:r>
            <a:r>
              <a:rPr lang="en-US" altLang="zh-CN" dirty="0" err="1"/>
              <a:t>ftell</a:t>
            </a:r>
            <a:r>
              <a:rPr lang="zh-CN" altLang="zh-CN" dirty="0"/>
              <a:t>函数返回值为</a:t>
            </a:r>
            <a:r>
              <a:rPr lang="en-US" altLang="zh-CN" dirty="0"/>
              <a:t>-1L</a:t>
            </a:r>
            <a:r>
              <a:rPr lang="zh-CN" altLang="zh-CN" dirty="0"/>
              <a:t>。例如：</a:t>
            </a:r>
          </a:p>
          <a:p>
            <a:pPr lvl="1">
              <a:buFont typeface="Wingdings" pitchFamily="2" charset="2"/>
              <a:buNone/>
            </a:pPr>
            <a:r>
              <a:rPr lang="en-US" altLang="zh-CN" dirty="0" err="1"/>
              <a:t>i</a:t>
            </a:r>
            <a:r>
              <a:rPr lang="en-US" altLang="zh-CN" dirty="0"/>
              <a:t>=</a:t>
            </a:r>
            <a:r>
              <a:rPr lang="en-US" altLang="zh-CN" dirty="0" err="1">
                <a:solidFill>
                  <a:srgbClr val="FF0000"/>
                </a:solidFill>
              </a:rPr>
              <a:t>ftell</a:t>
            </a:r>
            <a:r>
              <a:rPr lang="en-US" altLang="zh-CN" dirty="0"/>
              <a:t>(</a:t>
            </a:r>
            <a:r>
              <a:rPr lang="en-US" altLang="zh-CN" dirty="0" err="1"/>
              <a:t>fp</a:t>
            </a:r>
            <a:r>
              <a:rPr lang="en-US" altLang="zh-CN" dirty="0"/>
              <a:t>);</a:t>
            </a:r>
            <a:endParaRPr lang="zh-CN" altLang="zh-CN" dirty="0"/>
          </a:p>
          <a:p>
            <a:pPr lvl="1">
              <a:buFont typeface="Wingdings" pitchFamily="2" charset="2"/>
              <a:buNone/>
            </a:pPr>
            <a:r>
              <a:rPr lang="en-US" altLang="zh-CN" dirty="0"/>
              <a:t>if(</a:t>
            </a:r>
            <a:r>
              <a:rPr lang="en-US" altLang="zh-CN" dirty="0" err="1"/>
              <a:t>i</a:t>
            </a:r>
            <a:r>
              <a:rPr lang="en-US" altLang="zh-CN" dirty="0"/>
              <a:t>==-1L) </a:t>
            </a:r>
            <a:r>
              <a:rPr lang="en-US" altLang="zh-CN" dirty="0" err="1"/>
              <a:t>printf</a:t>
            </a:r>
            <a:r>
              <a:rPr lang="en-US" altLang="zh-CN" dirty="0"/>
              <a:t>(“error\n”); </a:t>
            </a:r>
            <a:endParaRPr lang="zh-CN" altLang="en-US" dirty="0"/>
          </a:p>
        </p:txBody>
      </p:sp>
      <p:pic>
        <p:nvPicPr>
          <p:cNvPr id="100355"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501063"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10.4.2  </a:t>
            </a:r>
            <a:r>
              <a:rPr lang="zh-CN" altLang="zh-CN" dirty="0">
                <a:solidFill>
                  <a:srgbClr val="800000"/>
                </a:solidFill>
                <a:effectLst>
                  <a:outerShdw blurRad="38100" dist="38100" dir="2700000" algn="tl">
                    <a:srgbClr val="000000"/>
                  </a:outerShdw>
                </a:effectLst>
                <a:latin typeface="Arial" charset="0"/>
                <a:ea typeface="黑体" pitchFamily="2" charset="-122"/>
              </a:rPr>
              <a:t>随机读写</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01379" name="Rectangle 3"/>
          <p:cNvSpPr>
            <a:spLocks noGrp="1" noChangeArrowheads="1"/>
          </p:cNvSpPr>
          <p:nvPr>
            <p:ph idx="1"/>
          </p:nvPr>
        </p:nvSpPr>
        <p:spPr>
          <a:xfrm>
            <a:off x="642938" y="1571625"/>
            <a:ext cx="8143875" cy="3071813"/>
          </a:xfrm>
        </p:spPr>
        <p:txBody>
          <a:bodyPr/>
          <a:lstStyle/>
          <a:p>
            <a:pPr>
              <a:buFont typeface="Wingdings" pitchFamily="2" charset="2"/>
              <a:buNone/>
            </a:pPr>
            <a:r>
              <a:rPr lang="en-US" altLang="zh-CN"/>
              <a:t>  </a:t>
            </a:r>
            <a:r>
              <a:rPr lang="zh-CN" altLang="zh-CN"/>
              <a:t>例</a:t>
            </a:r>
            <a:r>
              <a:rPr lang="en-US" altLang="zh-CN"/>
              <a:t>10.6 </a:t>
            </a:r>
            <a:r>
              <a:rPr lang="zh-CN" altLang="zh-CN"/>
              <a:t>在磁盘文件上存有</a:t>
            </a:r>
            <a:r>
              <a:rPr lang="en-US" altLang="zh-CN"/>
              <a:t>10</a:t>
            </a:r>
            <a:r>
              <a:rPr lang="zh-CN" altLang="zh-CN"/>
              <a:t>个学生的数据。要求将第</a:t>
            </a:r>
            <a:r>
              <a:rPr lang="en-US" altLang="zh-CN"/>
              <a:t>1,3,5,7,9</a:t>
            </a:r>
            <a:r>
              <a:rPr lang="zh-CN" altLang="zh-CN"/>
              <a:t>个学生数据输入计算机，并在屏幕上显示出来。</a:t>
            </a:r>
            <a:endParaRPr lang="en-US" altLang="zh-CN"/>
          </a:p>
          <a:p>
            <a:r>
              <a:rPr lang="zh-CN" altLang="en-US"/>
              <a:t>要求：从例</a:t>
            </a:r>
            <a:r>
              <a:rPr lang="en-US" altLang="zh-CN"/>
              <a:t>10.4</a:t>
            </a:r>
            <a:r>
              <a:rPr lang="zh-CN" altLang="en-US"/>
              <a:t>中建立的“</a:t>
            </a:r>
            <a:r>
              <a:rPr lang="en-US" altLang="zh-CN"/>
              <a:t>stu.dat</a:t>
            </a:r>
            <a:r>
              <a:rPr lang="zh-CN" altLang="en-US"/>
              <a:t>”中读入数据</a:t>
            </a:r>
            <a:endParaRPr lang="zh-CN" altLang="zh-CN"/>
          </a:p>
        </p:txBody>
      </p:sp>
      <p:pic>
        <p:nvPicPr>
          <p:cNvPr id="101380"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idx="4294967295"/>
          </p:nvPr>
        </p:nvSpPr>
        <p:spPr>
          <a:xfrm>
            <a:off x="285750" y="65881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10.1.2 </a:t>
            </a:r>
            <a:r>
              <a:rPr lang="zh-CN" altLang="zh-CN" dirty="0">
                <a:solidFill>
                  <a:srgbClr val="800000"/>
                </a:solidFill>
                <a:effectLst>
                  <a:outerShdw blurRad="38100" dist="38100" dir="2700000" algn="tl">
                    <a:srgbClr val="000000"/>
                  </a:outerShdw>
                </a:effectLst>
                <a:latin typeface="Arial" charset="0"/>
                <a:ea typeface="黑体" pitchFamily="2" charset="-122"/>
              </a:rPr>
              <a:t>文件名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6387" name="Rectangle 3"/>
          <p:cNvSpPr>
            <a:spLocks noGrp="1" noChangeArrowheads="1"/>
          </p:cNvSpPr>
          <p:nvPr>
            <p:ph type="body" idx="4294967295"/>
          </p:nvPr>
        </p:nvSpPr>
        <p:spPr>
          <a:xfrm>
            <a:off x="1000125" y="1571625"/>
            <a:ext cx="8143875" cy="3286125"/>
          </a:xfrm>
        </p:spPr>
        <p:txBody>
          <a:bodyPr/>
          <a:lstStyle/>
          <a:p>
            <a:r>
              <a:rPr lang="zh-CN" altLang="zh-CN"/>
              <a:t>文件路径表示文件在外部存储设备中的位置。如：</a:t>
            </a:r>
          </a:p>
          <a:p>
            <a:pPr lvl="1">
              <a:buFont typeface="Wingdings" pitchFamily="2" charset="2"/>
              <a:buNone/>
            </a:pPr>
            <a:r>
              <a:rPr lang="en-US" altLang="zh-CN"/>
              <a:t>    D: \CC\temp\file1.dat</a:t>
            </a:r>
            <a:endParaRPr lang="zh-CN" altLang="zh-CN"/>
          </a:p>
          <a:p>
            <a:pPr lvl="1"/>
            <a:r>
              <a:rPr lang="zh-CN" altLang="zh-CN"/>
              <a:t>表示</a:t>
            </a:r>
            <a:r>
              <a:rPr lang="en-US" altLang="zh-CN"/>
              <a:t>file1.dat</a:t>
            </a:r>
            <a:r>
              <a:rPr lang="zh-CN" altLang="zh-CN"/>
              <a:t>文件存放在</a:t>
            </a:r>
            <a:r>
              <a:rPr lang="en-US" altLang="zh-CN"/>
              <a:t>D</a:t>
            </a:r>
            <a:r>
              <a:rPr lang="zh-CN" altLang="zh-CN"/>
              <a:t>盘中的</a:t>
            </a:r>
            <a:r>
              <a:rPr lang="en-US" altLang="zh-CN"/>
              <a:t>CC</a:t>
            </a:r>
            <a:r>
              <a:rPr lang="zh-CN" altLang="zh-CN"/>
              <a:t>目录下的</a:t>
            </a:r>
            <a:r>
              <a:rPr lang="en-US" altLang="zh-CN"/>
              <a:t>temp</a:t>
            </a:r>
            <a:r>
              <a:rPr lang="zh-CN" altLang="zh-CN"/>
              <a:t>子目录下面</a:t>
            </a:r>
            <a:endParaRPr lang="en-US" altLang="zh-CN">
              <a:solidFill>
                <a:srgbClr val="C00000"/>
              </a:solidFill>
            </a:endParaRPr>
          </a:p>
        </p:txBody>
      </p:sp>
      <p:sp>
        <p:nvSpPr>
          <p:cNvPr id="4" name="矩形 3"/>
          <p:cNvSpPr>
            <a:spLocks noChangeArrowheads="1"/>
          </p:cNvSpPr>
          <p:nvPr/>
        </p:nvSpPr>
        <p:spPr bwMode="auto">
          <a:xfrm>
            <a:off x="2043113" y="2857500"/>
            <a:ext cx="2786062" cy="571500"/>
          </a:xfrm>
          <a:prstGeom prst="rect">
            <a:avLst/>
          </a:prstGeom>
          <a:noFill/>
          <a:ln w="38100" algn="ctr">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5" name="圆角矩形标注 4"/>
          <p:cNvSpPr>
            <a:spLocks noChangeArrowheads="1"/>
          </p:cNvSpPr>
          <p:nvPr/>
        </p:nvSpPr>
        <p:spPr bwMode="auto">
          <a:xfrm>
            <a:off x="900113" y="1785938"/>
            <a:ext cx="2357437" cy="714375"/>
          </a:xfrm>
          <a:prstGeom prst="wedgeRoundRectCallout">
            <a:avLst>
              <a:gd name="adj1" fmla="val 14769"/>
              <a:gd name="adj2" fmla="val 94060"/>
              <a:gd name="adj3" fmla="val 16667"/>
            </a:avLst>
          </a:prstGeom>
          <a:solidFill>
            <a:srgbClr val="FFFFCC"/>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a:solidFill>
                  <a:srgbClr val="C00000"/>
                </a:solidFill>
                <a:latin typeface="Arial" pitchFamily="34" charset="0"/>
              </a:rPr>
              <a:t>文件路径</a:t>
            </a:r>
          </a:p>
        </p:txBody>
      </p:sp>
      <p:sp>
        <p:nvSpPr>
          <p:cNvPr id="6" name="椭圆 5"/>
          <p:cNvSpPr>
            <a:spLocks noChangeArrowheads="1"/>
          </p:cNvSpPr>
          <p:nvPr/>
        </p:nvSpPr>
        <p:spPr bwMode="auto">
          <a:xfrm>
            <a:off x="4757738" y="2857500"/>
            <a:ext cx="1000125" cy="571500"/>
          </a:xfrm>
          <a:prstGeom prst="ellipse">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7" name="圆角矩形标注 6"/>
          <p:cNvSpPr>
            <a:spLocks noChangeArrowheads="1"/>
          </p:cNvSpPr>
          <p:nvPr/>
        </p:nvSpPr>
        <p:spPr bwMode="auto">
          <a:xfrm>
            <a:off x="3686175" y="1785938"/>
            <a:ext cx="2500313" cy="714375"/>
          </a:xfrm>
          <a:prstGeom prst="wedgeRoundRectCallout">
            <a:avLst>
              <a:gd name="adj1" fmla="val 14769"/>
              <a:gd name="adj2" fmla="val 94060"/>
              <a:gd name="adj3" fmla="val 16667"/>
            </a:avLst>
          </a:prstGeom>
          <a:solidFill>
            <a:srgbClr val="FFFFCC"/>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a:solidFill>
                  <a:srgbClr val="C00000"/>
                </a:solidFill>
                <a:latin typeface="Arial" pitchFamily="34" charset="0"/>
              </a:rPr>
              <a:t>文件名主干</a:t>
            </a:r>
            <a:endParaRPr lang="zh-CN" altLang="en-US">
              <a:solidFill>
                <a:srgbClr val="C00000"/>
              </a:solidFill>
              <a:latin typeface="Arial" pitchFamily="34" charset="0"/>
            </a:endParaRPr>
          </a:p>
        </p:txBody>
      </p:sp>
      <p:sp>
        <p:nvSpPr>
          <p:cNvPr id="8" name="椭圆 7"/>
          <p:cNvSpPr>
            <a:spLocks noChangeArrowheads="1"/>
          </p:cNvSpPr>
          <p:nvPr/>
        </p:nvSpPr>
        <p:spPr bwMode="auto">
          <a:xfrm>
            <a:off x="5829300" y="2857500"/>
            <a:ext cx="1000125" cy="571500"/>
          </a:xfrm>
          <a:prstGeom prst="ellipse">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9" name="圆角矩形标注 8"/>
          <p:cNvSpPr>
            <a:spLocks noChangeArrowheads="1"/>
          </p:cNvSpPr>
          <p:nvPr/>
        </p:nvSpPr>
        <p:spPr bwMode="auto">
          <a:xfrm>
            <a:off x="6472238" y="1785938"/>
            <a:ext cx="2143125" cy="714375"/>
          </a:xfrm>
          <a:prstGeom prst="wedgeRoundRectCallout">
            <a:avLst>
              <a:gd name="adj1" fmla="val -36667"/>
              <a:gd name="adj2" fmla="val 106333"/>
              <a:gd name="adj3" fmla="val 16667"/>
            </a:avLst>
          </a:prstGeom>
          <a:solidFill>
            <a:srgbClr val="FFFFCC"/>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a:solidFill>
                  <a:srgbClr val="C00000"/>
                </a:solidFill>
                <a:latin typeface="Arial" pitchFamily="34" charset="0"/>
              </a:rPr>
              <a:t>文件后缀</a:t>
            </a:r>
            <a:endParaRPr lang="zh-CN" altLang="en-US">
              <a:solidFill>
                <a:srgbClr val="C00000"/>
              </a:solidFill>
              <a:latin typeface="Arial" pitchFamily="34" charset="0"/>
            </a:endParaRPr>
          </a:p>
        </p:txBody>
      </p:sp>
      <p:pic>
        <p:nvPicPr>
          <p:cNvPr id="16394"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blinds(horizontal)">
                                      <p:cBhvr>
                                        <p:cTn id="25" dur="500"/>
                                        <p:tgtEl>
                                          <p:spTgt spid="8"/>
                                        </p:tgtEl>
                                      </p:cBhvr>
                                    </p:animEffect>
                                  </p:childTnLst>
                                </p:cTn>
                              </p:par>
                            </p:childTnLst>
                          </p:cTn>
                        </p:par>
                        <p:par>
                          <p:cTn id="26" fill="hold" nodeType="afterGroup">
                            <p:stCondLst>
                              <p:cond delay="500"/>
                            </p:stCondLst>
                            <p:childTnLst>
                              <p:par>
                                <p:cTn id="27" presetID="3" presetClass="entr" presetSubtype="10" fill="hold" grpId="0" nodeType="after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blinds(horizontal)">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501063"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10.4.2  </a:t>
            </a:r>
            <a:r>
              <a:rPr lang="zh-CN" altLang="zh-CN" dirty="0">
                <a:solidFill>
                  <a:srgbClr val="800000"/>
                </a:solidFill>
                <a:effectLst>
                  <a:outerShdw blurRad="38100" dist="38100" dir="2700000" algn="tl">
                    <a:srgbClr val="000000"/>
                  </a:outerShdw>
                </a:effectLst>
                <a:latin typeface="Arial" charset="0"/>
                <a:ea typeface="黑体" pitchFamily="2" charset="-122"/>
              </a:rPr>
              <a:t>随机读写</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94211" name="Rectangle 3"/>
          <p:cNvSpPr>
            <a:spLocks noGrp="1" noChangeArrowheads="1"/>
          </p:cNvSpPr>
          <p:nvPr>
            <p:ph idx="1"/>
          </p:nvPr>
        </p:nvSpPr>
        <p:spPr>
          <a:xfrm>
            <a:off x="357188" y="1428750"/>
            <a:ext cx="8429625" cy="4786313"/>
          </a:xfrm>
        </p:spPr>
        <p:txBody>
          <a:bodyPr/>
          <a:lstStyle/>
          <a:p>
            <a:r>
              <a:rPr lang="zh-CN" altLang="zh-CN"/>
              <a:t>解题思路：</a:t>
            </a:r>
          </a:p>
          <a:p>
            <a:pPr lvl="1"/>
            <a:r>
              <a:rPr lang="zh-CN" altLang="zh-CN"/>
              <a:t>按二进制只读方式打开文件</a:t>
            </a:r>
          </a:p>
          <a:p>
            <a:pPr lvl="1"/>
            <a:r>
              <a:rPr lang="zh-CN" altLang="zh-CN"/>
              <a:t>将文件位置标记指向文件的开头，读入一个学生的信息，并把它显示在屏幕上</a:t>
            </a:r>
          </a:p>
          <a:p>
            <a:pPr lvl="1"/>
            <a:r>
              <a:rPr lang="zh-CN" altLang="zh-CN"/>
              <a:t>再将文件标记指向文件中第</a:t>
            </a:r>
            <a:r>
              <a:rPr lang="en-US" altLang="zh-CN"/>
              <a:t>3</a:t>
            </a:r>
            <a:r>
              <a:rPr lang="zh-CN" altLang="zh-CN"/>
              <a:t>，</a:t>
            </a:r>
            <a:r>
              <a:rPr lang="en-US" altLang="zh-CN"/>
              <a:t>5</a:t>
            </a:r>
            <a:r>
              <a:rPr lang="zh-CN" altLang="zh-CN"/>
              <a:t>，</a:t>
            </a:r>
            <a:r>
              <a:rPr lang="en-US" altLang="zh-CN"/>
              <a:t>7</a:t>
            </a:r>
            <a:r>
              <a:rPr lang="zh-CN" altLang="zh-CN"/>
              <a:t>，</a:t>
            </a:r>
            <a:r>
              <a:rPr lang="en-US" altLang="zh-CN"/>
              <a:t>9</a:t>
            </a:r>
            <a:r>
              <a:rPr lang="zh-CN" altLang="zh-CN"/>
              <a:t>个学生的数据区的开头，读入相应学生的信息，并把它显示在屏幕上</a:t>
            </a:r>
          </a:p>
          <a:p>
            <a:pPr lvl="1"/>
            <a:r>
              <a:rPr lang="zh-CN" altLang="zh-CN"/>
              <a:t>关闭文件</a:t>
            </a:r>
          </a:p>
          <a:p>
            <a:pPr>
              <a:buFont typeface="Wingdings" pitchFamily="2" charset="2"/>
              <a:buNone/>
            </a:pPr>
            <a:endParaRPr lang="zh-CN" altLang="zh-CN"/>
          </a:p>
        </p:txBody>
      </p:sp>
      <p:pic>
        <p:nvPicPr>
          <p:cNvPr id="102404"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4211">
                                            <p:txEl>
                                              <p:pRg st="2" end="2"/>
                                            </p:txEl>
                                          </p:spTgt>
                                        </p:tgtEl>
                                        <p:attrNameLst>
                                          <p:attrName>style.visibility</p:attrName>
                                        </p:attrNameLst>
                                      </p:cBhvr>
                                      <p:to>
                                        <p:strVal val="visible"/>
                                      </p:to>
                                    </p:set>
                                    <p:animEffect transition="in" filter="blinds(horizontal)">
                                      <p:cBhvr>
                                        <p:cTn id="7" dur="500"/>
                                        <p:tgtEl>
                                          <p:spTgt spid="9421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4211">
                                            <p:txEl>
                                              <p:pRg st="3" end="3"/>
                                            </p:txEl>
                                          </p:spTgt>
                                        </p:tgtEl>
                                        <p:attrNameLst>
                                          <p:attrName>style.visibility</p:attrName>
                                        </p:attrNameLst>
                                      </p:cBhvr>
                                      <p:to>
                                        <p:strVal val="visible"/>
                                      </p:to>
                                    </p:set>
                                    <p:animEffect transition="in" filter="blinds(horizontal)">
                                      <p:cBhvr>
                                        <p:cTn id="12" dur="500"/>
                                        <p:tgtEl>
                                          <p:spTgt spid="9421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4211">
                                            <p:txEl>
                                              <p:pRg st="4" end="4"/>
                                            </p:txEl>
                                          </p:spTgt>
                                        </p:tgtEl>
                                        <p:attrNameLst>
                                          <p:attrName>style.visibility</p:attrName>
                                        </p:attrNameLst>
                                      </p:cBhvr>
                                      <p:to>
                                        <p:strVal val="visible"/>
                                      </p:to>
                                    </p:set>
                                    <p:animEffect transition="in" filter="blinds(horizontal)">
                                      <p:cBhvr>
                                        <p:cTn id="17" dur="500"/>
                                        <p:tgtEl>
                                          <p:spTgt spid="9421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内容占位符 2"/>
          <p:cNvSpPr>
            <a:spLocks noGrp="1"/>
          </p:cNvSpPr>
          <p:nvPr>
            <p:ph idx="1"/>
          </p:nvPr>
        </p:nvSpPr>
        <p:spPr>
          <a:xfrm>
            <a:off x="539750" y="928688"/>
            <a:ext cx="8153400" cy="5195887"/>
          </a:xfrm>
        </p:spPr>
        <p:txBody>
          <a:bodyPr/>
          <a:lstStyle/>
          <a:p>
            <a:pPr>
              <a:buFont typeface="Wingdings" pitchFamily="2" charset="2"/>
              <a:buNone/>
            </a:pPr>
            <a:r>
              <a:rPr lang="en-US" altLang="zh-CN" sz="2800" dirty="0"/>
              <a:t>#include&lt;</a:t>
            </a:r>
            <a:r>
              <a:rPr lang="en-US" altLang="zh-CN" sz="2800" dirty="0" err="1"/>
              <a:t>stdio.h</a:t>
            </a:r>
            <a:r>
              <a:rPr lang="en-US" altLang="zh-CN" sz="2800" dirty="0"/>
              <a:t>&gt;</a:t>
            </a:r>
            <a:endParaRPr lang="zh-CN" altLang="zh-CN" sz="2800" dirty="0"/>
          </a:p>
          <a:p>
            <a:pPr>
              <a:buFont typeface="Wingdings" pitchFamily="2" charset="2"/>
              <a:buNone/>
            </a:pPr>
            <a:r>
              <a:rPr lang="en-US" altLang="zh-CN" sz="2800" dirty="0"/>
              <a:t>#include &lt;</a:t>
            </a:r>
            <a:r>
              <a:rPr lang="en-US" altLang="zh-CN" sz="2800" dirty="0" err="1"/>
              <a:t>stdlib.h</a:t>
            </a:r>
            <a:r>
              <a:rPr lang="en-US" altLang="zh-CN" sz="2800" dirty="0"/>
              <a:t>&gt;</a:t>
            </a:r>
            <a:endParaRPr lang="zh-CN" altLang="zh-CN" sz="2800" dirty="0"/>
          </a:p>
          <a:p>
            <a:pPr>
              <a:buFont typeface="Wingdings" pitchFamily="2" charset="2"/>
              <a:buNone/>
            </a:pPr>
            <a:r>
              <a:rPr lang="en-US" altLang="zh-CN" sz="2800" dirty="0"/>
              <a:t>struct St</a:t>
            </a:r>
            <a:endParaRPr lang="zh-CN" altLang="zh-CN" sz="2800" dirty="0"/>
          </a:p>
          <a:p>
            <a:pPr>
              <a:buFont typeface="Wingdings" pitchFamily="2" charset="2"/>
              <a:buNone/>
            </a:pPr>
            <a:r>
              <a:rPr lang="en-US" altLang="zh-CN" sz="2800" dirty="0"/>
              <a:t>{ char name[10];</a:t>
            </a:r>
            <a:endParaRPr lang="zh-CN" altLang="zh-CN" sz="2800" dirty="0"/>
          </a:p>
          <a:p>
            <a:pPr>
              <a:buFont typeface="Wingdings" pitchFamily="2" charset="2"/>
              <a:buNone/>
            </a:pPr>
            <a:r>
              <a:rPr lang="en-US" altLang="zh-CN" sz="2800" dirty="0"/>
              <a:t>   int num;</a:t>
            </a:r>
            <a:endParaRPr lang="zh-CN" altLang="zh-CN" sz="2800" dirty="0"/>
          </a:p>
          <a:p>
            <a:pPr>
              <a:buFont typeface="Wingdings" pitchFamily="2" charset="2"/>
              <a:buNone/>
            </a:pPr>
            <a:r>
              <a:rPr lang="en-US" altLang="zh-CN" sz="2800" dirty="0"/>
              <a:t>   int age;</a:t>
            </a:r>
            <a:endParaRPr lang="zh-CN" altLang="zh-CN" sz="2800" dirty="0"/>
          </a:p>
          <a:p>
            <a:pPr>
              <a:buFont typeface="Wingdings" pitchFamily="2" charset="2"/>
              <a:buNone/>
            </a:pPr>
            <a:r>
              <a:rPr lang="en-US" altLang="zh-CN" sz="2800" dirty="0"/>
              <a:t>   char </a:t>
            </a:r>
            <a:r>
              <a:rPr lang="en-US" altLang="zh-CN" sz="2800" dirty="0" err="1"/>
              <a:t>addr</a:t>
            </a:r>
            <a:r>
              <a:rPr lang="en-US" altLang="zh-CN" sz="2800" dirty="0"/>
              <a:t>[15];</a:t>
            </a:r>
            <a:endParaRPr lang="zh-CN" altLang="zh-CN" sz="2800" dirty="0"/>
          </a:p>
          <a:p>
            <a:pPr>
              <a:buFont typeface="Wingdings" pitchFamily="2" charset="2"/>
              <a:buNone/>
            </a:pPr>
            <a:r>
              <a:rPr lang="en-US" altLang="zh-CN" sz="2800" dirty="0"/>
              <a:t>}stud[10]; </a:t>
            </a:r>
            <a:endParaRPr lang="zh-CN" altLang="zh-CN" sz="2800" dirty="0"/>
          </a:p>
          <a:p>
            <a:pPr>
              <a:buFont typeface="Wingdings" pitchFamily="2" charset="2"/>
              <a:buNone/>
            </a:pPr>
            <a:endParaRPr lang="zh-CN" altLang="en-US" sz="2800" dirty="0"/>
          </a:p>
        </p:txBody>
      </p:sp>
      <p:pic>
        <p:nvPicPr>
          <p:cNvPr id="103427"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内容占位符 2"/>
          <p:cNvSpPr>
            <a:spLocks noGrp="1"/>
          </p:cNvSpPr>
          <p:nvPr>
            <p:ph idx="1"/>
          </p:nvPr>
        </p:nvSpPr>
        <p:spPr>
          <a:xfrm>
            <a:off x="0" y="428625"/>
            <a:ext cx="9001125" cy="6215063"/>
          </a:xfrm>
        </p:spPr>
        <p:txBody>
          <a:bodyPr/>
          <a:lstStyle/>
          <a:p>
            <a:pPr>
              <a:lnSpc>
                <a:spcPts val="3000"/>
              </a:lnSpc>
              <a:buFont typeface="Wingdings" pitchFamily="2" charset="2"/>
              <a:buNone/>
            </a:pPr>
            <a:r>
              <a:rPr lang="en-US" altLang="zh-CN" sz="2800" dirty="0"/>
              <a:t>int main()</a:t>
            </a:r>
            <a:endParaRPr lang="zh-CN" altLang="zh-CN" sz="2800" dirty="0"/>
          </a:p>
          <a:p>
            <a:pPr>
              <a:lnSpc>
                <a:spcPts val="3000"/>
              </a:lnSpc>
              <a:buFont typeface="Wingdings" pitchFamily="2" charset="2"/>
              <a:buNone/>
            </a:pPr>
            <a:r>
              <a:rPr lang="en-US" altLang="zh-CN" sz="2800" dirty="0"/>
              <a:t>{ int </a:t>
            </a:r>
            <a:r>
              <a:rPr lang="en-US" altLang="zh-CN" sz="2800" dirty="0" err="1"/>
              <a:t>i</a:t>
            </a:r>
            <a:r>
              <a:rPr lang="en-US" altLang="zh-CN" sz="2800" dirty="0"/>
              <a:t>;  FILE *</a:t>
            </a:r>
            <a:r>
              <a:rPr lang="en-US" altLang="zh-CN" sz="2800" dirty="0" err="1"/>
              <a:t>fp</a:t>
            </a:r>
            <a:r>
              <a:rPr lang="en-US" altLang="zh-CN" sz="2800" dirty="0"/>
              <a:t>;         </a:t>
            </a:r>
            <a:endParaRPr lang="zh-CN" altLang="zh-CN" sz="2800" dirty="0"/>
          </a:p>
          <a:p>
            <a:pPr>
              <a:lnSpc>
                <a:spcPts val="3000"/>
              </a:lnSpc>
              <a:buFont typeface="Wingdings" pitchFamily="2" charset="2"/>
              <a:buNone/>
            </a:pPr>
            <a:r>
              <a:rPr lang="en-US" altLang="zh-CN" sz="2800" dirty="0"/>
              <a:t>   if((</a:t>
            </a:r>
            <a:r>
              <a:rPr lang="en-US" altLang="zh-CN" sz="2800" dirty="0" err="1"/>
              <a:t>fp</a:t>
            </a:r>
            <a:r>
              <a:rPr lang="en-US" altLang="zh-CN" sz="2800" dirty="0"/>
              <a:t>=</a:t>
            </a:r>
            <a:r>
              <a:rPr lang="en-US" altLang="zh-CN" sz="2800" dirty="0" err="1"/>
              <a:t>fopen</a:t>
            </a:r>
            <a:r>
              <a:rPr lang="en-US" altLang="zh-CN" sz="2800" dirty="0"/>
              <a:t>(“stu.</a:t>
            </a:r>
            <a:r>
              <a:rPr lang="en-US" altLang="zh-CN" sz="2800" dirty="0" err="1"/>
              <a:t>dat</a:t>
            </a:r>
            <a:r>
              <a:rPr lang="en-US" altLang="zh-CN" sz="2800" dirty="0"/>
              <a:t>”,“</a:t>
            </a:r>
            <a:r>
              <a:rPr lang="en-US" altLang="zh-CN" sz="2800" dirty="0" err="1"/>
              <a:t>rb</a:t>
            </a:r>
            <a:r>
              <a:rPr lang="en-US" altLang="zh-CN" sz="2800" dirty="0"/>
              <a:t>”))==NULL)  </a:t>
            </a:r>
            <a:endParaRPr lang="zh-CN" altLang="zh-CN" sz="2800" dirty="0"/>
          </a:p>
          <a:p>
            <a:pPr>
              <a:lnSpc>
                <a:spcPts val="3000"/>
              </a:lnSpc>
              <a:buFont typeface="Wingdings" pitchFamily="2" charset="2"/>
              <a:buNone/>
            </a:pPr>
            <a:r>
              <a:rPr lang="en-US" altLang="zh-CN" sz="2800" dirty="0"/>
              <a:t>   { </a:t>
            </a:r>
            <a:r>
              <a:rPr lang="en-US" altLang="zh-CN" sz="2800" dirty="0" err="1"/>
              <a:t>printf</a:t>
            </a:r>
            <a:r>
              <a:rPr lang="en-US" altLang="zh-CN" sz="2800" dirty="0"/>
              <a:t>("can not open file\n"); exit(0); }</a:t>
            </a:r>
            <a:endParaRPr lang="zh-CN" altLang="zh-CN" sz="2800" dirty="0"/>
          </a:p>
          <a:p>
            <a:pPr>
              <a:lnSpc>
                <a:spcPts val="3000"/>
              </a:lnSpc>
              <a:buFont typeface="Wingdings" pitchFamily="2" charset="2"/>
              <a:buNone/>
            </a:pPr>
            <a:r>
              <a:rPr lang="en-US" altLang="zh-CN" sz="2800" dirty="0"/>
              <a:t>    for(</a:t>
            </a:r>
            <a:r>
              <a:rPr lang="en-US" altLang="zh-CN" sz="2800" dirty="0" err="1"/>
              <a:t>i</a:t>
            </a:r>
            <a:r>
              <a:rPr lang="en-US" altLang="zh-CN" sz="2800" dirty="0"/>
              <a:t>=0;i&lt;10;i+=2)</a:t>
            </a:r>
            <a:endParaRPr lang="zh-CN" altLang="zh-CN" sz="2800" dirty="0"/>
          </a:p>
          <a:p>
            <a:pPr>
              <a:lnSpc>
                <a:spcPts val="3000"/>
              </a:lnSpc>
              <a:buFont typeface="Wingdings" pitchFamily="2" charset="2"/>
              <a:buNone/>
            </a:pPr>
            <a:r>
              <a:rPr lang="en-US" altLang="zh-CN" sz="2800" dirty="0"/>
              <a:t>    { </a:t>
            </a:r>
            <a:r>
              <a:rPr lang="en-US" altLang="zh-CN" sz="2800" dirty="0" err="1">
                <a:solidFill>
                  <a:srgbClr val="FF0000"/>
                </a:solidFill>
              </a:rPr>
              <a:t>fseek</a:t>
            </a:r>
            <a:r>
              <a:rPr lang="en-US" altLang="zh-CN" sz="2800" dirty="0"/>
              <a:t>(</a:t>
            </a:r>
            <a:r>
              <a:rPr lang="en-US" altLang="zh-CN" sz="2800" dirty="0" err="1"/>
              <a:t>fp,i</a:t>
            </a:r>
            <a:r>
              <a:rPr lang="en-US" altLang="zh-CN" sz="2800" dirty="0"/>
              <a:t>*</a:t>
            </a:r>
            <a:r>
              <a:rPr lang="en-US" altLang="zh-CN" sz="2800" dirty="0" err="1"/>
              <a:t>sizeof</a:t>
            </a:r>
            <a:r>
              <a:rPr lang="en-US" altLang="zh-CN" sz="2800" dirty="0"/>
              <a:t>(struct St),0);  </a:t>
            </a:r>
            <a:endParaRPr lang="zh-CN" altLang="zh-CN" sz="2800" dirty="0"/>
          </a:p>
          <a:p>
            <a:pPr>
              <a:lnSpc>
                <a:spcPts val="3000"/>
              </a:lnSpc>
              <a:buFont typeface="Wingdings" pitchFamily="2" charset="2"/>
              <a:buNone/>
            </a:pPr>
            <a:r>
              <a:rPr lang="en-US" altLang="zh-CN" sz="2800" dirty="0"/>
              <a:t>       </a:t>
            </a:r>
            <a:r>
              <a:rPr lang="en-US" altLang="zh-CN" sz="2800" dirty="0" err="1"/>
              <a:t>fread</a:t>
            </a:r>
            <a:r>
              <a:rPr lang="en-US" altLang="zh-CN" sz="2800" dirty="0"/>
              <a:t>(&amp;stud[</a:t>
            </a:r>
            <a:r>
              <a:rPr lang="en-US" altLang="zh-CN" sz="2800" dirty="0" err="1"/>
              <a:t>i</a:t>
            </a:r>
            <a:r>
              <a:rPr lang="en-US" altLang="zh-CN" sz="2800" dirty="0"/>
              <a:t>], </a:t>
            </a:r>
            <a:r>
              <a:rPr lang="en-US" altLang="zh-CN" sz="2800" dirty="0" err="1"/>
              <a:t>sizeof</a:t>
            </a:r>
            <a:r>
              <a:rPr lang="en-US" altLang="zh-CN" sz="2800" dirty="0"/>
              <a:t>(struct St),1,fp);  </a:t>
            </a:r>
            <a:endParaRPr lang="zh-CN" altLang="zh-CN" sz="2800" dirty="0"/>
          </a:p>
          <a:p>
            <a:pPr>
              <a:lnSpc>
                <a:spcPts val="3000"/>
              </a:lnSpc>
              <a:buFont typeface="Wingdings" pitchFamily="2" charset="2"/>
              <a:buNone/>
            </a:pPr>
            <a:r>
              <a:rPr lang="en-US" altLang="zh-CN" sz="2800" dirty="0"/>
              <a:t>       </a:t>
            </a:r>
            <a:r>
              <a:rPr lang="en-US" altLang="zh-CN" sz="2800" dirty="0" err="1"/>
              <a:t>printf</a:t>
            </a:r>
            <a:r>
              <a:rPr lang="en-US" altLang="zh-CN" sz="2800" dirty="0"/>
              <a:t>(“%-10s %4d %4d %-15s\n”,</a:t>
            </a:r>
          </a:p>
          <a:p>
            <a:pPr>
              <a:lnSpc>
                <a:spcPts val="3000"/>
              </a:lnSpc>
              <a:buFont typeface="Wingdings" pitchFamily="2" charset="2"/>
              <a:buNone/>
            </a:pPr>
            <a:r>
              <a:rPr lang="en-US" altLang="zh-CN" sz="2800" dirty="0"/>
              <a:t>                           stud[</a:t>
            </a:r>
            <a:r>
              <a:rPr lang="en-US" altLang="zh-CN" sz="2800" dirty="0" err="1"/>
              <a:t>i</a:t>
            </a:r>
            <a:r>
              <a:rPr lang="en-US" altLang="zh-CN" sz="2800" dirty="0"/>
              <a:t>].</a:t>
            </a:r>
            <a:r>
              <a:rPr lang="en-US" altLang="zh-CN" sz="2800" dirty="0" err="1"/>
              <a:t>name,stud</a:t>
            </a:r>
            <a:r>
              <a:rPr lang="en-US" altLang="zh-CN" sz="2800" dirty="0"/>
              <a:t>[</a:t>
            </a:r>
            <a:r>
              <a:rPr lang="en-US" altLang="zh-CN" sz="2800" dirty="0" err="1"/>
              <a:t>i</a:t>
            </a:r>
            <a:r>
              <a:rPr lang="en-US" altLang="zh-CN" sz="2800" dirty="0"/>
              <a:t>].num,</a:t>
            </a:r>
          </a:p>
          <a:p>
            <a:pPr>
              <a:lnSpc>
                <a:spcPts val="3000"/>
              </a:lnSpc>
              <a:buFont typeface="Wingdings" pitchFamily="2" charset="2"/>
              <a:buNone/>
            </a:pPr>
            <a:r>
              <a:rPr lang="en-US" altLang="zh-CN" sz="2800" dirty="0"/>
              <a:t>                           stud[</a:t>
            </a:r>
            <a:r>
              <a:rPr lang="en-US" altLang="zh-CN" sz="2800" dirty="0" err="1"/>
              <a:t>i</a:t>
            </a:r>
            <a:r>
              <a:rPr lang="en-US" altLang="zh-CN" sz="2800" dirty="0"/>
              <a:t>].</a:t>
            </a:r>
            <a:r>
              <a:rPr lang="en-US" altLang="zh-CN" sz="2800" dirty="0" err="1"/>
              <a:t>age,stud</a:t>
            </a:r>
            <a:r>
              <a:rPr lang="en-US" altLang="zh-CN" sz="2800" dirty="0"/>
              <a:t>[</a:t>
            </a:r>
            <a:r>
              <a:rPr lang="en-US" altLang="zh-CN" sz="2800" dirty="0" err="1"/>
              <a:t>i</a:t>
            </a:r>
            <a:r>
              <a:rPr lang="en-US" altLang="zh-CN" sz="2800" dirty="0"/>
              <a:t>].</a:t>
            </a:r>
            <a:r>
              <a:rPr lang="en-US" altLang="zh-CN" sz="2800" dirty="0" err="1"/>
              <a:t>addr</a:t>
            </a:r>
            <a:r>
              <a:rPr lang="en-US" altLang="zh-CN" sz="2800" dirty="0"/>
              <a:t>);  </a:t>
            </a:r>
            <a:endParaRPr lang="zh-CN" altLang="zh-CN" sz="2800" dirty="0"/>
          </a:p>
          <a:p>
            <a:pPr>
              <a:lnSpc>
                <a:spcPts val="3000"/>
              </a:lnSpc>
              <a:buFont typeface="Wingdings" pitchFamily="2" charset="2"/>
              <a:buNone/>
            </a:pPr>
            <a:r>
              <a:rPr lang="en-US" altLang="zh-CN" sz="2800" dirty="0"/>
              <a:t>   }</a:t>
            </a:r>
            <a:endParaRPr lang="zh-CN" altLang="zh-CN" sz="2800" dirty="0"/>
          </a:p>
          <a:p>
            <a:pPr>
              <a:lnSpc>
                <a:spcPts val="3000"/>
              </a:lnSpc>
              <a:buFont typeface="Wingdings" pitchFamily="2" charset="2"/>
              <a:buNone/>
            </a:pPr>
            <a:r>
              <a:rPr lang="en-US" altLang="zh-CN" sz="2800" dirty="0"/>
              <a:t>   </a:t>
            </a:r>
            <a:r>
              <a:rPr lang="en-US" altLang="zh-CN" sz="2800" dirty="0" err="1"/>
              <a:t>fclose</a:t>
            </a:r>
            <a:r>
              <a:rPr lang="en-US" altLang="zh-CN" sz="2800" dirty="0"/>
              <a:t>(</a:t>
            </a:r>
            <a:r>
              <a:rPr lang="en-US" altLang="zh-CN" sz="2800" dirty="0" err="1"/>
              <a:t>fp</a:t>
            </a:r>
            <a:r>
              <a:rPr lang="en-US" altLang="zh-CN" sz="2800" dirty="0"/>
              <a:t>);  return 0;</a:t>
            </a:r>
            <a:endParaRPr lang="zh-CN" altLang="zh-CN" sz="2800" dirty="0"/>
          </a:p>
          <a:p>
            <a:pPr>
              <a:lnSpc>
                <a:spcPts val="3000"/>
              </a:lnSpc>
              <a:buFont typeface="Wingdings" pitchFamily="2" charset="2"/>
              <a:buNone/>
            </a:pPr>
            <a:r>
              <a:rPr lang="en-US" altLang="zh-CN" sz="2800" dirty="0"/>
              <a:t>}</a:t>
            </a:r>
            <a:endParaRPr lang="zh-CN" altLang="zh-CN" sz="2800" dirty="0"/>
          </a:p>
          <a:p>
            <a:pPr>
              <a:lnSpc>
                <a:spcPts val="3000"/>
              </a:lnSpc>
              <a:buFont typeface="Wingdings" pitchFamily="2" charset="2"/>
              <a:buNone/>
            </a:pPr>
            <a:endParaRPr lang="zh-CN" altLang="zh-CN" sz="2800" dirty="0"/>
          </a:p>
          <a:p>
            <a:pPr>
              <a:lnSpc>
                <a:spcPts val="3000"/>
              </a:lnSpc>
              <a:buFont typeface="Wingdings" pitchFamily="2" charset="2"/>
              <a:buNone/>
            </a:pPr>
            <a:endParaRPr lang="zh-CN" altLang="en-US" sz="2800" dirty="0"/>
          </a:p>
        </p:txBody>
      </p:sp>
      <p:pic>
        <p:nvPicPr>
          <p:cNvPr id="104451"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1"/>
          <p:cNvSpPr>
            <a:spLocks noGrp="1"/>
          </p:cNvSpPr>
          <p:nvPr>
            <p:ph type="title"/>
          </p:nvPr>
        </p:nvSpPr>
        <p:spPr/>
        <p:txBody>
          <a:bodyPr/>
          <a:lstStyle/>
          <a:p>
            <a:r>
              <a:rPr lang="zh-CN" altLang="en-US"/>
              <a:t>练习</a:t>
            </a:r>
          </a:p>
        </p:txBody>
      </p:sp>
      <p:sp>
        <p:nvSpPr>
          <p:cNvPr id="107523" name="内容占位符 2"/>
          <p:cNvSpPr>
            <a:spLocks noGrp="1"/>
          </p:cNvSpPr>
          <p:nvPr>
            <p:ph idx="1"/>
          </p:nvPr>
        </p:nvSpPr>
        <p:spPr/>
        <p:txBody>
          <a:bodyPr/>
          <a:lstStyle/>
          <a:p>
            <a:r>
              <a:rPr lang="zh-CN" altLang="en-US" dirty="0"/>
              <a:t>例</a:t>
            </a:r>
            <a:r>
              <a:rPr lang="en-US" altLang="zh-CN" dirty="0"/>
              <a:t>10.6</a:t>
            </a:r>
            <a:endParaRPr lang="zh-CN" altLang="en-US" dirty="0"/>
          </a:p>
        </p:txBody>
      </p:sp>
    </p:spTree>
  </p:cSld>
  <p:clrMapOvr>
    <a:masterClrMapping/>
  </p:clrMapOvr>
  <p:transition>
    <p:fade/>
  </p:transition>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501063"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10.5 </a:t>
            </a:r>
            <a:r>
              <a:rPr lang="zh-CN" altLang="zh-CN" dirty="0">
                <a:solidFill>
                  <a:srgbClr val="800000"/>
                </a:solidFill>
                <a:effectLst>
                  <a:outerShdw blurRad="38100" dist="38100" dir="2700000" algn="tl">
                    <a:srgbClr val="000000"/>
                  </a:outerShdw>
                </a:effectLst>
                <a:latin typeface="Arial" charset="0"/>
                <a:ea typeface="黑体" pitchFamily="2" charset="-122"/>
              </a:rPr>
              <a:t>文件读写的出错检测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97283" name="Rectangle 3"/>
          <p:cNvSpPr>
            <a:spLocks noGrp="1" noChangeArrowheads="1"/>
          </p:cNvSpPr>
          <p:nvPr>
            <p:ph idx="1"/>
          </p:nvPr>
        </p:nvSpPr>
        <p:spPr>
          <a:xfrm>
            <a:off x="642938" y="1571625"/>
            <a:ext cx="8143875" cy="4500563"/>
          </a:xfrm>
        </p:spPr>
        <p:txBody>
          <a:bodyPr/>
          <a:lstStyle/>
          <a:p>
            <a:pPr>
              <a:buFont typeface="Wingdings" pitchFamily="2" charset="2"/>
              <a:buNone/>
            </a:pPr>
            <a:r>
              <a:rPr lang="en-US" altLang="zh-CN"/>
              <a:t>1.ferror</a:t>
            </a:r>
            <a:r>
              <a:rPr lang="zh-CN" altLang="zh-CN"/>
              <a:t>函数</a:t>
            </a:r>
            <a:endParaRPr lang="en-US" altLang="zh-CN"/>
          </a:p>
          <a:p>
            <a:r>
              <a:rPr lang="en-US" altLang="zh-CN"/>
              <a:t>ferror</a:t>
            </a:r>
            <a:r>
              <a:rPr lang="zh-CN" altLang="zh-CN"/>
              <a:t>函数的一般调用形式为</a:t>
            </a:r>
          </a:p>
          <a:p>
            <a:pPr lvl="1">
              <a:buFont typeface="Wingdings" pitchFamily="2" charset="2"/>
              <a:buNone/>
            </a:pPr>
            <a:r>
              <a:rPr lang="en-US" altLang="zh-CN"/>
              <a:t> ferror(fp); </a:t>
            </a:r>
            <a:r>
              <a:rPr lang="zh-CN" altLang="zh-CN"/>
              <a:t></a:t>
            </a:r>
          </a:p>
          <a:p>
            <a:pPr lvl="1"/>
            <a:r>
              <a:rPr lang="zh-CN" altLang="zh-CN"/>
              <a:t>如果返回值为</a:t>
            </a:r>
            <a:r>
              <a:rPr lang="en-US" altLang="zh-CN"/>
              <a:t>0</a:t>
            </a:r>
            <a:r>
              <a:rPr lang="zh-CN" altLang="zh-CN"/>
              <a:t>，表示未出错</a:t>
            </a:r>
            <a:r>
              <a:rPr lang="zh-CN" altLang="en-US"/>
              <a:t>，否则</a:t>
            </a:r>
            <a:r>
              <a:rPr lang="zh-CN" altLang="zh-CN"/>
              <a:t>表示出错</a:t>
            </a:r>
          </a:p>
          <a:p>
            <a:pPr lvl="1"/>
            <a:r>
              <a:rPr lang="zh-CN" altLang="zh-CN"/>
              <a:t>每次调用输入输出函数，都产生新的</a:t>
            </a:r>
            <a:r>
              <a:rPr lang="en-US" altLang="zh-CN"/>
              <a:t>ferror</a:t>
            </a:r>
            <a:r>
              <a:rPr lang="zh-CN" altLang="zh-CN"/>
              <a:t>函数值，因此调用输入输出函数后立即检查</a:t>
            </a:r>
            <a:endParaRPr lang="en-US" altLang="zh-CN"/>
          </a:p>
          <a:p>
            <a:pPr lvl="1"/>
            <a:r>
              <a:rPr lang="zh-CN" altLang="en-US"/>
              <a:t>调用</a:t>
            </a:r>
            <a:r>
              <a:rPr lang="en-US" altLang="zh-CN"/>
              <a:t>fopen</a:t>
            </a:r>
            <a:r>
              <a:rPr lang="zh-CN" altLang="zh-CN"/>
              <a:t>时，</a:t>
            </a:r>
            <a:r>
              <a:rPr lang="en-US" altLang="zh-CN"/>
              <a:t>ferror</a:t>
            </a:r>
            <a:r>
              <a:rPr lang="zh-CN" altLang="zh-CN"/>
              <a:t>的初始值自动置为</a:t>
            </a:r>
            <a:r>
              <a:rPr lang="en-US" altLang="zh-CN"/>
              <a:t>0</a:t>
            </a:r>
            <a:endParaRPr lang="zh-CN" altLang="zh-CN"/>
          </a:p>
        </p:txBody>
      </p:sp>
      <p:pic>
        <p:nvPicPr>
          <p:cNvPr id="105476" name="图片 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7283">
                                            <p:txEl>
                                              <p:pRg st="3" end="3"/>
                                            </p:txEl>
                                          </p:spTgt>
                                        </p:tgtEl>
                                        <p:attrNameLst>
                                          <p:attrName>style.visibility</p:attrName>
                                        </p:attrNameLst>
                                      </p:cBhvr>
                                      <p:to>
                                        <p:strVal val="visible"/>
                                      </p:to>
                                    </p:set>
                                    <p:animEffect transition="in" filter="blinds(horizontal)">
                                      <p:cBhvr>
                                        <p:cTn id="7" dur="500"/>
                                        <p:tgtEl>
                                          <p:spTgt spid="97283">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97283">
                                            <p:txEl>
                                              <p:pRg st="4" end="4"/>
                                            </p:txEl>
                                          </p:spTgt>
                                        </p:tgtEl>
                                        <p:attrNameLst>
                                          <p:attrName>style.visibility</p:attrName>
                                        </p:attrNameLst>
                                      </p:cBhvr>
                                      <p:to>
                                        <p:strVal val="visible"/>
                                      </p:to>
                                    </p:set>
                                    <p:animEffect transition="in" filter="blinds(horizontal)">
                                      <p:cBhvr>
                                        <p:cTn id="10" dur="500"/>
                                        <p:tgtEl>
                                          <p:spTgt spid="97283">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97283">
                                            <p:txEl>
                                              <p:pRg st="5" end="5"/>
                                            </p:txEl>
                                          </p:spTgt>
                                        </p:tgtEl>
                                        <p:attrNameLst>
                                          <p:attrName>style.visibility</p:attrName>
                                        </p:attrNameLst>
                                      </p:cBhvr>
                                      <p:to>
                                        <p:strVal val="visible"/>
                                      </p:to>
                                    </p:set>
                                    <p:animEffect transition="in" filter="blinds(horizontal)">
                                      <p:cBhvr>
                                        <p:cTn id="13" dur="500"/>
                                        <p:tgtEl>
                                          <p:spTgt spid="972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501063"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10.5 </a:t>
            </a:r>
            <a:r>
              <a:rPr lang="zh-CN" altLang="zh-CN" dirty="0">
                <a:solidFill>
                  <a:srgbClr val="800000"/>
                </a:solidFill>
                <a:effectLst>
                  <a:outerShdw blurRad="38100" dist="38100" dir="2700000" algn="tl">
                    <a:srgbClr val="000000"/>
                  </a:outerShdw>
                </a:effectLst>
                <a:latin typeface="Arial" charset="0"/>
                <a:ea typeface="黑体" pitchFamily="2" charset="-122"/>
              </a:rPr>
              <a:t>文件读写的出错检测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06499" name="Rectangle 3"/>
          <p:cNvSpPr>
            <a:spLocks noGrp="1" noChangeArrowheads="1"/>
          </p:cNvSpPr>
          <p:nvPr>
            <p:ph idx="1"/>
          </p:nvPr>
        </p:nvSpPr>
        <p:spPr>
          <a:xfrm>
            <a:off x="642938" y="1571625"/>
            <a:ext cx="8143875" cy="4500563"/>
          </a:xfrm>
        </p:spPr>
        <p:txBody>
          <a:bodyPr/>
          <a:lstStyle/>
          <a:p>
            <a:pPr>
              <a:buFont typeface="Wingdings" pitchFamily="2" charset="2"/>
              <a:buNone/>
            </a:pPr>
            <a:r>
              <a:rPr lang="en-US" altLang="zh-CN"/>
              <a:t>2. clearerr</a:t>
            </a:r>
            <a:r>
              <a:rPr lang="zh-CN" altLang="zh-CN"/>
              <a:t>函数</a:t>
            </a:r>
            <a:endParaRPr lang="en-US" altLang="zh-CN"/>
          </a:p>
          <a:p>
            <a:pPr lvl="1"/>
            <a:r>
              <a:rPr lang="zh-CN" altLang="zh-CN">
                <a:solidFill>
                  <a:srgbClr val="C00000"/>
                </a:solidFill>
              </a:rPr>
              <a:t>作用</a:t>
            </a:r>
            <a:r>
              <a:rPr lang="zh-CN" altLang="zh-CN"/>
              <a:t>是使文件错误标志和文件结束标志置为</a:t>
            </a:r>
            <a:r>
              <a:rPr lang="en-US" altLang="zh-CN"/>
              <a:t>0</a:t>
            </a:r>
          </a:p>
          <a:p>
            <a:pPr lvl="1"/>
            <a:r>
              <a:rPr lang="zh-CN" altLang="zh-CN"/>
              <a:t>调用一个输入输出函数时出现错误</a:t>
            </a:r>
            <a:r>
              <a:rPr lang="zh-CN" altLang="en-US"/>
              <a:t>（</a:t>
            </a:r>
            <a:r>
              <a:rPr lang="en-US" altLang="zh-CN"/>
              <a:t>ferror</a:t>
            </a:r>
            <a:r>
              <a:rPr lang="zh-CN" altLang="zh-CN"/>
              <a:t>值为非零值</a:t>
            </a:r>
            <a:r>
              <a:rPr lang="zh-CN" altLang="en-US"/>
              <a:t>），</a:t>
            </a:r>
            <a:r>
              <a:rPr lang="zh-CN" altLang="zh-CN"/>
              <a:t>立即调用</a:t>
            </a:r>
            <a:r>
              <a:rPr lang="en-US" altLang="zh-CN"/>
              <a:t>clearerr(fp)</a:t>
            </a:r>
            <a:r>
              <a:rPr lang="zh-CN" altLang="zh-CN"/>
              <a:t>，使</a:t>
            </a:r>
            <a:r>
              <a:rPr lang="en-US" altLang="zh-CN"/>
              <a:t>ferror(fp)</a:t>
            </a:r>
            <a:r>
              <a:rPr lang="zh-CN" altLang="zh-CN"/>
              <a:t>值变</a:t>
            </a:r>
            <a:r>
              <a:rPr lang="en-US" altLang="zh-CN"/>
              <a:t>0</a:t>
            </a:r>
            <a:r>
              <a:rPr lang="zh-CN" altLang="zh-CN"/>
              <a:t>，以便再进行下一次检测</a:t>
            </a:r>
          </a:p>
          <a:p>
            <a:pPr lvl="1"/>
            <a:r>
              <a:rPr lang="zh-CN" altLang="zh-CN"/>
              <a:t>只要出现文件读写错误标志，它就一直保留，直到对同一文件调用</a:t>
            </a:r>
            <a:r>
              <a:rPr lang="en-US" altLang="zh-CN"/>
              <a:t>clearerr</a:t>
            </a:r>
            <a:r>
              <a:rPr lang="zh-CN" altLang="zh-CN"/>
              <a:t>函数或</a:t>
            </a:r>
            <a:r>
              <a:rPr lang="en-US" altLang="zh-CN"/>
              <a:t>rewind</a:t>
            </a:r>
            <a:r>
              <a:rPr lang="zh-CN" altLang="zh-CN"/>
              <a:t>函数，或任何其他一个输入输出函数</a:t>
            </a:r>
          </a:p>
        </p:txBody>
      </p:sp>
      <p:pic>
        <p:nvPicPr>
          <p:cNvPr id="106500" name="图片 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E74D44-72FE-48EB-B614-9872D64FE9C4}"/>
              </a:ext>
            </a:extLst>
          </p:cNvPr>
          <p:cNvSpPr>
            <a:spLocks noGrp="1"/>
          </p:cNvSpPr>
          <p:nvPr>
            <p:ph type="title"/>
          </p:nvPr>
        </p:nvSpPr>
        <p:spPr/>
        <p:txBody>
          <a:bodyPr/>
          <a:lstStyle/>
          <a:p>
            <a:r>
              <a:rPr lang="zh-CN" altLang="en-US" dirty="0"/>
              <a:t>小结</a:t>
            </a:r>
          </a:p>
        </p:txBody>
      </p:sp>
      <p:sp>
        <p:nvSpPr>
          <p:cNvPr id="3" name="内容占位符 2">
            <a:extLst>
              <a:ext uri="{FF2B5EF4-FFF2-40B4-BE49-F238E27FC236}">
                <a16:creationId xmlns:a16="http://schemas.microsoft.com/office/drawing/2014/main" id="{CE117137-003A-4D91-BAD1-B19DE2F3C6A1}"/>
              </a:ext>
            </a:extLst>
          </p:cNvPr>
          <p:cNvSpPr>
            <a:spLocks noGrp="1"/>
          </p:cNvSpPr>
          <p:nvPr>
            <p:ph idx="1"/>
          </p:nvPr>
        </p:nvSpPr>
        <p:spPr/>
        <p:txBody>
          <a:bodyPr/>
          <a:lstStyle/>
          <a:p>
            <a:r>
              <a:rPr lang="zh-CN" altLang="en-US" dirty="0"/>
              <a:t>文件的分类</a:t>
            </a:r>
            <a:endParaRPr lang="en-US" altLang="zh-CN" dirty="0"/>
          </a:p>
          <a:p>
            <a:r>
              <a:rPr lang="zh-CN" altLang="en-US" dirty="0"/>
              <a:t>打开文件</a:t>
            </a:r>
            <a:endParaRPr lang="en-US" altLang="zh-CN" dirty="0"/>
          </a:p>
          <a:p>
            <a:r>
              <a:rPr lang="zh-CN" altLang="en-US" dirty="0"/>
              <a:t>读写文件</a:t>
            </a:r>
            <a:endParaRPr lang="en-US" altLang="zh-CN" dirty="0"/>
          </a:p>
          <a:p>
            <a:pPr lvl="1"/>
            <a:r>
              <a:rPr lang="zh-CN" altLang="en-US" dirty="0"/>
              <a:t>顺序读写文件</a:t>
            </a:r>
            <a:endParaRPr lang="en-US" altLang="zh-CN" dirty="0"/>
          </a:p>
          <a:p>
            <a:pPr lvl="1"/>
            <a:r>
              <a:rPr lang="zh-CN" altLang="en-US" dirty="0"/>
              <a:t>随机读写文件</a:t>
            </a:r>
            <a:endParaRPr lang="en-US" altLang="zh-CN" dirty="0"/>
          </a:p>
          <a:p>
            <a:r>
              <a:rPr lang="zh-CN" altLang="en-US" dirty="0"/>
              <a:t>关闭文件</a:t>
            </a:r>
          </a:p>
        </p:txBody>
      </p:sp>
    </p:spTree>
    <p:extLst>
      <p:ext uri="{BB962C8B-B14F-4D97-AF65-F5344CB8AC3E}">
        <p14:creationId xmlns:p14="http://schemas.microsoft.com/office/powerpoint/2010/main" val="4158657934"/>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5881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10.1.2 </a:t>
            </a:r>
            <a:r>
              <a:rPr lang="zh-CN" altLang="zh-CN" dirty="0">
                <a:solidFill>
                  <a:srgbClr val="800000"/>
                </a:solidFill>
                <a:effectLst>
                  <a:outerShdw blurRad="38100" dist="38100" dir="2700000" algn="tl">
                    <a:srgbClr val="000000"/>
                  </a:outerShdw>
                </a:effectLst>
                <a:latin typeface="Arial" charset="0"/>
                <a:ea typeface="黑体" pitchFamily="2" charset="-122"/>
              </a:rPr>
              <a:t>文件名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7411" name="Rectangle 3"/>
          <p:cNvSpPr>
            <a:spLocks noGrp="1" noChangeArrowheads="1"/>
          </p:cNvSpPr>
          <p:nvPr>
            <p:ph idx="1"/>
          </p:nvPr>
        </p:nvSpPr>
        <p:spPr>
          <a:xfrm>
            <a:off x="571500" y="1571625"/>
            <a:ext cx="8143875" cy="3286125"/>
          </a:xfrm>
        </p:spPr>
        <p:txBody>
          <a:bodyPr/>
          <a:lstStyle/>
          <a:p>
            <a:r>
              <a:rPr lang="zh-CN" altLang="zh-CN"/>
              <a:t>文件路径表示文件在外部存储设备中的位置。如：</a:t>
            </a:r>
          </a:p>
          <a:p>
            <a:pPr lvl="1">
              <a:buFont typeface="Wingdings" pitchFamily="2" charset="2"/>
              <a:buNone/>
            </a:pPr>
            <a:r>
              <a:rPr lang="en-US" altLang="zh-CN"/>
              <a:t>    D: \CC\temp\file1.dat</a:t>
            </a:r>
            <a:endParaRPr lang="zh-CN" altLang="zh-CN"/>
          </a:p>
          <a:p>
            <a:pPr lvl="1"/>
            <a:r>
              <a:rPr lang="zh-CN" altLang="zh-CN"/>
              <a:t>表示</a:t>
            </a:r>
            <a:r>
              <a:rPr lang="en-US" altLang="zh-CN"/>
              <a:t>file1.dat</a:t>
            </a:r>
            <a:r>
              <a:rPr lang="zh-CN" altLang="zh-CN"/>
              <a:t>文件存放在</a:t>
            </a:r>
            <a:r>
              <a:rPr lang="en-US" altLang="zh-CN"/>
              <a:t>D</a:t>
            </a:r>
            <a:r>
              <a:rPr lang="zh-CN" altLang="zh-CN"/>
              <a:t>盘中的</a:t>
            </a:r>
            <a:r>
              <a:rPr lang="en-US" altLang="zh-CN"/>
              <a:t>CC</a:t>
            </a:r>
            <a:r>
              <a:rPr lang="zh-CN" altLang="zh-CN"/>
              <a:t>目录下的</a:t>
            </a:r>
            <a:r>
              <a:rPr lang="en-US" altLang="zh-CN"/>
              <a:t>temp</a:t>
            </a:r>
            <a:r>
              <a:rPr lang="zh-CN" altLang="zh-CN"/>
              <a:t>子目录下面</a:t>
            </a:r>
            <a:endParaRPr lang="en-US" altLang="zh-CN">
              <a:solidFill>
                <a:srgbClr val="C00000"/>
              </a:solidFill>
            </a:endParaRPr>
          </a:p>
        </p:txBody>
      </p:sp>
      <p:sp>
        <p:nvSpPr>
          <p:cNvPr id="4" name="矩形 3"/>
          <p:cNvSpPr>
            <a:spLocks noChangeArrowheads="1"/>
          </p:cNvSpPr>
          <p:nvPr/>
        </p:nvSpPr>
        <p:spPr bwMode="auto">
          <a:xfrm>
            <a:off x="1571625" y="2857500"/>
            <a:ext cx="4800600" cy="571500"/>
          </a:xfrm>
          <a:prstGeom prst="rect">
            <a:avLst/>
          </a:prstGeom>
          <a:noFill/>
          <a:ln w="38100" algn="ctr">
            <a:solidFill>
              <a:srgbClr val="00B0F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7" name="圆角矩形标注 6"/>
          <p:cNvSpPr>
            <a:spLocks noChangeArrowheads="1"/>
          </p:cNvSpPr>
          <p:nvPr/>
        </p:nvSpPr>
        <p:spPr bwMode="auto">
          <a:xfrm>
            <a:off x="3214688" y="1785938"/>
            <a:ext cx="2005012" cy="714375"/>
          </a:xfrm>
          <a:prstGeom prst="wedgeRoundRectCallout">
            <a:avLst>
              <a:gd name="adj1" fmla="val 30759"/>
              <a:gd name="adj2" fmla="val 94000"/>
              <a:gd name="adj3" fmla="val 16667"/>
            </a:avLst>
          </a:prstGeom>
          <a:solidFill>
            <a:srgbClr val="FFFFCC"/>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a:solidFill>
                  <a:srgbClr val="C00000"/>
                </a:solidFill>
                <a:latin typeface="Arial" pitchFamily="34" charset="0"/>
              </a:rPr>
              <a:t>文件名</a:t>
            </a:r>
            <a:endParaRPr lang="zh-CN" altLang="en-US">
              <a:solidFill>
                <a:srgbClr val="C00000"/>
              </a:solidFill>
              <a:latin typeface="Arial" pitchFamily="34" charset="0"/>
            </a:endParaRPr>
          </a:p>
        </p:txBody>
      </p:sp>
      <p:pic>
        <p:nvPicPr>
          <p:cNvPr id="17414"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Lst>
  </p:timing>
</p:sld>
</file>

<file path=ppt/theme/theme1.xml><?xml version="1.0" encoding="utf-8"?>
<a:theme xmlns:a="http://schemas.openxmlformats.org/drawingml/2006/main" name="Bold Stripes">
  <a:themeElements>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themeOverride>
</file>

<file path=docProps/app.xml><?xml version="1.0" encoding="utf-8"?>
<Properties xmlns="http://schemas.openxmlformats.org/officeDocument/2006/extended-properties" xmlns:vt="http://schemas.openxmlformats.org/officeDocument/2006/docPropsVTypes">
  <Template>Concourse</Template>
  <TotalTime>30176</TotalTime>
  <Words>5238</Words>
  <Application>Microsoft Office PowerPoint</Application>
  <PresentationFormat>全屏显示(4:3)</PresentationFormat>
  <Paragraphs>561</Paragraphs>
  <Slides>86</Slides>
  <Notes>3</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86</vt:i4>
      </vt:variant>
    </vt:vector>
  </HeadingPairs>
  <TitlesOfParts>
    <vt:vector size="92" baseType="lpstr">
      <vt:lpstr>等线</vt:lpstr>
      <vt:lpstr>Arial</vt:lpstr>
      <vt:lpstr>Times New Roman</vt:lpstr>
      <vt:lpstr>Verdana</vt:lpstr>
      <vt:lpstr>Wingdings</vt:lpstr>
      <vt:lpstr>Bold Stripes</vt:lpstr>
      <vt:lpstr>第10章 对文件的输入输出</vt:lpstr>
      <vt:lpstr>10.1 Ｃ文件的有关基本知识</vt:lpstr>
      <vt:lpstr>10.1.1 什么是文件</vt:lpstr>
      <vt:lpstr>10.1.1 什么是文件</vt:lpstr>
      <vt:lpstr>10.1.1 什么是文件</vt:lpstr>
      <vt:lpstr>10.1.1 什么是文件</vt:lpstr>
      <vt:lpstr>10.1.2 文件名</vt:lpstr>
      <vt:lpstr>10.1.2 文件名</vt:lpstr>
      <vt:lpstr>10.1.2 文件名</vt:lpstr>
      <vt:lpstr>10.1.2 文件名</vt:lpstr>
      <vt:lpstr>10.1.2 文件名</vt:lpstr>
      <vt:lpstr>10.1.3 文件的分类</vt:lpstr>
      <vt:lpstr>10.1.3 文件的分类</vt:lpstr>
      <vt:lpstr>10.1.3 文件的分类</vt:lpstr>
      <vt:lpstr>10.1.4 文件缓冲区</vt:lpstr>
      <vt:lpstr>10.1.4 文件缓冲区</vt:lpstr>
      <vt:lpstr>10.1.4 文件缓冲区</vt:lpstr>
      <vt:lpstr>10.1.5  文件类型指针</vt:lpstr>
      <vt:lpstr>10.1.5  文件类型指针</vt:lpstr>
      <vt:lpstr>10.1.5  文件类型指针</vt:lpstr>
      <vt:lpstr>10.2 打开与关闭文件</vt:lpstr>
      <vt:lpstr>10.2.1 用fopen函数打开数据文件</vt:lpstr>
      <vt:lpstr>10.2.1 用fopen函数打开数据文件</vt:lpstr>
      <vt:lpstr>10.2.1 用fopen函数打开数据文件</vt:lpstr>
      <vt:lpstr>10.2.1 用fopen函数打开数据文件</vt:lpstr>
      <vt:lpstr>10.2.1 用fopen函数打开数据文件</vt:lpstr>
      <vt:lpstr>PowerPoint 演示文稿</vt:lpstr>
      <vt:lpstr>PowerPoint 演示文稿</vt:lpstr>
      <vt:lpstr>10.2.2 用fclose函数关闭数据文件</vt:lpstr>
      <vt:lpstr>10.3 顺序读写数据文件</vt:lpstr>
      <vt:lpstr>10.3 顺序读写数据文件</vt:lpstr>
      <vt:lpstr>10.3.1 怎样向文件读写字符</vt:lpstr>
      <vt:lpstr>PowerPoint 演示文稿</vt:lpstr>
      <vt:lpstr>PowerPoint 演示文稿</vt:lpstr>
      <vt:lpstr>PowerPoint 演示文稿</vt:lpstr>
      <vt:lpstr>PowerPoint 演示文稿</vt:lpstr>
      <vt:lpstr>PowerPoint 演示文稿</vt:lpstr>
      <vt:lpstr>PowerPoint 演示文稿</vt:lpstr>
      <vt:lpstr>练习</vt:lpstr>
      <vt:lpstr>10.3.2 怎样向文件读写一个字符串</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10.3.3用格式化的方式读写文件</vt:lpstr>
      <vt:lpstr>10.3.4 用二进制方式向文件读写一组数据</vt:lpstr>
      <vt:lpstr>10.3.4 用二进制方式向文件读写一组数据</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10.4 随机读写数据文件</vt:lpstr>
      <vt:lpstr>10.4 随机读写数据文件</vt:lpstr>
      <vt:lpstr>10.4.1 文件位置标记及其定位</vt:lpstr>
      <vt:lpstr>10.4.1 文件位置标记及其定位</vt:lpstr>
      <vt:lpstr>10.4.1 文件位置标记及其定位</vt:lpstr>
      <vt:lpstr>10.4.1 文件位置标记及其定位</vt:lpstr>
      <vt:lpstr>10.4.1 文件位置标记及其定位</vt:lpstr>
      <vt:lpstr>10.4.1 文件位置标记及其定位</vt:lpstr>
      <vt:lpstr>PowerPoint 演示文稿</vt:lpstr>
      <vt:lpstr>PowerPoint 演示文稿</vt:lpstr>
      <vt:lpstr>PowerPoint 演示文稿</vt:lpstr>
      <vt:lpstr>10.4.1 文件位置标记及其定位</vt:lpstr>
      <vt:lpstr>PowerPoint 演示文稿</vt:lpstr>
      <vt:lpstr>10.4.1 文件位置标记及其定位</vt:lpstr>
      <vt:lpstr>PowerPoint 演示文稿</vt:lpstr>
      <vt:lpstr>10.4.2  随机读写</vt:lpstr>
      <vt:lpstr>10.4.2  随机读写</vt:lpstr>
      <vt:lpstr>PowerPoint 演示文稿</vt:lpstr>
      <vt:lpstr>PowerPoint 演示文稿</vt:lpstr>
      <vt:lpstr>练习</vt:lpstr>
      <vt:lpstr>10.5 文件读写的出错检测</vt:lpstr>
      <vt:lpstr>10.5 文件读写的出错检测</vt:lpstr>
      <vt:lpstr>小结</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谭浩强</dc:creator>
  <cp:lastModifiedBy>Computer Center of BFU</cp:lastModifiedBy>
  <cp:revision>1253</cp:revision>
  <dcterms:created xsi:type="dcterms:W3CDTF">2002-12-29T13:24:47Z</dcterms:created>
  <dcterms:modified xsi:type="dcterms:W3CDTF">2021-12-14T07:51:33Z</dcterms:modified>
</cp:coreProperties>
</file>