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304" r:id="rId3"/>
    <p:sldId id="356" r:id="rId4"/>
    <p:sldId id="257" r:id="rId5"/>
    <p:sldId id="301" r:id="rId6"/>
    <p:sldId id="328" r:id="rId7"/>
    <p:sldId id="332" r:id="rId8"/>
    <p:sldId id="333" r:id="rId9"/>
    <p:sldId id="331" r:id="rId10"/>
    <p:sldId id="330" r:id="rId11"/>
    <p:sldId id="334" r:id="rId12"/>
    <p:sldId id="374" r:id="rId13"/>
    <p:sldId id="347" r:id="rId14"/>
    <p:sldId id="380" r:id="rId15"/>
    <p:sldId id="375" r:id="rId16"/>
    <p:sldId id="376" r:id="rId17"/>
    <p:sldId id="377" r:id="rId18"/>
    <p:sldId id="379" r:id="rId19"/>
    <p:sldId id="378" r:id="rId20"/>
    <p:sldId id="336" r:id="rId21"/>
    <p:sldId id="339" r:id="rId22"/>
    <p:sldId id="340" r:id="rId23"/>
    <p:sldId id="335" r:id="rId24"/>
    <p:sldId id="338" r:id="rId25"/>
    <p:sldId id="341" r:id="rId26"/>
    <p:sldId id="345" r:id="rId27"/>
    <p:sldId id="326" r:id="rId28"/>
  </p:sldIdLst>
  <p:sldSz cx="12188825" cy="6858000"/>
  <p:notesSz cx="6858000" cy="9144000"/>
  <p:defaultTextStyle>
    <a:defPPr rtl="0"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4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6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2316" autoAdjust="0"/>
  </p:normalViewPr>
  <p:slideViewPr>
    <p:cSldViewPr>
      <p:cViewPr varScale="1">
        <p:scale>
          <a:sx n="81" d="100"/>
          <a:sy n="81" d="100"/>
        </p:scale>
        <p:origin x="-80" y="-56"/>
      </p:cViewPr>
      <p:guideLst>
        <p:guide orient="horz" pos="214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6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2021/10/30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478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2021/10/30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47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4115481 h 4115481"/>
                <a:gd name="connsiteX1-9" fmla="*/ 612775 w 612775"/>
                <a:gd name="connsiteY1-10" fmla="*/ 3180443 h 4115481"/>
                <a:gd name="connsiteX2-11" fmla="*/ 612775 w 612775"/>
                <a:gd name="connsiteY2-12" fmla="*/ 0 h 41154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202024 w 612775"/>
                <a:gd name="connsiteY1-10" fmla="*/ 3607676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410751"/>
                <a:gd name="connsiteY0-14" fmla="*/ 3607676 h 3607676"/>
                <a:gd name="connsiteX1-15" fmla="*/ 410751 w 410751"/>
                <a:gd name="connsiteY1-16" fmla="*/ 2984500 h 3607676"/>
                <a:gd name="connsiteX2-17" fmla="*/ 410751 w 410751"/>
                <a:gd name="connsiteY2-18" fmla="*/ 0 h 3607676"/>
                <a:gd name="connsiteX0-19" fmla="*/ 0 w 410751"/>
                <a:gd name="connsiteY0-20" fmla="*/ 3607676 h 3607676"/>
                <a:gd name="connsiteX1-21" fmla="*/ 410751 w 410751"/>
                <a:gd name="connsiteY1-22" fmla="*/ 2984500 h 3607676"/>
                <a:gd name="connsiteX2-23" fmla="*/ 409575 w 410751"/>
                <a:gd name="connsiteY2-24" fmla="*/ 185820 h 3607676"/>
                <a:gd name="connsiteX3-25" fmla="*/ 410751 w 410751"/>
                <a:gd name="connsiteY3-26" fmla="*/ 0 h 3607676"/>
                <a:gd name="connsiteX0-27" fmla="*/ 0 w 410751"/>
                <a:gd name="connsiteY0-28" fmla="*/ 3421856 h 3421856"/>
                <a:gd name="connsiteX1-29" fmla="*/ 410751 w 410751"/>
                <a:gd name="connsiteY1-30" fmla="*/ 2798680 h 3421856"/>
                <a:gd name="connsiteX2-31" fmla="*/ 409575 w 410751"/>
                <a:gd name="connsiteY2-32" fmla="*/ 0 h 3421856"/>
                <a:gd name="connsiteX0-33" fmla="*/ 0 w 410751"/>
                <a:gd name="connsiteY0-34" fmla="*/ 3614170 h 3614170"/>
                <a:gd name="connsiteX1-35" fmla="*/ 410751 w 410751"/>
                <a:gd name="connsiteY1-36" fmla="*/ 2990994 h 3614170"/>
                <a:gd name="connsiteX2-37" fmla="*/ 405947 w 410751"/>
                <a:gd name="connsiteY2-38" fmla="*/ 0 h 3614170"/>
                <a:gd name="connsiteX0-39" fmla="*/ 0 w 410751"/>
                <a:gd name="connsiteY0-40" fmla="*/ 3621427 h 3621427"/>
                <a:gd name="connsiteX1-41" fmla="*/ 410751 w 410751"/>
                <a:gd name="connsiteY1-42" fmla="*/ 2998251 h 3621427"/>
                <a:gd name="connsiteX2-43" fmla="*/ 405947 w 410751"/>
                <a:gd name="connsiteY2-44" fmla="*/ 0 h 36214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373856 w 612775"/>
                <a:gd name="connsiteY1-10" fmla="*/ 3344891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238919"/>
                <a:gd name="connsiteY0-14" fmla="*/ 3344891 h 3344891"/>
                <a:gd name="connsiteX1-15" fmla="*/ 238919 w 238919"/>
                <a:gd name="connsiteY1-16" fmla="*/ 2984500 h 3344891"/>
                <a:gd name="connsiteX2-17" fmla="*/ 238919 w 238919"/>
                <a:gd name="connsiteY2-18" fmla="*/ 0 h 3344891"/>
                <a:gd name="connsiteX0-19" fmla="*/ 0 w 238919"/>
                <a:gd name="connsiteY0-20" fmla="*/ 3344891 h 3344891"/>
                <a:gd name="connsiteX1-21" fmla="*/ 238919 w 238919"/>
                <a:gd name="connsiteY1-22" fmla="*/ 2984500 h 3344891"/>
                <a:gd name="connsiteX2-23" fmla="*/ 238125 w 238919"/>
                <a:gd name="connsiteY2-24" fmla="*/ 368330 h 3344891"/>
                <a:gd name="connsiteX3-25" fmla="*/ 238919 w 238919"/>
                <a:gd name="connsiteY3-26" fmla="*/ 0 h 3344891"/>
                <a:gd name="connsiteX0-27" fmla="*/ 0 w 238919"/>
                <a:gd name="connsiteY0-28" fmla="*/ 2976561 h 2976561"/>
                <a:gd name="connsiteX1-29" fmla="*/ 238919 w 238919"/>
                <a:gd name="connsiteY1-30" fmla="*/ 2616170 h 2976561"/>
                <a:gd name="connsiteX2-31" fmla="*/ 238125 w 238919"/>
                <a:gd name="connsiteY2-32" fmla="*/ 0 h 2976561"/>
                <a:gd name="connsiteX0-33" fmla="*/ 0 w 241768"/>
                <a:gd name="connsiteY0-34" fmla="*/ 3179761 h 3179761"/>
                <a:gd name="connsiteX1-35" fmla="*/ 238919 w 241768"/>
                <a:gd name="connsiteY1-36" fmla="*/ 2819370 h 3179761"/>
                <a:gd name="connsiteX2-37" fmla="*/ 241754 w 241768"/>
                <a:gd name="connsiteY2-38" fmla="*/ 0 h 31797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t>2021/10/30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t>2021/10/30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t>2021/10/30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t>2021/10/30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600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t>2021/10/30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t>2021/10/30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600" indent="0" algn="l" rtl="0">
              <a:buNone/>
              <a:defRPr sz="2700" b="1"/>
            </a:lvl2pPr>
            <a:lvl3pPr marL="1219200" indent="0" algn="l" rtl="0">
              <a:buNone/>
              <a:defRPr sz="2400" b="1"/>
            </a:lvl3pPr>
            <a:lvl4pPr marL="1828165" indent="0" algn="l" rtl="0">
              <a:buNone/>
              <a:defRPr sz="2100" b="1"/>
            </a:lvl4pPr>
            <a:lvl5pPr marL="2437765" indent="0" algn="l" rtl="0">
              <a:buNone/>
              <a:defRPr sz="2100" b="1"/>
            </a:lvl5pPr>
            <a:lvl6pPr marL="3047365" indent="0" algn="l" rtl="0">
              <a:buNone/>
              <a:defRPr sz="2100" b="1"/>
            </a:lvl6pPr>
            <a:lvl7pPr marL="3656965" indent="0" algn="l" rtl="0">
              <a:buNone/>
              <a:defRPr sz="2100" b="1"/>
            </a:lvl7pPr>
            <a:lvl8pPr marL="4266565" indent="0" algn="l" rtl="0">
              <a:buNone/>
              <a:defRPr sz="2100" b="1"/>
            </a:lvl8pPr>
            <a:lvl9pPr marL="4876165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600" indent="0" algn="l" rtl="0">
              <a:buNone/>
              <a:defRPr sz="2700" b="1"/>
            </a:lvl2pPr>
            <a:lvl3pPr marL="1219200" indent="0" algn="l" rtl="0">
              <a:buNone/>
              <a:defRPr sz="2400" b="1"/>
            </a:lvl3pPr>
            <a:lvl4pPr marL="1828165" indent="0" algn="l" rtl="0">
              <a:buNone/>
              <a:defRPr sz="2100" b="1"/>
            </a:lvl4pPr>
            <a:lvl5pPr marL="2437765" indent="0" algn="l" rtl="0">
              <a:buNone/>
              <a:defRPr sz="2100" b="1"/>
            </a:lvl5pPr>
            <a:lvl6pPr marL="3047365" indent="0" algn="l" rtl="0">
              <a:buNone/>
              <a:defRPr sz="2100" b="1"/>
            </a:lvl6pPr>
            <a:lvl7pPr marL="3656965" indent="0" algn="l" rtl="0">
              <a:buNone/>
              <a:defRPr sz="2100" b="1"/>
            </a:lvl7pPr>
            <a:lvl8pPr marL="4266565" indent="0" algn="l" rtl="0">
              <a:buNone/>
              <a:defRPr sz="2100" b="1"/>
            </a:lvl8pPr>
            <a:lvl9pPr marL="4876165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t>2021/10/30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t>2021/10/30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t>2021/10/30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600" indent="0" algn="l" rtl="0">
              <a:buNone/>
              <a:defRPr sz="1600"/>
            </a:lvl2pPr>
            <a:lvl3pPr marL="1219200" indent="0" algn="l" rtl="0">
              <a:buNone/>
              <a:defRPr sz="1300"/>
            </a:lvl3pPr>
            <a:lvl4pPr marL="1828165" indent="0" algn="l" rtl="0">
              <a:buNone/>
              <a:defRPr sz="1200"/>
            </a:lvl4pPr>
            <a:lvl5pPr marL="2437765" indent="0" algn="l" rtl="0">
              <a:buNone/>
              <a:defRPr sz="1200"/>
            </a:lvl5pPr>
            <a:lvl6pPr marL="3047365" indent="0" algn="l" rtl="0">
              <a:buNone/>
              <a:defRPr sz="1200"/>
            </a:lvl6pPr>
            <a:lvl7pPr marL="3656965" indent="0" algn="l" rtl="0">
              <a:buNone/>
              <a:defRPr sz="1200"/>
            </a:lvl7pPr>
            <a:lvl8pPr marL="4266565" indent="0" algn="l" rtl="0">
              <a:buNone/>
              <a:defRPr sz="1200"/>
            </a:lvl8pPr>
            <a:lvl9pPr marL="4876165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t>2021/10/30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600" indent="0" algn="l" rtl="0">
              <a:buNone/>
              <a:defRPr sz="1600"/>
            </a:lvl2pPr>
            <a:lvl3pPr marL="1219200" indent="0" algn="l" rtl="0">
              <a:buNone/>
              <a:defRPr sz="1300"/>
            </a:lvl3pPr>
            <a:lvl4pPr marL="1828165" indent="0" algn="l" rtl="0">
              <a:buNone/>
              <a:defRPr sz="1200"/>
            </a:lvl4pPr>
            <a:lvl5pPr marL="2437765" indent="0" algn="l" rtl="0">
              <a:buNone/>
              <a:defRPr sz="1200"/>
            </a:lvl5pPr>
            <a:lvl6pPr marL="3047365" indent="0" algn="l" rtl="0">
              <a:buNone/>
              <a:defRPr sz="1200"/>
            </a:lvl6pPr>
            <a:lvl7pPr marL="3656965" indent="0" algn="l" rtl="0">
              <a:buNone/>
              <a:defRPr sz="1200"/>
            </a:lvl7pPr>
            <a:lvl8pPr marL="4266565" indent="0" algn="l" rtl="0">
              <a:buNone/>
              <a:defRPr sz="1200"/>
            </a:lvl8pPr>
            <a:lvl9pPr marL="4876165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600" indent="0" algn="l" rtl="0">
              <a:buNone/>
              <a:defRPr sz="3700"/>
            </a:lvl2pPr>
            <a:lvl3pPr marL="1219200" indent="0" algn="l" rtl="0">
              <a:buNone/>
              <a:defRPr sz="3200"/>
            </a:lvl3pPr>
            <a:lvl4pPr marL="1828165" indent="0" algn="l" rtl="0">
              <a:buNone/>
              <a:defRPr sz="2700"/>
            </a:lvl4pPr>
            <a:lvl5pPr marL="2437765" indent="0" algn="l" rtl="0">
              <a:buNone/>
              <a:defRPr sz="2700"/>
            </a:lvl5pPr>
            <a:lvl6pPr marL="3047365" indent="0" algn="l" rtl="0">
              <a:buNone/>
              <a:defRPr sz="2700"/>
            </a:lvl6pPr>
            <a:lvl7pPr marL="3656965" indent="0" algn="l" rtl="0">
              <a:buNone/>
              <a:defRPr sz="2700"/>
            </a:lvl7pPr>
            <a:lvl8pPr marL="4266565" indent="0" algn="l" rtl="0">
              <a:buNone/>
              <a:defRPr sz="2700"/>
            </a:lvl8pPr>
            <a:lvl9pPr marL="4876165" indent="0" algn="l" rtl="0">
              <a:buNone/>
              <a:defRPr sz="27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t>2021/10/30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202024 w 612775"/>
                <a:gd name="connsiteY1-10" fmla="*/ 3607676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410751"/>
                <a:gd name="connsiteY0-14" fmla="*/ 3607676 h 3607676"/>
                <a:gd name="connsiteX1-15" fmla="*/ 410751 w 410751"/>
                <a:gd name="connsiteY1-16" fmla="*/ 2984500 h 3607676"/>
                <a:gd name="connsiteX2-17" fmla="*/ 410751 w 410751"/>
                <a:gd name="connsiteY2-18" fmla="*/ 0 h 3607676"/>
                <a:gd name="connsiteX0-19" fmla="*/ 0 w 410751"/>
                <a:gd name="connsiteY0-20" fmla="*/ 3607676 h 3607676"/>
                <a:gd name="connsiteX1-21" fmla="*/ 410751 w 410751"/>
                <a:gd name="connsiteY1-22" fmla="*/ 2984500 h 3607676"/>
                <a:gd name="connsiteX2-23" fmla="*/ 409575 w 410751"/>
                <a:gd name="connsiteY2-24" fmla="*/ 185820 h 3607676"/>
                <a:gd name="connsiteX3-25" fmla="*/ 410751 w 410751"/>
                <a:gd name="connsiteY3-26" fmla="*/ 0 h 3607676"/>
                <a:gd name="connsiteX0-27" fmla="*/ 0 w 410751"/>
                <a:gd name="connsiteY0-28" fmla="*/ 3421856 h 3421856"/>
                <a:gd name="connsiteX1-29" fmla="*/ 410751 w 410751"/>
                <a:gd name="connsiteY1-30" fmla="*/ 2798680 h 3421856"/>
                <a:gd name="connsiteX2-31" fmla="*/ 409575 w 410751"/>
                <a:gd name="connsiteY2-32" fmla="*/ 0 h 34218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373856 w 612775"/>
                <a:gd name="connsiteY1-10" fmla="*/ 3344891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238919"/>
                <a:gd name="connsiteY0-14" fmla="*/ 3344891 h 3344891"/>
                <a:gd name="connsiteX1-15" fmla="*/ 238919 w 238919"/>
                <a:gd name="connsiteY1-16" fmla="*/ 2984500 h 3344891"/>
                <a:gd name="connsiteX2-17" fmla="*/ 238919 w 238919"/>
                <a:gd name="connsiteY2-18" fmla="*/ 0 h 3344891"/>
                <a:gd name="connsiteX0-19" fmla="*/ 0 w 238919"/>
                <a:gd name="connsiteY0-20" fmla="*/ 3344891 h 3344891"/>
                <a:gd name="connsiteX1-21" fmla="*/ 238919 w 238919"/>
                <a:gd name="connsiteY1-22" fmla="*/ 2984500 h 3344891"/>
                <a:gd name="connsiteX2-23" fmla="*/ 238125 w 238919"/>
                <a:gd name="connsiteY2-24" fmla="*/ 368330 h 3344891"/>
                <a:gd name="connsiteX3-25" fmla="*/ 238919 w 238919"/>
                <a:gd name="connsiteY3-26" fmla="*/ 0 h 3344891"/>
                <a:gd name="connsiteX0-27" fmla="*/ 0 w 238919"/>
                <a:gd name="connsiteY0-28" fmla="*/ 2976561 h 2976561"/>
                <a:gd name="connsiteX1-29" fmla="*/ 238919 w 238919"/>
                <a:gd name="connsiteY1-30" fmla="*/ 2616170 h 2976561"/>
                <a:gd name="connsiteX2-31" fmla="*/ 238125 w 238919"/>
                <a:gd name="connsiteY2-32" fmla="*/ 0 h 29765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t>2021/10/30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600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9200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4000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1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145" y="1772285"/>
            <a:ext cx="9360535" cy="1443355"/>
          </a:xfrm>
        </p:spPr>
        <p:txBody>
          <a:bodyPr rtlCol="0"/>
          <a:lstStyle/>
          <a:p>
            <a:pPr algn="ctr" rtl="0"/>
            <a:r>
              <a:rPr lang="en-US" altLang="zh-CN" sz="6000" b="1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charset="-122"/>
                <a:ea typeface="黑体" panose="02010609060101010101" charset="-122"/>
                <a:sym typeface="MS Reference Sans Serif" panose="020B0604030504040204" charset="0"/>
              </a:rPr>
              <a:t>2021</a:t>
            </a:r>
            <a:r>
              <a:rPr lang="en-US" altLang="zh-CN" sz="60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charset="-122"/>
                <a:ea typeface="黑体" panose="02010609060101010101" charset="-122"/>
                <a:sym typeface="MS Reference Sans Serif" panose="020B0604030504040204" charset="0"/>
              </a:rPr>
              <a:t>ACM</a:t>
            </a:r>
            <a:r>
              <a:rPr lang="zh-CN" altLang="en-US" sz="6000" b="1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charset="-122"/>
                <a:ea typeface="黑体" panose="02010609060101010101" charset="-122"/>
                <a:sym typeface="MS Reference Sans Serif" panose="020B0604030504040204" charset="0"/>
              </a:rPr>
              <a:t>算法</a:t>
            </a:r>
            <a:r>
              <a:rPr lang="zh-CN" altLang="en-US" sz="60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charset="-122"/>
                <a:ea typeface="黑体" panose="02010609060101010101" charset="-122"/>
                <a:sym typeface="MS Reference Sans Serif" panose="020B0604030504040204" charset="0"/>
              </a:rPr>
              <a:t>集训公开课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374692" y="4797152"/>
            <a:ext cx="3236292" cy="864096"/>
          </a:xfrm>
        </p:spPr>
        <p:txBody>
          <a:bodyPr rtlCol="0">
            <a:normAutofit fontScale="92500" lnSpcReduction="20000"/>
          </a:bodyPr>
          <a:lstStyle/>
          <a:p>
            <a:pPr algn="ctr" rtl="0">
              <a:lnSpc>
                <a:spcPct val="110000"/>
              </a:lnSpc>
            </a:pPr>
            <a:r>
              <a:rPr lang="zh-CN" altLang="en-US" dirty="0">
                <a:latin typeface="MS Reference Sans Serif" panose="020B0604030504040204" charset="0"/>
                <a:ea typeface="微软雅黑" panose="020B0503020204020204" pitchFamily="34" charset="-122"/>
                <a:sym typeface="MS Reference Sans Serif" panose="020B0604030504040204" charset="0"/>
              </a:rPr>
              <a:t>北京林业大学</a:t>
            </a:r>
            <a:endParaRPr lang="en-US" altLang="zh-CN" dirty="0">
              <a:latin typeface="MS Reference Sans Serif" panose="020B0604030504040204" charset="0"/>
              <a:sym typeface="MS Reference Sans Serif" panose="020B0604030504040204" charset="0"/>
            </a:endParaRPr>
          </a:p>
          <a:p>
            <a:pPr algn="ctr" rtl="0">
              <a:lnSpc>
                <a:spcPct val="110000"/>
              </a:lnSpc>
            </a:pPr>
            <a:r>
              <a:rPr lang="en-US" altLang="zh-CN" dirty="0">
                <a:latin typeface="MS Reference Sans Serif" panose="020B0604030504040204" charset="0"/>
                <a:ea typeface="微软雅黑" panose="020B0503020204020204" pitchFamily="34" charset="-122"/>
                <a:sym typeface="MS Reference Sans Serif" panose="020B0604030504040204" charset="0"/>
              </a:rPr>
              <a:t>ACM</a:t>
            </a:r>
            <a:r>
              <a:rPr lang="zh-CN" altLang="en-US" dirty="0">
                <a:latin typeface="MS Reference Sans Serif" panose="020B0604030504040204" charset="0"/>
                <a:ea typeface="微软雅黑" panose="020B0503020204020204" pitchFamily="34" charset="-122"/>
                <a:sym typeface="MS Reference Sans Serif" panose="020B0604030504040204" charset="0"/>
              </a:rPr>
              <a:t>爱好者协会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18883" y="59372"/>
            <a:ext cx="10360501" cy="1223963"/>
          </a:xfrm>
        </p:spPr>
        <p:txBody>
          <a:bodyPr rtlCol="0"/>
          <a:lstStyle/>
          <a:p>
            <a:pPr rtl="0"/>
            <a:r>
              <a:rPr lang="zh-CN" altLang="en-US" dirty="0">
                <a:sym typeface="MS Reference Sans Serif" panose="020B0604030504040204" charset="0"/>
              </a:rPr>
              <a:t>二维前缀和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640" y="1412875"/>
            <a:ext cx="5605145" cy="36633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589270"/>
            <a:ext cx="10674000" cy="581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510" y="1845310"/>
            <a:ext cx="5551805" cy="349948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18883" y="59372"/>
            <a:ext cx="10360501" cy="1223963"/>
          </a:xfrm>
        </p:spPr>
        <p:txBody>
          <a:bodyPr rtlCol="0"/>
          <a:lstStyle/>
          <a:p>
            <a:pPr rtl="0"/>
            <a:r>
              <a:rPr lang="zh-CN" altLang="en-US" dirty="0">
                <a:sym typeface="MS Reference Sans Serif" panose="020B0604030504040204" charset="0"/>
              </a:rPr>
              <a:t>二维前缀和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926715" y="1196975"/>
                <a:ext cx="633666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如何求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8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8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围成的矩形呢？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15" y="1196975"/>
                <a:ext cx="6336665" cy="5219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10" y="5661660"/>
            <a:ext cx="11167200" cy="568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MS Reference Sans Serif" panose="020B0604030504040204" charset="0"/>
              </a:rPr>
              <a:t>例题：最大子矩阵</a:t>
            </a:r>
            <a:r>
              <a:rPr lang="en-US" altLang="zh-CN" dirty="0">
                <a:sym typeface="MS Reference Sans Serif" panose="020B0604030504040204" charset="0"/>
              </a:rPr>
              <a:t>  </a:t>
            </a:r>
            <a:r>
              <a:rPr lang="zh-CN" altLang="en-US" sz="2000" dirty="0">
                <a:sym typeface="MS Reference Sans Serif" panose="020B0604030504040204" charset="0"/>
              </a:rPr>
              <a:t>（</a:t>
            </a:r>
            <a:r>
              <a:rPr lang="en-US" altLang="zh-CN" sz="2000" dirty="0">
                <a:sym typeface="MS Reference Sans Serif" panose="020B0604030504040204" charset="0"/>
              </a:rPr>
              <a:t>HDU 1559</a:t>
            </a:r>
            <a:r>
              <a:rPr lang="zh-CN" altLang="en-US" sz="2000" dirty="0">
                <a:sym typeface="MS Reference Sans Serif" panose="020B0604030504040204" charset="0"/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61440" y="1844675"/>
            <a:ext cx="94659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题目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</a:p>
          <a:p>
            <a:pPr algn="l">
              <a:buClrTx/>
              <a:buSzTx/>
              <a:buFontTx/>
            </a:pP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给你一个m×n的整数矩阵，在上面找一个x×y的子矩阵，使子矩阵中所有元素的和最大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algn="l">
              <a:buClrTx/>
              <a:buSzTx/>
              <a:buFontTx/>
            </a:pP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</a:p>
          <a:p>
            <a:pPr algn="l">
              <a:buClrTx/>
              <a:buSzTx/>
              <a:buFontTx/>
            </a:pP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数据的第一行为一个正整数T，表示有T组测试数据。每一组测试数据的第一行为四个正整数m,n,x,y（0&lt;</a:t>
            </a:r>
            <a:r>
              <a:rPr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m,n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&lt;1000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0&lt;x&lt;=m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0&lt;y&lt;=n），表示给定的矩形有m行n列。接下来这个矩阵，有m行，每行有n个不大于1000的正整数。</a:t>
            </a:r>
          </a:p>
          <a:p>
            <a:pPr algn="l">
              <a:buClrTx/>
              <a:buSzTx/>
              <a:buFontTx/>
            </a:pP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</a:p>
          <a:p>
            <a:pPr algn="l">
              <a:buClrTx/>
              <a:buSzTx/>
              <a:buFontTx/>
            </a:pP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对于每组数据，输出一个整数，表示子矩阵的最大和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466731"/>
          </a:xfrm>
        </p:spPr>
        <p:txBody>
          <a:bodyPr>
            <a:noAutofit/>
          </a:bodyPr>
          <a:lstStyle/>
          <a:p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219075"/>
            <a:ext cx="10706100" cy="64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4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过程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868" y="1988840"/>
            <a:ext cx="1015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dp</a:t>
            </a:r>
            <a:r>
              <a:rPr lang="en-US" altLang="zh-CN" sz="2800" dirty="0"/>
              <a:t>[2][1]</a:t>
            </a:r>
            <a:r>
              <a:rPr lang="zh-CN" altLang="en-US" sz="2800" dirty="0"/>
              <a:t>代表的和</a:t>
            </a:r>
            <a:r>
              <a:rPr lang="en-US" altLang="zh-CN" sz="2800" dirty="0"/>
              <a:t>+</a:t>
            </a:r>
            <a:r>
              <a:rPr lang="en-US" altLang="zh-CN" sz="2800" dirty="0" err="1"/>
              <a:t>dp</a:t>
            </a:r>
            <a:r>
              <a:rPr lang="en-US" altLang="zh-CN" sz="2800" dirty="0"/>
              <a:t>[1][1]+</a:t>
            </a:r>
            <a:r>
              <a:rPr lang="en-US" altLang="zh-CN" sz="2800" dirty="0" err="1"/>
              <a:t>dp</a:t>
            </a:r>
            <a:r>
              <a:rPr lang="en-US" altLang="zh-CN" sz="2800" dirty="0"/>
              <a:t>[2][1];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72" y="2708920"/>
            <a:ext cx="30003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1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dp</a:t>
            </a:r>
            <a:r>
              <a:rPr lang="en-US" altLang="zh-CN" dirty="0"/>
              <a:t>[4][1]</a:t>
            </a:r>
            <a:r>
              <a:rPr lang="zh-CN" altLang="en-US" dirty="0"/>
              <a:t>代表的和</a:t>
            </a:r>
            <a:r>
              <a:rPr lang="en-US" altLang="zh-CN" dirty="0"/>
              <a:t>=</a:t>
            </a:r>
            <a:r>
              <a:rPr lang="en-US" altLang="zh-CN" dirty="0" err="1"/>
              <a:t>dp</a:t>
            </a:r>
            <a:r>
              <a:rPr lang="en-US" altLang="zh-CN" dirty="0"/>
              <a:t>[3][1]+</a:t>
            </a:r>
            <a:r>
              <a:rPr lang="en-US" altLang="zh-CN" dirty="0" err="1"/>
              <a:t>dp</a:t>
            </a:r>
            <a:r>
              <a:rPr lang="en-US" altLang="zh-CN" dirty="0"/>
              <a:t>[4][1];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916832"/>
            <a:ext cx="3085714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1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dp</a:t>
            </a:r>
            <a:r>
              <a:rPr lang="en-US" altLang="zh-CN" dirty="0"/>
              <a:t>[2][3]</a:t>
            </a:r>
            <a:r>
              <a:rPr lang="zh-CN" altLang="en-US" dirty="0"/>
              <a:t>代表的和</a:t>
            </a:r>
            <a:r>
              <a:rPr lang="en-US" altLang="zh-CN" dirty="0"/>
              <a:t>+</a:t>
            </a:r>
            <a:r>
              <a:rPr lang="en-US" altLang="zh-CN" dirty="0" err="1"/>
              <a:t>dp</a:t>
            </a:r>
            <a:r>
              <a:rPr lang="en-US" altLang="zh-CN" dirty="0"/>
              <a:t>[1][3]+</a:t>
            </a:r>
            <a:r>
              <a:rPr lang="en-US" altLang="zh-CN" dirty="0" err="1"/>
              <a:t>dp</a:t>
            </a:r>
            <a:r>
              <a:rPr lang="en-US" altLang="zh-CN" dirty="0"/>
              <a:t>[2][2]-</a:t>
            </a:r>
            <a:r>
              <a:rPr lang="en-US" altLang="zh-CN" dirty="0" err="1"/>
              <a:t>dp</a:t>
            </a:r>
            <a:r>
              <a:rPr lang="en-US" altLang="zh-CN" dirty="0"/>
              <a:t>[1][2]+</a:t>
            </a:r>
            <a:r>
              <a:rPr lang="en-US" altLang="zh-CN" dirty="0" err="1"/>
              <a:t>dp</a:t>
            </a:r>
            <a:r>
              <a:rPr lang="en-US" altLang="zh-CN" dirty="0"/>
              <a:t>[2][3];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628800"/>
            <a:ext cx="3085714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7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dp</a:t>
            </a:r>
            <a:r>
              <a:rPr lang="en-US" altLang="zh-CN" dirty="0"/>
              <a:t>[4][3]</a:t>
            </a:r>
            <a:r>
              <a:rPr lang="zh-CN" altLang="en-US" dirty="0"/>
              <a:t>代表的和</a:t>
            </a:r>
            <a:r>
              <a:rPr lang="en-US" altLang="zh-CN" dirty="0"/>
              <a:t>=</a:t>
            </a:r>
            <a:r>
              <a:rPr lang="en-US" altLang="zh-CN" dirty="0" err="1"/>
              <a:t>dp</a:t>
            </a:r>
            <a:r>
              <a:rPr lang="en-US" altLang="zh-CN" dirty="0"/>
              <a:t>[4][2]+</a:t>
            </a:r>
            <a:r>
              <a:rPr lang="en-US" altLang="zh-CN" dirty="0" err="1"/>
              <a:t>dp</a:t>
            </a:r>
            <a:r>
              <a:rPr lang="en-US" altLang="zh-CN" dirty="0"/>
              <a:t>[3][3]-</a:t>
            </a:r>
            <a:r>
              <a:rPr lang="en-US" altLang="zh-CN" dirty="0" err="1"/>
              <a:t>dp</a:t>
            </a:r>
            <a:r>
              <a:rPr lang="en-US" altLang="zh-CN" dirty="0"/>
              <a:t>[3][2]+</a:t>
            </a:r>
            <a:r>
              <a:rPr lang="en-US" altLang="zh-CN" dirty="0" err="1"/>
              <a:t>dp</a:t>
            </a:r>
            <a:r>
              <a:rPr lang="en-US" altLang="zh-CN" dirty="0"/>
              <a:t>[4][3];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988840"/>
            <a:ext cx="3038095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8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dp</a:t>
            </a:r>
            <a:r>
              <a:rPr lang="en-US" altLang="zh-CN" dirty="0"/>
              <a:t>[4][3]</a:t>
            </a:r>
            <a:r>
              <a:rPr lang="zh-CN" altLang="en-US" dirty="0"/>
              <a:t>中右下角长</a:t>
            </a:r>
            <a:r>
              <a:rPr lang="en-US" altLang="zh-CN" dirty="0"/>
              <a:t>2</a:t>
            </a:r>
            <a:r>
              <a:rPr lang="zh-CN" altLang="en-US" dirty="0"/>
              <a:t>宽</a:t>
            </a:r>
            <a:r>
              <a:rPr lang="en-US" altLang="zh-CN" dirty="0"/>
              <a:t>2</a:t>
            </a:r>
            <a:r>
              <a:rPr lang="zh-CN" altLang="en-US" dirty="0"/>
              <a:t>的子矩阵的元素和</a:t>
            </a:r>
            <a:r>
              <a:rPr lang="en-US" altLang="zh-CN" dirty="0"/>
              <a:t>=</a:t>
            </a:r>
            <a:r>
              <a:rPr lang="en-US" altLang="zh-CN" dirty="0" err="1"/>
              <a:t>dp</a:t>
            </a:r>
            <a:r>
              <a:rPr lang="en-US" altLang="zh-CN" dirty="0"/>
              <a:t>[4][3]-</a:t>
            </a:r>
            <a:r>
              <a:rPr lang="en-US" altLang="zh-CN" dirty="0" err="1"/>
              <a:t>dp</a:t>
            </a:r>
            <a:r>
              <a:rPr lang="en-US" altLang="zh-CN" dirty="0"/>
              <a:t>[4][1]-</a:t>
            </a:r>
            <a:r>
              <a:rPr lang="en-US" altLang="zh-CN" dirty="0" err="1"/>
              <a:t>dp</a:t>
            </a:r>
            <a:r>
              <a:rPr lang="en-US" altLang="zh-CN" dirty="0"/>
              <a:t>[2][3]+</a:t>
            </a:r>
            <a:r>
              <a:rPr lang="en-US" altLang="zh-CN" dirty="0" err="1"/>
              <a:t>dp</a:t>
            </a:r>
            <a:r>
              <a:rPr lang="en-US" altLang="zh-CN" dirty="0"/>
              <a:t>[2][1];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1809750"/>
            <a:ext cx="3009900" cy="3238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5900" y="5805264"/>
            <a:ext cx="9217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因此，求</a:t>
            </a:r>
            <a:r>
              <a:rPr lang="en-US" altLang="zh-CN" sz="2800" dirty="0"/>
              <a:t>x*y</a:t>
            </a:r>
            <a:r>
              <a:rPr lang="zh-CN" altLang="en-US" sz="2800" dirty="0"/>
              <a:t>子矩阵的和的公式为：</a:t>
            </a:r>
            <a:r>
              <a:rPr lang="en-US" altLang="zh-CN" sz="2800" dirty="0" err="1"/>
              <a:t>dp</a:t>
            </a:r>
            <a:r>
              <a:rPr lang="en-US" altLang="zh-CN" sz="2800" dirty="0"/>
              <a:t>[i][j]-</a:t>
            </a:r>
            <a:r>
              <a:rPr lang="en-US" altLang="zh-CN" sz="2800" dirty="0" err="1"/>
              <a:t>dp</a:t>
            </a:r>
            <a:r>
              <a:rPr lang="en-US" altLang="zh-CN" sz="2800" dirty="0"/>
              <a:t>[i-x][j]-</a:t>
            </a:r>
            <a:r>
              <a:rPr lang="en-US" altLang="zh-CN" sz="2800" dirty="0" err="1"/>
              <a:t>dp</a:t>
            </a:r>
            <a:r>
              <a:rPr lang="en-US" altLang="zh-CN" sz="2800" dirty="0"/>
              <a:t>[i][j-y]+</a:t>
            </a:r>
            <a:r>
              <a:rPr lang="en-US" altLang="zh-CN" sz="2800" dirty="0" err="1"/>
              <a:t>dp</a:t>
            </a:r>
            <a:r>
              <a:rPr lang="en-US" altLang="zh-CN" sz="2800" dirty="0"/>
              <a:t>[i-x][j-y]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611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82390" y="1917700"/>
            <a:ext cx="4424680" cy="1158240"/>
          </a:xfrm>
        </p:spPr>
        <p:txBody>
          <a:bodyPr rtlCol="0"/>
          <a:lstStyle/>
          <a:p>
            <a:pPr algn="ctr" rtl="0">
              <a:buClrTx/>
              <a:buSzTx/>
              <a:buFontTx/>
            </a:pPr>
            <a:r>
              <a:rPr lang="zh-CN" altLang="en-US" sz="72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charset="-122"/>
                <a:ea typeface="黑体" panose="02010609060101010101" charset="-122"/>
                <a:sym typeface="MS Reference Sans Serif" panose="020B0604030504040204" charset="0"/>
              </a:rPr>
              <a:t>差分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zh-CN" altLang="en-US" sz="72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charset="-122"/>
                <a:ea typeface="黑体" panose="02010609060101010101" charset="-122"/>
                <a:sym typeface="MS Reference Sans Serif" panose="020B0604030504040204" charset="0"/>
              </a:rPr>
              <a:t>前缀和与差分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374692" y="4797152"/>
            <a:ext cx="3236292" cy="864096"/>
          </a:xfrm>
        </p:spPr>
        <p:txBody>
          <a:bodyPr rtlCol="0">
            <a:normAutofit fontScale="92500" lnSpcReduction="20000"/>
          </a:bodyPr>
          <a:lstStyle/>
          <a:p>
            <a:pPr algn="ctr" rtl="0">
              <a:lnSpc>
                <a:spcPct val="110000"/>
              </a:lnSpc>
            </a:pPr>
            <a:r>
              <a:rPr lang="zh-CN" altLang="en-US" dirty="0">
                <a:latin typeface="MS Reference Sans Serif" panose="020B0604030504040204" charset="0"/>
                <a:ea typeface="微软雅黑" panose="020B0503020204020204" pitchFamily="34" charset="-122"/>
                <a:sym typeface="MS Reference Sans Serif" panose="020B0604030504040204" charset="0"/>
              </a:rPr>
              <a:t>北京林业大学</a:t>
            </a:r>
            <a:endParaRPr lang="en-US" altLang="zh-CN" dirty="0">
              <a:latin typeface="MS Reference Sans Serif" panose="020B0604030504040204" charset="0"/>
              <a:sym typeface="MS Reference Sans Serif" panose="020B0604030504040204" charset="0"/>
            </a:endParaRPr>
          </a:p>
          <a:p>
            <a:pPr algn="ctr" rtl="0">
              <a:lnSpc>
                <a:spcPct val="110000"/>
              </a:lnSpc>
            </a:pPr>
            <a:r>
              <a:rPr lang="en-US" altLang="zh-CN" dirty="0">
                <a:latin typeface="MS Reference Sans Serif" panose="020B0604030504040204" charset="0"/>
                <a:ea typeface="微软雅黑" panose="020B0503020204020204" pitchFamily="34" charset="-122"/>
                <a:sym typeface="MS Reference Sans Serif" panose="020B0604030504040204" charset="0"/>
              </a:rPr>
              <a:t>ACM</a:t>
            </a:r>
            <a:r>
              <a:rPr lang="zh-CN" altLang="en-US" dirty="0">
                <a:latin typeface="MS Reference Sans Serif" panose="020B0604030504040204" charset="0"/>
                <a:ea typeface="微软雅黑" panose="020B0503020204020204" pitchFamily="34" charset="-122"/>
                <a:sym typeface="MS Reference Sans Serif" panose="020B0604030504040204" charset="0"/>
              </a:rPr>
              <a:t>爱好者协会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97928" y="764857"/>
            <a:ext cx="10360501" cy="1223963"/>
          </a:xfrm>
        </p:spPr>
        <p:txBody>
          <a:bodyPr rtlCol="0"/>
          <a:lstStyle/>
          <a:p>
            <a:pPr rtl="0"/>
            <a:r>
              <a:rPr lang="zh-CN" altLang="en-US" sz="5400" dirty="0">
                <a:sym typeface="MS Reference Sans Serif" panose="020B0604030504040204" charset="0"/>
              </a:rPr>
              <a:t>问题引入：区间加减</a:t>
            </a:r>
            <a:r>
              <a:rPr lang="en-US" altLang="zh-CN" sz="5400" dirty="0">
                <a:sym typeface="MS Reference Sans Serif" panose="020B0604030504040204" charset="0"/>
              </a:rPr>
              <a:t> </a:t>
            </a:r>
            <a:r>
              <a:rPr lang="en-US" altLang="zh-CN" sz="2000" dirty="0">
                <a:sym typeface="MS Reference Sans Serif" panose="020B0604030504040204" charset="0"/>
              </a:rPr>
              <a:t>(AcWing 797)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23012" y="2710863"/>
                <a:ext cx="974279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现在，有</a:t>
                </a:r>
                <a:r>
                  <a:rPr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一串长度为n</a:t>
                </a:r>
                <a:r>
                  <a:rPr 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n&lt;=100,000</a:t>
                </a:r>
                <a:r>
                  <a:rPr 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）</a:t>
                </a:r>
                <a:r>
                  <a:rPr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的数</a:t>
                </a:r>
                <a:r>
                  <a:rPr 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3600" i="1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sz="3600" i="1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，进行</a:t>
                </a:r>
                <a:r>
                  <a:rPr lang="en-US" alt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m</a:t>
                </a:r>
                <a:r>
                  <a:rPr lang="zh-CN" altLang="en-US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m&lt;=100,000</a:t>
                </a:r>
                <a:r>
                  <a:rPr lang="zh-CN" altLang="en-US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）次操作</a:t>
                </a:r>
                <a:r>
                  <a:rPr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，每次</a:t>
                </a:r>
                <a:r>
                  <a:rPr 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操作</a:t>
                </a:r>
                <a:r>
                  <a:rPr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给出</a:t>
                </a:r>
                <a:r>
                  <a:rPr 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数组的一个区间</a:t>
                </a:r>
                <a:r>
                  <a:rPr lang="en-US" alt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[</a:t>
                </a:r>
                <a:r>
                  <a:rPr lang="en-US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l</a:t>
                </a:r>
                <a:r>
                  <a:rPr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，</a:t>
                </a:r>
                <a:r>
                  <a:rPr lang="en-US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r]</a:t>
                </a:r>
                <a:r>
                  <a:rPr lang="zh-CN" altLang="en-US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和一个数</a:t>
                </a:r>
                <a:r>
                  <a:rPr lang="en-US" altLang="zh-CN" sz="3600" dirty="0">
                    <a:latin typeface="Calibri" panose="020F0502020204030204" charset="0"/>
                    <a:ea typeface="宋体" panose="02010600030101010101" pitchFamily="2" charset="-122"/>
                  </a:rPr>
                  <a:t>c</a:t>
                </a:r>
                <a:r>
                  <a:rPr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，</a:t>
                </a:r>
                <a:r>
                  <a:rPr 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  <m:r>
                      <a:rPr lang="en-US" sz="3600" i="1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</m:t>
                        </m:r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3600" i="1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3600" dirty="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都加</a:t>
                </a:r>
                <a:r>
                  <a:rPr lang="en-US" altLang="zh-CN" sz="3600" dirty="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c</a:t>
                </a:r>
                <a:r>
                  <a:rPr lang="zh-CN" altLang="en-US" sz="3600" dirty="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，最终输出变化后的数组</a:t>
                </a:r>
                <a:r>
                  <a:rPr 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12" y="2710863"/>
                <a:ext cx="9742799" cy="2308324"/>
              </a:xfrm>
              <a:prstGeom prst="rect">
                <a:avLst/>
              </a:prstGeom>
              <a:blipFill>
                <a:blip r:embed="rId3"/>
                <a:stretch>
                  <a:fillRect l="-1940" t="-5556" r="-6571" b="-8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98245" y="764540"/>
            <a:ext cx="2842895" cy="73850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MS Reference Sans Serif" panose="020B0604030504040204" charset="0"/>
              </a:rPr>
              <a:t>区间加减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58290" y="1845310"/>
            <a:ext cx="540067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如果</a:t>
            </a:r>
            <a:r>
              <a:rPr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没有了解过</a:t>
            </a:r>
            <a:r>
              <a:rPr lang="zh-CN"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差分，</a:t>
            </a:r>
            <a:r>
              <a:rPr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看到这道题的想法可能是对于</a:t>
            </a:r>
            <a:r>
              <a:rPr lang="en-US"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m</a:t>
            </a:r>
            <a:r>
              <a:rPr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次询问，每次都遍历一遍它给的区间，</a:t>
            </a:r>
            <a:r>
              <a:rPr lang="zh-CN"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给区间的每个数都加</a:t>
            </a:r>
            <a:r>
              <a:rPr lang="en-US" altLang="zh-CN"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d</a:t>
            </a:r>
            <a:r>
              <a:rPr lang="zh-CN" sz="2800" dirty="0">
                <a:uFillTx/>
                <a:ea typeface="宋体" panose="02010600030101010101" pitchFamily="2" charset="-122"/>
                <a:sym typeface="+mn-ea"/>
              </a:rPr>
              <a:t>（代码如右图所示）</a:t>
            </a:r>
            <a:r>
              <a:rPr lang="zh-CN"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。虽然</a:t>
            </a:r>
            <a:r>
              <a:rPr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这样</a:t>
            </a:r>
            <a:r>
              <a:rPr lang="zh-CN"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的</a:t>
            </a:r>
            <a:r>
              <a:rPr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方法</a:t>
            </a:r>
            <a:r>
              <a:rPr lang="zh-CN"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能算出最终的结果</a:t>
            </a:r>
            <a:r>
              <a:rPr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，但是</a:t>
            </a:r>
            <a:r>
              <a:rPr lang="zh-CN"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这样的方法的</a:t>
            </a:r>
            <a:r>
              <a:rPr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时间复杂度</a:t>
            </a:r>
            <a:r>
              <a:rPr lang="zh-CN"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是</a:t>
            </a:r>
            <a:r>
              <a:rPr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O(n*m)，如果数据量稍微大一点就有可能超时</a:t>
            </a:r>
            <a:r>
              <a:rPr lang="zh-CN"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A3EE25C-32F5-4F2B-A6B0-D4C88C8D9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202" y="0"/>
            <a:ext cx="493862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98245" y="908685"/>
            <a:ext cx="2463165" cy="71564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4400" dirty="0">
                <a:sym typeface="MS Reference Sans Serif" panose="020B0604030504040204" charset="0"/>
              </a:rPr>
              <a:t>差分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35735" y="3933825"/>
            <a:ext cx="93179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sz="2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容易发现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sz="2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前缀和”与“差分”是一对逆运算</a:t>
            </a:r>
            <a:r>
              <a:rPr 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algn="l">
              <a:buClrTx/>
              <a:buSzTx/>
              <a:buFontTx/>
              <a:buNone/>
            </a:pPr>
            <a:r>
              <a:rPr sz="2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差分数组b的前缀和就是原数组a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</a:p>
          <a:p>
            <a:pPr algn="l">
              <a:buClrTx/>
              <a:buSzTx/>
              <a:buFontTx/>
              <a:buNone/>
            </a:pPr>
            <a:r>
              <a:rPr sz="28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前缀和数组sum的差分就是原数组a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44955" y="1556385"/>
                <a:ext cx="9100185" cy="1731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Tx/>
                  <a:buSzTx/>
                  <a:buFontTx/>
                </a:pPr>
                <a:endParaRPr lang="zh-CN" altLang="en-US" sz="2800" dirty="0"/>
              </a:p>
              <a:p>
                <a:pPr algn="l">
                  <a:buClrTx/>
                  <a:buSzTx/>
                  <a:buFontTx/>
                </a:pPr>
                <a:r>
                  <a:rPr sz="2800" dirty="0" err="1">
                    <a:sym typeface="+mn-ea"/>
                  </a:rPr>
                  <a:t>差分的定义如下</a:t>
                </a:r>
                <a:r>
                  <a:rPr sz="2800" dirty="0">
                    <a:sym typeface="+mn-ea"/>
                  </a:rPr>
                  <a:t>：</a:t>
                </a:r>
              </a:p>
              <a:p>
                <a:pPr algn="l">
                  <a:buClrTx/>
                  <a:buSzTx/>
                  <a:buFont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>
                          <a:solidFill>
                            <a:schemeClr val="tx1"/>
                          </a:solidFill>
                          <a:latin typeface="Cambria Math" panose="02040503050406030204" charset="0"/>
                          <a:sym typeface="+mn-ea"/>
                        </a:rPr>
                        <m:t>𝑏</m:t>
                      </m:r>
                      <m:r>
                        <a:rPr sz="2800">
                          <a:solidFill>
                            <a:schemeClr val="tx1"/>
                          </a:solidFill>
                          <a:latin typeface="Cambria Math" panose="02040503050406030204" charset="0"/>
                          <a:sym typeface="+mn-ea"/>
                        </a:rPr>
                        <m:t>[</m:t>
                      </m:r>
                      <m:r>
                        <a:rPr sz="2800">
                          <a:solidFill>
                            <a:schemeClr val="tx1"/>
                          </a:solidFill>
                          <a:latin typeface="Cambria Math" panose="02040503050406030204" charset="0"/>
                          <a:sym typeface="+mn-ea"/>
                        </a:rPr>
                        <m:t>𝑖</m:t>
                      </m:r>
                      <m:r>
                        <a:rPr sz="2800">
                          <a:solidFill>
                            <a:schemeClr val="tx1"/>
                          </a:solidFill>
                          <a:latin typeface="Cambria Math" panose="02040503050406030204" charset="0"/>
                          <a:sym typeface="+mn-ea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sz="2800" i="1">
                              <a:solidFill>
                                <a:schemeClr val="tx1"/>
                              </a:solidFill>
                              <a:latin typeface="Cambria Math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sz="280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sym typeface="+mn-ea"/>
                                </a:rPr>
                                <m:t>0</m:t>
                              </m:r>
                              <m:r>
                                <a:rPr sz="280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sym typeface="+mn-ea"/>
                                </a:rPr>
                                <m:t>，</m:t>
                              </m:r>
                              <m:r>
                                <a:rPr sz="280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sym typeface="+mn-ea"/>
                                </a:rPr>
                                <m:t> (</m:t>
                              </m:r>
                              <m:r>
                                <a:rPr sz="280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sym typeface="+mn-ea"/>
                                </a:rPr>
                                <m:t>𝑖</m:t>
                              </m:r>
                              <m:r>
                                <a:rPr sz="280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sym typeface="+mn-ea"/>
                                </a:rPr>
                                <m:t> = </m:t>
                              </m:r>
                              <m:r>
                                <a:rPr sz="280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sym typeface="+mn-ea"/>
                                </a:rPr>
                                <m:t>0</m:t>
                              </m:r>
                              <m:r>
                                <a:rPr sz="280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  <m:e>
                              <m:r>
                                <a:rPr sz="2800">
                                  <a:latin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sz="2800">
                                  <a:latin typeface="Cambria Math" panose="02040503050406030204" charset="0"/>
                                  <a:sym typeface="+mn-ea"/>
                                </a:rPr>
                                <m:t>[</m:t>
                              </m:r>
                              <m:r>
                                <a:rPr sz="2800">
                                  <a:latin typeface="Cambria Math" panose="02040503050406030204" charset="0"/>
                                  <a:sym typeface="+mn-ea"/>
                                </a:rPr>
                                <m:t>𝑖</m:t>
                              </m:r>
                              <m:r>
                                <a:rPr sz="2800">
                                  <a:latin typeface="Cambria Math" panose="02040503050406030204" charset="0"/>
                                  <a:sym typeface="+mn-ea"/>
                                </a:rPr>
                                <m:t>]−</m:t>
                              </m:r>
                              <m:r>
                                <a:rPr sz="2800">
                                  <a:latin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sz="2800">
                                  <a:latin typeface="Cambria Math" panose="02040503050406030204" charset="0"/>
                                  <a:sym typeface="+mn-ea"/>
                                </a:rPr>
                                <m:t>[</m:t>
                              </m:r>
                              <m:r>
                                <a:rPr sz="2800">
                                  <a:latin typeface="Cambria Math" panose="02040503050406030204" charset="0"/>
                                  <a:sym typeface="+mn-ea"/>
                                </a:rPr>
                                <m:t>𝑖</m:t>
                              </m:r>
                              <m:r>
                                <a:rPr sz="2800">
                                  <a:latin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sz="2800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sz="2800">
                                  <a:latin typeface="Cambria Math" panose="02040503050406030204" charset="0"/>
                                  <a:sym typeface="+mn-ea"/>
                                </a:rPr>
                                <m:t>]，</m:t>
                              </m:r>
                              <m:r>
                                <a:rPr sz="2800">
                                  <a:latin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sz="2800">
                                  <a:latin typeface="Cambria Math" panose="02040503050406030204" charset="0"/>
                                  <a:sym typeface="+mn-ea"/>
                                </a:rPr>
                                <m:t>i</m:t>
                              </m:r>
                              <m:r>
                                <a:rPr sz="2800">
                                  <a:latin typeface="Cambria Math" panose="02040503050406030204" charset="0"/>
                                  <a:sym typeface="+mn-ea"/>
                                </a:rPr>
                                <m:t>≥</m:t>
                              </m:r>
                              <m:r>
                                <a:rPr sz="2800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sz="2800">
                                  <a:latin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955" y="1556385"/>
                <a:ext cx="9100185" cy="17316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98245" y="548640"/>
            <a:ext cx="2904490" cy="108648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4400" dirty="0">
                <a:sym typeface="MS Reference Sans Serif" panose="020B0604030504040204" charset="0"/>
              </a:rPr>
              <a:t>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09420" y="1850390"/>
                <a:ext cx="8781415" cy="2606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Tx/>
                  <a:buSzTx/>
                  <a:buFontTx/>
                </a:pPr>
                <a:r>
                  <a:rPr sz="2800" dirty="0" err="1"/>
                  <a:t>一个数组a的数，可以</a:t>
                </a:r>
                <a:r>
                  <a:rPr sz="2800" dirty="0" err="1">
                    <a:solidFill>
                      <a:schemeClr val="tx1"/>
                    </a:solidFill>
                  </a:rPr>
                  <a:t>表示为差分相加</a:t>
                </a:r>
                <a:r>
                  <a:rPr sz="2800" dirty="0" err="1"/>
                  <a:t>的形式</a:t>
                </a:r>
                <a:r>
                  <a:rPr sz="2800" dirty="0"/>
                  <a:t>：</a:t>
                </a:r>
              </a:p>
              <a:p>
                <a:pPr algn="l">
                  <a:buClrTx/>
                  <a:buSzTx/>
                  <a:buFont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>
                          <a:latin typeface="Cambria Math" panose="02040503050406030204" charset="0"/>
                        </a:rPr>
                        <m:t>𝑎</m:t>
                      </m:r>
                      <m:r>
                        <a:rPr sz="2800">
                          <a:latin typeface="Cambria Math" panose="02040503050406030204" charset="0"/>
                        </a:rPr>
                        <m:t>[</m:t>
                      </m:r>
                      <m:r>
                        <a:rPr sz="2800">
                          <a:latin typeface="Cambria Math" panose="02040503050406030204" charset="0"/>
                        </a:rPr>
                        <m:t>𝑘</m:t>
                      </m:r>
                      <m:r>
                        <a:rPr sz="2800">
                          <a:latin typeface="Cambria Math" panose="02040503050406030204" charset="0"/>
                        </a:rPr>
                        <m:t>] = </m:t>
                      </m:r>
                      <m:nary>
                        <m:naryPr>
                          <m:chr m:val="∑"/>
                          <m:limLoc m:val="undOvr"/>
                          <m:ctrlPr>
                            <a:rPr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sz="2800">
                              <a:latin typeface="Cambria Math" panose="02040503050406030204" charset="0"/>
                            </a:rPr>
                            <m:t>𝑖</m:t>
                          </m:r>
                          <m:r>
                            <a:rPr sz="2800">
                              <a:latin typeface="Cambria Math" panose="02040503050406030204" charset="0"/>
                            </a:rPr>
                            <m:t>=</m:t>
                          </m:r>
                          <m:r>
                            <a:rPr sz="2800">
                              <a:latin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sz="2800">
                              <a:latin typeface="Cambria Math" panose="02040503050406030204" charset="0"/>
                            </a:rPr>
                            <m:t>𝑘</m:t>
                          </m:r>
                        </m:sup>
                        <m:e>
                          <m:r>
                            <a:rPr sz="2800">
                              <a:latin typeface="Cambria Math" panose="02040503050406030204" charset="0"/>
                            </a:rPr>
                            <m:t>𝑏</m:t>
                          </m:r>
                          <m:r>
                            <a:rPr sz="2800">
                              <a:latin typeface="Cambria Math" panose="02040503050406030204" charset="0"/>
                            </a:rPr>
                            <m:t>[</m:t>
                          </m:r>
                          <m:r>
                            <a:rPr sz="2800">
                              <a:latin typeface="Cambria Math" panose="02040503050406030204" charset="0"/>
                            </a:rPr>
                            <m:t>𝑖</m:t>
                          </m:r>
                          <m:r>
                            <a:rPr sz="2800">
                              <a:latin typeface="Cambria Math" panose="02040503050406030204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sz="2800" dirty="0"/>
              </a:p>
              <a:p>
                <a:pPr marL="0" lvl="0" indent="0">
                  <a:buNone/>
                </a:pPr>
                <a:endParaRPr lang="zh-CN" sz="2800" dirty="0">
                  <a:solidFill>
                    <a:schemeClr val="tx1"/>
                  </a:solidFill>
                </a:endParaRPr>
              </a:p>
              <a:p>
                <a:endParaRPr 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420" y="1850390"/>
                <a:ext cx="8781415" cy="26066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44320" y="3644900"/>
                <a:ext cx="910018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Tx/>
                  <a:buSzTx/>
                  <a:buFontTx/>
                </a:pPr>
                <a:endPara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zh-CN" altLang="en-US" sz="2800" dirty="0" err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把数组</a:t>
                </a:r>
                <a:r>
                  <a:rPr lang="en-US" sz="2800" dirty="0" err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a</a:t>
                </a:r>
                <a:r>
                  <a:rPr lang="zh-CN" altLang="en-US" sz="2800" dirty="0" err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的区间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[</a:t>
                </a:r>
                <a:r>
                  <a:rPr lang="en-US" sz="2800" dirty="0" err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l,r</a:t>
                </a:r>
                <a:r>
                  <a:rPr lang="en-US" sz="28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]</a:t>
                </a:r>
                <a:r>
                  <a:rPr lang="zh-CN" altLang="en-US" sz="2800" dirty="0" err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加</a:t>
                </a:r>
                <a:r>
                  <a:rPr lang="en-US" sz="2800" dirty="0" err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c（</a:t>
                </a:r>
                <a:r>
                  <a:rPr lang="zh-CN" altLang="en-US" sz="2800" dirty="0" err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即把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ar-AE" sz="28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ar-AE" sz="28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𝑙</m:t>
                        </m:r>
                      </m:sub>
                    </m:sSub>
                    <m:r>
                      <a:rPr lang="ar-AE" sz="28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ar-AE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ar-AE" sz="28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ar-AE" sz="28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𝑙</m:t>
                        </m:r>
                        <m:r>
                          <a:rPr lang="ar-AE" sz="28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+</m:t>
                        </m:r>
                        <m:r>
                          <a:rPr lang="ar-AE" sz="28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ar-AE" sz="2800">
                        <a:solidFill>
                          <a:schemeClr val="tx1"/>
                        </a:solidFill>
                        <a:latin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ar-AE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ar-AE" sz="28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ar-AE" sz="2800">
                            <a:solidFill>
                              <a:schemeClr val="tx1"/>
                            </a:solidFill>
                            <a:latin typeface="Cambria Math" panose="0204050305040603020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每个都加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c</a:t>
                </a:r>
                <a:r>
                  <a:rPr lang="en-US" sz="28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），</a:t>
                </a:r>
                <a:r>
                  <a:rPr lang="zh-CN" altLang="en-US" sz="2800" dirty="0" err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其差分数组</a:t>
                </a:r>
                <a:r>
                  <a:rPr lang="en-US" sz="2800" dirty="0" err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b</a:t>
                </a:r>
                <a:r>
                  <a:rPr lang="zh-CN" altLang="en-US" sz="2800" dirty="0" err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的变化为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>
                            <a:latin typeface="Cambria Math"/>
                            <a:sym typeface="+mn-ea"/>
                          </a:rPr>
                        </m:ctrlPr>
                      </m:sSubPr>
                      <m:e>
                        <m:r>
                          <a:rPr lang="ar-AE" sz="2800">
                            <a:latin typeface="Cambria Math" panose="02040503050406030204" charset="0"/>
                            <a:sym typeface="+mn-ea"/>
                          </a:rPr>
                          <m:t>𝑏</m:t>
                        </m:r>
                      </m:e>
                      <m:sub>
                        <m:r>
                          <a:rPr lang="ar-AE" sz="2800">
                            <a:latin typeface="Cambria Math" panose="02040503050406030204" charset="0"/>
                            <a:sym typeface="+mn-ea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800" dirty="0" err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加</a:t>
                </a:r>
                <a:r>
                  <a:rPr lang="en-US" sz="2800" dirty="0" err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c</a:t>
                </a:r>
                <a:r>
                  <a:rPr lang="en-US" sz="28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>
                            <a:latin typeface="Cambria Math"/>
                            <a:sym typeface="+mn-ea"/>
                          </a:rPr>
                        </m:ctrlPr>
                      </m:sSubPr>
                      <m:e>
                        <m:r>
                          <a:rPr lang="ar-AE" sz="2800">
                            <a:latin typeface="Cambria Math" panose="02040503050406030204" charset="0"/>
                            <a:sym typeface="+mn-ea"/>
                          </a:rPr>
                          <m:t>𝑏</m:t>
                        </m:r>
                      </m:e>
                      <m:sub>
                        <m:r>
                          <a:rPr lang="ar-AE" sz="2800">
                            <a:latin typeface="Cambria Math" panose="02040503050406030204" charset="0"/>
                            <a:sym typeface="+mn-ea"/>
                          </a:rPr>
                          <m:t>𝑟</m:t>
                        </m:r>
                        <m:r>
                          <a:rPr lang="ar-AE" sz="2800">
                            <a:latin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ar-AE" sz="2800">
                            <a:latin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减</a:t>
                </a:r>
                <a:r>
                  <a:rPr lang="en-US" sz="28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c，</a:t>
                </a:r>
                <a:r>
                  <a:rPr lang="zh-CN" altLang="en-US" sz="2800" dirty="0" err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其他位置不变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。</a:t>
                </a:r>
                <a:endParaRPr sz="28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320" y="3644900"/>
                <a:ext cx="9100185" cy="1384995"/>
              </a:xfrm>
              <a:prstGeom prst="rect">
                <a:avLst/>
              </a:prstGeom>
              <a:blipFill>
                <a:blip r:embed="rId4"/>
                <a:stretch>
                  <a:fillRect l="-1340" r="-5358" b="-10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98245" y="764540"/>
            <a:ext cx="2904490" cy="693420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MS Reference Sans Serif" panose="020B0604030504040204" charset="0"/>
              </a:rPr>
              <a:t>区间加减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58290" y="1845310"/>
            <a:ext cx="46355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dirty="0">
                <a:uFillTx/>
                <a:ea typeface="宋体" panose="02010600030101010101" pitchFamily="2" charset="-122"/>
                <a:sym typeface="+mn-ea"/>
              </a:rPr>
              <a:t>如果我们使用差分的方法来做，就能够将时间复杂度降到O(</a:t>
            </a:r>
            <a:r>
              <a:rPr lang="en-US" altLang="zh-CN" sz="2800" dirty="0">
                <a:uFillTx/>
                <a:ea typeface="宋体" panose="02010600030101010101" pitchFamily="2" charset="-122"/>
                <a:sym typeface="+mn-ea"/>
              </a:rPr>
              <a:t>2</a:t>
            </a:r>
            <a:r>
              <a:rPr lang="zh-CN" sz="2800" dirty="0">
                <a:uFillTx/>
                <a:ea typeface="宋体" panose="02010600030101010101" pitchFamily="2" charset="-122"/>
                <a:sym typeface="+mn-ea"/>
              </a:rPr>
              <a:t>n+m)，大大节省了运算时间。至于怎么实现，请看右侧代码。</a:t>
            </a:r>
            <a:endParaRPr lang="zh-CN" sz="2800" dirty="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DD398795-FCB2-44E0-8D23-80FEC9EED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504" y="-4127"/>
            <a:ext cx="470832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98245" y="764540"/>
            <a:ext cx="2842895" cy="73850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MS Reference Sans Serif" panose="020B0604030504040204" charset="0"/>
              </a:rPr>
              <a:t>总结</a:t>
            </a:r>
          </a:p>
        </p:txBody>
      </p:sp>
      <p:pic>
        <p:nvPicPr>
          <p:cNvPr id="5" name="C9F754DE-2CAD-44b6-B708-469DEB6407EB-1" descr="C:/Users/zhouzihan/AppData/Local/Temp/wpp.PzTRbp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8" y="1628775"/>
            <a:ext cx="11981815" cy="2077720"/>
          </a:xfrm>
          <a:prstGeom prst="rect">
            <a:avLst/>
          </a:prstGeom>
        </p:spPr>
      </p:pic>
      <p:pic>
        <p:nvPicPr>
          <p:cNvPr id="8" name="C9F754DE-2CAD-44b6-B708-469DEB6407EB-2" descr="wp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005" y="4004945"/>
            <a:ext cx="5504815" cy="2162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374692" y="4797152"/>
            <a:ext cx="3236292" cy="864096"/>
          </a:xfrm>
        </p:spPr>
        <p:txBody>
          <a:bodyPr rtlCol="0">
            <a:normAutofit fontScale="87500" lnSpcReduction="20000"/>
          </a:bodyPr>
          <a:lstStyle/>
          <a:p>
            <a:pPr algn="ctr" rtl="0">
              <a:lnSpc>
                <a:spcPct val="110000"/>
              </a:lnSpc>
            </a:pPr>
            <a:r>
              <a:rPr lang="zh-CN" altLang="en-US" dirty="0">
                <a:latin typeface="MS Reference Sans Serif" panose="020B0604030504040204" charset="0"/>
                <a:ea typeface="微软雅黑" panose="020B0503020204020204" pitchFamily="34" charset="-122"/>
                <a:sym typeface="MS Reference Sans Serif" panose="020B0604030504040204" charset="0"/>
              </a:rPr>
              <a:t>北京林业大学</a:t>
            </a:r>
            <a:endParaRPr lang="en-US" altLang="zh-CN" dirty="0">
              <a:latin typeface="MS Reference Sans Serif" panose="020B0604030504040204" charset="0"/>
              <a:sym typeface="MS Reference Sans Serif" panose="020B0604030504040204" charset="0"/>
            </a:endParaRPr>
          </a:p>
          <a:p>
            <a:pPr algn="ctr" rtl="0">
              <a:lnSpc>
                <a:spcPct val="110000"/>
              </a:lnSpc>
            </a:pPr>
            <a:r>
              <a:rPr lang="en-US" altLang="zh-CN" dirty="0">
                <a:latin typeface="MS Reference Sans Serif" panose="020B0604030504040204" charset="0"/>
                <a:ea typeface="微软雅黑" panose="020B0503020204020204" pitchFamily="34" charset="-122"/>
                <a:sym typeface="MS Reference Sans Serif" panose="020B0604030504040204" charset="0"/>
              </a:rPr>
              <a:t>ACM</a:t>
            </a:r>
            <a:r>
              <a:rPr lang="zh-CN" altLang="en-US" dirty="0">
                <a:latin typeface="MS Reference Sans Serif" panose="020B0604030504040204" charset="0"/>
                <a:ea typeface="微软雅黑" panose="020B0503020204020204" pitchFamily="34" charset="-122"/>
                <a:sym typeface="MS Reference Sans Serif" panose="020B0604030504040204" charset="0"/>
              </a:rPr>
              <a:t>爱好者协会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752176" y="711200"/>
            <a:ext cx="8735325" cy="20002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 rtl="0"/>
            <a:r>
              <a:rPr lang="zh-CN" altLang="en-US" sz="72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charset="-122"/>
                <a:ea typeface="黑体" panose="02010609060101010101" charset="-122"/>
                <a:sym typeface="MS Reference Sans Serif" panose="020B0604030504040204" charset="0"/>
              </a:rPr>
              <a:t>感谢聆听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82390" y="908685"/>
            <a:ext cx="4424680" cy="1158240"/>
          </a:xfrm>
        </p:spPr>
        <p:txBody>
          <a:bodyPr rtlCol="0"/>
          <a:lstStyle/>
          <a:p>
            <a:pPr algn="ctr" rtl="0">
              <a:buClrTx/>
              <a:buSzTx/>
              <a:buFontTx/>
            </a:pPr>
            <a:r>
              <a:rPr lang="zh-CN" altLang="en-US" sz="72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charset="-122"/>
                <a:ea typeface="黑体" panose="02010609060101010101" charset="-122"/>
                <a:sym typeface="MS Reference Sans Serif" panose="020B0604030504040204" charset="0"/>
              </a:rPr>
              <a:t>前缀和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708910"/>
            <a:ext cx="8735325" cy="1752600"/>
          </a:xfrm>
        </p:spPr>
        <p:txBody>
          <a:bodyPr/>
          <a:lstStyle/>
          <a:p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一维前缀和</a:t>
            </a:r>
          </a:p>
          <a:p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二维前缀和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97293" y="765492"/>
            <a:ext cx="10360501" cy="1223963"/>
          </a:xfrm>
        </p:spPr>
        <p:txBody>
          <a:bodyPr rtlCol="0"/>
          <a:lstStyle/>
          <a:p>
            <a:pPr rtl="0"/>
            <a:r>
              <a:rPr lang="zh-CN" altLang="en-US" sz="5400" dirty="0">
                <a:sym typeface="MS Reference Sans Serif" panose="020B0604030504040204" charset="0"/>
              </a:rPr>
              <a:t>问题引入：区间部分和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41780" y="2780665"/>
                <a:ext cx="9105265" cy="2320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现在，有</a:t>
                </a:r>
                <a:r>
                  <a:rPr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一串长度为n</a:t>
                </a:r>
                <a:r>
                  <a:rPr 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n&lt;=100,000</a:t>
                </a:r>
                <a:r>
                  <a:rPr 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）</a:t>
                </a:r>
                <a:r>
                  <a:rPr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的数</a:t>
                </a:r>
                <a:r>
                  <a:rPr 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3600" i="1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sz="3600" i="1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，进行</a:t>
                </a:r>
                <a:r>
                  <a:rPr lang="en-US" alt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m</a:t>
                </a:r>
                <a:r>
                  <a:rPr lang="zh-CN" altLang="en-US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m&lt;=100,000</a:t>
                </a:r>
                <a:r>
                  <a:rPr lang="zh-CN" altLang="en-US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）次询</a:t>
                </a:r>
                <a:r>
                  <a:rPr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问，每次询问给出</a:t>
                </a:r>
                <a:r>
                  <a:rPr 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数组的一个区间</a:t>
                </a:r>
                <a:r>
                  <a:rPr lang="en-US" alt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[</a:t>
                </a:r>
                <a:r>
                  <a:rPr lang="en-US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l</a:t>
                </a:r>
                <a:r>
                  <a:rPr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，</a:t>
                </a:r>
                <a:r>
                  <a:rPr lang="en-US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r]</a:t>
                </a:r>
                <a:r>
                  <a:rPr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，</a:t>
                </a:r>
                <a:r>
                  <a:rPr 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  <m:r>
                      <a:rPr lang="en-US" sz="3600" i="1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𝑙</m:t>
                        </m:r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3600" i="1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+...+</m:t>
                    </m:r>
                    <m:sSub>
                      <m:sSub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𝑟</m:t>
                        </m:r>
                      </m:sub>
                    </m:sSub>
                    <m:r>
                      <a:rPr lang="zh-CN" altLang="en-US" sz="3600" i="1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的值</m:t>
                    </m:r>
                  </m:oMath>
                </a14:m>
                <a:r>
                  <a:rPr lang="zh-CN" sz="3600" dirty="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780" y="2780665"/>
                <a:ext cx="9105265" cy="2320290"/>
              </a:xfrm>
              <a:prstGeom prst="rect">
                <a:avLst/>
              </a:prstGeom>
              <a:blipFill rotWithShape="1">
                <a:blip r:embed="rId3"/>
                <a:stretch>
                  <a:fillRect r="-2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98245" y="764540"/>
            <a:ext cx="2842895" cy="73850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MS Reference Sans Serif" panose="020B0604030504040204" charset="0"/>
              </a:rPr>
              <a:t>区间部分和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58290" y="1845310"/>
            <a:ext cx="540067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如果</a:t>
            </a:r>
            <a:r>
              <a:rPr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没有了解过前缀和</a:t>
            </a:r>
            <a:r>
              <a:rPr lang="zh-CN"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，</a:t>
            </a:r>
            <a:r>
              <a:rPr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看到这道题的想法可能是对于</a:t>
            </a:r>
            <a:r>
              <a:rPr lang="en-US"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m</a:t>
            </a:r>
            <a:r>
              <a:rPr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次询问，每次都遍历一遍它给的区间，计算出答案</a:t>
            </a:r>
            <a:r>
              <a:rPr lang="zh-CN" sz="2800" dirty="0">
                <a:uFillTx/>
                <a:ea typeface="宋体" panose="02010600030101010101" pitchFamily="2" charset="-122"/>
                <a:sym typeface="+mn-ea"/>
              </a:rPr>
              <a:t>（代码如右图所示）</a:t>
            </a:r>
            <a:r>
              <a:rPr lang="zh-CN"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。虽然</a:t>
            </a:r>
            <a:r>
              <a:rPr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这样</a:t>
            </a:r>
            <a:r>
              <a:rPr lang="zh-CN"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的</a:t>
            </a:r>
            <a:r>
              <a:rPr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方法</a:t>
            </a:r>
            <a:r>
              <a:rPr lang="zh-CN"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能算出最终的结果</a:t>
            </a:r>
            <a:r>
              <a:rPr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，但是</a:t>
            </a:r>
            <a:r>
              <a:rPr lang="zh-CN"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这样的方法的</a:t>
            </a:r>
            <a:r>
              <a:rPr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时间复杂度</a:t>
            </a:r>
            <a:r>
              <a:rPr lang="zh-CN"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是</a:t>
            </a:r>
            <a:r>
              <a:rPr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O(n*m)，如果数据量稍微大一点就有可能超时</a:t>
            </a:r>
            <a:r>
              <a:rPr lang="zh-CN" sz="28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85A96DD-C55C-46EA-B03C-DB14FB8D6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326" y="185420"/>
            <a:ext cx="508246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160" y="2421890"/>
            <a:ext cx="3029585" cy="13182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835" y="4797425"/>
            <a:ext cx="6516370" cy="143891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98245" y="548640"/>
            <a:ext cx="2895600" cy="720090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4000" dirty="0">
                <a:sym typeface="MS Reference Sans Serif" panose="020B0604030504040204" charset="0"/>
              </a:rPr>
              <a:t>一维前缀和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35735" y="1628775"/>
            <a:ext cx="93179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sz="2800"/>
              <a:t>前缀和，顾名思义就是数组中前几个数的总和，将其存放在新的数组sum中，即：</a:t>
            </a:r>
            <a:endParaRPr lang="zh-CN" sz="28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4955" y="3717290"/>
            <a:ext cx="91001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endParaRPr lang="zh-CN" altLang="en-US" sz="2800" dirty="0"/>
          </a:p>
          <a:p>
            <a:pPr algn="l">
              <a:buClrTx/>
              <a:buSzTx/>
              <a:buFontTx/>
            </a:pPr>
            <a:r>
              <a:rPr sz="2800" dirty="0" err="1">
                <a:sym typeface="+mn-ea"/>
              </a:rPr>
              <a:t>当然，前缀和数组也可以用递推式来表示</a:t>
            </a:r>
            <a:r>
              <a:rPr sz="2800" dirty="0">
                <a:sym typeface="+mn-ea"/>
              </a:rPr>
              <a:t>：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  <p:bldP spid="5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98245" y="548640"/>
            <a:ext cx="2904490" cy="108648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4000" dirty="0">
                <a:sym typeface="MS Reference Sans Serif" panose="020B0604030504040204" charset="0"/>
              </a:rPr>
              <a:t>一维前缀和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09420" y="2348865"/>
                <a:ext cx="8769985" cy="347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Tx/>
                  <a:buSzTx/>
                  <a:buFontTx/>
                </a:pPr>
                <a:r>
                  <a:rPr sz="2800" dirty="0" err="1"/>
                  <a:t>一个部分和，即数组a某个下标区间的数的和，可以</a:t>
                </a:r>
                <a:r>
                  <a:rPr sz="2800" dirty="0" err="1">
                    <a:solidFill>
                      <a:schemeClr val="tx1"/>
                    </a:solidFill>
                  </a:rPr>
                  <a:t>表示为前缀和相减</a:t>
                </a:r>
                <a:r>
                  <a:rPr sz="2800" dirty="0" err="1"/>
                  <a:t>的形式</a:t>
                </a:r>
                <a:r>
                  <a:rPr sz="2800" dirty="0"/>
                  <a:t>：</a:t>
                </a:r>
              </a:p>
              <a:p>
                <a:pPr algn="l">
                  <a:buClrTx/>
                  <a:buSzTx/>
                  <a:buFontTx/>
                </a:pPr>
                <a:endParaRPr sz="2800" dirty="0"/>
              </a:p>
              <a:p>
                <a:pPr algn="l">
                  <a:buClrTx/>
                  <a:buSzTx/>
                  <a:buFont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sz="2800">
                              <a:latin typeface="Cambria Math" panose="02040503050406030204" charset="0"/>
                            </a:rPr>
                            <m:t>𝑖</m:t>
                          </m:r>
                          <m:r>
                            <a:rPr sz="2800">
                              <a:latin typeface="Cambria Math" panose="02040503050406030204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sz="2800">
                              <a:latin typeface="Cambria Math" panose="02040503050406030204" charset="0"/>
                            </a:rPr>
                            <m:t>l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sz="2800">
                              <a:latin typeface="Cambria Math" panose="02040503050406030204" charset="0"/>
                            </a:rPr>
                            <m:t>r</m:t>
                          </m:r>
                        </m:sup>
                        <m:e>
                          <m:r>
                            <a:rPr sz="2800">
                              <a:latin typeface="Cambria Math" panose="02040503050406030204" charset="0"/>
                            </a:rPr>
                            <m:t>𝑎</m:t>
                          </m:r>
                          <m:r>
                            <a:rPr sz="2800">
                              <a:latin typeface="Cambria Math" panose="02040503050406030204" charset="0"/>
                            </a:rPr>
                            <m:t>[</m:t>
                          </m:r>
                          <m:r>
                            <a:rPr sz="2800">
                              <a:latin typeface="Cambria Math" panose="02040503050406030204" charset="0"/>
                            </a:rPr>
                            <m:t>𝑖</m:t>
                          </m:r>
                          <m:r>
                            <a:rPr sz="2800">
                              <a:latin typeface="Cambria Math" panose="02040503050406030204" charset="0"/>
                            </a:rPr>
                            <m:t>]</m:t>
                          </m:r>
                        </m:e>
                      </m:nary>
                      <m:r>
                        <a:rPr sz="2800">
                          <a:latin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sz="2800">
                              <a:latin typeface="Cambria Math" panose="02040503050406030204" charset="0"/>
                            </a:rPr>
                            <m:t>𝑖</m:t>
                          </m:r>
                          <m:r>
                            <a:rPr sz="2800">
                              <a:latin typeface="Cambria Math" panose="02040503050406030204" charset="0"/>
                            </a:rPr>
                            <m:t>=</m:t>
                          </m:r>
                          <m:r>
                            <a:rPr sz="2800">
                              <a:latin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sz="2800">
                              <a:latin typeface="Cambria Math" panose="02040503050406030204" charset="0"/>
                            </a:rPr>
                            <m:t>r</m:t>
                          </m:r>
                        </m:sup>
                        <m:e>
                          <m:r>
                            <a:rPr sz="2800">
                              <a:latin typeface="Cambria Math" panose="02040503050406030204" charset="0"/>
                            </a:rPr>
                            <m:t>𝑎</m:t>
                          </m:r>
                          <m:r>
                            <a:rPr sz="2800">
                              <a:latin typeface="Cambria Math" panose="02040503050406030204" charset="0"/>
                            </a:rPr>
                            <m:t>[</m:t>
                          </m:r>
                          <m:r>
                            <a:rPr sz="2800">
                              <a:latin typeface="Cambria Math" panose="02040503050406030204" charset="0"/>
                            </a:rPr>
                            <m:t>𝑖</m:t>
                          </m:r>
                          <m:r>
                            <a:rPr sz="2800">
                              <a:latin typeface="Cambria Math" panose="02040503050406030204" charset="0"/>
                            </a:rPr>
                            <m:t>]</m:t>
                          </m:r>
                        </m:e>
                      </m:nary>
                      <m:r>
                        <a:rPr sz="2800">
                          <a:latin typeface="Cambria Math" panose="02040503050406030204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sz="2800">
                              <a:latin typeface="Cambria Math" panose="02040503050406030204" charset="0"/>
                            </a:rPr>
                            <m:t>𝑖</m:t>
                          </m:r>
                          <m:r>
                            <a:rPr sz="2800">
                              <a:latin typeface="Cambria Math" panose="02040503050406030204" charset="0"/>
                            </a:rPr>
                            <m:t>=</m:t>
                          </m:r>
                          <m:r>
                            <a:rPr sz="2800">
                              <a:latin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sz="2800">
                              <a:latin typeface="Cambria Math" panose="02040503050406030204" charset="0"/>
                            </a:rPr>
                            <m:t>l</m:t>
                          </m:r>
                          <m:r>
                            <a:rPr sz="2800">
                              <a:latin typeface="Cambria Math" panose="02040503050406030204" charset="0"/>
                            </a:rPr>
                            <m:t>−</m:t>
                          </m:r>
                          <m:r>
                            <a:rPr sz="2800">
                              <a:latin typeface="Cambria Math" panose="02040503050406030204" charset="0"/>
                            </a:rPr>
                            <m:t>1</m:t>
                          </m:r>
                        </m:sup>
                        <m:e>
                          <m:r>
                            <a:rPr sz="2800">
                              <a:latin typeface="Cambria Math" panose="02040503050406030204" charset="0"/>
                            </a:rPr>
                            <m:t>𝑎</m:t>
                          </m:r>
                          <m:r>
                            <a:rPr sz="2800">
                              <a:latin typeface="Cambria Math" panose="02040503050406030204" charset="0"/>
                            </a:rPr>
                            <m:t>[</m:t>
                          </m:r>
                          <m:r>
                            <a:rPr sz="2800">
                              <a:latin typeface="Cambria Math" panose="02040503050406030204" charset="0"/>
                            </a:rPr>
                            <m:t>𝑖</m:t>
                          </m:r>
                          <m:r>
                            <a:rPr sz="2800">
                              <a:latin typeface="Cambria Math" panose="02040503050406030204" charset="0"/>
                            </a:rPr>
                            <m:t>]</m:t>
                          </m:r>
                        </m:e>
                      </m:nary>
                      <m:r>
                        <a:rPr sz="2800">
                          <a:latin typeface="Cambria Math" panose="02040503050406030204" charset="0"/>
                        </a:rPr>
                        <m:t>=</m:t>
                      </m:r>
                      <m:r>
                        <a:rPr sz="2800">
                          <a:latin typeface="Cambria Math" panose="02040503050406030204" charset="0"/>
                        </a:rPr>
                        <m:t>𝑠𝑢𝑚</m:t>
                      </m:r>
                      <m:r>
                        <a:rPr sz="2800">
                          <a:latin typeface="Cambria Math" panose="02040503050406030204" charset="0"/>
                        </a:rPr>
                        <m:t>[</m:t>
                      </m:r>
                      <m:r>
                        <a:rPr sz="2800">
                          <a:latin typeface="Cambria Math" panose="02040503050406030204" charset="0"/>
                        </a:rPr>
                        <m:t>𝑟</m:t>
                      </m:r>
                      <m:r>
                        <a:rPr sz="2800">
                          <a:latin typeface="Cambria Math" panose="02040503050406030204" charset="0"/>
                        </a:rPr>
                        <m:t>]−</m:t>
                      </m:r>
                      <m:r>
                        <a:rPr sz="2800">
                          <a:latin typeface="Cambria Math" panose="02040503050406030204" charset="0"/>
                        </a:rPr>
                        <m:t>𝑠𝑢𝑚</m:t>
                      </m:r>
                      <m:r>
                        <a:rPr sz="2800">
                          <a:latin typeface="Cambria Math" panose="02040503050406030204" charset="0"/>
                        </a:rPr>
                        <m:t>[</m:t>
                      </m:r>
                      <m:r>
                        <a:rPr sz="2800">
                          <a:latin typeface="Cambria Math" panose="02040503050406030204" charset="0"/>
                        </a:rPr>
                        <m:t>𝑙</m:t>
                      </m:r>
                      <m:r>
                        <a:rPr lang="en-US" sz="2800">
                          <a:latin typeface="Cambria Math" panose="02040503050406030204" charset="0"/>
                        </a:rPr>
                        <m:t>−</m:t>
                      </m:r>
                      <m:r>
                        <a:rPr lang="en-US" sz="2800">
                          <a:latin typeface="Cambria Math" panose="02040503050406030204" charset="0"/>
                        </a:rPr>
                        <m:t>1</m:t>
                      </m:r>
                      <m:r>
                        <a:rPr sz="2800">
                          <a:latin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sz="2800" dirty="0"/>
              </a:p>
              <a:p>
                <a:pPr marL="0" lvl="0" indent="0">
                  <a:buNone/>
                </a:pPr>
                <a:endParaRPr lang="zh-CN" sz="2800" dirty="0">
                  <a:solidFill>
                    <a:schemeClr val="tx1"/>
                  </a:solidFill>
                </a:endParaRPr>
              </a:p>
              <a:p>
                <a:endParaRPr 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420" y="2348865"/>
                <a:ext cx="8769985" cy="34766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98245" y="764540"/>
            <a:ext cx="2904490" cy="693420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MS Reference Sans Serif" panose="020B0604030504040204" charset="0"/>
              </a:rPr>
              <a:t>区间部分和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58290" y="1845310"/>
            <a:ext cx="490918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dirty="0">
                <a:uFillTx/>
                <a:ea typeface="宋体" panose="02010600030101010101" pitchFamily="2" charset="-122"/>
                <a:sym typeface="+mn-ea"/>
              </a:rPr>
              <a:t>如果我们使用前缀和的方法来做，就能够将时间复杂度降到O(n+m)，大大节省了运算时间。至于怎么实现，请看右侧代码。</a:t>
            </a:r>
            <a:endParaRPr lang="zh-CN" sz="2800" dirty="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F7FC1AE-F6E0-4A83-AAA6-4A47B1BC2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15" y="0"/>
            <a:ext cx="5290794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MS Reference Sans Serif" panose="020B0604030504040204" charset="0"/>
              </a:rPr>
              <a:t>二维前缀和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427480" y="2060575"/>
                <a:ext cx="9942830" cy="2631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Tx/>
                  <a:buSzTx/>
                  <a:buFontTx/>
                </a:pPr>
                <a:r>
                  <a:rPr sz="2800" dirty="0" err="1">
                    <a:sym typeface="+mn-ea"/>
                  </a:rPr>
                  <a:t>同理，我们可以建一个二维数组a，其中a</a:t>
                </a:r>
                <a:r>
                  <a:rPr sz="2800" dirty="0">
                    <a:sym typeface="+mn-ea"/>
                  </a:rPr>
                  <a:t>[</a:t>
                </a:r>
                <a:r>
                  <a:rPr sz="2800" dirty="0" err="1">
                    <a:sym typeface="+mn-ea"/>
                  </a:rPr>
                  <a:t>i,j</a:t>
                </a:r>
                <a:r>
                  <a:rPr sz="2800" dirty="0">
                    <a:sym typeface="+mn-ea"/>
                  </a:rPr>
                  <a:t>]</a:t>
                </a:r>
                <a:r>
                  <a:rPr sz="2800" dirty="0" err="1">
                    <a:sym typeface="+mn-ea"/>
                  </a:rPr>
                  <a:t>表示位置</a:t>
                </a:r>
                <a:r>
                  <a:rPr sz="2800" dirty="0">
                    <a:sym typeface="+mn-ea"/>
                  </a:rPr>
                  <a:t>(</a:t>
                </a:r>
                <a:r>
                  <a:rPr sz="2800" dirty="0" err="1">
                    <a:sym typeface="+mn-ea"/>
                  </a:rPr>
                  <a:t>i,j</a:t>
                </a:r>
                <a:r>
                  <a:rPr sz="2800" dirty="0">
                    <a:sym typeface="+mn-ea"/>
                  </a:rPr>
                  <a:t>)</a:t>
                </a:r>
                <a:r>
                  <a:rPr sz="2800" dirty="0" err="1">
                    <a:sym typeface="+mn-ea"/>
                  </a:rPr>
                  <a:t>上的值</a:t>
                </a:r>
                <a:r>
                  <a:rPr lang="zh-CN" sz="2800" dirty="0">
                    <a:sym typeface="+mn-ea"/>
                  </a:rPr>
                  <a:t>。</a:t>
                </a:r>
                <a:r>
                  <a:rPr sz="2800" dirty="0" err="1">
                    <a:sym typeface="+mn-ea"/>
                  </a:rPr>
                  <a:t>二维前缀和，就是数组a中从位置</a:t>
                </a:r>
                <a:r>
                  <a:rPr sz="2800" dirty="0">
                    <a:sym typeface="+mn-ea"/>
                  </a:rPr>
                  <a:t>(1,1)到(</a:t>
                </a:r>
                <a:r>
                  <a:rPr sz="2800" dirty="0" err="1">
                    <a:sym typeface="+mn-ea"/>
                  </a:rPr>
                  <a:t>x,y</a:t>
                </a:r>
                <a:r>
                  <a:rPr sz="2800" dirty="0">
                    <a:sym typeface="+mn-ea"/>
                  </a:rPr>
                  <a:t>)，</a:t>
                </a:r>
                <a:r>
                  <a:rPr sz="2800" dirty="0" err="1">
                    <a:sym typeface="+mn-ea"/>
                  </a:rPr>
                  <a:t>将其存放在新的数组sum中，即</a:t>
                </a:r>
                <a:r>
                  <a:rPr sz="2800" dirty="0">
                    <a:sym typeface="+mn-ea"/>
                  </a:rPr>
                  <a:t>：</a:t>
                </a:r>
                <a:endParaRPr sz="2800" dirty="0"/>
              </a:p>
              <a:p>
                <a:pPr algn="l">
                  <a:buClrTx/>
                  <a:buSzTx/>
                  <a:buFont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>
                          <a:latin typeface="Cambria Math" panose="02040503050406030204" charset="0"/>
                        </a:rPr>
                        <m:t>𝑠𝑢𝑚</m:t>
                      </m:r>
                      <m:r>
                        <a:rPr sz="2800">
                          <a:latin typeface="Cambria Math" panose="02040503050406030204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sz="2800">
                          <a:latin typeface="Cambria Math" panose="02040503050406030204" charset="0"/>
                        </a:rPr>
                        <m:t>x</m:t>
                      </m:r>
                      <m:r>
                        <a:rPr sz="2800">
                          <a:latin typeface="Cambria Math" panose="0204050305040603020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sz="2800">
                          <a:latin typeface="Cambria Math" panose="02040503050406030204" charset="0"/>
                        </a:rPr>
                        <m:t>y</m:t>
                      </m:r>
                      <m:r>
                        <a:rPr sz="2800">
                          <a:latin typeface="Cambria Math" panose="02040503050406030204" charset="0"/>
                        </a:rPr>
                        <m:t>]=</m:t>
                      </m:r>
                      <m:nary>
                        <m:naryPr>
                          <m:chr m:val="∑"/>
                          <m:limLoc m:val="undOvr"/>
                          <m:ctrlPr>
                            <a:rPr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sz="2800">
                              <a:latin typeface="Cambria Math" panose="02040503050406030204" charset="0"/>
                            </a:rPr>
                            <m:t>𝑖</m:t>
                          </m:r>
                          <m:r>
                            <a:rPr sz="2800">
                              <a:latin typeface="Cambria Math" panose="02040503050406030204" charset="0"/>
                            </a:rPr>
                            <m:t>=</m:t>
                          </m:r>
                          <m:r>
                            <a:rPr sz="2800">
                              <a:latin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sz="2800">
                              <a:latin typeface="Cambria Math" panose="02040503050406030204" charset="0"/>
                            </a:rPr>
                            <m:t>x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sz="2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sz="2800">
                                  <a:latin typeface="Cambria Math" panose="02040503050406030204" charset="0"/>
                                </a:rPr>
                                <m:t>j</m:t>
                              </m:r>
                              <m:r>
                                <a:rPr sz="2800">
                                  <a:latin typeface="Cambria Math" panose="02040503050406030204" charset="0"/>
                                </a:rPr>
                                <m:t>=</m:t>
                              </m:r>
                              <m:r>
                                <a:rPr sz="2800">
                                  <a:latin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sz="2800">
                                  <a:latin typeface="Cambria Math" panose="02040503050406030204" charset="0"/>
                                </a:rPr>
                                <m:t>y</m:t>
                              </m:r>
                            </m:sup>
                            <m:e>
                              <m:r>
                                <a:rPr sz="2800">
                                  <a:latin typeface="Cambria Math" panose="02040503050406030204" charset="0"/>
                                </a:rPr>
                                <m:t>𝑎</m:t>
                              </m:r>
                              <m:r>
                                <a:rPr sz="2800">
                                  <a:latin typeface="Cambria Math" panose="02040503050406030204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sz="2800">
                                  <a:latin typeface="Cambria Math" panose="02040503050406030204" charset="0"/>
                                </a:rPr>
                                <m:t>i</m:t>
                              </m:r>
                              <m:r>
                                <a:rPr sz="2800">
                                  <a:latin typeface="Cambria Math" panose="0204050305040603020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sz="2800">
                                  <a:latin typeface="Cambria Math" panose="02040503050406030204" charset="0"/>
                                </a:rPr>
                                <m:t>j</m:t>
                              </m:r>
                              <m:r>
                                <a:rPr sz="2800">
                                  <a:latin typeface="Cambria Math" panose="02040503050406030204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480" y="2060575"/>
                <a:ext cx="9942830" cy="26314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428115" y="5085080"/>
            <a:ext cx="9942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sz="2800">
                <a:sym typeface="+mn-ea"/>
              </a:rPr>
              <a:t>但如何像一维前缀和那样用递推式来表示二维前缀和数组呢？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xMjU2NDIyNTkxNzUiLAogICAiR3JvdXBJZCIgOiAiMTIyMzk4NjAyNyIsCiAgICJJbWFnZSIgOiAiaVZCT1J3MEtHZ29BQUFBTlNVaEVVZ0FBQjBjQUFBRkRDQVlBQUFCQmJRWStBQUFBQ1hCSVdYTUFBQXNUQUFBTEV3RUFtcHdZQUFBZ0FFbEVRVlI0bk96ZGVYak01LzcvOGRka0VwSklZaWZJWm8rZzlxMXRLSXJTMnJkU25OWlJWS3FxS0MzSFZzc3AxV3J0eTVjcXhiR1VLbW10WFp6V3ZwVmFqaUoyV1d3UmtXMW1mbis0TWo4akNVa2tSakxQeDNYbE9wKzVQL2ZuL3J6bk04UHBsWmY3dmcwV2k4VWlBQUFBQUFBQUFBQUFBTWhoREFhRElTUDluYktyRUFBQUFBQUFBQUFBQUFCNGxoQ09BZ0FBQUFBQUFBQUFBSEFJaEtNQUFBQUFBQUFBQUFBQUhBTGhLQUFBQUFBQUFBQUFBQUNIUURnS0FBQUFBQUFBQUFBQXdDRVFqZ0lBQUFBQUFBQUFBQUJ3Q0lTakFBQUFBQUFBQUFBQUFCd0M0U2dBQUFBQUFBQUFBQUFBaDBBNENnQUFBQUFBQUFBQUFNQWhFSTRDQUFBQUFBQUFBQUFBY0FpRW93QUFBQUFBQUFBQUFBQWNBdUVvQUFBQUFBQUFBQUFBQUlkQU9Bb0FBQUFBQUFBQUFBREFJUkNPQWdBQUFBQUFBQUFBQUhBSWhLTUFBQUFBQUFBQUFBQUFIQUxoS0FBQUFBQUFBQUFBQUFDSFFEZ0tBQUFBQUFBQUFBQUF3Q0VRamdJQUFBQUFBQUFBQUFCd0NJU2pBQUFBQUFBQUFBQUFBQndDNFNnQUFBQUFBQUFBQUFBQWgwQTRDZ0FBQUFBQUFBQUFBTUFoRUk0Q0FBQUFBQUFBQUFBQWNBaUVvd0FBQUFBQUFBQUFBQUFjQXVFb0FBQUFBQUFBQUFBQUFJZEFPQW9BQUFBQUFBQUFBQURBSVJDT0FnQUFBQUFBQUFBQUFIQUloS01BQUFBQUFBQUFBQUFBSEFMaEtBQUFBQUFBQUFBQUFBQ0hRRGdLQUFBQUFBQUFBQUFBd0NFUWpnSUFBQUFBQUFBQUFBQndDSVNqQUFBQUFBQUFBQUFBQUJ3QzRTZ0FBQUFBQUFBQUFBQUFoMEE0Q2dBQUFBQUFBQUFBQU1BaEVJNENBQUFBQUFBQUFBQUFjQWlFb3dBQUFBQUFBQUFBQUFBY0F1RW9BQUFBQUFBQUFBQUFBSWRBT0FvQUFBQUFBQUFBQUFEQUlSQ09BZ0FBQUFBQUFBQUFBSEFJaEtNQUFBQUFBQUFBQUFBQUhBTGhLQUFBQUFBQUFBQUFBQUNIUURnS0FBQUFBQUFBQUFBQXdDRVFqZ0lBQUFBQUFBQUFBQUJ3Q0lTakFBQUFBQUFBQUFBQUFCd0M0U2dBQUFBQUFBQUFBQUFBaDBBNENnQUFBQUFBQUFBQUFNQWhFSTRDQUFBQUFBQUFBQUFBY0FpRW93QUFBQUFBQUFBQUFBQWNBdUVvQUFBQUFBQUFBQUFBQUlkQU9Bb0FBQUFBQUFBQUFBREFJUkNPQWdBQUFBQUFBQUFBQUhBSWhLTUFBQUFBQUFBQUFBQUFIQUxoS0FBQUFBQUFBQUFBQUFDSFFEZ0tBQUFBQUFBQUFBQUF3Q0VRamdJQUFBQUFBQUFBQUFCd0NJU2pBQUFBQUFBQUFBQUFBQnlDczcwTEFJQ2NKaVltUm5Qbnp0V1dMVnQwL3Z4NXhjYkcycnNrNUhEdTd1N3k5L2RYOCtiTjFiOS9mM2w0ZU5pN3BGd3JOalpXN3U3dTlpNEREK25YcjErcTdaTW1UVkxod29Vek5GWmtaS1JHalJxVm90MW9OR3IyN05tWnFpOG55TXBubU4yZTljK0k3eU1BQUFBQUFMbWJ3V0t4V094ZEJBRGtGRHQzN3RTd1ljTjArZkpsZTVlQ1hLcFVxVkthT25XcWdvT0Q3VjNLVXhNVkZhV0VoQVRseVpOSFRrNHBGN1Z3YzNQVGI3LzlKamMzTnhtTnhsVDdXQ3dXbVV3bXhjYkdxbm56NWpJWURLbmU2K09QUDlhZmYvNnBmdjM2cVhYcjFxbjJhZGFzbVU2ZVBLbGp4NDRwZi83OG1YNWZQL3p3ZzhMRHc5UGQvODAzMzVTenMyUCt1elZmWDk5VTIzZnQyaVVmSDU4TWpSVVdGcGJxbngrajBhaXdzTERNbEpjalpPVXp6RzdQK21mRTl4RUFBQUFBZ0p6RmtOWXZBOVBnbUwrQkE0Qk0yTGx6cDdwMzcyN3ZNcERMWGI1OFdkMjdkOWVLRlN2MDRvc3YycnVjcDJMU3BFbGF2WHAxbXVkMzdkcWxQbjM2cEh1OGMrZk9wUmt5SGp0MlRFZU9IRkdGQ2hYU3ZENWZ2bnlTOU1nWnBna0pDWm80Y2FMeTVzMmJJb2hOU2twU3RXclZ0SFRwVXUzZXZUdmRkYi81NXB2cDdwc2JaVlZZRkJBUW9Jc1hMOXEwcFJWMjVUWTVKWERMQ1o4UjMwY0FBQUFBQUhJdndsRUFTSWVZbUJnTkd6Yk0rcnBreVpJYU9YS2s2dGV2cjJMRml0bXhNdVFHRVJFUjJyMTd0eVpNbUtDclY2OUtrb1lPSGFwdDI3WTV4Qks3UFh2MlZMTm16ZVRpNGlLajBTaUR3YUMxYTlkcS9mcjFhdGFzbWJ5OXZiVmp4dzY1dTd2TDJkbFpGb3RGZGVyVWtTVHQyTEZEQlFvVWtDUWxKaWJxN3QyN2FRYWpjWEZ4T25yMHFHclZxcVdLRlN1bVdVL3k5WStheFptWW1LaEZpeGFsZWI1SGp4NXljWEdSSkp0ZzVLV1hYdEtaTTJkU2JVdHRSaXhTNSt2cm0yT0N3R2RWZGovRGp6LytXTXVYTDNlSXo0anZJd0FBQUFBQU9RdmhLQUNrdzl5NWM2MUw2WllvVVVLYk4yKzJCakxBa3lwV3JKamF0R21qaGcwYnFubno1cnA2OWFvdVg3NnN1WFBuYXVqUW9mWXVMOXZWcUZGRGtoUWRIUzB2THk4ZFBueFltelp0VXJObXpUUi8vbnc1T3p1cmZQbnkxdjdYcjErWEpIbDdlOXUwUDg3dnYvK3VwS1FrU2RMa3laTlRuTy9idDY4S0Z5NXNuUW42cU5VNDNOM2RkZno0Y2VYTGwwOU9Uazd5OWZWVjU4NmROVzNhTkNVa0pNaGtNcVc1YjJGYUNFZVJXeXhhdEVoTGx5NlYwV2kwZHlrQUFBQUFBQUFwRUk0Q1FEcHMyYkxGZWp4cTFDaUNVV1NMQWdVS2FOU29VUW9KQ1pFa2JkMjYxU0hDVVVrS0R3L1hhNis5cHNhTkcrdVBQLzVRUUVDQVpzeVlrZXJzeld2WHJrbVNLbFdxbEtGNy9QVFRUNUtrQXdjTzZNQ0JBeW5PSnovM0I4WEh4eXR2M3J3cDJnMEdnenc5UFZOdFQrNVAySmw5ZnY3NTUwZUcxM2k4N0hxR2MrZk8xYVJKazdKODNJY0ZCQVRJWkRLbFdMTFdIdmcrQWdBQUFBQ1FzeENPQWtBNm5EOS8zbnBjdjM1OU8xYUMzSzVldlhyVzR3ZS9kN2xkMGFKRjFicDFheTFZc0VDU3RHN2RPdXZlbjhsS2x5NXRuZmtwM1E4a0h0Njc3OWl4WThxZlAzK0s4V05qWTdWeDQwYlZybDFiNjlhdHN6bjMvUFBQNjg2ZE8vTHk4ckpwUDN2MnJQNzV6MytxZi8vKzZ0cTFhNGJmVTNKWWt0citndXc1K0dUS2xTdG43eEp5dk94NGhpRWhJZHF3WVlNNmQrNzh5SDJFY3h1K2p3QUFBQUFBNUN5RW93Q1FEckd4c2RaajloaEZkaXBldkxqMStPN2R1M2FzNU9seWNuTFM2TkdqVmFKRUNZMGZQMTQ3ZHV4UTdkcTFiZnE0dTd2THpjMU5vMGVQVG5IOXQ5OStxei8rK0VQdTd1NnBqcjl5NVVyRnhNU29WYXRXTnUySmlZbTZjdVdLcWxldm51SWFGeGNYM2JwMVN5TkdqRkRKa2lVVkhCeWNvZmRrc1Zna1NWOSsrYVcxYmVMRWlZcUlpRWkxRGZhVDNyRDZXWmlsK0N3TERRM1Z5SkVqMWI5L2Y0Y0tSd0VBQUFBQVFNNUNPQW9BQU96cXp6Ly9WTjY4ZVdVMEd0VzRjV09aeldZMWF0UklmLy85dHlRcFQ1NDg4dlB6VTU0OGVlVGg0YUUyYmRwSWttYk1tS0V5WmNybzFWZGYxYzZkTy9YSEgzK2t1Z3h2WEZ5YzVzNmRLMGs2Y2VLRXpibXdzRENaVENZRkJnYW11TTdYMTFlTEZpMVN4NDRkMWJkdlg2MWR1MVpCUVVIVzh6RXhNY3FUSjQvTlBVMG1rKzdkdXljM056ZHJPTnFoUXdmcithKysra29SRVJHcHRsa3NscWUyTk9lcVZhdTBaTWtTblQ1OVdrbEpTU3BUcG94Njl1eXBYcjE2MmRUZzYrc3JvOUdvc0xDd0ZHTThmQzc1OWVyVnEvWGhoeDhxSWlKQ0V5ZE9sSWVIaDBhT0hLbVltQmhObURCQjdkdTNmK0w2SDFWWFpqd2NtcWNIenpDbDBORFFEQzkzbloyUy8reXZYNzllRnk1Y2tJdUxpd0lEQTlXblR4KzFidDA2eSs2VEhjOFNBQUFBQUFCa0g4SlJBQUNRYmhhTFJlZlBuMWRrWktSdTM3NnQ2T2hvUlVkSDY4NmRPMnJUcG8zOC9mMHpQT2JycjcrdU8zZnUyTFJObUREQmVod2NIS3pseTVmYm5FOUtTdEtVS1ZNVUhCeXNWMTk5MWRxZVdyZzRmLzU4WGIxNlZRVUtGTkNPSFR1VWxKUmtEVFFQSHo0c1NYcnV1ZWRTcmExR2pSb2FOMjZjUHY3NFkvWHExVXNiTm14UXlaSWxKVW5kdTNmWG9VT0hySDFYcjE1dG5TMjNjK2RPbWMzbWREOERTVEtielRJYWpSbTZKak5tenB5cFR6LzlWSzZ1cnFwWHI1NHNGb3YyN2R1blVhTkc2ZWJObTNyLy9mY3pQYmJaYkZaSVNJaUtGaTJxNk9ob2pSa3pSaGFMUlg1K2ZycHk1WW9tVHB5WUpjRmVWcHMzYjE2RytqdkNNK3pYcjErNitqMzQ3SjZsWU5Sa01xbEhqeDdhczJlUHZMMjk5ZEpMTCtudTNidmF1M2V2Qmd3WW9NVEVSSnQvcEFBQUFBQUFBQndINFNnQUFFaVR4V0xSNGNPSDlkLy8vbGNIRGh6UWdRTUhkT3ZXclZUN0ZpOWVQRlBoNk5kZmY2MjhlZlBLMmRsWml4WXQwcXBWcTdSaXhRcTV1TGlvVTZkT3FsR2pSb3ByRWhNVEpUMStPZFN3c0RETm1ERkRWYXBVVVk4ZVBUUml4QWh0Mzc1ZExWcTBrQ1FkT0hCQWtsU25UcDAweCtqWnM2ZDI3dHlwSDMvOFVlKzk5NTdXckZralNYcnBwWmRVclZvMTVjMmJWL1BtelZQRmloWFZzR0ZEM2I1OVd4NGVIdFp3OU5TcFU5YXhFaElTMG14TFNrcEtOUndOQ2dwU2ZIeThKT25NbVRPUGZML3BrYnl2NjhxVksxV3JWaTFKMHVuVHA5V2tTUk10V2JMa2lZSTlpOFdpOTk1N1R4MDZkRkRGaWhWMTQ4WU5UWmd3UVYyN2RsV0ZDaFVVSGg0dXM5a3NKeWVuSjM0Zjl1UUl6ekEwTkRSYng4K290UDZzUDl5ZXZQVHhqei8rcUQxNzlpZ29LRWpmZi8rOVhGMWRKVWxidDI1Vjc5NjlOV2ZPSE1KUkFBQUFBQUFjRk9Fb0FBQkl3V3cyYS92MjdabzllN2IyNzk4dloyZG5WYTVjV2UzYXRWUDE2dFZWcWxRcGVYcDZ5c3ZMUzU2ZW52THc4RWgxU2R2MHFGdTNydlc0U0pFaWtxU0tGU3ZxK1BIamtwVHFmcUF4TVRHU3BNS0ZDNmM1Ym54OHZFSkNRaFFYRjZjUkkwYW9aczJhR2pkdW5PYk5tMmNOUjMvKytXZDVlM3VyZlBueWo2engwMDgvVlhoNHVENzc3RE5yMndjZmZHQTluamR2bnA1NzdqbWIvVkRqNHVJa1NTKy8vSEtLOFZKclMwaElVTjY4ZVZOOUg4a0JhbFpJRG0xOWZIeXNiZVhMbDlmMjdkdXpaUHhYWDMxVjd1N3VNaHFOTXBsTWV2WFZWK1hxNmlvWEZ4Y2xKQ1RraW5EVUVaN2hzN2EvNnNOTEgvLzQ0NCt5V0N4cExvbGNxVklsTFY2OFdHWEtsTEVHbzhudGtuVHUzTG5zS3hZQUFBQUFBRHpUQ0VjQkFJQ05xS2dvOWVuVFJ3Y09IRkQ1OHVVMWJkbzB0V25UeGlaZ2VCb0tGaXlvZ1FNSHFtYk5taW5PM2J4NVU1SlV0R2pSTks5M2NYRlJ2Mzc5dEczYk5qVnExRWlTMUxadFc2MWN1VkxidDI5WDBhSkZkZVhLRmZYcTFTdGR0YXhmdno1RGU0S09HVE5HMGRIUk5tMURodzdWbFN0WFVpd1RMRWx1Ym03cEh2dEp0R3paVWl0V3JOQWJiN3locmwyN3FscTFhcXBhdGFvcVZLand4R01ialVZVkxGalFwdTFSQWZheklxTkx5UElNbjc2SGx6NE9DQWlReVdSS2MwbmtzbVhMcW16WnNvcUtpdEpQUC8ya0V5ZE82TkNoUTlxMWE1ZWsrek8xQVFBQUFBQ0FZeUljQlFBQVZxZE9uZEtiYjc2cFc3ZHVhZTdjdVdyWnNxWGRadms5OTl4ek5udUJXaXdXNjNGWVdKZ2txVlNwVWpiWFBEaWp6c25KU1czYXRGR2JObTJzNTBOQ1FyUm16UnA5OU5GSHFsMjd0aVNwWGJ0Mk5tTThlSjhIWlNRWWxhUnExYXFsYUVzT1FJT0RnOU05VGxZc3BmdWdjZVBHeWQzZFhldldyZFA0OGVNbFNhNnVybXJYcnAzR2pCa2pEdytQeDQ2UmtabXNHWDF1OXBEUkpXUjVocysrMk5oWWpSbzFTbXZYcnBYWmJKYkJZRkRwMHFYVnJWczNMVjY4Mk43bEFRQUFBQUFBT3lJY0JRQUFrcVM3ZCsrcVo4K2VzbGdzV3J0MnJZS0NndXhka28za2ZUY2w2ZkRodzVLVVlxWmVZbUppcWt2VEpnc0lDTkJiYjcybEJRc1c2SWNmZmxEWnNtVlQ3RGVhdkdTcXlXUktkUS9ROUFvUEQ1ZTd1N3ROdUp3Y3ZONjllOWVtTFM0dVR2bno1NWVMaTB1bTc1ZGVibTV1R2p0MnJNYU9IYXRMbHk1cDM3NTltajkvdmxhdVhLbjQrSGg5OWRWWGp4MGpPWnpPTFRLNmhDelA4TmszWnN3WXJWNjlXazJiTnRYQWdRTVZGQlJrL2NjSmhLTUFBQUFBQURnMndsRUFBQ0JKK3Z6enozWHQyalZ0MkxEaG1RdEdwZisvaDZja2JkbXlSWjZlbnZMejg1TWtGU3BVU0Q0K1BvcVBqMzlrT0NwSmd3Y1AxamZmZktQNCtIaDE3dHc1eGZuazVUYVRrcEl5SEk0bUppWnE0OGFOY25KeTBxQkJnMlF5bVZMdEZ4Z1ltS0p0MDZaTk5qTmxzOHZreVpObE1wazBjdVJJK2ZqNHlNZkhSeSsrK0tKcTFxeXB6WnMzMi9RMUdBd3ltODBwZ3VJTkd6WmtlNTNQTXA3aHMyL1RwazJTcE9uVHA2dEFnUUxXZHZZYUJRQUFBQUFBaEtNQUFFQTNiOTdVLy8zZi82bG56NTZxWHIyNnZjdEoxWkVqUitUazVLUWRPM2JvMUtsVGF0Kyt2YUtpb25UczJERjk5TkZIK3Vpamp4NDdSbng4dklZT0hXcWRoVHB6NWt6NStmbXBkZXZXMWo3Snk1MCtiaFpxc3VRdzlZOC8vbER0MnJWMTQ4WU45ZWpSUXlOSGpwU2JtNXROSURaMTZsUkZSa1pxeXBRcDFqYXoyYXg3OSs2cFJJa1NxWTRmRkJSa3JUY3JsdGdORFExVldGaVlHamR1ckJkZWVFR1NkUFhxVlVsSzhYNkxGaTJxaUlnSUhUeDQwRHJEOXZUcDAxcXdZTUVUMTVHVDhRenQ3M0V6YjVObmdGKytmTmthamg0L2ZsenZ2UE5PZHBjR0FBQUFBQUNlY1lTakFBQkF2L3p5aTB3bWsvN3hqMy9ZdTVRMGVYbDU2ZkxseXhvMmJKaWNuWjMxN3J2dmF0R2lSWm96WjQ0Ky92aGo5ZXZYNzVIWG56NTlXb01HRGRMUm8wZlZwVXNYdFd2WFRuMzc5dFdBQVFQMG4vLzhSd01HREZDREJnMVVzMlpOZVh0N1A3YWVmZnYyYWV2V3JWcXpabzBrNmRhdFcycmZ2cjI2ZE9taUdqVnFwSHJOdkhuekZCa1pxVzdkdXFYN2ZjZkh4MmRvZjhySGVlZWRkelI4K0hDOThjWWJxbG16cHZMbHk2YzllL1pJa3JwMDZXTFR0ME9IRHBvN2Q2NEdEeDZzb1VPSDZ0YXRXNW8rZmJxNmR1M3EwRXVUOGd5ZmZhMWJ0OWJLbFN2VnFWTW4xYWxUUnhFUkVmcnJyNy9rNCtNamc4RWdrOG1rMk5oWXVidTcyN3RVQUFBQUFBRHdsQkdPQWdBQS9mTExMeXBWcXBUS2x5Ly8xTzl0TXBsMDc5NDlPVHM3Nit6WnM1SWtaK2VVLzRseTlPaFJ2ZjMyMjRxTWpOU25uMzZxQ2hVcWFOQ2dRYnB5NVlvbVRKaWdNMmZPYU5La1NTbXV2WDM3dG1iUG5xMEZDeGJJYkRacnhJZ1JDZ2tKa1NUOTlOTlBHalJva0g3OTlWZjkrdXV2OHZiMjF2UFBQNi9nNEdBZFBIaFFKVXFVVU1HQ0JlWHE2aW9uSnljbEpTWEowOU5UQm9OQjQ4YU4wNUVqUitUbjU2ZFBQdmxFblRwMWtvZUhSL1kvc0NmVXZYdDNlWGw1YWRHaVJUcCsvTGppNCtQbDcrK3YxMTkvWFgzNzlyWHBPMnpZTU4yN2QwOGJObXpRNE1HREZSQVFvS0ZEaDZwSGp4NE9IZXp4REo5OUV5ZE9WSkVpUmZUZGQ5OXA1ODZkS2xhc21IcjE2cVhCZ3dlclk4ZU9PbnYyck5hdlg2L3UzYnZidTFRQUFBQUFBUENVR1N3V2k4WGVSUURBczg3WDE5ZDZmUEhpUlR0V0FrZGdqKzlieDQ0ZGxTOWZQbjN6elRkUDVYNFBTa3BLVXQyNmRSVVpHU2xKS2wyNnRINzc3VGZyK2F0WHIycjI3TmxhdG15WlhGMWROWFhxVkwzMjJtdlc4eGFMUlNOSGp0VFNwVXZWdUhGanpaczNUMjV1Ym9xT2p0YlVxVk8xWnMwYXhjVEV5TS9QVDlPbVRWUDkrdlZ0N20reFdMUnAweVl0WHJ4WSsvYnQwNlArMDZoWnMyWmF0R2lScFB0THE5NitmVnRkdW5TeFdUbzNLU2xKTTJiTWtMdTdlNG85UzJmTm1xV29xQ2lOR1RQR3BqMDVJTzdUcDArT0NGaXptcSt2cnd3R2cxcTJiR25UUG1uU0pCVXVYRGhEWTBWR1JtclVxRkUyYmFHaG9USWFqWTlkaWpVbnk4cG5tTjJlOWMrSTd5TUFBQUFBQURtTHdXQXdaS2cvNFNnQVBCN2hLSjRtZTN6ZkdqZHVyQ3BWcW1qR2pCbFA1WDRQKytLTEwzVGd3QUZWcmx4WlBYdjJsSStQajZUN1M5VysvdnJyK3V1dnY5U3dZVU5Obmp4WmZuNStLYTYzV0N4Njc3MzNkUERnUVgzNzdiY0tDQWlRSkkwYk4wNHJWNjdVZ0FFRDFMZHYzOGZ1SVhyanhnM3QzNzlmZi83NXAwNmRPcVh6NTg4ck1qSlNkKzdjVVVKQ2duNzY2U2NGQlFVOWNvejQrSGlWSzFjdVU4OWg3OTY5YWU0OW1wczkrSjEvMEs1ZHU2emZoZlFLQ3d0VGNIQndpdmJjSGtabDVUUE1icy82WjhUM0VRQUFBQUNBbklWd0ZBQ3lBZUVvbmlaN2ZOOGFOR2lnNTU5L1h0T21UWHNxOTh1SXVMZzRIVGx5UlBYcTFYdGt2NlNrSk4yNmRVdEZpaFN4YWJ0ejU0NEtGaXlZM1dYYWlJNk9scnU3ZTZyTEF6L01ZckZZOXovMDhQQ1FrNVBUVTZnUUFBQUFBQUFBeUIweUdvNnk1eWdBQUZDK2ZQa1VFeE5qN3pKUzVlcnErdGhnVkxxL1QrbUR3V2h5MjlNT1JpWEp5OHNyM1gwTkJvT2NuWjB6ZEEwQUFBQUFBQUNBekdGcUFnQUFrS2VucDI3ZXZHbnZNZ0FBQUFBQUFBQWdXeEdPQWdBQStmajQ2UHo1OC9ZdUF3QUFBQUFBQUFDeUZlRW9BQUJRaFFvVmRPWEtsV2QyYVYwQUFBQUFBQUFBeUFxRW93Q0FMQlVSRWFHa3BLVEg5bU9XNHJPbGZQbnlrcVF6Wjg3WXVSSUFBQUFBQUFBQXlENkVvd0RnQURwMTZxU3VYYnZxMHFWTHFaN3YwcVdMK3ZidHE4VEVSRjI4ZUZFZE9uVFFvVU9ITW55ZkxWdTJLREF3VVAvODV6OGYyZS8zMzM5WHVYTGxOSFhxMU1lT21aU1VwR0hEaG1uWHJsMFpydWRKeE1iR3Bpdmt6UzJTdzlIVHAwL2J1UklBQUFBQUFBQUF5RDdPOWk0QUFKQzkvdmUvLyttNzc3NVRpUklsVkxSbzBSVG5UNTQ4cWRXclY2dEpreVp5Y1hIUitmUG45ZjMzMyt2UW9VTTZjT0NBQ2hVcWxPNTdWYTllWFo2ZW52cm1tMjlVdW5ScGpSMDdOa1dmMjdkdjY2MjMzbEpTVXBLcVZxMzYyREhYclZ1bnp6NzdURWVPSE5HV0xWc2tTZSsrKzI2cWZkM2QzUlViRzV2bVdMMTc5MWJObWpWVHRFZEZSZW5reVpQNjg4OC9kZVRJRWUzYnQwOUhqeDdWNnRXcjFhNWR1OGZXbUJ2NCsvdkwyZG1aY0JRQUFBQUFBQUJBcmtZNENnQzUzRmRmZlNXTHhhS2hRNGNxYjk2OEtjN1BtREZEa2pSbzBDQkowb3N2dnFpaFE0ZHF5cFFwQ2drSjBZb1ZLOUo5cjJMRmltbk5talY2NFlVWDlPbW5uK3F0dDk2U3Y3Ky9UWi9ldlh2cjlPblRDZ2tKMFN1dnZQTFlNV2ZPbkNsSkdqTm1qTFZ0MXF4WnFmWXRVS0NBYnQyNmxlWll3Y0hCcWxtenBvNGZQNjR4WThiby9QbnpPblBtakc3Y3VHSFRyMkRCZ21yY3VMR2NuQnhuZ1FWbloyZjUrL3NyTEN6TTNxVUFBQUFBQUFBQVFMWXhXQ3dXaTcyTEFJQm5uYSt2ci9YNDRzV0xkcXdrWTI3ZnZpMGZIeDk1ZW5ycXpKa3pjbk56c3psLzVjb1ZsU2xUUnFWTGw5Yng0OGRsTUJna1NmZnUzVk5RVUpCcTFhcWxiNy85TnRWUXRVZVBIbW5lOTlkZmY1VzN0N2NxVnF5WTR0emx5NWYxNjYrL3FtUEhqcW1PNitucHFUbHo1a2lTZHUzYXBlZWZmMTdObXpmWDVzMmIwN3pmaGcwYjFMWnRXNzN5eWlzS0RRMjF2bzlreDQ4ZlY1VXFWWFR5NUVsVnFGQkJkKzdjVVpFaVJlVHE2cXB5NWNxcFFvVUtXcmx5cGZ6OC9QVHJyNzhxSUNEQTV2cUFnSUIwN1pHYVZlR2l2YjV2Yjc3NXBxNWR1NmFmZnZycHFkMFRBQUFBQUFBQUFKNkU0ZUZmQ0Q4R00wY0JJQmViTVdPR1ltSmlOSG55WkxtNXVlbkVpUk02ZS9hc1dyVnFKWVBCb01tVEp5cytQbDZ1cnE1NjU1MTNiSzZ0VTZlT0NoVXFaSjFSbXF4OSsvWnEwYUtGdnYzMjIwZmUrOUtsUzlxL2YzK2E1OWVzV1pOcWUrSENoYTNoNklRSkUyUXdHRFJ4NGtTYlB1UEhqOWZseTVjMWUvWnNHWTFHTFZpd1FKSTBiTmd3ZGVyVVNUVnIxdFR3NGNQbDdIei8vK1pHang2dDU1NTdUaFVxVkpCMFA0Q05pSWhRL3Z6NXJXT3VYTGxTYm01dUtZTFJCNlVXOWlZN2RlcFVtdWR5aW9DQUFPM2V2VnNXaXlWRndBd0FBQUFBQUFBQXVRSGhLQURrVXVIaDRab3laWXJLbENtamZ2MzZTWkkrL3ZoanJWKy9YdXZYcjFmbHlwVTFmLzU4U2RMaHc0ZDErUERoZEkwYkVCQ2dGaTFhS0xzWEh0aTVjNmRDUTBQMSt1dXZxM2J0MmpwNjlLaXVYYnVtcGsyYnl0ZlhWK1BIajllVksxYzBjT0JBYmR5NFVXM2F0RkdUSmsxMDl1eFpoWVNFNlB2dnY5ZXlaY3YwNTU5L2F1M2F0Wm83ZDY3TitBOEdvK2wxOHVUSk5NL2xoakRSMzk5ZmQrL2UxZlhyMTFXa1NCRjdsd01BQUFBQUFBQUFXWTV3RkFCeXFURmp4dWpPblR0YXVIQ2hYRnhjZFBEZ1FhMWZ2MTR2dnZpaTJyWnRxOWRlZTAwSkNRbXFXTEZpaXRBdk1EQlFwMDZkeXZZQU5ObGZmLzJsZS9mdXFYYnQycElraThXaVljT0d5ZFhWVlpNblQ1WWtEUjQ4V051M2I5ZXNXYk0wWU1BQWVYbDVxWHYzN3RxMGFaTktsQ2loZWZQbVNaTDY5T21qd01CQXRXdlhUalZxMUpDVGs1TktseTZ0Tjk5ODg2bThsNXpNeTh0TGtoUWZIMi9uU2dBQUFBQUFBQUFnZXhDT0FrQXVkUHo0Y1MxY3VGQlZxMVpWclZxMWRQTGtTWTBZTVVKT1RrNzY2cXV2dEg3OWVtM2F0T21KN3pOMjdGaGR1M2J0c2YyOHZiMDFkdXpZTk05MzdOalJKb3hkdUhDaDl1elpvOUdqUnlzZ0lFRGJ0Mi9YOXUzYkZSZ1lxTGZmZmx1UzFLaFJJMVdvVUVISGpoMlRsNWVYN3R5NUkyOXZiMG5TaXkrK3FCa3pacWg3OSs2U3BQcjE2OXZNN096Um8wZXF5d0tmT25VcXhReFFSOXFhT3lZbVJ0TDlwWTBCQUFBQUFBQUFJRGNpSEFXQVhPakNoUXN5bVV3NmV2U295cFVyWjIwZk1HQ0FmSHg4OU1vcnI4akp5VWxtcy9tSjdyTnk1Y3AwN2JWWnNXSkZtM0RVWURDa09tTTEyYlp0MnlUZDMzUDBrMDgrc1FhVU0yZk9sSXVMaTdaczJhTGV2WHZyNnRXckdqaHdvT2JPbmFzNmRlcG94WW9WYXRteXBUWnQycVIrL2ZxcFFJRUNDZzRPMWc4Ly9LQTJiZHBvM2JwMWNuTnpVOU9tVGVYaDRXRzkzNkZEaDdSMzcxNFZLRkJBWGJ0MmZZSW5rblBGeGNYcGh4OStVSU1HRGVUcTZtcnZjZ0FBQUFBQUFBQWdXeENPQW5qbXhNZkg2ODZkTzRxT2psWjBkTFR1M3IycnVMaTRGRC94OGZHcHRqLzhrNWlZS0pQSkpKUEpKTFBabk9aeFVsSlNtbjJ5V2xKU2tuV1dYblpvMHFTSkZpOWVMRGMzTjNsNGVLaHYzNzVLU2tyU3hJa1R0WFRwVWtWRVJHaklrQ0dhTm0yYXdzUEQxYjkvZjV2cnc4UERKU2xGdXlTOTk5NTdDZ29Lc21sNzFPekt6T3pGT1hEZ1FGV3RXbFZGaXhiVnJsMjd0R1RKRW5YcjFrMzE2dFZUaHc0ZHJDSG55cFVyMWJselp6Vm8wRUI5K3ZUUjMzLy9yWGZmZlZlelo4OVd6Wm8xdFdMRkNwVXZYMTZmZi82NVB2endRL1h0MjFkTGx5N1ZXMis5cGJmZWVzdDZ2L3IxNjB1U2loY3ZubUp2VW5zYk1tU0lMbHk0a0czald5d1dKU1FrNk5xMWE3cDU4NmFXTGwyYWJmY0NBQUFBQUFBQUFIc3pXQnhwdlVBQVQwMWNYSnlpb3FLc1A3ZHYzMVowZExUdTNMbWoyN2R2MjRTZnllM0p4d2tKQ2ZZdS81RXVYcno0eEdOczNMaFJyVnUzem9KcVV2ZmdYKzF6NXN6UmdBRUR0R3paTXIzeHhoc3ltVXg2NTUxMzlPV1hYOHJkM1QzRFkvLzQ0NDk2NVpWWEpLVnZiOUxVWm9rKzNKYldPUEh4OGFwVXFaSnUzTGloa3lkUHl0dmJXOHVYTDllc1diTTBmLzU4VmE1YzJkcjN4bzBiS2xpd29DcFZxcVMzMzM1Ymd3WU5rclB6Ly84M1FLR2hvVXBNVEZUYnRtMXQ3ckYzNzE3VnExZFAwdjBacnYvOTczOVZwRWdSbXo0QkFRRTZmLzc4WTkrbnY3Ky93c0xDMHV5VFhyNit2dFpqWjJkbkpTVWxQZkdZNmRHa1NSUE5tVE1uVTk4TEFBQUFBQUFBQUxBSFF3Wm42REJ6RkVDNldDd1czYjU5VzFGUlVZcU1qRlJVVkpTdVg3K3V5TWhJWGI5KzNTWUlqWXFLMHQyN2QrMWRNblEveUIweFlvUmF0R2loTjk1NFE1SmtOQm8xZi81OGE1L1VscmROVHpyN0hnRUFBQ0FBU1VSQlZPajVvSGZmZlRmcmluN0F2Ly85YjUwN2QwN3o1czJ6N2lkcU5CcFZxVklsZmZIRkZ5bjZMMXk0VUUyYk50WEZpeGMxZE9qUUZPY0xGU3FVSWh3ZE8zYXNkWW5oeU1oSVZheFlVUjk4OElGR2poeVpMZThwbzg2ZE81ZXQ0MXNzRmtWR1JtckhqaDBhUFhxMFpzeVlvZUhEaDJmclBRRUFBQUFBQUFEQVhnaEhBVWlTN3QyN3B5dFhybGgvTGwrK25PSjFYRnljdmN2TU5WNTc3YlYwQjQrWlpUS1o5STkvL0VNV2kwWHo1czNMMW52Tm1qVXJ5OGM4ZHV5WUprK2VyRWFOR3VudHQ5KzJ0aDg4ZUZBclY2NjA2WnVRa0tERXhFUXRYTGhRczJmUFRuUE1nSUFBalI0OTJ2cDY1ODZkK3ZISEg5V2xTeGV0V3JWS25wNmU4dlB6MDZoUm8zVHIxaTFOblRvMXk5L1hzOFpnTUtoWXNXSjYvZlhYZGVIQ0JTMWR1bFREaGcyVGs1T1R2VXNEQUFBQUFBQUFnQ3hIT0FvNGlJU0VCRjI0Y0VIbnpwMVRXRmlZTGx5NFlCT0Ezcng1MDk0bFpwcXJxK3NqZi9Ma3lTTm5aMmM1T1RuSnljbEpScU5SUnFQUmVweGErOE92di96eVMzdS96UXg3Ly8zMzlmUFBQNnRidDI3NjZhZWZkUEhpUlYyOGVGR1hMbDNTMnJWclZhQkFnU3k3VjFidk9Ycno1azExN3R4WjhmSHhhdDY4dVdiUG5xM3c4SEJkdjM1ZHMyYk4wcWVmZm1yVHYxV3JWdFo5T1gxOGZOUzBhVk45L2ZYWDF2UEhqeDlYNWNxVlZiVnFWV3RiVWxLU1FrSkNaREFZTkdMRUNLMWF0VXF1cnE3YXRHbVRtalp0cXM4KysweG1zMW5UcGszTGNQMDVsWitmbjI3ZHVxWGJ0MityWU1HQzlpNEhBQUFBQUFBQUFMSWM0U2lRaXlRbEpWa0QwSWQvcmx5NUlyUFpiTzhTSlVudTd1N3k5UFNVbDVlWHZMeThiSTRmZnUzcDZTa1BEdys1dWJrcGI5NjhxUWFmbVFuZk1pcW5oYU5tczFtTEZ5K1dKSzFZc1VJclZxeVFkSDlKV2o4L1ArWFBuOS9hTnp3OFhQMzc5N2U1UGp3OFhKSlN0RXZTZSsrOXA2Q2dvT3dxWGRMOU1ETjVxZC9rNVcyTlJxT3FWYXVtbUpnWWZmamhoK3JaczZjYU5HaWdHemR1YU51MmJkWmxkSU9EZzdWeDQwYkZ4OGNyYjk2OGttUmRScmg3OSs3V2UweVpNa1ZIang1VjkrN2RWYU5HRFd1N3A2ZW5Ra05EOWZ6enp5c2lJaUxiWi9nK1M0eEdveVFwSmlhR2NCUUFBQUFBQUFCQXJrUTRDdVJBQ1FrSit2dnZ2M1h5NUVucno5bXpaM1hwMGlXWlRLYW5Xb3V6czdPS0ZDbWl3b1VMcTNEaHd0YmpoOXNLRml4b0RUdWRuZm1ySjdzNU9UbHB3SUFCa3FUeTVjdXJiTm15S2wyNnRIeDlmVk04LzF1M2JxVzU3RzVxN2UzYXRjdjJjTFJXclZxYU8zZXUvUHo4VkxKa1NYbDdlNnRvMGFKeWNuTFM1czJidFdUSkVuMzk5ZGY2ejMvK282TkhqeW94TVZGZHUzYVZKSFhzMkZFclZxelFzbVhMOU05Ly9sTVhMMTdVZ2dVTDVPZm5wMDZkT2ttUzl1elpvekZqeHNqVDAxUC8vdmUvVTl5L1NKRWkrdVdYWDFTOGVQR25FcjQvS3k1ZHVpU0R3YURpeFl2YnV4UUFBQUFBQUFBQXlCWWtGTUF6ekdLeDZNcVZLenA1OHFST25EaGgvZCt6Wjg4cUtTa3BXKzl0TkJybDdlMnRraVZMV245S2xTcWxZc1dLMlFTZ25wNmVEaFVlNVNSVHBreEpWNytLRlN0YVoya21Dd3dNMUtsVHA5STlhektydndPdXJxN3ExNjlmcXVkYXRHaWhQLzc0UTIzYXRGR0hEaDJVTDE4K05XN2NXTldxVlpNa3RXN2RXaVZMbHRTWU1XUFVvVU1IOWUvZlg3R3hzZnJrazArc3dmRHMyYk9WbEpTa3laTW55OWZYTjlYN2xDeFpNa3ZmVTA1dy92eDVsU3haVW5ueTVMRjNLUUFBQUFBQUFBQ1FMUWhIZ1dlRTJXelcyYk5uZGZqd1lSMDVja1IvL2ZXWFRwNDhxVHQzN21UTC9Rb1ZLaVFmSHg5cjZGbXlaRW1WS0ZIQ2VseTBhRkhyRXB2QTQ0U0VoS1I1YnRhc1dVODB0dGxzMXZuejUzWHExQ21kT25WSzNicDFVN1ZxMWJSMzcxN1ZxbFZMbHk5ZnRnYWprcFFuVHg1OTlORkhHamh3b0dyVXFLSHo1OCtyV2JObTZ0V3JsMDI5MTY5ZnQ4NnV4WDFoWVdIeTkvZTNkeGtBQUFBQUFBQUFrRzBJUndFN3NGZ3N1bmJ0bWpVSVRmN2ZtSmlZTEwxUHdZSUZWYnAwYVpVdVhWb0JBUUUyeDE1ZVhsbDZMenpiTEJhTGpoOC9ydDkvLzEyLy8vNjdZbUppdEhidDJpd2JmK2JNbVdtZVN5MGNIVEpraUlvVks1Ym1OVjk5OVpXMmI5K3V2Ly8rVzJmT25GRjhmTHlrK3pOVWUvYnNLVWtLRFEzVjVjdVhaVFFhTlgzNmROMjdkMDh6Wjg2VXM3T3pCZ3dZb004Ly8xem56cDJUdTd1N2xpMWJaak4rM2JwMTlaLy8vQ2ZETTE0REF3TXoxRCtuQ1FzTFUvUG16ZTFkQmdBQUFBQUFBQUJrRzhKUjRDbTRkKytlRGg0OHFJTUhEK3JRb1VNNmN1U0lJaUlpc21Sc1oyZG5sUzlmWGhVcVZGQ1pNbVdzQVdqcDBxV1ZQMy8rTExrSGNwNDdkKzVvMjdadDJyZHZuL2J0MjZmOSsvZnIxcTFiMXZNTkdqU3dZM1hTWjU5OVp2UDY0V1dpVDU4K3JRMGJOcWhNbVRKcTM3NjlhdFdxcFRwMTZxaG16WnJ5OVBUVWtpVkw5UGJiYjh2UHowK2JObTFTeDQ0ZE5XL2VQQlVvVUVBVEprelFzR0hEZE83Y09VbFNiR3lzaGd3Wm9vVUxGeXB2M3J6V2UrVExseS9EZFo4NmRTb1Q3elpudUhuenBxNWZ2NjV5NWNyWnV4UUFBQUFBQUFBQXlEYUVvMEEyaUkyTjFZRURCN1JyMXk3dDNyMWJodzRkeXBJOVFuMThmRlNwVWlVRkJnWmFmOHFVS1dQZFJ4RklGaEVSb1E0ZE9saGZGeXhZVUMrLy9MTHExcTJyT25YcXFGNjlldFp6cDA2ZFNuTUdaV3J0alJvMTBpKy8vSkt1T3VMaTRpUkpUazVPTnUwM2J0eVF5V1JTd1lJRmRmandZWjAvZjE2RkNoV3luaDg1Y3FUR2poMnJ3b1VMMjF4bk1wazBjdVJJVFpvMFNkN2UzdHE4ZWJNQ0F3TzFaY3NXelpzM1Q2Ky8vcm9hTldxa1AvNzRRd0VCQVZxMmJKaysrT0FETFZ1MlRILysrYWZtelp1bit2WHJwNnYyMUR4cUQ5YWN2dmZ1MzMvL0xVbUVvd0FBQUFBQUFBQnlOUklWSUF2RXhNUm8vLzc5MnIxN3QzYnYzcTBqUjQ0OFVSanE2dXFxcWxXcktpZ295Q1lJOWZEd3lNS3FrWnVWTFZ0V1k4ZU9WV0Jnb0dyVnF2WEl3S3RBZ1FMcTJyVnJ1c2V1VUtIQ0k4OFBHVEpFSjA2Y1VMNTgrUlFXRmlaSktsT21qRTJmYmR1MnBiaG5jSEN3OWRqYjJ6dkZ1SEZ4Y1dyU3BJbDI3ZHFsaWhVcmF1UEdqZGIzNWUvdnIvejU4NnRPblRwS1NFaFFpeFl0dEd6Wk1oVXBVa1E3ZCs3VTZOR2pOVzNhTkRWbzBFQkhqeDVWbFNwVjB2MStIY1gvL3ZjL1NZLy9mQUVBQUFBQUFBQWdKeU1jQlRMQmJEYnI2TkdqK3Zubm4vWExMNy9vOE9IRE1wbE1tUnJMeWNsSmdZR0JxbGF0bXFwWHI2N3ExYXVyUW9VS3pBYkZFeHN6Wmt5NitoVXZYbHh6NTg3TnN2c1dLRkJBMjdadFUxSlNrcHlkblZXOWVuVk5uRGpScGsrMWF0VVVHQmdvazhra0Z4Y1hWYXRXTGNWU3V3OXpkWFZWNzk2OVZiWnNXYzJhTlN2RnZybHQyN2JWa2lWTE5IVG9VUFh1M2R2YW5pZFBIdjM3My8vV1AvN3hEMDJaTWtXVktsWEs4SHRxM3J6NVk1ZkNidHUyN1NQM1VYM1duVDU5V201dWJpcFpzcVM5U3dFQUFBQUFBQUNBYkdPd1BHcU5RQUJXTjIvZTFHKy8vYVlkTzNibzExOS8xZlhyMXpNMWpxK3ZyMnJVcUdFTlFpdFhyaXgzZC9jc3JoWlp6ZGZYMTNwODhlSkZPMWFTdFE0ZlBpeFhWMWNGQmdabTZucVR5U1NMeFpJcnd2elBQdnRNaFFzWDFsdHZ2V1h2VXV6eWZldlJvNGV1WDcrdUgzLzg4YW5jRHdBQUFBQUFBQUN5Z2lHRGU1N2wvTjltQTluRVlySG82TkdqMnJGamgzNysrV2NkUG54WVpyTTV3K09VTDE5ZTlldlhWLzM2OVZXdlhqMFZMMTQ4RzZvRk1xZDY5ZXBQZEwzUmFNeWlTdXh2Nk5DaDlpN0JybTdjdUpHalo3NENBQUFBQUFBQVFIb1FqZ0lQTUp2Tk9uRGdnRUpEUXhVYUdxb3JWNjVrNkhxRHdhQktsU3BadzlDNmRldXFjT0hDMlZRdEFHU2RtSmlZUis1TkN3QUFBQUFBQUFDNVFhNElSKy9lamRYeTVkL3B0OTkyNi9MbHE3cDNMODdlSlNFWGNISXFJaCtmSWpadEZvdFpTVWtKaW91TFZuUjBoQ3dXcy96OS9kVzRjV00xYk5oUWRldldWZjc4K2UxVU1RQmtYbUppb3ZMa3lXUHZNZ0FBQUFBQUFBQWdXK1g0Y0hUZnZzT2FPSEc2d3NNajdWMEtISURCNENRWEYxZTV1TGlxUklrQURSclVSNis5MXNMZVpRSEFFeXRZc0tDaW82UHRYVWFhZnZqaEI5MjZkVXRkdW5SUjNyeDVNelZHWEZ5Y1ZxNWNxYng1ODZwYnQyNHB6bzhaTTBaT1RrNGFQbnk0WEYxZG43UmtPSWgrL2ZxbDJqNXAwcVFNclI0UkdSbXBVYU5HcFdnM0dvMmFQWHQycHV0NzFtWFY4M3NhSFBVekFnQUFBQUFndHpGWUxCYUx2WXZJckgzN0R1dTk5MGJhdXd3NHVCa3pKcXAyN1NmYnR4SFBQbDlmWCt2eHhZc1g3VmdKSElFOXZtODlldlRRM2J0M3RXN2R1cWR5djR4cTFhcVZqaDQ5cWxPblRzbmQzVDFUWTBSSFI2dHk1Y29xVnF5WURodzRrT0w4Q3krOG9Bc1hMdWl2di82U3dXRFFnQUVETkdUSWtDZmVteGU1MjROL1hoKzBhOWN1K2ZqNHBIdWNzTEF3QlFjSHAyZzNHbzBLQ3d2TGJIblB2S3g2ZmsrRG8zNUdBQUFBQUFBODZ3d0dneUVqL1hQc3pORzdkMk0xY2VKMDYrdml4WXNxSktTM2F0U29vaUpGQ3RteE11Um1VVkUzZE9qUU1jMmMrWCtLaUlpU0pFMllNRjNmZmp0YitmSmw3cGYxQVBBc3FGR2pobWJPbkttWW1CaDVlSGpZdTV3VWttZHlabmJXcUNTNXVMaElVcHJMQnllM096azU2Y1NKRTlxL2Y3ODZkKzZzR1RObTZKVlhYc24wZlpIN1pVVTRGaEFRa09JZlE2UVZIT1kyT1NWY2RPVFBDQUFBQUFDQTNDVEhocVBMbDM5blhVcTNXTEVpK3VhYkdmTHk4clJ6VmNqdGloUXBwR2JOR3FwZXZScnEyZk5kUlVSRUtUdzhVc3VYZjZlMzMrNWg3L0lBSU5PYU5tMnE2ZE9uNitlZmYxYnIxcTJmNnIzRHdzSTBlZkprdWJtNXlXZzB5c25KS2RVK2tqUml4SWhVeHpDYnpZcVBqMWZObWpYVnUzZnZWUHNraDZQT3pxbi81OCtEb1dtZE9uVzBaczBhOWVqUlErKzg4NDVtelpxbFZxMWFaZVJ0QWNnR3ZyNisyUnFtZnZ6eHgxcStmSG1PQ0dzQkFBQUFBRURtNU5odzlMZmZkbHVQMzMzM253U2plS3E4dkR6MTdydi8xT2pSbjBxU2R1N2NUVGdLSUVkNzdybm5WTDU4ZVgzNjZhZHExcXpaVTkxejg4NmRPOXE2ZGF0Y1hWM2w0dUppRTQ1R1JVWFpoSmtiTjI2MHptNTlzTWJrY1BSUmRTZVBhelFhVXoyZmZLM1piSllrVmE1Y1dkOTk5NTA2ZCs2c1k4ZU9FWTRDdWR5aVJZdTBkT25TTlArT0FBQUFBQUFBdVVPT0RVY3ZYNzVxUGE1Um80b2RLNEdqZXZCN2QrblNOVHRXQWdCUHpzbkpTWk1uVDFhblRwMDBhZElralJzM1RobGNxai9UcWxhdHFyTm56NlpvWDc1OHVZWVBINjV4NDhicGh4OSswTzdkdS9Yenp6L3I1WmRmbG8rUGoxYXRXaVV2TDY5SGptMHltYlJueng2NXVibFp3OUg0K0hnZE9uUkk5KzdkVTVVcVZheGp1TG01U1pJU0V4T3QxNWN1WFZxYk5tMVM4ZUxGbFpDUWtPYVN2QUJ5dHJsejUyclNwRW4yTGdNQUFBQUFBRHdGS2RldHl5SHUzWXV6SHJQSEtPemh3ZS9kdlh2MzdGZ0pBR1NOZXZYcXFVK2ZQbHE4ZUxHR0RCbGlFeEkrYmFHaG9SbzVjcVJhdFdxbFhyMTZXZHU5dmIwMWUvWnNuVHAxU20zYnR0V0pFeWNlT1U1Y1hKeTZkdTJxTm0zYTZMWFhYcE1rWGJwMFNXM2F0RkhYcmwzMTk5OS9XL3ZteTVkUGtoUWJHNnZMbHk5cnk1WXRtalp0bW9ZUEg2NWF0V3BwK1BEaDJmQk9BZGhiU0VpSUprNmNxRTZkT3RtN0ZBQUFBQUFBOEJUazJKbWpBQUFnNjQwZVBWcEZpeGJWNU1tVGRmejRjWVdFaEtobHk1WnA3dE9aMWN4bXMyYk5tcVhQUHZ0TXRXdlgxcGRmZnBtaVQ4T0dEVFY3OW15OSsrNjdhdFdxbGJwMTY2WUJBd2JJeDhjblJWOVhWMWN0V2JMRXVwOXB4NDRkVmFwVUtVMmZQbDF4Y1hFcVhicTBMbDI2cEdQSGp1bktsU3VTcE9iTm15c21Kc1ptakhMbHlxbGt5WkxaOThaekNWOWYzM1QxdTNqeFlqWlhBcVJmOGovRzZOKy92MWF2WG0zdmNnQUFBQUFBUURZakhBVUFBRllHZzBFREJneFFwVXFWTkhYcVZBMFlNRUMrdnI1cTM3NjlhdGFzcWVyVnE2dHc0Y0xaY3UrOWUvZHEvUGp4T25Ma2lGcTBhS0daTTJlbXVZZG95NVl0dFhidFdnMGNPRkJMbHk3VnQ5OStxNFlORzZwTm16WnEzTGl4aWhRcEl1bisvcUpObWpTeHVkYlYxVlgxNjlkWFltS2lhdFdxcFpzM2I5cWNMMU9takJvM2JxektsU3NyS0NoSXZyNitOdnVnUGkxeGNYR2FPM2V1MXE5ZnJ3c1hMc2pGeFVXQmdZSHEwNmVQV3JkdWJkUFgxOWRYUnFOUllXRmgyclJwazc3ODhrdWRQbjFhQlFvVVVQdjI3Zlh4eHgvYkJOeXJWcTNTa2lWTGRQcjBhU1VsSmFsTW1UTHEyYk9uZXZYcTlVVExLVCtOZlZuVFcvdUR6K1JoRDU5TGZyMTY5V3A5K09HSGlvaUkwTVNKRStYaDRhR1JJMGNxSmlaR0V5Wk1VUHYyN1ROVjg0UDN1M2J0bXI3NDRndHQzNzVkUFh2MjFLQkJnekkxWm1ibHhPZVgzVUpEUTFXcFVpVjdsd0VBQUFBQUFKNFN3bEVBQUpCQzQ4YU45ZEpMTCttLy8vMnY1cytmci9uejV5c3U3djZTOW41K2ZpcFpzcVE4UFQzbDVlVWxUMDlQZVhwNnFtdlhydkwzOTgvd3ZaWXZYNjdseTVmcnlKRWo4dkR3VUxObXpkUzdkMjhkT25USTJpYzZPbHFTdEd2WExwdHJ4NDhmcjlXclYrdlhYMy9WTDcvOG9sOSsrVVVmZnZpaEJnNGMrTmo3bmp4NVV1M2J0NWZSYUZTTkdqVjA4ZUpGVFo0OFdXM2F0RkcvZnYycy9lYk1tYU8zMzM3N3FjMmVsZTd2bGRxalJ3L3QyYk5IM3Q3ZWV1bWxsM1QzN2wzdDNidFhBd1lNVUdKaW9qcDA2SkRpdWxXclZtbklrQ0dxVXFXSzZ0U3BvMTI3ZG1uQmdnWEtseStmaGd3WklrbWFPWE9tUHYzMFU3bTZ1cXBldlhxeVdDemF0MitmUm8wYXBaczNiK3I5OTkvUGROM3o1czNMOUxYcGtaMjFtODFtaFlTRXFHalJvb3FPanRhWU1XTmtzVmprNStlbksxZXVhT0xFaVU4YzdwMDVjMGFkT25WU1ZGU1VDaFFvSUtQUitFVGpQZmc5ZlpUa3p5V25QNy8weU9nemtVUXdDZ0FBQUFDQWd5RWNCUUFBcVRJWURBb09EbFp3Y0xDU2twSjA0c1FKN2QrL1g0Y1BIMVprWktUQ3c4TjErdlJwUlVkSEt6bzZXZ0VCQVprS1J5WHA5T25UNnRldm4wSkNRbFM3ZG0xdDNibzExWDVkdW5SSjBkYXFWU3Z0MmJOSHExYXQwb1VMRng0YmpONitmVnZkdTNmWG9VT0hkUHo0Y2V0c3VmMzc5MHVTenA4L2IrMjdjK2RPVFpvMFNYdjM3dFhpeFl2VEhETW9LRWp4OGZHUzdnZGdUK3JISDMvVW5qMTdGQlFVcE8rLy85NDZnM2JyMXEzcTNidTM1c3laa3lJY05adk5Hamx5cEQ3NTVCTzkrZWFia3U0SHU1TW1UZExxMWF1dDRlaUNCUXNrU1N0WHJsU3RXclVrM1gvK1RabzAwWklsUzU0b0lNdHUyVm03eFdMUmUrKzlwdzRkT3FoaXhZcTZjZU9HSmt5WW9LNWR1NnBDaFFvS0R3K1gyV3grb2xuRUF3Y09sTCsvdjFhdlhxMXk1Y3BsZXB4a29hR2hHZXFmMDU5ZmVtVDBtUUFBQUFBQUFNZERPQW9BQUI3TDJkbFpWYXRXVmRXcVZiTjg3QzVkdXFobHk1WXFXTENnSk1uTnpVM0ZpaFhUd29VTEgzdnRLNis4b2p4NThzakR3ME85ZS9kT3M5K05HemUwWXNVS1NWSlVWSlFpSWlJMGYvNThtMlZFSzFhc0tJUEJvUC85NzMrU3BJU0VCSTBlUFZxUzFLbFRwMGZXRVI4ZnI0U0VoTWZXbTE2VktsWFM0c1dMVmFaTUdadWxoWk5udUowN2R5N0ZOUmFMUlMxYnRyUUdvNUxVdlh0M1RabzBTZUhoNGRZMnM5a3NTVFo3dEpZdlgxN2J0Mi9Qc3ZxelMzYlgvdXFycjhyZDNWMUdvMUVtazBtdnZ2cXFYRjFkNWVMaW9vU0VoQ2NLOTB3bWsyN2N1S0d0VzdmSzA5TXpTK3JONk42dE9mbjVwUmY3MlFJQUFBQUFnTWNoSEFVQUFIYmw3T3hzRFVZbFdZT1ZxMWV2cHZ2NnRCdzhlRkJ6NTg3VnRtM2JsSmlZS09uKy9vaWJOMjlPc2FTcHA2ZW4vUHo4OU5kZmY4bHNObXZLbENuNisrKy8xYWRQSDczNjZxdVplR2VaVjdac1daVXRXMVpSVVZINjZhZWZkT0xFQ1IwNmRNaTZySEJTVWxLcTF6MFlqRXBTL3Z6NUpkMFBUcE8xYk5sU0sxYXMwQnR2dktHdVhidXFXclZxcWxxMXFpcFVxUERFZFdkbVNkT015TTdhalVhanpmZFFVcGJ2cnp0a3lKQXNDMFl6STZjL1B3QUFBQUFBZ0t4QU9Bb0FBSjRwVGs1T3VucjFxdDU2NjYxMDlYOXc5dWZEQ2hZc3FNMmJONnRSbzBZYU9IQ2dPblRvb0R4NThxUzUxMlBkdW5XMWV2VnFmZjc1NTVvL2Y3N3ExS21qa1NOSFByYUdyRmhLOTBHeHNiRWFOV3FVMXE1ZEs3UFpMSVBCb05LbFM2dGJ0MjZQWE42M1NwVXFqeDE3M0xoeGNuZDMxN3AxNnpSKy9IaEprcXVycTlxMWE2Y3hZOGJJdzhNajAzVm45NUttV1ZGN1JtYjRQdXE3bFZGT1RrNXEyN1p0bG8yWEdUbjUrUUVBQUFBQUFHUVZ3bEVBU0FkM2QzZkZ4c1pLa2lJaUlsU3NXREU3VjRUYzZzSGxUL1BseTJmSFN1ekhiRGFyZE9uUzJyaHg0MlA3VnE1YzJicFVhR3BLbHk2dG5UdDN5cy9QTDEzM2J0U29rVmF2WHEwdnYveFN4WXNYMTd4NTh4NDVNelc3akJrelJxdFhyMWJUcGswMWNPQkFCUVVGeWMzTlRaTFNERWVOUnFQeTVNbnoyTEhkM053MGR1eFlqUjA3VnBjdVhkSytmZnMwZi81OHJWeTVVdkh4OGZycXE2OHlYWGQyTDJtYUZiV0hoWVZsYTQxcE1SZ002ZnA4c2xOT2ZuNEFBQUFBQUFCWmhYQVVBTkxCMzk5ZkowNmNrQ1R0M3IxYmJkcTBzWE5GeUszMjdObGpQZmIzOTdkakpmYVRtSmlvMk5oWTdkeTVNOTM5SHlXOXdhZ2tteG1sWDN6eGhZb1dMWnJ1YTdQU3BrMmJKRW5UcDA5WGdRSUZyTzJwN1RXYVVaTW5UNWJKWk5MSWtTUGw0K01qSHg4ZnZmamlpNnBaczZZMmI5Nzh4T05ucDR6VWJqQVlaRGFiWlRLWmJEN1hEUnMyUE8yeW54azhQd0FBQUFBQUFNSlJBRWlYNXMyYlc4UFJDUk1tcUdIRGhqYUJCWkFWYnQyNnBRa1RKbGhmTjJ2V3pJN1YyTSs5ZS9kMDU4NGQ5ZS9mUDEzOTQrUGpzK1MrMzMzM25ZWU5HMlo5dlcvZlBnVUhCMHVTamg0OXFpTkhqcWhidDI2cExza2JGQlJrclNNcmx0aE5uZzE3K2ZKbDY5ODF4NDhmMXp2dnZQUEVZNGVHaGlvc0xFeU5HemZXQ3krOElFblcvVjN6NXMzN3hPTm5wNHpVWHJSb1VVVkVST2pnd1lPcVU2ZU9KT24wNmROYXNHREIweTM2R2NMekF3QUFBQUFBa0p6c1hRQUE1QVQ5Ky9kWHFWS2xKTjMvUlhMejVzMjFZY01HbXlWUWdjd0tEdy9YaGcwYjFMeDVjMnRRNGVQamsrNXdNTGZadFd1WDl1N2RtKzZmcVZPblB0SDlvcUtpTkdqUUlBMGFORWhlWGw1YXVuU3B2THk4TkdmT0hPdE16ZDkrKzAwZmZmU1JQdm5razFUSGlJK1BWMEpDUW9iMlkzeVUxcTFiUzVJNmRlcWtYcjE2NlpWWFhsR0xGaTJVa0pBZ2c4RWdrOGxrWGVvN281SUQxamZlZUVNZE9uUlF6NTQ5MWFsVEowbFNseTVkc3FUKzdKS1IyanQwNkNCSkdqeDRzTmF2WDYrdnYvNWFuVHQzVnRldVhaOXUwYzhRbmg4QUFBQUFBQUF6UndFZ1hUdzhQRFIxNmxSMTc5NWQwdjJBTkNRa3hNNVZJVGViT25XcVBEdzg3RjNHVTJFMm14VVRFeU0zTnpjWmpVWjVlM3RuYXB5a3BDVEZ4Y1VwYjk2OGNuRnhTWEgrNXMyYmt1NHZGeXJkRDBXWExGbWloUXNYS2lZbVJyVnIxOWJzMmJOVm9rUUpqUjgvWHUrLy83NTY5KzZ0aVJNbmF0MjZkWktrRjE5OE1aUHZNbU1tVHB5b0lrV0s2THZ2dnRQT25UdFZyRmd4OWVyVlM0TUhEMWJIamgxMTl1eFpyVisvM3ZwM1VrWjA3OTVkWGw1ZVdyUm9rWTRmUDY3NCtIajUrL3ZyOWRkZlY5KytmYlBoM1dTZGpOUStiTmd3M2J0M1R4czJiTkRnd1lNVkVCQ2dvVU9IcWtlUEhtbnUyNXJiOGZ3QUFBQUFBQUFrZzhWaXNkaTdpTXhvME9CVjYvR3VYWnZzV0FrY0dkOUR4N056NTA0Tkd6Wk1seTlmdG5jcHlLVktsU3Fseno3NzdLbUZjTStDcTFldnFtN2R1bGsyM3VMRmkvWHl5eTliWDIvZHVsWHZ2LysrNHVQakZSOGZyM3IxNm1uTm1qVzZkdTJhT25ic3FCczNidWlERHo1UTc5NjliWmJNL2VTVFR6Ui8vbnpyNjVJbFMrcjMzMytYc3pQL3Rnei9uNit2cnd3R2cxcTJiR25UUG1uU0pCVXVYRGpkNDBSR1JtclVxRkUyYmFHaG9USWFqUW9MQzh1S1VwOUpXZlg4bmdaSC9Zd0FBQUFBQUhqV0daSm5RNlFUdjkwRGdBd0lEZzdXdG0zYk5IZnVYRzNkdWxYbno1L1gzYnQzN1YwV2NyaDgrZkxKMzk5ZnpabzFVLy8rL1IxbXhtZ3lUMDlQdmYvKyszSnpjNU96czdPY25ESzI2ci9GWWxGaVlxS1NrcElVSHgrdmdJQUFtL01OR3paVVltS2lYRnhjRkJRVXBPSERoMHVTdkwyOXRYanhZaFVxVkVoRmloUkpNZTYvL3ZVdmVYcDZhdnIwNlRJWURCbzNiaHpCS0ZKbHNWZ1VHaHBxMC9hdmYvMHJRMlBjdlhzM3hSaU9JaXVlMzlQZ3lKOFJBQUFBQUFDNUNUTkhnU2ZBOXhBQWNyOXIxNjdKWURDb2VQSGk5aTRGQUFBQUFBQUF3RU9ZT1FvQUFKQ0ZNcnNIS2dBQUFBQUFBSUJuVDhiV3JRTUFBQUFBQUFBQUFBQ0FISXB3RkFBQUFBQUFBQUFBQUlCRElCd0ZBQUFBQUFBQUFBQUE0QkFJUndFQUFBQUFBQUFBQUFBNEJNSlJBQUFBQUFBQUFBQUFBQTZCY0JRQUFBQUFBQUFBQUFDQVF5QWNCUUFBQUFBQUFBQUFBT0FRQ0VjQkFBQUFBQUFBQUFDQS84ZmVmVWRIVmZ6L0gzOXVDaWtrSVNFSmhFQkNxS0dJb1Fxb2dCUlJRUUVwb2doS0J5bFdVQlNrU1ZHYVNJOGlpaUtnaUNCS2xhSWlJaUFkZ1h4b0NTVVFTZ3JweVc3Mjl3ZS83TmMxQ1NTUVFwTFg0NXc5M3AwN2QrWjk5MDcyZVBiTnpFaXhvT1NvaUlpSWlJaUlpSWlJaUlpSWlCUUxTbzZLaUlpSWlJaUlpSWlJaUlpSVNMR2c1R2d1K09PUFBYei8vYzkzZFcxbzZBVm16RmhJUWtMaVBjZVJscGJHaVJQL3UrZDJSRVJFUkVSRVJFUkVSRVJFUklvaXU0SU9vREJMVEV4aSt2UUZiTnk0RFlQQmdMdTdHMjNhTk0vMjlXYXptYWxUNTNEa3lISCsrR01QNDhlUHBHN2QybmNkeng5LzdPV2RkejdBejgrWDl1M2I4UExMM2UrNnJmeG1OcHU1ZVBFeUpwT0pnQUMvZ2c1SFJFUkVSRVJFUkVSRVJFUkVpaUFsUisrQmc0TURNVEUzZ1Z2SnZZa1RaK0h0N1VsUVVQWVNuR3ZXYk9ESWtlTUFSRVpHVWJLazh6M0ZzMmJOQmdBdVhBam53b1Z3Uy9tRkMrR3NYYnN4MiswTUg5NlB6ejViUmxKU2NvNnV5YTcwUk9qSms2Y0pDVG5GaVJPbkNBazVRM3g4QW5YcjFtYmh3bW5aYmt0RVJFUkVSRVJFUkVSRVJFUWt1NVFjdlFjMk5nWW1UQmhKdjM1dmNQNzhKVkpUVXhrOWVpcGZmamtITDYvU3Q3MzI5T2x6ekptejJQSytmLytlVkt0VzZhNWpDUStQWU8vZUE1YTRYbnFwbStYY2xTdFhXYjc4aDJ5M05YeDRQMWF2L3BtWW1OZ2NYZk5mMGRFM3VYVHBNaGN2aG5QeDRtVXVYYnJNaFF2aG5EdDNudmo0aEV6Yk9YTGtPRGR1Uk9IcDZaSHR2a1ZFUkVSRVJFUkVSRVJFUkVTeVE4blJlK1RpVXBLcFUwZlRwOC9ycEtTa2NPTkdGTysvL3lIejUzK0VqWTBoMDJ2aTR1SjU5OTBwSkNlbkFOQ3dZUkE5ZTNhOXB6aCsrR0U5YVdsbUFCNTc3Qkg4L1N2Y1UzczU4ZC83bkR6NUUzNzlkUmR4Y2ZIWmJxTk1HUytxVjY5Q1lHQVZqRVpqYm9jb0lpSWlJaUlpSWlJaUlpSWlvdVJvYnFoY3VTSkRodlJtOXV4UEtWUEdpMTY5dW1XWkdBVzRjT0VTZG5hMndLMms0QWNmdkhQYituY1NINTlnV1RiWFlERFFwOC96VnVjYk5hckxLMTdnS2dBQUlBQkpSRUZVN3QzcnM3dytQRHlDcmwzN1lUYWJxVkdqS2dDYk5xMjhiWi9oNFJGMDY5YVB0RFF6ZGVzK1lIVXVJTUR2am9sUkp5ZEhCZzdzUmRXcWxhaFdyVEtsU3JsbXFKT1VsTXpMTDc5NjIzYXk0OXR2ZysrNURSRVJFUkVSRVJFUkVSRVJFU244bEJ6TlFseGNQUDM2dlptREs4eVdvMDgrV2N3bm55eStUVjB3bTlPQVd3bkFRWVBlem5ZdkgzODhFVi9mc2xabGE5WnNzQ3hUMjdMbEkxU3Rtdm55dk5ldlIyYTYzTytHRFZzeG0yL0YzN2J0WThDdCswOUlTS1JNR2E5TTIxcTkrbWZMVE5YSEgzL002bHp6NWszWXVIRWJ2cjVsOGZYMW9VSUZYL3o4ZktsWXNRTFBQdHNIdUpVY2ZmNzVUcmU5VjdNNWpmUG5MOTYyam9pSWlJaUlpSWlJaUlpSWlFaDJLVG1hQmFQUmRGZUp1YXRYcitlby9zMmJzZHk4bWYyOVBWTlRVek84Ly9iYkg0RmJzMGI3OWV1UjZYVy8vUEliSDN3d2kxZGY3VS9YcnM5WXl0UFN6R3pjdUEwQUI0Y1N0R3ZYaHNURVJONTRZeXdYTDE3bWd3L2VwbUhEdWxadEpTVWw4OU5QVzRCYnl3by84VVFMcS9OK2ZyNHNXelkvMi9ja0lpSWlJaUlpSWlJaUlpSWlraCtVSEMza2Z2aGhBOWV2UndMUXBrMXpLbGV1bUtGT1Nrb0t3Y0ZmazVwcVpPYk1SWVNIUnpCOGVEOE1CZ00vL3JpUjhQQUlBSjUrK25GS2xYSmx5NVpmK2VlZkVNeG1NNis5OWo2REJ2V2lWNjl1R0F5M2x2Nzk4c3R2aVkyTkE2QlRwNmR3Y25MS2wzdTkzZExBLzVhWW1FaXJWdmUyaDZ1SWlJaUlpSWlJaUlpSWlJZ1VQVXFPWnNIZDNTM2J5YmlDa3BpWXhGZGZmUWVBblowZGd3YjFzcHhidTNZVGlZbUpQUE5NVzF4Y1NySnc0VWU4K3Vwb1FrTXZzR0xGR203Y2lPTFZWL3NUSFB3VmNHdVoyOTY5YisxVjJyYnRZemc1T1RGaHdnemk0eE5ZdUhBcEowNmM0djMzM3lROC9BckxsbjBQZ0t1ckM3MTZLUWtwSWlJaUlpSWlJaUlpSWlJaWhZTk5RUWNnZDIvVnFuVkVSa1lEMExIams1UXZYdzY0dGV4dGNQQlh6Sm16bUE0ZFh1Ync0WC93OXZaazBhTHAxS3haRFlBdFczN2xoUmNHRXhOemEwbmYzcjJmdDlxUHRGbXp4aXhaOGpGK2ZyNEEvUHJybi9Ucjl3WVRKODdDWkRJQk1HQkFUOXpjWFBQdGZrVkVSRVJFUkVSRVJFUkVSRVR1aFpLajk2bkl5R2h1M0lqaXhvMm9UTS9mdUJIRjBxVzNabzI2dUpTa2YvLy8yMnYweHg4M0VoMGRBNENucHdlMWF3Y0NVS3FVSzNQblRpRW9xRGFBWlduYzJyVUQ2ZG16UzRZKy9QMHJzSGp4TE9yWHJ3TkFhT2dGVHAwNkMwRDkrblhvMnZYcDNMaFZFUkVSRVJFUkVSRVJFUkVSa1h5aFpYWHZVNTA2OVNZMU5SWElmSy9OK2ZPL0lDRWhFYmcxNjlQZHZSUndhMy9SWmN0V1crb05HOVlYTzd2L2U4d2xTenJUdm4wYkRoLyt4MUtXbkp4Q1ZGUU1ucDRlR2ZweGMzTmw5dXhKOU93NWxQUG5MMXJLSDNpZ3BtVVAwbi9idFdzdkkwWk11T1A5UlVaRzA3UnAreXpQMys5TEdvdUlpSWlJaUlpSWlJaUlpRWpobytSb05yUnYvNkpsK2RxN2xWbXlMejA1Nk8zdHlicDFYMlc3clJNblRyRnAwM2JnMWw2akJnTjgrKzFhakVZVHAwK2Y0L3IxU0FEcTFhdERpeFpOcmE1ZHRlb25aczhPdGlvN2Zmb2Nnd2FOWk02Y3lmajZsclU2bDVwcVpNcVUyVmFKVVlDdnZ2cU9xS2hvM241N3FGWHlWVVJFUkVSRVJFUkVSRVJFUk9SK3BheFdJV1JuWjRmWmJBYkFhRFF5ZCs3bkdlclkyQmg0N2JVQmx2Y0pDWW5NbUxHUWpSdTMvZi96Tm93Y09aU05HN2R4NU1oeExsMjZ6T0RCSTVrN2R3b1ZLMVlBNE9iTldFYVBuc3JmZng4R3dNbkprUTRkbm1EVnFuV2twWm41NmFjdGhJZGY0Y01QeCtEaVVoSUFINTh5ZE9yMFZLWngvL1hYZnE1Y3VRcUFnME1Kbm5xcWRTNTlJaUlpSWlJaUlpSWlJaUlpSWlKM3B1Um9EbVdWK012TTVzMDdTRXhNeXZVWXFsV3JSTm15M2tSRVhBUEF5Y2tKRHc4M2J0Nk1JeTR1SG9CMjdSNG5NTEFLQUh2MkhPQ2pqK1p4K1hJRUFQYjJkbnp3d1NoYXRHaEttemJOR0RyMFhmNzN2ek5jdTNhRGp6OE9admJzRC9qbGw5LzQrT05QaVlxNk5XUFczYjBVczJhTnAyYk42ano0WUMzR2o1OU9hcXFSL2Z1UE1IRGdDR2JObW9DUFR4bXFWQW5nblhlR1pZZzVNVEdKclZ0L3Q3d3ZXZEk1MDNvaUlpSWlJaUlpSWlJaUlpSWllVVhKMFJ6S1NVSnYxNjY5ZVpJY0JaZy8vME5zYlcwb1hkcWRFaVZLRUJNVFM5ZXUvUUJ3ZG5aaThPQ1hBUGppaTVWOCt1blhsdXRLbFhKbDRzUjNlT2loZWdDNHVKVGs0NDhuTW1EQW01UXA0OFdrU2FONDk5M0ovUHJybjVaci9QeDhtVFZyQWhVcStBTFFxdFdqT0RzN01XclVKSktUVXpoMzdqeXJWNjluNk5BK1djYTdlZk92bHNTdGlJaUlpSWlJaUlpSWlJaUlTRUd3S2VnQTVPNlVMKytEajA4WlNwUW9BY0NTSmNzdHljZmV2Wi9IMDlNRGdHN2RucUZLbFFBQW1qUnB3TEpsQ3l5SjBYU2xTN3N6Yjk1VVpzK2VoSXRMU2VyV3JRMkF3V0NnUzVmMkxGMDYxNUlZVGRla1NRTm16QmlQbzZNRDdkcTE1cFZYZXQ4MjNoOSt5TGpucW9pSWlJaUlpSWlJaUlpSWlFaCswc3pSSXVEOCtVdjg4TU1HNE5Zc3orZWY3MlE1NStKU2t1blR4N0puejRIYkxnbGNybHhaeTNHM2JoMDVlUEFZWGJzK1E4T0dRVmxlMDdCaEVKOS8vakVCQWY3WTJCaXlyTGRuendGT25UcWJvZnpvMFJPc1hMbVdNV05leDhuSjZiYjNLQ0lpSWlJaUlpSWlJaUlpSW5LdmxCek5vYmx6UDg5MjNiaTRoRHlNNVAvTW5Ma1FvOUVJd0J0dkRNTGUzdnF4N3RxMWp4TW4vc2ZSb3lmdTJOYjc3Ny9KL1BsTEtGKytITHQzLzgzdTNYL2Y4Wm95WmJ6bzNyMWpsdWNYTC80R0FCc2JBMmxwWnVEV1ovUGFhKytUbUpoSWVQZ1Zac3dZYjVudEtpSWlJaUlpSWlJaUlpSWlJcElYbEJ6Tm9lWExmeWpvRUt4czI3YVR2WHNQQXRDOGVWT2FObTJZb2M2QkEwZllzV05YdHRwNy8vMDNjM3lQTldwVXpUSTV1bWZQQVk0ZE8ybUpMMzB2VTN0N083eThTaE1XZHBHVEowOHpZTUJieko0OUVYLy9Dam5xVzBSRVJFUkVSRVJFUkVSRVJDUzd0T2RvSVhialJoUXpaaXdBd01uSmtUZmZISlJwdlpJbG5TbFZ5alhMbDcyOS9UM0ZZVEJrdnFSdVdwcVpoUXUvdEx6djBhT3o1ZGpCb1FUejUzOUl4WXEza3FHWEwwY3dhTkRibVM2L0t5SWlJaUlpSWlJaUlpSWlJcEliTkhNMGgzYnZYcC90dWgwNnZNUzFhemZ5Skk2MHREUW1UcHhKZFBSTkFBWU02RW5ac3Q3RXh5Y1FGUlZOWkdRME4yNUVVYXFVRzZOSHYzN2J0bnIxR3NicDArZW9YcjBLQU11WEw2UkhqMWNBR0RGaUNGMjZ0TTl3emZuemwramVmU0FBQVFIK21iYTdaczBHUWtMT0FGQ25UazNxMUtscGRkN1QwNFA1OHo5azJMQjNDUTI5UUhSMERFT0dqT0xqanlmeXdBTTFjdkJwaUlpSWlJaUlpSWlJaUlpSWlOeVpabzRXVWt1V3JMQXNwd3V3ZE9tM05HdldrVFp0dXRHdDJ3QUdEUnJKZSs5TnNkb3pOSDIvejM4N2QrNDhwMCtmQStDeHh4NEdJQ0RBRHpjM1Z3RDI3VHVZNFJxQUhUditzQnkzYU5FMHcvbm82QmdXTFZwcWVUOTQ4TXVadHVQcDZjSGN1VlB3OVMwTFFGeGNQR1BIVGlNMTFaajVqWXVJaUlpSWlJaUlpSWlJaUlqY0pTVkhDNmtTSmF5WHdvMkppY1ZvekpoUUxGZXVER2xwYVV5ZnZvQTMzeHhMWEZ5ODFmbk5tMysxSEtjblJ3MEdBM1hyMWdadTdSbWFrSkJvZFUxYW1wbWZmdm9GQUNjbkp4bzNycCtoMzFtemdpMTlOVzVjbi9yMTYyUjVMMTVlcFprelp6S2VuaDY0dTVkaSt2U3gyTnRyVXJPSWlJaUlpSWlJaUlpSWlJamtMbVdnQ3FrSEhxaUpoNGM3UGo3ZWVIdDc0ZTN0aWFlbmgrVlZ1clE3SGg3dWVIbVZadUhDcGZ6d3c2M2xnUHYzZjVPWk04ZFR2bnc1RWhPVFdMdDJBd0FWSzFhZ1VxWC9XeDYzWmN0SCtmMzN2MGhLU21iYnRwMDg4MHhieTdrLy92aUxTNWN1QTlDdVhTc2NIUjJzWXR1NGNUdS8vUEliQUxhMnRnd2IxdmVPOTFPK2ZEbG16LzRBZzhGQWxTb0I5L1RaaUlpSWlJaUlpSWlJaUlpSWlHUkd5ZEVjYXRvMDQvNmJCYUYrL1RwczJQQk50dXIyN2ZzOFo4NkVzbnYzMzRTRlhhUi8vN2VZT1hNOEJ3OGVJeVltRm9EdTNUdGFYZE9pUlJNY0hSMUlTa3BtK2ZJZmFOLytjV3hzREtTbHBSRWMvTFdsWHRldXoxaGRGeDRld2N5WkN5M3ZuMysrSTFXclZzcFduTm10SnlJaUlpSWlJaUlpSWlJaUluSTN0S3h1TWVEazVNU01HZU40OXRsMndLMzlRSWNPSGNWWFgzMEgzTnIzczMzN05obXVlZXFwMWdDRWhsNWc4K1lkQVB6d3czck9uZzBEb0UyYjVnUUUrRmxkZCt6WUNlTGpFd0FvVzlhYmZ2MWV6THNiRXhFUkVSRVJFUkVSRVJFUkVja0J6UnpOb1I0OU9tZTc3cG8xRzBsTVRMeHp4WHhnWTJQRDIyOFB4Y3VyTko5OXRveWtwR1NTa3BJQmVPNjVqcFFvVVNMRE5iMTZkV1hkdXMyWVRDYm16RmxNaFFybG1ELy9Dd0RzN2UwWk1xUjNobXRhdDI3R2dnVmZjdTNhZGNhT2ZRc25KOGM4dlM4UkVSRVJFUkVSRVJFUkVSR1I3Rkp5TkllR0QrK1g3YnEvL1BKYnZpZEhvNk5qT0gvK0V1ZlBYeVEwOUNJeE1UY1pQZnAxeS9tK2ZWOGdPVG1acjc1YVpTbExUazdPdEsxeTVjclN1WE03VnEzNmllam9HRjU1NVIxTUpoTUF2WHQzcDF5NXNobXVzYlcxcFZ1M0RzVEV4RkMvZnAxY3Zqc1JFUkVSRVJFUkVSRVJFUkdSdTZma2FBRmF0ZW96NEZaQ01TY1NFaEk1ZXphTVM1Y3VjL0hpWlM1Y0NPZkNoVXVjUDMrSnVMaDRxN28xYTFhM2VuL3QyZzNXcjk5cVZiWmt5UXBpWW03eTVwdXZZR05qc0RvM2VQREwvUDc3WDBSRVhMTWtSaDk4c0JhOWUzZlBNcjVubjMyS0VpWHNjM1JQMmRHOSs2QnMxalRuZXQ4aUlpSWlJaUlpSWlJaUlpSlMrQ2s1V29BcVZQQzlxK3NPSGp6S2lCRVQ3bGl2YkZsdm1qWnRZSGtmSDUvQTIyOVA1TWFOS0FDcVZhdkVtVE9ocEtXWldiMTZQVkZSTVl3ZlB4SjcrLzhiRmpZMk52ajYraEFSY2MxU1ZxMWFKUXdHNnlUcXZ6azdPOTNOYmQzUitmTVg4NlJkRVJFUkVSRVJFUkVSRVJFUktSNlVITDFQbWMxWnozNTg4TUZhR0F3R3F6cWVuaDdVcUZHTldyV3FVN05tTldyV3JJYTdleW5MK1lTRVJGNS8vWDFPbmp3TmdMOS9lUllzK0lqZmZ0dk41TW16TVp2TmJOLytCODdPVHBabGVLOWZqMlRVcUVuODgwK0lWZityVjY4bkppYVdkOTk5TmM4U29TSWlJaUlpSWlJaUlpSWlJaUs1VGNuUlBKU2FhcnlyNjY1Y3VZclJlT3RhTzd1TWo4alYxWVdubm1xRmgwY3BhdFVLcEhidFFNcVc5YzZ5dmV2WEkzbjc3WW1jT0hFS0FIZDNONlpORzR1TFMwbmF0MjlEYW1vcUgzMDBqMHFWL0Jrd29DY0FmLzIxbndrVFpoSWRIUVBjbWczYW9rVlRObTdjRHNEV3JiOXo0c1QvR0RYcVZSbzJETHFyKzh5cDNidlhaNnRlWW1JaXJWcDF6ZU5vUkVSRVJFUkVSRVJFUkVSRXBMQlJjalNYbU0xbWJrM2tOR00wR3Zuamo3Mld4S0tUVStheks1T1Nramw4K0I5OGZNcFF1clE3VGs2T1JFWkdNMnZXSWt1ZDBxWGRNNzMyL2ZmZnpGWmNKMDc4ajNmZW1jUzFhemNBY0hFcHlTZWZUS0ppeFFxV09wMDZQWVd6c3hOTm16YkVhRFF5WWNJTU5tM2FZUlhEckZrVENReXNRdVhLRlZtdzRFdk1aak9YTGwxaCtQRDNhTm55RWZyM2Y1SEtsU3RtS3lZUkVSRVJFUkVSRVJFUkVSR1JncURrYUM3bzIvY05UcHo0WDVibkF3SXFaRnB1WjJmTHlKRVRianZEdEY2OU9uY1ZVMXBhR2t1WGZzZm5ueS9IWkRJQjRPVlZtaGt6eGxPOWVwVU05Ujk1NUNGV3JGakR5cFZyaVk5UHNKUUhCZFZtMHFSUmVIbVZCcUJuejY1VXF1VFArUEV6aUl1TEIyREhqbDM4K3V1ZlRKOCtqa2NlYVhSWDhZcUlpSWlJaUlpSWlJaUlpSWprTlp1Q0RxQW9lUERCbXJjOTM2dFh0MHpMN2V6czhQTXJuK1YxVGs2T3ZQUlM1dGZlU1d4c1BOdTMvMkZKakZhcEVzRGl4Yk1JRE15WUdBVzRjU09TNzc1YlowbU1saWhSZ2xkZWVabjU4NmRhRXFQcEhubmtJWll2WDhnamp6eGtLYXRYN3dFZWZyamhYY1dhTlFNMk5qYVdWOTVmSnlJaUlpSWlJaUlpSWlJaUlrV1pabzdtZ2dZTmdqaHk1QVJHWXlvbVV4b21rd2tuSjBkOGZNclFwVXQ3R2phc20rVzF0V3BWSnlvcUJxUFJpTmxzeHRiV0JpY25KMnJXckVhZlBpL2M5VksxcFVxNU1tL2VWQVlPSEVIOStuVjQvZldCT0RpVXlMSyt2MzhGcGt4NWw5ZGVlNTlISDIzTXNHRjk4ZlB6emJLK3Q3Y25NMmFNWTlldXZYeisrWExlZmZkVkRBYkRYY1dhRlNjblIzYnQraW5mcmhNUkVSRVJFUkVSRVJFUkVaR2l6V0EyMzlvcHM3QnAyclM5NVhqMzd2VjUydGZXcmIrVG5Kd0NRUHYyYmZLMHI5eVdsSlNNbzZORHR1dEhSRnlqYkZudlBJdm44T0YvQUxDM3Q2ZFdyZXA1MWs5K3ljOXhLQ0lpSWlJaUlpSWlJaUlpSXRZTU9aeTlwNW1qMmRDbVRmT0NEdUd1NVNReEN1UnBZaFJ1N1dFcUlpSWlJaUlpSWlJaUlpSWlVaEMwSWFPSWlJaUlpSWlJaUlpSWlJaUlGQXRLam9xSWlJaUlpSWlJaUlpSWlJaElzYURrcUlpSWlJaUlpSWlJaUlpSWlJZ1VDMHFPaW9pSWlJaUlpSWlJaUlpSWlFaXhvT1NvaUlpSWlJaUlpSWlJaUlpSWlCUUxTbzZLaUlpSWlJaUlpSWlJaUlpSVNMR2c1S2lJaUlpSWlJaUlpSWlJaUlpSUZBdEtqb3FJaUlpSWlJaUlpSWlJaUloSXNXQlgwQUdJaUJRMmNYRnhMRnEwaUMxYnRoQVdGa1pDUWtKQmh5U0ZuTE96TXhVclZxUnQyN1lNSGp3WUZ4ZVhnZzZweUVwSVNNRFoyYm1ndzVEL0dEUm9VS2JsVTZaTXdkUFRNNStqdWIxcjE2NHhac3lZRE9XMnRyWXNXTENnQUNMS0g0WHBHZVUxalFGckdnUC9SMk5BY3N2OVBzWUswMWk0M3o5TEVSRVJFU2tZQnJQWmJDN29JTzVHMDZidExjZTdkNjh2d0Vpa09OTTRMSDUyN3R6SnlKRWp1WFRwVWtHSElrVlUrZkxsbVQ1OU9zMmFOU3ZvVVBMTjlldlhTVWxKb1VTSkV0allaRnpVd3NuSmlkOS8veDBuSnlkc2JXMHpyV00ybXpHWlRDUWtKTkMyYlZzTUJrT21mYjMzM25zY09YS0VRWU1HOGN3enoyUmE1L0hISCtma3laTWNPM2FNVXFWSzNmVjkvZlRUVDBSRVJHUzdmdS9ldmJHeks1Ny9iczNQenkvVDh0MjdkMU9oUW9WOGp1YjJRa05ETS8zN3RMVzFKVFEwTlA4RHlpZUY2Um5sTlkwQmF4b0QvMGRqUUhMTC9UN0dDdE5ZdU44L1N4RVJFUkhKSFlhc2Znek1Rdkg4QlU1RTVDN3MzTG1USGoxNkZIUVlVc1JkdW5TSkhqMTZzR0xGQ2g1OTlOR0NEaWRmVEpreWhWV3JWbVY1ZnZmdTNmVHYzei9iN1owN2R5N0xKT094WThjNGZQZ3cxYXRYei9MNmtpVkxBdHgyaG1sS1NncVRKMC9Hd2NFaFF5TFdhRFFTRkJURTExOS96VjkvL1pYdHVIdjM3cDN0dWtWUllmbVJNaUFnZ0FzWExsaVZaZlVqY1ZGVFdKNVJYdE1ZQ0Mzb01BcWN4a0JvUVlkUjVCV0dNVlpZeGtKaCtDeEZSRVJFSlA4cE9Tb2lrZzF4Y1hHTUhEblM4dDdYMTVmUm8wZlRwRWtUeXBRcFU0Q1JTVkZ3OWVwVi92cnJMeVpObXNUbHk1Y0JHREZpQkZ1M2JpMFdTK3oyNnRXTHh4OS9ISHQ3ZTJ4dGJURVlES3hldlpxMWE5ZnkrT09QNCtQancvYnQyM0YyZHNiT3pnNnoyVXlqUm8wQTJMNTlPKzd1N2dDa3BxWVNIeCtmWldJMEtTbUpvMGVQMHFCQkF3SURBN09NSi8zNjI4M2lURTFOWmNtU0pWbWU3OW16Si9iMjlnQldQOGc5OXRoam5EbHpKdE95ekdiRVN1YjgvUHp5NVVmWi9PcW5LTXJyeis2OTk5NWorZkxsR2dQM3NjTCtkNXBmWTZ3bzAvZkE3UlduTVZiWXZ3OUVSRVJFcE9oUmNsUkVKQnNXTFZwa1dVcTNYTGx5Yk42ODJaS1FFYmxYWmNxVW9VT0hEalJ2M3B5MmJkdHkrZkpsTGwyNnhLSkZpeGd4WWtSQmg1Zm42dFdyQjhETm16ZHhjM1BqMEtGRHJGKy9uc2NmZjV4UFAvMFVPenM3cWxXclpxbC80OFlOQUh4OGZLeks3MlRYcmwwWWpVWUFwazZkbXVIOHdJRUQ4ZlQwdE13RXZkMXFITTdPemh3L2ZweVNKVXRpWTJPRG41OGYzYnAxWStiTW1hU2twR0F5bWJMY2p5c3JTbzZLWk0rU0pVdjQrdXV2c2JXMUxlaFFwSWpTR0x2L0ZmWm5WTmpqRnhFUkVSRXA3SlFjRlJISmhpMWJ0bGlPeDR3Wm84U281QWwzZDNmR2pCbkQwS0ZEQWZqbGwxK0tSWElVSUNJaWdxZWZmcHFXTFZ2eTU1OS9FaEFRd055NWN6T2R2WG5seWhVQWF0YXNtYU0rTm0zYUJNRCsvZnZadjM5L2h2UHBuL3UvSlNjbjQrRGdrS0hjWUREZzZ1cWFhWGw2ZlNVNzg4Nk9IVHR1bTd3dWJQMFVSWG4xMlMxYXRJZ3BVNmJrZXJ0WnlhdjdDQWdJd0dReVpWanFzU2dwckgrbitUM0dpako5RDJRdXYrSy9uNzVuQ3V2M2dZaUlpSWdVWFVxT2lvaGtRMWhZbU9XNFNaTW1CUmlKRkhXTkd6ZTJIUDk3M0JWMTN0N2VQUFBNTTN6MjJXY0FyRm16eHJMM1o3cEtsU3BaWm43Q3JSL0EvcnRuMUxGanh5aFZxbFNHOWhNU0V2ajU1NTlwMkxBaGE5YXNzVHIzOE1NUEV4c2JpNXVibTFYNTJiTm42ZGV2SDRNSEQ2Wjc5KzQ1dnFmMEgrY3kyOWRLZTEzZG02cFZxeGFwZm9xaXZQanNoZzRkeXJwMTYraldyZHR0OXluT1RSb0RkNjh3L3AwV3hCZ3J5dlE5a0ZGeEhXT0Y4ZnRBUkVSRVJJbzJKVWRGUkxJaElTSEJjcXc5UmlVdmxTMWIxbkljSHg5ZmdKSGtMeHNiRzhhT0hVdTVjdVdZT0hFaTI3ZHZwMkhEaGxaMW5KMmRjWEp5WXV6WXNSbXUvK2FiYi9qenp6OXhkbmJPdFAyVksxY1NGeGRIdTNidHJNcFRVMU1KRHcrbmJ0MjZHYTZ4dDdjbk9qcWFVYU5HNGV2clM3Tm16WEowVDJhekdZQlBQdm5FVWpaNThtU3VYcjJhYVprVVhkbE5odDhQczN2dVp4czJiR0QwNk5FTUhqeTRXQ1VWSlA5b2pOMy9DdnN6S3V6eGk0aUlpSWdVRlZydlRVUkVSQXJVa1NOSENBa0o0ZlRwMDdSczJaSXhZOGJRb1VNSFRwOCt6ZW5UcHpsLy9qd0FKVXFVd01YRmhRNGRPdENoUXdmQ3dzS3d0YldsUTRjTytQdjdBMlM2REc5U1VoS0xGaTBDNE1TSkUxYm5Ra05ETVpsTTFLaFJJOE4xZm41K0xGbXlCSVBCd01DQkF6bCsvTGpWK2JpNE9GSlNVa2hMUzdPVW1Vd200dUxpTUpsTWx1Um81ODZkTGEvMHBYZ3pLMHV2bngrKysrNDcycmR2VC9YcTFhbGN1VEp0MnJSaDZkS2xHV0x3OC9NaklDQWcwemIrZXk3OS9iNTkrMmpac2lXMWE5ZG03ZHExYk4yNmxjYU5HMU83ZHUwTXMzYnYxdTNpeWsyNTFVKzdkdTJ5OWZvM1BhT01ObXpZd09EQmczTzF6VHZKcjdHV0dZMkIvTytuSU1iWTdXZ01aRlRZdndmdXR6R1dsSlRFN05temVleXh4NmhjdVRLQmdZRjA3TmlSbjM3NktWZjdLWXpmQnlJaUlpSlN0R25tcUlpSWlHU2IyV3dtTEN5TWE5ZXVFUk1UdzgyYk43bDU4eWF4c2JGMDZOQ0JpaFVyNXJqTjU1OS9udGpZV0t1eVNaTW1XWTZiTld2Rzh1WExyYzRialVhbVRadEdzMmJOYU4rK3ZhVThzMzJtUHYzMFV5NWZ2b3k3dXp2YnQyL0hhRFJha3FpSERoMEM0TUVISDh3MHRucjE2akZod2dUZWUrODlYbnJwSmRhdFc0ZXZyeThBUFhyMDRPREJnNWE2cTFhdHNzd0MyYmx6cDFYU05EdlMwdEt3dGJYTjBUVjNZOTY4ZVh6MDBVYzRPanJTdUhGanpHWXorL2J0WTh5WU1VUkZSZkg2NjYvZmRkdHBhV2tNSFRvVWIyOXZidDY4eWJoeDR6Q2J6Zmo3K3hNZUhzN2t5Wk41OXRsbmMvRnVDb2ZnNE9BYzFTOE96MmpRb0VIWnF2ZnZ6eTZuK3d3WFpzVmhET1MxKzIyTTVUU2U0akFHN3JkbmxGT0ZQWDZUeVVUUG5qM1pzMmNQUGo0K1BQYllZOFRIeDdOMzcxNkdEQmxDYW1vcW5UdDNMdWd3UlVSRVJFVHloSktqSWlJaWtpV3oyY3loUTRmNDQ0OC8yTDkvUC92Mzd5YzZPanJUdW1YTGxyMnI1T2lYWDM2Smc0TURkbloyTEZteWhPKysrNDRWSzFaZ2IyOVAxNjVkcVZldlhvWnJVbE5UZ1RzdlZ4b2FHc3JjdVhONTRJRUg2Tm16SjZOR2pXTGJ0bTA4OGNRVEFPemZ2eCtBUm8wYVpkbEdyMTY5Mkxsekp4czNidVRWVjEvbCsrKy9CK0N4eHg0aktDZ0lCd2NIZ29PRENRd01wSG56NXNURXhPRGk0bUpKam9hRWhGamFTa2xKeWJMTWFEUm1taHl0VmFzV3ljbkpBSnc1YythMjk1c2Q2ZnU2cmx5NWtnWU5HZ0J3NnRRcFdyVnF4ZEtsUysvcEIzZXoyY3lycjc1SzU4NmRDUXdNSkRJeWtrbVRKdEc5ZTNlcVY2OU9SRVFFYVdscDJOaG84WkxiS1E3UGFNT0dEWG5hL3YwbXErK3EvNWFuTDYxY0hNWkFYcnZmeGxoTzR5a09ZK0IrZTBZNWRiL0ZuOVB2bVkwYk43Sm56eDVxMWFyRmp6LytpS09qSXdDLy9QSUxmZnYyWmVIQ2hVcU9pb2lJaUVpUnBlU29pSWlJWkpDV2xzYTJiZHRZc0dBQmYvLzlOM1oyZHRTdVhadE9uVHBSdDI1ZHlwY3ZqNnVySzI1dWJyaTZ1dUxpNHBMcGtyYlo4ZEJERDFtT3ZieThBQWdNRExRc1k1dlpmcUJ4Y1hFQWVIcDZadGx1Y25JeVE0Y09KU2twaVZHalJsRy9mbjBtVEpoQWNIQ3dKVG02WThjT2ZIeDhxRmF0Mm0xai9PaWpqNGlJaUdER2pCbVdzamZmZk5OeUhCd2N6SU1QUG1pMUgycFNVaElBYmRxMHlkQmVabVVwS1NrNE9EaGtlaC9wQ2RUY2tKNjByVkNoZ3FXc1dyVnFiTnUyTFZmYWI5KytQYzdPenRqYTJtSXltV2pmdmoyT2pvN1kyOXRibGlFdTdFbVh2RlljbmxGeDIxLzF2OHNtYjl5NEViUFpuS0U4WFhFWUEzbnRmaHRqT1kybk9JeUIrKzBaNWRUOUZuOU92MmRxMXF6SkYxOThRZVhLbFMySjBmUnlnSFBuenVWZHNDSWlJaUlpQlV6SlVSRVJFYkZ5L2ZwMSt2ZnZ6Lzc5KzZsV3JSb3paODZrUTRjT1ZqK2M1UWNQRHcrR0R4OU8vZnIxTTV5TGlvb0N3TnZiTzh2cjdlM3RHVFJvRUZ1M2JxVkZpeFlBZE96WWtaVXJWN0p0MnphOHZiMEpEdy9ucFpkZXlsWXNhOWV1elhUWjNxeU1HemVPbXpkdldwV05HREdDOFBEd0RNc0VBemc1T1dXNzdYdngxRk5Qc1dMRkNsNTg4VVc2ZCs5T1VGQVFkZXJVb1hyMTZ2ZmN0cTJ0TFI0ZUhsWmx0MHRnRnhjNVhYcFJ6NmpvK2UvU3lnRUJBWmhNcGl5WFhOWVlFSTBCeWFtY2ZzOVVxVktGS2xXcWNQMzZkVFp0MnNTSkV5YzRlUEFndTNmdkJtNnRhQ0VpSWlJaVVsUXBPU29pSWlJV0lTRWg5TzdkbStqb2FCWXRXc1JUVHoxVllMT0hIbnp3UWF1OVFNMW1zK1U0TkRRVWdQTGx5MXRkOCsrWkxqWTJOblRvMElFT0hUcFl6ZzhkT3BUdnYvK2VkOTk5bDRZTkd3TFFxVk1ucXpiKzNjKy81U1F4Q2hBVUZKU2hMRDBCMnF4WnMyeTNreHRMNmY3YmhBa1RjSFoyWnMyYU5VeWNPQkVBUjBkSE9uWHF4TGh4NDNCeGNibGpHem1aeVpyVHo2MG95dW5TaTNwR29qRWdHZ09TMXhJU0VoZ3paZ3lyVjY4bUxTME5nOEZBcFVxVmVPR0ZGL2ppaXk4S09qd1JFUkVSa1R5bDVLaUlpSWdBRUI4ZlQ2OWV2VENiemF4ZXZacGF0V29WZEVoVzB2ZmRCRGgwNkJCQWhoazBxYW1wbVM1Tm15NGdJSUErZmZydzJXZWY4ZE5QUDFHbFNwVU0rNDJtTDJWb01wa3kzUU0wdXlJaUluQjJkclpLTHFjblh1UGo0NjNLa3BLU0tGV3FGUGIyOW5mZFgzWTVPVGt4ZnZ4NHhvOGZ6OFdMRjltM2J4K2Zmdm9wSzFldUpEazVtVGx6NXR5eGpmVGt0R1JQVHBkZTFETVNqUUhSR0pDOE5tN2NPRmF0V2tYcjFxMFpQbnc0dFdyVnN2d2pMaVZIUlVSRVJLU29LN1RKVVNjblJ4SVRiKzNsZGYxNkpGNWVwUXM0SWlsdXJsK1B0QnpuMTFLSUlpSjVhZGFzV1Z5NWNvVjE2OWJkZDRsUitMODlQQUcyYk5tQ3E2c3IvdjcrQUpUSC9FR2pBQUFnQUVsRVFWUXVYWm9LRlNxUW5KeDgyK1Fvd0J0dnZNRlhYMzFGY25JeTNicDF5M0ErZlJrNW85R1k0K1JvYW1vcVAvLzhNelkyTnJ6MjJtdVlUS1pNNjlXb1VTTkQyZnIxNjYxbXl1YVZxVk9uWWpLWkdEMTZOQlVxVktCQ2hRbzgrdWlqMUs5Zm44MmJOMXZWTlJnTXBLV2xaVWdVcjF1M0xzL2pMTTcwakVSalFEUUdKSyt0WDc4ZWdObXpaK1B1N200cDExNmpJaUlpSWxJY0ZOcmthUG55NVRoOSt0Yi90Qjg4ZUl6SEgyOWV3QkZKY1hQdzRESExjWVVLUGdVWWlZakl2WXVLaXVMenp6K25WNjllMUsxYnQ2RER5ZFRodzRleHNiRmgrL2J0aElTRThPeXp6M0w5K25XT0hUdkd1KysreTd2dnZudkhOcEtUa3hreFlvUmxGdXE4ZWZQdzkvZm5tV2Vlc2RSSlg0YndUck5RMDZVblUvLzg4MDhhTm14SVpHUWtQWHYyWlBUbzBUZzVPVm45VUQxOStuU3VYYnZHdEduVExHVnBhV2trSmlaU3JseTVUTnV2VmF1V0pkN2NXR0ozdzRZTmhJYUcwckpsU3g1NTVCRUFMbCsrREpEaGZyMjl2Ymw2OVNvSERoeXd6TEE5ZGVvVW4zMzIyVDNISVZuVE15cjY3alNqVDJOQU5BYmtYdDNwZXlaOXBZeExseTVaa3FQSGp4L25sVmRleWV2UVJFUkVSRVFLWE1Gc0lwWUxtamR2WWptZU4rOXpidDZNTGNCb3BMaTVlVE9XZWZNK3Q3eHYxcXpKYldxTGlOei9mdjMxVjB3bUV5Ky8vSEpCaDVJbE56YzNZbUppR0RseUpIWjJkZ3diTm93bFM1YlFwMDhmZ29PRDczajlxVk9uZVBiWlo5bXdZUVBQUGZjY3k1Y3ZCMkRJa0NIMDdObVRQLy84RTdQWlRQMzY5V25kdXZVZDI5dTNieDlUcGt6aG9ZY2VBaUE2T3BwMjdkcXhidDA2cGs2ZHlvQUJBK2pac3ljdnZQQ0M1ZVhtNWdaZ1ZmYmlpeS9TdjM5L3ZMMjlNKzBuT1RtWmxKU1VITzBkZHp2cFAzcSsrT0tMZE83Y21WNjlldEcxYTFjQW5udnVPYXU2blR0M0JtN050bDI3ZGkxZmZ2a2wzYnAxbzN2Mzdya1NTMTRhTkdnUVE0WU1LZWd3N2tweGVVWjVUV1BnL2g4RGhma1o1YlhpTWdieW1zWlkxdEwvWVZqWHJsMTU2YVdYZVBMSkozbmlpU2RJU1VuQllEQmdNcGxJU0VqSXQzajByRVJFUkVRa1B4WGFtYU05ZW5SbS9mcXRSRVJjNCtyVjYvVHFOWXhody9wUnI5NERXbUpYOHN6MTY1RWNQSGlNZWZNKzUrclY2d0Q0K0pUaHhSZTdGSEJrSWlMMzV0ZGZmNlY4K2ZKVXExWXQzL3MybVV3a0ppWmlaMmZIMmJObkFiQ3p5L2kvS0VlUEhtWEFnQUZjdTNhTmp6NzZpT3JWcS9QYWE2OFJIaDdPcEVtVE9IUG1ERk9tVE1sd2JVeE1EQXNXTE9Denp6NGpMUzJOVWFOR01YVG9VQUEyYmRyRWE2Kzl4bSsvL2NadnYvMkdqNDhQRHovOE1NMmFOZVBBZ1FPVUsxY09EdzhQSEIwZHNiR3h3V2cwNHVycWlzRmdZTUtFQ1J3K2ZCaC9mMzgrK09BRHVuYnRpb3VMUzk1L1lQZW9SNDhldUxtNXNXVEpFbzRmUDA1eWNqSVZLMWJrK2VlZlorREFnVloxUjQ0Y1NXSmlJdXZXcmVPTk45NGdJQ0NBRVNORzBMTm56L3QrUDdJTkd6YmMwNTZ4NlVzaTMwc2JkNnU0UEtPOHBqRncvNCtCd3Z5TThscHhHUU41VFdNc2E1TW5UOGJMeTRzZmZ2aUJuVHQzVXFaTUdWNTY2U1hlZU9NTnVuVHB3dG16WjFtN2RpMDlldlRJbDNqMHJFUkVSRVFrUHhuTVpyTzVvSU80Vy92MkhlTFZWMGNYZEJoU3pNMmRPNW1HRGUvUEpTZ2w5L2o1K1ZtT0wxeTRVSUNSU0hGUUVPT3RTNWN1bEN4WmtxKysraXBmK3ZzM285SElRdzg5eExWcjF3Q29WS2tTdi8vK3UrWDg1Y3VYV2JCZ0FjdVdMY1BSMFpIcDA2Zno5Tk5QVzg2YnpXWkdqeDdOMTE5L1RjdVdMUWtPRHNiSnlZbWJOMjh5ZmZwMHZ2LytlK0xpNHZEMzkyZm16SmswYVdJOTI5OXNOck4rL1hxKytPSUw5dTNieCszKzEranh4eDlueVpJbHdLMGY4V0ppWW5qdXVlZXNmb2d6R28zTW5Uc1haMmZuREQvUXpaOC9uK3ZYcnpOdTNEaXI4dlFFY2YvKy9RdEZnalczK2ZuNVlUQVllT3FwcDZ6S3AweVpncWVuNTEyMXVYbnpaajc5OUZOV3IxNmRyZnBYcjE3Rnk4c0xHNXRiQzZ2czNidVhMbDI2VUxWcVZYYnMyR0dwZCszYU5jYU1HV04xYmZvUHVuZGF3ckF3eTR0bmxOYzBCbkpYWWZvN3pXc2FBL29leUd2Myt4Z3JUTjhIOS90bktTSWlJaUs1dzJBd0dISlN2OURPSEFWbzFLZ3VjK1pNWnZMazJVUkVYQ3ZvY0tTWUtWdldtekZqWGxkaVZFU0toTWpJU0h4OWZRdWtienM3TzNyMTZzWCsvZnVwWGJzMnZYcjFzcHlMam82bVQ1OCsvUFBQUHpSdjNweXBVNmZpNys5dmRiM0JZR0R5NU1uRXhzWnk0TUFCSWlJaUNBZ0l3TTNOelRLTDlPMjMzMmJnd0lHWjdpRnFNQmg0K3VtbmVmcnBwNG1Nak9UdnYvL215SkVqaElTRUVCWVd4clZyMTRpTmpTVWxKWVVSSTBaWXJtdlhybDJtOTJNeW1aZzFhOVp0NzNuQ2hBbVpsbmZ2M3IxWUprZmhWcEo2dzRZTlZtWHZ2Ly8rWGJmMzQ0OC9Nbmp3NEd6WFg3WnNHZDk4OHcyMWF0WEMzdDZlM2J0M0EyU1lvUlVmSDU4aHp1SWl0NTlSWHRNWXlIMkY1ZTgwcjJrTTZIc2dyeFdHTVZaWXZnOEt3MmNwSWlJaUl2bXZVTThjVFJjZm44RHk1VCt3YytkZlhMeDRoY1RFeElJT1NZb29nOEZBcVZJbGVmamhScnoyMmlEYzNGd0xPaVRKSjVvNUt2bXBJTVpiMDZaTmVmamhoNWs1YzJhKzlKY1RTVWxKSEQ1OG1NYU5HOSsybnRGb0pEbzZHaTh2TDZ1eTJOaFlQRHc4OGpwTUt6ZHYzc1RaMlRuVDVZSC95MncyVy9iMWNuRnhzY3lBa0h2eitlZWYwN2R2WDdMN0R3ZTNiTm5DUng5OVJGaFlHQ2FUaWFwVnF6Snc0RUM2ZGV1V3g1RktYdEVZdVAvcEdVbGUweGdyUFBTc1JFUkVST1JlNUhUbWFKRklqb3JjcmN1WEw3Tng0MFkyYk5qQTNyMTdiN3VVNG45NWVIalFva1VMV3Jac1NmUG16YTErakplaVI4bFJ5VThGTWQ3YXRHbERsU3BWQ0E0T3pwZitSRVJFUkVSRVJFUkVSSEtEa3FNaWQrbmF0V3RzMnJTSmpSczM4dWVmZjJJeW1iSjlyY0Znb0hidDJqUnUzSmdtVFpyUXVISGpmSitsSkhsTHlWSEpUd1V4M3A1OTlsbnM3ZTM1N3J2djhxVS9FUkVSRVJFUkVSRVJrZHlnNUtoSUxvaUtpbUxMbGkxczJyU0pQLzc0ZzZTa3BCeTNFUmdZYUVtV05tblNCRzl2N3p5SVZQS0xrcU9TbndwaXZBMGZQcHk5ZS9leVo4K2VmT2xQUkVSRVJFUkVSRVJFSkRjb09TcVN5NUtUazltelp3ODdkdXhnKy9idG5EMTc5cTdhcVZ5NU1rMmFOS0ZSbzBiVXJWdVh5cFVyYTErNVFrVEpVY2xQQlRIZTVzNmR5N1JwMHpoeDRnUXVMaTc1MHFlSWlJaUlpSWlJaUlqSXZWSnlWQ1NQblQ5L25oMDdkckJqeHc1MjdkcDFWN05LQVZ4Y1hBZ0tDcUp1M2JyVXJWdVhvS0FnZkh4OHlPSGZzT1FUSlVlejcrclZxNVF1WFJvN083dmIxZ3NMQzZOaXhZcjVGRlhoVWhEamJkT21UUXdZTUlDZmYvNlpvS0NnZk9sVFJFUkVSRVJFUkVSRTVGN2xORG1xYVdzaU9lVHY3OC9MTDcvTWwxOSt5YkZqeC9qbW0yOFlPblFvOWV2WHYyTXk2Ti9pNHVMWXRXc1g4K2ZQWjhDQUFUejAwRU0wYk5pUWZ2MzZNWGZ1WEhidTNNbU5HemZ5OEU2a09PbmF0U3ZkdTNmbjRzV0xtWjUvN3JubkdEaHdJS21wcVZ5NGNJSE9uVHR6OE9EQkhQZXpaY3NXYXRTb1FiOSsvVzViYjlldVhWU3RXcFhwMDZmZnNVMmowY2pJa1NQWnZYdDNqdU81RndrSkNSaU54bnp0c3lCVnExWU5nRk9uVGhWd0pDSWlJaUlpSWlJaUlpSjVKL3VaSEJISndNSEJnZWJObTlPOGVYTUE0dVBqT1hEZ0FMdDM3K2F2di83aTRNR0RPVXF1WEwxNmxTMWJ0ckJseXhaTG1aZVhGelZyMXFSR2pScVcvMWFyVmcxSFI4ZGN2eDhwbXY3M3YvL3h3dzgvVUs1Y3VVejN2ajE1OGlTclZxMmlWYXRXMk52YkV4WVd4bzgvL3NqQmd3Zlp2MzgvcFV1WHpuWmZkZXZXeGRYVmxhKysrb3BLbFNveGZ2ejRESFZpWW1MbzA2Y1BScU9ST25YcTNMSE5OV3ZXTUdQR0RBNGZQbXo1MnhnMmJGaW1kWjJkblVsSVNNaXlyYjU5KzFLL2Z2ME01ZGV2WCtma3laTWNPWEtFdzRjUHMyL2ZQbzRlUGNxcVZhdm8xS25USFdNc0NpcFdySWlkbloyU295SWlJaUlpSWlJaUlsS2tLVGtxa290S2xpeEpzMmJOYU5hc0dRQ0ppWW5zMzcrZnYvNzZpNy8rK290RGh3NlJuSnljb3phdlg3L096cDA3MmJsenA2WE14c2FHZ0lBQWF0U29ZWGtGQmdiaTcrK2ZvOW1yVWp6TW1UTUhzOW5NaUJFamNIQnd5SEIrN3R5NUFMejIybXNBUFByb280d1lNWUpwMDZZeGRPaFFWcXhZa2UyK3lwUXB3L2ZmZjg4amp6ekNSeDk5Uko4K2ZUSXNuZHUzYjE5T25UckYwS0ZEZWZMSkorL1k1cng1OHdBWU4yNmNwV3orL1BtWjFuVjNkeWM2T2pyTHRwbzFhMGI5K3ZVNWZ2dzQ0OGFOSXl3c2pETm56aEFaR1dsVno4UERnNVl0V3hhcmZZSHQ3T3lvV0xFaW9hR2hCUjJLaUlpSWlJaUlpSWlJU0o3Um5xTWkrY2hvTkJJU0VzTGh3NGM1ZE9nUWh3NGRJaVFraExTMHRGeHAzOWJXbGdvVktsQ3BVcVVNci9MbHl5dHhlZy95YWcvSTNOeGo5dHk1Y3dRRUJGaVZ4Y1RFVUtGQ0JWeGRYVGx6NWd4T1RrNVc1OFBEdzZsY3VUS1ZLbFhpK1BIamxuZ1NFeE9wVmFzV0RSbzA0SnR2dnNrMHFkcXpaODhzWS9udHQ5L3c4ZkVoTURBd3c3bExseTd4MjIrLzBhVkxsMHpiZFhWMVplSENoUURzM3IyYmh4OSttTFp0MjdKNTgrWXMrMXUzYmgwZE8zYmt5U2VmWk1PR0RSaysxK1BIai9QQUF3OXc4dVJKcWxldlRteHNMRjVlWGpnNk9sSzFhbFdxVjYvT3lwVXI4ZmYzNTdmZmZzdndPUVlFQkJBV0ZwWmwvK2x5SzdsWVVIdmM5dTdkbXl0WHJyQnAwNlo4NjFORVJFUkVSRVJFUkVUa1h1UjB6MUVsUjBVS1dFSkNBdi84ODQ4bFdYcm8wQ0hPbnorZjYvM1kyZG5oNStlWElXSHE2K3RMK2ZMbGNYTnp5OVZFWFZGVFdKT2preVpONHYzMzMyZnUzTGtNR3phTUV5ZE9jUGJzV2RxMWE0ZkJZR0Q0OE9ITW16ZVB1blhyMHJoeFk2dHJJeU1qTTExUzk5bG5uK1dKSjU3SXMvSGk2ZW5KOWV2WEFXamZ2ajBiTjI1azc5NjlOR3pZMEZKbjRzU0pYTHAwaVFVTEZtQnJhOHN6enp6RHp6Ly96TFp0MjVnL2Z6NzE2OWZublhmZXNmeURnSzVkdTNMNjlHa09IVHBrYVNNbUpvWlNwVXBaM2hzTUJnSURBemw1OG1TR21OS1RvNWtsZTlPRmhJUVUrdVRvK1BIaldibHlKU2RPbk5EM2dZaUlpSWlJaUlpSWlCUUtPVTJPYWhxWlNBRnpkbmFtVWFOR05HclV5RklXRlJYRjhlUEhPWG55SkNkT25PRGt5Wk9FaElTUWxKUjAxLzBZalViT25Udkh1WFBuc296RDE5ZjN0cS8vempxVWU1ZWFtcHByYmYxM1puQkVSQVRUcGsyamN1WEtEQm8wQ0lEMzNudVB0V3ZYc25idFdtclhyczJubjM0S1lFbk1aMGRBUUFCUFBQRUVlZjF2YTNidTNNbUdEUnQ0L3ZubmFkaXdJVWVQSHVYS2xTdTBidDBhUHo4L0prNmNTSGg0T01PSEQrZm5uMyttUTRjT3RHclZpck5uenpKMDZGQisvUEZIbGkxYnhwRWpSMWk5ZWpXTEZpMnlhdi9maWRIc3lpeHhtcTRvSkJNclZxeElmSHc4TjI3Y3dNdkxxNkRERVJFUkVSRVJFUkVSRWNsMVNvNkszSWM4UER4NDVKRkhlT1NSUnl4bEpwT0o4K2ZQVzVLbDZmOE5Dd3ZMbFNSVlFrSUNwMCtmNXZUcDA3ZU5xMnpac25oNmV1THA2WW1YbHhkZVhsNlc0OUtsUzF2S1NwWXNXU1NTUlhrdEw1YzZIamR1SExHeHNTeGV2Qmg3ZTNzT0hEakEyclZyZWZUUlIrbllzU05QUC8wMEtTa3BtYzZXckZHakJpRWhJWG1lQUUzM3p6Ly9rSmlZYUprZGFqYWJHVGx5Skk2T2preWRPaFdBTjk1NHd6SXpkTWlRSWJpNXVkR2pSdy9XcjE5UHVYTGxDQTRPQnFCLy8vN1VxRkdEVHAwNlVhOWVQV3hzYktoVXFSSzllL2ZPbDNzcHpOemMzQUJ5dkRleWlJaUlpSWlJaUlpSVNHR2g1S2hJSVdGcmEydFpEcmRkdTNhVzhvU0VCRTZkT3NYWnMyY3RNMFBUWHpkdjNzelZHS0tpb29pS2lzcFczUklsU2xnU3A1NmVubmg0ZU9EbTVtWjV1YnE2Wm5yczV1YUdnNE9ERXF2MzZQang0eXhldkpnNmRlclFvRUVEVHA0OHlhaFJvN0N4c1dIT25EbXNYYnVXOWV2WDMzTS80OGVQNThxVkszZXM1K1Bqdy9qeDQ3TTgzNlZMRjZ0azdPTEZpOW16Wnc5ang0NGxJQ0NBYmR1MnNXM2JObXJVcU1HQUFRTUFhTkdpQmRXclYrZllzV080dWJrUkd4dUxqNDhQQUk4KytpaHo1ODZsUjQ4ZUFEUnAwc1JxVFBYczJaTnZ2dmttUXh3aElTRVp4bDV4V24wK0xpNE91TFcwc1lpSWlJaUlpSWlJaUVoUnBPU29TQ0huN094TVVGQVFRVUZCVnVWbXM1bW9xS2dNQ2RQUTBGRE9uVHRuU1lMa2xaU1VGTUxEd3drUEQ4L3h0WFoyZGxhSlUxZFhWeHdkSFhGMGRNVEJ3Y0Z5bk4yWGc0TUR0cmEyMk5qWVlHTmpnNjJ0cmVWOVp2LzliMTBiRzVzOCtJVHkxdm56NXpHWlRCdzllcFNxVmF0YXlvY01HVUtGQ2hWNDhza25zYkd4SVMwdDdaNzZXYmx5SlNFaElYZXNGeGdZYUpVY3ZkMytuZ0JidDI0RmJ1Mlorc0VISDFnU2xQUG16Y1BlM3A0dFc3YlF0MjlmTGwrK3pQRGh3MW0wYUJHTkdqVml4WW9WUFBYVVU2eGZ2NTVCZ3diaDd1NU9zMmJOK09tbm4ralFvUU5yMXF6QnljbUoxcTFiNCtMaVl1bnY0TUdEN04yN0YzZDNkN3AzNzM0UG4wamhsWlNVeEU4Ly9VVFRwazF4ZEhRczZIQkVSRVJFUkVSRVJFUkU4b1NTb3lKRmxNRmdvSFRwMHBRdVhab0dEUnBZblRPYnpVUkhSMXVTbCtIaDRWeTZkTW5xL1pVclZ6Q1pUQVVTdTlGb0pESXlrc2pJeUFMcHZ5aG8xYW9WWDN6eEJVNU9Ucmk0dURCdzRFQ01SaU9USjAvbTY2Ky81dXJWcTd6MTFsdk1uRG1UaUlnSUJnOGViSFY5UkVRRVFJWnlnRmRmZlpWYXRXcFpsZDF1ZHVYZHpBSWVQbnc0ZGVyVXdkdmJtOTI3ZDdOMDZWSmVlT0VGR2pkdVRPZk9uUzFKenBVclY5S3RXemVhTm0xSy8vNzlPWDM2Tk1PR0RXUEJnZ1hVcjErZkZTdFdVSzFhTldiTm1zWGJiNy9Od0lFRCtmcnJyK25UcHc5OSt2U3g5TmVrU1JNQXlwWXRtMkZ2MG9MMjFsdHZjZjc4K1R4cjMydzJrNUtTd3BVclY0aUtpdUxycjcvT3M3NUVSRVJFUkVSRVJFUkVDcHJCWEp6V0N4U1JiRE1halZ5N2RvMUxseTV4K2ZKbFMvTDArdlhybHRlTkd6ZUlpb29xVnN1T0FseTRjS0dnUThpUmhRc1hNbVRJRUpZdFc4YUxMNzZJeVdUaWxWZGU0Wk5QUHNIWjJUbkg3VzNjdUpFbm4zd1N5TjdlcEpuTkV2MXZXVmJ0SkNjblU3Tm1UU0lqSXpsNThpUStQajRzWDc2YytmUG44K21ubjFLN2RtMUwzY2pJU0R3OFBLaFpzeVlEQmd6Z3RkZGVzOXJUZGNPR0RhU21wdEt4WTBlclB2YnUzVXZqeG8yQld6TmMvL2pqRDd5OHZLenFCQVFFM0hGL1g0UEJRTVdLRlFrTkRjMnlUbmI1K2ZsWmp1M3M3REFhamZmY1puYTBhdFdLaFFzWDN0VzRFQkVSRVJFUkVSRVJFU2tJaGh6TzBOSE1VUkhKbEoyZEhlWEtsYU5jdVhLM3JXYzBHb21LaXJKS21tYjJpb21KNGViTm04VEd4dVpib2tkdUpYSkhqUnJGRTA4OHdZc3Z2Z2pjMnIvMjAwOC90ZFRKYkhuYjdDUTkvMjNZc0dHNUYvUy9mUGpoaDV3N2Q0N2c0R0RMZnFLMnRyYlVyRm1UanovK09FUDl4WXNYMDdwMWF5NWN1TUNJRVNNeW5DOWR1blNHNU9qNDhlTXRTd3hmdTNhTndNQkEzbnp6VFVhUEhwMG45NVJUNTg2ZHk5UDJ6V1l6MTY1ZFkvdjI3WXdkTzVhNWMrZnl6anZ2NUdtZklpSWlJaUlpSWlJaUlnVkZ5VkVSdVNkMmRuWjRlM3ZqN2UyZHJmcG1zNW5FeEVSaVkyTzVlZk9tNVJVYkcwdE1USXhWZWZweGZIdzhTVWxKR1Y3Snlja2tKU1hsOFIwV1hpYVRpWmRmZmhtejJVeHdjSENlOWpWLy92eGNiL1BZc1dOTW5UcVZGaTFhTUdEQUFFdjVnUU1IV0xseXBWWGRsSlFVVWxOVFdieDRNUXNXTE1peXpZQ0FBTWFPSFd0NXYzUG5Ualp1M01oenp6M0hkOTk5aDZ1cksvNysvb3daTTRibzZHaW1UNStlNi9kMXZ6RVlESlFwVTRibm4zK2U4K2ZQOC9YWFh6Tnk1TWhDdWRldWlJaUlpSWlJaUlpSXlKMG9PU29pK2NwZ01PRHM3SXl6c3pObHk1YTk1L2JTOTB2TUxIbWEva3BKU1NFdExRMlR5WVRKWk1yeStIYm5aODZjbVF0M243OWVmLzExZHV6WXdRc3Z2TUNtVFp1NGNPRUNGeTVjNE9MRmk2eGV2UnAzZC9kYzZ5dTM5eHlOaW9xaVc3ZHVKQ2NuMDdadFd4WXNXRUJFUkFRM2J0eGcvdno1ZlBUUlIxYjEyN1ZyWjltWHMwS0ZDclJ1M1pvdnYvelNjdjc0OGVQVXJsMmJPblhxV01xTVJpTkRodzdGWURBd2F0UW92dnZ1T3h3ZEhWbS9majJ0VzdkbXhvd1pwS1dsRmNwbmY3ZjgvZjJKam80bUppWUdEdytQZ2c1SFJFUkVSRVJFUkVSRUpOY3BPU29paFpyQllNREJ3UUVIQndkS2xTcVZaLzBVdGdSWldsb2FYM3p4QlFBclZxeGd4WW9Wd0swbGFmMzkvYTArcTRpSUNBWVBIbXgxZlVSRUJFQ0djb0JYWDMyVldyVnE1Vlhvd0sxa1p2cFN2K25MMjlyYTJoSVVGRVJjWEJ4dnYvMDJ2WHIxb21uVHBrUkdSckoxNjFiTE1yck5talhqNTU5L0pqazVHUWNIQndETE1zSTlldlN3OURGdDJqU09IajFLang0OXFGZXZucVhjMWRXVkRSczI4UERERDNQMTZ0Vml0YWV1cmEwdEFIRnhjVXFPaW9pSWlJaUlpSWlJU0pHazVLaUlTQkZrWTJQRGtDRkRBS2hXclJwVnFsU2hVcVZLK1BuNVlXZG4vZFVmSFIyZDViSzdtWlYzNnRRcHo1T2pEUm8wWU5HaVJmajcrK1ByNjR1UGp3L2UzdDdZMk5pd2VmTm1saTVkeXBkZmZzbTMzMzdMMGFOSFNVMU5wWHYzN2dCMDZkS0ZGU3RXc0d6Wk12cjE2OGVGQ3hmNDdMUFA4UGYzcDJ2WHJnRHMyYk9IY2VQRzRlcnF5b2NmZnBpaGZ5OHZMMzc5OVZmS2xpMTdWek5mQzZ1TEZ5OWlNQmh5WlZhM2lJaUlpSWlJaUlpSXlQMUl5VkVSa1NKcTJyUnAyYW9YR0Job21hV1pya2FOR29TRWhHUjcxbVJ1SnhBZEhSMFpOR2hRcHVlZWVPSUovdnp6VHpwMDZFRG56cDBwV2JJa0xWdTJKQ2dvQ0lCbm5ua0dYMTlmeG8wYlIrZk9uUms4ZURBSkNRbDg4TUVIbHNUd2dnVUxNQnFOVEowNkZUOC92MHo3OGZYMXpkVjdLZ3pDd3NMdzlmV2xSSWtTQlIyS2lJaUlpSWlJaUlpSVNKNVFjbFJFUk83WjBLRkRzenczZi83OGUybzdMUzJOc0xBd1FrSkNDQWtKNFlVWFhpQW9LSWk5ZS9mU29FRURMbDI2WkVtTUFwUW9VWUozMzMyWDRjT0hVNjllUGNMQ3duajg4Y2Q1NmFXWHJPSzljZU9HWlhhdDNCSWFHa3JGaWhVTE9nd1JFUkVSRVJFUkVSR1JQS1BrcUloSUFYai8vZmVaUG4xNm5yU2RsSlNVb2N4c05uUDgrSEYyN2RyRnJsMjdpSXVMWS9YcTFiblc1N3g1ODdJOGwxbHk5SzIzM3FKTW1USlpYak5uemh5MmJkdkc2ZE9uT1hQbURNbkp5Y0N0R2FxOWV2VUNZTU9HRFZ5NmRBbGJXMXRtejU1TlltSWk4K2JOdzg3T2ppRkRoakJyMWl6T25UdUhzN016eTVZdHMyci9vWWNlNHR0dnY4M3hqTmNhTldya3FINWhFeG9hU3R1MmJRczZEQkVSRVJFUkVSRVJFWkU4bytTb2lFZ0JTRTFOdFNUODhrSnNiQ3hidDI1bDM3NTk3TnUzajcvLy9wdm82R2pMK2FaTm0rWlozOWt4WThZTXEvZEdvOUhxL2FsVHAxaTNiaDJWSzFmbTJXZWZwVUdEQmpScTFJajY5ZXZqNnVySzBxVkxHVEJnQVA3Ky9xeGZ2NTR1WGJvUUhCeU11N3M3a3laTll1VElrWnc3ZHc2QWhJUUUzbnJyTFJZdlhveURnNE9sajVJbFMrWTQ3cENRa0x1NDI4SWhLaXFLR3pkdVVMVnExWUlPUlVSRVJFUkVSRVJFUkNUUEtEa3FJbElBUHZ6d1F6Nzg4TU04YS8vcTFhdDA3dHpaOHQ3RHc0TTJiZHJ3MEVNUDBhaFJJeG8zYm13NUZ4SVNrdVVNeXN6S1c3Um93YSsvL3BxdE9OSm5zZHJZMkZpVlIwWkdZaktaOFBEdzROQ2hRNFNGaFZHNmRHbkwrZEdqUnpOKy9IZzhQVDJ0cmpPWlRJd2VQWm9wVTZiZzQrUEQ1czJicVZHakJsdTJiQ0U0T0pqbm4zK2VGaTFhOE9lZmZ4SVFFTUN5WmN0NDg4MDNXYlpzR1VlT0hDRTRPSmdtVFpwa0svYk0zRzRQMXR6ZWR6Vy9uVDU5R2tESlVSRVJFUkVSRVJFUkVTblNsQndWRVNtQ3FsU3B3dmp4NDZsUm93WU5HalM0YmNMTDNkMmQ3dDI3Wjd2dDZ0V3IzL2I4VzIrOXhZa1RKeWhac2lTaG9hRUFWSzVjMmFyTzFxMWJNL1RackZrenk3R1BqMCtHZHBPU2ttalZxaFc3ZCs4bU1EQ1FuMy8rMlhKZkZTdFdwRlNwVWpScTFJaVVsQlNlZU9JSmxpMWJocGVYRnp0MzdtVHMyTEhNbkRtVHBrMmJjdlRvVVI1NDRJRnMzMjl4OGIvLy9RKzQ4L01WRVJFUkVSRVJFUkVSS2N5VUhCVVJLYUxHalJ1WHJYcGx5NVpsMGFKRnVkYXZ1N3M3VzdkdXhXZzBZbWRuUjkyNmRaazhlYkpWbmFDZ0lHclVxSUhKWk1MZTNwNmdvS0FNUyszK2w2T2pJMzM3OXFWS2xTck1uejhmTnpjM3EvTWRPM1prNmRLbGpCZ3hncjU5KzFyS1M1UW93WWNmZnNqTEw3L010R25UcUZtelpvN3ZxVzNidGx5OWV2VzJkVHAyN0hqYmZWVHZkNmRPbmNMSnlRbGZYOStDRGtWRVJFUkVSRVJFUkVRa3p4ak10MXNqVUVSRUFQRHo4N01jWDdod29RQWp5VjJIRGgzQzBkR1JHalZxM05YMUpwTUpzOW1NblYzaC83YzJNMmJNd05QVGt6NTkraFIwS0FVeTNucjI3TW1OR3pmWXVIRmp2dlFuOHYvYXUrK3dwcTcvRCtCdkNIczRRZEVpcnRvcWlnUEZXUlcvYWkxYTk2RFNhcTExVkszOXFpZ09WQlFCWjZ1MVRoejlPb3BXcUZ2VVlxdldWbkdWV2l0WUVRY09SQ2dnUlVnZzQvY0hUL0lqa2tBU0VoTE0rL1U4UG8va3JzKzk5NXpjbS91NTV4d2lJaUlpSWlJaUlpSjlzTkJ5ekxPcS96U2JpSWgwMXJadDJ3b3RMeEFJOUJTSjhjMmVQZHZZSVJoVlZsWldsVzc1U2tSRVJFUkVSRVJFUktRSlMyTUhRRVJFUk1hWGw1ZUg2dFdyR3pzTUlpSWlJaUlpSWlJaUlvTmljcFNJaUloUVZGUUVHeHNiWTRkQlJFUkVSRVJFUkVSRVpGRHNWcGVJaUloUXMyWk41T2JtR2pzTXRZNGRPNGFjbkJ5TUdqVUt0cmEyT3ExREtCUmkvLzc5c0xXMXhlalJvMHRORHdrSmdhV2xKZWJPblFzN083dUtobXd3TXBrTVdnNmpvTEc4dkR3OGVmSUViNy85dGtIV2IrcCsvLzEzdEd2WFRtL0hkK3ZXcmNqS3lvS3ZyeSs2ZE9taWwzVUN3SUlGQytEczdJeVBQLzRZOWV2WDE5dDY1VmF1WEFtcFZJcFpzMmJwWE45S1NrdEx3N3g1OHpCLy9ueWR4N2cyRm5PdEUxV2xMang0OEFERGhnMUQ1ODZkOGRWWFg1bjBkemRnbUxvUUZ4Y0hEdzhQdFdYMDNyMTd1SHIxS2dZTUdBQW5KeWU5Yk5OUUVoSVNJQmFMNGVYbFpmTG5zaVJEbFc4eUhaTW5UMWI1ZVVSRUJHclhybDNKMFJoSFJrWUdGaTVjV09wemdVQ0FUWnMyR1NHaXlzRnpYNnlpNTk5WXg1SGxWcG1wSDIvV3QySXN0OG9xNC94WDFiSnJybVZGbjVnY0pTSWlJdFNxVlFzWkdSbkdEa090elpzMzQrYk5teGcrZkxqTzZ5Z3NMTVNpUll0UXAwNGRsY25STTJmT0lEVTFGVE5uemtSUlVSR21UcDJLd01EQUNvL05xMC9aMmRtWU5tMGFBZ0lDOFA3Nzc2dWNKeTh2RDZ0WHIwYjc5dTNSclZzM2pXL0dKUklKSmsrZWpOVFVWSnc3ZCs2MUdsTllFNW1abVJnMWFoVEdqUnVuOGdkR1dTUVNDWDcrK1dmMDdkdFg2Zk1yVjY3Z3h4OS9oSWVIaDk0ZW1NdGtNa1JGUlVFbWsySDY5T2w2V2VlcmR1N2NpZno4ZkFRR0J1cGxmY0hCd2ZqNTU1L1JvVU9IS3BVY05kYzZVVlhxQWdBa0pTVWhJeU1ER1JrWlZTS1pab2k2c0gzN2RzVEh4K1BhdFd0d2RYVXROVDArUGg1ejU4NUZWSjc5MmtBQUFDQUFTVVJCVkZRVWpodzVvdkY2YzNOejRlRGdBQ3NyelI0WmlNVmlDSVZDMk5uWmFiek1xeVpQbm95MHREVDgrZWVmZWptZllyRVl0Mi9meHNXTEY1R1FrSURObXpkWGFIMlZYYjdKZE1UR3hxcjhmTkdpUlpVY2lmRzhmUGxTNVhGNDNhK05QUGZGS25yK2pYVWNXVzZWbWZyeFpuMHJ4bktyckRMT2YxVXR1K1phVnZTSnlWRWlJaUpDdTNidHNHSERCdVRsNVpsa3l4TDVROUtLdEdLenRyWUdBTFhkQjhzL3Q3UzBSRkpTRXE1ZHU0YVJJMGZpbTIrK3dYdnZ2YWZ6ZHZYcHp6Ly94TVdMRjNINThtWFVxMWNQN2R1M0x6VlBZV0VoZHU3Y2laMDdkeUltSmtiajVPamF0V3NSSHgrUDc3Ly8zaXh2cGwxY1hMQnMyVElFQlFXaFE0Y09XcDN6T1hQbUlEbzZHdlBtemNPMGFkTVVueGNWRlFHQVhsc2QvdlBQUDVCSUpHaldySm5CNnFxdHJTMEtDZ3IwMHRYMnJsMjdFQmNYQjA5UFQ3UnQyeFlYTGx4UU9aK1ZsWlhKSlJVTVVTZkVZckhPaVNOOVV4ZExWYWtMUUhGU0NnQjhmWDIxWHZiNDhlTUlDUWxSSlBOMGJTVXJGb3NoRW9uUW8wY1BmUG5sbDJybk0xUmRlUFRvRWJ5OXZWVW1SZ0hnMHFWTEFJQkpreVpwdkU0QWFObXlwVmJ6eTUwNGNRS3RXN2RXT2UzUm8wZll1blVyYkcxdFZaYTkvUHg4QU1VdlJMMTZQcVJTS1lxS2l1RHA2WWxSbzBhVld2YllzV040OHVRSm5qMTdoc2VQSCtQaHc0ZTRmLzgrUkNLUllwNVBQLzBVSFRwMDBHbS9nTW92MzJSYUJBSUJIang0WUpCMVY0VnJRNk5HamZEbzBTT2x6eG8wYUZCWllSbVZ1Wno3c3Vqai9CdmpPTExjUGpESXVnMTV2Rm5mV0c0TmRmN0xVbFhMcmptWEZYMHgvVzhFSWlJaU1yamV2WHRqM2JwMU9IdjJMQVlPSEZpcDIzN3c0QUdXTDE4T2UzdDdDQVFDV0ZxV0hoSmRmcE01Yjk0OGxldVFTcVVRaVVUdzl2YkcrUEhqVmM0alQ0NnErMEZVTWhIazQrT0RtSmdZZlBUUlI1Z3laUW8yYnR5SS92MzdhN05iZWpGejVreElKQko4OWRWWHNMS3lRcytlUGJGNDhXS0VoSVJnd29RSk9ISGlSS2x1VlFzTEN3RUFGaFlXYU5XcWxVYmIrZXV2djdCaHd3YXNXTEdpUWcrT1g3Vmd3UUpFUlVVWjVRZU9LdVhGTTNyMGFOeTZkUXZ6NTg5SGx5NWRVTDE2ZFkzV08yN2NPSncrZlJvclZxeUFwYVVscGt5WkFnQW9LQ2dBQUxpNXVXa2RhMlptSmdEQTJka1oxdGJXaW5yeDhPRkRBQ2kzMVptOEZWZFdWaFk4UER5MDJyYTZlcWl0UzVjdVljbVNKUUNBeE1SRUJBUUVxSjAzTUREUXBKS2orcXdUYVdscENBc0x3N2x6NTVDYm13czdPenYwN3QwYndjSEJsZjdqVmROWVRLa3VsT1hjdVhNQWdPN2R1MnU5YkZGUkVWNjhlQUdSU0tRMk9acVZsUVdwVkFvWEZ4ZTE2NUVuUitYN3FJcWg2b0pJSk1LVEowOVVKZ3Zsc1owN2R3NTE2OVpGdjM3OU5GcW4zTml4WStIbzZLanhRMFNKUklMOC9IelVxbFZMN1R5Wm1abll0MjhmN08zdEZkZmtrdkx5OGdBQTBkSFJwYVpKcFZJVUZoYml2ZmZlVTdtL1o4NmN3Y0dEQndFVUR4VWdGQW9oRW9rd2YvNThOR25TQkEwYk5xeHdmYXZzOGsydnQ2cDRiU0Q5TU5YamJXcjM3ZVV4MWVQNHVxcXF4OXRVNDY1cTllMTFVTldPdWFtVzNkZU5oVXdta3hrN0NDSWlVMWZ5d3ZQcVd6bEUrbWFNOGlhVlN0R25UeDhVRmhiaXpKa3psZG85NGMyYk56RjQ4R0RZMmRrcEpZR0E0Z2VwOGdlellyRVlUazVPaXRhdEpXT1VKMGZmZi85OXJGbXpSdVYycEZJcEdqWnNpS1pObXlvZXFKYzBlUEJnL1A3Nzc3aDE2eGFxVmFzR0FMaC8vejVHamh5SlVhTkdJU2dvU0k5N3Jabm16WnRESkJMaC92MzdTcDhIQmdiaXdJRUQ4UEx5d3VIRGg1VVN1M2Z2M2tXdlhyMVFyMTQ5UmF1cTh2ajcrOFBlM2g3Lys5Ly85QmI3enAwN0VSSVNZclMzUDNXTlJ5Z1VvaytmUHZEejgwTndjTERHNi8vOTk5L3h3UWNmb0tDZ0FDdFdyTUNISDM2SWZ2MzZJVEV4RVNrcEtWcTN3cHd6Wnc3Mjc5K3YxVExxYVBzOTBxNWRPMlJuWjFmb3ZGMjVjZ1VmZi95eFlyeVR1blhybHBvbk5UVVZFeWRPUkx0MjdSQVRFMk5TTFpiMVZTZlMwOVB4L3Z2djQ5bXpaNmhkdXpiYXRtMkxlL2Z1NGY3OSs2aFRwdzUrL1BISFNodERTZHRZVEtFdWRPblNCVktwRk5iVzFoQUlCS1VTbUNrcEtRQ0FKazJhcUczNUtVK3FDWVZDL1BISEh4cHZHeWl1QzdtNXVZcnQ2TUtRZFNFeE1SSDkrdlZEVEV3TU9uWHFWR3I2K2ZQbjhkRkhINkZ4NDhacWsvekxsaTJEbzZPamRqdFZBZklrcXIyOWZhbkVxNit2TDFKU1VrcDlaMGtrRWdpRlFnZ0VBclgzSjJscGFjakx5ME85ZXZYZzVPU0VrU05ISWo0K1h1WDNYK1BHalNFV2k5WEdtSmlZQ0dkblo1WFQ5UDFkVDFWRGd3WU45SG8vVTVXdkRTWHArN2lZb3RmNTNKZWt5MzI3TnNmR2xJNGp5NjMyS3V0NG0xTGNobVRvK2xaVkdYSWYrUjFuUGl5MDdBNklMVWVKaUlnSWxwYVdXTDU4T1VhTUdJR0lpQWdzWGJwVTV5NEd0ZVhsNVlWNzkrNlYrandxS2dwejU4N0YwcVZMY2V6WU1jVEh4K1BzMmJQbzA2Y1AzTjNkY2VEQUFVVVNVeDJKUklMTGx5L0QzdDVla1hRVmlVUklTRWhBUVVFQldyVnFwVmlIdmIwOWdQL3ZIZzhvZm9CNjRzUUoxSzFiRjRXRmhaWCswTlBHeGtZcEhybmx5NWNqTVRFUk4yL2V4SklsU3hBUkVhR1lscFdWQlVEejdsVCsrT01QeE1mSDQrZWZmOVpQMEFDMmJObWlGSk94YVJPUG5aMGQ1czJiaDhEQVFQejN2Ly9WdU90YWIyOXZyRnUzRHZQbXpjTmJiNzBGQU1qSnlVSE5talYxS2pjZE8zYUVuWjBkYkd4c2xKSkN4NDRkdzZOSGp4QVFFSUFhTldxb1hWNHFsVUlzRml1NnFheE1lL2Jzd1pJbFMxQ3RXalhzMmJOSFpRdG1xVlNLK2ZQbnc5N2VIdXZYcnplcHhLZys2MFJJU0FpZVBYdUdNV1BHSUNRa0JMYTJ0cEJJSklydU9iZHUzWW9GQ3hib0lXcjl4MklLZGVIRml4ZVF5V1N3c3JJcWxSeVZsMjFIUjBmazV1YXFYWWRFSW9GWUxDNnpaYWVoR0tvdTlPM2JGN2R2MzFiOFBXTEVDS1hwU1VsSmNISnlVcnhnY2YvKy9WSXYyY2d0VzdaTW0xMnFzRWVQSHBYYjBsZmQ5ZXZWN214THFsZXZuc1l4eUh1cWVMVUZiMVJVRkhKeWNzcnN3bC9mMy9Wa25xcnl0WUVxeGhTUHQ2bmR0MnZDRkkvajY2eXFIbTlUakx1eTZsdWpSbzBna1VqWXVBUDhqcU95TVRsS1JFUkVBSUJPblRwaHdvUUoyTDU5Ty9MeThyQnk1VXFWM2Q1Vmh0allXQVFIQjZOLy8vNFlPM1lzamgwN0JxQzR5N3BObXpiaDQ0OC94dURCZzdGcDB5YTBhTkZDN1hxRVFpSDgvZjJWUG52OCtERUdEUm9FQURoeTVBaTh2YjBCUU5GeUpqOC9IMEtoRUxkdTNjTE5temNWLzNyMDZJRzFhOWNhWW5mVlV2ZVEzTWJHQmhzMmJNQjc3NzJISDM3NEFkT25UMWM4R003SXlBQ2crWVBpZ3djUHd0ZlhGMDJiTnRWTHpOT21UY1BSbzBjeGN1UklsVjBqVmpaZDR2SHo4ME5vYUNoT25UcFZLdWxRa3J6cld2bjRlZjM3OTBmWHJsMVJvMFlOeUdReVBILytITTJhTmRNcDdwRWpSMkxreUpGS24wbWxVdXpidHcrdXJxNVl2bnk1WHJxKzFhZUhEeDlpMGFKRk9IdjJMQURnblhmZVFXeHNMR0pqWTFYT2UvWHFWYlJ0MnhiNzl1MVRtbVp2YjQvcDA2ZFhTc3lxNkt0T3BLYW1JalkyRnAwN2QwWjRlTGdpc1NjUUNCUS9iQzlmdnF5UGtBMFdpN0hyUW1KaW90cHBBUUVCdUhEaEFyWnQyNlpUdDdxR1pPaTZJSCtaWityVXFVcWZsMHp1cGFXbDRkU3BVL0R4OFZGME4xdlN4SWtUY2VyVXFRcU41YTBMVjFkWFJFWkdLaEtVSmMyZVBSdFBuejVGVkZTVTB1ZnkzaUdhTkdtaWx4aXNyYTFSczJaTnpKOC9YK256MDZkUEl5Y25wMVNMVmtOKzE1UDVlUjJ1RGFRYlV6emVwbmJmcmdsVFBJNnZzNnA2dkUweDdxcFkzNnE2cW5qTVRiSHN2czZZSENVaUlpS0Z4WXNYS3hJdmlZbUptRFp0R3Z6OC9EUWVjNnlpcEZJcE5tN2NpRFZyMXFCRGh3NzQrdXV2UzgzVG8wY1BiTnEwQ1o5Ly9qbjY5KytQMGFOSFkrclVxWEIzZHk4MXI1MmRIWGJ0MnFWNENEdDgrSEM4OGNZYldMZHVIWVJDSVJvM2JvekhqeC9qcjcvK3d0T25Ud0VBNzc3N3JtTGNNL2s2M256enpWSmpleHBiMDZaTkVSRVJnYlp0MnlvbFFwODhlUUpBOCtUb3I3Lytpa21USnVrdExubGkrN1BQUGpPSkh5QzZ4Q01RQ05DM2IxOWN1SENoeklUUW4zLytpY0dEQjVlNXJxU2twSEpiOGRyYTJpSTVPYm5jMXRwWHJseEJkblkyUHZua0U0TW5SaVVTQ1h4OGZFcDlMcFBKSUpGSUlCS0pNR0hDQk15YU5Vc3g3Y21USjdoeTVRcmF0bTBMVjFkWEhENTh1Tnp0L1BISEg2VzZPcTFUcDQ1Ums2UDZxaE11TGk2SWlZbUJxNnRycVhNcmI0VlpWdGVlK3FSckxLWmFGKzdmdjQ5ZmYvMFZIaDRlNk5hdFc1bnpHb09oNjRMOG1seFdjbS9kdW5VUWk4V2xFcWh5RW9rRVFPbVhjRmF0V29XWW1CalkydHBxM2FKYkpwT2hzTEFRM2JwMUs5WEZmVnBhbXFMNy9CNDllcWhjWHQ1bHJ2eWxKVlhyejhuSlFYNStQdHpjM0JUZmcwZU9ITUdOR3plVXhvNU5UVTBGVU56VGdrd21VN1FlWHJwMGFibmZuNjlPcit6eWJlbzA3Wm1DclZWVWV4MnVEYVFiVXp6ZXBuYmZyZ2xUUEk2dnM2cDZ2RTB4N3FwWTM2cTZxbmpNVGJIc3ZzNllIQ1VpSWlJRkN3c0xUSjA2RlMxYXRNRHExYXN4ZGVwVU5HalFBRU9IRG9XM3R6ZmF0bTFyc0hFNXJseTVndERRVU55NGNRUDkrdlhEaGcwYjFJNHQ1dWZucDJneHVXZlBIbnozM1hmbzBhTUhCZzBhaEY2OWVzSEZ4UVZBOFVQZi8vem5QMHJMMnRuWm9YUG56aWdxS2tMNzl1MlJuWjJ0TkwxSmt5Ym8xYXNYV3Jac0NVOVBUelJvME1Ea1d1akp2ZHF5RVBqL2g1R2FQTHdVaThXNGQrOGUyclZycDNKNlVGQVE5dTNiaCtuVHB5dU51Um9kSFkxWnMyYWhhOWV1K1A3Nzc1V1dpWTJOTGJNMXI2NmtVaWs2ZCs2TTU4K2Y0OXExYTRwekxMZDY5V3FzWDc4ZWl4Y3Z4c1NKRXlzY2o3ZTNOeUlqSTh1Y3g4WEZCUUVCQVlvSC9pVVRDWGZ1M01HWk0yZmc3ZTJOenAwN3ExeGVKQkpoeDQ0ZHFGZXZua1lQeXc4ZE9nU2dkQmVhaHFMcVI1YzhPVnBVVkFTcFZLbzBUVjRlbWpkdmprV0xGZ0VBYnR5NGdWcTFhaW5OMTZCQkE3VmovelpvMEtCU3h6eCtsVDdyaElPREF6cDI3S2h5UGZMeGdKczNiNjVUbk5yV2g0ckVZb3AxWWYzNjlaREpaSmcwYVZLbGZqOWZ2bndaM3Q3ZTVmYXFZT2k2VUY3Uzh1Yk5temh3NEFEYXRHbURQbjM2cUp4SExCYXJITWRWS0JUaXhZc1hTc2xSaVVTQzdPeHMyTmpZS0xxaXo4N09oa1FpVVNwN01wa01JcEZJWlhmZS9mcjFLM1c5VlVlVGVsSHllRjY5ZWhXSERoMkN0YlUxTEN3c0lKUEo4TTgvL3dBQURodzRvTmpmbHk5Zll1SENoUnJGVUpJaHk3ZFFLTVNXTFZ0dytQQmhwS2Ftd3RyYUdzMmJOOGVFQ1JNd2NPQkFwWGxMamlGMTRzUUpmUDMxMTBoT1RrYU5HalV3ZE9oUUxGaXdRT2xsdGdNSERtRFhybDFJVGs2R1dDeEdreVpOTUdiTUdJd2RPN1pDQ2RyKy9mdnJ2S3ltTkkyOXJIRzFYcDBtL3pzNk9ocEJRVUY0L3Z3NXdzUEQ0ZVRraE9EZ1lPVGw1U0VzTEF4RGh3N1ZPbDV6dkRZWUNzKzk3c2ZibE83YnRjRnlxM3FhdVpSYlRabFNPYW5zMzZXRzhqcVhXemxUT2VaVnNjNlpDeVpIaVlpSXFKUmV2WHJCMTljWHYvNzZLeUlqSXhFWkdRbWhVQWdBOFBEd1FQMzY5ZUhzN0l4cTFhckIyZGtaenM3TzhQZjNSOE9HRGJYZVZsUlVGS0tpb25EanhnMDRPVG1oYjkrK0dEOStQQklTRWhUenlNZVR1M1Rwa3RLeW9hR2hpSTZPeHZuejUzSHUzRG1jTzNjT1FVRkJHclU2dTMzN05vWU9IUXFCUUlCMjdkcmgwYU5IV0w1OE9RWU5Hb1RKa3ljcjV0dThlVE1tVHB4WWFhMW5LeW9sSlFWQThYaXA1VWxQVDRkRUlsR2JTRjI0Y0NIaTR1S3diZHMyZlBqaGgzampqVGVRbjUrUGxTdFh3dGJXRml0V3JDaTFqS0YrZkZoYVdtTHc0TUhZc21VTGpoOC9qbkhqeGlsTlAzSGlCQVFDQVlZTUdhS1hlRHc4UEpDV2xsYnVQQ3RYcmxRNUxUUTBGQUF3ZnZ4NHRTMk83dDI3aHgwN2RxQnUzYnJseHZQdnYvL2k4T0hEOFBMeVF1dldyY3VkdjZJRUFvRlNIZFJVbXpadEFCUW5TWFJsekxwbWlEcWh5czZkT3dFQXc0WU4weWxPWGV1RExyR1lXbDFJU2tyQ29VT0g0Tzd1anRHalI1Yzd2NzdFeHNaaTZ0U3BhTisrUFhidTNJbnExYXVYT2I4eDYwSmFXaHBxMUtpQnVYUG5RaUtSNE9uVHA2WEtkRkZSa2NvazcrTEZpN0Y0OFdLbHo1S1NrdkR1dSsraVo4K2VpdkxpNit1TGxKUVVqYjhud3NQRFlXbHBDV3RyYTZXRWRtRmhJVmF0V29XVWxCUTBhZElFczJmUFZuUWJEQUJuejU2Rmo0OFBuSnljRkMxQVg3NThxVFFHYmxoWUdNTEN3aFIvbnp0M0RtUEdqQUVBbmI3SFhtV284aTJSU1BEUlJ4L2g4dVhMY0hOemc2K3ZMMTYrZklrclY2NWc2dFNwS0NvcVVsa3ZEeHc0Z01EQVFMUnExUW8rUGo2NGRPa1N0bTNiQmtkSFJ3UUdCZ0lBTm16WWdKVXJWOExPemc2ZE9uV0NUQ2JEMWF0WHNYRGhRbVJuWjJQR2pCazZINCt0VzdmcXZLd21EQm03VkNyRnRHblQ0T3JxaXR6Y1hJU0VoRUFtazhIRHd3TlBuejVGZUhpNFRnOXN6Zkhhb0ltUzk5TmxrWmNwbm52bDQ2M3Q4VE9sKzNadHNOeXFWeFhMcmFFWXVweG9jOTRyKzNlcElaaEx1VFdWWTE0VjY1eTVxQnBQK1lpSWlLalNXVmhZb0h2Mzd1amV2VHZFWWpHU2twSnc3ZG8xL1BISEg4akl5RUI2ZWpxU2s1T1JtNXVMM054Y05HclVTS2ZrS0FBa0p5ZGo4dVRKbURadEdqcDA2SUM0dURpVjg0MGFOYXJVWi8zNzk4Zmx5NWR4NE1BQnBLYW1scHNZZmZIaUJRSUNBcENRa0lERXhFVEZXNUhYcmwwRFVEeittOXlGQ3hjUUVSR0JLMWV1NE50dnYxVzdUazlQVDRoRUlnRC9uNXcwQnFsVWloczNic0RDd2tMeFlMNHMrZm41c0xDd2dJT0RnOHJwMWFwVlEyaG9LS1pPbllxSWlBaHMzTGdSbXpkdlJucDZPdWJNbWFOUkFsYWZoZzBiaGkxYnR1RG8wYU5LUDBJVEV4T1JrcElDWDE5ZnVMcTY2bVZiam82T2VQbnlwYzdMbnoxN0ZwYVdsdWphdGF2YWVkTFQwd0ZvMWdYeXpwMDdrWitmajBlUEhzSFgxN2ZNZWFWU0tZcUtpdURyNjR2bHk1ZHJGYmUreUx2cy9PNjc3NVFTSFhJdlhyekE5dTNiVlM1cnpDNG5LNk5PbkRsekJyLzg4Z3U2ZE9sU29TNWg5VkVmTkluRmxPcUNSQ0pCVUZBUUpCSUpuSnljTUcvZXZISzNiMlZsaFZXclZta1h0QXF0VzdlR2g0Y0hybHk1Z2hFalJ1Qzc3NzVEblRwMXlsM09HSFdoWDc5KzZOU3BFNnlzclBEdXUrOUNKQkxoM0xselNzbld3c0pDMk5qWWFMUStkVjN3YXFOa0swaXBWSXAvL3ZrSHYvMzJHNzcrK21zOGZmb1VNMmZPeExScDB5QVFDQ0FVQ3BHWm1ZbjE2OWNqT2pvYUZ5OWV4QTgvL0ZDcTVhMDZlL2JzVWRyV29VT0hNSHo0Y0oxakwwdEZ5dmZKa3lkeCtmSmxlSHA2NHNpUkk0cVd3bkZ4Y1JnL2ZqdzJiOTVjNnVHWFZDcEZjSEF3bGkxYnBxajNtemR2UmtSRUJLS2pveFhKMFczYnRnRUE5dS9mai9idDJ3TW92dGY2ejMvK2cxMjdkbFhvb2FlaEdUSjJtVXlHTDc3NEFzT0dEY1BiYjcrTnJLd3NoSVdGd2QvZkgyKzk5UmJTMDlNaGxVcTFicEZ1anRjR1RhZ2FaN2tzUFBmS3gxdmI0MmRxOSszYVlMbFZyU3FXVzBNeVpEblI5cnhYNXU5U1RhaDdzZlBWeitXOVRKbHJ1VFdXcWxybnpBR1RvMFJFUkZRdUt5c3JlSGw1d2N2TFMrL3JIalZxRlB6OC9GQ3paazBBZ0wyOVBlclVxYVAyWVhGSjc3MzNIbXhzYk9EazVJVHg0OGVyblM4ckt3djc5dTBEQUdSbVp1TDU4K2VJakl4VWV2RDg5dHR2dzhMQ0FuZnUzQUZRL09CWTNucW12RzVNUlNJUkNnc0x5NDFYSDZSU0tYYnYzbDNxRFZVQXVINzlPbkp6YytIcDZhbm8rckFzTmpZMmlwWTQ2bG9vRFJ3NEVERXhNVGg2OUNqOC9QeXdkZXRXTkd2V0RGT21US25vcm1pdFJZc1dhTjY4T2E1ZHU0YW5UNThxeG9FOWZ2dzRBT2oxNGJkSUpOSTRjZkNxNjlldjQrN2R1K2pXclJ0Y1hWMFJHUm1KOXUzYkszNTR5bW1hRVBybm4zK3daY3NXMk5qWXdNcktDaTlldkZCTXk4cktnbFFxVmVyT1NkN3RiY214Y3l1YnZGdE5kVW1wek14TUxGMjZ0REpEMG9paDYwUk9UZzdtelpzSEd4c2JoSWVIVnlqV2l0WUhUV014cGJvUUVSR2hHSmZ6OXUzYnVIMzdkcmt4Vks5ZVhTL0pVWGQzZHh3OGVCQUJBUUZJU2tyQ2lCRWo4UDMzMzVjYnN5SHJRbG5kcDllb1VRTUE0T1hsaFI5KytBSDc5dTFUdEtZRWlsdU8ydHJhYXJTZHJLd3NwWFZXMUU4Ly9hUjB6YmF6czhPMmJkdnd6VGZmS0hYbjdlTGlnbm56NXNIZjM3L2NscnB5Zi83NXA5SUxWaHMzYnNTcVZhdnd6ei8vNkhWOGJhRGk1YnRGaXhiNDl0dHYwYVJKRTZVdWxPV3RITzdmdjE5cW16S1pESDUrZmtyM0FBRUJBWWlJaUZCc0I0Q2kyL09TNDdFM2E5WU1QLzMwazQ1N1cza01IZnVBQVFQZzRPQUFnVUFBaVVTQ0FRTUdLTHBNTGl3czFPbUJMV0IrMXdaTmFEdnVMTSs5OHZIV1pkeGVVN3B2MXdiTHJYcFZyZHdha2lITGliYm52VEovbDJyaTFTN3ZUNTQ4Q1psTXByWXJmSE1zdDhaV0ZldWNPV0J5bElpSWlJekt5c3BLa1JnRm9MaUJMcThieDVMTHEvUDc3NzlqeTVZdE9IUG1ESXFLaWdBVVAwdytmZnAwcVJZd3pzN084UER3d0sxYnR5Q1ZTckZxMVNyY3ZYc1hFeVpNd0lBQkEzVFlNOE5ZdUhBaDl1elpnN3k4UEh6KytlZEswK1JqcS9YcjEwK2pkY25IajAxUFQ4Y2JiN3loZHI3dzhIRDA3dDBiMDZaTmcwd213OHFWSzhzZGM4OVFoZzBiaG9pSUNCdzdka3pSL2RIeDQ4Zmg2T2lvOFg1cklpTWpRK05XU3ErU0ovWkhqeDZOcDArZll2bnk1WkJLcFJnM2Joem16cDJyYUpXb2FVSW9QRHdjZVhsNVdMZHVYYWtmMmo0K1BuajI3SmxldW83VXA5emNYRmhaV2FsOHVGL2VPSXZHWk9nNkVSZ1lpUFQwZEN4WnNnVE5taldyY0x3VnFRK2F4bUlxZFNFcUtrb3g5cW1ibXh1dVhyMWE3dlliTkdpZ2MySlhGUmNYRnh3NGNBQUJBUUc0ZWZNbVJvNGNpWmlZR0xpNXVhbGR4cEIxNGRXZUV2YnUzVnRxWE0vQXdFQWNQbndZNjlldmg3Ky92K0o0aUVRaWxTMVpWWkgzcU9EaDRhSFIvT1hwM3IwN2hnOGZEamMzTjlTdVhSczFhdFNBbFpVVkRoOCtqTE5uejhMRHd3T1RKMC9HcUZHallHdHJpMlBIam1IRmloWFl0V3NYM256elRiWHJsY2xrV0xKa0NTd3NMT0RxNm9ybno1OWozTGh4aUlxS3d2TGx5OUc1YzJlOWRrdGUwZkxkdEdsVE5HM2FGSm1abVRoMTZoU1NrcEtRa0pDZ0dFSkExYmpQQUVxOUhDVlBISmZzd3RuUHp3Lzc5dTNEaHg5K0NIOS9mN1JwMHdaZVhsNTQ2NjIzS3J6ZjJuWTVxUzFEeGk0UUNKVHVPWUgvLzk3WEIzTzZOaGdDejcxK2pyY3AzYmRyZytXMk5ITXF0NW95cFhKU1diOUxOZkhxTmJkUm8wYVFTQ1JxcjhYbVdHNU5RVldzYzY4NzdWUDBSRVJFUkFaa2FXbUp0TFEwZlBMSkorWCtBOHJ1ZHJCbXpabzRmZm8wM25ubkhSdzhlQkJBY2Nzd2RWMERkdXpZRVhsNWVmanFxNjhRR1JrSkh4OGZCQWNIbHh0elNrb0tIajE2cE5NYjN0b0lEUTNGbmoxNzRPVGtoTGZmZmx0cDJ1UEhqL0hERHo5QUlCRGdndzgrMEdoOVRrNU9jSEZ4UVZKU1Vwbnp1YnU3bzFldlhwQktwWGo3N2JmaDQrT2o4ejVVMUpBaFEyQnBhWWtqUjQ0QUFHN2R1b1g3OSsramYvLytHai9vMTBSU1VoS2FObTJxOVhJSkNRazRmdnc0bWpScGd2ZmZmeC8xNjlmSDJyVnI0ZXpzakowN2Q2SlBuejc0N2JmZkFBRFBuajBEQU1XYnhxcjgvUFBQaUk2T2hvK1BUNVVhVytUNTgrZEtZd0pXRllhc0U1czNiOGFQUC82SWZ2MzY0ZE5QUDlWTHZMcldCMjFpTVlXNmNPalFJY3lmUHg4QXRIN0x2Q0pkd2FwU28wWU43TnUzRHkxYnRzVERody9oNysrUGpJd010Zk1ic2k0RUJRVXAvVk9WeEc3UW9BSDY5KytQWjgrZUlUbzZXdkc1VUNqVStEdnp5cFVyQUtDM3hLS2RuUjNXclZ1SDJiTm5vMjNidHZqNzc3OFJHaHFLakl3TWJOeTRFZWZQbjhmdzRjT1JrNU9ETzNmdVFDZ1U0dkhqeC9EMzkxZVpaSmJidTNjdnJsNjlpdEdqUjZOSmt5WUFpbDk4V3JObURjUmlNUUlEQTlVbUhMV2xqL0tkbjUrUFdiTm1vWDM3OXBnNGNTTFdybDJMaHc4ZmxqdVdicXRXcmNxTmIrblNwZmowMDArUmtaR0IwTkJRREI4K0hLMWJ0OGFjT1hNcTNLdEFiR3lzUnY5MHBZL1l0ZW5OUTU5ZHVadlR0Y0VRZU82TkY0c3BZTG5Wek90YWJqVmxTdVdrc242WEdvSzVsVnRUVVJYcjNPdU9MVWVKaURUZzRPQ2c2QmJ0K2ZQbkdvMHhSYVNMa2wyaU9UbzZHakVTNDVGS3BXamN1TEdpUzVxeXRHelpVdEVsakNxTkd6ZkdoUXNYTkc3dDByTm5UMFJIUitQcnI3OUczYnAxc1hYcjFqSmJwbFlXbVV5R2tKQVFmUHZ0dDNCM2Q4ZnUzYnVWM2hpVXlXU1lOMitlb3B2RXg0OGZsNWx3SzZsang0NDRmLzQ4K3ZUcG8zYWVhOWV1NGVUSms3Q3hzY0h0MjdjUkhSMk5rU05IVm5pL2RGR3ZYajEwN3R3WkZ5OWV4UDM3OXhYbFpPalFvWHJkenJsejU5QzdkMit0bGlrb0tNQ3NXYk1BRkxmd2xTZGxoZ3daZ2k1ZHVtRGl4SWxJU0VqQWhnMGIwTFZyMTNKYnl6MSsvQmd6Wjg2RWc0TUR2dnJxSzZPT3hha05tVXlHMU5SVU9EbzZxdTBldTZ4eEZvM05FSFhpcDU5K3dvb1ZLOUMwYVZPc1c3ZE9iN0hxVWgrMGpjWFlkU0VxS2dyejU4K0hWQ3JGOU9uVEZWMmtHMVAxNnRXeGQrOWVEQmt5Qk5iVzFoQUtoU3JuTTVXNk1HN2NPSnc4ZVZMcEhxT2dvS0RVVy8ycWlFUWluRDkvSHJhMnR1allzV09GWTltM2J4OFNFaEp3OSs1ZDNMcDFTM0YvYldWbEJYdDdld1FIQitPTEw3NVFtY1I4L3Z3NVB2amdBeHc4ZUxCVXkrN2s1R1FzVzdZTWRlclV3WUlGQzVRZUhuWHIxZzBEQmd6QW5UdDNGRjBFVjRTK3luZElTQWlpbzZQUnUzZHZUSjgrSFo2ZW5vcUhxZXJHT1JjSUJCcTFocmEzdDhlU0pVdXdaTWtTUEg3OEdGZXZYa1ZrWkNUMjc5OFBrVWlFOWV2WDY3ei9objRSVEIreFAzand3S0F4cW1OTzF3WkQ0TGszVGl5bWd1VzI4cGxTdWRXVUtaV1R5dnBkYWdqbVZHNU5TVldzYzY4NzR6L3RJeUtxQWhvMmJLaG9SUklmSDQ5Qmd3WVpPU0o2WFYyK2ZGbngvNFlOR3hveEV1TXBLaXBDZm40K0xseTRvUEg4WmRHbUc4Q1NMWXpXcmwwTFYxZFhqWmMxRkpsTWhzREFRRVJIUjZORml4Yll1M2R2cVJjMFZxeFlnZlBuejhQSnlRbDVlWGtZTTJZTTl1elpvOUdEYkQ4L1B5eGN1QkR6NTg5WGRBRllra2drd3V6WnN5RVFDUEQ5OTk5andvUUpXTHAwS1h4OWZZMTJmSVlORzRhTEZ5L2k2TkdqT0g3OE9OemMzTkN0V3plOXJUODVPUm5YcjEvSGwxOStxZkV5TXBrTVFVRkJ1SHYzTGdZTkdvUytmZnNxVGE5YnR5NWlZbUt3Wk1rU2ZQSEZGN0N3c0ZDMEpsS1ZFTXJLeXNMWXNXT1JsWldGTld2V29GR2pSaFhhcDhxVWtwS0Nnb0lDRkJRVXFCMUxVZGR4RnVQaTR2RGt5Uk1BUUpzMmJkQ3VYYnNLeGFxS3Z1dkU5ZXZYTVhYcVZEZzRPR0Q3OXUxNmIwV29UWDNRTmhaajFvWEN3a0pFUkVSZ3g0NGRBSUFQUHZnQVFVRkJKcEVjQllxNzJOMjllemRxMXF5cE5zbG95THFnalk0ZE8rSzMzMzVUZW1ubTMzLy8xZWdsck9qb2FHUm5aMlBreUpGNmFRV1JucDZPL2Z2M28zYnQybWpVcUJGYzRJbEM5d0FBRXlwSlJFRlVYVjNoNnVxSzJyVnJvMmJObWxpeFlnWHExcTJMTDcvOFV0SGxyck96TTV5Y25CQVdGb1pyMTY2VnV1Ni9lUEVDbjM3NktZUkNJU0lqSTFXT3ViMW8wU0pVcjE1ZFVlWlZKYVZManVlc2pqNi82MCtjT0FFQVdMZHVuZEo0cm1XMWp0WFU4dVhMSVpGSUVCd2NESGQzZDdpN3UrT2RkOTZCdDdjM1RwOCtYZUgxRzVJMnNWdFlXRUFxbFVJaWtTamR3eDA5ZXJTeXd6YXJhNE9oOE54WGZpeW1odVcyOHBoU3VkV1dLWlVUUS84dU5SUnpLYmVtcENyWHVkY1p1OVVsSXRMQXUrKytxL2gvV0ZnWWNuSnlqQmdOdmE1eWNuSVFGaGFtK1B2VkIyN21vcUNnQU9ucDZmanNzOC9LL1FjVTMyVHF3OEdEQi9IZi8vNVg4WGZKOGV4dTNyeUp2WHYzUWlLUnFGelcwOU5UTVhhWVBoVVZGYUdvcUFqUjBkSHc5dlpHVEV5TVVtSlVJcEZnNGNLRjJMUnBFK3JYcjQvVHAwOWo1c3laeU0vUHg5aXhZM0g5K3ZWeXR5SHY5bWZidG0wcXA2OVpzd1lwS1NtWU1tVUtPblRvZ0lVTEYrTEZpeGRZc0dDQjN2WlRXd01HRElDdHJTMjJiZHVHQnc4ZUtMbzAwcGVWSzFlaVI0OGVpbTRaTmJGMDZWSWNQbndZYjc3NUpsYXVYS2x5SGhzYkcwUkVSQ2pHSjB4UFQ0ZVZsUlZjWEZ5VTVrdFBUOGVvVWFPUW5KeU1NV1BHd04vZlgvZWRNWUx6NTg4REFDSWlJaFRkVFpmOEJ4U1B0YWR1V2xsMjdkcUZSWXNXWWRHaVJZaUxpek5JL1Bxc0UwbEpTZmpvbzQ4Z0ZBcXhjZVBHTXNkTDFKV205VUdYV0l4WkZ5NWZ2b3p2di84ZVFIRmlWTjI2aktsSmt5Wmx0cjQwWkYzUVZzbkVxRmdzUmw1ZW5tS3NTblV5TWpLd2V2VnFDQVFDamNlWkJJb1RxdXBhYUU2YU5BbDM3dHpCMmJObjBiNTlld1FIQjJQdDJyVll1SEFocGsyYkJxQzRlK3VlUFh1aVZhdFd1SFRwRXM2Y09RT3BWSXE1YytmaTRNR0RTaStMNU9mblk4eVlNYmgvL3o0bVRab0VYMTlmbGR0OTQ0MDNsQjRxeVpQU0pmOWxabWFXdTIvNi9LNlg5M3doZitFREFCSVRFMHVOS2FxTDJOaFliTjI2RlJjdlhsUjhKaC9MM2RiV3RzTHJOeVJ0WW5kMWRZVk1Kc1B2di8rdStDdzVPVm50OTdjaG1kTzF3VkI0N2lzM0ZsUEVjbHQ1VEtuY2FzdVV5b21oZjVmcTZzR0RCMlhlVDVwRHVUVTFWYm5PdmM3WWNwU0lTQU9mZmZZWlltSmk4T1RKRTZTbHBlSGRkOS9Gd29VTDBhbFRKOVN0VzlmWTRWRVZsNTZlanN1WEx5TXNMRXh4UStydTdxNUkvcG1iUzVjdVFTYVRhVHkvbloxZGhiYVhtWm1KWmN1VzRlREJnM0J4Y2NIYXRXc3hiZG8wYk42OEdVT0hEa1hqeG8zeHl5Ky9ZTVdLRmJoNzl5NldMRmxTYWgwaWtVaXJNVGMwY2Z2MmJVVXJGaDhmSCt6ZXZWdnB3VzVxYWlvQ0F3TVJIeDhQRHc4UDdOdTNEeDRlSHBnMWF4WmtNaG5XclZ1SHNXUEhJaVltQmkxYXRGQzdIUnNiR3dRR0JpSTRPQmp2dmZlZTBsaW1mL3p4QjdadDI0YUdEUnZpaXkrK0FBQ01HREVDQnc0Y3dLbFRwM0RzMkRFTUhEaXdRdnM1ZWZKa0NBUUNiTnEwU2VObG5KeWMwTGR2WDBYWFJjT0hENjlRRENVZE8zWU1jWEZ4R25YckRCUW5zT2ZPbll2bzZHalVxVk1IdTNidDB1aXR6c0xDUXFTbHBjSE56VTJwdTl6YzNGd01IejRjRHg4K1JKOCtmUkFhR3FyenZoaURUQ2JEL3YzN1lXbHBpVjY5ZXFtY2J1cjBXU2NXTDE2TXZMdzh1THE2SWlZbUJqRXhNYVcyVjdMc0c3SSthQnVMc2V0QzkrN2RFUk1UZzU5KytrbHhyS3NTUTlZRitiSU5HalJRTzcyc2JyaWZQbjBLQUdVbVIvUHk4akJ4NGtSa1pXVmg4dVRKcGNhNWxwTktwVW9QQWFWU0taWXRXNGFnb0NERXg4ZVh1aytXU3FYWXZYczNObTdjaUp5Y0hHUm1abUxyMXEwcTR4V0x4VmkvZmowZVBIaUFzTEF3akJzM0RoOS8vTEZTSzBzSEJ3Y01HREFBOXZiMm1EZHZudHI5S1VraWthQnAwNlk0ZCs2YzB1ZSt2cjVJU1VsUmVmejBYYjRCWU9EQWdkaS9mejlHakJnQkh4OGZQSC8rSExkdTNZSzd1enNzTEN3Z2tVaVFuNSt2c2dWN2VhWk1tWUs1YytmaXd3OC9oTGUzTnh3ZEhSVzlrNHdhTlVycjlWVW1iV0lmTm13WXRtelpncGt6WjJMMjdObkl5Y25CdW5YcjRPL3ZyN1pyWWtNd3AydURJZkhjRjlQMWVGZkdmYnVoc2R4V0RsTXF0N293cFhKaXlOK2xobVFPNWRhVVZQVTY5enBqY3BTSVNBTk9UazVZdlhvMUFnSUNBQlMvVVNWL3U1M0lFRmF2WG0wMjNXWklwVkxrNWVYQjN0NGVBb0ZBMGRKQ1cyS3hHRUtoRUxhMnRyQzJ0aTQxUFRzN0d3QVVEeWN6TXpPeGE5Y3ViTisrSFhsNWVlalFvUU0yYmRxRWV2WHFJVFEwRkRObXpNRDQ4ZU1SSGg2T1E0Y09BUURlZWVjZEhmZFNlM2Z2M29XbHBTWGF0MitQUFh2MktMby96TTdPUm1Sa0pIYnMySUdDZ2dKMDdkb1ZXN1pzVVdxOUZCZ1lpS3lzTE96ZXZSdGp4b3pCc1dQSDFJNXJDUUQrL3Y0NGV2UW9Ka3lZZ0tOSGo2Sm16Wm9vS2lyQ3JGbXpJSkZJRUI0ZXJ2UUdhWGg0T1ByMTY0ZEZpeGFoVzdkdXFGV3Jsczc3R1JzYnE5UTlqNmFHRFJ1RzQ4ZVB3OVBURTgyYk45ZDUreVhkdm4wYlFVRkJtRGh4SXJ5OHZNcWQvKysvLzhhTUdUUHcxMTkvd2NYRlJaR2dWa1VrRWtFcWxjTGEyaHIvL3ZzdnRtN2RpcUtpb2xMZFoxZXJWZzI3ZCsvR2hnMGJFQkVSQWFsVWl2ejhmTmphMm1wMW5HUXlHU1FTQ1lSQ0lTd3RMUlVQMTArZE9vWGc0R0RZMmRuQnlzcEtaVUlpT3pzYkVvbEViUXNzK2ZxTGlvb2dGQXJ4di8vOUQ2MWJ0d1lBeE1URTRQYnQyK2pUcHcvYzNkMUxMU2Z2RGxOVllxaThMcklyazc3cXhMVnIxd0FVdDhBN2R1eVl5bTJWL0dGcnlQcWdUU3ltVUJlQTRuR2xXN1pzV2VyekZ5OWVLTVo4TEU5WjQxS1hSeUtSNkx5OElldUNmRHpPcVZPbktuMGVGUldGbkp3Y1NDUVN0ZU5sUzZWU1JFVkZBWURhNys3azVHUk1uejRkdDI3ZFF0ZXVYVEYzN3R4Uzg4akw2Y21USitIbjU2ZElrQjQvZmh6WjJkbHdjM05UU293bUpDUWdPam9haHc0ZFFsNWVIcnk5dlRGLy9ueDA3dHhaTVk5OGJFNzU5NUtWbFJWT256Nk5xS2dvYk5xMENXdldyTUdtVFpzUUZCU2tOS2JvNU1tVDhja25ueWp0cy95NHFrcDA1dWZubDNuZEVvbEVTaTllR2FwOGg0ZUh3OFhGQlFjUEhzU0ZDeGRRcDA0ZGpCMDdGak5uenNUdzRjTng3OTQ5SEQ1OFdQSDdReHNCQVFHb1ZxMGFkdTdjaWNURVJJaEVJalJzMkJBZmZQQUJKazJhcFBYNktwTTJzYytaTXdjRkJRVTRldlFvWnM2Y2lVYU5HbUgyN05uNDZLT1BLdTJCclRsZEd3eU41NzZZTHNlN3N1N2JLd1BMcldHWlVybXRDRk1xSjRiNFhXcG81bEJ1VGNYclV1ZGVWeGF5cXZENk5oR1JpYmh3NFFMbXpKbWoxUDBWa1Q2OThjWWJXTE5tVGFVbTRZd3RMUzFObzdFeE5mWHR0OStpVDU4K2lyL2o0dUl3WThZTWlFUWlpRVFpZE9yVUNURXhNWGoyN0JtR0R4K09yS3dzekpvMUMrUEhqMWQ2OExSczJUSkVSa1lxL3E1ZnZ6NSsrKzAzdFErY0RlSGt5WlBvM3IwN25KeWNjUC8rZmF4ZHV4YW5UcDFDUVVFQnJLMnQ4Y1VYWCtEenp6OVhHWk5FSXNIWXNXUHh5eSsvNE1NUFA4U0tGU3ZLM0ZabVppYjY5KzhQVjFkWEhEMTZWS2VIY0xvNGZmbzBJaU1qOGNNUFAyaTFYR3hzTENaUG5vd0ZDeFpneXBRcEZZNGpNek1UZmZ2MlJlUEdqWEhnd0lGeXovT05HemN3Wk1nUWlNVmlOR3JVQ045OTkxMlo0OXVtcHFhaVo4K2VpcVNHM05xMWF6Rml4QWkxeXgwOWVyVENMK05NbWpRSml4WXRBbERjR25EbXpKbXdzN05UK1JLQk5vcUtpbEJRVUlDWW1CaTBhOWNPZCs3Y3dlREJnNUdmbjQrVEowL0MwOU96MURJNU9Ubnc4dktDdTdzN0xsMjZCQUE0YytZTVltTmpjZnYyYmR5OGVST3RXN2RXak1XblNtNXVMbHEyYkltUWtCQk1tRENoUXZ0UUZtUFVDVk9vRDZaYUYrUmF0V3FsMGRpUWNyVnExY0tOR3pjMG5yK2tGaTFhSUM4dkR3OGZQdFNxaXpSRDF3VS9Qei84OWRkZnBicExrN2Q4L1B2dnY1VmFHMTY0Y0FFclY2NkVTQ1RDa3lkUDhPKy8vOExDd2dLSER4K0d0N2UzWXI2TWpBeHMyTEFCMzMzM0hVUWlFYnAyN1lydDI3ZkQyZG01VkF5elo4OVdkSHVzU21ob0tENzU1QlBGM3drSkNSZzVjaVE4UER3d2UvWnM5Ty9mWHpGdHg0NGQyTGh4STdLenN5RVdpOUc1YzJkRVIwY3JyUzgvUHg5YnQyN0ZwazJic0gvL2ZyUnYzMTd0dGdGZ3lKQWh1SDc5T3U3ZHUxZnF1KzdRb1VPS2xoNGwzYjE3RnlLUkNNMmJOMWZVOThvdTMyU2FHalJvQUFzTEMvajUrU2w5SGhFUmdkcTFheHQ4KzZad2Jjakl5TURDaFF0THJWOGdFT0RCZ3djVldyY3BNL2E1TnhVVlBmL2FIRWVXMjRvelZybXRxdVdrb3ZRZEM4dHQ1WC9mVm1iWjFTZHpMU3Rsc1Npcit4d1YySEtVaUVnTDNidDN4NWt6WjdCbHl4YkV4Y1hoNGNPSGVQbnlwYkhEb2lyTzBkRVJEUnMyUk4rK2ZmSFpaNStaVFl0Uk9XZG5aOHlZTVFQMjl2YXdzckxTZW93T2VRczJzVmdNa1Vpa05CWVpBUFRvMFFORlJVV3d0cmFHcDZlbm9nV01tNXNidnYzMlc5U3FWYXZVT0dBQXNHalJJamc3TzJQZHVuV3dzTERBMHFWTEt6VXhDa0RwNXRyZDNSMlBIajFDUVVFQmV2VG9nY1dMRjZ2dDVoQW9idFh6elRmZllQdjI3UnExc0hKeGNjSGV2WHR4NjlhdFNrdU1Bc0NSSTBlMDZrTGExOWNYVFpvMFFYeDhQQndkSGZYMnNObkZ4UVdmZmZZWi9QMzlOVHJQYmRxMFFVaElDTTZmUDQrdnYvNGExYXBWSzNOK0R3OFA5T3paRStmUG4wZTlldlhnNWVXRlljT0dvVisvZm1VdTUrenNEQzh2TDlqWjJXbDFYcVJTS1NRU0NVUWlrZEk0dFFNSERqUllkME1YTDE1RVlXRWhQdjMwVTVYSklBQ0tjUWlGUXFIaXMrYk5tMlA4K1BHUXlXUndjSEJRYWhHbXlwRWpSeUFRQ05DN2QyLzlCYStDTWVxRUtkUUhVNjBMY3ZuNStYQnpjMU1hRjFxZEJnMGFvS0NnUUtQMXF0S3hZMGRJSkJLSXhXTFkyTmhvdkp5aDYwTDkrdlZWZHVYZXQyOWZSU3Z1a3JwMDZZTFUxRlJrWjJmRDB0SVNiZHEwd2VlZmY2NlVHQVdLNzBjZVAzNE1zVmlNaVJNbllzR0NCV3JMd05LbFM5R3dZVU04ZXZSSXFmV3JRQ0JBMTY1ZE1XalFJS1g1MjdWcmh4TW5UcUJaczJhbHJ2UERody9ITjk5OEF5OHZMN1J2MzE0cHFTcm40T0NBbVRObll1ellzUm85WkpKS3BYQndjRkM4VEZUUzBLRkRWUzZqYWp5bnlpN2ZaTHBrTWhsaVkyT1ZQcE8vZUdSb3BuQnRlUG55WmFuOU54ZkdQUGVtUWgvbnY3emp5SEtyWDhZb3QxVzFuT2pLVUxHdzNGYis5MjFsbEYxRE1PZXlvaTlzT1VwRVJFUlVobWZQbnNIQ3dzSWt4aGQrL1BneDB0TFM0T1BqWSt4UTlHYkhqaDBZUDM1OG1lUGpsZFNwVXljOGUvWU1EUnMyUkZoWUdIcjA2R0hnQ010VzN0aCtKUlVWRmFudHl2WjFjZlBtVFRSdjNseHRxMVNaVEliQ3drSllXRmdvSlp2aTR1TGc0dUlDVDA5UHBhNkdYdlhMTDc5Zy9QangrUHp6enpGanhneTl4MjlzVmJrK1ZGWmRTRWxKZ1pXVmxjcHVTbDkxOSs1ZFdGaFlvR25UcGxwdnA2SU1YUmUwRlJjWEJ6czdPN1JxMVVxcEcvWlhGUllXSWprNVdXVjN4dWFNMy9Wa1RGWDUya0NrS1paYjBvUXBsUk5UaW9XSWltbmJjcFRKVVNJaUlpSWlxaEtFUWlIaTQrUExIQStWaUlpSWlJaUlpTXdMazZORVJFUkVSRVJFUkVSRVJFUkVaQmEwVFk1cU42Z1hFUkVSRVJFUkVSRVJFUkVSRVZFVnhlUW9FUkVSRVJFUkVSRVJFUkVSRVprRkprZUppSWlJaUlpSWlJaUlpSWlJeUN3d09VcEVSRVJFUkVSRVJFUkVSRVJFWm9ISlVTSWlJaUlpSWlJaUlpSWlJaUl5QzB5T0VoRVJFUkVSRVJFUkVSRVJFWkZaWUhLVWlJaUlpSWlJaUlpSWlJaUlpTXdDazZORVJFUkVSRVJFUkVSRVJFUkVaQmFZSENVaUlpSWlJaUlpSWlJaUlpSWlzOERrS0JFUkVSRVJFUkVSRVJFUkVSR1pCU1pIaVlpSWlJaUlpSWlJaUlpSWlNZ3NNRGxLUkVSRVJFUkVSRVJFUkVSRVJHYUJ5VkVpSWlJaUlpSWlJaUlpSWlJaU1ndE1qaElSRVJFUkVSRVJFUkVSRVJHUldXQnlsSWlJaUlpSWlJaUlpSWlJaUlqTUFwT2pSRVJFUkVSRVJFUkVSRVJFUkdRV21Cd2xJaUlpSWlJaUlpSWlJaUlpSXJQQTVDZ1JFUkVSRVJFUkVSRVJFUkVSbVFVbVI0bUlpSWlJaUlpSWlJaUlpSWpJTERBNVNrUkVSRVJFUkVSRVJFUkVSRVJtZ2NsUklpSWlJaUlpSWlJaUlpSWlJaklMVEk0U0VSRVJFUkVSRVJFUkVSRVJrVmxnY3BTSWlJaUlpSWlJaUlpSWlJaUl6QUtUbzBSRVJFUkVSRVJFUkVSRVJFUmtGcGdjSlNJaUlpSWlJaUlpSWlJaUlpS3p3T1FvRVJFUkVSRVJFUkVSRVJFUkVaa0ZKa2VKaUlpSWlJaUlpSWlJaUlpSXlDd3dPVXBFUkVSRVJFUkVSRVJFUkVSRVpvSEpVU0lpSWlJaUlpSWlJaUlpSWlJeUMweU9FaEVSRVJFUkVSRVJFUkVSRVpGWllIS1VpSWlJaUlpSWlJaUlpSWlJaU13Q2s2TkVSRVJFUkVSRVJFUkVSRVJFWkJhWUhDVWlJaUlpSWlJaUlpSWlJaUlpczhEa0tCRVJFUkVSRVJFUkVSRVJFUkdaQlNaSGlZaUlpSWlJaUlpSWlJaUlpTWdzTURsS1JFUkVSRVJFUkVSRVJFUkVSR2FCeVZFaUlpSWlJaUlpSWlJaUlpSWlNZ3RNamhJUkVSRVJFUkVSRVJFUkVSR1JXV0J5bElpSWlJaUlpSWlJaUlpSWlJak1BcE9qUkVSRVJFUkVSRVJFUkVSRVJHUVdtQndsSWlJaUlpSWlJaUlpSWlJaUlyUEE1Q2dSRVJFUkVSRVJFUkVSRVJFUm1RVW1SNG1JaUlpSWlJaUlpSWlJaUlqSUxEQTVTa1JFUkVSRVJFUkVSRVJFUkVSbWdjbFJJaUlpSWlJaUlpSWlJaUlpSWpJTFRJNFNFUkVSRVJFUkVSRVJFUkVSa1ZsZ2NwU0lpSWlJaUlpSWlJaUlpSWlJekFLVG8wUkVSRVJFUkVSRVJFUkVSRVJrRnBnY0pTSWlJaUlpSWlJaUlpSWlJaUt6d09Rb0VSRVJFUkVSRVJFUkVSRVJFWmtGSmtlSmlJaUlpSWlJaUlpSWlJaUl5Q3d3T1VwRVJFUkVSRVJFUkVSRVJFUkVSRVJFUkVSRVJFUkVSRVJFUkVSRVJFUkVSRVJFUkVSRVJFUkVSRVJWeVA4QmFjVGE2NzB1V1ZFQUFBQUFTVVZPUks1Q1lJST0iLAogICAiVGhlbWUiIDogIiIsCiAgICJUeXBlIiA6ICJtaW5kIiwKICAgIlZlcnNpb24iIDogIiIKfQo="/>
    </extobj>
    <extobj name="C9F754DE-2CAD-44b6-B708-469DEB6407EB-2">
      <extobjdata type="C9F754DE-2CAD-44b6-B708-469DEB6407EB" data="ewogICAiRmlsZUlkIiA6ICIxMjU2NDIwMzU2MzIiLAogICAiR3JvdXBJZCIgOiAiMTIyMzk4NjAyNyIsCiAgICJJbWFnZSIgOiAiaVZCT1J3MEtHZ29BQUFBTlNVaEVVZ0FBQTRvQUFBRmtDQVlBQUFCbVhNVWpBQUFBQ1hCSVdYTUFBQXNUQUFBTEV3RUFtcHdZQUFBZ0FFbEVRVlI0bk96ZGQxaFQxLzhIOEhjQ2lDQkxjRlpSeEFuYU9uRzBvcTI3S21vZDJPTGVWYlRXQ29xSXF5cHEwVnExNHA3VThSTlhyZUtXS2lwYUhPRFdPbkFMaUNDRVRaTGZIM3h6U3lTTVFFSUN2bC9QNDJPNDk5eHp6cjI1WWo0NTUzNk9TQzZYeTBGRVJFUkVSRVFmSFpGSUpGSzFYVnpjSFNFaUlpSWlJaUw5eGtDUmlJaUlpSWlJbERCUUpDSWlJaUlpSWlVTUZJbUlpSWlJaUVnSkEwVWlJaUlpSWlKU3drQ1JpSWlJaUlpSWxEQlFKQ0lpSWlJaUlpVU1GSW1JaUlpSWlFZ0pBMFVpSWlJaUlpSlN3a0NSaUlpSWlJaUlsREJRSkNJaUlpSWlJaVVNRkltSWlJaUlpRWdKQTBVaUlpSWlJaUpTd2tDUmlJaUlpSWlJbERCUUpDSWlJaUlpSWlVTUZJbUlpSWlJaUVnSkEwVWlJaUlpSWlKU3drQ1JpSWlJaUlpSWxEQlFKQ0lpSWlJaUlpVU1GSW1JaUlpSWlFZ0pBMFVpSWlJaUlpSlN3a0NSaUlpSWlJaUlsREJRSkNJaUlpSWlJaVVNRkltSWlJaUlpRWdKQTBVaUlpSWlJaUpTd2tDUmlJaUlpSWlJbERCUUpDSWlJaUlpSWlVTUZJbUlpSWlJaUVnSkEwVWlJaUlpSWlKU3drQ1JpSWlJaUlpSWxEQlFKQ0lpSWlJaUlpVU1GSW1JaUlpSWlFZ0pBMFVpSWlJaUlpSlN3a0NSaUlpSWlJaUlsREJRSkNJaUlpSWlJaVVNRkltSWlJaUlpRWdKQTBVaUlpSWlJaUpTd2tDUmlJaUlpSWlJbERCUUpDSWlJaUlpSWlVTUZJbUlpSWlJaUVnSkEwVWlJaUlpSWlKU3drQ1JpSWlJaUlpSWxEQlFKQ0lpSWlJaUlpVU1GSW1JaUlpSWlFZ0pBMFVpSWlJaUlpSlN3a0NSaUlpSWlJaUlsREJRSkNJaUlpSWlJaVVNRkltSWlJaUlpRWdKQTBVaUlpSWlJaUpTd2tDUmlJaUlpSWlJbERCUUpDSWlJaUlpSWlVTUZJbUlpSWlJaUVnSkEwVWlJaUlpSWlKU3drQ1JpSWlJaUlpSWxCanF1Z05FUkVSVWZKS1RrMkZxYXFycmJwUkk0OGFOVTduZDE5Y1hOalkyYXRVVkV4TURIeCtmSE5zTkRBemc3KzlmcVA1cEVzKzFjT2VxYmZwK0xhbDBFY25sY3JtdU8wRkVSUFF4ZS92MkxkTFQwMUdtVEJtSXhUa24rNWlZbU9EY3VYTXdNVEdCZ1lHQnlqSnl1UnhTcVJUSnljbm8wcVVMUkNLUnlyYTh2YjF4NDhZTmpCczNEaTR1TGlyTGRPN2NHZmZ1M2NPdFc3ZGdhV2xaNlBQNjY2Ky9FQlVWVmVEeXc0Y1BoNkdoL242SGJXdHJxM0o3YUdnb3FsZXZybFpka1pHUmNIWjJ6ckhkd01BQWtaR1JoZW1lUnZGY0MzZXUycWJ2MTVKS0psRXUvMkhvNzI5aklpS2lqNFN2cnk4Q0F3TnozUjhhR29yUm8wY1h1TDRuVDU3a0duRGR1blVMRVJFUnFGZXZYcTdIbHl0WERnRHlISGxNVDAvSHdvVUxZV3hzbkNNb3pjek1ST1BHalJFUUVJQkxseTRWdU4vRGh3OHZjRmxkMGRRSGNqczdPengvL2x4cFcyNEJpNjd3WFBWUFNiaVdWSG93VUNRaUl0S3hJVU9Hb0hQbnpqQXlNb0tCZ1FGRUloSDI3ZHVIZ3djUG9uUG56cWhTcFFyT25Ea0RVMU5UR0JvYVFpNlh3OG5KQ1FCdzVzd1pXRmxaQVFBeU1qS1FsSlNVYTVDWW1wcUttemR2b25uejVxaGZ2MzZ1L1ZFY245Zm9Ya1pHQmpadjNwenIvc0dEQjhQSXlBZ0FsRDdZZnZubGwzajA2SkhLYmFwR1NyWEIxdGEyV0FLRDRtcEhIL0JjTmNmYjJ4czdkKzc4S0s0bDZUY0dpa1JFUkRyV3RHbFRBRUJDUWdJc0xDd1FIaDZPSTBlT29IUG56bGkvZmowTURRMVJ0MjVkb1h4c2JDd0FvRXFWS2tyYjgzUGh3Z1ZrWm1ZQ0FCWXRXcFJqLzlpeFkyRmpZeU9NRU9ZMmZSWElHbTI4YytjT3lwVXJCN0ZZREZ0Yld3d1lNQURMbGkxRGVubzZwRkpwcnM5KzVhYTRBa1VpZmJWNTgyWUVCQVRBd01CQTExMGhZcUJJUkVTa0Q2S2lvdEN6WjA5ODlkVlh1SGp4SXV6czdMQnExU3FWbzNwdjNyd0JBRGc0T0tqVnhyRmp4d0FBVjY5ZXhkV3JWM1BzZDNkM3o3RXRMUzBOeHNiR09iYUxSQ0tZbTV1cjNLNG8vN0VIZnNIQndYa0cyNlVKejdYbzFxNWRDMTlmWDQzWFMxUllEQlNKaUlqMFFNV0tGZUhpNG9JTkd6WUFBQTRjT0NBOEs2aFFxMVl0WVVRUXlQckErdUh6U2JrbG9FbE9Uc2JodzRmUm9rVUxIRGh3UUduZjU1OS9qc1RFUkZoWVdDaHRmL3o0TVVhTkdvWHZ2LzhlQXdjT1ZQdWNGQittVlQxRDlURThWMVduVGgxZGQ2SFk4RnlMeHQzZEhZY09IY0tBQVFQeWZGNlpxRGd4VUNRaUl0SURZckVZczJmUFJ0V3FWZkh6enovanpKa3phTkdpaFZJWlUxTlRtSmlZWVBiczJUbU8zN0ZqQnk1ZXZKaHJBcHJkdTNkRElwR2dlL2Z1U3Rzek1qTHc2dFVyTkduU0pNY3hSa1pHaUkrUGg1ZVhGejc1NUJPVjJSYnpva2lzdm1MRkNtSGJ3b1VMRVIwZHJYSWI1YTJnd2ZXSHlVNUkvd1VGQldIbXpKbjQvdnZ2R1NpUzNtQ2dTRVJFcEdNM2J0eUFzYkV4REF3TThOVlhYMEVtazZGOSsvWjQrUEFoQUtCTW1US29VYU1HeXBRcEF6TXpNL1RxMVFzQXNHclZLdGpiMjZOSGp4NElDUW5CeFlzWFZVNVZUVTFOeGRxMWF3RUFkKy9lVmRvWEdSa0pxVlNLQmcwYTVEak8xdFlXbXpkdlJyOSsvVEIyN0ZqczI3Y1BqbzZPd242SlJJSXlaY29vdFNtVlNwR1NrZ0lURXhNaFVPemJ0Nit3ZitYS2xZaU9qbGE1VFM2WEYrdjB4VGR2M3NEYjJ4c1hMbHlBaVlrSmV2VG9BUzh2TDVWVGFndEQwMGxQUGd6eUMwTHgzaDg4ZUJEUG5qMkRrWkVSR2pSb2dOR2pSK2U2UEVwaDZFTXltNUo4cmtGQlFXcFBKU2ZTTmdhS1JFUkVoWkNRa0lCYnQyN2g1Y3VYU0VoSVFGSlNFbnIzN28yYU5XdXFYZGUzMzM2THhNUkVwVzBMRml3UVhqczdPMlBuenAxSyt6TXpNL0hMTDcvQTJka1pQWHIwRUxhckNyVFdyMStQMTY5Znc4cktDbWZPbkVGbVpxWVEzSVdIaHdNQVB2dnNNNVY5YTlxMEtlYk5td2R2YjI4TUhUb1VodzRkd2llZmZBSUFjSE56dy9YcjE0V3lnWUdCd21oSVNFZ0laREpaZ2E4QkFNaGtzbUpMNGlHWHkrSG01b2E0dURpMGFkTUd0Mjdkd3ZidDJ4RVJFWUVEQnc0SUdWdjF5YnAxNjlRcUw1VktNWGp3WUZ5K2ZCbFZxbFRCbDE5K2lhU2tKUHp6enorWU1HRUNNakl5bEFKMmZWTFFSRWlLYTZKUDU2cHUzd0gxbnpjbUtnNE1GSW1JaUFybzhlUEhPSERnQUE0ZlBpeU05bVZYcFVxVlFnV0tXN2R1aGJHeE1Rd05EYkY1ODJiczJiTUh1M2J0Z3BHUkVmcjM3eTlrUmMwdUl5TURRUDdURVNNakk3RnExU28wYXRRSWd3Y1BocGVYRjA2ZlBvMnVYYnNDZ0pEVVJySGNoaXBEaGd4QlNFZ0lqaDQ5aWg5KytBRjc5KzRGa0xXc1JlUEdqV0ZzYkl4MTY5YWhmdjM2YU5ldUhkNi9mdzh6TXpNaFVMeC8vNzVRVjNwNmVxN2JNak16VlFhS2pvNk9TRXRMQXdBOGV2UW96L010S0psTUJybGNqdURnWUZoWldTRWxKUVd1cnE0SUR3OUhRRUFBUm80Y3FaRjJkT25vMGFPNGZQa3lIQjBkOGVlZmY2SnMyYklBZ0pNblQyTGt5SkZZczJhTjNnYUtRVUZCYXBYWHAzTlZ0KzlFK29xQkloRVJVVDVldkhnQlB6OC9JUW5NNTU5L2puNzkrdUhUVHorRnZiMDlMQ3dzVUs1Y3VUelhIY3hMeTVZdGhkY1ZLbFFBQU5Tdlh4OTM3dHdCQUpYUEQwb2tFZ0NBalkxTnJ2V21wYVhCM2QwZHFhbXA4UEx5UXJObXpUQnYzanlzVzdkT0NCU0RnNE1MdE16R2tpVkxFQlVWaGFWTGx3cmJmdnJwSitIMXVuWHI4TmxubnlrOVA1bWFtZ29BNk5TcFU0NzZWRzFMVDA5WG1XRTFMUzFOQ0NZMXlkUFRVMWlEMHNURUJGT21UTUd3WWNOdytQRGhVaEVvT2pnNFlNdVdMYkMzdHhjQ0o4VjJBSGp5NUltdXVwWXZkWit6MUtkejVUT2lWRm93VUNRaUlzckRzV1BIOE9PUFB5SXpNeE1USmt6QXlKRWpVYWxTcFdKcHUzejU4cGcwYVJLYU5XdVdZMTljWEJ5QXJHeXB1VEV5TXNLNGNlTnc2dFFwdEcvZkhnRFF1M2R2N042OUc2ZFBuMGJGaWhYeDZ0VXJEQjA2dEVCOU9YandvRnJQRU02Wk13Y0pDUWxLMnp3OFBQRHExYXNjVTJtQnJHQ3RPSDN4eFJkS1B5dVNCejE0OEtCWSsxRlE2azVwckYyN05tclhybzIzYjkvaTJMRmp1SHYzTHE1ZnY0N1EwRkFBVU1xZ1c5SjlUT2RLVkZ3WUtCSVJFZVZpMDZaTm1EdDNMcG8zYnc1L2YzL2gyYnppOHRsbm55azlPNmhJRGdOQVNLUlJyVm8xcFdOa01wbXdmcUZZTEVhdlhyMkU1RGRBVmhyK3ZYdjNZc2FNR1VKZzFLZFBINlU2c3JlVG5icUpaaG8zYnB4am15SVlWQ2VEcXFhbW0yWW5Fb2x5TENOaVlXRUJrVWlFcEtRa2piZW5DZXBPYVV4T1RvYVBqdy8yN2RzSG1Vd0drVWlFV3JWcTRidnZ2c09XTFZ1MDFFdmQrSmpPbGFpNE1GQWtJaUpTWWYvKy9aZzdkeTVjWEZ5d1lzVUt2VWh1b25oT0QvZ3ZDVTI5ZXZXVXltUmtaS2ljdnFsZ1oyZUhFU05HWU1PR0RmanJyNzlRdTNidEhNOG5LcDR0bEVxbFJVb3VFeFVWQlZOVFV5RndCZjRMUXJNSFkzSzVIS21wcWJDMHRDeTI2eXlYeXlHUlNHQm1aaVpzazBna2tNdmx4VDZ5V1ZEcVRtbWNNMmNPQWdNRDBiRmpSMHlhTkFtT2pvN0N1WlcyNE9sak9sZWk0c0pBa1lpSTZBT1JrWkh3OHZKQzI3WnQ5U1pJQlA1NzVnOEFUcHc0QVhOemM5U29VUU1BWUcxdGplclZxeU10TFMzUFFCRUFwa3laZ3UzYnR5TXRMUTBEQmd6SXNWOHhUUyszNURKNXljakl3T0hEaHlFV2l6RjU4bVJJcFZLVjVWUXR4M0hreUpGY3M2OXF3K1hMbDlHeFkwZmhaMFVHMTlLeWVQeVJJMGNBQUwvOTlwdndMQ2FnMzg4bUZ0YkhkSzVFeFlXQkloRVJVVFp5dVJ6VHAwK0hUQ2JEMHFWTDlTWklCSUNJaUFpSXhXS2NPWE1HOSsvZnh6ZmZmSU8zYjkvaTFxMWJtREZqQm1iTW1KRnZIV2xwYWZEdzhCQkdKMy8vL1hmVXFGRkRhWjA1UmVLWS9FWW5GUlNCNWNXTEY5R2lSUXU4ZS9jT2d3Y1B4c3laTTJGaVlxSVViUHI1K1NFbUpnYS8vUEtMc0UwbWt5RWxKUVZWcTFaVldiODJzcDRDd09MRmk5R3laVXVZbTVzakxTME55NWN2QndCOC9mWFhHbXREbHhRand5OWZ2aFNDcHp0MzdtRDgrUEc2N0paV2ZFem5TbFJjR0NnU0VSRmxjL0hpUlZ5OGVCRlRwa3pKOGZ5ZnJsbFlXT0RseTVmdzlQU0VvYUVoSms2Y2lNMmJOMlBObWpYdzl2Yk9OOW5Kdi8vK2k4bVRKK1Btelp0d2RYVkZuejU5TUhic1dFeVlNQUgvOTMvL2h3a1RKcUJObXpabzFxd1pxbFNwa205L3dzTENjUExrU1dHNWpQajRlSHp6elRkd2RYVlZ1YVFIa0pWb0pTWW1CdDk5OTEyQnoxc2JXVS9GWWpFa0VnbmF0V3VISmsyYTRQYnQyM2o5K2pVY0hCd3dZc1FJamJhbEt5NHVMdGk5ZXpmNjkrOFBKeWNuUkVkSDQvYnQyNmhldlRwRUloR2tVaW1TazVOaGFtcXE2NjRXMmNkMHJrVEZSWngvRVNJaW9vL0h1blhyOE1rbm54VHJTSVJVS29WRUlrRnFhaW9lUDM0TUFDcVgycmg1OHliNjlldUhtSmdZK1ByNm9sNjllcGc4ZVRKNjkrNk5CUXNXWU5xMGFTcXpPNzUvL3g2TEZpMUMxNjVkY2VmT0hYaDVlV0hac21Wd2RuYkdzV1BIMEx4NWM1dzlleFlEQnc1RXk1WXRrWlNVQkdkbloxeTdkZzMvL3ZzdjNyNTlDNGxFZ3VUa1pDUWtKQWpQR2M2Yk53OXIxcXlCaVlrSjVzK2ZqeXRYcm1EUm9rVzVCb242UkNRU1ljZU9IYWhmdno3T256K1AxTlJVdUxtNVljK2VQVXJMSzVSa0N4Y3V4TVNKRTJGaFlZR1FrQkRFeGNWaDZOQ2grT3V2djFDclZpMEF3TUdEQjNYY1M4MzRtTTZWcUxpSTVMbWxOaU1pSXZySUpDWW00clBQUHNPMGFkT0tOVkRNek14RXk1WXRFUk1UQXdDb1Zhc1d6cDA3Sit4Ly9mbzEvUDM5OGNjZmY2QnMyYkx3OC9ORHo1NDloZjF5dVJ3elo4NUVRRUFBdnZycUs2eGJ0dzRtSmlaSVNFaUFuNThmOXU3ZEM0bEVnaG8xYW1EWnNtVm8zYnExVXZ0eXVSeEhqaHpCbGkxYkVCWVdsbXZXVXdEbzNMa3pObS9lRENBckMrZjc5Ky9oNnVxcU5MMDBNek1UcTFhdGdxbXBhWTVuSEZldlhvMjNiOTlpenB3NVN0dWxVaWxTVWxJd2V2Um9wUVF6K3NUVzFoWWlrU2pIMUZSZlg5ODgxN05VSlNZbUJqNCtQa3JiZ29LQ1lHQmdJR1MwMVNXZWErSE9WZHYwL1ZwU3lTVEtKYVUxQTBVaUlxTC8rZlBQUHpGeDRrUUVCd2NYZTBLVDVjdVg0K3JWcTJqWXNDR0dEQm1DNnRXckE4aWF6dm50dDkvaTl1M2JhTmV1SFJZdFdpUWtzTWxPTHBmamh4OSt3TFZyMTdCanh3N1kyZGtCeUJyMTI3MTdOeVpNbUlDeFk4Zm0rOHpodTNmdmNPWEtGZHk0Y1FQMzc5L0gwNmRQRVJNVGc4VEVSS1NucCtQWXNXTndkSFRNczQ2MHRMUkNYNzkvL3ZrbjEyY1ZkYzNXMWxibDl0RFFVT0g5S3FqSXlFaVZTNFRveXdkK25tdmh6bFhiOVAxYVVzbkVRSkdJaUNnZjQ4ZVB4KzNidDNIMjdGbTExd3pVcHRUVVZFUkVSS0JWcTFaNWxzdk16RVI4ZkR3cVZLaWd0QzB4TVJIbHk1ZlhkamVWSkNRa3dOVFVWT1VVMmcvSjVYTGhHVEl6TXpPbDVUU0lpRWk3R0NnU0VSSGxRU3FWb21IRGhoZzBhQkJtelpxbDYrNFFFUkVWaTl3Q1JYNWxSMFJFaEt5MCtrbEpTV2pldkxtdXUwSkVSS1J6REJTSmlJZ0FJZHVvSWtNaUVSSFJ4NHlCSWhFUkVmNExGR3ZXcktuam5oQVJFZWtlQTBVaUlpSUFqeDQ5UXFWS2xiZ2dOeEVSRVlEOFU1RVJFUlV6aVVTQ3RXdlg0c1NKRTNqNjlDbVNrNU4xM1NYU01sTlRVOVNzV1JOZHVuVEI5OTkvcjVOMTlGNjllcFZybW53aUlxS1BEUU5GSXRJcklTRWg4UFQweE11WEwzWGRGU3BHeWNuSnVIdjNMdTdldll1OWUvZkN6ODlQNVZwaDJwU1VsTVRSUkNJaW92L2gxRk1pMGhzaElTRndjM05qa1BpUmUvbnlKZHpjM0hEKy9QbGliVGM1T1JsbHk1WXQxamFKaUlqMEZVY1VpVWd2U0NRU2VIcDZDajkvOHNrbm1EbHpKbHEzYm8xS2xTcnBzR2RVSEtLam8zSHAwaVVzV0xBQXIxKy9CZ0I0ZUhqZzFLbFR4VFlOTlNrcGlZRWlFUkhSLzNCRWtZajB3dHExYTRXUnhLcFZxK0w0OGVQbzFhc1hnOFNQUktWS2xkQ3JWeStjT0hFQ1ZhdFdCWkExc3JoMjdkcGk2ME5LU2dvRFJTSWlvdjlob0VoRWV1SEVpUlBDYXg4ZkgxaFpXZW13TjZRclZsWlc4UEh4RVg0K2VmSmtzYldka1pFQlEwTk90Q0VpSWdJWUtCS1Jubmo2OUtud3VuWHIxanJzQ2VsYXExYXRoTmZaN3d0dE16WTJSbnA2ZXJHMVIwUkVwTThZS0JLUlhzaStCQWFubTM3Y0tsZXVMTHhPU2tvcXRuYU5qWTJSbHBaV2JPMFJFUkhwTXdhS1JFUkVZS0JJUkVTVUhRTkZJaUlpWkFXS3FhbXB1dTRHRVJHUlhtQ2dTRVJFQk1EVTFMUllwN29TRVJIcE13YUtSRVJFQU1xWEw0OTM3OTdwdWh0RVJFUjZnWUVpRVJFUkFCc2JHOFRHeHVxNkcwUkVSSHFCZ1NJUkVSR3lBc1hFeEVSa1pHVG91aXRFUkVRNngwQ1JpSWdJV1lFaUFFNC9KU0lpQWdORklpSWlBSUMxdFRVQWNQb3BFUkVSR0NnU0VSRUIrRzlFa1lFaUVSRVJBMFVpSWlJQW5IcEtSRVNVSFFORklpSWljT29wRVJGUmRnd1VpWWlJQUZoWldVRWtFakZRSkNJaUFnTkZJaUlpQUlDQmdRR3NyS3dRRnhlbjY2NFFFUkhwSEFORklpS2kvN0d5c2tKOGZMeXV1MEZFUktSekRCU0ppSWoraDRFaUVSRlJGZ2FLUkVSRS8yTnBhWW4zNzkvcnVodEVSRVE2eDBDUmlJam9memlpU0VSRWxJV0JJaEVSMGY5WVdWbHhSSkdJaUFnTUZJbUlTaHk1WEY2Z2NsS3BWT050Mzc5L1grTjE2aE5MUzBza0pDUkFKcFBwdWl0YVVkQjdoNGlJeUZEWEhTQWlLZzM2OSs4UEF3TURMRnUyRE5XclY4K3gzOVhWRlZaV1ZsaTllalhldkhtRHlaTW5ZOWFzV1dqYXRHbUIyMGhOVFlXbnB5ZHUzcnlKdzRjUHc4ek1MTmV5OGZIeGFOZXVIZnIwNllQWnMyZkQwTERndis0ek16UFJwMDhmOU8zYkY4T0hENGRZblBXZDR1alJvN0ZwMHlhY1AzOGVYM3p4UllIckswbXNyS3dnbDh1Um1KZ0lTMHRMWFhjblZ4a1pHYmh3NFFLTWpJd0svRjQ4ZWZJRWJtNXVjSEZ4Z2Flbko0eU1qRlNXOC9Qenc3MTc5L0R0dDkraWMrZk9tdXgyc1JnM2Jweks3YjYrdnJDeHNWR3JycGlZR1BqNCtPVFlibUJnQUg5Ly8wTDFqN0pvOG4zU0p0NEQ5REZqb0VoRVZFUVBIanpBL3YzN1ViVnFWVlNzV0RISC9udjM3aUV3TUJBZE9uU0FrWkVSbmo1OWlqLy8vQlBYcjEvSDFhdFhZVzF0WGFCMkRBd004UGp4WTV3OWV4YmR1M2ZIOGVQSFlXSmlrcU5jYW1vcSt2YnRpNXMzYjhMQndVRUk5QXBxMmJKbE9ITGtDS0tpb2pCOCtIQmhlN2R1M2JCcDB5Yk1tREVENTg2ZFU2dk9ra0lSSE1iSHh4ZDdvUGpreVJQODhNTVBtRFJwRXJwMDZaSm4yWXlNREF3Wk1nUlZxMWJGUC8vOGsyL2RjcmtjM3Q3ZWVQSGlCZXp0N1pXQ3hNek1US1NtcHNMWTJCaXBxYWtJQ0FoQTJiSmxzWGp4NGh4dHBxU2t3TUxDb25BbldFeUNnb0pVYnA4MWE1YmFkU1VsSmFtc3o4REFRTzI2U0prbTN5ZHQ0ajFBSHpNR2lrUkVSYlJ5NVVySTVYSjRlSGpBMk5nNHgvNVZxMVlCQUNaUG5nd0FhTnUyTFR3OFBQRExMNy9BM2QwZHUzYnRLbEE3UmtaRzJMZHZIenAxNm9TUWtCQk1telpOcUR1N21UTm5Jamc0R0M0dUx2ampqei9VQ2hULy9mZGZ6SjA3RndZR0JsaS9mcjNTc2YzNjlVT1RKazBRRWhLQ2d3Y1BvaytmUGdXdXQ2UlFuSys2d2JVbVNDUVNQSHYyREdQSGpvV2ZueDhHREJpUWExbkZmYWJxaXdKVmZ2LzlkNXcvZng0QTRPbnBDVTlQenh4bHRtelpnZ3NYTGlBdUxnNEEwS3hac3h4bHpNM05jZWZPblFLMXFVc0dCZ2FJakl3c2NqMTJkblo0L3Z5NTBqWmJXOXNpMTB0Wk5QVSthUlB2QWZxWU1WQWtJaXFDOSsvZlk5dTJiYWhhdFNxKy8vNzdIUHRmdlhxRlRaczJvVUdEQm5CeGNSRzJ6NTA3RjN2MjdFRkdSZ2JTMHRKVUJwZ0FNSHYyYkVSSFJ5dHQrK1NUVDJCb2FJajM3OStyYkRNaElRRkdSa2FvVUtFQ0prMmFsR1AvMnJWclZiYVZuSndNVjFkWHBLYW1ZdXJVcVRtbXhZcEVJaXhhdEFoZmYvMDFSbzRjaVU4Ly9SUzFhOWRXV1ZkSmxaR1JBYURnQVpnbWZmcnBwd2dNRElTcnF5dW1UcDJLeE1SRWpCdzVVbVZaeFdpR1NDVEt0OTQvLy93VGZuNStxRmV2SGlaUG5veDc5KzVoMWFwVnNMQ3d3TUtGQzRVUnhlam9hR3phdEFuZmZQTU5PblhxaE9mUG4yUHg0c1hvMHFVTFhGeGNrSkdSb1pYblhuTmphMnRiTElGRWNiVlRIT3pzN0NDVlNuTUVOdHBVR3E2ZnQ3YzNkdTdjV2FMUFFVRVg5d0NWWGd3VWlZaUtZTldxVlpCSUpGaTBhQkZNVEV4dzkrNWRQSDc4R04yN2R4Y0NxN1MwTkpRdFd4Ymp4NDlYT3RiSnlRblcxdGJDU0tQQ045OThnNjVkdXdJQWR1N2NpVWVQSHFsc095QWdJTSsrYmRteVJlWDIzQUxGc1dQSElqdzhIRTJhTk1HQ0JRdFVsdW5XclJzbVRacUVWYXRXb1UrZlBnZ05EYzN6V2NtU1JoRW9saTFiVmlmdDE2dFhEenQyN0VELy92MHhaODRjMUtsVEIrM2F0U3QwZlUrZVBNSE1tVE5oWkdTRUZTdFdvRkdqUnZqeXl5K3hldlZxSkNRa29INzkrbkJ3Y0VCNmVqcDY5T2dCS3lzcnpKOC9INWFXbGtoTlRjWFNwVXNSR1JtSlhyMTY2V1NVbFVqYk5tL2VqSUNBQUU0bEpWS0JnU0lSVVNGRlJVWGhsMTkrZ2IyOXZaQ1l3ZHZiR3djUEhzVEJnd2ZSc0dGRHJGKy9IZ0FRSGg2TzhQRHdBdFZyWjJjbkJJb1BIejdNcyt5NGNlT3dmdjE2TEZteUJOT21UU3YwdVN4Y3VCQTdkdXlBcGFVbDl1N2RtMmVndEhUcFVvU0dodUxLbFN0d2NYSEIvdjM3VWI1OCtVSzNyVTlpWTJOUnBrd1puWXdvS2pSczJCQ3JWNi9Ha3lkUGloUWtBa0N0V3JVUUdocUtlL2Z1b1ZHalJwQklKQUNBR1RObW9FNmRPa0tXVnlEclM0bDc5KzVCSkJJSjJ3NGNPQUI3ZS9zQ2pWeVNhaHpoS1g0RnZlWnIxNjZGcjY5dk1mV0txT1Job0VoRVZFaHo1c3hCWW1JaU5tN2NDQ01qSTF5N2RnMEhEeDVFMjdadDBidDNiL1RzMlJQcDZlbW9YNzgrN3QyN3AzUnNnd1lOY1AvKy9TSXRWNUNSa1lIOSsvZERKQkxCMWRXMTBQWDQrZm5CeDhjSFlyRVkyN2R2ejNjNmFaa3laUkFZR0loMjdkcmg3Ny8vUnV2V3JYSGt5QkhVcVZPbjBIM1FGM2Z1M0VIanhvMTFQcnJRb1VNSGpkVmxibTRPSnljbkFNRFhYMzlkcU9sMWQrL2VMVlVqeDBUdTd1NDRkT2dRQmd3WWdNREFRRjEzaDBndk1WQWtJaXFFTzNmdVlPUEdqZmowMDAvUnZIbHozTHQzRDE1ZVhoQ0x4Vmk1Y2lVT0hqeUlJMGVPRkxtZFAvNzRBME9HRE1tM1hLMWF0UXBVWDJKaW90SUgva1dMRnNIYjJ4c2lrUWpyMTY5SHIxNjlDbFNQblowZFFrSkMwS2xUSnp4NDhBQ3RXclhDOHVYTE1XVElrQkk3K3BTWm1Zbnc4UEJpVDlKejRjSUZuRHg1TXNkenFsT21USUZZTEVaR1JnYktsaTFib09CVnNiUkhWRlFVNnRhdG0yTy9vbzFyMTY0VnFHOTkrL1pGWkdSa3JzL1FVdEVWTkRFS1J5UTFLeWdvQ0RObnpzVDMzMyt2ODBDUjl3RHBLd2FLUkVTRjhPelpNMGlsVXR5OGVWTnBKRzNDaEFtb1hyMDZ1blhyQnJGWVhPU0YyeDBjSEhJOHc2and4eDkvSURZMkZyMTc5NGFkblYyQjZpdFRwZ3lBck1RMW8wZVBGakt1L3ZycnJ4ZzFhcFJhZmF0WnN5WkNRa0xRdFd0WDNMaHhBOE9HRGNQcTFhdXhZc1VLdEc3ZFdxMjY5TUdHRFJ2dyt2VnJkT3JVcVZqYnZYdjNMalp0MnBSaisrVEprM0hpeEFtNHU3dm5ldXlqUjQ5VWZzaXNXYk9ta09VME84VjZtcW95bXVaRmx5T3NiOTY4Z2JlM055NWN1QUFURXhQMDZORURYbDVlTURjMzExbWZOS2w3OSs1cUg1T1ltSWhGaXhZaEtDZ0lLU2twK09LTEw3Qm8wU0l0OUs3Z3RQRStaVStVOCtiTkd5eGZ2aHluVDUvR2tDRkRjdjI5V0ZCQlFVRndjSEFvVWgyYVVscnVBU3A5R0NnU1ViNmtVaW5TMHRLUWxwYUcxTlRVUEYvTFpESklwVkpJcFZMaHRVd21VN2s5K3o1Tnk4ek1GSjdIMG9ZT0hUcGd5NVl0TURFeGdabVpHY2FPSFl2TXpFd3NYTGdRQVFFQmlJNk94dFNwVTdGczJUSkVSVVhseUU0YUZSVUZBQ3F6bHY3d3d3OXdkSFFFQURSdjNoek5temZQVWViSmt5ZFl0V29WeXBVcmg0Q0FBTFUvakMxY3VCQzdkdTJDb2FFaC9QMzlNV2JNR0xXT1Y2aFNwUW91WGJvRWIyOXZyRnk1RXYvODh3LzgvZjAxR2lqMjdkc1hyMSsvMWxoOXFtUm1adUxObXpjQXNwWUJjWGQzRjRMcWdoS0pST2pidHk5cTFxeXAxbkg5K3ZWRDc5NjlZVzV1ampKbHlxQkRodzU0OU9nUnlwUXBnNW8xYTJMNDhPRXdOamJPRWF6NSsvdkR5c29LYm01dU9jN0YxTlJVWlZ1S2hEVEJ3Y0VGNnR2UW9VUHgvUGx6blNXeWtjdmxjSE56UTF4Y0hOcTBhWU5idDI1aCsvYnRpSWlJd0lFREI1VFdneXlwMXExYnAxYjU5UFIwREJ3NEVEZHYza1RseXBYUnBrMGJYTDkrSFc1dWJrV2F5bDRVMm42ZkhqMTZoUDc5KytQdDI3ZXdzckxTeUJjWDJnd1NGYytzNTBmeDNwZUdlNEJLSndhS1JLVlVSa1lHNHVMaWtKQ1FBSWxFZ3NURVJPRjFRa0lDRWhNVGhkY2Zia3RPVGxZS0FETXpNM1Y5T21vN2R1eVkwbklVbWlhWHk0WEY2TmVzV1lOWHIxN2hqei8rZ0pXVkZTWk1tSUNiTjI5aS92ejVXTFpzR2VMajQzUDlJS0JxZTU4K2ZZUkFNVGQrZm42UXlXUVlObXhZb2I2eG56MTdOc0xDd2pCOStuU0VoSVNnUVlNR2F0ZWhjUFRvVVN4ZnZoeDkrL2JGNnRXcnNYSGp4a0xYcGNxVksxZUsvY1BQNnRXckMzVmN0V3JWMUE0VWMwc0VaR0JnZ01hTkc2Tng0OFlxOS92Nys4UEd4Z1l6WnN4UXU1L2E0T2pvaUxTME5BRElOVk92dW1ReUdlUnlPWUtEZzJGbFpZV1VsQlM0dWlwS3NOc0FBQ0FBU1VSQlZMb2lQRHdjQVFFQnVTNGZva3U1VFNQOGNIdGhweEZ1Mzc0ZE4yL2VSSk1tVGJCbnp4NlltSmdnTGk0T3ZYdjMxc3FYYmdXaDdmZHAwcVJKcUZtekpnSURBMVUrQzYzdGE2NnVvS0FncmRhdmovY0FsVTRNRklsS2lMUzBOTVRHeGlJMk5oYnYzcjNEMjdkdjhlN2RPMkhiaDMrME9acEcvM24rL0RtOHZMelF0V3RYREJvMENBQ0V4ZW9WQ3B2TXBpRFArdm43KzhQZjMxK3RQdGV1WFJzUEh6N0VpUk1uQUFDQmdZRzRmLysrV25Wa3B4aHRjbloyaHJPemM2SHJ5YzJ6Wjg4MFhtZDJjcmtjejU4L3g0UUpFeEFaR1ltTEZ5L0N3c0pDcTIwV2hEYWU5VlI4aVB6cXE2L1VPazR1bCtmYm43UzBOS1NucHhlNmI3bng5UFNFbFpVVmdLejFMYWRNbVlKaHc0Ymg4T0hEZWhrb2ZqaU44T2pSbzVETDVZV2FYcWlLNHRubm4zNzZTY2pPVzc1OGVVeWJOaTNIRWp6RlNWdnZrMVFxeGJ0MzczRHk1TWxjdnhUVDlqVlhsN1lEVW4yOUI2ajBZYUJJcEdOeXVSd0pDUWw0OCtZTlhyOStuZU52eGV2NCtIaGRkN1ZFNmRtenA5WkhvYVJTS1lZTkd3YTVYSzcyMUtHQ1VEVjlTU3FWWXV2V3Jjak16RVNIRGgxVUppekpUNlZLbFpSK1hydDJyZExhaWsrZVBJRzl2VDJjbkp6d3p6Ly81RnFQc2JFeDB0UFRjNTNtV0ZLSVJDTFVxRkVEeTVZdFE3ZHUzWER3NEVFTUhUcFUxOTNTQ3FsVUNxRGdIMlMvL1BKTFBIcjBDSm1abVRxYjV2bkZGMThvL2R5aVJRc0F3SU1IRDNUUm5YeDkrTHRBc1ZSRGJyOGoxSjJtcURodnhYVlErUEE2RlRkdHZrOVRwMDdOYythRXV0ZGMzNVNXZTRCS0h3YUtSTVVnSVNFQlQ1OCtSV1JrSko0K2ZZcW5UNS9pK2ZQblFpQ1lrcEtpNnk1U0lmejQ0NDhJRGc3R2Q5OTloMlBIanVINTgrZDQvdnc1WHJ4NGdYMzc5Z25mcmhkVzl1Qk5ZZHEwYWNqTXpJU0Rnd09PSERtaWxZWGhYNzE2QlFDb1hyMTZybVZrTXBrd2VxVExOUWMxcVg3OSttamF0Q24rK2VlZlVoc29LcWFHRmpUTFl2Ymo4Z3NVTlRYZE5EdVJTQVJMUzB1bGJSWVdGaENKUkVoS1N0SjRlN3FnN2pURnBLUWtpRVNpSElGVCtmTGxJUktKZFBLTW1qYmZKN0ZZak42OWV4ZXBEbjFYR3U0QktwMFlLQkpwZ0Z3dVIyeHNMQjQvZm96SXlFaWxnUERwMDZkNk94cG9abVlHYzNOem1KbVp3Y0xDUXZqYjFOUVVaY3VXaGJHeE1ZeU5qV0ZpWWlLOHpyNWQxV3NEQXdPSXhXTGg3NEsrTG1qV1RuMGhrOG13WmNzV0FNQ3VYYnVFN0tFR0JnYW9VYU9HMG9lbW9pU3p5VzdyMXEzdzgvT0R1Yms1OXUvZnI1VWdFUUJ1M0xnQklDdHd5azMyTHpkSytvaGlkZzRPRGpoOStyU3V1eUZJVDAvSHp6Ly9qTm16WjZ1ZFhFZVZQLzc0UXdqd016TXowYmx6WjlqWjJRbjNzc0s0Y2VQdzRNRURJZW1OcnQ1anVWd09pVVNpdEtTTFJDS0JYQzR2TlY5UXFEdE4wY1RFQkJLSkJFbEpTU2hYcnB5d1BURXhVYWZKYkxUMVBvbEVJbzNjKy9xc05Od0RWRG94VUNSU2d5SWd2SC8vUHY3OTkxODhlUEJBK0JNWEY2ZVRQcFVwVXdZMk5qYXd0cmFHdGJVMWJHeHNoRC9seTVlSHBhV2xFQkJtLzFPdVhEbWRaVElzRGNSaU1TWk1tQUFBcUZ1M0xtclhybzFhdFdyQjF0WldXSUpBUVJQSmJIYnMySUZSbzBiQndNQUFpWW1KaGNyWUZ4d2NqQysvL0RMZmN1Zk9uUU9RYzFwVGRzbkp5UUJRNnU0amUzdDdiTisrSFdscGFUcGZPMUFtaytISEgzL0VYMy85QlV0TFMzaDZlcXBkeC92MzcvSDA2Vk9ZbUpnSVg4d283cy9ZMkZnQVdSODZQN3huRmM4aktyWS9lL1lNbVptWlNFOVBoNG1KU1lIWDdkU0V5NWN2bzJQSGpzTFAxNjlmQndDVlNVMCtCclZyMTBaRVJBU3VYNytPdG0zYkN0c3ZYYnFrdzE3eGZTcE8rbm9QVU9sVDRnUEZwS1JrN055NUgrZk9YY0xMbDYrUmtwS3E2eTVSRVppWWxFVzFhbFhScmwxcnVMbjFSYmx5dWh1cFNFNU94dTNidDNINzltM2N2MzlmQ0FpTFkzUlFKQktoWXNXS3FGS2xDcXBXcllxcVZhdWlTcFVxcUZTcGtsSkFhRzF0alhMbHlwWFlCYzVMdWw5KythVkE1UXFiekViQno4OFBYbDVlQUlCdDI3WWhMQ3hNWmJsTm16WkJJcEhrdXI1WVhsTkpGU1FTQ1lLQ2dtQm9hS2owb2U5RDc5Ky9CNEJTczVhZGdtS1VOaVVsUmVlQm9wZVhGLzc2NnkrMGJkc1dFeWRPTEZRZFlXRmhHREZpUko1bDd0NjltMnNTSWxYYnUzZnZydklMRG0xa1BRV0F4WXNYbzJYTGxqQTNOMGRhV2hxV0wxOE9BUGo2NjY4MTFvWTJSVVpHYXJTK2J0MjZJU0lpQXIvKytpdWNuSnhnYkd5TWhJUUVMRjY4V0tQdHFFdWYzaWROWDNOOW82LzNBSlUrSlRwUURBc0x4OEtGdnlFcUtrYlhYU0VOU1VsSnhjT0hUL0R3NFJNY09YSUtNMmYrQ0NlbkpscHZWeUtSNFBidDI3aHg0d1p1M2JxRkd6ZHU0TkdqUjFxYndsR2hRZ1hVcUZFRDFhcFZFd0pCUlRCWXRXcFZWS3BVS2NjMy9QVHhTVXBLZ3J1N083WnQyd1lqSXlOczI3WU4zMzMzblpCZDlVTjc5KzZGUkNMQmI3LzlWdWcyZi8vOWR5UWtKS0JYcjE1NVBtTlpXZ05GeFJTM2xKU1VJajlqV2xnWkdSa0FzcVkwZCtqUUFldlhyeTkwME5xa1NSUHMzTGxUR0ZGVXJEK1hucDZPSDMvOEVVK2ZQc1hNbVRQeCtlZWZLeDAzZWZKa1BIejRVTWl1Q0dSTlZVMUxTOHMxSTZ3MnNwNkt4V0pJSkJLMGE5Y09UWm8wd2UzYnQvSDY5V3M0T0Rqa0d3Q1hWcU5HamNLQkF3Y1FGaGFHdG0zYm9sR2pSZ2dQRDBlWk1tVWdGb3RWTG84d2J0dzRHQmdZcUowaHVhRDRQaFd2d3R3RFJJVlJZaitKaG9XRjQ0Y2ZadXE2RzZSRlVWRXgrT0dIbVZpMWFpRmF0TkJjc0ppUmtZR2JOMi9pNnRXckNBOFB4NjFidC9ENDhXT04xUTlrVGRlcVhyMDZhdGFzaVJvMWFzRE96ZzQxYXRSQXpabzFZV3RycS9RY0I1VU9jcmtjZCs3Y3dZVUxGM0Rod2dWSUpCTHMyN2V2MFBWZHZYb1YzMzc3TFI0K2ZBZ2JHeHZzMmJNSEhUcDAwR0NQYzdwNTh5Ym16WnNIa1VpRTZkT241MW4yeFlzWEFISmZBN0NrVW54Qms1cXFtOWtwaW1SSUFOQ2xTeGVzWGJ1MlNObEdLMVNva0dOVThOR2pSNWc3ZHk2ZVBuMktMbDI2WU55NGNUbG1KU2dDMDRZTkcycGtjZlBDRW9sRTJMRmpCN3k5dlhIKy9IbVltSmpBemMwTk0yYk0wTm96dXZyT3hNUUVlL2Z1eGVMRmkzSDA2RkdjUDM4ZXpaczNoNit2YjY2L0k0S0NnclQ2UHZKOUtsNkZ1UWVJQ3FORUJvcEpTY2xZdVBDL2I4d3JWNjRJZC9lUmFOcTBFU3BVc05aaHo2aW8zcjU5aCt2WGIrSDMzemNoT3ZvdEFHREJndCt3WTRkL29hZWh2bnYzRGxldlhzV1ZLMWNRRmhhR2lJZ0lqWDNyYldscGlYcjE2cUZldlhxb1c3Y3U2dGF0QzN0N2UxU3RXbFduSDY1SSt4SVRFM0hxMUNtRWhZVWhMQ3dNVjY1Y1VacVczS1pObXlLMzhmVHBVN1JxMVFxN2QrL1dlcktmKy9mdm8zdjM3a2hOVGNYNDhlTnpqREI5Nk5TcFV3QlFxT1U1OUpraVE2T3VrcmVZbTV1alJvMGFxRnUzTHRhdFc1ZnJ6SUxNekV3QS80MCs1dWZ4NDhlNGZQa3lqaDgvanVEZ1lNaGtNZ3dZTUFDTEZpMVNPWFZkVVg5bVptYUJmNWRwT3V0cDlnUWZ1M2Z2VnV0WW1VeVdZOGtCWDE5ZjJOalk1Tm5PaDJKaVl1RGo0Nk5XMjhXaGZQbnlXTEprQ1pZc1dhSzBQYmNwbHhzM2JsUmEyMVdUdFBrK2FYczlRb1dQNFI0Z0tvd1NHU2p1M0xsZm1HNWFxVklGYk4rK0NoWVdwV3Y2MDhlcVFnVnJkTzdjRHExYU5jV1FJUk1SSGYwV1VWRXgyTGx6UDhhTUdWeWdPbDY5ZW9VTEZ5N2c4dVhMdUhMbGlrWSt2RmhiVzZOKy9mcW9XN2V1RUJUV3ExY1BOalkyZkQ3d0l4VWRIWTIrZmZzS1A1Y3ZYeDZkT25WQ3k1WXQ0ZVRraEZhdFdnbjc3dCsvbit0OW9tcDcrL2J0OGZmZmYrUFVxVlA0L1BQUFlXaG9xREk3Nm9jVWdXcCtaWDE4ZkpTZVZ3d01ETVQ0OGVNUkd4dUw5dTNiWStuU3BjSyt5NWN2dzl6Y0hCVXJWb1NwcVNuUzA5UHg1NTkvQ2g4NmRiV2d0YllvcnVHSHFmNkxpNVdWRlhidDJvWEtsU3ZuT2YxY2tYVzJvRXZydkh6NUVqTm56b1JVS2tXN2R1MHdZY0tFUEwvTVVEeHJxQTlKZlFwRExwZm5XSEpnMXF4WmF0ZVRsSlNrOXRJRit1alBQLzhzME8rUTRxYXA5MG1iU3NzOVFGUVlJbmtKektNN1pNaEVQSHo0QkFEdzg4L1QwYmx6T3gzM2lMVGg1TWx6bUQwNzY1dXl1blZyWWZ2MjMxV1dTMHhNUkdob0tNNmRPNGVRa0pBaVR5T3RVcVVLUHYzMFV6UnExRWo0dTBxVktnd0l0U3o3dW03RjlTMXlVYzJiTnc4TkdqUkE4K2JOYzgzc0p4S0pZR1ZsaFlFREJ4YTQzbnIxNnVHbm4zN0tVWSttWEw5K0hVMmFOTUc1YytmZzYrdUw0OGVQQXdCNjl1eUozYnQzSzZWYjc5R2pSNjRma2o3Ly9IT2NQWHRXSzgvVDZ1cCtXTEJnQWJadTNZcUhEeDhXVzV1RklaUEo4T3JWSzRqRlluenl5U2NGT2lZc0xBdzFhdFJBNWNxVjh5MTcvZnAxcEthbXdzbkppYzlMbHdLYk5tM0N5SkVqK2Y4WUVha2t5dVdYUTRuODdmL3k1V3ZoZGRPbWpYVFlFOUttN08vdGl4ZHZoTmVabVptNGR1MGFRa0pDRUJJU2d2RHdjRWlsMGtLMVViVnFWVFJwMGtRcE1LeFFvVUtSKzA0Zmh6bHo1aFNvWE9YS2xiRjI3ZG9pdGFYcDcvVGtjamwrKyswM0hEOStIRlpXVnBnL2Y3N0t6SnFkT25YQ2l4Y3ZrSlNVaEl5TURNamxjbFNvVUFIZHUzZkhqQmt6U2wwUThmNzllNTBsc1ZHSFdDd3VVQmJiN0p5Y25BcGN0bW5UcHVwMmlmVFlxRkdqZE4wRklpcUJTdVQvOE5tWHdPQXppYVZYOXZjMkpTVUZmLzMxRjA2ZVBJa3paODRJR1JmVklSYUw0ZWpvaUJZdFdzREp5UW5ObXpkSHRXclZOTmxsb2h5dVg3K3VsOGtjUkNJUnRtL2ZqalZyMW1ETW1ERzVCa2RUcGt6QmxDbFRpcmwzdWhNZkg2K3phYWRFUkVUNnBFUUdpdlJ4VWl4dVhsQ21wcVpvM3J3NW5KeWMwS0pGQ3pSdDJwVFpScW5ZTldtaS9lVmRDc3ZNekt4UWk3aVhadkh4OFNWaVJKR0lpRWpiR0NoU3FXRmdZSUJtelpxaGJkdTJjSFoyUnBNbVRZcVVWcDZJUGo3djM3OVhlMG9uRVJGUmFjUkFrVXEwZXZYcXdkblpHVzNidGtYcjFxMDVZa2hFUlJJZkg0OUdqZmpzT3hFUkVRTkZLbEdNakl6UXRtMWJkTzdjR1owN2QwYVZLbFYwM1NVaUtrWGk0dUk0OVpTSWlBZ01GS2tFV2JkdUhkcTFhOGRSUXlMU2l1VGtaS1NtcHNMYW1rblNpSWlJR0NoU2lWSGFGdlltSXYzeTd0MDdBSUNOalkyT2UwSkVSS1I3WWwxM2dJaUlTQjh3VUNRaUl2b1BBMFVpSWlJQXNiR3hBTUNwcDBSRVJHQ2dTRVJFQk9DL1FKRWppa1JFUkF3VWlZaUlBSERxS1JFUlVYWU1GSW1JaUpBMW9taG9hQWh6YzNOZGQ0V0lpRWpuR0NnU0VSRWhLMUMwdHJhR1NDVFNkVmVJaUloMGpvRWlFUkVSc3FhZWN0b3BFUkZSRmdhS1JFUkVBT0xqNDJGbFphWHJiaEFSRWVrRkJvcEVSRVFBMHRMU1VMWnNXVjEzZzRpSVNDOHdVQ1FpSWtKV29HaHNiS3pyYmhBUkVla0ZCb3BFUkVRQTB0UFRHU2dTRVJIOUR3TkZJdElMcHFhbXd1dm82R2dkOW9SMExTb3FTbmhkcmx5NVltdVhJNHBFUkVUL1lhQklSSHFoWnMyYXd1dExseTdwc0Nla2E1Y3ZYeFplWjc4dnRDMHpNeE1HQmdiRjFoNFJFWkUrWTZCSVJIcWhTNWN1d3VzRkN4WWdQajVlaDcwaFhZbVBqOGVDQlF1RW56dDM3bHhzYlp1YW1pSXRMYTNZMmlNaUl0Sm5EQlNKU0M5OC8vMzNxRmF0R2dEZzlldlg2TktsQ3c0ZE9xUTBEWkZLcjZpb0tCdzZkQWhkdW5UQjY5ZXZBUURWcTFmSDk5OS9YMng5TURVMVJXcHFhckcxUjBSRXBNOE1kZDBCSWlJQU1ETXpnNStmSDl6YzNBQmtCWXZ1N3U0NjdoWHBrcCtmSDh6TXpJcXRQVk5UVTZTa3BCUmJlMFJFUlBxTUk0cEVwRGVjbloyeGMrZE9ZV1NSUGs3VnFsWERybDI3MExadDIySnRseU9LUkVSRS8yR2dTRVI2eGRuWkdhZE9uY0xreVpQaDZPaFlyRmt2U1hmS2xTc0hSMGRIVEo0OEdhZE9uU3IySUJFQXJLeXNFQnNiVyt6dEVoRVI2U05PUFNVaXZXTm1aZ1lQRHc5NGVIam91aXYwRWJHM3Q4Zng0OGNoazhrZ0Z2TjdWQ0lpK3JqeGYwSWlJaUprQllwcGFXbE1vRVJFUkFRR2lrWHk5T2tMbkR4NXRraDF4TWJHWWNlTy9aQktwUnJxVlU3eDhlL3ozSitTa29vREI0TGc2N3RDYTMwZ0l0SjM5dmIyQUlESXlFamRkb1NJaUVnUGNPcHBJVjI4R0lZNWMveVFsSlNNcEtRVTlPblRUZTA2MHRQVE1XM2F6N2h6NXdGT256NkhXYk4rUXExYU5UVGF6L3YzSDJITW1KL1FvMGRuakI0OUNEWTI1WlgycDZXbG8xKy9VWWlMeTFxenJuZnZibWpZc0w1RyswQkVWQklvQXNWLy8vMFhiZHEwMFhGdmlJaUlkSXNqaW9YMDVrMDBKSklreU9WeS9QTEw3OWkvLzRoYXg4dGtjdno4ODYrNGMrY0JBT0Rod3llSWlkRnNFZ1daVEk0bFMzNUhSa1ltRGg0OENoK2Z4VG5LR0J1WFFaczJ6WVdmdDIzN1A0MzJnWWlvcERBM04wZURCZzBRSEJ5czY2NFFFUkhwSEFQRlF1cmJ0d2ZjM1BvQ0FPUnlPWll1WFlPalIwOFgrSGcvdjk5eCtuUUlBRUFzRm1IdVhFKzBiTmxVbzMwTURQd1RkKzltQmFJaWtRZ1RKNDVVV1c3UW9INFFpVVFBZ0pDUXk3aDY5WVpHKzBGRVZGSjA2OVlOSVNFaFNFNU8xblZYaUlpSWRJcFRUNHZBM1gwa0lpT2Y0K0xGTU1qbGNpeFk4QnVxVkttRXBrMC96Zk80Ly91L1AzSHc0REVBV1FIY2pCay9vRU1IemFhQ2YvYnNKZGFzMlNiODdPTFNKZGNwcGZiMk5kR3BVenZoZWN0ZmYxMkw3ZHRYd2NEQVFLTjlJaUxTZDEyN2RzVnZ2LzJHOCtmUG8wdVhMc1hlL3JWcjEvRHMyVE00T1RubHVwNW9YRndjdW5mdmprNmRPc0hkM1IxVnFsUXBjcnZIamgxRGVubzZ1blhyaGpKbHloUzVQbDBhTjI2Y3l1Mit2cjZ3c2JGUnE2NlltQmo0K1BqazJHNWdZQUIvZi85QzlhKzAwdVIxMXphK3J5VUwvMDNyRGdQRkloQ0xSWmczenhNalIvNklWNitpTUdxVUd4bzNicGp2Y1QxN2RzYlpzNkVJRDc4Rkw2OUo2TmxUc3g5R01qTXpNVy9lVXFTbHBRTUFLbFN3eHFSSm8vSTh4dDE5Qk02ZURVVjZlam9lUDM2S3padDNZY3lZd1JydEZ4R1J2bXZZc0NHcVY2K09nd2NQNmlSUXZIanhJcFlzV1lJZmYvd1JVNmRPVlZsbXpabzFlUEhpQmJadTNZbzJiZHFnZS9mdVJXNTMxcXhaZVBQbURSNDhlRkRrdW5RdEtDaEk1ZlpaczJhcFhWZFNVcExLK3ZoRmFrNmF2TzdheHZlMVpPRy9hZDFob0ppUE5tMTZGTGpzK3ZVQldMOCtRSzM2RnkxYWlVV0xWdVpaeHRyYUNrZU83Q2h3bmIvL3ZsbDQ5aEVBcGsrZkNET3p2QmN0cjF5NUlvWU02WTlObTNZQ0FMWnUvVCswYk5tMFFJRXZFVkZwSVJLSk1HREFBQ3hmdmh4anhveEIwNmFhZlNRZ1A2OWV2UUlBOU92WFQrWCt5TWhJYk42OEdZMGJONGFKaVFtbVRwMEtXMXRiZlBwcDNqTlpBT0RDaFF2SXlNakFGMTk4QVNNakk2VjlaY3VXQlFBWUd4dm5PTzdCZ3dmSXlNaEEvZnIxWVdoWU1qNDJHQmdZYUNSN3JaMmRIWjQvZjY2MHpkYld0c2oxbGxhYXV1N2F4dmRWZlZLcEZMNit2aGcyYkJocTFNZy84YUs2NWZQRGY5TzZ3V2NVUzVrelo4N2ovLzd2VCtIblhyMjZvbTNiVmdVNmR2andnYWhidHhZQVFDYVR3Y2RuTWFLaVlyVFNUeUlpZlRWcTFDaVltWmxoOXV6WmtNbGt4ZEptYUdnb2J0NjhpUnMzYnNEUzBoSkpTVW1JaUloQWFHaW9VRVltazJIYXRHa3dOamFHdjc4L1ZxeFlBVU5EUXd3YU5Bamg0ZUg1dGpGbHloUU1HVElFR1JrWk9mWXB2azBYaTNOK0xCZzZkQ2k2ZGV1bThqaHRzclcxaFoyZFhhbHBwNlFvTGRmZDI5dWI3NnVHWkdSa1lQejQ4ZGkxYXhkaVl2TC9YSmhiK2RKeWIzMU1Tc1pYZ3pyVXA4L1hhaC96OHVWcmhJWDk5NSsyaTB1WElnMXA1emNhcUhELy9pUE1uLytyOEhPdFdqVXdaWXJxZWQycUdCb2FZdmJzcVJnNWNnb3lNakx3OXUwN1RKa3lHK3ZXK2NIYzNFenRmaE1SbFVTV2xwYnc4UERBM0xsekVSZ1lpSUVEQjJxOVRWZFhWNldmdTNYN2I4a2x4YmZmcTFldnh1WExsN0ZseXhiaEcvclZxMWRqNk5DaGNIVjF4ZHk1YytIbTVwWnJHNHBSUThYZkJhVjRabEhkNDRoMFpmUG16UWdJQ09CMFFnMUlUVTNGNk5HamNldldMZXpac3dlTkdqWFNhSG5TYnd3VTh6Rjkra1MxajFtK2ZKMFFLTmF1YlFkdjc4bWE3bFlPVVZFeDhQU2NoOVRVTkFDQWlZa0pGaXp3UXRteU9hY1I1YVZPblZxWU5tMENGaTVjQVFCNDh1UVpKaytlaGVYTGY0YWxwYm5HKzAxRXBJOUdqQmlCRXlkT1lPYk1tYkMzdDRlVGs1TlcyOXV3WVFOaVkyUGg1ZVdGSVVPR29IdjM3c2pNekJTeXJ4NDllaFJMbHk1RjQ4YU44Zmp4WXp4Ky9GZzR0bG16WmdnTEM4UDA2ZE54OE9CQnpKbzFTK1ZVVk1Wb29hcFJ3N3dveWl1eVk1YzJ3Y0hCZW5WdWRuWjJrRXFsT2FiSGxUYmF1dTVyMTY2RnI2K3Z4dXN0Nld4dGJkV2V2aW1SU0RCczJEQzhlUEVDKy9idFErM2F0VFZhWGx2MDdkOTBTY1pBVWNQa2Nqbk9udjF2cXRCWFgzMmg5VGJqNHVJeGFaSzNzQTZqU0NUQ25EbFRZVzlmczFEMTllelpCZi8rK3dSNzlod0NBTnk5K3dBVEprekhpaFVMVUtHQ3RjYjZUVVNrcjhSaU1kYXVYWXYrL2Z0ajZOQ2hXTGx5SlRwMzdxeTE5cnAxNjRZZE83S2VSUjg0Y0NBYU4yNHM3RHR4NGdUYzNkM1J0V3RYWExwMENmUG16Y3R4L01hTkcrSGg0WUhRMEZCMDc5NGQ3ZHUzeDRZTkcyQmlZcUsxUHBjV2RlclUwWFVYUGtyYXVPN3U3dTQ0ZE9nUUJnd1lnTURBUUkzWC96R0ppNHZENE1HRElaRklzSC8vL2x5ek1CZTJ2RGJ4MzdUbThCbEZEWXVJdUszMFhGK1hMbDlxdGIxMzcrSXhjYUkzbmo5L0pXd2JNMll3MnJkdlU2UjZKMDhlbzdSa3grUEhUekZpeEdSRVJOd3VVcjFFUkNWRitmTGxzV3ZYTHRTcFV3Y2pSNDZFajQ4UDNyNTlxN1gyL3Y3N2IxU3FWQW1mZmZhWnNHM2p4bzBZTzNZc2JHeHNzR1RKRXR5NGNRUFBuei9QOGFkcjE2NDRjK1lNK3ZYTFdoZTNYYnQyREJKTEtWdGIyd0w5K1JnRkJRVmg1c3laK1BYWFgvTXZUTG1Lam81Ry8vNzlrWm1aaVgzNzl1VWI5S2xibmtvT2ppam13OTkvQ3dJQzloYjZlRmZYTVVWcVB6VDBTSzc3b3FQZll0SWtieng3OWxMWTFxZlAxeGd4NHRzaXRRbGtmWnMrYjU0bjB0TXpjUDc4WlFEQTI3ZnY0TzQrQStQSEQ4TjMzL1dGV014aGZTSXEzU3BWcW9SOSsvYkIxOWNYVzdkdXhkNjllOUczYjEvMDZkTUh6Wm8xMDFnVzBOVFVWSnc5ZXhZREJneUFsNWNYZHU3Y2laczNiOExTMGhMTm1qV0RnNE1EZ29PRGxZNXhjSENBZzRPRDhIUEZpaFhSdjM5L2RPellFVDE2NU16WW5abVpDUUJZdEdoUmpuMnhzYkg1N3BQSlpHcFBXOVdFTjIvZXdOdmJHeGN1WElDSmlRbDY5T2dCTHk4dm1KdHI1bkdJd2t6SjB5Vk5MSWRTRUNYeHVnY0ZCU245bTlDV2d2UmRMcGNqSUNBQTI3WnR3NU1uVDJCcGFZa09IVHJBeThzTEZTdFd6RkgrNzcvL2hyKy9QMjdjdUFHUlNJUW1UWnBnd29RSmNIWjJMbkRiSCs3NzhBc0RxVlNhWTl1SFU1eGZ2SGlCYjcvOUZoVXJWc1MyYmR0Z1lXR1J4NVZRdnp4UU11K3RqeFVEeFJMcXdZTkg4UENZSjB3M0JZQ09IWjNoNlRsQlkyMFlHaHJDMTljYjgrZi9pcE1uendMSStpWHorKytiY2ZyMGVYaDcvNEE2ZFdwcHJEMGlJbjFVcGt3WnpKMDdGME9HRE1HS0ZTdXdkKzllQkFRRXdOallHSTZPanFoZHV6Yk16YzFoWm1hR2dRTUhvbVpOOWFmOUh6NThHQ2twS2VqVHB3K09IajBLQUxDd3NNQ0FBUU13WU1BQTFLbFRCOXUzYjFjNlp1Yk1tWEJ3Y0lDOXZUMnNyYTF4NWNvVkRCOCtISjA2ZFlLTGkwdU9OaFRQTythMXFIUmUrNUtUazJGbVZyeUp6ZVJ5T2R6YzNCQVhGNGMyYmRyZzFxMWIyTDU5T3lJaUluRGd3SUVjeTN4OEROYXRXNmYxTnZUaHV1ZTJ5UHFIc2wrUDRnZ1NnYXhnUGI5RU9WT25Ua1ZnWUNETXpjM2g3T3lNSjArZVlNK2VQUWdORGNYUm8wZGhhV2twbEYyOWVqVVdMMTRNUTBORE9EazVRU2FUSVRRMEZCY3VYTURzMmJNeGV2VG9RdmRUSVNnb0NDS1JDRjkvblh1U3hrZVBIdUc3Nzc1RDNicDFzWEhqeG54bkphaGJIdENQZTRzS2pvRmlQcG8wYVFTcHRHRHAwU01pYnVQMjdmc0Fzb0lzVjlkZVd1blRtVFBuc1dEQmNxU2twQXJiT25aMHhyeDVuaHIvdHRmSXlCRHo1bm1pYXRWSzJMNzl2L24rZCs4K3dQRGhrK0hpMGdXalJybngyVVVpS3ZWcTE2Nk5sU3RYSWlrcENXZk9uTUgxNjlkeDQ4WU5YTHAwQ1ltSmlVaEtTb0tkblozYWdXSlNVaEpXcmx5SkNoVXFJREV4RVUrZVBBR1F0WmgweTVZdDBidDNiNWlZbU9DYmI3NkJuNThmUWtORDRlcnFLbVFqTFZldW5QQUJ6Y1RFUk9WYWlBQnc3ZHExWFB2dzVaZGY0dEdqUjBWS29PTG82SWkwdEt5RWFvOGVQU3AwUGRuSlpETEk1WElFQndmRHlzb0tLU2twY0hWMVJYaDRPQUlDQWpCeTVFaU50S05MdVUwVHpXL2tSNXYwNGJybnRzaTZQc2d2V0Q5eTVBZ0NBd05ScDA0ZEJBWUdva0tGQ3BETDVVTHd1SG56Wmt5Wk1nVUFjUG55WlN4WnNnVFcxdGI0NDQ4L2hFUlVFUkVSR0R4NE1PYlBuNDltelpxaFdiTm1SZXFucmEwdHhHSnhybjJQaTR0RC8vNzlVYTFhTld6ZHVqWGZnRTNkOGdyNmNHOVJ3VEZRek1mbm56dmg4ODhMbHUzT3pXMjg4THA5K3phWU5HbVVSdnNpazhueDIyL3JFQmo0bDlMMjd0MDd3dHQ3c3RiU1FJdEVJb3dmUHh6MTZ0WEdva1Vya1pTVTlhMjBWQ3JGd1lOSGNmeDRNQUlDVnFOYXRTcGFhWitJU0orVUsxY09MaTR1S2tmdEN1UGF0V3RDY0RoaXhBamhBMWRVVkpRUURCb2FHaUkrUGg2M2I5OFdwbE1wdmhnME5EUVVmdjluZjUzZDdkdTNJWlZLNGVqb3FQWjBXWmxNaHFpb0tJakZZbFN1WERuWGNtbHBhVWhQVDFlcjdvTHc5UFNFbFpVVmdLeEFlTXFVS1JnMmJCZ09IejVjS2o1VWZqaVY5T2pSbzVETDVjVTJ4VFEzdXI3dUpUbnI2ODZkT3dGa2pmcFhxRkFCUU5abnFSRWpSdUQ5Ky9mQ3Yyc2dLK094WEM2SGo0K1BVcmJpeG8wYnc5dmJHOU9tVGNQR2pSdnpITzNYaFBMbHk4UER3d00rUGo3WXNXTUhoZzhmcnRIeTJlbjYzcUtDWTZDb0laY3VYY1dUSjgrRW43LzVSdk8vNE1WaVVZNFBBRU9IdW1MOCtHRWFiMHVWamgyZDBhQkJYY3laODRzd2Nnb0FreWFOWXBCSVJGUkl6czdPV0xwMEtabzJiUXA3ZTN2NCtmbkIzOThmR3pkdVZDcDM3Tmd4SER0MnJGQnRqQmd4QXE5ZnY4YURCdy9VRGhTVGs1UFJzbVZMVks1Y0dWZXVYQ2xVKzBYeHhSZksyY05idEdnQkFIanc0RUd4OTBVYlBoemhVU3lQa2R2SVQyR21aQlpHYWIvdTJuVGp4ZzBBUUt0V3JaUzJmL3JwcDlpMGFaUFNOc1cvcVk0ZE8rYW9wMU9uVGdDQXNMQXdiWFF6aDBHREJzSEN3Z0tUSjAvRzI3ZHY0ZUhob2RIeUNyeTNTZzRHaWhxeWFkTk80WFg5K3JYUnZQbG5lWlF1dkI5K0dJMm9xQmhjdUJDRzZkTW5vbnYzamhnNWNvb3d5cWN0QXdiMFJQLytMcWhXclFyV3IxK0d2WHYvd3JwMTI5R3JWMWV0Qk1WRVJCK1RnUU1INWx1bVI0OGU4UER3UUhoNHVEQnRyYURLbGkycjlIZGhqalUxTmMyem5LYW1tMlluRW9tVW51VUNzcDdkRklsRVNFcEswbmg3SlVGeFRNbmtkUytheE1SRWlFU2lBaVZuZWYvK1BZQ3NFYm9QS2JiRng4Zm5XNCttUnZOZFhGeGdZV0dCTVdQRzROMjdkMWl3WUVHZWp6V3BXNTczVnNuQ1FERVgvZC8wV1FBQUlBQkpSRUZVUzViOFh1Q3l5Y2twdUhYcm52Q3pXR3lnMXZFRk5XN2NFRmhaV1dMbXpCL3g0c1ZyMUsrZnRaRHA4K2N2SVpGbzl4OVhTa3FhOEZvc0ZzSFZ0UmM2ZEdpTDh1VXQ4emlLaUlnSzY4eVpNNGlKaVJHQ1NITnpjOVNwVXdjeE1USDVISm1UNG9OYllSYWhWb3hBNmlManFWd3VoMFFpVVVxaUk1RklJSmZMUDlybFA0cGpTaWF2ZTlHWW01c2pQajRlaVltSk9ZTEY5ZXZYUXlRU1ljeVlyS3o0bHBhV2lJMk5SVnhjSEt5dGxmTTl4TVhGQVlBd1RUTXZtc3p3MmI1OWUremF0UXZEaGczRHUzZnZzR3JWcWp5ZlFWU25QTyt0a29XQllpNE9IanhhNkdQdjNuMkF1M2MxUDN3K2FGQmZXRmxab2x3NVV5RklMQzVseStaTWpzQUVOa1JFUlplY25JemJ0Mi9qM3IxN2lJaUl3TjkvL3cwQUdEWnNHRDcvL0hNaFVOeTllemQyNzk2dHc1N3F4dVhMbDVXbTVWMi9maDBBRjlYV05sNzN3dnZzczg5dzd0dzVYTDU4V1pnK0NnQXhNVEdZUDM4K0tsZXVMQVNLTFZxMHdQSGp4M0g2OUdrTUdEQkFxWjdUcDA4TFpSUkVJaEZrTWhta1VxblM0MGlIRGgzS3MwOEdCZ2FReStVRlh1YW1lZlBtMkx0M0x3WU5Hb1NoUTRkaXc0WU5lV1k5VnFjODc2MlNnNEZpS1hEeTVKNWM5L240TE1icDB5RUFnSWtUUjJMUW9INEZybmYwNkorRVp4R05qY3ZrVTVxSWlBb2pOVFVWUTRjT2hVUWlRWmt5WllRUFY3dDM3MGJyMXEyRmNzMmFOWU9MaXdzaUl5T3hiZHMyWWJ0VUtvVmNMaS8yZm45SUcxbFBBV0R4NHNWbzJiSWx6TTNOa1phV2h1WExsd05Bbm1uK1N6SjlXZnZ0WTd2dW11VG01b1p6NTg3QjE5Y1hUWm8wRVJMYUtCTFNkT25TUlNnN2V2Um9uRGh4QWdzWExvU2pveU1hTm13SUFMaDU4eVo4ZlgwaEZvdVZsc2VvV0xFaW9xT2pjZTNhTlRnNVpTVmIvUGZmZjdGaHc0WTgrMVN6WmswOGZ2d1k0ZUhoUWdaVm1VeUc2T2hvVkttaU9zOUVnd1lOY09EQUFYejMzWGR3ZFhWRlFFQUFiR3hzY20yam9PVjViNVVjREJSemtkZEM5d3BYcmtSZzhtUWZ5R1JaeTJlNHVIU0J0L2RrYlhkTkxXL2Z2aE5lVjZwVVFhMWowOUwrbSsrdWFrU1JpSWlLenRyYUdrdVdMSUdWbFJWYXRteUpaY3VXWWUzYXRUa1NQdFNyVncralI0OUdhR2lvVXFDWWtwS1M3L09EVXFsVUszM1BUaHRaVDhWaU1TUVNDZHExYTRjbVRacmc5dTNiZVAzNk5Sd2NIREJpeEFpTnRrWC80WFhQMjdoeDQyQmdZSkJySnRJZVBYcGd3SUFCQ0F3TVJQdjI3ZEd5WlVzOGUvWU1EeDQ4Z0sydExYNzY2U2VoYk92V3JURjkrblFzWHJ3WVBYdjJGSUsvZi83NUJ6S1pETE5telVMejVzMkY4bjM3OXNYYXRXc3haY29VZUhoNElENCtIci85OWhzR0RoeUlMVnUyNU5ybk1XUEdZTWFNR1JneVpBaGF0V3FGOVBSMDNMNTlHME9HREZIcXo0ZHExS2lCQXdjT1lOQ2dRZWpidHk5MjdOaUI2dFdyRjdvODc2MlNoWUZpSWNYRXhHTFdyQ1ZDa0ZpMWFtWDgrT05ZSGZjcXAram90OExyaWhYVkRSVC9leTR4dDNXNWlJaW82SHIxK20vZFhjWC9LeDlPTFZQNE1PZ0xDQWpJTjVOcFJrWUdnTnpYN0ZQSWIzOXhFNGxFMkxGakI3eTl2WEgrL0htWW1KakF6YzBOTTJiTUtGUmlIaW9ZWHZlOEJRVUY1YnNrMmJKbHk5QzRjV05zMjdZTmYvLzlONnlzckRCbzBDQjRlSGdJSTR3Szd1N3VjSFIweEpvMWF4QVJFUUdSU0lUV3JWdkQzZDBkenM3T1NtVTlQVDJSa3BLQ1E0Y09ZY3FVS2JDenM0T0hod2NHRHg2Y1o2QTRlUEJnR0JrWlljT0dEUWdPRG9hQmdRRnExYXFsdENSSGJpcFZxb1M5ZS9kaXhJZ1JlUHo0Y1o2QjR2KzNkK2ZSTmQzNy84ZGZKd01pUVJRaHBFbXJWTFRhcHFpaGxScXF0S2txMm9xaHJuNHZyWmg3dVpjT2RGaEZyeXJWSWsxbnJTRk5LZVdpRkY4bDExSkV1ZHpXSEkyRVhCRytRYWJtSkRtL1AvcHptbjF6RXBuT2xEd2ZhNTFsRDUvOTJlOGttNVdYejk2ZmZhUDJYRnZ1aGFCWUFXWnp2bDUrZVk0eU1uNmZxY3JiMjB0dnZqbGRkZXU2MWtPNG1abForczkvMHF6cndjRXR5blY4YnU0ZlFaRVJSUUJ3ak90QnNHaFF6TS9QbHlTOS92cnJXclZxbGFRL0pwZHAxNjZkVnExYXBaVXJWeW85UGQzbWhEVkRodzVWZG5iRlo4ZU9qbzYrNGFoa1ZjOTZXblRTbHZJK20xbFlXRmpzTlJKejVzeXhlUnRjYVpQRFhMeDRVVE5tekNqWHVkMmRLM3pmcTRJOWY2NmZmUEtKUHZyb28xTGJtRXdtalJ3NVVpTkhsdTBWWmoxNzlsVFBuajF2Mks1V3JWcWFOV3VXWnMyYVZXemZqYjZua1pHUlpacGgyWllHRFJwbzllclZaWjdVeWxaN1Y3aTJhdUxmNmNvZ0tKWlRRVUdCWnN6NHUyR1cwNmxUeCtyT085czRzU3Jiamg4L2JYMXVKU0Nnc1c2NjZjYXpaaFdWazVOclhYYTFFQXdBMWRYMXV6bnk4dktzTCtiT3ljbVI5UHN2azU5KytxbWFObTFxSFdudzgvUFQ2ZE9uclFHeWJkdTJ4ZnFjUExseWowVkVSMGRiYTNBSEZvdWwyR3NrWnM2Y1dlNStzckt5SFBJNml1cWlxcjd2OWxiWm4rdTZkZXNVRlJWVmhSVzVoL0xPZkZ5Vk15WHpkOW81Q0lybFVGaG8wUnR2dktOZHUvWVl0di85NzR2MDk3OHZxdkx6bGVVNXlkTDgrT01CNjNKb2FPdHlIMTgwS1ByNmx2NzhDd0NnYW5UcTFFbWVucDZHa2NIbzZHaTFhTkZDYmR1MjFiSmx5L1RBQXc4WXBwK2ZPbldxNnRTcG81NDlleFo3dHJFcVhMOVZ6UjFVNVVqVkxiZmM0cERYVVZRSDd2UjlxdXpQdFVPSERvYlpUR0ZmL0oxMkhvSmlHZVhuNTJ2T25QZTBkZXN1NjdiYmI3OU5KMDVVL1F1R3E4cU9IYnV0eTEyN2RpaWxaWEc1dWI4WmJqTmlSQkVBSEdQZ3dJRWFPSENnWVZ2UldSSjc5T2hSN0ppR0RSdmE5WFlxcHEwSC9qQnExQ2hubHdBNEJFR3hEREl6cy9UU1M3T1ZrUEF2NjdhT0hjTTBZOFlMaW8xZGU4UGpjM04vMDdwMW02M3JrWkZQMktYT292YnUvVW5uenFWSyt2MCsrZkR3TGpjNHdpZ3J5L2dzQ3lPS0FBQUFRTTFCVUx5QmMrZFNOV1hLNnpwN05zVzZMU3lzbmQ1K2U2WjhmT3FVYWFiVFM1Zit6eEFVSFRFNzZ0S2xmendrZk45OVlXclVxR0c1anI5MkxkT3dUbEFFQUFBQWFvNnFlOHEwR3ZyZi8vMm4vdWQvWGpDRXhBY2U2S1NGQzkrVWo0L3JUdUc3YXRVL2RPalF6OWIxRVNPZUtuY2ZWNjVjdFM3WHFWTzdTaDlJQmdBQUFPRGFHRkcwSVNjblJ3c1dmS2dORzdZYXR2ZnI5N0JlZkhHaVN6L1FmL1RvU1MxYTlJbDF2WDM3dTlTeFkxaTUremwvL2ovVzVmS09SZ0lBQUFCd2J3UkZHeVpQbnFralI0NWExejA4UERSaHdwODFkT2pBVW81eXZxTkhUMnJLbE5ka052Lyt2aTAvUDEvTm5EbWxRbjBWZlI2emVmTm1WVklmQUFBQUFQZkEvWVEyakI0OTNEb3QrVTAzK1d2aHdqZGRQaVR1M2Z1VHhvOS9TUmtaVjZ6Yi92clhzV3JXTEtEY2ZTVW5uOWUyYmZIVzliQ3dkbFZTSXdBQUFBRDN3SWlpRFowNjNhc2hRd1lvTVRGSnI3NDZ0ZHd2cW5la3JLeHNSVWN2MWRxMW0yU3hXS3picDB5SlV0KytQWXUxMzdNblFmNytEZFNrU1NQNSs5ZVhsOWNmbDBCaFlhSDI3VHVvdVhNWEt5OHZUNUxrNFdIU3d3OTN0LzhYQWdBQUFNQmxFQlJMTUc3Y3M4VmVlSHp5WktMKzlLZUpsZTY3YTlmSEtuVGNuajBicmN0bXMxbGJ0dXpRUng4dDE4V0xsNnpiUFR4TSt1dGZ4Mm5nd0FpYmZVUkhMOVdwVTJlczY1NmVucXBkdTVacTFhcWxyS3hzbWMxbVEvdisvZnZxNXB1YlY2aGVBQUFBQU82Sm9GaUNvaU50cm1iRmlqV0tqVjJqUzVmK3o3QTlNTENwWG4xMVNxbTNpclpzR1dJSWlnVUZCY3JPemxGMmRrNnh0bDI3ZHRRTEw0eXB1c0lCQUFBQXVBWFhUVU11cUVHRCtob3c0RkZubDZHQWdFYTZmRG5EdXU3aDRhSEhIKytqU1pOR3EyNWRuMUtQRFExdHBiMTdEeWc3TzdmWTZLRWsxYTVkUzNmZTJVYjkrdlZSMzc0OTVlRmhzdEVMQUFBQWdPck1aQ242WUp1YktIcnJadEhiTVd1U3BVdmo5TWtuSzlTM2J3K05IQm1wNE9BVzVlNmpvS0JBZVhsbVdTd1dGUllXeXR2Ylc3VnIxN0pEdFJYSHp4b0FBQUN3SDFQUlorMktZRVRSVFQzN2JLUWlJaDVTUUVEakN2Zmg2ZWtwSHgvWGZTY2tBQUFBQU9mZzlSaHVyREloRVFBQUFBQktRbEFFQUFBQUFCZ1FGQUVBQUFBQUJnUkZBQUFBQUlBQlFSRUFBQUFBWUVCUUJBQUFBQUFZRUJRQkFBQUFBQVlFUlFBQUFBQ0FBVUVSQUFBQUFHQkFVQVFBQUFBQUdCQVVBUUFBQUFBR0JFVUFBQUFBZ0FGQkVRQUFBQUJnUUZBRUFBQUFBQmdRRkFFQUFBQUFCZ1JGQUFBQUFJQUJRUkVBQUFBQVlFQlFCQUFBQUFBWUVCUUJBQUFBQUFZRVJRQUFBQUNBQVVFUkFBQUFBR0JBVUFRQUFBQUFHQkFVQVFBQUFBQUdCRVVBQUFBQWdJRmJCa1VmbnpyVzVmVDB5MDZzQlBaVTlHZnI0K1BqeEVvQUFBQ0Ftc1V0ZzJLTEZvSFc1WU1ILyszRVNtQlBSWCsyUVVITm5GZ0pBQUFBVUxPNFpWQjg4TUV1MXVYRml6L1YxYXZYbkZnTjdPSHExV3RhdlBoVDYzcDRlSmRTV2dNQUFBQ29TbTRaRkljTkc2U21UWnRJa3RMUzBqVml4QVJ0M2JxTDIxQ3JnZlQweTlxNmRaZEdqSmlndExSMFNWS3paZ0VhUHZ4SkoxY0dBQUFBMUJ3bWk4VmljWFlSRmJGLy95Rk5tdlNLczh1QUF5eGFORnNkTzRZNXV3d0FBQUNnMmpHWlRDWmIyOTF5UkZHUzdyc3ZUTysvUDlzNnNvanFwMm5USm9SRUFBQUF3QW5jZGtUeHVxeXNiSzFjdVVieDhUOHFKZVUveXNuSmNYWkpxQVFmSHg4RkJUVlRlSGdYRFJzMlNMNitkWjFkRWdBQUFGQnRsVFNpNlBaQkVZN3hyMy85UzMvNjA1OTArWEx4NTBERHc4TVZIUjB0ZjM5L0oxUUdBQUFBb0tJSWlxaTB4TVJFRFI4K1hDa3BLY1gyaFlTRTZMUFBQdFB0dDkvdWhNb0FBQUFBVkVTMWUwWVJqdGV5WlV1dFg3OWVIVHQyTExZdktTbEovZnYzMS9mZmYrK0V5Z0FBQUFCVUpZSWl5cVZKa3lhS2k0dlQwS0ZEaSszTHlzclNxRkdqTkdmT0hKbk5aaWRVQndBQUFLQXFjT3NwS3NSaXNXalpzbVY2N2JYWGxKK2ZYMnovUGZmY295VkxsaWdrSk1RSjFRRUFBQUFvQzU1UmhGM3MyYk5IVVZGUk5pZTU4ZlgxMWV6WnMvWGtrMDg2b1RLNHM4ek1UTVhFeE9qNzc3OVhVbEtTc3JPem5WMFM3S3h1M2JvS0NRbFJuejU5RkJVVkpUOC9QMmVYQkFCQWpVQlFoTjJrcEtSb3pKZ3hPbno0c00zOWd3WU4wdXpacy9uRkQyVVNIeCt2di8zdGJ6cDM3cHl6UzRHVHRHalJRdlBtelZONGVMaXpTd0VBb05vaktNS3V6R2F6NXM2ZHF3OC8vTkRtL3VEZ1lNMmZQMTlkdW5SeGNHVndKL0h4OFJvMmJKaXp5NENMaUkyTlZiZHUzWnhkQmdBQTFScEJFUTZ4YytkT3ZmRENDMHBQVDdlNWY4U0lFWHI1NVpjWlhVUXhtWm1aNnQyN3QzVWtzWG56NW5ybGxWZlVwVXNYQlFRRU9MazYyRnRhV3BwKy9QRkh6Wm8xUzZtcHFaSitIMW5jdG0wYi8xNEFBR0JIdkI0RER0RzllM2R0M2JwVjNidDN0N2wvMmJKbDZ0V3JsN1p2Mys3Z3l1RHFZbUppckNFeE1EQlFXN1pzVWYvKy9RbUpOVVJBUUlEMUZUdUJnWUdTcEhQbnppa21Kc2JKbFFFQVVETVJGRkhsR2pkdXJDKy8vRkl6Wjg2VWw1ZFhzZjJwcWFsNjl0bG5OWEhpUkYyNmRNa0pGY0lWRlgwSDU0d1pNK1R2NysvRWF1QXMvdjcrbWpGamhuVjk2OWF0VHF3R0FJQ2FpNkFJdS9EdzhORHp6eit2elpzM0t5d3N6R2FiYjcvOVZyMTY5ZExxMWF0VldGam80QXJoYXBLU2txekxQTXRhczNYdTNObTZYUFM2QUFBQWpzTXppckM3Z29JQ2ZmYlpaNW8zYjU1eWNuSnN0cm4zM252MSt1dXZxMzM3OWc2dURxN2k1cHR2dGk0bkp5YzdzUks0QXE0SEFBQWNnMmNVNFRTZW5wNTY3cm5udEgzNzloS251ejk0OEtDZWVPSUpUWm8weVRxUkJRQUFBQURuSUNqQ1lXNisrV2F0V0xGQ0N4WXNVUDM2OVcyMldidDJyYnAzNzY2RkN4ZVdPUG9JQUFBQXdMNElpbkFvazhta3A1OStXanQzN3RTUUlVTmthNlE3SnlkSDgrZlBWNDhlUGJSbXpSb1ZGQlE0b1ZJQUFBQ2c1aUlvd2lrYU4yNnNlZlBtYWVQR2plclVxWlBOTnVmUG45Zmt5WlBWdTNkdnJWdTNqc0FJQUFBQU9BaEJFVTUxMTExM2FmWHExWXFKaVZGUVVKRE5OcWRPbmRLRUNSUFV1M2R2L2VNZi8yQ0dWQUFBQU1ET0NJcHdPcFBKcE1jZWUwdy8vUENEcGsrZnJycDE2OXBzZCtyVUtZMGJONDdBQ0FBQUFOZ1pyOGVBeTBsTFM5Tjc3NzJuMk5oWW1jM21FdHUxYWROR1k4ZU9WZi8rL2VYdDdlM0FDbUVQdkE0QlJYRTlBQURnR0NXOUhvT2dDSmQxL3Z4NUxWNjhXTEd4c2NyUHp5K3hYVUJBZ0o1OTlsazk4OHd6YXRpd29RTXJSRlVpR0tBb3JnY0FBQnlEb0FpM2xaS1Nva1dMRnVucnI3OHVOVERXcVZOSFR6MzFsRWFOR3FWV3JWbzVzRUpVQllJQml1SjZBQURBTVFpS2NIdkp5Y2w2Ly8zM3RXclZxaHZPZ05xclZ5K05IajFhM2JwMXMva0tEcmdlZ2dHSzRub0FBTUF4Q0lxb05zNmVQYXVQUC81WWNYRnh5c25KS2JWdHExYXRGQmtacVNlZmZGSk5talJ4VUlXb0NJSUJpdUo2QUFEQU1RaUtxSGF1WExtaWxTdFg2dlBQUDFkcWFtcXBiVDA5UGRXclZ5OUZSa2Jxb1ljZWtwZVhsNE9xUkZrUkRGQVUxd01BQUk1QlVFUzFsWitmcjQwYk4rcWpqejdTNGNPSGI5aStVYU5HR2pSb2tDSWpJOVdtVFJzSFZJaXlJQmlnS0s0SEFBQWNnNkNJYXM5aXNTZ2hJVUVmZi95eHRtelpVcWIzTE41enp6MGFOR2lRSG4zMFVRVUdCanFnU3BTRVlJQ2l1QjRBQUhBTWdpSnFsUFBuejJ2MTZ0V0tpNHZUMmJObnkzUk0rL2J0RlJFUm9ZaUlDTU12cVhBTWdnR0s0bm9BQU1BeENJcW9rUW9MQzdWdjN6N0Z4Y1ZwdzRZTnlzM05MZE54N2RxMVUwUkVoQjU5OUZGZXRlRWdCQU1VeGZVQUFJQmpFQlJSNDJWbVptcjkrdldLaTR2VFR6LzlWT2JqV3JkdXJZaUlDRDMwMEVPNisrNjc1ZW5wYWNjcWF5NkNBWXJpZWdBQXdERUlpa0FScDA2ZDBxcFZxN1JodzRZeTM1b3FTZlhyMTFkNGVMZ2VmUEJCUGZqZ2d3b0tDckpqbFRVTHdRQkZjVDBBQU9BWUJFWEFCb3ZGb3A5Ly9sbWJObTNTaGcwYmRPYk1tWElkMzdKbFMydG83TnExcS96OC9PeFVhZlZITUNnN2k4V2lFdjVOTnlnb0tLanlFZkRqeDQ4N1pMWmdyZ2NBQUJ5anBLRG80ZWhDQUZkaU1wblVybDA3VFpzMlRUdDM3dFQzMzMrdnlaTW5sL201eE1URVJDMWR1bFIvL3ZPZmRkZGRkK21wcDU3U2dnVUx0SFBuVGwyOWV0WE8xY09WUFBYVVU0cU1qRlJLU29yTi9ZTUhEOWJ6eno4dnM5bXM1T1JrRFJvMFNBY1BIaXpYT1hKemN6Vng0a1QxN05sVG1abVpwYmJOeU1qUXZmZmVxMWRmZlZYNStmbmxPazkrZnI3NjlldW56ejc3ekRCNzhPalJveFVhR3FyZHUzZVhxejhBQU9CK0dGRUVTbkR5NUVsdDNMaFJXN1pzMGIvLy9lOXlIMjh5bWRTNmRXdDE2TkRCK21uWnNxVThQUGovR1Z2Y2VRVHB4SWtUQ2cwTlZXQmdvQklURTFXN2RtM0QvbVBIanFsdDI3YnExYXVYdG0vZnJuLys4NS9xM3IyN2dvT0RkZURBQWQxMDAwMWxPby9aYk5hQUFRTzBhZE1taFllSGE4dVdMZkx4OFNuV0xqYzNWeEVSRWRxeFk0Y0dEeDZzMk5qWWNsMTNjK2ZPMVlzdnZxaU9IVHRxNzk2OTFtTlhyMTZ0cDU5K1d1SGg0ZHExYTFlWis2c0lkNzRlQUFCd0o5eDZDbFJDZW5xNjR1UGp0V3ZYTHUzY3VWTVhMMTZzVUQ4TkdqUlErL2J0MWJGalI3VnYzMTVoWVdIY3J2ci91WE13bURCaGdwWXNXYUlGQ3hib0wzLzVTN0g5NDhlUFYzUjB0TmF0VzZmKy9mdExrcVpQbjY2MzMzNWJRNFlNVVd4c2JKblBsWnVicTk2OWUydjM3dDJhTUdHQ0ZpMWFWS3pOMUtsVHRXREJBajMrK09QNjVwdHY1TzN0WGViK1Q1NDhxYnZ2dmx0bXMxbjc5Ky9YdmZmZWE5MW5zVmpVdm4xN0hUcDBTR3ZYcnRXQUFRUEszRzk1dWZQMUFBQ0FPeUVvQWxYRVlySG8yTEZqMXRDNGQrOWU1ZVhsVmJpL29LQWd0VzNiVnFHaG9kWlB5NVl0NWVYbFZZVlZ1ejU3QllPeVBNdFhWbWZPbk5FdHQ5eGkySGJseWhVRkJRV3BYcjE2T24zNmRMRVJ2dlBuejZ0bHk1YTY5ZFpiOWNzdnYxanJ5Y25KMFIxMzNLRU9IVHBveFlvVnhVWWhyM3YxMVZlVmxwWm0ySGI1OG1XdFhidFdRNGNPVmQyNmRZc2RjL1hxVmExZXZWclBQUE9NYXRXcVZXeC9URXlNelhObFoyZnJnUWNlMEtGRGh6UjE2bFM5ODg0N3hkcHMzcnhaano3NnFCbzJiS2o5Ky9mcnR0dHVzOWxYWlJFVUFRQndESUlpWUNjNU9UbmF0MitmTlRUKy9QUFBLaWdvcUZTZjN0N2VhdDI2dFNFOGhvYUdxbG16WmxVYWZGeUp1d2JGV2JObWFlYk1tVnEwYUpFbVRKaWdvMGVQS2pFeFVSRVJFVEtaVEpvNGNhSVdMMTZzc0xBd2RlN2MyWERzNWN1WGJkNTJPbkRnUVBYdDIxZVMxS3BWSzUwK2Zickt2Z2JwOS8vc3NPV1paNTdSaWhVckZCWVdwajE3OXFoT25UbzIyMDJhTkVtTEZpMVN1M2J0dEdmUEhydU1paE1VQVFCd0RJSWk0Q0RaMmRrNmZQaXdFaElTZE9EQUFTVWtKQ2dqSTZOSyt2Yno4MU53Y0xDQ2c0TVZFaEppL1FRSEJ5c29LTWl0UnlIdEZRektPNUZMYWY3Nyszdmh3Z1cxYnQxYVRabzAwYkZqeCtUdDdhMkJBd2ZxMjIrLzFiZmZmcXM3Nzd4VGQ5NTVaN2xIbk45NjZ5MjkrT0tMWldvN1pzd1lmZlRSUjVvN2Q2Nm1UWnRXcnZNVU5YdjJiTTJZTVVNTkdqVFFnUU1IU2gwcHpNdkwwd01QUEtDRWhBVDE2TkZEYTlhc1VjT0dEU3Q4YmxzSWlnQUFPQVpCRVhBU2k4V2l4TVJFYTJoTVNFalF5Wk1ucS93OEhoNGVhdDY4dVNFOEJnY0hxMW16WmdvSUNGQ1RKazFzM3Fib0t0d3hHRVJGUmVuRER6OVVYRnljQmc4ZXJKOSsra2tkT25SUXQyN2RGQjhmcjM3OSttbmp4bzFxMDZhTmpoMDdaamcyTkRSVXg0OGZMM0Ywcnl6TVpyT2FOMit1UzVjdUtURXhzZGhvWjFuTm16ZFAwNlpOazRlSGg5YXVYV3Q5anJJMHYvNzZxeDU4OEVFbEp5ZnI5dHR2MThhTkc4czhXM0JadU9QMUFBQ0FPeUlvQWk0a0l5TkRSNDRjMGRHalI2MmZFeWRPeUd3MjIvVzh2cjYrYXR5NHNUVTQvdmNuSUNCQWpSczNWcU5HalZTN2RtMkgzdWJxYnNIZ2wxOSswZDEzMzYwNzdyaERhOWV1bGRsczFxUkprN1I5KzNZbEpDUW9LU2xKQXdjT2xLUktCY1hseTVkcnhJZ1JWVmIzdFd2WERMZUt2dlhXVzNyNTVaZGxNcG4wOGNjZmE5U29VV1h1S3lrcFNiMTc5OWFwVTZkMDAwMDM2ZDEzMzlXSUVTT3E1THB4dCtzQkFBQjNWVkpRZE4vNzFBQTM1dS92ci9Ed2NJV0hoMXUzNWVmbkt6RXgwUkFlang0OXF0VFUxQ283YjFaV2xyS3lzcFNVbEhURHRsNWVYdkx6ODVPZm41L3ExYXRYcGovOS9Qems3ZTB0THk4dmVYcDZ5dHZidTh4L3VwdXpaOCtxb0tCQVI0NGNNWXlralJzM1RrRkJRWHJra1VmazRlRmhlQTloUmJSdDIxYVRKMCsydVcvNTh1VzZkT21Tbm5qaWlUS1BKbDZmM0NZN08xdWpSNCsyenJpNllNR0Njb1ZFU1FvSkNWRjhmTHo2OXUycnc0Y1BhK1RJa1ZxeVpJbmVlKzg5ZGVuU3BWeDlBUUFBMThLSUl1RGlNakl5ZE96WU1aMDRjVUpKU1VtR1QwNU9qclBMc3d0M0dFSEt5OHZUeXBVcjVlUGpJejgvUHozLy9QUEt6OC9YOGVQSHRXelpNazJhTkVsVHAwN1YvUG56NWUvdnI4aklTTVB4Y1hGeHlzakkwSmd4WTRyMVBXblNKTjF4eHgybG52L01tVE5xMWFxVmZIeDhsSnFhcW5yMTZwV3IvbGRlZVVWejVzeVJsNWVYb3FPajlkeHp6NVhyK0tKeWNuTDA4c3N2Ni8zMzMxZGhZYUZHakJpaEw3Lzhzc0w5U2NZUnhhQ2dJS1drcEZTcVAwZVpQMysrQmc4ZTdPd3lBQUFvTTI0OUJhb1ppOFdpOVBUMFl1SHgraWM5UGQzWkpWYVlPd1RGb2o3NDRBT05HemRPeTVjdjEvRGh3MVZRVUtDeFk4ZnF2ZmZlcTlCem9kOTk5NTBlZWVTUlV0dU1HemZPZXQ0bFM1YVUreHkvL2ZhYkhuLzhjVTJmUGwzeDhmSDY2cXV2eXQzSGRkOTk5NTF1dmZWV3hjZkhhOG1TSmZyeXl5OXR2cGFqUElvR3hYZmVlVWZuenAyclZIOWw4ZTY3NzFxWHg0OGZYKzZ2d1dReWFkQ2dRUW9KQ2FucTBnQUFzQnVDSWxERFpHVmw2Zno1ODBwTFM5UEZpeGQxOGVKRnBhV2xXZGV2LzNuNThtVm5sMXFNT3dYRjVPUmt0V3ZYVGwyN2R0WG16WnVMN1RlWlRCVitSdEZlejRqZWR0dHRPblhxbEhYOStxUThGZlhycjc5V2VUamlHVVVBQUJ5RFp4U0JHc2JYMTFldFc3ZFc2OWF0UzIxbk5wdVZucDV1Q0pKWHIxN1Z0V3ZYbEptWmFmanp2N2RsWjJjNzZLdHhUUVVGQlJvNWNxUXNGa3VsZ2xaSmJOMldXbEJRb0tWTGx5by9QMSs5ZXZXNjRjL1hsb0NBQU1ONlRFeU1ZbUppck90bnpweFJ5NVl0ZGQ5OTkybmZ2bjBsOWxPN2RtM2w1ZVc1OUd5NkFBQ2dZZ2lLUUEzbjdlMnR3TUJBQlFZR2x2dllnb0lDWldWbFdZTmpabWFtQ2dvS1pEYWJsWitmYi8yWXplWWJibi83N2JmdDhOWFoxd3N2dktBZE8zWm82TkNoMnJ4NXM1S1RrNVdjbkt5VWxCUjk4ODAzOHZmM3IxVC9SY1BiZGRPbVRWTitmcjdhdG0ycmpSczNxazZkT3BVNmh5M256NStYOVB1emdTVXBMQ3kwdmgvU3g4ZW55bXNBQUFET1JWQUVVR0dlbnA2cVg3Kys2dGV2WCttKzNDMG9GaFlXNnZQUFA1Y2t4Y2JHV21jUDlmVDBWSEJ3c0JvMGFHQnRlK0hDQlVWRlJSbU92M0RoZ2lRVjJ5NlZQSm5OMHFWTE5XL2VQTldyVjA5cjFxeXhTMGlVcE1PSEQwdjYvYlVlSlNrNmtSSWppZ0FBVkQ4RVJRQ29BQThQRDQwYk4wNlMxTHAxYTkxMjIyMjY5ZFpiZGZQTk44dkx5L2hQYTBaR1JvbTNwdHJhUG1EQWdHSkJjY1dLRlJvMWFwUThQVDExN2RvMXRXM2J0dHcxNzlpeFF6MTY5TGhodTEyN2RrbVNPbmJzV0dLYjY3Y2QrL3I2eXNQRG85eTFBQUFBMTBaUUJJQUtLdXNvYUVVbnM3bHUzcng1ZXZIRkZ5VkpYM3p4aGZidjMyK3ozYWVmZnFyTXpNd1MzN3RZMnEyazEyVm1abXJUcGszeTh2TFNRdzg5VkdLN0sxZXVTRks1WDhzQkFBRGNBMEVSQUZ4VVZsYVd4bzhmcnkrKytFTGUzdDc2NG9zdk5IVG9VQTBmUHR4bSs5V3JWeXN6TTFNTEZ5NnM4RGtYTDE2c3ExZXZxbi8vL3FVK1kwbFFySHBqeG95UnA2ZW5vcU9qWGFJOUFLQm1JeWdDcUpabXpweXBlZlBtMmFYdjNOemNZdHNzRm90KytlVVg3ZDY5Vzd0MzcxWm1acWErK2VhYkNwL2p3SUVER2pKa2lFNmRPcVZHalJycDY2Ky9WcTlldlNwVDlnMGRPWEpFYjd6eGhrd21rNlpQbjE1cTI1U1VGRWxTdzRZTjdWcFRUYkpwMHlaNWVucTZUSHNBUU0xR1VBUlFMWm5OWnYzMjIyOTI2Ly9hdFd2YXRtMmI5dS9mci8zNzl5c2hJVUVaR1JuVy9WMjdkcTMwT1pLU2t0UzVjMmQ5OWRWWHV1V1dXeXJkWDJtT0h6K3VpSWdJNWVibWF1ellzYnIvL3Z0TGJiOXQyelpKcXREck9XQmJlZDhYYWUvMkFJQ2F6V1FweXdNeUFHQm43dmFDOWRPblQ2dFZxMWJXOVlZTkc2cERodzdxMUttVDdydnZQblh1M0ZtQmdZRXE0UjIycGVyZXZidCsrT0VIN2RxMVMvZmZmNys4dkx4c3pvNzYzNVl2WDY2c3JDeWI3MThzYXNhTUdZYm5GVmV0V3FXeFk4ZnEwcVZMNnQ2OXV6WnQybVNkeVhUdjNyMnFWNitlbWpScG9ycDE2eW92TDAvcjFxM1RtREZqbEplWHB4VXJWbWpZc0dIbC9ocHZ4TjJ1QndBQTNKV3BoRjlXQ0lvQVhJSTdCb00zM25oRG9hR2g2dENoZ3lFMEZtVXltZVR2NzYvSXlNZ3k5M3Y3N2JkcnlwUXB4ZnFwS2djUEhsUllXSmgyN2RvRVl6UnpBQUFEMEVsRVFWU2xPWFBtYU11V0xaS2tmdjM2NmF1dnZwS3ZyNisxN1dPUFBhWk5temJaN09mKysrL1h6cDA3aTgzeVdoWGM4WG9BQU1BZGxSUVV1ZlVVQUNyb3RkZGVLMU83cGsyYktpWW1wbExucXVyLzA3TllMRnE0Y0tHMmJOa2lmMzkvdmZubW01b3dZVUt4ZHIxNzkxWktTb3F5c3JKa05wdGxzVmpVdUhGalJVUkU2S1dYWHJKTFNBUUFBTTdIaUNJQWwxQmRSNUFPSFRxa09uWHFLRFEwMU5tbEZKT1ptYWtQUHZoQXp6MzNYS2t6bkRwRGRiMGVBQUJ3TmR4NkNzQ2xFUXhRRk5jREFBQ09VVkpROUhCMElRQUFBQUFBMTBaUUJBQUFBQUFZRUJRQkFBQUFBQVlFUlFBQUFBQ0FBVUVSQUFBQUFHQkFVQVFBQUFBQUdCQVVBUUFBQUFBR0JFVUFBQUFBZ0FGQkVRQUFBQUJnUUZBRUFBQUFBQmdRRkFFQUFBQUFCZ1JGQUFBQUFJQUJRUkVBQUFBQVlFQlFCQUFBQUFBWUVCUUJBQUFBQUFZRVJRQUFBQUNBQVVFUmdFdW9XN2V1ZFRrdExjMkpsY0RaTGx5NFlGMzI5ZlYxWWlVQUFOUmNCRVVBTGlFa0pNUzYvT09QUHpxeEVqamIzcjE3cmN0RnJ3c0FBT0E0QkVVQUxxRlBuejdXNVZtelppa2pJOE9KMWNCWk1qSXlOR3ZXTE92Nnd3OC83TVJxQUFDb3VRaUtBRnhDVkZTVVdyUm9JVWxLVFUxVm56NTl0SDc5ZXNOdGlLaStMbHk0b1BYcjE2dFBuejVLVFUyVkpBVUZCU2txS3NySmxRRUFVRE9aTEJhTHhkbEZBSUFreGNmSGE5aXdZYzR1QXk0aU5qWlczYnAxYzNZWkFBQlVheWFUeVdSck95T0tBRnhHZUhpNFZxNWNhUjFaUk0zVW9rVUxRaUlBQUU3R2lDSUFsNU9abWFtWW1CaHQzYnBWU1VsSnlzcktjblpKc0ROZlgxK0ZoSVRvNFljZlZsUlVsUHo4L0p4ZEVnQUFOVUpKSTRvRVJRQUFBQUNvb2JqMUZBQUFBQUJRSmdSRkFBQUFBSUFCUVJFQUFBQUFZRUJRQkFBQUFBQVlFQlFCQUFBQUFBWUVSUUFBQUFDQUFVRVJBQUFBQUdCQVVBUUFBQUFBR0JBVUFRQUFBQUFHQkVVQUFBQUFnQUZCRVFBQUFBQmdRRkFFQUFBQUFCZ1FGQUVBQUFBQUJnUkZBQUFBQUlBQlFSRUFBQUFBWUVCUUJBQUFBQUFZRUJRQkFBQUFBQVlFUlFBQUFBQ0FBVUVSQUFBQUFHQkFVQVFBQUFBQUdCQVVBUUFBQUFBR0JFVUFBQUFBZ0FGQkVRQUFBQUJnUUZBRUFBQUFBQmdRRkFFQUFBQUFCZ1JGQUFBQUFJQUJRUkVBQUFBQVlFQlFCQUFBQUFBWUVCUUJBQUFBQUFZRVJRQUFBQUNBQVVFUkFBQUFBR0JBVUFRQUFBQUFHQkFVQVFBQUFBQUdCRVVBQUFBQWdBRkJFUUFBQUFCZ1FGQUVBQUFBQUJnUUZBRUFBQUFBQmdSRkFBQUFBSUFCUVJFQUFBQUFZRUJRQkFBQUFBQVlFQlFCQUFBQUFBWUVSUUFBQUFDQUFVRVJBQUFBQUdCQVVBUUFBQUFBQUFBQUFBQUFBQUFBQUVBWi9ULzh2U0IyUnBiR2F3QUFBQUJKUlU1RXJrSmdnZz09IiwKICAgIlRoZW1lIiA6ICIiLAogICAiVHlwZSIgOiAibWluZCIsCiAgICJWZXJzaW9uIiA6ICI4Igp9Cg=="/>
    </extobj>
  </extobjs>
</s:customData>
</file>

<file path=customXml/itemProps1.xml><?xml version="1.0" encoding="utf-8"?>
<ds:datastoreItem xmlns:ds="http://schemas.openxmlformats.org/officeDocument/2006/customXml" ds:itemID="{12FF56E7-EB72-4190-A239-F0F80644BF8A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179</TotalTime>
  <Words>910</Words>
  <Application>Microsoft Office PowerPoint</Application>
  <PresentationFormat>自定义</PresentationFormat>
  <Paragraphs>88</Paragraphs>
  <Slides>26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技术 16x9</vt:lpstr>
      <vt:lpstr>2021ACM算法集训公开课</vt:lpstr>
      <vt:lpstr>前缀和与差分</vt:lpstr>
      <vt:lpstr>前缀和</vt:lpstr>
      <vt:lpstr>问题引入：区间部分和</vt:lpstr>
      <vt:lpstr>区间部分和</vt:lpstr>
      <vt:lpstr>一维前缀和</vt:lpstr>
      <vt:lpstr>一维前缀和</vt:lpstr>
      <vt:lpstr>区间部分和</vt:lpstr>
      <vt:lpstr>二维前缀和</vt:lpstr>
      <vt:lpstr>二维前缀和</vt:lpstr>
      <vt:lpstr>二维前缀和</vt:lpstr>
      <vt:lpstr>例题：最大子矩阵  （HDU 1559）</vt:lpstr>
      <vt:lpstr>PowerPoint 演示文稿</vt:lpstr>
      <vt:lpstr>过程</vt:lpstr>
      <vt:lpstr>dp[4][1]代表的和=dp[3][1]+dp[4][1];</vt:lpstr>
      <vt:lpstr>dp[2][3]代表的和+dp[1][3]+dp[2][2]-dp[1][2]+dp[2][3];</vt:lpstr>
      <vt:lpstr>dp[4][3]代表的和=dp[4][2]+dp[3][3]-dp[3][2]+dp[4][3];</vt:lpstr>
      <vt:lpstr>dp[4][3]中右下角长2宽2的子矩阵的元素和=dp[4][3]-dp[4][1]-dp[2][3]+dp[2][1];</vt:lpstr>
      <vt:lpstr>差分</vt:lpstr>
      <vt:lpstr>问题引入：区间加减 (AcWing 797)</vt:lpstr>
      <vt:lpstr>区间加减</vt:lpstr>
      <vt:lpstr>差分</vt:lpstr>
      <vt:lpstr>差分</vt:lpstr>
      <vt:lpstr>区间加减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NOIP基础算法（1）</dc:title>
  <dc:creator>ShuoCHN</dc:creator>
  <cp:lastModifiedBy>zhang</cp:lastModifiedBy>
  <cp:revision>97</cp:revision>
  <dcterms:created xsi:type="dcterms:W3CDTF">2018-09-27T11:52:00Z</dcterms:created>
  <dcterms:modified xsi:type="dcterms:W3CDTF">2021-10-30T05:16:55Z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ICV">
    <vt:lpwstr>9C409BCD4E33458793D93DAE49DE3BAC</vt:lpwstr>
  </property>
  <property fmtid="{D5CDD505-2E9C-101B-9397-08002B2CF9AE}" pid="9" name="KSOProductBuildVer">
    <vt:lpwstr>2052-11.1.0.10667</vt:lpwstr>
  </property>
</Properties>
</file>