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62" r:id="rId3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77" r:id="rId13"/>
    <p:sldId id="279" r:id="rId14"/>
    <p:sldId id="280" r:id="rId15"/>
    <p:sldId id="281" r:id="rId16"/>
    <p:sldId id="282" r:id="rId17"/>
    <p:sldId id="283" r:id="rId18"/>
    <p:sldId id="278" r:id="rId19"/>
    <p:sldId id="293" r:id="rId20"/>
    <p:sldId id="294" r:id="rId21"/>
    <p:sldId id="295" r:id="rId22"/>
    <p:sldId id="307" r:id="rId23"/>
    <p:sldId id="308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3B3B"/>
    <a:srgbClr val="D18C0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498"/>
      </p:cViewPr>
      <p:guideLst>
        <p:guide orient="horz" pos="2171"/>
        <p:guide pos="38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e9fefc88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g56e9fefc88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Page">
  <p:cSld name="1_Title Pag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Page">
  <p:cSld name="14_Title Pag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>
            <a:spLocks noGrp="1"/>
          </p:cNvSpPr>
          <p:nvPr>
            <p:ph type="pic" idx="2"/>
          </p:nvPr>
        </p:nvSpPr>
        <p:spPr>
          <a:xfrm>
            <a:off x="741796" y="741796"/>
            <a:ext cx="4193061" cy="537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Page">
  <p:cSld name="16_Title Pag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>
            <a:spLocks noGrp="1"/>
          </p:cNvSpPr>
          <p:nvPr>
            <p:ph type="pic" idx="2"/>
          </p:nvPr>
        </p:nvSpPr>
        <p:spPr>
          <a:xfrm>
            <a:off x="2684205" y="0"/>
            <a:ext cx="9507793" cy="685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Page">
  <p:cSld name="17_Title P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>
            <a:spLocks noGrp="1"/>
          </p:cNvSpPr>
          <p:nvPr>
            <p:ph type="pic" idx="2"/>
          </p:nvPr>
        </p:nvSpPr>
        <p:spPr>
          <a:xfrm>
            <a:off x="0" y="-1"/>
            <a:ext cx="3616776" cy="460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67" name="Google Shape;67;p18"/>
          <p:cNvSpPr>
            <a:spLocks noGrp="1"/>
          </p:cNvSpPr>
          <p:nvPr>
            <p:ph type="pic" idx="3"/>
          </p:nvPr>
        </p:nvSpPr>
        <p:spPr>
          <a:xfrm>
            <a:off x="3790951" y="3429000"/>
            <a:ext cx="5801123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68" name="Google Shape;68;p18"/>
          <p:cNvSpPr>
            <a:spLocks noGrp="1"/>
          </p:cNvSpPr>
          <p:nvPr>
            <p:ph type="pic" idx="4"/>
          </p:nvPr>
        </p:nvSpPr>
        <p:spPr>
          <a:xfrm>
            <a:off x="3790951" y="1419225"/>
            <a:ext cx="2467344" cy="183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Title Page">
  <p:cSld name="18_Title P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>
            <a:spLocks noGrp="1"/>
          </p:cNvSpPr>
          <p:nvPr>
            <p:ph type="pic" idx="2"/>
          </p:nvPr>
        </p:nvSpPr>
        <p:spPr>
          <a:xfrm>
            <a:off x="7975600" y="3352800"/>
            <a:ext cx="4216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1" name="Google Shape;71;p19"/>
          <p:cNvSpPr>
            <a:spLocks noGrp="1"/>
          </p:cNvSpPr>
          <p:nvPr>
            <p:ph type="pic" idx="3"/>
          </p:nvPr>
        </p:nvSpPr>
        <p:spPr>
          <a:xfrm>
            <a:off x="0" y="1191444"/>
            <a:ext cx="4042225" cy="447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9_Custom Layout">
  <p:cSld name="59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7608943" y="1092195"/>
            <a:ext cx="3741097" cy="481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Custom Layout">
  <p:cSld name="53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>
            <a:spLocks noGrp="1"/>
          </p:cNvSpPr>
          <p:nvPr>
            <p:ph type="pic" idx="2"/>
          </p:nvPr>
        </p:nvSpPr>
        <p:spPr>
          <a:xfrm>
            <a:off x="4942235" y="2242575"/>
            <a:ext cx="2307532" cy="230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  <p:sp>
        <p:nvSpPr>
          <p:cNvPr id="74" name="Google Shape;74;p22"/>
          <p:cNvSpPr>
            <a:spLocks noGrp="1"/>
          </p:cNvSpPr>
          <p:nvPr>
            <p:ph type="pic" idx="3"/>
          </p:nvPr>
        </p:nvSpPr>
        <p:spPr>
          <a:xfrm>
            <a:off x="1578055" y="2242575"/>
            <a:ext cx="2307532" cy="230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  <p:sp>
        <p:nvSpPr>
          <p:cNvPr id="75" name="Google Shape;75;p22"/>
          <p:cNvSpPr>
            <a:spLocks noGrp="1"/>
          </p:cNvSpPr>
          <p:nvPr>
            <p:ph type="pic" idx="4"/>
          </p:nvPr>
        </p:nvSpPr>
        <p:spPr>
          <a:xfrm>
            <a:off x="8306415" y="2242575"/>
            <a:ext cx="2307532" cy="230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Custom Layout">
  <p:cSld name="54_Custom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>
            <a:spLocks noGrp="1"/>
          </p:cNvSpPr>
          <p:nvPr>
            <p:ph type="pic" idx="2"/>
          </p:nvPr>
        </p:nvSpPr>
        <p:spPr>
          <a:xfrm>
            <a:off x="6514349" y="2006080"/>
            <a:ext cx="1671915" cy="167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  <p:sp>
        <p:nvSpPr>
          <p:cNvPr id="78" name="Google Shape;78;p23"/>
          <p:cNvSpPr>
            <a:spLocks noGrp="1"/>
          </p:cNvSpPr>
          <p:nvPr>
            <p:ph type="pic" idx="3"/>
          </p:nvPr>
        </p:nvSpPr>
        <p:spPr>
          <a:xfrm>
            <a:off x="6514349" y="4482580"/>
            <a:ext cx="1671915" cy="167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  <p:sp>
        <p:nvSpPr>
          <p:cNvPr id="79" name="Google Shape;79;p23"/>
          <p:cNvSpPr>
            <a:spLocks noGrp="1"/>
          </p:cNvSpPr>
          <p:nvPr>
            <p:ph type="pic" idx="4"/>
          </p:nvPr>
        </p:nvSpPr>
        <p:spPr>
          <a:xfrm>
            <a:off x="850413" y="4482580"/>
            <a:ext cx="1671915" cy="167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  <p:sp>
        <p:nvSpPr>
          <p:cNvPr id="80" name="Google Shape;80;p23"/>
          <p:cNvSpPr>
            <a:spLocks noGrp="1"/>
          </p:cNvSpPr>
          <p:nvPr>
            <p:ph type="pic" idx="5"/>
          </p:nvPr>
        </p:nvSpPr>
        <p:spPr>
          <a:xfrm>
            <a:off x="850413" y="2006081"/>
            <a:ext cx="1671915" cy="167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Custom Layout">
  <p:cSld name="55_Custom 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>
            <a:spLocks noGrp="1"/>
          </p:cNvSpPr>
          <p:nvPr>
            <p:ph type="pic" idx="2"/>
          </p:nvPr>
        </p:nvSpPr>
        <p:spPr>
          <a:xfrm>
            <a:off x="7402596" y="3422067"/>
            <a:ext cx="1975849" cy="197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  <p:sp>
        <p:nvSpPr>
          <p:cNvPr id="83" name="Google Shape;83;p24"/>
          <p:cNvSpPr>
            <a:spLocks noGrp="1"/>
          </p:cNvSpPr>
          <p:nvPr>
            <p:ph type="pic" idx="3"/>
          </p:nvPr>
        </p:nvSpPr>
        <p:spPr>
          <a:xfrm>
            <a:off x="3101592" y="2352456"/>
            <a:ext cx="1975849" cy="197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  <p:sp>
        <p:nvSpPr>
          <p:cNvPr id="84" name="Google Shape;84;p24"/>
          <p:cNvSpPr>
            <a:spLocks noGrp="1"/>
          </p:cNvSpPr>
          <p:nvPr>
            <p:ph type="pic" idx="4"/>
          </p:nvPr>
        </p:nvSpPr>
        <p:spPr>
          <a:xfrm>
            <a:off x="4980684" y="4232603"/>
            <a:ext cx="1975849" cy="197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  <p:sp>
        <p:nvSpPr>
          <p:cNvPr id="85" name="Google Shape;85;p24"/>
          <p:cNvSpPr>
            <a:spLocks noGrp="1"/>
          </p:cNvSpPr>
          <p:nvPr>
            <p:ph type="pic" idx="5"/>
          </p:nvPr>
        </p:nvSpPr>
        <p:spPr>
          <a:xfrm>
            <a:off x="5573895" y="1734319"/>
            <a:ext cx="1975849" cy="197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1pPr>
            <a:lvl2pPr marR="0" lvl="1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2pPr>
            <a:lvl3pPr marR="0" lvl="2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3pPr>
            <a:lvl4pPr marR="0" lvl="3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4pPr>
            <a:lvl5pPr marR="0" lvl="4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 Light" panose="00000500000000000000"/>
                <a:ea typeface="Montserrat Light" panose="00000500000000000000"/>
                <a:cs typeface="Montserrat Light" panose="00000500000000000000"/>
                <a:sym typeface="Montserrat Ligh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out Header &amp; Footer">
  <p:cSld name="Full Image without Header &amp; Foot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Page">
  <p:cSld name="3_Title P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>
            <a:off x="6095999" y="711200"/>
            <a:ext cx="2718844" cy="5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Page">
  <p:cSld name="6_Title Pag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818660" y="741797"/>
            <a:ext cx="6631544" cy="537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Page">
  <p:cSld name="7_Title Pag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>
            <a:spLocks noGrp="1"/>
          </p:cNvSpPr>
          <p:nvPr>
            <p:ph type="pic" idx="2"/>
          </p:nvPr>
        </p:nvSpPr>
        <p:spPr>
          <a:xfrm>
            <a:off x="0" y="0"/>
            <a:ext cx="691514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Char char="•"/>
              <a:defRPr sz="14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90204"/>
              <a:buChar char="•"/>
              <a:defRPr sz="12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90204"/>
              <a:buChar char="•"/>
              <a:defRPr sz="93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Char char="•"/>
              <a:defRPr sz="1865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11.xml"/><Relationship Id="rId20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.xml"/><Relationship Id="rId18" Type="http://schemas.openxmlformats.org/officeDocument/2006/relationships/tags" Target="../tags/tag8.xml"/><Relationship Id="rId17" Type="http://schemas.openxmlformats.org/officeDocument/2006/relationships/tags" Target="../tags/tag7.xml"/><Relationship Id="rId16" Type="http://schemas.openxmlformats.org/officeDocument/2006/relationships/tags" Target="../tags/tag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3130" y="1835150"/>
            <a:ext cx="799846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Acm</a:t>
            </a:r>
            <a:r>
              <a:rPr lang="zh-CN" altLang="en-US" sz="3200">
                <a:solidFill>
                  <a:schemeClr val="bg1"/>
                </a:solidFill>
              </a:rPr>
              <a:t>爱好者协会</a:t>
            </a:r>
            <a:r>
              <a:rPr lang="en-US" altLang="zh-CN" sz="3200">
                <a:solidFill>
                  <a:schemeClr val="bg1"/>
                </a:solidFill>
              </a:rPr>
              <a:t>2021</a:t>
            </a:r>
            <a:r>
              <a:rPr lang="zh-CN" altLang="en-US" sz="3200">
                <a:solidFill>
                  <a:schemeClr val="bg1"/>
                </a:solidFill>
              </a:rPr>
              <a:t>第二次集训</a:t>
            </a:r>
            <a:endParaRPr lang="zh-CN" altLang="en-US" sz="3200"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</a:rPr>
              <a:t>C</a:t>
            </a:r>
            <a:r>
              <a:rPr lang="zh-CN" altLang="en-US" sz="2400">
                <a:solidFill>
                  <a:schemeClr val="bg1"/>
                </a:solidFill>
              </a:rPr>
              <a:t>语言基本知识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</a:rPr>
              <a:t>LCM/GCD</a:t>
            </a:r>
            <a:endParaRPr lang="en-US" altLang="zh-CN" sz="240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前缀和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r>
              <a:rPr lang="zh-CN" altLang="en-US" sz="2400">
                <a:solidFill>
                  <a:schemeClr val="bg1"/>
                </a:solidFill>
              </a:rPr>
              <a:t>差分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/>
            <a:r>
              <a:rPr lang="zh-CN" altLang="en-US" sz="2400">
                <a:solidFill>
                  <a:schemeClr val="bg1"/>
                </a:solidFill>
              </a:rPr>
              <a:t>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	</a:t>
            </a:r>
            <a:r>
              <a:rPr lang="zh-CN" altLang="en-US">
                <a:solidFill>
                  <a:schemeClr val="bg1"/>
                </a:solidFill>
              </a:rPr>
              <a:t>蒋佳榕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WechatIMG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65400"/>
            <a:ext cx="4292600" cy="429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98545" y="902970"/>
            <a:ext cx="499491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GCD</a:t>
            </a:r>
            <a:r>
              <a:rPr lang="zh-CN" altLang="en-US" sz="3200">
                <a:solidFill>
                  <a:schemeClr val="bg1"/>
                </a:solidFill>
              </a:rPr>
              <a:t>算法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1.</a:t>
            </a:r>
            <a:r>
              <a:rPr lang="zh-CN" altLang="en-US" sz="3200">
                <a:solidFill>
                  <a:schemeClr val="bg1"/>
                </a:solidFill>
              </a:rPr>
              <a:t>穷举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2.</a:t>
            </a:r>
            <a:r>
              <a:rPr lang="zh-CN" altLang="en-US" sz="3200">
                <a:solidFill>
                  <a:schemeClr val="bg1"/>
                </a:solidFill>
              </a:rPr>
              <a:t>辗转相除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3.更相减损法</a:t>
            </a:r>
            <a:r>
              <a:rPr lang="zh-CN" altLang="en-US" sz="3200">
                <a:solidFill>
                  <a:schemeClr val="bg1"/>
                </a:solidFill>
              </a:rPr>
              <a:t>（辗转相减）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4.C++</a:t>
            </a:r>
            <a:r>
              <a:rPr lang="zh-CN" altLang="en-US" sz="3200">
                <a:solidFill>
                  <a:schemeClr val="bg1"/>
                </a:solidFill>
              </a:rPr>
              <a:t>中</a:t>
            </a:r>
            <a:r>
              <a:rPr lang="en-US" altLang="zh-CN" sz="3200">
                <a:solidFill>
                  <a:schemeClr val="bg1"/>
                </a:solidFill>
              </a:rPr>
              <a:t>STL</a:t>
            </a:r>
            <a:r>
              <a:rPr lang="zh-CN" altLang="en-US" sz="3200">
                <a:solidFill>
                  <a:schemeClr val="bg1"/>
                </a:solidFill>
              </a:rPr>
              <a:t>函数封装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98220" y="667385"/>
            <a:ext cx="488061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2.</a:t>
            </a:r>
            <a:r>
              <a:rPr lang="zh-CN" altLang="en-US" sz="2800">
                <a:solidFill>
                  <a:schemeClr val="bg1"/>
                </a:solidFill>
              </a:rPr>
              <a:t>辗转相除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int a,b;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cin&gt;&gt;a&gt;&gt;b;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while(b!=0)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{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int swap=b;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b=a%b;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a=swap;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}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cout&lt;&lt;a&lt;&lt;endl;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0485" y="667385"/>
            <a:ext cx="48806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求 1997 和 615 的最小公约数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1997 / 615 = 3 (余 152)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615 / 152 = 4(余7)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152 / 7 = 21(余5)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7 / 5 = 1 (余2)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5 / 2 = 2 (余1)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2 / 1 = 2 (余0)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8140" y="116205"/>
            <a:ext cx="49555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3.更相减损法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预处理：两个偶数时同时约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，直至一个数为奇数或两个数均为奇数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03265" y="116205"/>
            <a:ext cx="60286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求98与63的最大公约数（一奇一偶）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98-63=35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63-35=28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35-28=7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28-7=21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21-7=14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14-7=7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3265" y="3223895"/>
            <a:ext cx="60286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求260和104的最大公约数（两个偶数)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由于260和104均为偶数，首先用4约简得到65和26。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65-26=39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39-26=13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26-13=13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所以最大公约数</a:t>
            </a:r>
            <a:r>
              <a:rPr lang="en-US" altLang="zh-CN" sz="2800">
                <a:solidFill>
                  <a:schemeClr val="bg1"/>
                </a:solidFill>
              </a:rPr>
              <a:t>13*4=52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140" y="2361565"/>
            <a:ext cx="49555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int a,b;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cin&gt;&gt;a&gt;&gt;b;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while (a != b)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{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if (a&gt;b)	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	a = a - b;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else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	b = b - a;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}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cout&lt;&lt;a&lt;&lt;endl;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36645" y="367030"/>
            <a:ext cx="538988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4.C++</a:t>
            </a:r>
            <a:r>
              <a:rPr lang="zh-CN" altLang="en-US" sz="2800">
                <a:solidFill>
                  <a:schemeClr val="bg1"/>
                </a:solidFill>
              </a:rPr>
              <a:t>中的</a:t>
            </a:r>
            <a:r>
              <a:rPr lang="en-US" altLang="zh-CN" sz="2800">
                <a:solidFill>
                  <a:schemeClr val="bg1"/>
                </a:solidFill>
              </a:rPr>
              <a:t>STL</a:t>
            </a:r>
            <a:r>
              <a:rPr lang="zh-CN" altLang="en-US" sz="2800">
                <a:solidFill>
                  <a:schemeClr val="bg1"/>
                </a:solidFill>
              </a:rPr>
              <a:t>函数封装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#include &lt;iostream&gt;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#include &lt;algorithm&gt;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using namespace std;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int a,b;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int main()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cin&gt;&gt;a&gt;&gt;b;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cout&lt;&lt;__gcd(a,b)&lt;&lt;endl;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return 0;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}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截屏2021-10-30 上午10.52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164465"/>
            <a:ext cx="10057765" cy="6529070"/>
          </a:xfrm>
          <a:prstGeom prst="rect">
            <a:avLst/>
          </a:prstGeom>
        </p:spPr>
      </p:pic>
      <p:pic>
        <p:nvPicPr>
          <p:cNvPr id="4" name="图片 3" descr="截屏2021-10-30 上午10.52.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4015740"/>
            <a:ext cx="2349500" cy="2677795"/>
          </a:xfrm>
          <a:prstGeom prst="rect">
            <a:avLst/>
          </a:prstGeom>
          <a:ln>
            <a:solidFill>
              <a:srgbClr val="213B3B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截屏2021-10-30 上午10.57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280" y="187960"/>
            <a:ext cx="5340350" cy="6482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66135" y="1346835"/>
            <a:ext cx="61226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LCM</a:t>
            </a:r>
            <a:r>
              <a:rPr lang="zh-CN" altLang="en-US" sz="3200">
                <a:solidFill>
                  <a:schemeClr val="bg1"/>
                </a:solidFill>
              </a:rPr>
              <a:t>算法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GCD</a:t>
            </a:r>
            <a:r>
              <a:rPr lang="zh-CN" altLang="en-US" sz="3200">
                <a:solidFill>
                  <a:schemeClr val="bg1"/>
                </a:solidFill>
              </a:rPr>
              <a:t>的加工版本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=a*b/gcd(a,b)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3565" y="206375"/>
            <a:ext cx="107035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前缀和与差分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前缀和是指某序列的前n项和，可以把它理解为数学上的数列的前n项和，而差分可以看成前缀和的逆运算。合理的使用前缀和与差分，可以将某些复杂的问题简单化。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输入一个长度为n的整数序列。接下来再输入m个询问，每个询问输入一对l, r。对于每个询问，输出原序列中从第l个数到第r个数的和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44220" y="0"/>
            <a:ext cx="691578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int n,m;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scanf("%d%d",&amp;n,&amp;m);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for(int i=1;i&lt;=n;i++) scanf("%d",&amp;a[i]);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while(m--)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int l,r;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int sum=0;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scanf("%d%d",&amp;l,&amp;r);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for(int i=l;i&lt;=r;i++)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{ 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sum+=a[i];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}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printf("%d\n",sum);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0715" y="4350385"/>
            <a:ext cx="4692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时间复杂度为O(n*m)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3605" y="648970"/>
            <a:ext cx="6482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const int N=1e5+10;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int sum[N],a[N]; 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for(int i=1;i&lt;=n;i++)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    sum[i]=sum[i-1]+a[i];   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scanf("%d%d",&amp;l,&amp;r);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printf("%d\n", sum[r]-sum[l-1]);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0715" y="4350385"/>
            <a:ext cx="4692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时间复杂度为O(n</a:t>
            </a:r>
            <a:r>
              <a:rPr lang="en-US" altLang="zh-CN" sz="3200">
                <a:solidFill>
                  <a:schemeClr val="bg1"/>
                </a:solidFill>
              </a:rPr>
              <a:t>+</a:t>
            </a:r>
            <a:r>
              <a:rPr lang="zh-CN" altLang="en-US" sz="3200">
                <a:solidFill>
                  <a:schemeClr val="bg1"/>
                </a:solidFill>
              </a:rPr>
              <a:t>m)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47725" y="563880"/>
            <a:ext cx="49949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C</a:t>
            </a:r>
            <a:r>
              <a:rPr lang="zh-CN" altLang="en-US" sz="3200">
                <a:solidFill>
                  <a:schemeClr val="bg1"/>
                </a:solidFill>
              </a:rPr>
              <a:t>语言基础：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1.</a:t>
            </a:r>
            <a:r>
              <a:rPr lang="zh-CN" altLang="en-US" sz="3200">
                <a:solidFill>
                  <a:schemeClr val="bg1"/>
                </a:solidFill>
              </a:rPr>
              <a:t>怎么写代码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2.</a:t>
            </a:r>
            <a:r>
              <a:rPr lang="zh-CN" altLang="en-US" sz="3200">
                <a:solidFill>
                  <a:schemeClr val="bg1"/>
                </a:solidFill>
              </a:rPr>
              <a:t>读入</a:t>
            </a:r>
            <a:r>
              <a:rPr lang="en-US" altLang="zh-CN" sz="3200">
                <a:solidFill>
                  <a:schemeClr val="bg1"/>
                </a:solidFill>
              </a:rPr>
              <a:t>/</a:t>
            </a:r>
            <a:r>
              <a:rPr lang="zh-CN" altLang="en-US" sz="3200">
                <a:solidFill>
                  <a:schemeClr val="bg1"/>
                </a:solidFill>
              </a:rPr>
              <a:t>输出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3.</a:t>
            </a:r>
            <a:r>
              <a:rPr lang="zh-CN" altLang="en-US" sz="3200">
                <a:solidFill>
                  <a:schemeClr val="bg1"/>
                </a:solidFill>
              </a:rPr>
              <a:t>分支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4.</a:t>
            </a:r>
            <a:r>
              <a:rPr lang="zh-CN" altLang="en-US" sz="3200">
                <a:solidFill>
                  <a:schemeClr val="bg1"/>
                </a:solidFill>
              </a:rPr>
              <a:t>三目运算符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5.</a:t>
            </a:r>
            <a:r>
              <a:rPr lang="zh-CN" altLang="en-US" sz="3200">
                <a:solidFill>
                  <a:schemeClr val="bg1"/>
                </a:solidFill>
              </a:rPr>
              <a:t>循环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6.</a:t>
            </a:r>
            <a:r>
              <a:rPr lang="zh-CN" altLang="en-US" sz="3200">
                <a:solidFill>
                  <a:schemeClr val="bg1"/>
                </a:solidFill>
              </a:rPr>
              <a:t>数组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7.</a:t>
            </a:r>
            <a:r>
              <a:rPr lang="zh-CN" altLang="en-US" sz="3200">
                <a:solidFill>
                  <a:schemeClr val="bg1"/>
                </a:solidFill>
              </a:rPr>
              <a:t>结构体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截屏2021-10-30 下午12.16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725" y="189230"/>
            <a:ext cx="5575935" cy="6208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61235" y="6397625"/>
            <a:ext cx="838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https://leetcode-cn.com/problems/subarray-sum-equals-k/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1800" y="328295"/>
            <a:ext cx="608774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int preSum[200001];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int subarraySum(int* nums, int numsSize, int k){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// 入参检查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if (nums == NULL || numsSize == 0) 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  return 0;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}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// sumNums数组记录前缀和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preSum[0] = nums[0];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for (int i = 1; i &lt; numsSize; i++) 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  preSum[i] = preSum[i - 1] + nums[i];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}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87465" y="328295"/>
            <a:ext cx="538924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int ans = 0;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for (int i = 0; i &lt; numsSize; i++) 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for (int j = i; j &lt; numsSize; j++) 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              int subSum = preSum[j] - preSum[i] + nums[i];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    if (subSum == k) 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        ans++;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    }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}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}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return ans;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4460" y="629285"/>
            <a:ext cx="885634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输入一个n行m列的整数矩阵，再输入q个询问，每个询问包含四个整数x1, y1, x2, y2，表示一个子矩阵的左上角坐标和右下角坐标。对于每个询问输出子矩阵中所有数的和。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1-10-30 上午11.36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623570"/>
            <a:ext cx="6604635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35825" y="2005330"/>
            <a:ext cx="47859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同一维前缀和一样，我们先来定义一个二维数组s[][], s[i][j]表示二维数组中，左上角(1,1)到右下角( i,j )所包围的矩阵元素的和。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截屏2021-10-30 上午11.40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015" y="884555"/>
            <a:ext cx="9157335" cy="2374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65885" y="3683000"/>
            <a:ext cx="97320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蓝色矩形面积s[i][j] = 绿色面积s[i-1][j] + 紫色面积s[i][j-1] - 重复加的红色的面积s[i-1][j-1]+小方块的面积a[i][j];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s[i] [j] = s[i-1][j] + s[i][j-1 ] + a[i] [j] - s[i-1][ j-1]；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截屏2021-10-30 上午11.42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294005"/>
            <a:ext cx="4521200" cy="3632200"/>
          </a:xfrm>
          <a:prstGeom prst="rect">
            <a:avLst/>
          </a:prstGeom>
        </p:spPr>
      </p:pic>
      <p:pic>
        <p:nvPicPr>
          <p:cNvPr id="4" name="图片 3" descr="截屏2021-10-30 上午11.42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189095"/>
            <a:ext cx="8674735" cy="224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33720" y="294005"/>
            <a:ext cx="53333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绿色矩形的面积 = 整个外围面积s[x2, y2] - 黄色面积s[x2, y1 - 1] - 紫色面积s[x1 - 1, y2] + 重复减去的红色面积 s[x1 - 1, y1 - 1]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s[x2, y2] - s[x1 - 1, y2] - s[x2, y1 - 1] + s[x1 - 1, y1 - 1]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截屏2021-10-30 上午11.45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1422400"/>
            <a:ext cx="9474835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6060" y="0"/>
            <a:ext cx="71037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#include&lt;iostream&gt;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#include&lt;cstdio&gt;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using namespace std;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const int N=1010;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int a[N][N],s[N][N];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int main()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int n,m,q;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scanf("%d%d%d",&amp;n,&amp;m,&amp;q);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for(int i=1;i&lt;=n;i++)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for(int j=1;j&lt;=m;j++)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 </a:t>
            </a:r>
            <a:r>
              <a:rPr lang="en-US" altLang="zh-CN" sz="2400">
                <a:solidFill>
                  <a:schemeClr val="bg1"/>
                </a:solidFill>
              </a:rPr>
              <a:t>		</a:t>
            </a:r>
            <a:r>
              <a:rPr lang="zh-CN" altLang="en-US" sz="2400">
                <a:solidFill>
                  <a:schemeClr val="bg1"/>
                </a:solidFill>
              </a:rPr>
              <a:t>scanf("%d",&amp;a[i][j]);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for(int i=1;i&lt;=n;i++)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 for(int j=1;j&lt;=m;j++)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 </a:t>
            </a:r>
            <a:r>
              <a:rPr lang="en-US" altLang="zh-CN" sz="2400">
                <a:solidFill>
                  <a:schemeClr val="bg1"/>
                </a:solidFill>
              </a:rPr>
              <a:t>		</a:t>
            </a:r>
            <a:r>
              <a:rPr lang="zh-CN" altLang="en-US" sz="2400">
                <a:solidFill>
                  <a:schemeClr val="bg1"/>
                </a:solidFill>
              </a:rPr>
              <a:t> s[i][j]=s[i-1][j]+s[i][j-1]+a[i][j]-s[i-1][j-1];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6215" y="0"/>
            <a:ext cx="691515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while(q--)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int x1,y1,x2,y2;        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scanf("%d%d%d%d",&amp;x1,&amp;y1,&amp;x2,&amp;y2);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   printf("%d\n",s[x2][y2]-s[x2][y1-1]-s[x1-1][y2]+s[x1-1][y1-1]);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return 0;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}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1170" y="367030"/>
            <a:ext cx="712279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差分数组：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首先给定一个原数组a：a[1], a[2], a[3],,,,,, a[n];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然后我们构造一个数组b ： b[1] ,b[2] , b[3],,,,,, b[i];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使得 a[i] = b[1] + b[2 ]+ b[3] +,,,,,, + b[i]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也就是说，a数组是b数组的前缀和数组，反过来我们把b数组叫做a数组的差分数组。换句话说，每一个a[i]都是b数组中从头开始的一段区间和。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6995" y="666750"/>
            <a:ext cx="448500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a[0 ]= 0;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b[1] = a[1] - a[0];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b[2] = a[2] - a[1];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b[3] =a [3] - a[2];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........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b[n] = a[n] - a[n-1];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49350" y="271780"/>
            <a:ext cx="98933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给定区间[l ,r ]，让我们把a数组中的[ l, r]区间中的每一个数都加上c,即 a[l] + c , a[l+1] + c , a[l+2] + c ,,,,,, a[r] + c;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暴力做法是for循环l到r区间，时间复杂度O(n)，如果我们需要对原数组执行m次这样的操作，时间复杂度就会变成O(n*m)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首先让差分b数组中的 b[l] + c ,通过前缀和运算，a数组变成 a[l] + c ,a[l+1] + c,,,,,, a[n] + c;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然后我们打个补丁，b[r+1] - c, 通过前缀和运算，a数组变成 a[r+1] - c,a[r+2] - c,,,,,,,a[n] - c;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结论：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给a数组中的[ l, r]区间中的每一个数都加上c,只需对差分数组b做 b[l] + = c, b[r+1] - = c。时间复杂度为O(1)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2615" y="224790"/>
            <a:ext cx="4994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2.</a:t>
            </a:r>
            <a:r>
              <a:rPr lang="zh-CN" altLang="en-US" sz="3200">
                <a:solidFill>
                  <a:schemeClr val="bg1"/>
                </a:solidFill>
              </a:rPr>
              <a:t>读入</a:t>
            </a:r>
            <a:r>
              <a:rPr lang="en-US" altLang="zh-CN" sz="3200">
                <a:solidFill>
                  <a:schemeClr val="bg1"/>
                </a:solidFill>
              </a:rPr>
              <a:t>/</a:t>
            </a:r>
            <a:r>
              <a:rPr lang="zh-CN" altLang="en-US" sz="3200">
                <a:solidFill>
                  <a:schemeClr val="bg1"/>
                </a:solidFill>
              </a:rPr>
              <a:t>输出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011555"/>
            <a:ext cx="49949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C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bg1"/>
                </a:solidFill>
              </a:rPr>
              <a:t>printf /scanf</a:t>
            </a:r>
            <a:r>
              <a:rPr lang="zh-CN" altLang="en-US" sz="3200">
                <a:solidFill>
                  <a:schemeClr val="bg1"/>
                </a:solidFill>
              </a:rPr>
              <a:t>（效率最高）</a:t>
            </a:r>
            <a:endParaRPr lang="en-US" altLang="zh-CN" sz="3200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bg1"/>
                </a:solidFill>
              </a:rPr>
              <a:t>getchar /putchar</a:t>
            </a:r>
            <a:endParaRPr lang="en-US" altLang="zh-CN" sz="3200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bg1"/>
                </a:solidFill>
              </a:rPr>
              <a:t>gets /puts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62140" y="1011555"/>
            <a:ext cx="49949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C++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bg1"/>
                </a:solidFill>
              </a:rPr>
              <a:t>cin/cout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6" name="图片 5" descr="截屏2021-10-30 上午11.02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3768090"/>
            <a:ext cx="56515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1-10-30 下午12.02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915" y="583565"/>
            <a:ext cx="8979535" cy="471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50820" y="5812155"/>
            <a:ext cx="7499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https://www.acwing.com/problem/content/799/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605" y="460375"/>
            <a:ext cx="550291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#include&lt;iostream&gt;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using namespace std;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const int N=1e5+10;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int a[N],b[N];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int main()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int n,m;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scanf("%d%d",&amp;n,&amp;m);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for(int i=1;i&lt;=n;i++)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  scanf("%d",&amp;a[i]);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  b[i]=a[i]-a[i-1];      //构建差分数组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}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int l,r,c;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8475" y="186055"/>
            <a:ext cx="66135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while(m--)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scanf("%d%d%d",&amp;l,&amp;r,&amp;c);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b[l]+=c;    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//表示将序列中[l, r]之间的每个数加上c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b[r+1]-=c;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}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for(int i=1;i&lt;=n;i++) 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b[i]+=b[i-1];  //求前缀和运算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  printf("%d ",b[i]);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}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return 0;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2615" y="224790"/>
            <a:ext cx="516445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3.</a:t>
            </a:r>
            <a:r>
              <a:rPr lang="zh-CN" altLang="en-US" sz="3200">
                <a:solidFill>
                  <a:schemeClr val="bg1"/>
                </a:solidFill>
              </a:rPr>
              <a:t>分支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if(条件表达式)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</a:t>
            </a:r>
            <a:r>
              <a:rPr lang="zh-CN" altLang="en-US" sz="3200">
                <a:solidFill>
                  <a:schemeClr val="bg1"/>
                </a:solidFill>
              </a:rPr>
              <a:t>语句1；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</a:t>
            </a:r>
            <a:r>
              <a:rPr lang="zh-CN" altLang="en-US" sz="3200">
                <a:solidFill>
                  <a:schemeClr val="bg1"/>
                </a:solidFill>
              </a:rPr>
              <a:t>语句2；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else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{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......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}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4" name="图片 3" descr="截屏2021-10-30 上午11.07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0" y="224790"/>
            <a:ext cx="6820535" cy="204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65700" y="2461895"/>
            <a:ext cx="64928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>
                <a:solidFill>
                  <a:schemeClr val="bg1"/>
                </a:solidFill>
              </a:rPr>
              <a:t>int n;</a:t>
            </a:r>
            <a:endParaRPr sz="3200">
              <a:solidFill>
                <a:schemeClr val="bg1"/>
              </a:solidFill>
            </a:endParaRPr>
          </a:p>
          <a:p>
            <a:r>
              <a:rPr sz="3200">
                <a:solidFill>
                  <a:schemeClr val="bg1"/>
                </a:solidFill>
              </a:rPr>
              <a:t>cin&gt;&gt;n;</a:t>
            </a:r>
            <a:endParaRPr sz="3200">
              <a:solidFill>
                <a:schemeClr val="bg1"/>
              </a:solidFill>
            </a:endParaRPr>
          </a:p>
          <a:p>
            <a:r>
              <a:rPr sz="3200">
                <a:solidFill>
                  <a:schemeClr val="bg1"/>
                </a:solidFill>
              </a:rPr>
              <a:t>if(n%2==1)</a:t>
            </a:r>
            <a:endParaRPr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	</a:t>
            </a:r>
            <a:r>
              <a:rPr sz="3200">
                <a:solidFill>
                  <a:schemeClr val="bg1"/>
                </a:solidFill>
              </a:rPr>
              <a:t>cout&lt;&lt;"odd"&lt;&lt;endl;</a:t>
            </a:r>
            <a:endParaRPr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else </a:t>
            </a:r>
            <a:r>
              <a:rPr sz="3200">
                <a:solidFill>
                  <a:schemeClr val="bg1"/>
                </a:solidFill>
              </a:rPr>
              <a:t>if(n%2==0)</a:t>
            </a:r>
            <a:endParaRPr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	</a:t>
            </a:r>
            <a:r>
              <a:rPr sz="3200">
                <a:solidFill>
                  <a:schemeClr val="bg1"/>
                </a:solidFill>
              </a:rPr>
              <a:t>cout&lt;&lt;"even"&lt;&lt;endl;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2615" y="224790"/>
            <a:ext cx="1141984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4.</a:t>
            </a:r>
            <a:r>
              <a:rPr lang="zh-CN" altLang="en-US" sz="3200">
                <a:solidFill>
                  <a:schemeClr val="bg1"/>
                </a:solidFill>
              </a:rPr>
              <a:t>三目运算符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c++有一个常用来代替if语句的操作符，这个操作符被称为三目运算符（？：），它是c++中唯一一个需要3个操作数的操作符。该操作符的通用格式如下：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b?a:c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如果b为ture，则整个表达式的值为a，否则，整个表达式的值为c。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与if语句相比，三目运算符更简洁，但第一次使用时不那么容易理解。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当代码变得更复杂时，使用if语句更加清晰。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2875" y="5732780"/>
            <a:ext cx="9799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n%2==0?cout&lt;&lt;</a:t>
            </a:r>
            <a:r>
              <a:rPr sz="3200">
                <a:solidFill>
                  <a:schemeClr val="bg1"/>
                </a:solidFill>
                <a:sym typeface="+mn-ea"/>
              </a:rPr>
              <a:t>"even"&lt;&lt;endl</a:t>
            </a:r>
            <a:r>
              <a:rPr lang="en-US" sz="3200">
                <a:solidFill>
                  <a:schemeClr val="bg1"/>
                </a:solidFill>
                <a:sym typeface="+mn-ea"/>
              </a:rPr>
              <a:t>:</a:t>
            </a:r>
            <a:r>
              <a:rPr sz="3200">
                <a:solidFill>
                  <a:schemeClr val="bg1"/>
                </a:solidFill>
                <a:sym typeface="+mn-ea"/>
              </a:rPr>
              <a:t>cout&lt;&lt;"odd"&lt;&lt;endl;</a:t>
            </a:r>
            <a:endParaRPr lang="en-US" sz="3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2615" y="224790"/>
            <a:ext cx="1025207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5.</a:t>
            </a:r>
            <a:r>
              <a:rPr lang="zh-CN" altLang="en-US" sz="3200">
                <a:solidFill>
                  <a:schemeClr val="bg1"/>
                </a:solidFill>
              </a:rPr>
              <a:t>循环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for(初始语句;循环条件;一次循环结束时执行的语句){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</a:t>
            </a:r>
            <a:r>
              <a:rPr lang="en-US" altLang="zh-CN" sz="3200">
                <a:solidFill>
                  <a:schemeClr val="bg1"/>
                </a:solidFill>
              </a:rPr>
              <a:t>...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while(</a:t>
            </a:r>
            <a:r>
              <a:rPr lang="zh-CN" altLang="en-US" sz="3200">
                <a:solidFill>
                  <a:schemeClr val="bg1"/>
                </a:solidFill>
              </a:rPr>
              <a:t>循环语句</a:t>
            </a:r>
            <a:r>
              <a:rPr lang="en-US" altLang="zh-CN" sz="3200">
                <a:solidFill>
                  <a:schemeClr val="bg1"/>
                </a:solidFill>
              </a:rPr>
              <a:t>){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...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}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do{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...    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}while(循环条件);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2615" y="224790"/>
            <a:ext cx="62566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6.</a:t>
            </a:r>
            <a:r>
              <a:rPr lang="zh-CN" altLang="en-US" sz="3200">
                <a:solidFill>
                  <a:schemeClr val="bg1"/>
                </a:solidFill>
              </a:rPr>
              <a:t>数组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#define Status int/long/short/char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#define Max 1e9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Status a[Max];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3265" y="3126740"/>
            <a:ext cx="62566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7.</a:t>
            </a:r>
            <a:r>
              <a:rPr lang="zh-CN" altLang="en-US" sz="3200">
                <a:solidFill>
                  <a:schemeClr val="bg1"/>
                </a:solidFill>
              </a:rPr>
              <a:t>结构体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struct </a:t>
            </a:r>
            <a:r>
              <a:rPr lang="en-US" altLang="zh-CN" sz="3200">
                <a:solidFill>
                  <a:schemeClr val="bg1"/>
                </a:solidFill>
              </a:rPr>
              <a:t>pair</a:t>
            </a:r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</a:t>
            </a:r>
            <a:r>
              <a:rPr lang="en-US" altLang="zh-CN" sz="3200">
                <a:solidFill>
                  <a:schemeClr val="bg1"/>
                </a:solidFill>
              </a:rPr>
              <a:t>	int a;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int b;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}p[Max];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截屏2021-10-30 上午11.25.33"/>
          <p:cNvPicPr>
            <a:picLocks noChangeAspect="1"/>
          </p:cNvPicPr>
          <p:nvPr/>
        </p:nvPicPr>
        <p:blipFill>
          <a:blip r:embed="rId1"/>
          <a:srcRect r="33715"/>
          <a:stretch>
            <a:fillRect/>
          </a:stretch>
        </p:blipFill>
        <p:spPr>
          <a:xfrm>
            <a:off x="4211955" y="956310"/>
            <a:ext cx="4483100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截屏2021-10-30 上午11.27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4440" y="0"/>
            <a:ext cx="6428740" cy="6315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04440" y="6397625"/>
            <a:ext cx="7763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https://www.luogu.com.cn/problem/P5742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木月的小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4614</Words>
  <Application>WPS 文字</Application>
  <PresentationFormat>宽屏</PresentationFormat>
  <Paragraphs>332</Paragraphs>
  <Slides>31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方正书宋_GBK</vt:lpstr>
      <vt:lpstr>Wingdings</vt:lpstr>
      <vt:lpstr>Arial</vt:lpstr>
      <vt:lpstr>Montserrat Light</vt:lpstr>
      <vt:lpstr>Thonburi</vt:lpstr>
      <vt:lpstr>Montserrat</vt:lpstr>
      <vt:lpstr>微软雅黑</vt:lpstr>
      <vt:lpstr>汉仪旗黑</vt:lpstr>
      <vt:lpstr>Arial Black</vt:lpstr>
      <vt:lpstr>思源黑体 CN Light</vt:lpstr>
      <vt:lpstr>冬青黑体简体中文</vt:lpstr>
      <vt:lpstr>宋体</vt:lpstr>
      <vt:lpstr>Montserrat SemiBold</vt:lpstr>
      <vt:lpstr>思源黑体 CN ExtraLight</vt:lpstr>
      <vt:lpstr>宋体</vt:lpstr>
      <vt:lpstr>Arial Unicode MS</vt:lpstr>
      <vt:lpstr>汉仪书宋二KW</vt:lpstr>
      <vt:lpstr>微软雅黑</vt:lpstr>
      <vt:lpstr>Wingdings</vt:lpstr>
      <vt:lpstr>宋体-简</vt:lpstr>
      <vt:lpstr>木月的小店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jothjiang</cp:lastModifiedBy>
  <cp:revision>35</cp:revision>
  <dcterms:created xsi:type="dcterms:W3CDTF">2021-10-30T07:02:45Z</dcterms:created>
  <dcterms:modified xsi:type="dcterms:W3CDTF">2021-10-30T07:02:45Z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