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716" r:id="rId4"/>
    <p:sldId id="757" r:id="rId5"/>
    <p:sldId id="780" r:id="rId7"/>
    <p:sldId id="777" r:id="rId8"/>
    <p:sldId id="864" r:id="rId9"/>
    <p:sldId id="779" r:id="rId10"/>
    <p:sldId id="799" r:id="rId11"/>
    <p:sldId id="863" r:id="rId12"/>
    <p:sldId id="865" r:id="rId13"/>
    <p:sldId id="869" r:id="rId14"/>
    <p:sldId id="870" r:id="rId15"/>
    <p:sldId id="871" r:id="rId16"/>
    <p:sldId id="872" r:id="rId17"/>
    <p:sldId id="873" r:id="rId18"/>
    <p:sldId id="874" r:id="rId19"/>
    <p:sldId id="875" r:id="rId20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9F9F9"/>
    <a:srgbClr val="FAFAFA"/>
    <a:srgbClr val="FAFAFF"/>
    <a:srgbClr val="F6F6FA"/>
    <a:srgbClr val="F5F5F5"/>
    <a:srgbClr val="F4F4F6"/>
    <a:srgbClr val="FCFCFE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2591" autoAdjust="0"/>
  </p:normalViewPr>
  <p:slideViewPr>
    <p:cSldViewPr snapToGrid="0">
      <p:cViewPr varScale="1">
        <p:scale>
          <a:sx n="59" d="100"/>
          <a:sy n="59" d="100"/>
        </p:scale>
        <p:origin x="1541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919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tags" Target="tags/tag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DEC5F5-2289-4502-AE0C-4784906F06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7CD1ED-899C-4304-BC09-E6582482381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而恰好，手写数字识别恰是一个图像问题。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7CD1ED-899C-4304-BC09-E658248238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MNIST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全称是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Mixed National Institute of Standards and Technology database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。这是一个非常庞大的手写数字数据库。</a:t>
            </a:r>
            <a:br>
              <a:rPr lang="zh-CN" altLang="en-US" dirty="0"/>
            </a:b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这些数据集有两个功能：一个功能是提供了大量的数据作为训练集和验证集，为一些学习人员提供了丰富的样 本信息一一这一点很宝贵，要知道在深度学习领域要想在一个方面有比较深的研究成果， 除了需要具备一定的网络设计和调优能力以外，还有一个就是要有丰富的训练样本。 另一 个功能就是可以形成一个在业内相对有普适性的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Benchmark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比对项目一一既然大家用的数 据集都是一样的，那么每个人设计出来的网络就可以在这些数据集上不断互相比较，从而 验证谁家的网络设计得识别率更高。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en-US" altLang="zh-CN" b="1" i="0" dirty="0">
                <a:solidFill>
                  <a:srgbClr val="000000"/>
                </a:solidFill>
                <a:effectLst/>
                <a:latin typeface="PingFang SC"/>
              </a:rPr>
              <a:t>MNIST 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PingFang SC"/>
              </a:rPr>
              <a:t>数据集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来自美国国家标准与技术研究所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, National Institute of Standards and Technology (NIST).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训练集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(training set) 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PingFang SC"/>
              </a:rPr>
              <a:t>由来自 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PingFang SC"/>
              </a:rPr>
              <a:t>250 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PingFang SC"/>
              </a:rPr>
              <a:t>个不同人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手写的数字构成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,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其中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50%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是高中学生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, 50%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来自人口普查局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(the Census Bureau)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的工作人员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.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测试集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(test set)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也是同样比例的手写数字数据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.</a:t>
            </a:r>
            <a:endParaRPr lang="en-US" altLang="zh-CN" b="0" i="0" dirty="0">
              <a:solidFill>
                <a:srgbClr val="000000"/>
              </a:solidFill>
              <a:effectLst/>
              <a:latin typeface="PingFang SC"/>
            </a:endParaRPr>
          </a:p>
          <a:p>
            <a:r>
              <a:rPr lang="en-US" altLang="zh-CN" b="1" i="0" dirty="0">
                <a:solidFill>
                  <a:srgbClr val="000000"/>
                </a:solidFill>
                <a:effectLst/>
                <a:latin typeface="-apple-system"/>
              </a:rPr>
              <a:t>MNIST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-apple-system"/>
              </a:rPr>
              <a:t>数据集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是从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NIST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的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Special Database 3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SD-3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）和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Special Database 1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SD-1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）构建而来。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Yann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-apple-system"/>
              </a:rPr>
              <a:t>LeCun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等人从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SD-1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SD-3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中各取一半数据作为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MNIST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训练集和测试集，其中训练集来自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250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位不同的标注员，且训练集和测试集的标注员完全不同。</a:t>
            </a:r>
            <a:endParaRPr lang="en-US" altLang="zh-CN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en-US" altLang="zh-CN" dirty="0"/>
              <a:t>————————————</a:t>
            </a:r>
            <a:endParaRPr lang="en-US" altLang="zh-CN" dirty="0"/>
          </a:p>
          <a:p>
            <a:r>
              <a:rPr lang="zh-CN" altLang="en-US" dirty="0"/>
              <a:t>这个问题吸引了很多科学家。</a:t>
            </a:r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err="1"/>
              <a:t>LeCun</a:t>
            </a:r>
            <a:r>
              <a:rPr lang="en-US" altLang="zh-CN" dirty="0"/>
              <a:t>   </a:t>
            </a:r>
            <a:r>
              <a:rPr lang="zh-CN" altLang="en-US" dirty="0"/>
              <a:t>机器学习三巨头之一，图灵奖获得者，靠此一战成名。</a:t>
            </a:r>
            <a:endParaRPr lang="en-US" altLang="zh-CN" dirty="0"/>
          </a:p>
          <a:p>
            <a:r>
              <a:rPr lang="en-US" altLang="zh-CN" dirty="0"/>
              <a:t>http://yann.lecun.com/exdb/mnist/  ---- </a:t>
            </a:r>
            <a:r>
              <a:rPr lang="zh-CN" altLang="en-US" dirty="0"/>
              <a:t>此网址可以看到</a:t>
            </a:r>
            <a:r>
              <a:rPr lang="en-US" altLang="zh-CN" dirty="0"/>
              <a:t>MNIST</a:t>
            </a:r>
            <a:r>
              <a:rPr lang="zh-CN" altLang="en-US" dirty="0"/>
              <a:t>的改进历程。</a:t>
            </a:r>
            <a:endParaRPr lang="en-US" altLang="zh-CN" dirty="0"/>
          </a:p>
          <a:p>
            <a:r>
              <a:rPr lang="zh-CN" altLang="en-US" dirty="0"/>
              <a:t>看起来各种机器学习方法都可以解决这个多分类问题。</a:t>
            </a:r>
            <a:endParaRPr lang="en-US" altLang="zh-CN" dirty="0"/>
          </a:p>
          <a:p>
            <a:r>
              <a:rPr lang="en-US" altLang="zh-CN" dirty="0"/>
              <a:t>——————————————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MNIST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数据集的发布，吸引了大量科学家训练模型。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1998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年，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-apple-system"/>
              </a:rPr>
              <a:t>LeCun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分别用单层线性分类器、多层感知器（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Multilayer Perceptron, MLP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）和多层卷积神经网络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-apple-system"/>
              </a:rPr>
              <a:t>LeNet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进行实验，使得测试集的误差不断下降（从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12%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下降到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0.7%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）。在研究过程中，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-apple-system"/>
              </a:rPr>
              <a:t>LeCun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提出了卷积神经网络（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Convolutional Neural Network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CNN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），大幅度地提高了手写字符的识别能力，也因此成为了深度学习领域的奠基人之一。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7CD1ED-899C-4304-BC09-E658248238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加入</a:t>
            </a:r>
            <a:r>
              <a:rPr lang="en-US" altLang="zh-CN" dirty="0"/>
              <a:t>sigmoid</a:t>
            </a:r>
            <a:r>
              <a:rPr lang="zh-CN" altLang="en-US" dirty="0"/>
              <a:t>激活函数，引入了非线性变换；</a:t>
            </a:r>
            <a:endParaRPr lang="en-US" altLang="zh-CN" dirty="0"/>
          </a:p>
          <a:p>
            <a:r>
              <a:rPr lang="zh-CN" altLang="en-US" dirty="0"/>
              <a:t>多层网络。</a:t>
            </a:r>
            <a:endParaRPr lang="en-US" altLang="zh-CN" dirty="0"/>
          </a:p>
          <a:p>
            <a:r>
              <a:rPr lang="zh-CN" altLang="en-US" dirty="0"/>
              <a:t>隐含层越多，模型的表达能力越强。</a:t>
            </a:r>
            <a:endParaRPr lang="en-US" altLang="zh-CN" dirty="0"/>
          </a:p>
          <a:p>
            <a:r>
              <a:rPr lang="zh-CN" altLang="en-US" dirty="0"/>
              <a:t>输出层不设置激活函数。</a:t>
            </a:r>
            <a:endParaRPr lang="en-US" altLang="zh-CN" dirty="0"/>
          </a:p>
          <a:p>
            <a:r>
              <a:rPr lang="zh-CN" altLang="en-US" dirty="0"/>
              <a:t>其输出的还是一个数字，而不是标签。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7CD1ED-899C-4304-BC09-E658248238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Mnist</a:t>
            </a:r>
            <a:r>
              <a:rPr lang="zh-CN" altLang="en-US" dirty="0"/>
              <a:t>数据的模样是这样子的。</a:t>
            </a:r>
            <a:endParaRPr lang="en-US" altLang="zh-CN" dirty="0"/>
          </a:p>
          <a:p>
            <a:r>
              <a:rPr lang="en-US" altLang="zh-CN" dirty="0"/>
              <a:t>5+1+1 = 7</a:t>
            </a:r>
            <a:r>
              <a:rPr lang="zh-CN" altLang="en-US" dirty="0"/>
              <a:t>万</a:t>
            </a:r>
            <a:endParaRPr lang="en-US" altLang="zh-CN" dirty="0"/>
          </a:p>
          <a:p>
            <a:r>
              <a:rPr lang="zh-CN" altLang="en-US" dirty="0"/>
              <a:t>你有什么解决方法？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7CD1ED-899C-4304-BC09-E658248238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加入</a:t>
            </a:r>
            <a:r>
              <a:rPr lang="en-US" altLang="zh-CN" dirty="0"/>
              <a:t>sigmoid</a:t>
            </a:r>
            <a:r>
              <a:rPr lang="zh-CN" altLang="en-US" dirty="0"/>
              <a:t>激活函数，引入了非线性变换；</a:t>
            </a:r>
            <a:endParaRPr lang="en-US" altLang="zh-CN" dirty="0"/>
          </a:p>
          <a:p>
            <a:r>
              <a:rPr lang="zh-CN" altLang="en-US" dirty="0"/>
              <a:t>多层网络。</a:t>
            </a:r>
            <a:endParaRPr lang="en-US" altLang="zh-CN" dirty="0"/>
          </a:p>
          <a:p>
            <a:r>
              <a:rPr lang="zh-CN" altLang="en-US" dirty="0"/>
              <a:t>隐含层越多，模型的表达能力越强。</a:t>
            </a:r>
            <a:endParaRPr lang="en-US" altLang="zh-CN" dirty="0"/>
          </a:p>
          <a:p>
            <a:r>
              <a:rPr lang="zh-CN" altLang="en-US" dirty="0"/>
              <a:t>输出层不设置激活函数。</a:t>
            </a:r>
            <a:endParaRPr lang="en-US" altLang="zh-CN" dirty="0"/>
          </a:p>
          <a:p>
            <a:r>
              <a:rPr lang="zh-CN" altLang="en-US" dirty="0"/>
              <a:t>其输出的还是一个数字，而不是标签。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7CD1ED-899C-4304-BC09-E658248238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加入</a:t>
            </a:r>
            <a:r>
              <a:rPr lang="en-US" altLang="zh-CN" dirty="0"/>
              <a:t>sigmoid</a:t>
            </a:r>
            <a:r>
              <a:rPr lang="zh-CN" altLang="en-US" dirty="0"/>
              <a:t>激活函数，引入了非线性变换；</a:t>
            </a:r>
            <a:endParaRPr lang="en-US" altLang="zh-CN" dirty="0"/>
          </a:p>
          <a:p>
            <a:r>
              <a:rPr lang="zh-CN" altLang="en-US" dirty="0"/>
              <a:t>多层网络。</a:t>
            </a:r>
            <a:endParaRPr lang="en-US" altLang="zh-CN" dirty="0"/>
          </a:p>
          <a:p>
            <a:r>
              <a:rPr lang="zh-CN" altLang="en-US" dirty="0"/>
              <a:t>隐含层越多，模型的表达能力越强。</a:t>
            </a:r>
            <a:endParaRPr lang="en-US" altLang="zh-CN" dirty="0"/>
          </a:p>
          <a:p>
            <a:r>
              <a:rPr lang="zh-CN" altLang="en-US" dirty="0"/>
              <a:t>输出层不设置激活函数。</a:t>
            </a:r>
            <a:endParaRPr lang="en-US" altLang="zh-CN" dirty="0"/>
          </a:p>
          <a:p>
            <a:r>
              <a:rPr lang="zh-CN" altLang="en-US" dirty="0"/>
              <a:t>其输出的还是一个数字，而不是标签。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7CD1ED-899C-4304-BC09-E658248238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16"/>
          <p:cNvSpPr/>
          <p:nvPr userDrawn="1"/>
        </p:nvSpPr>
        <p:spPr>
          <a:xfrm>
            <a:off x="0" y="2055813"/>
            <a:ext cx="12192000" cy="2543175"/>
          </a:xfrm>
          <a:prstGeom prst="rect">
            <a:avLst/>
          </a:prstGeom>
          <a:solidFill>
            <a:srgbClr val="00B0F0"/>
          </a:solidFill>
          <a:ln w="12700">
            <a:noFill/>
            <a:miter/>
          </a:ln>
        </p:spPr>
        <p:txBody>
          <a:bodyPr anchor="ctr"/>
          <a:lstStyle/>
          <a:p>
            <a:pPr lvl="0" algn="ctr" eaLnBrk="1" hangingPunct="1"/>
            <a:endParaRPr lang="zh-CN" altLang="zh-CN" sz="2800" dirty="0">
              <a:solidFill>
                <a:srgbClr val="FFFFFF"/>
              </a:solidFill>
              <a:latin typeface="宋体" panose="02010600030101010101" pitchFamily="2" charset="-122"/>
              <a:ea typeface="幼圆" panose="020105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59377"/>
            <a:ext cx="943791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39052"/>
            <a:ext cx="943791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FD225-B395-4610-9DA7-C282FA2BFED7}" type="datetime10">
              <a:rPr lang="fr-FR" altLang="zh-CN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                                                                                                                                 S. 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96CF-348D-4A1D-916F-49B03642E4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B0477-76CD-4CB7-BCFD-7F32DBE1D118}" type="datetime10">
              <a:rPr lang="fr-FR" altLang="zh-CN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                                                                                                                                 S. 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96CF-348D-4A1D-916F-49B03642E4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07656-91B6-4C50-BD57-C61326415BCC}" type="datetime10">
              <a:rPr lang="fr-FR" altLang="zh-CN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                                                                                                                                 S. 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96CF-348D-4A1D-916F-49B03642E4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7C36-F67F-42FF-AA8A-43FAFA2F87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5B3FF-848E-418E-807A-AD927C0DB1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7C36-F67F-42FF-AA8A-43FAFA2F87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5B3FF-848E-418E-807A-AD927C0DB1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7C36-F67F-42FF-AA8A-43FAFA2F87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5B3FF-848E-418E-807A-AD927C0DB1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7C36-F67F-42FF-AA8A-43FAFA2F87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5B3FF-848E-418E-807A-AD927C0DB1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7C36-F67F-42FF-AA8A-43FAFA2F87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5B3FF-848E-418E-807A-AD927C0DB1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7C36-F67F-42FF-AA8A-43FAFA2F87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5B3FF-848E-418E-807A-AD927C0DB1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7C36-F67F-42FF-AA8A-43FAFA2F87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5B3FF-848E-418E-807A-AD927C0DB1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7C36-F67F-42FF-AA8A-43FAFA2F87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5B3FF-848E-418E-807A-AD927C0DB1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845567" y="6400412"/>
            <a:ext cx="547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7DD3A8E-6DDE-40C3-AEA5-B9EC69F01919}" type="slidenum">
              <a:rPr lang="zh-CN" alt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</a:fld>
            <a:endParaRPr lang="zh-CN" altLang="en-US" sz="12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7C36-F67F-42FF-AA8A-43FAFA2F87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5B3FF-848E-418E-807A-AD927C0DB1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7C36-F67F-42FF-AA8A-43FAFA2F87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5B3FF-848E-418E-807A-AD927C0DB1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7C36-F67F-42FF-AA8A-43FAFA2F87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5B3FF-848E-418E-807A-AD927C0DB1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1CFA-8BE3-4EE7-98FA-D77A4E4E8A79}" type="datetime10">
              <a:rPr lang="fr-FR" altLang="zh-CN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                                                                                                                                 S. 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96CF-348D-4A1D-916F-49B03642E4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683F56A-1F7D-4467-9516-06478CD9FA4B}" type="datetime10">
              <a:rPr lang="fr-FR" altLang="zh-CN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/>
              <a:t>                                                                                                                                 S. 23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ED696CF-348D-4A1D-916F-49B03642E4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BA90E-DA5B-4141-BFD2-35C8F6FBC05C}" type="datetime10">
              <a:rPr lang="fr-FR" altLang="zh-CN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                                                                                                                                 S. 23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96CF-348D-4A1D-916F-49B03642E4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845567" y="6400412"/>
            <a:ext cx="547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7DD3A8E-6DDE-40C3-AEA5-B9EC69F01919}" type="slidenum">
              <a:rPr lang="zh-CN" alt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</a:fld>
            <a:endParaRPr lang="zh-CN" altLang="en-US" sz="12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845567" y="6400412"/>
            <a:ext cx="547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7DD3A8E-6DDE-40C3-AEA5-B9EC69F01919}" type="slidenum">
              <a:rPr lang="zh-CN" alt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</a:fld>
            <a:endParaRPr lang="zh-CN" altLang="en-US" sz="12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BA90-B391-4154-B6D2-E62974C016D0}" type="datetime10">
              <a:rPr lang="fr-FR" altLang="zh-CN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                                                                                                                                 S. 23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96CF-348D-4A1D-916F-49B03642E4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E440D-3561-4582-9B7E-9BEA47DF2099}" type="datetime10">
              <a:rPr lang="fr-FR" altLang="zh-CN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                                                                                                                                 S. 23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96CF-348D-4A1D-916F-49B03642E4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16"/>
          <p:cNvSpPr/>
          <p:nvPr userDrawn="1"/>
        </p:nvSpPr>
        <p:spPr>
          <a:xfrm>
            <a:off x="0" y="-7937"/>
            <a:ext cx="12192000" cy="1071562"/>
          </a:xfrm>
          <a:prstGeom prst="rect">
            <a:avLst/>
          </a:prstGeom>
          <a:solidFill>
            <a:srgbClr val="00B0F0"/>
          </a:solidFill>
          <a:ln w="12700">
            <a:noFill/>
            <a:miter/>
          </a:ln>
        </p:spPr>
        <p:txBody>
          <a:bodyPr anchor="ctr"/>
          <a:lstStyle/>
          <a:p>
            <a:pPr lvl="0" algn="ctr" eaLnBrk="1" hangingPunct="1"/>
            <a:endParaRPr lang="zh-CN" altLang="zh-CN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10515600" cy="877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21D4270-2B54-4DAD-BE3F-DF4DC2D5FBF4}" type="datetime10">
              <a:rPr lang="fr-FR" altLang="zh-CN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/>
              <a:t>                                                                                                                                 S. 23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ED696CF-348D-4A1D-916F-49B03642E4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36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A7C36-F67F-42FF-AA8A-43FAFA2F87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5B3FF-848E-418E-807A-AD927C0DB15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4.jpe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7.png"/><Relationship Id="rId2" Type="http://schemas.openxmlformats.org/officeDocument/2006/relationships/image" Target="../media/image11.wmf"/><Relationship Id="rId1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5250" y="891382"/>
            <a:ext cx="9437914" cy="1063148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  <a:spcBef>
                <a:spcPts val="1200"/>
              </a:spcBef>
            </a:pPr>
            <a:r>
              <a:rPr lang="zh-CN" altLang="en-US" sz="4400" b="0" dirty="0"/>
              <a:t>图像处理与深度学习</a:t>
            </a:r>
            <a:endParaRPr lang="zh-CN" altLang="en-US" sz="4400" b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5063491"/>
            <a:ext cx="9437914" cy="1301366"/>
          </a:xfrm>
        </p:spPr>
        <p:txBody>
          <a:bodyPr>
            <a:normAutofit/>
          </a:bodyPr>
          <a:lstStyle/>
          <a:p>
            <a:r>
              <a:rPr lang="zh-CN" altLang="en-US" sz="3200" b="0" dirty="0"/>
              <a:t>北京林业大学</a:t>
            </a:r>
            <a:endParaRPr lang="en-US" altLang="zh-CN" sz="3200" b="0" dirty="0"/>
          </a:p>
          <a:p>
            <a:r>
              <a:rPr lang="zh-CN" altLang="en-US" sz="3200" b="0" dirty="0"/>
              <a:t>聂笑盈</a:t>
            </a:r>
            <a:endParaRPr lang="zh-CN" altLang="en-US" sz="3200" b="0" dirty="0"/>
          </a:p>
        </p:txBody>
      </p:sp>
      <p:sp>
        <p:nvSpPr>
          <p:cNvPr id="5" name="文本框 4"/>
          <p:cNvSpPr txBox="1"/>
          <p:nvPr/>
        </p:nvSpPr>
        <p:spPr>
          <a:xfrm>
            <a:off x="2205786" y="3044279"/>
            <a:ext cx="8572704" cy="14452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实践</a:t>
            </a:r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：多层全连接神经网络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——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手写数字识别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NN</a:t>
            </a:r>
            <a:r>
              <a:rPr lang="zh-CN" altLang="en-US"/>
              <a:t>整体框架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7340" y="1042670"/>
            <a:ext cx="7334250" cy="43434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40" y="5426075"/>
            <a:ext cx="9820275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560" y="1142365"/>
            <a:ext cx="6943725" cy="2781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55" y="4191635"/>
            <a:ext cx="7362825" cy="14954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1160" y="1155700"/>
            <a:ext cx="8562975" cy="25431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60" y="4104005"/>
            <a:ext cx="6324600" cy="12668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595" y="472440"/>
            <a:ext cx="5947410" cy="62210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855" y="608965"/>
            <a:ext cx="5859145" cy="347091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3060" y="165100"/>
            <a:ext cx="5705475" cy="33242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25" y="3608070"/>
            <a:ext cx="5735955" cy="30664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750" y="1779270"/>
            <a:ext cx="5634355" cy="351726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手写字体识别数据集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1620" y="1197610"/>
            <a:ext cx="4114800" cy="15811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20" y="3115945"/>
            <a:ext cx="3933825" cy="3086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425" y="90170"/>
            <a:ext cx="6249035" cy="632269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手写字体识别数据集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7825" y="1223645"/>
            <a:ext cx="4972050" cy="14763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885" y="2419350"/>
            <a:ext cx="7467600" cy="42862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手写数字识别则是“深度学习</a:t>
            </a:r>
            <a:r>
              <a:rPr lang="en-US" altLang="zh-CN" dirty="0"/>
              <a:t>”</a:t>
            </a:r>
            <a:r>
              <a:rPr lang="zh-CN" altLang="en-US" dirty="0"/>
              <a:t>中的“</a:t>
            </a:r>
            <a:r>
              <a:rPr lang="en-US" altLang="zh-CN" dirty="0"/>
              <a:t>Hello World</a:t>
            </a:r>
            <a:r>
              <a:rPr lang="zh-CN" altLang="en-US" dirty="0"/>
              <a:t>”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手写数字识别的问题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" y="2061701"/>
            <a:ext cx="11572875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MNIST Digi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25" y="0"/>
            <a:ext cx="242887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8200" y="1423988"/>
            <a:ext cx="6418006" cy="5268912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数据集：</a:t>
            </a:r>
            <a:r>
              <a:rPr lang="en-US" altLang="zh-CN" dirty="0"/>
              <a:t>MNIST</a:t>
            </a:r>
            <a:r>
              <a:rPr lang="zh-CN" altLang="en-US" dirty="0"/>
              <a:t>（ </a:t>
            </a:r>
            <a:r>
              <a:rPr lang="en-US" altLang="zh-CN" dirty="0"/>
              <a:t>Mixed National Institute of Standards and Technology database 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任务的输入：</a:t>
            </a:r>
            <a:r>
              <a:rPr lang="en-US" altLang="zh-CN" dirty="0"/>
              <a:t>28</a:t>
            </a:r>
            <a:r>
              <a:rPr lang="zh-CN" altLang="en-US" dirty="0"/>
              <a:t>*</a:t>
            </a:r>
            <a:r>
              <a:rPr lang="en-US" altLang="zh-CN" dirty="0"/>
              <a:t>28</a:t>
            </a:r>
            <a:r>
              <a:rPr lang="zh-CN" altLang="en-US" dirty="0"/>
              <a:t>的灰度图片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任务的输出：</a:t>
            </a:r>
            <a:r>
              <a:rPr lang="en-US" altLang="zh-CN" dirty="0"/>
              <a:t>0-9</a:t>
            </a:r>
            <a:r>
              <a:rPr lang="zh-CN" altLang="en-US" dirty="0"/>
              <a:t>的数字标签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样本量：</a:t>
            </a:r>
            <a:r>
              <a:rPr lang="en-US" altLang="zh-CN" dirty="0"/>
              <a:t>6</a:t>
            </a:r>
            <a:r>
              <a:rPr lang="zh-CN" altLang="en-US" dirty="0"/>
              <a:t>万训练样本，</a:t>
            </a:r>
            <a:r>
              <a:rPr lang="en-US" altLang="zh-CN" dirty="0"/>
              <a:t>1</a:t>
            </a:r>
            <a:r>
              <a:rPr lang="zh-CN" altLang="en-US" dirty="0"/>
              <a:t>万测试样本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1998</a:t>
            </a:r>
            <a:r>
              <a:rPr lang="zh-CN" altLang="en-US" dirty="0"/>
              <a:t>年，</a:t>
            </a:r>
            <a:r>
              <a:rPr lang="en-US" altLang="zh-CN" dirty="0" err="1"/>
              <a:t>LeCun</a:t>
            </a:r>
            <a:r>
              <a:rPr lang="zh-CN" altLang="en-US" dirty="0"/>
              <a:t>分别用单层线性分类器、多层感知器和多层卷积神经网络</a:t>
            </a:r>
            <a:r>
              <a:rPr lang="en-US" altLang="zh-CN" dirty="0" err="1"/>
              <a:t>LeNet</a:t>
            </a:r>
            <a:r>
              <a:rPr lang="zh-CN" altLang="en-US" dirty="0"/>
              <a:t>进行实验，使得测试集的误差不断下降（从</a:t>
            </a:r>
            <a:r>
              <a:rPr lang="en-US" altLang="zh-CN" dirty="0"/>
              <a:t>12%</a:t>
            </a:r>
            <a:r>
              <a:rPr lang="zh-CN" altLang="en-US" dirty="0"/>
              <a:t>下降到</a:t>
            </a:r>
            <a:r>
              <a:rPr lang="en-US" altLang="zh-CN" dirty="0"/>
              <a:t>0.7%</a:t>
            </a:r>
            <a:r>
              <a:rPr lang="zh-CN" altLang="en-US" dirty="0"/>
              <a:t>）。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在研究过程中，</a:t>
            </a:r>
            <a:r>
              <a:rPr lang="en-US" altLang="zh-CN" dirty="0" err="1"/>
              <a:t>LeCun</a:t>
            </a:r>
            <a:r>
              <a:rPr lang="zh-CN" altLang="en-US" dirty="0"/>
              <a:t>提出了卷积神经网络（</a:t>
            </a:r>
            <a:r>
              <a:rPr lang="en-US" altLang="zh-CN" dirty="0"/>
              <a:t>CNN</a:t>
            </a:r>
            <a:r>
              <a:rPr lang="zh-CN" altLang="en-US" dirty="0"/>
              <a:t>），也因此成为了深度学习领域的奠基人之一。</a:t>
            </a:r>
            <a:endParaRPr lang="zh-CN" altLang="en-US" dirty="0"/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手写数字识别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60840" y="-62682"/>
            <a:ext cx="4762500" cy="47529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539805" y="5190655"/>
            <a:ext cx="46045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</a:rPr>
              <a:t>http://yann.lecun.com/exdb/mnist/ 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标签预处理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829"/>
          <a:stretch>
            <a:fillRect/>
          </a:stretch>
        </p:blipFill>
        <p:spPr bwMode="auto">
          <a:xfrm>
            <a:off x="-88900" y="1108075"/>
            <a:ext cx="5920740" cy="520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348220" y="1817370"/>
          <a:ext cx="4538345" cy="4366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2349500" imgH="2260600" progId="Equation.KSEE3">
                  <p:embed/>
                </p:oleObj>
              </mc:Choice>
              <mc:Fallback>
                <p:oleObj name="" r:id="rId3" imgW="2349500" imgH="2260600" progId="Equation.KSEE3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48220" y="1817370"/>
                        <a:ext cx="4538345" cy="43668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右箭头 6"/>
          <p:cNvSpPr/>
          <p:nvPr/>
        </p:nvSpPr>
        <p:spPr>
          <a:xfrm>
            <a:off x="5953125" y="3611880"/>
            <a:ext cx="896620" cy="218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986145" y="2966720"/>
            <a:ext cx="9245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one-hot</a:t>
            </a:r>
            <a:endParaRPr lang="en-US" altLang="zh-CN"/>
          </a:p>
          <a:p>
            <a:r>
              <a:rPr lang="zh-CN" altLang="en-US"/>
              <a:t>编码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531" y="1559655"/>
            <a:ext cx="8505825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MNIST</a:t>
            </a:r>
            <a:r>
              <a:rPr lang="zh-CN" altLang="en-US" dirty="0"/>
              <a:t>数据集的模样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分析：两层全连接神经网络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4200" y="1175385"/>
            <a:ext cx="4829175" cy="36061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7630" y="4271010"/>
            <a:ext cx="1668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层数</a:t>
            </a:r>
            <a:r>
              <a:rPr lang="en-US" altLang="zh-CN" sz="2000"/>
              <a:t>layers==3</a:t>
            </a:r>
            <a:endParaRPr lang="en-US" altLang="zh-CN" sz="2000"/>
          </a:p>
        </p:txBody>
      </p:sp>
      <p:sp>
        <p:nvSpPr>
          <p:cNvPr id="6" name="文本框 5"/>
          <p:cNvSpPr txBox="1"/>
          <p:nvPr/>
        </p:nvSpPr>
        <p:spPr>
          <a:xfrm>
            <a:off x="167005" y="4900930"/>
            <a:ext cx="151003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前向传播：</a:t>
            </a:r>
            <a:r>
              <a:rPr lang="en-US" altLang="zh-CN" sz="2000"/>
              <a:t> </a:t>
            </a:r>
            <a:endParaRPr lang="en-US" altLang="zh-CN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1756346" y="4931664"/>
                <a:ext cx="280543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𝜃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𝑠𝑖𝑔𝑚𝑜𝑖𝑑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𝜃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𝑏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346" y="4931664"/>
                <a:ext cx="2805430" cy="368300"/>
              </a:xfrm>
              <a:prstGeom prst="rect">
                <a:avLst/>
              </a:prstGeom>
              <a:blipFill rotWithShape="1">
                <a:blip r:embed="rId2"/>
                <a:stretch>
                  <a:fillRect l="-20" t="-69" r="20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320040" y="540575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权重参数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3197796" y="5400929"/>
                <a:ext cx="637540" cy="3733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796" y="5400929"/>
                <a:ext cx="637540" cy="373380"/>
              </a:xfrm>
              <a:prstGeom prst="rect">
                <a:avLst/>
              </a:prstGeom>
              <a:blipFill rotWithShape="1">
                <a:blip r:embed="rId3"/>
                <a:stretch>
                  <a:fillRect l="-90" t="-68" r="90" b="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5210746" y="5400929"/>
                <a:ext cx="610870" cy="3733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746" y="5400929"/>
                <a:ext cx="610870" cy="373380"/>
              </a:xfrm>
              <a:prstGeom prst="rect">
                <a:avLst/>
              </a:prstGeom>
              <a:blipFill rotWithShape="1">
                <a:blip r:embed="rId4"/>
                <a:stretch>
                  <a:fillRect l="-93" t="-68" r="93" b="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/>
          <p:cNvSpPr txBox="1"/>
          <p:nvPr/>
        </p:nvSpPr>
        <p:spPr>
          <a:xfrm>
            <a:off x="6926580" y="5514975"/>
            <a:ext cx="46399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大小</a:t>
            </a:r>
            <a:r>
              <a:rPr lang="en-US" altLang="zh-CN"/>
              <a:t>=</a:t>
            </a:r>
            <a:r>
              <a:rPr lang="zh-CN" altLang="en-US"/>
              <a:t>下一次神经元个数，当前层神经元个数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735070" y="5561330"/>
            <a:ext cx="8743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25*784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5721985" y="5561330"/>
            <a:ext cx="758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10*25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2026920" y="6123305"/>
            <a:ext cx="302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320040" y="612330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偏置项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835400" y="6123305"/>
            <a:ext cx="643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25*1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5821680" y="6123305"/>
            <a:ext cx="643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10*1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dirty="0">
                <a:sym typeface="+mn-ea"/>
              </a:rPr>
              <a:t>实践：多层全连接神经网络</a:t>
            </a:r>
            <a:endParaRPr lang="zh-CN" altLang="en-US"/>
          </a:p>
        </p:txBody>
      </p:sp>
      <p:graphicFrame>
        <p:nvGraphicFramePr>
          <p:cNvPr id="3" name="对象 -2147482624"/>
          <p:cNvGraphicFramePr>
            <a:graphicFrameLocks noChangeAspect="1"/>
          </p:cNvGraphicFramePr>
          <p:nvPr/>
        </p:nvGraphicFramePr>
        <p:xfrm>
          <a:off x="0" y="1245235"/>
          <a:ext cx="11880850" cy="321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7975600" imgH="2159000" progId="Equation.KSEE3">
                  <p:embed/>
                </p:oleObj>
              </mc:Choice>
              <mc:Fallback>
                <p:oleObj name="" r:id="rId1" imgW="7975600" imgH="21590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1245235"/>
                        <a:ext cx="11880850" cy="3216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6231890" y="4527550"/>
            <a:ext cx="3836670" cy="20612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altLang="zh-CN" sz="3200"/>
              <a:t>  x:           785*1</a:t>
            </a:r>
            <a:endParaRPr lang="en-US" altLang="zh-CN" sz="3200"/>
          </a:p>
          <a:p>
            <a:r>
              <a:rPr lang="en-US" altLang="zh-CN" sz="3200"/>
              <a:t>theta1:  25*785</a:t>
            </a:r>
            <a:endParaRPr lang="en-US" altLang="zh-CN" sz="3200"/>
          </a:p>
          <a:p>
            <a:r>
              <a:rPr lang="en-US" altLang="zh-CN" sz="3200"/>
              <a:t>h:             26*1</a:t>
            </a:r>
            <a:endParaRPr lang="en-US" altLang="zh-CN" sz="3200"/>
          </a:p>
          <a:p>
            <a:r>
              <a:rPr lang="en-US" altLang="zh-CN" sz="3200">
                <a:sym typeface="+mn-ea"/>
              </a:rPr>
              <a:t>theta2:   10*26</a:t>
            </a:r>
            <a:endParaRPr lang="en-US" altLang="zh-CN" sz="320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965" y="4642485"/>
            <a:ext cx="2752725" cy="205549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分析：两层全连接神经网络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44180" y="165100"/>
            <a:ext cx="3395980" cy="2536190"/>
          </a:xfrm>
          <a:prstGeom prst="rect">
            <a:avLst/>
          </a:prstGeom>
        </p:spPr>
      </p:pic>
      <p:pic>
        <p:nvPicPr>
          <p:cNvPr id="3" name="图片 2" descr="公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2814320"/>
            <a:ext cx="11765915" cy="363664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8900,&quot;width&quot;:10116}"/>
</p:tagLst>
</file>

<file path=ppt/tags/tag2.xml><?xml version="1.0" encoding="utf-8"?>
<p:tagLst xmlns:p="http://schemas.openxmlformats.org/presentationml/2006/main">
  <p:tag name="COMMONDATA" val="eyJoZGlkIjoiNjVlZTY1MmY5YWQxYmU5NmQ3NDc0YWZlZTQ4NjQ3NjQ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雷课教育_讲师PPT模板</Template>
  <TotalTime>0</TotalTime>
  <Words>632</Words>
  <Application>WPS 演示</Application>
  <PresentationFormat>宽屏</PresentationFormat>
  <Paragraphs>74</Paragraphs>
  <Slides>16</Slides>
  <Notes>51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幼圆</vt:lpstr>
      <vt:lpstr>-apple-system</vt:lpstr>
      <vt:lpstr>Segoe Print</vt:lpstr>
      <vt:lpstr>PingFang SC</vt:lpstr>
      <vt:lpstr>Cambria Math</vt:lpstr>
      <vt:lpstr>Arial Unicode MS</vt:lpstr>
      <vt:lpstr>Calibri</vt:lpstr>
      <vt:lpstr>Office 主题</vt:lpstr>
      <vt:lpstr>自定义设计方案</vt:lpstr>
      <vt:lpstr>Equation.KSEE3</vt:lpstr>
      <vt:lpstr>Equation.KSEE3</vt:lpstr>
      <vt:lpstr>图像处理与深度学习</vt:lpstr>
      <vt:lpstr>PowerPoint 演示文稿</vt:lpstr>
      <vt:lpstr>手写数字识别的问题</vt:lpstr>
      <vt:lpstr>手写数字识别</vt:lpstr>
      <vt:lpstr>标签预处理</vt:lpstr>
      <vt:lpstr>MNIST数据集的模样</vt:lpstr>
      <vt:lpstr>分析：两层全连接神经网络</vt:lpstr>
      <vt:lpstr>实践：多层全连接神经网络</vt:lpstr>
      <vt:lpstr>分析：两层全连接神经网络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课题4</dc:title>
  <dc:creator>杨刚</dc:creator>
  <cp:lastModifiedBy>XY</cp:lastModifiedBy>
  <cp:revision>911</cp:revision>
  <dcterms:created xsi:type="dcterms:W3CDTF">2016-03-16T02:07:00Z</dcterms:created>
  <dcterms:modified xsi:type="dcterms:W3CDTF">2022-10-10T08:25:47Z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2052-11.1.0.11875</vt:lpwstr>
  </property>
  <property fmtid="{D5CDD505-2E9C-101B-9397-08002B2CF9AE}" pid="3" name="ICV">
    <vt:lpwstr>046D2AF21DB44208A402478BFB91829D</vt:lpwstr>
  </property>
</Properties>
</file>