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716" r:id="rId4"/>
    <p:sldId id="869" r:id="rId5"/>
    <p:sldId id="870" r:id="rId7"/>
    <p:sldId id="871" r:id="rId8"/>
    <p:sldId id="909" r:id="rId9"/>
    <p:sldId id="873" r:id="rId10"/>
    <p:sldId id="908" r:id="rId11"/>
    <p:sldId id="872" r:id="rId12"/>
    <p:sldId id="874" r:id="rId13"/>
    <p:sldId id="875" r:id="rId14"/>
    <p:sldId id="876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896" r:id="rId23"/>
    <p:sldId id="877" r:id="rId24"/>
    <p:sldId id="884" r:id="rId25"/>
    <p:sldId id="897" r:id="rId26"/>
    <p:sldId id="898" r:id="rId27"/>
    <p:sldId id="903" r:id="rId28"/>
    <p:sldId id="904" r:id="rId29"/>
    <p:sldId id="905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9F9F9"/>
    <a:srgbClr val="FAFAFA"/>
    <a:srgbClr val="FAFAFF"/>
    <a:srgbClr val="F6F6FA"/>
    <a:srgbClr val="F5F5F5"/>
    <a:srgbClr val="F4F4F6"/>
    <a:srgbClr val="FCFCFE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91" autoAdjust="0"/>
  </p:normalViewPr>
  <p:slideViewPr>
    <p:cSldViewPr snapToGrid="0">
      <p:cViewPr varScale="1">
        <p:scale>
          <a:sx n="59" d="100"/>
          <a:sy n="59" d="100"/>
        </p:scale>
        <p:origin x="1541" y="58"/>
      </p:cViewPr>
      <p:guideLst>
        <p:guide orient="horz" pos="2160"/>
        <p:guide pos="3781"/>
      </p:guideLst>
    </p:cSldViewPr>
  </p:slideViewPr>
  <p:outlineViewPr>
    <p:cViewPr>
      <p:scale>
        <a:sx n="33" d="100"/>
        <a:sy n="33" d="100"/>
      </p:scale>
      <p:origin x="0" y="-191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C5F5-2289-4502-AE0C-4784906F0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ail.mit.edu/torralba/tinyimage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图像类别均有明确标注。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可用于图像分类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CIFAR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对于图像分类算法测试来说是一个非常不错的中小规模数据集，虽然用得人比以前少了很多，但仍然能用它做有趣的合理性测试。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CIFAR-10 and CIFAR-100 are labeled subsets of the 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80 million tiny images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dataset. They were collected by Alex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Vinod Nair, and Geoffrey Hinton.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 The 100 classes in the CIFAR-100 are grouped into 20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superclasses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Each image comes with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"fine"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class to which it belongs) and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"coarse" label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superclass to which it belongs).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is the list of classes in the CIFAR-100: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CIFAR-10</a:t>
            </a:r>
            <a:r>
              <a:rPr lang="zh-CN" altLang="en-US" dirty="0"/>
              <a:t>是一个更接近普适物体的彩色图像数据集。</a:t>
            </a:r>
            <a:r>
              <a:rPr lang="en-US" altLang="zh-CN" dirty="0"/>
              <a:t>CIFAR-10 </a:t>
            </a:r>
            <a:r>
              <a:rPr lang="zh-CN" altLang="en-US" dirty="0"/>
              <a:t>是由</a:t>
            </a:r>
            <a:r>
              <a:rPr lang="en-US" altLang="zh-CN" b="1" dirty="0"/>
              <a:t>Hinton </a:t>
            </a:r>
            <a:r>
              <a:rPr lang="zh-CN" altLang="en-US" b="1" dirty="0"/>
              <a:t>的学生</a:t>
            </a:r>
            <a:r>
              <a:rPr lang="en-US" altLang="zh-CN" b="1" dirty="0"/>
              <a:t>Alex </a:t>
            </a:r>
            <a:r>
              <a:rPr lang="en-US" altLang="zh-CN" b="1" dirty="0" err="1"/>
              <a:t>Krizhevsky</a:t>
            </a:r>
            <a:r>
              <a:rPr lang="en-US" altLang="zh-CN" b="1" dirty="0"/>
              <a:t> </a:t>
            </a:r>
            <a:r>
              <a:rPr lang="zh-CN" altLang="en-US" b="1" dirty="0"/>
              <a:t>和</a:t>
            </a:r>
            <a:r>
              <a:rPr lang="en-US" altLang="zh-CN" b="1" dirty="0"/>
              <a:t>Ilya </a:t>
            </a:r>
            <a:r>
              <a:rPr lang="en-US" altLang="zh-CN" b="1" dirty="0" err="1"/>
              <a:t>Sutskever</a:t>
            </a:r>
            <a:r>
              <a:rPr lang="en-US" altLang="zh-CN" b="1" dirty="0"/>
              <a:t> </a:t>
            </a:r>
            <a:r>
              <a:rPr lang="zh-CN" altLang="en-US" dirty="0"/>
              <a:t>整理的一个用于识别普适物体的小型数据集。一共包含</a:t>
            </a:r>
            <a:r>
              <a:rPr lang="en-US" altLang="zh-CN" dirty="0"/>
              <a:t>10 </a:t>
            </a:r>
            <a:r>
              <a:rPr lang="zh-CN" altLang="en-US" dirty="0"/>
              <a:t>个类别的</a:t>
            </a:r>
            <a:r>
              <a:rPr lang="en-US" altLang="zh-CN" dirty="0"/>
              <a:t>RGB </a:t>
            </a:r>
            <a:r>
              <a:rPr lang="zh-CN" altLang="en-US" dirty="0"/>
              <a:t>彩色图片：飞机（ </a:t>
            </a:r>
            <a:r>
              <a:rPr lang="en-US" altLang="zh-CN" dirty="0"/>
              <a:t>airplane </a:t>
            </a:r>
            <a:r>
              <a:rPr lang="zh-CN" altLang="en-US" dirty="0"/>
              <a:t>）、汽车（ </a:t>
            </a:r>
            <a:r>
              <a:rPr lang="en-US" altLang="zh-CN" dirty="0"/>
              <a:t>automobile </a:t>
            </a:r>
            <a:r>
              <a:rPr lang="zh-CN" altLang="en-US" dirty="0"/>
              <a:t>）、鸟类（ </a:t>
            </a:r>
            <a:r>
              <a:rPr lang="en-US" altLang="zh-CN" dirty="0"/>
              <a:t>bird </a:t>
            </a:r>
            <a:r>
              <a:rPr lang="zh-CN" altLang="en-US" dirty="0"/>
              <a:t>）、猫（ </a:t>
            </a:r>
            <a:r>
              <a:rPr lang="en-US" altLang="zh-CN" dirty="0"/>
              <a:t>cat </a:t>
            </a:r>
            <a:r>
              <a:rPr lang="zh-CN" altLang="en-US" dirty="0"/>
              <a:t>）、鹿（ </a:t>
            </a:r>
            <a:r>
              <a:rPr lang="en-US" altLang="zh-CN" dirty="0"/>
              <a:t>deer </a:t>
            </a:r>
            <a:r>
              <a:rPr lang="zh-CN" altLang="en-US" dirty="0"/>
              <a:t>）、狗（ </a:t>
            </a:r>
            <a:r>
              <a:rPr lang="en-US" altLang="zh-CN" dirty="0"/>
              <a:t>dog </a:t>
            </a:r>
            <a:r>
              <a:rPr lang="zh-CN" altLang="en-US" dirty="0"/>
              <a:t>）、蛙类（ </a:t>
            </a:r>
            <a:r>
              <a:rPr lang="en-US" altLang="zh-CN" dirty="0"/>
              <a:t>frog </a:t>
            </a:r>
            <a:r>
              <a:rPr lang="zh-CN" altLang="en-US" dirty="0"/>
              <a:t>）、马（ </a:t>
            </a:r>
            <a:r>
              <a:rPr lang="en-US" altLang="zh-CN" dirty="0"/>
              <a:t>horse </a:t>
            </a:r>
            <a:r>
              <a:rPr lang="zh-CN" altLang="en-US" dirty="0"/>
              <a:t>）、船（ </a:t>
            </a:r>
            <a:r>
              <a:rPr lang="en-US" altLang="zh-CN" dirty="0"/>
              <a:t>ship </a:t>
            </a:r>
            <a:r>
              <a:rPr lang="zh-CN" altLang="en-US" dirty="0"/>
              <a:t>）和卡车（ </a:t>
            </a:r>
            <a:r>
              <a:rPr lang="en-US" altLang="zh-CN" dirty="0"/>
              <a:t>truck </a:t>
            </a:r>
            <a:r>
              <a:rPr lang="zh-CN" altLang="en-US" dirty="0"/>
              <a:t>）。</a:t>
            </a:r>
            <a:endParaRPr lang="zh-CN" altLang="en-US" dirty="0"/>
          </a:p>
          <a:p>
            <a:r>
              <a:rPr lang="en-US" altLang="zh-CN" dirty="0"/>
              <a:t>————————————————</a:t>
            </a:r>
            <a:endParaRPr lang="en-US" altLang="zh-CN" dirty="0"/>
          </a:p>
          <a:p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博主「一个处女座的程序猿」的原创文章，遵循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  <a:endParaRPr lang="zh-CN" altLang="en-US" dirty="0"/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https://blog.csdn.net/qq_41185868/article/details/82793025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6"/>
          <p:cNvSpPr/>
          <p:nvPr userDrawn="1"/>
        </p:nvSpPr>
        <p:spPr>
          <a:xfrm>
            <a:off x="0" y="2055813"/>
            <a:ext cx="12192000" cy="2543175"/>
          </a:xfrm>
          <a:prstGeom prst="rect">
            <a:avLst/>
          </a:prstGeom>
          <a:solidFill>
            <a:srgbClr val="00B0F0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sz="2800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59377"/>
            <a:ext cx="943791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39052"/>
            <a:ext cx="943791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D225-B395-4610-9DA7-C282FA2BFED7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0477-76CD-4CB7-BCFD-7F32DBE1D118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656-91B6-4C50-BD57-C61326415BCC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45567" y="6400412"/>
            <a:ext cx="5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DD3A8E-6DDE-40C3-AEA5-B9EC69F01919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1CFA-8BE3-4EE7-98FA-D77A4E4E8A79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83F56A-1F7D-4467-9516-06478CD9FA4B}" type="datetime10">
              <a:rPr lang="fr-FR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90E-DA5B-4141-BFD2-35C8F6FBC05C}" type="datetime10">
              <a:rPr lang="fr-FR" altLang="zh-CN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45567" y="6400412"/>
            <a:ext cx="5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DD3A8E-6DDE-40C3-AEA5-B9EC69F01919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845567" y="6400412"/>
            <a:ext cx="5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DD3A8E-6DDE-40C3-AEA5-B9EC69F01919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A90-B391-4154-B6D2-E62974C016D0}" type="datetime10">
              <a:rPr lang="fr-FR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440D-3561-4582-9B7E-9BEA47DF2099}" type="datetime10">
              <a:rPr lang="fr-FR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"/>
          <p:cNvSpPr/>
          <p:nvPr userDrawn="1"/>
        </p:nvSpPr>
        <p:spPr>
          <a:xfrm>
            <a:off x="0" y="-7937"/>
            <a:ext cx="12192000" cy="1071562"/>
          </a:xfrm>
          <a:prstGeom prst="rect">
            <a:avLst/>
          </a:prstGeom>
          <a:solidFill>
            <a:srgbClr val="00B0F0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87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21D4270-2B54-4DAD-BE3F-DF4DC2D5FBF4}" type="datetime10">
              <a:rPr lang="fr-FR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" y="891382"/>
            <a:ext cx="9437914" cy="10631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zh-CN" altLang="en-US" sz="4400" b="0" dirty="0"/>
              <a:t>图像处理与深度学习</a:t>
            </a:r>
            <a:endParaRPr lang="zh-CN" altLang="en-US" sz="44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063491"/>
            <a:ext cx="9437914" cy="1301366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北京林业大学</a:t>
            </a:r>
            <a:endParaRPr lang="en-US" altLang="zh-CN" sz="3200" b="0" dirty="0"/>
          </a:p>
          <a:p>
            <a:r>
              <a:rPr lang="zh-CN" altLang="en-US" sz="3200" b="0" dirty="0"/>
              <a:t>聂笑盈</a:t>
            </a:r>
            <a:endParaRPr lang="zh-CN" altLang="en-US" sz="3200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2205786" y="3044279"/>
            <a:ext cx="8572704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：卷积神经网络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——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CIFAR-10分类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" y="1163320"/>
            <a:ext cx="11043285" cy="5694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layers.py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8825" y="80010"/>
            <a:ext cx="7642860" cy="666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1370" y="0"/>
            <a:ext cx="8317230" cy="681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108075"/>
            <a:ext cx="11259820" cy="5377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123950"/>
            <a:ext cx="11280140" cy="5421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7230" y="68580"/>
            <a:ext cx="8675370" cy="6633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042670"/>
            <a:ext cx="8928100" cy="5743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1610995"/>
            <a:ext cx="6005195" cy="1628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665" y="1042670"/>
            <a:ext cx="9102725" cy="5688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132840"/>
            <a:ext cx="9878060" cy="553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CIFAR-10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类标签</a:t>
            </a:r>
            <a:endParaRPr lang="zh-CN" altLang="en-US" dirty="0"/>
          </a:p>
          <a:p>
            <a:pPr lvl="1"/>
            <a:r>
              <a:rPr lang="zh-CN" altLang="en-US" dirty="0"/>
              <a:t>训练样本：</a:t>
            </a:r>
            <a:r>
              <a:rPr lang="en-US" altLang="zh-CN" dirty="0"/>
              <a:t>50000</a:t>
            </a:r>
            <a:r>
              <a:rPr lang="zh-CN" altLang="en-US" dirty="0"/>
              <a:t>；测试样本：</a:t>
            </a:r>
            <a:r>
              <a:rPr lang="en-US" altLang="zh-CN" dirty="0"/>
              <a:t>10000</a:t>
            </a:r>
            <a:endParaRPr lang="zh-CN" altLang="en-US" dirty="0"/>
          </a:p>
          <a:p>
            <a:pPr lvl="1"/>
            <a:r>
              <a:rPr lang="zh-CN" altLang="en-US" dirty="0"/>
              <a:t>样本图像：</a:t>
            </a:r>
            <a:r>
              <a:rPr lang="en-US" altLang="zh-CN" dirty="0"/>
              <a:t>32*32</a:t>
            </a:r>
            <a:r>
              <a:rPr lang="zh-CN" altLang="en-US" dirty="0"/>
              <a:t>，</a:t>
            </a:r>
            <a:r>
              <a:rPr lang="en-US" altLang="zh-CN" dirty="0"/>
              <a:t>RGB</a:t>
            </a:r>
            <a:endParaRPr lang="en-US" altLang="zh-CN" dirty="0"/>
          </a:p>
          <a:p>
            <a:r>
              <a:rPr lang="en-US" altLang="zh-CN" dirty="0"/>
              <a:t>CIFAR-100</a:t>
            </a:r>
            <a:endParaRPr lang="en-US" altLang="zh-CN" dirty="0"/>
          </a:p>
          <a:p>
            <a:pPr lvl="1"/>
            <a:r>
              <a:rPr lang="zh-CN" altLang="en-US" dirty="0"/>
              <a:t>包含</a:t>
            </a:r>
            <a:r>
              <a:rPr lang="en-US" altLang="zh-CN" dirty="0"/>
              <a:t>100</a:t>
            </a:r>
            <a:r>
              <a:rPr lang="zh-CN" altLang="en-US" dirty="0"/>
              <a:t>个类；</a:t>
            </a:r>
            <a:endParaRPr lang="en-US" altLang="zh-CN" dirty="0"/>
          </a:p>
          <a:p>
            <a:pPr lvl="1"/>
            <a:r>
              <a:rPr lang="zh-CN" altLang="en-US" dirty="0"/>
              <a:t>每类有</a:t>
            </a:r>
            <a:r>
              <a:rPr lang="en-US" altLang="zh-CN" dirty="0"/>
              <a:t>600</a:t>
            </a:r>
            <a:r>
              <a:rPr lang="zh-CN" altLang="en-US" dirty="0"/>
              <a:t>张图片，其中</a:t>
            </a:r>
            <a:r>
              <a:rPr lang="en-US" altLang="zh-CN" dirty="0"/>
              <a:t>500</a:t>
            </a:r>
            <a:r>
              <a:rPr lang="zh-CN" altLang="en-US" dirty="0"/>
              <a:t>张用于训练，</a:t>
            </a:r>
            <a:r>
              <a:rPr lang="en-US" altLang="zh-CN" dirty="0"/>
              <a:t>100</a:t>
            </a:r>
            <a:r>
              <a:rPr lang="zh-CN" altLang="en-US" dirty="0"/>
              <a:t>张用于测试；</a:t>
            </a:r>
            <a:endParaRPr lang="en-US" altLang="zh-CN" dirty="0"/>
          </a:p>
          <a:p>
            <a:pPr lvl="1"/>
            <a:r>
              <a:rPr lang="zh-CN" altLang="en-US" dirty="0"/>
              <a:t>这</a:t>
            </a:r>
            <a:r>
              <a:rPr lang="en-US" altLang="zh-CN" dirty="0"/>
              <a:t>100</a:t>
            </a:r>
            <a:r>
              <a:rPr lang="zh-CN" altLang="en-US" dirty="0"/>
              <a:t>个类分组成</a:t>
            </a:r>
            <a:r>
              <a:rPr lang="en-US" altLang="zh-CN" dirty="0"/>
              <a:t>20</a:t>
            </a:r>
            <a:r>
              <a:rPr lang="zh-CN" altLang="en-US" dirty="0"/>
              <a:t>个超类。</a:t>
            </a:r>
            <a:endParaRPr lang="en-US" altLang="zh-CN" dirty="0"/>
          </a:p>
          <a:p>
            <a:r>
              <a:rPr lang="zh-CN" altLang="en-US" dirty="0"/>
              <a:t>数据集大小：</a:t>
            </a:r>
            <a:r>
              <a:rPr lang="en-US" altLang="zh-CN" dirty="0"/>
              <a:t>170MB</a:t>
            </a:r>
            <a:endParaRPr lang="en-US" altLang="zh-CN" dirty="0"/>
          </a:p>
          <a:p>
            <a:r>
              <a:rPr lang="zh-CN" altLang="en-US" dirty="0"/>
              <a:t>下载地址：</a:t>
            </a:r>
            <a:r>
              <a:rPr lang="en-US" altLang="zh-CN" dirty="0"/>
              <a:t>http://www.cs.toronto.edu/~kriz/cifar.html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CIFAR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layers.py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1253490"/>
            <a:ext cx="11569065" cy="4510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layers.py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1120775"/>
            <a:ext cx="8283575" cy="559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layers.py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1152525"/>
            <a:ext cx="11028680" cy="560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start.py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1198880"/>
            <a:ext cx="9439275" cy="557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start.py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345" y="1154430"/>
            <a:ext cx="8621395" cy="5264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start.py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1192530"/>
            <a:ext cx="109855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运行部分结果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1289050"/>
            <a:ext cx="9247505" cy="2442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CIFAR-10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349" y="1129913"/>
            <a:ext cx="7323572" cy="56518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CIFAR-100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041400"/>
            <a:ext cx="8461375" cy="5715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  <a:r>
              <a:rPr lang="zh-CN" altLang="en-US" dirty="0"/>
              <a:t>资源</a:t>
            </a:r>
            <a:endParaRPr lang="zh-CN" altLang="en-US" dirty="0"/>
          </a:p>
        </p:txBody>
      </p:sp>
      <p:cxnSp>
        <p:nvCxnSpPr>
          <p:cNvPr id="7" name="曲线连接符 6"/>
          <p:cNvCxnSpPr/>
          <p:nvPr/>
        </p:nvCxnSpPr>
        <p:spPr>
          <a:xfrm rot="16200000">
            <a:off x="7084695" y="2974340"/>
            <a:ext cx="10795" cy="31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2395" y="1211580"/>
            <a:ext cx="44138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下载代码、代码讲解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5036185" y="2663825"/>
            <a:ext cx="743585" cy="9715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6209"/>
          <a:stretch>
            <a:fillRect/>
          </a:stretch>
        </p:blipFill>
        <p:spPr>
          <a:xfrm>
            <a:off x="200660" y="2205355"/>
            <a:ext cx="4686300" cy="203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940" y="1965960"/>
            <a:ext cx="6019800" cy="2486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00660" y="3689985"/>
            <a:ext cx="4941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是数据集，我已经放到代码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中了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79770" y="1274445"/>
            <a:ext cx="6036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解压后显示如图，红框内容是需要动手写的</a:t>
            </a:r>
            <a:endParaRPr 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4951095" y="1456055"/>
            <a:ext cx="743585" cy="9715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58430" y="2282190"/>
            <a:ext cx="4131310" cy="156845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pPr marL="342900" indent="-34290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解压后的文件夹放置的路径，不要带中文</a:t>
            </a:r>
            <a:endParaRPr 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对中文路径的支持不友好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0660" y="4909185"/>
            <a:ext cx="11603990" cy="17894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时间安排：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、根据实验讲解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，学习实验课要写的代码思路，代码已附在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后一部分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、进行代码书写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、根据课件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实验讲解视频，进行代码理解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1148715"/>
            <a:ext cx="3696335" cy="55854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2615" y="1519555"/>
            <a:ext cx="2974340" cy="296291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 rot="16200000">
            <a:off x="7084695" y="2974340"/>
            <a:ext cx="10795" cy="317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49115" y="1822450"/>
            <a:ext cx="711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数据文件，这关系到代码中读数据时的路径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605530" y="1952625"/>
            <a:ext cx="743585" cy="9715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85" y="2285365"/>
            <a:ext cx="6440170" cy="422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cnn.py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1348740"/>
            <a:ext cx="11287760" cy="263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cnn.py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610" y="1042670"/>
            <a:ext cx="11212195" cy="5652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cnn.py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1042670"/>
            <a:ext cx="8829040" cy="5691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zEwNTM5NzYwMDRjMzkwZTVkZjY2ODkwMGIxNGU0OTUifQ=="/>
  <p:tag name="KSO_WPP_MARK_KEY" val="35c056eb-de0c-4720-afe3-ac1bf28f1dc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雷课教育_讲师PPT模板</Template>
  <TotalTime>0</TotalTime>
  <Words>590</Words>
  <Application>WPS 演示</Application>
  <PresentationFormat>宽屏</PresentationFormat>
  <Paragraphs>87</Paragraphs>
  <Slides>26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幼圆</vt:lpstr>
      <vt:lpstr>-apple-system</vt:lpstr>
      <vt:lpstr>AMGDT</vt:lpstr>
      <vt:lpstr>Wingdings</vt:lpstr>
      <vt:lpstr>Arial Unicode MS</vt:lpstr>
      <vt:lpstr>Calibri</vt:lpstr>
      <vt:lpstr>等线 Light</vt:lpstr>
      <vt:lpstr>等线</vt:lpstr>
      <vt:lpstr>Office 主题</vt:lpstr>
      <vt:lpstr>自定义设计方案</vt:lpstr>
      <vt:lpstr>图像处理与深度学习</vt:lpstr>
      <vt:lpstr>CIFAR</vt:lpstr>
      <vt:lpstr>CIFAR-10</vt:lpstr>
      <vt:lpstr>CIFAR-100</vt:lpstr>
      <vt:lpstr>网盘资源</vt:lpstr>
      <vt:lpstr>注意事项</vt:lpstr>
      <vt:lpstr>cnn.py</vt:lpstr>
      <vt:lpstr>cnn.py</vt:lpstr>
      <vt:lpstr>cnn.py</vt:lpstr>
      <vt:lpstr>cnn.py</vt:lpstr>
      <vt:lpstr>layers.py</vt:lpstr>
      <vt:lpstr>layers.py</vt:lpstr>
      <vt:lpstr>layers.py</vt:lpstr>
      <vt:lpstr>layers.py</vt:lpstr>
      <vt:lpstr>layers.py</vt:lpstr>
      <vt:lpstr>layers.py</vt:lpstr>
      <vt:lpstr>layers.py</vt:lpstr>
      <vt:lpstr>layers.py</vt:lpstr>
      <vt:lpstr>layers.py</vt:lpstr>
      <vt:lpstr>layers.py</vt:lpstr>
      <vt:lpstr>layers.py</vt:lpstr>
      <vt:lpstr>layers.py</vt:lpstr>
      <vt:lpstr>start.py</vt:lpstr>
      <vt:lpstr>start.py</vt:lpstr>
      <vt:lpstr>start.py</vt:lpstr>
      <vt:lpstr>运行部分结果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课题4</dc:title>
  <dc:creator>杨刚</dc:creator>
  <cp:lastModifiedBy>niexy</cp:lastModifiedBy>
  <cp:revision>914</cp:revision>
  <dcterms:created xsi:type="dcterms:W3CDTF">2016-03-16T02:07:00Z</dcterms:created>
  <dcterms:modified xsi:type="dcterms:W3CDTF">2023-10-19T13:30:06Z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2052-11.1.0.12650</vt:lpwstr>
  </property>
  <property fmtid="{D5CDD505-2E9C-101B-9397-08002B2CF9AE}" pid="3" name="ICV">
    <vt:lpwstr>046D2AF21DB44208A402478BFB91829D</vt:lpwstr>
  </property>
</Properties>
</file>