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716" r:id="rId4"/>
    <p:sldId id="331" r:id="rId5"/>
    <p:sldId id="332" r:id="rId7"/>
    <p:sldId id="726" r:id="rId8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FAFAFA"/>
    <a:srgbClr val="FAFAFF"/>
    <a:srgbClr val="F6F6FA"/>
    <a:srgbClr val="F5F5F5"/>
    <a:srgbClr val="F4F4F6"/>
    <a:srgbClr val="FCFCFE"/>
    <a:srgbClr val="0000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353" autoAdjust="0"/>
  </p:normalViewPr>
  <p:slideViewPr>
    <p:cSldViewPr snapToGrid="0">
      <p:cViewPr varScale="1">
        <p:scale>
          <a:sx n="67" d="100"/>
          <a:sy n="67" d="100"/>
        </p:scale>
        <p:origin x="1219" y="67"/>
      </p:cViewPr>
      <p:guideLst>
        <p:guide orient="horz" pos="2134"/>
        <p:guide pos="3840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3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讲课是</a:t>
            </a:r>
            <a:r>
              <a:rPr lang="en-US" altLang="zh-CN" dirty="0"/>
              <a:t>8</a:t>
            </a:r>
            <a:r>
              <a:rPr lang="zh-CN" altLang="en-US" dirty="0"/>
              <a:t>次课，每次</a:t>
            </a:r>
            <a:r>
              <a:rPr lang="en-US" altLang="zh-CN" dirty="0"/>
              <a:t>3</a:t>
            </a:r>
            <a:r>
              <a:rPr lang="zh-CN" altLang="en-US" dirty="0"/>
              <a:t>节课。实验第</a:t>
            </a:r>
            <a:r>
              <a:rPr lang="en-US" altLang="zh-CN" dirty="0"/>
              <a:t>7</a:t>
            </a:r>
            <a:r>
              <a:rPr lang="zh-CN" altLang="en-US" dirty="0"/>
              <a:t>周才开始。实验</a:t>
            </a:r>
            <a:r>
              <a:rPr lang="en-US" altLang="zh-CN" dirty="0"/>
              <a:t>3-4</a:t>
            </a:r>
            <a:r>
              <a:rPr lang="zh-CN" altLang="en-US" dirty="0"/>
              <a:t>次，每次</a:t>
            </a:r>
            <a:r>
              <a:rPr lang="en-US" altLang="zh-CN" dirty="0"/>
              <a:t>2</a:t>
            </a:r>
            <a:r>
              <a:rPr lang="zh-CN" altLang="en-US" dirty="0"/>
              <a:t>节课。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循环神经网络、迁移学习，生成对抗</a:t>
            </a:r>
            <a:r>
              <a:rPr lang="zh-CN" altLang="en-US" dirty="0"/>
              <a:t>网络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百度飞浆有个</a:t>
            </a:r>
            <a:r>
              <a:rPr lang="en-US" altLang="zh-CN" dirty="0"/>
              <a:t>AI studio</a:t>
            </a:r>
            <a:r>
              <a:rPr lang="zh-CN" altLang="en-US" dirty="0"/>
              <a:t>可以用百度的计算资源。而不用必须依赖自己的机器了。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 err="1">
                <a:effectLst/>
                <a:latin typeface="-apple-system"/>
              </a:rPr>
              <a:t>Jupyter</a:t>
            </a:r>
            <a:r>
              <a:rPr lang="en-US" altLang="zh-CN" b="0" i="0" dirty="0">
                <a:effectLst/>
                <a:latin typeface="-apple-system"/>
              </a:rPr>
              <a:t> Notebook</a:t>
            </a:r>
            <a:r>
              <a:rPr lang="zh-CN" altLang="en-US" b="0" i="0" dirty="0">
                <a:effectLst/>
                <a:latin typeface="-apple-system"/>
              </a:rPr>
              <a:t>（此前被称为 </a:t>
            </a:r>
            <a:r>
              <a:rPr lang="en-US" altLang="zh-CN" b="0" i="0" dirty="0" err="1">
                <a:effectLst/>
                <a:latin typeface="-apple-system"/>
              </a:rPr>
              <a:t>IPython</a:t>
            </a:r>
            <a:r>
              <a:rPr lang="en-US" altLang="zh-CN" b="0" i="0" dirty="0">
                <a:effectLst/>
                <a:latin typeface="-apple-system"/>
              </a:rPr>
              <a:t> notebook</a:t>
            </a:r>
            <a:r>
              <a:rPr lang="zh-CN" altLang="en-US" b="0" i="0" dirty="0">
                <a:effectLst/>
                <a:latin typeface="-apple-system"/>
              </a:rPr>
              <a:t>）是一个交互式笔记本，支持运行 </a:t>
            </a:r>
            <a:r>
              <a:rPr lang="en-US" altLang="zh-CN" b="0" i="0" dirty="0">
                <a:effectLst/>
                <a:latin typeface="-apple-system"/>
              </a:rPr>
              <a:t>40 </a:t>
            </a:r>
            <a:r>
              <a:rPr lang="zh-CN" altLang="en-US" b="0" i="0" dirty="0">
                <a:effectLst/>
                <a:latin typeface="-apple-system"/>
              </a:rPr>
              <a:t>多种编程语言。</a:t>
            </a: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00B0F0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sz="2800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59377"/>
            <a:ext cx="943791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39052"/>
            <a:ext cx="943791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FD225-B395-4610-9DA7-C282FA2BFED7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0477-76CD-4CB7-BCFD-7F32DBE1D118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07656-91B6-4C50-BD57-C61326415BCC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31CFA-8BE3-4EE7-98FA-D77A4E4E8A79}" type="datetime10">
              <a:rPr lang="fr-FR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683F56A-1F7D-4467-9516-06478CD9FA4B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BA90E-DA5B-4141-BFD2-35C8F6FBC05C}" type="datetime10">
              <a:rPr lang="fr-FR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 userDrawn="1"/>
        </p:nvSpPr>
        <p:spPr>
          <a:xfrm>
            <a:off x="845567" y="6400412"/>
            <a:ext cx="547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7DD3A8E-6DDE-40C3-AEA5-B9EC69F01919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DBA90-B391-4154-B6D2-E62974C016D0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E440D-3561-4582-9B7E-9BEA47DF2099}" type="datetime10">
              <a:rPr lang="fr-FR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00B0F0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21D4270-2B54-4DAD-BE3F-DF4DC2D5FBF4}" type="datetime10">
              <a:rPr lang="fr-FR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                                                                                                                                 S. 23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A7C36-F67F-42FF-AA8A-43FAFA2F878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B3FF-848E-418E-807A-AD927C0DB1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250" y="891382"/>
            <a:ext cx="9437914" cy="106314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zh-CN" altLang="en-US" sz="4400" b="0" dirty="0"/>
              <a:t>图像处理与深度学习</a:t>
            </a:r>
            <a:endParaRPr lang="zh-CN" altLang="en-US" sz="4400" b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5063491"/>
            <a:ext cx="9437914" cy="1301366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北京林业大学</a:t>
            </a:r>
            <a:endParaRPr lang="en-US" altLang="zh-CN" sz="3200" b="0" dirty="0"/>
          </a:p>
          <a:p>
            <a:r>
              <a:rPr lang="zh-CN" altLang="en-US" sz="3200" b="0" dirty="0"/>
              <a:t>聂笑盈</a:t>
            </a:r>
            <a:endParaRPr lang="zh-CN" altLang="en-US" sz="3200" b="0" dirty="0"/>
          </a:p>
        </p:txBody>
      </p:sp>
      <p:sp>
        <p:nvSpPr>
          <p:cNvPr id="5" name="文本框 4"/>
          <p:cNvSpPr txBox="1"/>
          <p:nvPr/>
        </p:nvSpPr>
        <p:spPr>
          <a:xfrm>
            <a:off x="2811576" y="3044279"/>
            <a:ext cx="68627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课程简介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4950" y="1503680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40</a:t>
            </a:r>
            <a:r>
              <a:rPr lang="zh-CN" altLang="en-US" dirty="0"/>
              <a:t>学时，讲课</a:t>
            </a:r>
            <a:r>
              <a:rPr lang="en-US" altLang="zh-CN" dirty="0"/>
              <a:t>28</a:t>
            </a:r>
            <a:r>
              <a:rPr lang="zh-CN" altLang="en-US" dirty="0"/>
              <a:t>学时，实验</a:t>
            </a:r>
            <a:r>
              <a:rPr lang="en-US" altLang="zh-CN" dirty="0"/>
              <a:t>12</a:t>
            </a:r>
            <a:r>
              <a:rPr lang="zh-CN" altLang="en-US" dirty="0"/>
              <a:t>学时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考核方式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平时（</a:t>
            </a:r>
            <a:r>
              <a:rPr lang="zh-CN" altLang="en-US" dirty="0">
                <a:sym typeface="+mn-ea"/>
              </a:rPr>
              <a:t>考勤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实验</a:t>
            </a:r>
            <a:r>
              <a:rPr lang="en-US" altLang="zh-CN" dirty="0">
                <a:sym typeface="+mn-ea"/>
              </a:rPr>
              <a:t>=60</a:t>
            </a:r>
            <a:r>
              <a:rPr lang="zh-CN" altLang="en-US" dirty="0">
                <a:sym typeface="+mn-ea"/>
              </a:rPr>
              <a:t>分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130000"/>
              </a:lnSpc>
            </a:pPr>
            <a:r>
              <a:rPr lang="en-US" altLang="zh-CN" dirty="0"/>
              <a:t> </a:t>
            </a:r>
            <a:r>
              <a:rPr lang="zh-CN" altLang="en-US" dirty="0"/>
              <a:t>大作业（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7417" t="16106" r="6708"/>
          <a:stretch>
            <a:fillRect/>
          </a:stretch>
        </p:blipFill>
        <p:spPr>
          <a:xfrm>
            <a:off x="8519160" y="1183640"/>
            <a:ext cx="3110230" cy="5404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sz="half" idx="1"/>
            <p:custDataLst>
              <p:tags r:id="rId1"/>
            </p:custDataLst>
          </p:nvPr>
        </p:nvSpPr>
        <p:spPr>
          <a:xfrm>
            <a:off x="368935" y="1464945"/>
            <a:ext cx="11454130" cy="4351655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深度学习概述</a:t>
            </a:r>
            <a:r>
              <a:rPr lang="en-US" altLang="zh-CN" dirty="0"/>
              <a:t>(AI,</a:t>
            </a:r>
            <a:r>
              <a:rPr lang="en-US" altLang="zh-CN" dirty="0"/>
              <a:t>ML,DL)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sym typeface="+mn-ea"/>
              </a:rPr>
              <a:t>线性回归、逻辑回归</a:t>
            </a:r>
            <a:r>
              <a:rPr lang="en-US" altLang="zh-CN" dirty="0"/>
              <a:t>(</a:t>
            </a:r>
            <a:r>
              <a:rPr lang="zh-CN" altLang="en-US" dirty="0"/>
              <a:t>单变量、多变量、多分类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全连接神经网络</a:t>
            </a:r>
            <a:r>
              <a:rPr lang="en-US" altLang="zh-CN" dirty="0"/>
              <a:t>   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卷积神经网络</a:t>
            </a:r>
            <a:r>
              <a:rPr lang="en-US" altLang="zh-CN" dirty="0"/>
              <a:t>         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zh-CN" altLang="en-US" dirty="0"/>
              <a:t>生产式深度学习（</a:t>
            </a:r>
            <a:r>
              <a:rPr lang="en-US" altLang="zh-CN" dirty="0"/>
              <a:t>RNN,TL,GAN</a:t>
            </a:r>
            <a:r>
              <a:rPr lang="zh-CN" altLang="en-US" dirty="0"/>
              <a:t>）</a:t>
            </a:r>
            <a:endParaRPr lang="zh-CN" altLang="en-US" dirty="0"/>
          </a:p>
          <a:p>
            <a:pPr>
              <a:lnSpc>
                <a:spcPct val="120000"/>
              </a:lnSpc>
            </a:pPr>
            <a:r>
              <a:rPr lang="en-US" altLang="zh-CN" dirty="0"/>
              <a:t>... </a:t>
            </a:r>
            <a:r>
              <a:rPr lang="zh-CN" altLang="en-US" dirty="0"/>
              <a:t>数据集、竞赛平台、学习框架</a:t>
            </a:r>
            <a:r>
              <a:rPr lang="en-US" altLang="zh-CN" dirty="0"/>
              <a:t> ...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内容占位符 1"/>
          <p:cNvSpPr>
            <a:spLocks noGrp="1"/>
          </p:cNvSpPr>
          <p:nvPr/>
        </p:nvSpPr>
        <p:spPr>
          <a:xfrm>
            <a:off x="4540250" y="2947670"/>
            <a:ext cx="3660140" cy="16008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accent6"/>
                </a:solidFill>
              </a:rPr>
              <a:t>--- </a:t>
            </a:r>
            <a:r>
              <a:rPr lang="zh-CN" altLang="en-US" dirty="0">
                <a:solidFill>
                  <a:schemeClr val="accent6"/>
                </a:solidFill>
              </a:rPr>
              <a:t>实验</a:t>
            </a:r>
            <a:r>
              <a:rPr lang="en-US" altLang="zh-CN" dirty="0">
                <a:solidFill>
                  <a:schemeClr val="accent6"/>
                </a:solidFill>
              </a:rPr>
              <a:t>1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accent6"/>
                </a:solidFill>
                <a:sym typeface="+mn-ea"/>
              </a:rPr>
              <a:t>--- </a:t>
            </a:r>
            <a:r>
              <a:rPr lang="zh-CN" altLang="en-US" dirty="0">
                <a:solidFill>
                  <a:schemeClr val="accent6"/>
                </a:solidFill>
                <a:sym typeface="+mn-ea"/>
              </a:rPr>
              <a:t>实验</a:t>
            </a:r>
            <a:r>
              <a:rPr lang="en-US" altLang="zh-CN" dirty="0">
                <a:solidFill>
                  <a:schemeClr val="accent6"/>
                </a:solidFill>
                <a:sym typeface="+mn-ea"/>
              </a:rPr>
              <a:t>2</a:t>
            </a:r>
            <a:endParaRPr lang="zh-CN" alt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内容占位符 1"/>
          <p:cNvSpPr>
            <a:spLocks noGrp="1"/>
          </p:cNvSpPr>
          <p:nvPr/>
        </p:nvSpPr>
        <p:spPr>
          <a:xfrm>
            <a:off x="8305800" y="4743450"/>
            <a:ext cx="3660140" cy="160083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accent6"/>
                </a:solidFill>
              </a:rPr>
              <a:t>--- </a:t>
            </a:r>
            <a:r>
              <a:rPr lang="zh-CN" altLang="en-US" dirty="0">
                <a:solidFill>
                  <a:schemeClr val="accent6"/>
                </a:solidFill>
              </a:rPr>
              <a:t>实验</a:t>
            </a:r>
            <a:r>
              <a:rPr lang="en-US" altLang="zh-CN" dirty="0">
                <a:solidFill>
                  <a:schemeClr val="accent6"/>
                </a:solidFill>
              </a:rPr>
              <a:t>3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accent6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01725" y="1931035"/>
            <a:ext cx="7142480" cy="4351655"/>
          </a:xfrm>
        </p:spPr>
        <p:txBody>
          <a:bodyPr>
            <a:normAutofit/>
          </a:bodyPr>
          <a:lstStyle/>
          <a:p>
            <a:r>
              <a:rPr lang="en-US" altLang="zh-CN" dirty="0"/>
              <a:t> Python</a:t>
            </a:r>
            <a:r>
              <a:rPr lang="zh-CN" altLang="en-US" dirty="0"/>
              <a:t>语言</a:t>
            </a:r>
            <a:endParaRPr lang="en-US" altLang="zh-CN" dirty="0"/>
          </a:p>
          <a:p>
            <a:r>
              <a:rPr lang="en-US" altLang="zh-CN" dirty="0" err="1"/>
              <a:t> Jupyter</a:t>
            </a:r>
            <a:r>
              <a:rPr lang="en-US" altLang="zh-CN" dirty="0"/>
              <a:t> Notebook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编辑器：</a:t>
            </a:r>
            <a:endParaRPr lang="en-US" altLang="zh-CN" dirty="0"/>
          </a:p>
          <a:p>
            <a:pPr lvl="1"/>
            <a:r>
              <a:rPr lang="en-US" altLang="zh-CN" dirty="0" err="1"/>
              <a:t>Vscode</a:t>
            </a:r>
            <a:r>
              <a:rPr lang="en-US" altLang="zh-CN" dirty="0"/>
              <a:t>/</a:t>
            </a:r>
            <a:r>
              <a:rPr lang="en-US" altLang="zh-CN" dirty="0" err="1"/>
              <a:t>pycharm</a:t>
            </a:r>
            <a:r>
              <a:rPr lang="en-US" altLang="zh-CN" dirty="0"/>
              <a:t>/Eclipse……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15698,&quot;width&quot;:8828}"/>
</p:tagLst>
</file>

<file path=ppt/tags/tag2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94414518136_1_1"/>
</p:tagLst>
</file>

<file path=ppt/tags/tag3.xml><?xml version="1.0" encoding="utf-8"?>
<p:tagLst xmlns:p="http://schemas.openxmlformats.org/presentationml/2006/main">
  <p:tag name="COMMONDATA" val="eyJoZGlkIjoiMzEwNTM5NzYwMDRjMzkwZTVkZjY2ODkwMGIxNGU0OTUifQ=="/>
  <p:tag name="KSO_WPP_MARK_KEY" val="52a9dca6-270d-4d6e-b7c2-ede50bf90939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雷课教育_讲师PPT模板</Template>
  <TotalTime>0</TotalTime>
  <Words>259</Words>
  <Application>WPS 演示</Application>
  <PresentationFormat>宽屏</PresentationFormat>
  <Paragraphs>44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幼圆</vt:lpstr>
      <vt:lpstr>PingFang SC</vt:lpstr>
      <vt:lpstr>Segoe Print</vt:lpstr>
      <vt:lpstr>-apple-system</vt:lpstr>
      <vt:lpstr>Verdana</vt:lpstr>
      <vt:lpstr>Calibri</vt:lpstr>
      <vt:lpstr>等线 Light</vt:lpstr>
      <vt:lpstr>等线</vt:lpstr>
      <vt:lpstr>Arial Unicode MS</vt:lpstr>
      <vt:lpstr>Office 主题</vt:lpstr>
      <vt:lpstr>自定义设计方案</vt:lpstr>
      <vt:lpstr>图像处理与深度学习</vt:lpstr>
      <vt:lpstr>课程简介</vt:lpstr>
      <vt:lpstr>课程内容</vt:lpstr>
      <vt:lpstr>课程内容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课题4</dc:title>
  <dc:creator>杨刚</dc:creator>
  <cp:lastModifiedBy>niexy</cp:lastModifiedBy>
  <cp:revision>514</cp:revision>
  <dcterms:created xsi:type="dcterms:W3CDTF">2016-03-16T02:07:00Z</dcterms:created>
  <dcterms:modified xsi:type="dcterms:W3CDTF">2023-09-12T03:17:53Z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2052-11.1.0.12650</vt:lpwstr>
  </property>
  <property fmtid="{D5CDD505-2E9C-101B-9397-08002B2CF9AE}" pid="3" name="ICV">
    <vt:lpwstr>CADC64C433984FD4BD69C5D1209B909A</vt:lpwstr>
  </property>
</Properties>
</file>