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7" r:id="rId2"/>
    <p:sldId id="266" r:id="rId3"/>
    <p:sldId id="260" r:id="rId4"/>
    <p:sldId id="261" r:id="rId5"/>
    <p:sldId id="280" r:id="rId6"/>
    <p:sldId id="278" r:id="rId7"/>
    <p:sldId id="262" r:id="rId8"/>
    <p:sldId id="264" r:id="rId9"/>
    <p:sldId id="263" r:id="rId10"/>
    <p:sldId id="281" r:id="rId11"/>
    <p:sldId id="269" r:id="rId12"/>
    <p:sldId id="270" r:id="rId13"/>
    <p:sldId id="273" r:id="rId14"/>
    <p:sldId id="274" r:id="rId15"/>
    <p:sldId id="275" r:id="rId16"/>
    <p:sldId id="276" r:id="rId17"/>
    <p:sldId id="265" r:id="rId18"/>
    <p:sldId id="282" r:id="rId19"/>
    <p:sldId id="27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88355" autoAdjust="0"/>
  </p:normalViewPr>
  <p:slideViewPr>
    <p:cSldViewPr snapToGrid="0">
      <p:cViewPr varScale="1">
        <p:scale>
          <a:sx n="64" d="100"/>
          <a:sy n="64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1E3EF-1045-4D07-AB92-DF22D8CDE71C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CFB2E-5943-46FB-BC6D-FE68D4878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758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>
                <a:solidFill>
                  <a:srgbClr val="2D2E2D"/>
                </a:solidFill>
                <a:latin typeface="Arial"/>
              </a:rPr>
              <a:pPr/>
              <a:t>1</a:t>
            </a:fld>
            <a:endParaRPr lang="en-US" altLang="zh-CN" dirty="0">
              <a:solidFill>
                <a:srgbClr val="2D2E2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7506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>
                <a:solidFill>
                  <a:srgbClr val="2D2E2D"/>
                </a:solidFill>
                <a:latin typeface="Arial"/>
              </a:rPr>
              <a:pPr/>
              <a:t>13</a:t>
            </a:fld>
            <a:endParaRPr lang="en-US" altLang="zh-CN" dirty="0">
              <a:solidFill>
                <a:srgbClr val="2D2E2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8663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>
                <a:solidFill>
                  <a:srgbClr val="2D2E2D"/>
                </a:solidFill>
                <a:latin typeface="Arial"/>
              </a:rPr>
              <a:pPr/>
              <a:t>14</a:t>
            </a:fld>
            <a:endParaRPr lang="en-US" altLang="zh-CN" dirty="0">
              <a:solidFill>
                <a:srgbClr val="2D2E2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413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>
                <a:solidFill>
                  <a:srgbClr val="2D2E2D"/>
                </a:solidFill>
                <a:latin typeface="Arial"/>
              </a:rPr>
              <a:pPr/>
              <a:t>15</a:t>
            </a:fld>
            <a:endParaRPr lang="en-US" altLang="zh-CN" dirty="0">
              <a:solidFill>
                <a:srgbClr val="2D2E2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3639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>
                <a:solidFill>
                  <a:srgbClr val="2D2E2D"/>
                </a:solidFill>
                <a:latin typeface="Arial"/>
              </a:rPr>
              <a:pPr/>
              <a:t>16</a:t>
            </a:fld>
            <a:endParaRPr lang="en-US" altLang="zh-CN" dirty="0">
              <a:solidFill>
                <a:srgbClr val="2D2E2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23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>
                <a:solidFill>
                  <a:srgbClr val="2D2E2D"/>
                </a:solidFill>
                <a:latin typeface="Arial"/>
              </a:rPr>
              <a:pPr/>
              <a:t>17</a:t>
            </a:fld>
            <a:endParaRPr lang="en-US" altLang="zh-CN" dirty="0">
              <a:solidFill>
                <a:srgbClr val="2D2E2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030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>
                <a:solidFill>
                  <a:srgbClr val="2D2E2D"/>
                </a:solidFill>
                <a:latin typeface="Arial"/>
              </a:rPr>
              <a:pPr/>
              <a:t>2</a:t>
            </a:fld>
            <a:endParaRPr lang="en-US" altLang="zh-CN" dirty="0">
              <a:solidFill>
                <a:srgbClr val="2D2E2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387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>
                <a:solidFill>
                  <a:srgbClr val="2D2E2D"/>
                </a:solidFill>
                <a:latin typeface="Arial"/>
              </a:rPr>
              <a:pPr/>
              <a:t>3</a:t>
            </a:fld>
            <a:endParaRPr lang="en-US" altLang="zh-CN" dirty="0">
              <a:solidFill>
                <a:srgbClr val="2D2E2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4240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>
                <a:solidFill>
                  <a:srgbClr val="2D2E2D"/>
                </a:solidFill>
                <a:latin typeface="Arial"/>
              </a:rPr>
              <a:pPr/>
              <a:t>4</a:t>
            </a:fld>
            <a:endParaRPr lang="en-US" altLang="zh-CN" dirty="0">
              <a:solidFill>
                <a:srgbClr val="2D2E2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2019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cvWaitKey</a:t>
            </a:r>
            <a:r>
              <a:rPr lang="en-US" altLang="zh-CN" dirty="0"/>
              <a:t>(0)</a:t>
            </a:r>
            <a:r>
              <a:rPr lang="zh-CN" altLang="en-US" dirty="0"/>
              <a:t>，即该程序停在显示函数处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>
                <a:solidFill>
                  <a:srgbClr val="2D2E2D"/>
                </a:solidFill>
                <a:latin typeface="Arial"/>
              </a:rPr>
              <a:pPr/>
              <a:t>7</a:t>
            </a:fld>
            <a:endParaRPr lang="en-US" altLang="zh-CN" dirty="0">
              <a:solidFill>
                <a:srgbClr val="2D2E2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1262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>
                <a:solidFill>
                  <a:srgbClr val="2D2E2D"/>
                </a:solidFill>
                <a:latin typeface="Arial"/>
              </a:rPr>
              <a:pPr/>
              <a:t>8</a:t>
            </a:fld>
            <a:endParaRPr lang="en-US" altLang="zh-CN" dirty="0">
              <a:solidFill>
                <a:srgbClr val="2D2E2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7931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>
                <a:solidFill>
                  <a:srgbClr val="2D2E2D"/>
                </a:solidFill>
                <a:latin typeface="Arial"/>
              </a:rPr>
              <a:pPr/>
              <a:t>9</a:t>
            </a:fld>
            <a:endParaRPr lang="en-US" altLang="zh-CN" dirty="0">
              <a:solidFill>
                <a:srgbClr val="2D2E2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107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>
                <a:solidFill>
                  <a:srgbClr val="2D2E2D"/>
                </a:solidFill>
                <a:latin typeface="Arial"/>
              </a:rPr>
              <a:pPr/>
              <a:t>11</a:t>
            </a:fld>
            <a:endParaRPr lang="en-US" altLang="zh-CN" dirty="0">
              <a:solidFill>
                <a:srgbClr val="2D2E2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2613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>
                <a:solidFill>
                  <a:srgbClr val="2D2E2D"/>
                </a:solidFill>
                <a:latin typeface="Arial"/>
              </a:rPr>
              <a:pPr/>
              <a:t>12</a:t>
            </a:fld>
            <a:endParaRPr lang="en-US" altLang="zh-CN" dirty="0">
              <a:solidFill>
                <a:srgbClr val="2D2E2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522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线连接线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线连接线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线连接线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线连接线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线连接线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线连接线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线连接线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CN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日期占位符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F1D24922-0533-48AB-9044-4A72A7254B8B}" type="datetime10">
              <a:rPr lang="zh-CN" alt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t>22:00</a:t>
            </a:fld>
            <a:endParaRPr altLang="en-US" dirty="0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0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A742-6497-44A6-B7A7-55E428B985AB}" type="datetime10">
              <a:rPr lang="zh-CN" alt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t>22:00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‹#›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94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F061-D897-4972-848F-52C82008F276}" type="datetime10">
              <a:rPr lang="zh-CN" alt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t>22:00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‹#›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75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829" y="159657"/>
            <a:ext cx="5907314" cy="84795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8788" y="1299030"/>
            <a:ext cx="9601200" cy="380999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26E5-9276-4D4F-9B68-9D92EF8E5B3C}" type="datetime10">
              <a:rPr lang="zh-CN" alt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t>22:00</a:t>
            </a:fld>
            <a:endParaRPr altLang="en-US" dirty="0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‹#›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7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线连接线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线连接线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线连接线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CN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840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295399"/>
            <a:ext cx="4572000" cy="455295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1143" y="1333498"/>
            <a:ext cx="4572000" cy="451485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C785-7D9D-448D-8CB0-A3694D05D640}" type="datetime10">
              <a:rPr lang="zh-CN" alt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t>22:00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‹#›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33829" y="159657"/>
            <a:ext cx="5907314" cy="84795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6265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185412"/>
            <a:ext cx="4572000" cy="764823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1870804"/>
            <a:ext cx="4572000" cy="3920396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1143" y="1185411"/>
            <a:ext cx="4572000" cy="764823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1143" y="1870803"/>
            <a:ext cx="4572000" cy="392039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FF2D-0359-432E-9157-5805D5770392}" type="datetime10">
              <a:rPr lang="zh-CN" alt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t>22:00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‹#›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33829" y="159657"/>
            <a:ext cx="5907314" cy="84795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6008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680C-2C42-4E54-A23D-48A811C1335F}" type="datetime10">
              <a:rPr lang="zh-CN" alt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t>22:00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‹#›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97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线连接线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线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线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线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线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线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线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线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线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线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线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线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线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连接线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线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线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线连接线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线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线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线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线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线连接线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线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线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线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线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线连接线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线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线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线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线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线连接线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线连接线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线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线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线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线连接线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连接线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线连接线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连接线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连接线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线连接线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连接线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线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线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线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42C4-87E4-4F90-AE79-AFD50691DBF0}" type="datetime10">
              <a:rPr lang="zh-CN" alt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t>22:00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‹#›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82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线连接线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线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线连接线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线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线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线连接线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线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线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60" name="直线连接线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4BC1-6CD0-4BD6-BC9E-E3043335BCEC}" type="datetime10">
              <a:rPr lang="zh-CN" alt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t>22:00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‹#›</a:t>
            </a:fld>
            <a:endParaRPr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3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线连接线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线连接线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线连接线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cxnSp>
        <p:nvCxnSpPr>
          <p:cNvPr id="59" name="直线连接线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3284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线连接线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线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线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线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线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线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线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线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线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线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线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线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线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线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线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线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线连接线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线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线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线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线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线连接线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线连接线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线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线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线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线连接线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线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线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线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线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线连接线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线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线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线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线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线连接线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线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连接线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线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线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线连接线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连接线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线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线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线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CFEBE612-C12F-4975-968F-E8746BCFAFF2}" type="datetime10">
              <a:rPr lang="zh-CN" alt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t>22:00</a:t>
            </a:fld>
            <a:endParaRPr altLang="en-US" dirty="0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altLang="en-US" dirty="0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 altLang="zh-CN" dirty="0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cxnSp>
        <p:nvCxnSpPr>
          <p:cNvPr id="148" name="直线连接线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30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>
          <a:solidFill>
            <a:schemeClr val="accent1"/>
          </a:solidFill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CN" sz="20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cv.org/3.4/d7/dfc/group__highgui.html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docs.opencv.org/3.0-beta/modules/refman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08314" y="542809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1" dirty="0">
              <a:solidFill>
                <a:srgbClr val="2D2E2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4663938"/>
            <a:ext cx="9604310" cy="457200"/>
          </a:xfrm>
        </p:spPr>
        <p:txBody>
          <a:bodyPr/>
          <a:lstStyle/>
          <a:p>
            <a:pPr algn="r"/>
            <a:r>
              <a:rPr lang="en-US" altLang="zh-CN" dirty="0"/>
              <a:t>OpenCV</a:t>
            </a:r>
            <a:r>
              <a:rPr lang="zh-CN" altLang="en-US" dirty="0"/>
              <a:t>函数介绍</a:t>
            </a:r>
          </a:p>
        </p:txBody>
      </p:sp>
      <p:sp>
        <p:nvSpPr>
          <p:cNvPr id="8" name="副标题 8"/>
          <p:cNvSpPr txBox="1">
            <a:spLocks/>
          </p:cNvSpPr>
          <p:nvPr/>
        </p:nvSpPr>
        <p:spPr>
          <a:xfrm>
            <a:off x="3209247" y="2376001"/>
            <a:ext cx="5773506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zh-CN" sz="2000" b="0" kern="1200">
                <a:solidFill>
                  <a:schemeClr val="accent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zh-CN" sz="20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zh-CN" sz="18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D15A3E"/>
              </a:buClr>
            </a:pPr>
            <a:r>
              <a:rPr lang="zh-CN" altLang="en-US" sz="4800">
                <a:solidFill>
                  <a:srgbClr val="D15A3E"/>
                </a:solidFill>
              </a:rPr>
              <a:t>实验</a:t>
            </a:r>
            <a:r>
              <a:rPr altLang="en-US" sz="4800">
                <a:solidFill>
                  <a:srgbClr val="D15A3E"/>
                </a:solidFill>
              </a:rPr>
              <a:t>相关知识补充</a:t>
            </a:r>
            <a:endParaRPr altLang="en-US" sz="4800" dirty="0">
              <a:solidFill>
                <a:srgbClr val="D15A3E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426CBA-7D72-4003-A939-AF5690FEFE2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0DEA27-FCD9-4824-A08A-15F0D18C05CB}" type="datetime10">
              <a:rPr lang="zh-CN" alt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t>22:00</a:t>
            </a:fld>
            <a:endParaRPr lang="zh-CN" altLang="en-US" dirty="0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71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66492-281C-4106-A4B2-B122E202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VideoCapture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DC25C-940E-49FE-AC55-B0B0DBB61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88" y="1299030"/>
            <a:ext cx="11330012" cy="3809999"/>
          </a:xfrm>
        </p:spPr>
        <p:txBody>
          <a:bodyPr>
            <a:normAutofit/>
          </a:bodyPr>
          <a:lstStyle/>
          <a:p>
            <a:r>
              <a:rPr lang="zh-CN" altLang="en-US" dirty="0"/>
              <a:t>获取视频帧：</a:t>
            </a:r>
            <a:endParaRPr lang="en-US" altLang="zh-CN" dirty="0"/>
          </a:p>
          <a:p>
            <a:pPr marL="274320" lvl="1" indent="0">
              <a:buNone/>
            </a:pPr>
            <a:r>
              <a:rPr lang="zh-CN" altLang="en-US" dirty="0"/>
              <a:t>将视频帧读取到</a:t>
            </a:r>
            <a:r>
              <a:rPr lang="en-US" altLang="zh-CN" dirty="0"/>
              <a:t>cv::Mat</a:t>
            </a:r>
            <a:r>
              <a:rPr lang="zh-CN" altLang="en-US" dirty="0"/>
              <a:t>矩阵中：</a:t>
            </a:r>
            <a:endParaRPr lang="en-US" altLang="zh-CN" dirty="0"/>
          </a:p>
          <a:p>
            <a:pPr lvl="1"/>
            <a:r>
              <a:rPr lang="zh-CN" altLang="en-US" b="0" i="0" dirty="0">
                <a:effectLst/>
                <a:latin typeface="Source Code Pro" panose="020B0509030403020204" pitchFamily="49" charset="0"/>
              </a:rPr>
              <a:t>方式一 </a:t>
            </a:r>
            <a:r>
              <a:rPr lang="en-US" altLang="zh-CN" b="0" i="0" dirty="0">
                <a:effectLst/>
                <a:latin typeface="Source Code Pro" panose="020B0509030403020204" pitchFamily="49" charset="0"/>
              </a:rPr>
              <a:t>cv::Mat frame; </a:t>
            </a:r>
            <a:r>
              <a:rPr lang="en-US" altLang="zh-CN" b="0" i="0" dirty="0" err="1">
                <a:effectLst/>
                <a:latin typeface="Source Code Pro" panose="020B0509030403020204" pitchFamily="49" charset="0"/>
              </a:rPr>
              <a:t>capture.read</a:t>
            </a:r>
            <a:r>
              <a:rPr lang="en-US" altLang="zh-CN" b="0" i="0" dirty="0">
                <a:effectLst/>
                <a:latin typeface="Source Code Pro" panose="020B0509030403020204" pitchFamily="49" charset="0"/>
              </a:rPr>
              <a:t>(frame);</a:t>
            </a:r>
          </a:p>
          <a:p>
            <a:pPr lvl="1"/>
            <a:r>
              <a:rPr lang="zh-CN" altLang="en-US" b="0" i="0" dirty="0">
                <a:effectLst/>
                <a:latin typeface="Source Code Pro" panose="020B0509030403020204" pitchFamily="49" charset="0"/>
              </a:rPr>
              <a:t>方式二 </a:t>
            </a:r>
            <a:r>
              <a:rPr lang="zh-CN" altLang="en-US" dirty="0">
                <a:latin typeface="Source Code Pro" panose="020B0509030403020204" pitchFamily="49" charset="0"/>
              </a:rPr>
              <a:t>使用</a:t>
            </a:r>
            <a:r>
              <a:rPr lang="en-US" altLang="zh-CN" b="0" i="0" dirty="0">
                <a:effectLst/>
                <a:latin typeface="Source Code Pro" panose="020B0509030403020204" pitchFamily="49" charset="0"/>
              </a:rPr>
              <a:t>&gt;&gt;</a:t>
            </a:r>
            <a:r>
              <a:rPr lang="zh-CN" altLang="en-US" dirty="0">
                <a:latin typeface="Source Code Pro" panose="020B0509030403020204" pitchFamily="49" charset="0"/>
              </a:rPr>
              <a:t>操作符获得下一帧图像： </a:t>
            </a:r>
            <a:r>
              <a:rPr lang="en-US" altLang="zh-CN" b="0" i="0" dirty="0">
                <a:effectLst/>
                <a:latin typeface="Source Code Pro" panose="020B0509030403020204" pitchFamily="49" charset="0"/>
              </a:rPr>
              <a:t>capture&gt;&gt;frame;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cv::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VideoCapture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::isOpened()	</a:t>
            </a:r>
            <a:r>
              <a:rPr lang="en-US" altLang="zh-CN" dirty="0"/>
              <a:t>//</a:t>
            </a:r>
            <a:r>
              <a:rPr lang="zh-CN" altLang="en-US" dirty="0"/>
              <a:t>检查是否成功打开视频</a:t>
            </a:r>
            <a:endParaRPr lang="en-US" altLang="zh-CN" dirty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cv::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VideoCapture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::get(int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latin typeface="Source Code Pro" panose="020B0509030403020204" pitchFamily="49" charset="0"/>
              </a:rPr>
              <a:t>//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获取视频某些属性，例如帧宽，帧高，帧率等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A857ED-15A8-4FD1-87D0-D6E65796771A}"/>
              </a:ext>
            </a:extLst>
          </p:cNvPr>
          <p:cNvSpPr txBox="1"/>
          <p:nvPr/>
        </p:nvSpPr>
        <p:spPr>
          <a:xfrm>
            <a:off x="516467" y="6329011"/>
            <a:ext cx="960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https://docs.opencv.org/3.4.3/d8/dfe/classcv_1_1VideoCapture.html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93C68A-7628-4D6B-A473-3E6B02D0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746" y="4453461"/>
            <a:ext cx="3956630" cy="1657884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03A8E2-E7B0-4C9A-B4AE-396933CD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10</a:t>
            </a:fld>
            <a:endParaRPr lang="en-US"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4DEFCCF6-4D52-4B26-8307-B2C604E2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30FE-E7DD-4DD9-BED2-B74F945F9D6B}" type="datetime10">
              <a:rPr lang="zh-CN" alt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t>22:00</a:t>
            </a:fld>
            <a:endParaRPr lang="zh-CN" altLang="en-US" dirty="0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镜头边缘检测</a:t>
            </a:r>
          </a:p>
        </p:txBody>
      </p:sp>
      <p:sp>
        <p:nvSpPr>
          <p:cNvPr id="7" name="矩形 6"/>
          <p:cNvSpPr/>
          <p:nvPr/>
        </p:nvSpPr>
        <p:spPr>
          <a:xfrm>
            <a:off x="639738" y="6238845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D15A3E"/>
                </a:solidFill>
                <a:ea typeface="Microsoft YaHei UI" panose="020B0503020204020204" pitchFamily="34" charset="-122"/>
              </a:rPr>
              <a:t>实验一：关键帧提取与分割</a:t>
            </a:r>
            <a:endParaRPr lang="zh-CN" altLang="en-US" dirty="0">
              <a:solidFill>
                <a:srgbClr val="2D2E2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8150" y="39301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>
              <a:solidFill>
                <a:srgbClr val="2D2E2D"/>
              </a:solidFill>
            </a:endParaRPr>
          </a:p>
          <a:p>
            <a:endParaRPr lang="zh-CN" altLang="en-US" dirty="0">
              <a:solidFill>
                <a:srgbClr val="2D2E2D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000" dirty="0"/>
              <a:t>检测方法：</a:t>
            </a:r>
            <a:endParaRPr lang="en-US" altLang="zh-CN" sz="2000" dirty="0"/>
          </a:p>
          <a:p>
            <a:pPr marL="198000" indent="-457200">
              <a:lnSpc>
                <a:spcPct val="130000"/>
              </a:lnSpc>
              <a:buNone/>
            </a:pPr>
            <a:r>
              <a:rPr lang="zh-CN" altLang="en-US" sz="2000" dirty="0"/>
              <a:t>   比较相邻图像帧像素的灰度值之差，当大于某个阈值时，则判定发生突变，取突变的第一帧做为关键帧。</a:t>
            </a:r>
          </a:p>
          <a:p>
            <a:r>
              <a:rPr lang="zh-CN" altLang="en-US" sz="2000" dirty="0"/>
              <a:t>图像的数据类型可选择使用</a:t>
            </a:r>
            <a:r>
              <a:rPr lang="en-US" altLang="zh-CN" sz="2000" dirty="0"/>
              <a:t>IplImage</a:t>
            </a:r>
            <a:r>
              <a:rPr lang="zh-CN" altLang="en-US" sz="2000" dirty="0"/>
              <a:t>或</a:t>
            </a:r>
            <a:r>
              <a:rPr lang="en-US" altLang="zh-CN" sz="2000" dirty="0"/>
              <a:t>Mat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Mat</a:t>
            </a:r>
            <a:r>
              <a:rPr lang="zh-CN" altLang="en-US" sz="2000" dirty="0"/>
              <a:t>类型计算前后帧灰度值差：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chemeClr val="accent4">
                    <a:lumMod val="75000"/>
                  </a:schemeClr>
                </a:solidFill>
              </a:rPr>
              <a:t>absdiff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IplImage</a:t>
            </a:r>
            <a:r>
              <a:rPr lang="zh-CN" altLang="en-US" sz="2000" dirty="0"/>
              <a:t>类型计算前后帧灰度值差</a:t>
            </a:r>
            <a:r>
              <a:rPr lang="en-US" altLang="zh-CN" sz="2000" dirty="0"/>
              <a:t> </a:t>
            </a:r>
            <a:r>
              <a:rPr lang="zh-CN" altLang="en-US" sz="2000" dirty="0"/>
              <a:t>：</a:t>
            </a:r>
            <a:r>
              <a:rPr lang="en-US" altLang="zh-CN" sz="2000" dirty="0" err="1">
                <a:solidFill>
                  <a:schemeClr val="accent4">
                    <a:lumMod val="75000"/>
                  </a:schemeClr>
                </a:solidFill>
              </a:rPr>
              <a:t>cvAbsDiff</a:t>
            </a:r>
            <a:endParaRPr lang="en-US" altLang="zh-CN" sz="20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Mat</a:t>
            </a:r>
            <a:r>
              <a:rPr lang="zh-CN" altLang="en-US" sz="2000" dirty="0"/>
              <a:t>类型访问单通道图像某点像素值：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</a:rPr>
              <a:t>src.at&lt;</a:t>
            </a:r>
            <a:r>
              <a:rPr lang="en-US" altLang="zh-CN" sz="2000" dirty="0" err="1">
                <a:solidFill>
                  <a:schemeClr val="accent4">
                    <a:lumMod val="75000"/>
                  </a:schemeClr>
                </a:solidFill>
              </a:rPr>
              <a:t>uchar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</a:rPr>
              <a:t>&gt;(</a:t>
            </a:r>
            <a:r>
              <a:rPr lang="en-US" altLang="zh-CN" sz="2000" dirty="0" err="1">
                <a:solidFill>
                  <a:schemeClr val="accent4">
                    <a:lumMod val="75000"/>
                  </a:schemeClr>
                </a:solidFill>
              </a:rPr>
              <a:t>i,j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en-US" altLang="zh-CN" sz="2000" dirty="0" err="1"/>
              <a:t>IplImage</a:t>
            </a:r>
            <a:r>
              <a:rPr lang="zh-CN" altLang="en-US" sz="2000" dirty="0"/>
              <a:t>类型访问单通道图像某点像素值：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</a:rPr>
              <a:t>cvGetReal2D(</a:t>
            </a:r>
            <a:r>
              <a:rPr lang="en-US" altLang="zh-CN" sz="2000" dirty="0" err="1">
                <a:solidFill>
                  <a:schemeClr val="accent4">
                    <a:lumMod val="75000"/>
                  </a:schemeClr>
                </a:solidFill>
              </a:rPr>
              <a:t>src,i,j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</a:rPr>
              <a:t>)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endParaRPr lang="en-US" altLang="zh-CN" sz="20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C46D9DE-4E9D-4BDD-B138-768BD504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11</a:t>
            </a:fld>
            <a:endParaRPr lang="en-US"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D2967-9ECD-473F-A612-43715C8D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EC4B-FBA9-404B-B6B7-9135B5FDCB55}" type="datetime10">
              <a:rPr lang="zh-CN" alt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t>22:00</a:t>
            </a:fld>
            <a:endParaRPr lang="zh-CN" altLang="en-US" dirty="0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5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分水岭算法</a:t>
            </a:r>
          </a:p>
        </p:txBody>
      </p:sp>
      <p:sp>
        <p:nvSpPr>
          <p:cNvPr id="7" name="矩形 6"/>
          <p:cNvSpPr/>
          <p:nvPr/>
        </p:nvSpPr>
        <p:spPr>
          <a:xfrm>
            <a:off x="639738" y="6238845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D15A3E"/>
                </a:solidFill>
                <a:ea typeface="Microsoft YaHei UI" panose="020B0503020204020204" pitchFamily="34" charset="-122"/>
              </a:rPr>
              <a:t>关键帧提取与分割</a:t>
            </a:r>
            <a:endParaRPr lang="zh-CN" altLang="en-US" sz="2000" dirty="0">
              <a:solidFill>
                <a:srgbClr val="2D2E2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8150" y="39301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>
              <a:solidFill>
                <a:srgbClr val="2D2E2D"/>
              </a:solidFill>
            </a:endParaRPr>
          </a:p>
          <a:p>
            <a:endParaRPr lang="zh-CN" altLang="en-US" dirty="0">
              <a:solidFill>
                <a:srgbClr val="2D2E2D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/>
              <a:t>根据课堂</a:t>
            </a:r>
            <a:r>
              <a:rPr lang="en-US" altLang="zh-CN" sz="2000" dirty="0"/>
              <a:t>PPT</a:t>
            </a:r>
            <a:r>
              <a:rPr lang="zh-CN" altLang="en-US" sz="2000" dirty="0"/>
              <a:t>或实验一指导书中详细的分水岭算法步骤， 完成分水岭算法的图像分割过程。</a:t>
            </a:r>
            <a:endParaRPr lang="en-US" altLang="zh-CN" sz="2000" dirty="0"/>
          </a:p>
          <a:p>
            <a:pPr>
              <a:lnSpc>
                <a:spcPct val="110000"/>
              </a:lnSpc>
            </a:pPr>
            <a:r>
              <a:rPr lang="zh-CN" altLang="en-US" sz="2000" dirty="0"/>
              <a:t>分水岭算法的</a:t>
            </a:r>
            <a:r>
              <a:rPr lang="en-US" altLang="zh-CN" sz="2000" dirty="0" err="1"/>
              <a:t>OpenCV</a:t>
            </a:r>
            <a:r>
              <a:rPr lang="zh-CN" altLang="en-US" sz="2000" dirty="0"/>
              <a:t>实现（无法编写出分水岭算法时，可选择使用该库函数）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void cv::watershed (</a:t>
            </a:r>
            <a:r>
              <a:rPr lang="en-US" altLang="zh-CN" sz="2000" dirty="0" err="1"/>
              <a:t>InputArray</a:t>
            </a:r>
            <a:r>
              <a:rPr lang="en-US" altLang="zh-CN" sz="2000" dirty="0"/>
              <a:t> image, </a:t>
            </a:r>
            <a:r>
              <a:rPr lang="en-US" altLang="zh-CN" sz="2000" dirty="0" err="1"/>
              <a:t>InputOutputArray</a:t>
            </a:r>
            <a:r>
              <a:rPr lang="en-US" altLang="zh-CN" sz="2000" dirty="0"/>
              <a:t> markers)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/>
              <a:t>   image:  </a:t>
            </a:r>
            <a:r>
              <a:rPr lang="zh-CN" altLang="en-US" sz="2000" dirty="0"/>
              <a:t>输入</a:t>
            </a:r>
            <a:r>
              <a:rPr lang="en-US" altLang="zh-CN" sz="2000" dirty="0"/>
              <a:t>8-bit</a:t>
            </a:r>
            <a:r>
              <a:rPr lang="zh-CN" altLang="en-US" sz="2000" dirty="0"/>
              <a:t>、</a:t>
            </a:r>
            <a:r>
              <a:rPr lang="en-US" altLang="zh-CN" sz="2000" dirty="0"/>
              <a:t>3</a:t>
            </a:r>
            <a:r>
              <a:rPr lang="zh-CN" altLang="en-US" sz="2000" dirty="0"/>
              <a:t>通道彩色图像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markers:  </a:t>
            </a:r>
            <a:r>
              <a:rPr lang="zh-CN" altLang="en-US" sz="2000" dirty="0"/>
              <a:t>输入</a:t>
            </a:r>
            <a:r>
              <a:rPr lang="en-US" altLang="zh-CN" sz="2000" dirty="0"/>
              <a:t>/</a:t>
            </a:r>
            <a:r>
              <a:rPr lang="zh-CN" altLang="en-US" sz="2000" dirty="0"/>
              <a:t>输出</a:t>
            </a:r>
            <a:r>
              <a:rPr lang="en-US" altLang="zh-CN" sz="2000" dirty="0"/>
              <a:t>32-bit</a:t>
            </a:r>
            <a:r>
              <a:rPr lang="zh-CN" altLang="en-US" sz="2000" dirty="0"/>
              <a:t>的单通道图像。</a:t>
            </a:r>
            <a:r>
              <a:rPr lang="en-US" altLang="zh-CN" sz="2000" dirty="0"/>
              <a:t>markers</a:t>
            </a:r>
            <a:r>
              <a:rPr lang="zh-CN" altLang="en-US" sz="2000" dirty="0"/>
              <a:t>相当于分水岭算法</a:t>
            </a:r>
            <a:r>
              <a:rPr lang="en-US" altLang="zh-CN" sz="2000" dirty="0"/>
              <a:t>watershed()</a:t>
            </a:r>
            <a:r>
              <a:rPr lang="zh-CN" altLang="en-US" sz="2000" dirty="0"/>
              <a:t>运行时的种子参数。</a:t>
            </a:r>
            <a:r>
              <a:rPr lang="en-US" altLang="zh-CN" sz="2000" dirty="0"/>
              <a:t>makes</a:t>
            </a:r>
            <a:r>
              <a:rPr lang="zh-CN" altLang="en-US" sz="2000" dirty="0"/>
              <a:t>通常和查找轮廓函数</a:t>
            </a:r>
            <a:r>
              <a:rPr lang="en-US" altLang="zh-CN" sz="2000" dirty="0"/>
              <a:t>findContours() </a:t>
            </a:r>
            <a:r>
              <a:rPr lang="zh-CN" altLang="en-US" sz="2000" dirty="0"/>
              <a:t>和 绘制轮廓函数</a:t>
            </a:r>
            <a:r>
              <a:rPr lang="en-US" altLang="zh-CN" sz="2000" dirty="0" err="1"/>
              <a:t>drawContours</a:t>
            </a:r>
            <a:r>
              <a:rPr lang="en-US" altLang="zh-CN" sz="2000" dirty="0"/>
              <a:t>()</a:t>
            </a:r>
            <a:r>
              <a:rPr lang="zh-CN" altLang="en-US" sz="2000" dirty="0"/>
              <a:t>结合使用。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</a:rPr>
              <a:t>   </a:t>
            </a:r>
            <a:endParaRPr lang="en-US" altLang="zh-CN" sz="2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055EED9-62E1-4161-BC89-B383FB67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12</a:t>
            </a:fld>
            <a:endParaRPr lang="en-US"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63FB06-2358-48DC-B66D-6312D189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7662-6151-42AA-8A27-DD4030B251A1}" type="datetime10">
              <a:rPr lang="zh-CN" alt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t>22:00</a:t>
            </a:fld>
            <a:endParaRPr lang="zh-CN" altLang="en-US" dirty="0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71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轮廓查找函数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639738" y="6238845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D15A3E"/>
                </a:solidFill>
                <a:ea typeface="Microsoft YaHei UI" panose="020B0503020204020204" pitchFamily="34" charset="-122"/>
              </a:rPr>
              <a:t>运动目标检测</a:t>
            </a:r>
            <a:endParaRPr lang="zh-CN" altLang="en-US" dirty="0">
              <a:solidFill>
                <a:srgbClr val="2D2E2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8150" y="39301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>
              <a:solidFill>
                <a:srgbClr val="2D2E2D"/>
              </a:solidFill>
            </a:endParaRPr>
          </a:p>
          <a:p>
            <a:endParaRPr lang="zh-CN" altLang="en-US" dirty="0">
              <a:solidFill>
                <a:srgbClr val="2D2E2D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C++</a:t>
            </a:r>
            <a:r>
              <a:rPr lang="zh-CN" altLang="en-US" sz="2000" dirty="0"/>
              <a:t> </a:t>
            </a:r>
            <a:r>
              <a:rPr lang="en-US" altLang="zh-CN" sz="2000" dirty="0"/>
              <a:t>:findContours()   </a:t>
            </a:r>
          </a:p>
          <a:p>
            <a:pPr lvl="1"/>
            <a:r>
              <a:rPr lang="zh-CN" altLang="en-US" sz="1600" dirty="0"/>
              <a:t>是</a:t>
            </a:r>
            <a:r>
              <a:rPr lang="en-US" altLang="zh-CN" sz="1600" dirty="0"/>
              <a:t>OpenCV</a:t>
            </a:r>
            <a:r>
              <a:rPr lang="zh-CN" altLang="en-US" sz="1600" dirty="0"/>
              <a:t>中用于在二值图像中寻找轮廓的函数。它可以用于图像分割、对象检测等许多计算机视觉任务中</a:t>
            </a:r>
            <a:endParaRPr lang="en-US" altLang="zh-CN" sz="1600" dirty="0"/>
          </a:p>
          <a:p>
            <a:r>
              <a:rPr lang="en-US" altLang="zh-CN" sz="2000" dirty="0"/>
              <a:t>C++: </a:t>
            </a:r>
            <a:r>
              <a:rPr lang="en-US" altLang="zh-CN" sz="2000" dirty="0" err="1"/>
              <a:t>drawContours</a:t>
            </a:r>
            <a:r>
              <a:rPr lang="en-US" altLang="zh-CN" sz="2000" dirty="0"/>
              <a:t>()</a:t>
            </a:r>
          </a:p>
          <a:p>
            <a:pPr lvl="1"/>
            <a:r>
              <a:rPr lang="en-US" altLang="zh-CN" sz="1600" dirty="0"/>
              <a:t> </a:t>
            </a:r>
            <a:r>
              <a:rPr lang="zh-CN" altLang="en-US" sz="1600" dirty="0"/>
              <a:t>是</a:t>
            </a:r>
            <a:r>
              <a:rPr lang="en-US" altLang="zh-CN" sz="1600" dirty="0"/>
              <a:t>OpenCV</a:t>
            </a:r>
            <a:r>
              <a:rPr lang="zh-CN" altLang="en-US" sz="1600" dirty="0"/>
              <a:t>中用于在图像上绘制轮廓的函数。它可以用于可视化找到的轮廓，或者在图像中标记对象的边界</a:t>
            </a:r>
            <a:endParaRPr lang="en-US" altLang="zh-CN" sz="1600" dirty="0"/>
          </a:p>
          <a:p>
            <a:r>
              <a:rPr lang="en-US" altLang="zh-CN" sz="2000" dirty="0"/>
              <a:t>C:</a:t>
            </a:r>
            <a:r>
              <a:rPr lang="zh-CN" altLang="en-US" sz="2000" dirty="0"/>
              <a:t> </a:t>
            </a:r>
            <a:r>
              <a:rPr lang="en-US" altLang="zh-CN" sz="2000" dirty="0" err="1"/>
              <a:t>cvFindContours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C: </a:t>
            </a:r>
            <a:r>
              <a:rPr lang="en-US" altLang="zh-CN" sz="2000" dirty="0" err="1"/>
              <a:t>cvDrawContours</a:t>
            </a:r>
            <a:r>
              <a:rPr lang="en-US" altLang="zh-CN" sz="2000" dirty="0"/>
              <a:t>()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8409" b="67030"/>
          <a:stretch/>
        </p:blipFill>
        <p:spPr>
          <a:xfrm>
            <a:off x="6731326" y="3146981"/>
            <a:ext cx="4801886" cy="9223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t="42443" b="148"/>
          <a:stretch/>
        </p:blipFill>
        <p:spPr>
          <a:xfrm>
            <a:off x="6701291" y="4069361"/>
            <a:ext cx="4831921" cy="2169484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567D7D9-85CA-405A-AE5A-727ECE0F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13</a:t>
            </a:fld>
            <a:endParaRPr lang="en-US"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52B450-2523-4DBE-8A37-06C37802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7E49-EB4C-44B5-9C56-37BAE9AF0F9A}" type="datetime10">
              <a:rPr lang="zh-CN" alt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t>22:00</a:t>
            </a:fld>
            <a:endParaRPr lang="zh-CN" altLang="en-US" dirty="0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71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背景更新函数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639738" y="6238845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D15A3E"/>
                </a:solidFill>
                <a:ea typeface="Microsoft YaHei UI" panose="020B0503020204020204" pitchFamily="34" charset="-122"/>
              </a:rPr>
              <a:t>运动目标检测</a:t>
            </a:r>
            <a:endParaRPr lang="zh-CN" altLang="en-US" dirty="0">
              <a:solidFill>
                <a:srgbClr val="2D2E2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8150" y="39301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>
              <a:solidFill>
                <a:srgbClr val="2D2E2D"/>
              </a:solidFill>
            </a:endParaRPr>
          </a:p>
          <a:p>
            <a:endParaRPr lang="zh-CN" altLang="en-US" dirty="0">
              <a:solidFill>
                <a:srgbClr val="2D2E2D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C++</a:t>
            </a:r>
            <a:r>
              <a:rPr lang="zh-CN" altLang="en-US" sz="2000" dirty="0"/>
              <a:t> ： </a:t>
            </a:r>
            <a:r>
              <a:rPr lang="en-US" altLang="zh-CN" sz="2000" dirty="0" err="1"/>
              <a:t>accumulateWeighted</a:t>
            </a:r>
            <a:r>
              <a:rPr lang="en-US" altLang="zh-CN" sz="2000" dirty="0"/>
              <a:t> </a:t>
            </a:r>
          </a:p>
          <a:p>
            <a:pPr lvl="1"/>
            <a:r>
              <a:rPr lang="zh-CN" altLang="en-US" sz="1600" dirty="0"/>
              <a:t>是</a:t>
            </a:r>
            <a:r>
              <a:rPr lang="en-US" altLang="zh-CN" sz="1600" dirty="0"/>
              <a:t>OpenCV</a:t>
            </a:r>
            <a:r>
              <a:rPr lang="zh-CN" altLang="en-US" sz="1600" dirty="0"/>
              <a:t>中用于累积加权计算的函数，通常用于实时背景建模，也可以用于运动检测等应用。</a:t>
            </a:r>
            <a:endParaRPr lang="en-US" altLang="zh-CN" sz="1600" dirty="0"/>
          </a:p>
          <a:p>
            <a:r>
              <a:rPr lang="en-US" altLang="zh-CN" sz="2000" dirty="0"/>
              <a:t>C</a:t>
            </a:r>
            <a:r>
              <a:rPr lang="zh-CN" altLang="en-US" sz="2000" dirty="0"/>
              <a:t>： </a:t>
            </a:r>
            <a:r>
              <a:rPr lang="en-US" altLang="zh-CN" sz="2000" dirty="0"/>
              <a:t>cvRunningAvg</a:t>
            </a:r>
          </a:p>
          <a:p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9986" b="73430"/>
          <a:stretch/>
        </p:blipFill>
        <p:spPr>
          <a:xfrm>
            <a:off x="4363427" y="2123190"/>
            <a:ext cx="7828571" cy="7281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t="37417"/>
          <a:stretch/>
        </p:blipFill>
        <p:spPr>
          <a:xfrm>
            <a:off x="4363428" y="2926249"/>
            <a:ext cx="7828571" cy="2747688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6AE3FA-8A2F-4D79-8EE9-26292E28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14</a:t>
            </a:fld>
            <a:endParaRPr lang="en-US"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7B0A1D-363A-466E-8E13-3F16B8A6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B863-CF5A-4BC0-A271-0A2EF11CD9E9}" type="datetime10">
              <a:rPr lang="zh-CN" alt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t>22:00</a:t>
            </a:fld>
            <a:endParaRPr lang="zh-CN" altLang="en-US" dirty="0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62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二值化函数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639738" y="6238845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D15A3E"/>
                </a:solidFill>
                <a:ea typeface="Microsoft YaHei UI" panose="020B0503020204020204" pitchFamily="34" charset="-122"/>
              </a:rPr>
              <a:t>运动目标检测</a:t>
            </a:r>
            <a:endParaRPr lang="zh-CN" altLang="en-US" dirty="0">
              <a:solidFill>
                <a:srgbClr val="2D2E2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8150" y="39301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>
              <a:solidFill>
                <a:srgbClr val="2D2E2D"/>
              </a:solidFill>
            </a:endParaRPr>
          </a:p>
          <a:p>
            <a:endParaRPr lang="zh-CN" altLang="en-US" dirty="0">
              <a:solidFill>
                <a:srgbClr val="2D2E2D"/>
              </a:solidFill>
            </a:endParaRPr>
          </a:p>
        </p:txBody>
      </p:sp>
      <p:sp>
        <p:nvSpPr>
          <p:cNvPr id="11" name="内容占位符 9"/>
          <p:cNvSpPr txBox="1">
            <a:spLocks/>
          </p:cNvSpPr>
          <p:nvPr/>
        </p:nvSpPr>
        <p:spPr>
          <a:xfrm>
            <a:off x="658788" y="1299030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0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8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6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6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D15A3E"/>
              </a:buClr>
            </a:pPr>
            <a:r>
              <a:rPr lang="en-US" altLang="zh-CN" sz="2000" dirty="0">
                <a:solidFill>
                  <a:srgbClr val="2D2E2D"/>
                </a:solidFill>
              </a:rPr>
              <a:t>C++</a:t>
            </a:r>
            <a:r>
              <a:rPr lang="en-US" altLang="en-US" sz="2000" dirty="0">
                <a:solidFill>
                  <a:srgbClr val="2D2E2D"/>
                </a:solidFill>
              </a:rPr>
              <a:t> ： </a:t>
            </a:r>
            <a:r>
              <a:rPr lang="en-US" altLang="zh-CN" sz="2000" dirty="0">
                <a:solidFill>
                  <a:srgbClr val="2D2E2D"/>
                </a:solidFill>
              </a:rPr>
              <a:t>threshold</a:t>
            </a:r>
          </a:p>
          <a:p>
            <a:pPr lvl="1">
              <a:buClr>
                <a:srgbClr val="D15A3E"/>
              </a:buClr>
            </a:pPr>
            <a:r>
              <a:rPr lang="zh-CN" altLang="en-US" sz="1600" dirty="0">
                <a:solidFill>
                  <a:srgbClr val="2D2E2D"/>
                </a:solidFill>
              </a:rPr>
              <a:t>用于图像阈值化处理的函数。阈值化是图像处理中常用的一种技术，它将图像的像素值分成两部分：一部分大于阈值，另一部分小于等于阈值。</a:t>
            </a:r>
            <a:endParaRPr lang="en-US" altLang="zh-CN" sz="1600" dirty="0">
              <a:solidFill>
                <a:srgbClr val="2D2E2D"/>
              </a:solidFill>
            </a:endParaRPr>
          </a:p>
          <a:p>
            <a:pPr>
              <a:buClr>
                <a:srgbClr val="D15A3E"/>
              </a:buClr>
            </a:pPr>
            <a:r>
              <a:rPr lang="en-US" altLang="zh-CN" sz="2000" dirty="0">
                <a:solidFill>
                  <a:srgbClr val="2D2E2D"/>
                </a:solidFill>
              </a:rPr>
              <a:t>C</a:t>
            </a:r>
            <a:r>
              <a:rPr lang="en-US" altLang="en-US" sz="2000" dirty="0">
                <a:solidFill>
                  <a:srgbClr val="2D2E2D"/>
                </a:solidFill>
              </a:rPr>
              <a:t>： </a:t>
            </a:r>
            <a:r>
              <a:rPr lang="en-US" altLang="zh-CN" sz="2000" dirty="0" err="1">
                <a:solidFill>
                  <a:srgbClr val="2D2E2D"/>
                </a:solidFill>
              </a:rPr>
              <a:t>cvThreshold</a:t>
            </a:r>
            <a:endParaRPr lang="en-US" altLang="zh-CN" sz="2000" dirty="0">
              <a:solidFill>
                <a:srgbClr val="2D2E2D"/>
              </a:solidFill>
            </a:endParaRPr>
          </a:p>
          <a:p>
            <a:pPr>
              <a:buClr>
                <a:srgbClr val="D15A3E"/>
              </a:buClr>
            </a:pPr>
            <a:endParaRPr lang="en-US" altLang="en-US" sz="2000" dirty="0">
              <a:solidFill>
                <a:srgbClr val="2D2E2D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b="74564"/>
          <a:stretch/>
        </p:blipFill>
        <p:spPr>
          <a:xfrm>
            <a:off x="3771307" y="2498629"/>
            <a:ext cx="7761905" cy="6976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/>
          <a:srcRect t="38303"/>
          <a:stretch/>
        </p:blipFill>
        <p:spPr>
          <a:xfrm>
            <a:off x="3771307" y="3069783"/>
            <a:ext cx="7761905" cy="169227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1333A56-C87A-4A83-94B7-0D750316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15</a:t>
            </a:fld>
            <a:endParaRPr lang="en-US"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08123-4BA5-4C9A-9C69-505F61F9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3446-D994-4D3E-9AA4-2D0603B29AAF}" type="datetime10">
              <a:rPr lang="zh-CN" alt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t>22:00</a:t>
            </a:fld>
            <a:endParaRPr lang="zh-CN" altLang="en-US" dirty="0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1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画矩形框函数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639738" y="6238845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D15A3E"/>
                </a:solidFill>
                <a:ea typeface="Microsoft YaHei UI" panose="020B0503020204020204" pitchFamily="34" charset="-122"/>
              </a:rPr>
              <a:t>运动目标检测</a:t>
            </a:r>
            <a:endParaRPr lang="zh-CN" altLang="en-US" dirty="0">
              <a:solidFill>
                <a:srgbClr val="2D2E2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8150" y="39301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>
              <a:solidFill>
                <a:srgbClr val="2D2E2D"/>
              </a:solidFill>
            </a:endParaRPr>
          </a:p>
          <a:p>
            <a:endParaRPr lang="zh-CN" altLang="en-US" dirty="0">
              <a:solidFill>
                <a:srgbClr val="2D2E2D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C++</a:t>
            </a:r>
            <a:r>
              <a:rPr lang="zh-CN" altLang="en-US" sz="2000" dirty="0"/>
              <a:t> ： </a:t>
            </a:r>
            <a:r>
              <a:rPr lang="en-US" altLang="zh-CN" sz="2000" dirty="0"/>
              <a:t>rectangle</a:t>
            </a:r>
          </a:p>
          <a:p>
            <a:pPr lvl="1"/>
            <a:r>
              <a:rPr lang="zh-CN" altLang="en-US" sz="1600" dirty="0"/>
              <a:t>是</a:t>
            </a:r>
            <a:r>
              <a:rPr lang="en-US" altLang="zh-CN" sz="1600" dirty="0"/>
              <a:t>OpenCV</a:t>
            </a:r>
            <a:r>
              <a:rPr lang="zh-CN" altLang="en-US" sz="1600" dirty="0"/>
              <a:t>库中用于在图像上绘制矩形的函数。</a:t>
            </a:r>
            <a:endParaRPr lang="en-US" altLang="zh-CN" sz="1600" dirty="0"/>
          </a:p>
          <a:p>
            <a:r>
              <a:rPr lang="en-US" altLang="zh-CN" sz="2000" dirty="0"/>
              <a:t>C</a:t>
            </a:r>
            <a:r>
              <a:rPr lang="zh-CN" altLang="en-US" sz="2000" dirty="0"/>
              <a:t>： </a:t>
            </a:r>
            <a:r>
              <a:rPr lang="en-US" altLang="zh-CN" sz="2000" dirty="0" err="1"/>
              <a:t>cvRectangle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t="42988" b="8737"/>
          <a:stretch/>
        </p:blipFill>
        <p:spPr>
          <a:xfrm>
            <a:off x="3521260" y="3328529"/>
            <a:ext cx="7819048" cy="24919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t="9927" b="64757"/>
          <a:stretch/>
        </p:blipFill>
        <p:spPr>
          <a:xfrm>
            <a:off x="3521260" y="2137425"/>
            <a:ext cx="7815749" cy="1307249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AE62EDA-1BCC-4274-A785-3100B540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16</a:t>
            </a:fld>
            <a:endParaRPr lang="en-US"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C8150-A31D-4D94-9816-0DD705F1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1A8B-831F-40E1-9423-C5F6C0447A65}" type="datetime10">
              <a:rPr lang="zh-CN" alt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t>22:00</a:t>
            </a:fld>
            <a:endParaRPr lang="zh-CN" altLang="en-US" dirty="0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44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sz="half" idx="2"/>
          </p:nvPr>
        </p:nvSpPr>
        <p:spPr>
          <a:xfrm>
            <a:off x="609600" y="1870804"/>
            <a:ext cx="5524499" cy="3920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C</a:t>
            </a:r>
            <a:r>
              <a:rPr lang="zh-CN" altLang="en-US" sz="1800" dirty="0"/>
              <a:t>：</a:t>
            </a:r>
            <a:r>
              <a:rPr lang="en-US" altLang="zh-CN" sz="1800" dirty="0"/>
              <a:t>int </a:t>
            </a:r>
            <a:r>
              <a:rPr lang="en-US" altLang="zh-CN" sz="1800" dirty="0" err="1">
                <a:solidFill>
                  <a:schemeClr val="accent4">
                    <a:lumMod val="75000"/>
                  </a:schemeClr>
                </a:solidFill>
              </a:rPr>
              <a:t>cvCreateTrackbar</a:t>
            </a:r>
            <a:r>
              <a:rPr lang="en-US" altLang="zh-CN" sz="1800" dirty="0"/>
              <a:t>(</a:t>
            </a:r>
          </a:p>
          <a:p>
            <a:pPr marL="0" indent="0">
              <a:buNone/>
            </a:pPr>
            <a:r>
              <a:rPr lang="en-US" altLang="zh-CN" sz="1800" dirty="0" err="1"/>
              <a:t>const</a:t>
            </a:r>
            <a:r>
              <a:rPr lang="en-US" altLang="zh-CN" sz="1800" dirty="0"/>
              <a:t>  char* </a:t>
            </a:r>
            <a:r>
              <a:rPr lang="en-US" altLang="zh-CN" sz="1800" dirty="0" err="1"/>
              <a:t>trackbar_name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rgbClr val="80C535"/>
                </a:solidFill>
              </a:rPr>
              <a:t>//</a:t>
            </a:r>
            <a:r>
              <a:rPr lang="zh-CN" altLang="en-US" sz="1800" dirty="0">
                <a:solidFill>
                  <a:srgbClr val="80C535"/>
                </a:solidFill>
              </a:rPr>
              <a:t>滑动条名称 </a:t>
            </a:r>
            <a:endParaRPr lang="en-US" altLang="zh-CN" sz="1800" dirty="0">
              <a:solidFill>
                <a:srgbClr val="80C535"/>
              </a:solidFill>
            </a:endParaRPr>
          </a:p>
          <a:p>
            <a:pPr marL="0" indent="0">
              <a:buNone/>
            </a:pPr>
            <a:r>
              <a:rPr lang="en-US" altLang="zh-CN" sz="1800" dirty="0" err="1"/>
              <a:t>const</a:t>
            </a:r>
            <a:r>
              <a:rPr lang="en-US" altLang="zh-CN" sz="1800" dirty="0"/>
              <a:t> char* </a:t>
            </a:r>
            <a:r>
              <a:rPr lang="en-US" altLang="zh-CN" sz="1800" dirty="0" err="1"/>
              <a:t>window_name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rgbClr val="80C535"/>
                </a:solidFill>
              </a:rPr>
              <a:t>//</a:t>
            </a:r>
            <a:r>
              <a:rPr lang="zh-CN" altLang="en-US" sz="1800" dirty="0">
                <a:solidFill>
                  <a:srgbClr val="80C535"/>
                </a:solidFill>
              </a:rPr>
              <a:t>窗口名称</a:t>
            </a:r>
            <a:endParaRPr lang="en-US" altLang="zh-CN" sz="1800" dirty="0">
              <a:solidFill>
                <a:srgbClr val="80C535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int* value, </a:t>
            </a:r>
            <a:r>
              <a:rPr lang="en-US" altLang="zh-CN" sz="1800" dirty="0">
                <a:solidFill>
                  <a:srgbClr val="80C535"/>
                </a:solidFill>
              </a:rPr>
              <a:t>//</a:t>
            </a:r>
            <a:r>
              <a:rPr lang="zh-CN" altLang="en-US" sz="1800" dirty="0">
                <a:solidFill>
                  <a:srgbClr val="80C535"/>
                </a:solidFill>
              </a:rPr>
              <a:t>当前滑动条位置所代表的值</a:t>
            </a:r>
            <a:endParaRPr lang="en-US" altLang="zh-CN" sz="1800" dirty="0">
              <a:solidFill>
                <a:srgbClr val="80C535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int count, </a:t>
            </a:r>
            <a:r>
              <a:rPr lang="en-US" altLang="zh-CN" sz="1800" dirty="0">
                <a:solidFill>
                  <a:srgbClr val="80C535"/>
                </a:solidFill>
              </a:rPr>
              <a:t>//</a:t>
            </a:r>
            <a:r>
              <a:rPr lang="zh-CN" altLang="en-US" sz="1800" dirty="0">
                <a:solidFill>
                  <a:srgbClr val="80C535"/>
                </a:solidFill>
              </a:rPr>
              <a:t>滑动条所能达到的最大值 </a:t>
            </a:r>
            <a:endParaRPr lang="en-US" altLang="zh-CN" sz="1800" dirty="0">
              <a:solidFill>
                <a:srgbClr val="80C535"/>
              </a:solidFill>
            </a:endParaRPr>
          </a:p>
          <a:p>
            <a:pPr marL="0" indent="0">
              <a:buNone/>
            </a:pPr>
            <a:r>
              <a:rPr lang="en-US" altLang="zh-CN" sz="1800" dirty="0" err="1"/>
              <a:t>CvTrackbarCallback</a:t>
            </a:r>
            <a:r>
              <a:rPr lang="en-US" altLang="zh-CN" sz="1800" dirty="0"/>
              <a:t> </a:t>
            </a:r>
            <a:r>
              <a:rPr lang="en-US" altLang="zh-CN" sz="1800" dirty="0" err="1"/>
              <a:t>on_change</a:t>
            </a:r>
            <a:r>
              <a:rPr lang="en-US" altLang="zh-CN" sz="1800" dirty="0"/>
              <a:t>=NULL );</a:t>
            </a:r>
            <a:r>
              <a:rPr lang="zh-CN" altLang="en-US" sz="1800" dirty="0"/>
              <a:t> </a:t>
            </a:r>
            <a:r>
              <a:rPr lang="en-US" altLang="zh-CN" sz="1800" dirty="0">
                <a:solidFill>
                  <a:srgbClr val="80C535"/>
                </a:solidFill>
              </a:rPr>
              <a:t>//</a:t>
            </a:r>
            <a:r>
              <a:rPr lang="zh-CN" altLang="en-US" sz="1800" dirty="0">
                <a:solidFill>
                  <a:srgbClr val="80C535"/>
                </a:solidFill>
              </a:rPr>
              <a:t>回调函数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1142" y="1185411"/>
            <a:ext cx="5513535" cy="764823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cv::</a:t>
            </a:r>
            <a:r>
              <a:rPr lang="en-US" altLang="zh-CN" sz="1800" dirty="0" err="1">
                <a:solidFill>
                  <a:schemeClr val="tx1"/>
                </a:solidFill>
              </a:rPr>
              <a:t>createTrackbar</a:t>
            </a:r>
            <a:r>
              <a:rPr lang="zh-CN" altLang="en-US" sz="1800" dirty="0">
                <a:solidFill>
                  <a:schemeClr val="tx1"/>
                </a:solidFill>
              </a:rPr>
              <a:t>：用于创建滑块控件，允许用户交互式地调整参数。</a:t>
            </a:r>
          </a:p>
          <a:p>
            <a:endParaRPr lang="zh-CN" altLang="en-US" sz="24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1143" y="1695313"/>
            <a:ext cx="5785758" cy="446964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/>
              <a:t>C++</a:t>
            </a:r>
            <a:r>
              <a:rPr lang="zh-CN" altLang="en-US" sz="1800" dirty="0"/>
              <a:t>：</a:t>
            </a:r>
            <a:r>
              <a:rPr lang="en-US" altLang="zh-CN" sz="1800" dirty="0"/>
              <a:t>int</a:t>
            </a:r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1800" dirty="0" err="1">
                <a:solidFill>
                  <a:schemeClr val="accent4">
                    <a:lumMod val="75000"/>
                  </a:schemeClr>
                </a:solidFill>
              </a:rPr>
              <a:t>createTrackbar</a:t>
            </a:r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</a:rPr>
              <a:t>(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const</a:t>
            </a:r>
            <a:r>
              <a:rPr lang="en-US" altLang="zh-CN" sz="1800" dirty="0"/>
              <a:t> String&amp; </a:t>
            </a:r>
            <a:r>
              <a:rPr lang="en-US" altLang="zh-CN" sz="1800" dirty="0" err="1"/>
              <a:t>trackbarname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rgbClr val="80C535"/>
                </a:solidFill>
              </a:rPr>
              <a:t>//</a:t>
            </a:r>
            <a:r>
              <a:rPr lang="zh-CN" altLang="en-US" sz="1800" dirty="0">
                <a:solidFill>
                  <a:srgbClr val="80C535"/>
                </a:solidFill>
              </a:rPr>
              <a:t>滑动条名称</a:t>
            </a:r>
            <a:r>
              <a:rPr lang="en-US" altLang="zh-CN" sz="1800" dirty="0">
                <a:solidFill>
                  <a:srgbClr val="80C535"/>
                </a:solidFill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const</a:t>
            </a:r>
            <a:r>
              <a:rPr lang="en-US" altLang="zh-CN" sz="1800" dirty="0"/>
              <a:t> String&amp; </a:t>
            </a:r>
            <a:r>
              <a:rPr lang="en-US" altLang="zh-CN" sz="1800" dirty="0" err="1"/>
              <a:t>winname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rgbClr val="80C535"/>
                </a:solidFill>
              </a:rPr>
              <a:t>//</a:t>
            </a:r>
            <a:r>
              <a:rPr lang="zh-CN" altLang="en-US" sz="1800" dirty="0">
                <a:solidFill>
                  <a:srgbClr val="80C535"/>
                </a:solidFill>
              </a:rPr>
              <a:t>窗口名称</a:t>
            </a:r>
            <a:endParaRPr lang="en-US" altLang="zh-CN" sz="1800" dirty="0">
              <a:solidFill>
                <a:srgbClr val="80C535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/>
              <a:t>int* value, </a:t>
            </a:r>
            <a:r>
              <a:rPr lang="en-US" altLang="zh-CN" sz="1800" dirty="0">
                <a:solidFill>
                  <a:srgbClr val="80C535"/>
                </a:solidFill>
              </a:rPr>
              <a:t>//</a:t>
            </a:r>
            <a:r>
              <a:rPr lang="zh-CN" altLang="en-US" sz="1800" dirty="0">
                <a:solidFill>
                  <a:srgbClr val="80C535"/>
                </a:solidFill>
              </a:rPr>
              <a:t>当前滑动条位置所代表的值</a:t>
            </a:r>
            <a:endParaRPr lang="en-US" altLang="zh-CN" sz="1800" dirty="0">
              <a:solidFill>
                <a:srgbClr val="80C535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/>
              <a:t>int count, </a:t>
            </a:r>
            <a:r>
              <a:rPr lang="en-US" altLang="zh-CN" sz="1800" dirty="0">
                <a:solidFill>
                  <a:srgbClr val="80C535"/>
                </a:solidFill>
              </a:rPr>
              <a:t>//</a:t>
            </a:r>
            <a:r>
              <a:rPr lang="zh-CN" altLang="en-US" sz="1800" dirty="0">
                <a:solidFill>
                  <a:srgbClr val="80C535"/>
                </a:solidFill>
              </a:rPr>
              <a:t>滑动条所能达到的最大值 </a:t>
            </a:r>
            <a:endParaRPr lang="en-US" altLang="zh-CN" sz="1800" dirty="0">
              <a:solidFill>
                <a:srgbClr val="80C535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TrackbarCallback</a:t>
            </a:r>
            <a:r>
              <a:rPr lang="en-US" altLang="zh-CN" sz="1800" dirty="0"/>
              <a:t> </a:t>
            </a:r>
            <a:r>
              <a:rPr lang="en-US" altLang="zh-CN" sz="1800" dirty="0" err="1"/>
              <a:t>onChange</a:t>
            </a:r>
            <a:r>
              <a:rPr lang="en-US" altLang="zh-CN" sz="1800" dirty="0"/>
              <a:t>=0, </a:t>
            </a:r>
            <a:r>
              <a:rPr lang="en-US" altLang="zh-CN" sz="1800" dirty="0">
                <a:solidFill>
                  <a:srgbClr val="80C535"/>
                </a:solidFill>
              </a:rPr>
              <a:t>//</a:t>
            </a:r>
            <a:r>
              <a:rPr lang="zh-CN" altLang="en-US" sz="1800" dirty="0">
                <a:solidFill>
                  <a:srgbClr val="80C535"/>
                </a:solidFill>
              </a:rPr>
              <a:t>回调函数</a:t>
            </a:r>
            <a:endParaRPr lang="en-US" altLang="zh-CN" sz="1800" dirty="0">
              <a:solidFill>
                <a:srgbClr val="80C535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/>
              <a:t>void* </a:t>
            </a:r>
            <a:r>
              <a:rPr lang="en-US" altLang="zh-CN" sz="1800" dirty="0" err="1"/>
              <a:t>userdata</a:t>
            </a:r>
            <a:r>
              <a:rPr lang="en-US" altLang="zh-CN" sz="1800" dirty="0"/>
              <a:t>=0);</a:t>
            </a:r>
            <a:r>
              <a:rPr lang="en-US" altLang="zh-CN" sz="1800" dirty="0">
                <a:solidFill>
                  <a:srgbClr val="80C535"/>
                </a:solidFill>
              </a:rPr>
              <a:t>//</a:t>
            </a:r>
            <a:r>
              <a:rPr lang="zh-CN" altLang="en-US" sz="1800" dirty="0">
                <a:solidFill>
                  <a:srgbClr val="80C535"/>
                </a:solidFill>
              </a:rPr>
              <a:t>用户传给回调函数的数据，可以控制跟踪事件而不需要使用全局变量。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滑动条（滚动条）</a:t>
            </a:r>
            <a:r>
              <a:rPr lang="en-US" altLang="zh-CN" dirty="0"/>
              <a:t>Trackbar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9738" y="6238845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D15A3E"/>
                </a:solidFill>
                <a:ea typeface="Microsoft YaHei UI" panose="020B0503020204020204" pitchFamily="34" charset="-122"/>
              </a:rPr>
              <a:t>视频</a:t>
            </a:r>
            <a:r>
              <a:rPr lang="zh-CN" altLang="en-US" sz="2000" dirty="0">
                <a:solidFill>
                  <a:srgbClr val="D15A3E"/>
                </a:solidFill>
                <a:ea typeface="Microsoft YaHei UI" panose="020B0503020204020204" pitchFamily="34" charset="-122"/>
              </a:rPr>
              <a:t>增强与</a:t>
            </a:r>
            <a:r>
              <a:rPr lang="zh-CN" altLang="zh-CN" sz="2000" dirty="0">
                <a:solidFill>
                  <a:srgbClr val="D15A3E"/>
                </a:solidFill>
                <a:ea typeface="Microsoft YaHei UI" panose="020B0503020204020204" pitchFamily="34" charset="-122"/>
              </a:rPr>
              <a:t>播放控制</a:t>
            </a:r>
            <a:endParaRPr lang="zh-CN" altLang="en-US" dirty="0">
              <a:solidFill>
                <a:srgbClr val="2D2E2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8150" y="39301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>
              <a:solidFill>
                <a:srgbClr val="2D2E2D"/>
              </a:solidFill>
            </a:endParaRPr>
          </a:p>
          <a:p>
            <a:endParaRPr lang="zh-CN" altLang="en-US" dirty="0">
              <a:solidFill>
                <a:srgbClr val="2D2E2D"/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19E5E2-A1E9-4DDF-93A1-5E24FE7B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17</a:t>
            </a:fld>
            <a:endParaRPr lang="en-US"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D65E8A7-409E-484B-A136-DE8857638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359" y="5453513"/>
            <a:ext cx="6305550" cy="438150"/>
          </a:xfrm>
          <a:prstGeom prst="rect">
            <a:avLst/>
          </a:prstGeom>
        </p:spPr>
      </p:pic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769FF0DB-2629-4664-8759-C69A390A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BDCA-AF7D-4132-9E81-79DDD051D74E}" type="datetime10">
              <a:rPr lang="zh-CN" alt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t>22:00</a:t>
            </a:fld>
            <a:endParaRPr lang="zh-CN"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30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512BA49-7D46-4E11-9544-069CCEB2A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D34B6-7566-428C-8CD0-AB3A50C51E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equalizeHist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//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直方图均衡化函数</a:t>
            </a:r>
            <a:endParaRPr lang="en-US" altLang="zh-CN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blur() //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均值滤波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GaussianBlur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 //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高斯滤波函数</a:t>
            </a:r>
            <a:endParaRPr lang="en-US" altLang="zh-CN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medianBlur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 //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中值滤波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bilateralFilter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 //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双边滤波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AD82B5-19B1-4711-A52F-8AA48ABC1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2E37E48-1774-4B49-B537-99483FC8DF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0E0726C-E614-4E49-BACC-94D97503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OpenCV</a:t>
            </a:r>
            <a:r>
              <a:rPr lang="zh-CN" altLang="en-US" dirty="0"/>
              <a:t>函数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A1F50E-09EA-4880-9877-ADE43E117935}"/>
              </a:ext>
            </a:extLst>
          </p:cNvPr>
          <p:cNvSpPr/>
          <p:nvPr/>
        </p:nvSpPr>
        <p:spPr>
          <a:xfrm>
            <a:off x="639738" y="6238845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D15A3E"/>
                </a:solidFill>
                <a:ea typeface="Microsoft YaHei UI" panose="020B0503020204020204" pitchFamily="34" charset="-122"/>
              </a:rPr>
              <a:t>视频</a:t>
            </a:r>
            <a:r>
              <a:rPr lang="zh-CN" altLang="en-US" sz="2000" dirty="0">
                <a:solidFill>
                  <a:srgbClr val="D15A3E"/>
                </a:solidFill>
                <a:ea typeface="Microsoft YaHei UI" panose="020B0503020204020204" pitchFamily="34" charset="-122"/>
              </a:rPr>
              <a:t>增强与</a:t>
            </a:r>
            <a:r>
              <a:rPr lang="zh-CN" altLang="zh-CN" sz="2000" dirty="0">
                <a:solidFill>
                  <a:srgbClr val="D15A3E"/>
                </a:solidFill>
                <a:ea typeface="Microsoft YaHei UI" panose="020B0503020204020204" pitchFamily="34" charset="-122"/>
              </a:rPr>
              <a:t>播放控制</a:t>
            </a:r>
            <a:endParaRPr lang="zh-CN" altLang="en-US" dirty="0">
              <a:solidFill>
                <a:srgbClr val="2D2E2D"/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EF84590-1DED-40C9-8951-719AC621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18</a:t>
            </a:fld>
            <a:endParaRPr lang="en-US"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A26510D1-CD0A-44FD-961F-09F1F273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5622-A515-46D6-BA61-52F133D2EDD7}" type="datetime10">
              <a:rPr lang="zh-CN" alt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t>22:00</a:t>
            </a:fld>
            <a:endParaRPr lang="zh-CN"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5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A0009-98CF-4292-956F-B56B3FD96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870804"/>
            <a:ext cx="11118573" cy="3920396"/>
          </a:xfrm>
        </p:spPr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https://docs.opencv.org/3.4/d7/dfc/group__highgui.html</a:t>
            </a:r>
            <a:r>
              <a:rPr lang="en-US" altLang="zh-CN" dirty="0"/>
              <a:t> </a:t>
            </a:r>
            <a:r>
              <a:rPr lang="en-US" altLang="zh-CN" dirty="0" err="1"/>
              <a:t>opencv</a:t>
            </a:r>
            <a:r>
              <a:rPr lang="zh-CN" altLang="en-US" dirty="0"/>
              <a:t>中可用于用户界面的相关函数文档</a:t>
            </a:r>
            <a:endParaRPr lang="en-US" altLang="zh-CN" dirty="0"/>
          </a:p>
          <a:p>
            <a:r>
              <a:rPr lang="en-US" altLang="zh-CN" dirty="0"/>
              <a:t>cv::</a:t>
            </a:r>
            <a:r>
              <a:rPr lang="en-US" altLang="zh-CN" dirty="0" err="1"/>
              <a:t>setMouseCallback</a:t>
            </a:r>
            <a:r>
              <a:rPr lang="zh-CN" altLang="en-US" dirty="0"/>
              <a:t>：用于设置鼠标事件回调函数，可以在图像上响应鼠标事件。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253555"/>
                </a:solidFill>
                <a:effectLst/>
                <a:latin typeface="Helvetica" panose="020B0604020202020204" pitchFamily="34" charset="0"/>
              </a:rPr>
              <a:t> cv::</a:t>
            </a:r>
            <a:r>
              <a:rPr lang="en-US" altLang="zh-CN" b="0" i="0" dirty="0" err="1">
                <a:solidFill>
                  <a:srgbClr val="253555"/>
                </a:solidFill>
                <a:effectLst/>
                <a:latin typeface="Helvetica" panose="020B0604020202020204" pitchFamily="34" charset="0"/>
              </a:rPr>
              <a:t>createButton</a:t>
            </a:r>
            <a:r>
              <a:rPr lang="en-US" altLang="zh-CN" b="0" i="0" dirty="0">
                <a:solidFill>
                  <a:srgbClr val="253555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zh-CN" altLang="en-US" b="0" i="0" dirty="0">
                <a:solidFill>
                  <a:srgbClr val="253555"/>
                </a:solidFill>
                <a:effectLst/>
                <a:latin typeface="Helvetica" panose="020B0604020202020204" pitchFamily="34" charset="0"/>
              </a:rPr>
              <a:t>创建按钮，允许用户交互</a:t>
            </a:r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70FA99B-EBB3-49AA-A550-D5D3558C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可用于用户交互的函数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0A1ABE-6CFA-486E-9367-51E6154449D6}"/>
              </a:ext>
            </a:extLst>
          </p:cNvPr>
          <p:cNvSpPr/>
          <p:nvPr/>
        </p:nvSpPr>
        <p:spPr>
          <a:xfrm>
            <a:off x="639738" y="6238845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D15A3E"/>
                </a:solidFill>
                <a:ea typeface="Microsoft YaHei UI" panose="020B0503020204020204" pitchFamily="34" charset="-122"/>
              </a:rPr>
              <a:t>视频</a:t>
            </a:r>
            <a:r>
              <a:rPr lang="zh-CN" altLang="en-US" sz="2000" dirty="0">
                <a:solidFill>
                  <a:srgbClr val="D15A3E"/>
                </a:solidFill>
                <a:ea typeface="Microsoft YaHei UI" panose="020B0503020204020204" pitchFamily="34" charset="-122"/>
              </a:rPr>
              <a:t>增强与</a:t>
            </a:r>
            <a:r>
              <a:rPr lang="zh-CN" altLang="zh-CN" sz="2000" dirty="0">
                <a:solidFill>
                  <a:srgbClr val="D15A3E"/>
                </a:solidFill>
                <a:ea typeface="Microsoft YaHei UI" panose="020B0503020204020204" pitchFamily="34" charset="-122"/>
              </a:rPr>
              <a:t>播放控制</a:t>
            </a:r>
            <a:endParaRPr lang="zh-CN" altLang="en-US" dirty="0">
              <a:solidFill>
                <a:srgbClr val="2D2E2D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6CA5317-B355-4F7B-B1E3-E90A3BA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19</a:t>
            </a:fld>
            <a:endParaRPr lang="en-US"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060F0C-4FB5-47CD-A410-202478A7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FCD2-3A5A-4A20-8D53-D62C4EDA71AD}" type="datetime10">
              <a:rPr lang="zh-CN" alt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t>22:00</a:t>
            </a:fld>
            <a:endParaRPr lang="zh-CN"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77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OpenCV</a:t>
            </a:r>
            <a:r>
              <a:rPr lang="zh-CN" altLang="en-US" dirty="0"/>
              <a:t>函数查询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OpenCV</a:t>
            </a:r>
            <a:r>
              <a:rPr lang="zh-CN" altLang="en-US" sz="1800" dirty="0"/>
              <a:t>（</a:t>
            </a:r>
            <a:r>
              <a:rPr lang="en-US" altLang="zh-CN" sz="1800" dirty="0"/>
              <a:t>Open Source Computer Vision Library</a:t>
            </a:r>
            <a:r>
              <a:rPr lang="zh-CN" altLang="en-US" sz="1800" dirty="0"/>
              <a:t>）是一个开源的计算机视觉库，提供了丰富的图像处理函数。</a:t>
            </a:r>
            <a:endParaRPr lang="en-US" altLang="zh-CN" sz="1800" dirty="0"/>
          </a:p>
          <a:p>
            <a:r>
              <a:rPr lang="en-US" altLang="zh-CN" dirty="0"/>
              <a:t>OpenCV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网址：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https://docs.opencv.org/</a:t>
            </a:r>
            <a:r>
              <a:rPr lang="en-US" altLang="zh-CN" dirty="0"/>
              <a:t> OpenCV</a:t>
            </a:r>
            <a:r>
              <a:rPr lang="zh-CN" altLang="en-US" dirty="0"/>
              <a:t>文档，包含各个版本的文档</a:t>
            </a:r>
          </a:p>
          <a:p>
            <a:pPr marL="0" indent="0">
              <a:buNone/>
            </a:pPr>
            <a:r>
              <a:rPr lang="en-US" altLang="zh-CN" dirty="0">
                <a:hlinkClick r:id="rId4"/>
              </a:rPr>
              <a:t>https://docs.opencv.org/3.0-beta/modules/refman.html</a:t>
            </a:r>
            <a:r>
              <a:rPr lang="en-US" altLang="zh-CN" dirty="0"/>
              <a:t> </a:t>
            </a:r>
            <a:r>
              <a:rPr lang="zh-CN" altLang="en-US" dirty="0"/>
              <a:t>可查询函数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39738" y="6238845"/>
            <a:ext cx="2093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D15A3E"/>
                </a:solidFill>
                <a:ea typeface="Microsoft YaHei UI" panose="020B0503020204020204" pitchFamily="34" charset="-122"/>
              </a:rPr>
              <a:t>Opencv</a:t>
            </a:r>
            <a:r>
              <a:rPr lang="zh-CN" altLang="en-US" sz="2000" dirty="0">
                <a:solidFill>
                  <a:srgbClr val="D15A3E"/>
                </a:solidFill>
                <a:ea typeface="Microsoft YaHei UI" panose="020B0503020204020204" pitchFamily="34" charset="-122"/>
              </a:rPr>
              <a:t>基础知识</a:t>
            </a:r>
            <a:endParaRPr lang="zh-CN" altLang="en-US" sz="2000" dirty="0">
              <a:solidFill>
                <a:srgbClr val="2D2E2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8150" y="39301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>
              <a:solidFill>
                <a:srgbClr val="2D2E2D"/>
              </a:solidFill>
            </a:endParaRPr>
          </a:p>
          <a:p>
            <a:endParaRPr lang="zh-CN" altLang="en-US" dirty="0">
              <a:solidFill>
                <a:srgbClr val="2D2E2D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788" y="3736245"/>
            <a:ext cx="7540154" cy="364687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241143" y="4555169"/>
            <a:ext cx="1968500" cy="520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5830" y="4367637"/>
            <a:ext cx="4873152" cy="2909161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7390E0-F6E1-43B1-B6DB-075D3398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2</a:t>
            </a:fld>
            <a:endParaRPr lang="en-US"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07BA50-B858-44D1-9DD5-8139DEEE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4027-A64E-4B8F-A1A9-45D544EA1872}" type="datetime10">
              <a:rPr lang="zh-CN" alt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t>22:00</a:t>
            </a:fld>
            <a:endParaRPr lang="zh-CN" altLang="en-US" dirty="0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2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图像：</a:t>
            </a:r>
            <a:r>
              <a:rPr lang="en-US" altLang="zh-CN" dirty="0" err="1"/>
              <a:t>IplImage</a:t>
            </a:r>
            <a:r>
              <a:rPr lang="zh-CN" altLang="en-US" dirty="0"/>
              <a:t>和</a:t>
            </a:r>
            <a:r>
              <a:rPr lang="en-US" altLang="zh-CN" dirty="0"/>
              <a:t>Mat</a:t>
            </a:r>
            <a:r>
              <a:rPr lang="zh-CN" altLang="en-US" dirty="0"/>
              <a:t>类</a:t>
            </a:r>
          </a:p>
        </p:txBody>
      </p:sp>
      <p:sp>
        <p:nvSpPr>
          <p:cNvPr id="32" name="内容占位符 31"/>
          <p:cNvSpPr>
            <a:spLocks noGrp="1"/>
          </p:cNvSpPr>
          <p:nvPr>
            <p:ph idx="1"/>
          </p:nvPr>
        </p:nvSpPr>
        <p:spPr>
          <a:xfrm>
            <a:off x="658788" y="1299030"/>
            <a:ext cx="10420890" cy="3809999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buClr>
                <a:srgbClr val="D15A3E"/>
              </a:buClr>
            </a:pPr>
            <a:r>
              <a:rPr lang="en-US" altLang="zh-CN" dirty="0" err="1">
                <a:solidFill>
                  <a:srgbClr val="2D2E2D"/>
                </a:solidFill>
                <a:latin typeface="Calibri" panose="020F0502020204030204" pitchFamily="34" charset="0"/>
              </a:rPr>
              <a:t>Opencv</a:t>
            </a:r>
            <a:r>
              <a:rPr lang="zh-CN" altLang="en-US" dirty="0">
                <a:solidFill>
                  <a:srgbClr val="2D2E2D"/>
                </a:solidFill>
                <a:latin typeface="Calibri" panose="020F0502020204030204" pitchFamily="34" charset="0"/>
              </a:rPr>
              <a:t>中常见的与图像操作有关的数据容器有</a:t>
            </a:r>
            <a:r>
              <a:rPr lang="en-US" altLang="zh-CN" dirty="0">
                <a:solidFill>
                  <a:srgbClr val="2D2E2D"/>
                </a:solidFill>
                <a:latin typeface="Calibri" panose="020F0502020204030204" pitchFamily="34" charset="0"/>
              </a:rPr>
              <a:t>Mat</a:t>
            </a:r>
            <a:r>
              <a:rPr lang="zh-CN" altLang="en-US" dirty="0">
                <a:solidFill>
                  <a:srgbClr val="2D2E2D"/>
                </a:solidFill>
                <a:latin typeface="Calibri" panose="020F0502020204030204" pitchFamily="34" charset="0"/>
              </a:rPr>
              <a:t>，</a:t>
            </a:r>
            <a:r>
              <a:rPr lang="en-US" altLang="zh-CN" dirty="0" err="1">
                <a:solidFill>
                  <a:srgbClr val="2D2E2D"/>
                </a:solidFill>
                <a:latin typeface="Calibri" panose="020F0502020204030204" pitchFamily="34" charset="0"/>
              </a:rPr>
              <a:t>cvMat</a:t>
            </a:r>
            <a:r>
              <a:rPr lang="zh-CN" altLang="en-US" dirty="0">
                <a:solidFill>
                  <a:srgbClr val="2D2E2D"/>
                </a:solidFill>
                <a:latin typeface="Calibri" panose="020F0502020204030204" pitchFamily="34" charset="0"/>
              </a:rPr>
              <a:t>和</a:t>
            </a:r>
            <a:r>
              <a:rPr lang="en-US" altLang="zh-CN" dirty="0" err="1">
                <a:solidFill>
                  <a:srgbClr val="2D2E2D"/>
                </a:solidFill>
                <a:latin typeface="Calibri" panose="020F0502020204030204" pitchFamily="34" charset="0"/>
              </a:rPr>
              <a:t>IplImage</a:t>
            </a:r>
            <a:r>
              <a:rPr lang="zh-CN" altLang="en-US" dirty="0">
                <a:solidFill>
                  <a:srgbClr val="2D2E2D"/>
                </a:solidFill>
                <a:latin typeface="Calibri" panose="020F0502020204030204" pitchFamily="34" charset="0"/>
              </a:rPr>
              <a:t>，这三种类型都可以代表和显示图像。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IplImage</a:t>
            </a:r>
            <a:r>
              <a:rPr lang="zh-CN" altLang="en-US" dirty="0">
                <a:solidFill>
                  <a:srgbClr val="2D2E2D"/>
                </a:solidFill>
                <a:latin typeface="Calibri" panose="020F0502020204030204" pitchFamily="34" charset="0"/>
              </a:rPr>
              <a:t>由</a:t>
            </a:r>
            <a:r>
              <a:rPr lang="en-US" altLang="zh-CN" dirty="0" err="1">
                <a:solidFill>
                  <a:srgbClr val="2D2E2D"/>
                </a:solidFill>
                <a:latin typeface="Calibri" panose="020F0502020204030204" pitchFamily="34" charset="0"/>
              </a:rPr>
              <a:t>CvMat</a:t>
            </a:r>
            <a:r>
              <a:rPr lang="zh-CN" altLang="en-US" dirty="0">
                <a:solidFill>
                  <a:srgbClr val="2D2E2D"/>
                </a:solidFill>
                <a:latin typeface="Calibri" panose="020F0502020204030204" pitchFamily="34" charset="0"/>
              </a:rPr>
              <a:t>派生，提供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语言</a:t>
            </a:r>
            <a:r>
              <a:rPr lang="zh-CN" altLang="en-US" dirty="0">
                <a:solidFill>
                  <a:srgbClr val="2D2E2D"/>
                </a:solidFill>
                <a:latin typeface="Calibri" panose="020F0502020204030204" pitchFamily="34" charset="0"/>
              </a:rPr>
              <a:t>接口。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Mat</a:t>
            </a:r>
            <a:r>
              <a:rPr lang="zh-CN" altLang="en-US" dirty="0">
                <a:solidFill>
                  <a:srgbClr val="2D2E2D"/>
                </a:solidFill>
                <a:latin typeface="Calibri" panose="020F0502020204030204" pitchFamily="34" charset="0"/>
              </a:rPr>
              <a:t>类型则是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C++</a:t>
            </a:r>
            <a:r>
              <a:rPr lang="zh-CN" altLang="en-US" dirty="0">
                <a:solidFill>
                  <a:srgbClr val="2D2E2D"/>
                </a:solidFill>
                <a:latin typeface="Calibri" panose="020F0502020204030204" pitchFamily="34" charset="0"/>
              </a:rPr>
              <a:t>版本的矩阵类型。</a:t>
            </a:r>
          </a:p>
          <a:p>
            <a:pPr lvl="0" algn="just">
              <a:lnSpc>
                <a:spcPct val="150000"/>
              </a:lnSpc>
              <a:buClr>
                <a:srgbClr val="D15A3E"/>
              </a:buClr>
            </a:pPr>
            <a:r>
              <a:rPr lang="en-US" altLang="zh-CN" dirty="0">
                <a:solidFill>
                  <a:srgbClr val="2D2E2D"/>
                </a:solidFill>
                <a:latin typeface="Calibri" panose="020F0502020204030204" pitchFamily="34" charset="0"/>
              </a:rPr>
              <a:t>Mat</a:t>
            </a:r>
            <a:r>
              <a:rPr lang="zh-CN" altLang="en-US" dirty="0">
                <a:solidFill>
                  <a:srgbClr val="2D2E2D"/>
                </a:solidFill>
                <a:latin typeface="Calibri" panose="020F0502020204030204" pitchFamily="34" charset="0"/>
              </a:rPr>
              <a:t>类型侧重于计算，数学性较高，</a:t>
            </a:r>
            <a:r>
              <a:rPr lang="en-US" altLang="zh-CN" dirty="0" err="1">
                <a:solidFill>
                  <a:srgbClr val="2D2E2D"/>
                </a:solidFill>
                <a:latin typeface="Calibri" panose="020F0502020204030204" pitchFamily="34" charset="0"/>
              </a:rPr>
              <a:t>openCV</a:t>
            </a:r>
            <a:r>
              <a:rPr lang="zh-CN" altLang="en-US" dirty="0">
                <a:solidFill>
                  <a:srgbClr val="2D2E2D"/>
                </a:solidFill>
                <a:latin typeface="Calibri" panose="020F0502020204030204" pitchFamily="34" charset="0"/>
              </a:rPr>
              <a:t>对</a:t>
            </a:r>
            <a:r>
              <a:rPr lang="en-US" altLang="zh-CN" dirty="0">
                <a:solidFill>
                  <a:srgbClr val="2D2E2D"/>
                </a:solidFill>
                <a:latin typeface="Calibri" panose="020F0502020204030204" pitchFamily="34" charset="0"/>
              </a:rPr>
              <a:t>Mat</a:t>
            </a:r>
            <a:r>
              <a:rPr lang="zh-CN" altLang="en-US" dirty="0">
                <a:solidFill>
                  <a:srgbClr val="2D2E2D"/>
                </a:solidFill>
                <a:latin typeface="Calibri" panose="020F0502020204030204" pitchFamily="34" charset="0"/>
              </a:rPr>
              <a:t>类型的计算进行了优化。而</a:t>
            </a:r>
            <a:r>
              <a:rPr lang="en-US" altLang="zh-CN" dirty="0" err="1">
                <a:solidFill>
                  <a:srgbClr val="2D2E2D"/>
                </a:solidFill>
                <a:latin typeface="Calibri" panose="020F0502020204030204" pitchFamily="34" charset="0"/>
              </a:rPr>
              <a:t>CvMat</a:t>
            </a:r>
            <a:r>
              <a:rPr lang="zh-CN" altLang="en-US" dirty="0">
                <a:solidFill>
                  <a:srgbClr val="2D2E2D"/>
                </a:solidFill>
                <a:latin typeface="Calibri" panose="020F0502020204030204" pitchFamily="34" charset="0"/>
              </a:rPr>
              <a:t>和</a:t>
            </a:r>
            <a:r>
              <a:rPr lang="en-US" altLang="zh-CN" dirty="0" err="1">
                <a:solidFill>
                  <a:srgbClr val="2D2E2D"/>
                </a:solidFill>
                <a:latin typeface="Calibri" panose="020F0502020204030204" pitchFamily="34" charset="0"/>
              </a:rPr>
              <a:t>IplImage</a:t>
            </a:r>
            <a:r>
              <a:rPr lang="zh-CN" altLang="en-US" dirty="0">
                <a:solidFill>
                  <a:srgbClr val="2D2E2D"/>
                </a:solidFill>
                <a:latin typeface="Calibri" panose="020F0502020204030204" pitchFamily="34" charset="0"/>
              </a:rPr>
              <a:t>类型更侧重于“图像”，</a:t>
            </a:r>
            <a:r>
              <a:rPr lang="en-US" altLang="zh-CN" dirty="0" err="1">
                <a:solidFill>
                  <a:srgbClr val="2D2E2D"/>
                </a:solidFill>
                <a:latin typeface="Calibri" panose="020F0502020204030204" pitchFamily="34" charset="0"/>
              </a:rPr>
              <a:t>opencv</a:t>
            </a:r>
            <a:r>
              <a:rPr lang="zh-CN" altLang="en-US" dirty="0">
                <a:solidFill>
                  <a:srgbClr val="2D2E2D"/>
                </a:solidFill>
                <a:latin typeface="Calibri" panose="020F0502020204030204" pitchFamily="34" charset="0"/>
              </a:rPr>
              <a:t>对其中的图像操作（缩放、单通道提取、图像阈值操作等）进行了优化。</a:t>
            </a:r>
            <a:endParaRPr lang="en-US" altLang="zh-CN" dirty="0">
              <a:solidFill>
                <a:srgbClr val="2D2E2D"/>
              </a:solidFill>
              <a:latin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9738" y="6238845"/>
            <a:ext cx="2093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D15A3E"/>
                </a:solidFill>
                <a:ea typeface="Microsoft YaHei UI" panose="020B0503020204020204" pitchFamily="34" charset="-122"/>
              </a:rPr>
              <a:t>Opencv</a:t>
            </a:r>
            <a:r>
              <a:rPr lang="zh-CN" altLang="en-US" sz="2000" dirty="0">
                <a:solidFill>
                  <a:srgbClr val="D15A3E"/>
                </a:solidFill>
                <a:ea typeface="Microsoft YaHei UI" panose="020B0503020204020204" pitchFamily="34" charset="-122"/>
              </a:rPr>
              <a:t>基础知识</a:t>
            </a:r>
            <a:endParaRPr lang="zh-CN" altLang="en-US" dirty="0">
              <a:solidFill>
                <a:srgbClr val="2D2E2D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207A8E-2F9C-4D4F-BF25-E76A4FA6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3</a:t>
            </a:fld>
            <a:endParaRPr lang="en-US" altLang="en-US" dirty="0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3A728-D818-439F-B5AC-D90061A1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F7B-8771-4B3F-B38A-2C0C0F7538F4}" type="datetime10">
              <a:rPr lang="zh-CN" alt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t>22:00</a:t>
            </a:fld>
            <a:endParaRPr lang="zh-CN" altLang="en-US" dirty="0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65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创建</a:t>
            </a:r>
            <a:r>
              <a:rPr lang="en-US" altLang="zh-CN" sz="2400" dirty="0"/>
              <a:t>IplImage — C</a:t>
            </a:r>
            <a:endParaRPr lang="zh-CN" altLang="en-US" sz="2400" dirty="0"/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592034" y="1870803"/>
            <a:ext cx="5594349" cy="39203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D15A3E"/>
              </a:buClr>
              <a:buNone/>
            </a:pPr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</a:rPr>
              <a:t>IplImage* </a:t>
            </a:r>
            <a:r>
              <a:rPr lang="en-US" altLang="zh-CN" sz="1800" dirty="0" err="1">
                <a:solidFill>
                  <a:srgbClr val="2D2E2D"/>
                </a:solidFill>
              </a:rPr>
              <a:t>src</a:t>
            </a:r>
            <a:r>
              <a:rPr lang="en-US" altLang="zh-CN" sz="1800" dirty="0">
                <a:solidFill>
                  <a:srgbClr val="2D2E2D"/>
                </a:solidFill>
              </a:rPr>
              <a:t>; </a:t>
            </a:r>
            <a:r>
              <a:rPr lang="en-US" altLang="zh-CN" sz="1800" dirty="0">
                <a:solidFill>
                  <a:srgbClr val="80C535"/>
                </a:solidFill>
              </a:rPr>
              <a:t>//</a:t>
            </a:r>
            <a:r>
              <a:rPr lang="zh-CN" altLang="en-US" sz="1800" dirty="0">
                <a:solidFill>
                  <a:srgbClr val="80C535"/>
                </a:solidFill>
              </a:rPr>
              <a:t>创建</a:t>
            </a:r>
            <a:r>
              <a:rPr lang="en-US" altLang="zh-CN" sz="1800" dirty="0">
                <a:solidFill>
                  <a:srgbClr val="80C535"/>
                </a:solidFill>
              </a:rPr>
              <a:t>IplImage</a:t>
            </a:r>
            <a:r>
              <a:rPr lang="zh-CN" altLang="en-US" sz="1800" dirty="0">
                <a:solidFill>
                  <a:srgbClr val="80C535"/>
                </a:solidFill>
              </a:rPr>
              <a:t>类型</a:t>
            </a:r>
            <a:r>
              <a:rPr lang="en-US" altLang="zh-CN" sz="1800" dirty="0" err="1">
                <a:solidFill>
                  <a:srgbClr val="2D2E2D"/>
                </a:solidFill>
              </a:rPr>
              <a:t>src</a:t>
            </a:r>
            <a:r>
              <a:rPr lang="en-US" altLang="zh-CN" sz="1800" dirty="0">
                <a:solidFill>
                  <a:srgbClr val="2D2E2D"/>
                </a:solidFill>
              </a:rPr>
              <a:t>=</a:t>
            </a:r>
            <a:r>
              <a:rPr lang="en-US" altLang="zh-CN" sz="1800" dirty="0" err="1">
                <a:solidFill>
                  <a:schemeClr val="accent4">
                    <a:lumMod val="75000"/>
                  </a:schemeClr>
                </a:solidFill>
              </a:rPr>
              <a:t>cvLoadImage</a:t>
            </a:r>
            <a:r>
              <a:rPr lang="en-US" altLang="zh-CN" sz="1800" dirty="0">
                <a:solidFill>
                  <a:srgbClr val="2D2E2D"/>
                </a:solidFill>
              </a:rPr>
              <a:t>(“1.jpg”,1); </a:t>
            </a:r>
            <a:r>
              <a:rPr lang="en-US" altLang="zh-CN" sz="1800" dirty="0">
                <a:solidFill>
                  <a:srgbClr val="92D050"/>
                </a:solidFill>
              </a:rPr>
              <a:t>//</a:t>
            </a:r>
            <a:r>
              <a:rPr lang="zh-CN" altLang="en-US" sz="1800" dirty="0">
                <a:solidFill>
                  <a:srgbClr val="92D050"/>
                </a:solidFill>
              </a:rPr>
              <a:t>读取彩色图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Clr>
                <a:srgbClr val="D15A3E"/>
              </a:buClr>
              <a:buNone/>
            </a:pPr>
            <a:r>
              <a:rPr lang="en-US" altLang="zh-CN" sz="1800" dirty="0">
                <a:solidFill>
                  <a:srgbClr val="2D2E2D"/>
                </a:solidFill>
              </a:rPr>
              <a:t>IpImage* </a:t>
            </a:r>
            <a:r>
              <a:rPr lang="en-US" altLang="zh-CN" sz="1800" dirty="0" err="1">
                <a:solidFill>
                  <a:srgbClr val="2D2E2D"/>
                </a:solidFill>
              </a:rPr>
              <a:t>dst</a:t>
            </a:r>
            <a:r>
              <a:rPr lang="en-US" altLang="zh-CN" sz="1800" dirty="0">
                <a:solidFill>
                  <a:srgbClr val="2D2E2D"/>
                </a:solidFill>
              </a:rPr>
              <a:t> = </a:t>
            </a:r>
            <a:r>
              <a:rPr lang="en-US" altLang="zh-CN" sz="1800" dirty="0" err="1">
                <a:solidFill>
                  <a:schemeClr val="accent4">
                    <a:lumMod val="75000"/>
                  </a:schemeClr>
                </a:solidFill>
              </a:rPr>
              <a:t>cvCreateImage</a:t>
            </a:r>
            <a:r>
              <a:rPr lang="en-US" altLang="zh-CN" sz="1800" dirty="0">
                <a:solidFill>
                  <a:srgbClr val="2D2E2D"/>
                </a:solidFill>
              </a:rPr>
              <a:t>( </a:t>
            </a:r>
            <a:r>
              <a:rPr lang="en-US" altLang="zh-CN" sz="1800" dirty="0" err="1">
                <a:solidFill>
                  <a:srgbClr val="2D2E2D"/>
                </a:solidFill>
              </a:rPr>
              <a:t>cvGetSize</a:t>
            </a:r>
            <a:r>
              <a:rPr lang="en-US" altLang="zh-CN" sz="1800" dirty="0">
                <a:solidFill>
                  <a:srgbClr val="2D2E2D"/>
                </a:solidFill>
              </a:rPr>
              <a:t>(</a:t>
            </a:r>
            <a:r>
              <a:rPr lang="en-US" altLang="zh-CN" sz="1800" dirty="0" err="1">
                <a:solidFill>
                  <a:srgbClr val="2D2E2D"/>
                </a:solidFill>
              </a:rPr>
              <a:t>src</a:t>
            </a:r>
            <a:r>
              <a:rPr lang="en-US" altLang="zh-CN" sz="1800" dirty="0">
                <a:solidFill>
                  <a:srgbClr val="2D2E2D"/>
                </a:solidFill>
              </a:rPr>
              <a:t>), 8, 1 );  </a:t>
            </a:r>
            <a:r>
              <a:rPr lang="en-US" altLang="zh-CN" sz="1800" dirty="0">
                <a:solidFill>
                  <a:srgbClr val="92D050"/>
                </a:solidFill>
              </a:rPr>
              <a:t>//</a:t>
            </a:r>
            <a:r>
              <a:rPr lang="zh-CN" altLang="en-US" sz="1800" dirty="0">
                <a:solidFill>
                  <a:srgbClr val="92D050"/>
                </a:solidFill>
              </a:rPr>
              <a:t>创建与</a:t>
            </a:r>
            <a:r>
              <a:rPr lang="en-US" altLang="zh-CN" sz="1800" dirty="0" err="1">
                <a:solidFill>
                  <a:srgbClr val="92D050"/>
                </a:solidFill>
              </a:rPr>
              <a:t>src</a:t>
            </a:r>
            <a:r>
              <a:rPr lang="zh-CN" altLang="en-US" sz="1800" dirty="0">
                <a:solidFill>
                  <a:srgbClr val="92D050"/>
                </a:solidFill>
              </a:rPr>
              <a:t>同样大小的单通道图像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>
          <a:xfrm>
            <a:off x="6431643" y="1185412"/>
            <a:ext cx="4572000" cy="76482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创建</a:t>
            </a:r>
            <a:r>
              <a:rPr lang="en-US" altLang="zh-CN" sz="2400" dirty="0"/>
              <a:t>Mat — C++</a:t>
            </a:r>
            <a:endParaRPr lang="zh-CN" altLang="en-US" sz="2400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>
          <a:xfrm>
            <a:off x="6468831" y="1870804"/>
            <a:ext cx="5594349" cy="40661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/>
              <a:t>方式一：从文件读入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</a:rPr>
              <a:t>Mat</a:t>
            </a:r>
            <a:r>
              <a:rPr lang="en-US" altLang="zh-CN" sz="1800" dirty="0"/>
              <a:t> src1 = </a:t>
            </a:r>
            <a:r>
              <a:rPr lang="en-US" altLang="zh-CN" sz="1800" dirty="0" err="1">
                <a:solidFill>
                  <a:schemeClr val="accent4">
                    <a:lumMod val="75000"/>
                  </a:schemeClr>
                </a:solidFill>
              </a:rPr>
              <a:t>imread</a:t>
            </a:r>
            <a:r>
              <a:rPr lang="en-US" altLang="zh-CN" sz="1800" dirty="0"/>
              <a:t>(“1.jpg”);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/>
              <a:t>方式二：</a:t>
            </a:r>
            <a:r>
              <a:rPr lang="en-US" altLang="zh-CN" sz="1800" dirty="0"/>
              <a:t> create</a:t>
            </a:r>
            <a:r>
              <a:rPr lang="zh-CN" altLang="en-US" sz="1800" dirty="0"/>
              <a:t>函数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</a:rPr>
              <a:t>Mat</a:t>
            </a:r>
            <a:r>
              <a:rPr lang="en-US" altLang="zh-CN" sz="1800" dirty="0"/>
              <a:t> src2;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/>
              <a:t>src2.</a:t>
            </a:r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</a:rPr>
              <a:t>create</a:t>
            </a:r>
            <a:r>
              <a:rPr lang="en-US" altLang="zh-CN" sz="1800" dirty="0"/>
              <a:t>(rows,cols,CV_8UC1);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/>
              <a:t>方式三：构造函数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/>
              <a:t>Mat </a:t>
            </a:r>
            <a:r>
              <a:rPr lang="en-US" altLang="zh-CN" sz="1800" dirty="0" err="1"/>
              <a:t>img</a:t>
            </a:r>
            <a:r>
              <a:rPr lang="en-US" altLang="zh-CN" sz="1800" dirty="0"/>
              <a:t>(rows, cols, CV_8UC3);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92D050"/>
                </a:solidFill>
              </a:rPr>
              <a:t>// CV_8UC1</a:t>
            </a:r>
            <a:r>
              <a:rPr lang="zh-CN" altLang="en-US" sz="1800" dirty="0">
                <a:solidFill>
                  <a:srgbClr val="92D050"/>
                </a:solidFill>
              </a:rPr>
              <a:t>为</a:t>
            </a:r>
            <a:r>
              <a:rPr lang="en-US" altLang="zh-CN" sz="1800" dirty="0">
                <a:solidFill>
                  <a:srgbClr val="92D050"/>
                </a:solidFill>
              </a:rPr>
              <a:t>8-bit</a:t>
            </a:r>
            <a:r>
              <a:rPr lang="zh-CN" altLang="en-US" sz="1800" dirty="0">
                <a:solidFill>
                  <a:srgbClr val="92D050"/>
                </a:solidFill>
              </a:rPr>
              <a:t>的单通道图像，</a:t>
            </a:r>
            <a:r>
              <a:rPr lang="en-US" altLang="zh-CN" sz="1800" dirty="0">
                <a:solidFill>
                  <a:srgbClr val="92D050"/>
                </a:solidFill>
              </a:rPr>
              <a:t>CV_8UC3</a:t>
            </a:r>
            <a:r>
              <a:rPr lang="zh-CN" altLang="en-US" sz="1800" dirty="0">
                <a:solidFill>
                  <a:srgbClr val="92D050"/>
                </a:solidFill>
              </a:rPr>
              <a:t>为</a:t>
            </a:r>
            <a:r>
              <a:rPr lang="en-US" altLang="zh-CN" sz="1800" dirty="0">
                <a:solidFill>
                  <a:srgbClr val="92D050"/>
                </a:solidFill>
              </a:rPr>
              <a:t>8-bit</a:t>
            </a:r>
            <a:r>
              <a:rPr lang="zh-CN" altLang="en-US" sz="1800" dirty="0">
                <a:solidFill>
                  <a:srgbClr val="92D050"/>
                </a:solidFill>
              </a:rPr>
              <a:t>的三通道图像</a:t>
            </a:r>
            <a:endParaRPr lang="en-US" altLang="zh-CN" sz="1800" dirty="0">
              <a:solidFill>
                <a:srgbClr val="92D05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创建图像：</a:t>
            </a:r>
            <a:r>
              <a:rPr lang="en-US" altLang="zh-CN" dirty="0" err="1"/>
              <a:t>IplImage</a:t>
            </a:r>
            <a:r>
              <a:rPr lang="zh-CN" altLang="en-US" dirty="0"/>
              <a:t>和</a:t>
            </a:r>
            <a:r>
              <a:rPr lang="en-US" altLang="zh-CN" dirty="0"/>
              <a:t>Mat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9738" y="6238845"/>
            <a:ext cx="2093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D15A3E"/>
                </a:solidFill>
                <a:ea typeface="Microsoft YaHei UI" panose="020B0503020204020204" pitchFamily="34" charset="-122"/>
              </a:rPr>
              <a:t>Opencv</a:t>
            </a:r>
            <a:r>
              <a:rPr lang="zh-CN" altLang="en-US" sz="2000" dirty="0">
                <a:solidFill>
                  <a:srgbClr val="D15A3E"/>
                </a:solidFill>
                <a:ea typeface="Microsoft YaHei UI" panose="020B0503020204020204" pitchFamily="34" charset="-122"/>
              </a:rPr>
              <a:t>基础知识</a:t>
            </a:r>
            <a:endParaRPr lang="zh-CN" altLang="en-US" sz="2000" dirty="0">
              <a:solidFill>
                <a:srgbClr val="2D2E2D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4AEC1-870B-4FC9-8644-9D8FDEDA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4</a:t>
            </a:fld>
            <a:endParaRPr lang="en-US"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4C16300B-365E-44E7-816B-8D48B456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04E6-D0EA-46FE-A941-3B44667B39B9}" type="datetime10">
              <a:rPr lang="zh-CN" alt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t>22:00</a:t>
            </a:fld>
            <a:endParaRPr lang="zh-CN"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19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0C09B4-BF95-49EE-BD4A-4E825BA6B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部分成员函数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0B2997-1554-4B73-9FA1-F161297C8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1" y="1870804"/>
            <a:ext cx="5907314" cy="39203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访问矩阵元素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Mat::at(int i0,int i1) //</a:t>
            </a:r>
            <a:r>
              <a:rPr lang="zh-CN" altLang="en-US" dirty="0"/>
              <a:t>以二维矩阵为例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矩阵转换函数：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Mat::</a:t>
            </a:r>
            <a:r>
              <a:rPr lang="en-US" altLang="zh-CN" dirty="0" err="1"/>
              <a:t>convertTo</a:t>
            </a:r>
            <a:r>
              <a:rPr lang="en-US" altLang="zh-CN" dirty="0"/>
              <a:t>()</a:t>
            </a:r>
            <a:r>
              <a:rPr lang="zh-CN" altLang="en-US" dirty="0"/>
              <a:t>转换元素数据类型，如</a:t>
            </a:r>
            <a:r>
              <a:rPr lang="en-US" altLang="zh-CN" dirty="0"/>
              <a:t>float</a:t>
            </a:r>
            <a:r>
              <a:rPr lang="zh-CN" altLang="en-US" dirty="0"/>
              <a:t>类型变为</a:t>
            </a:r>
            <a:r>
              <a:rPr lang="en-US" altLang="zh-CN" dirty="0" err="1"/>
              <a:t>uchar</a:t>
            </a:r>
            <a:r>
              <a:rPr lang="zh-CN" altLang="en-US" dirty="0"/>
              <a:t>无符号字符型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Mat:: </a:t>
            </a:r>
            <a:r>
              <a:rPr lang="en-US" altLang="zh-CN" dirty="0" err="1"/>
              <a:t>cvtColor</a:t>
            </a:r>
            <a:r>
              <a:rPr lang="en-US" altLang="zh-CN" dirty="0"/>
              <a:t>()</a:t>
            </a:r>
            <a:r>
              <a:rPr lang="zh-CN" altLang="en-US" dirty="0"/>
              <a:t> 转换颜色，改变通道，例如彩色图转灰度图转换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Mat::channels()//</a:t>
            </a:r>
            <a:r>
              <a:rPr lang="zh-CN" altLang="en-US" dirty="0"/>
              <a:t>矩阵的通道数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Mat::clone()//</a:t>
            </a:r>
            <a:r>
              <a:rPr lang="zh-CN" altLang="en-US" dirty="0"/>
              <a:t>矩阵复制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Mat::zeros() //</a:t>
            </a:r>
            <a:r>
              <a:rPr lang="zh-CN" altLang="en-US" dirty="0"/>
              <a:t>生成全</a:t>
            </a:r>
            <a:r>
              <a:rPr lang="en-US" altLang="zh-CN" dirty="0"/>
              <a:t>0</a:t>
            </a:r>
            <a:r>
              <a:rPr lang="zh-CN" altLang="en-US" dirty="0"/>
              <a:t>矩阵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Mat::ones()  //</a:t>
            </a:r>
            <a:r>
              <a:rPr lang="zh-CN" altLang="en-US" dirty="0"/>
              <a:t>生成全</a:t>
            </a:r>
            <a:r>
              <a:rPr lang="en-US" altLang="zh-CN" dirty="0"/>
              <a:t>1</a:t>
            </a:r>
            <a:r>
              <a:rPr lang="zh-CN" altLang="en-US" dirty="0"/>
              <a:t>矩阵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76D9B2-AACA-4B99-A88B-C21CB713E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部分成员变量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BE7CA88-0939-479D-82DE-6A4CBDA884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 cv::Mat::cols;     //</a:t>
            </a:r>
            <a:r>
              <a:rPr lang="zh-CN" altLang="en-US" dirty="0"/>
              <a:t>返回矩阵的列数</a:t>
            </a:r>
          </a:p>
          <a:p>
            <a:r>
              <a:rPr lang="en-US" altLang="zh-CN" dirty="0"/>
              <a:t>int cv::Mat::rows      // </a:t>
            </a:r>
            <a:r>
              <a:rPr lang="zh-CN" altLang="en-US" dirty="0"/>
              <a:t>返回矩阵行数</a:t>
            </a:r>
          </a:p>
          <a:p>
            <a:r>
              <a:rPr lang="en-US" altLang="zh-CN" dirty="0" err="1"/>
              <a:t>uchar</a:t>
            </a:r>
            <a:r>
              <a:rPr lang="en-US" altLang="zh-CN" dirty="0"/>
              <a:t>* cv::Mat::data   // </a:t>
            </a:r>
            <a:r>
              <a:rPr lang="zh-CN" altLang="en-US" dirty="0"/>
              <a:t>指向矩阵的数据单元的指针</a:t>
            </a:r>
          </a:p>
          <a:p>
            <a:r>
              <a:rPr lang="en-US" altLang="zh-CN" dirty="0"/>
              <a:t>int cv::Mat::dims      // </a:t>
            </a:r>
            <a:r>
              <a:rPr lang="zh-CN" altLang="en-US" dirty="0"/>
              <a:t>返回矩阵维度，该维度≥</a:t>
            </a:r>
            <a:r>
              <a:rPr lang="en-US" altLang="zh-CN" dirty="0"/>
              <a:t>2</a:t>
            </a:r>
          </a:p>
          <a:p>
            <a:r>
              <a:rPr lang="en-US" altLang="zh-CN" dirty="0" err="1"/>
              <a:t>MatSize</a:t>
            </a:r>
            <a:r>
              <a:rPr lang="en-US" altLang="zh-CN" dirty="0"/>
              <a:t> cv::Mat::size  // </a:t>
            </a:r>
            <a:r>
              <a:rPr lang="zh-CN" altLang="en-US" dirty="0"/>
              <a:t>返回矩阵大小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BE783BC-03DE-43F1-A3B5-98F97273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Mat</a:t>
            </a:r>
            <a:r>
              <a:rPr lang="zh-CN" altLang="en-US" dirty="0"/>
              <a:t>类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18900C-AFB1-4C4B-AA4D-D373B009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5</a:t>
            </a:fld>
            <a:endParaRPr lang="en-US"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936EE0E5-3505-487D-9891-081ABD1B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5F59-AC62-4234-90D8-99EC102B4898}" type="datetime10">
              <a:rPr lang="zh-CN" alt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t>22:00</a:t>
            </a:fld>
            <a:endParaRPr lang="zh-CN"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1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156F372-B8F7-496A-B7EF-41DB73591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深拷贝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73A58-0867-4207-B35E-64172AC504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将数据拷贝到一段新的内存中，源数据和拷贝之后的数据在内存中相互独立，改变任何一个都不影响另外一个。</a:t>
            </a:r>
            <a:endParaRPr lang="en-US" altLang="zh-CN" dirty="0"/>
          </a:p>
          <a:p>
            <a:r>
              <a:rPr lang="en-US" altLang="zh-CN" i="0" dirty="0">
                <a:solidFill>
                  <a:srgbClr val="222226"/>
                </a:solidFill>
                <a:effectLst/>
                <a:latin typeface="PingFang SC"/>
              </a:rPr>
              <a:t>Mat::clone()</a:t>
            </a:r>
          </a:p>
          <a:p>
            <a:r>
              <a:rPr lang="en-US" altLang="zh-CN" i="0" dirty="0">
                <a:solidFill>
                  <a:srgbClr val="4F4F4F"/>
                </a:solidFill>
                <a:effectLst/>
                <a:latin typeface="PingFang SC"/>
              </a:rPr>
              <a:t>Mat::</a:t>
            </a:r>
            <a:r>
              <a:rPr lang="en-US" altLang="zh-CN" i="0" dirty="0" err="1">
                <a:solidFill>
                  <a:srgbClr val="4F4F4F"/>
                </a:solidFill>
                <a:effectLst/>
                <a:latin typeface="PingFang SC"/>
              </a:rPr>
              <a:t>copyTo</a:t>
            </a:r>
            <a:r>
              <a:rPr lang="en-US" altLang="zh-CN" dirty="0">
                <a:solidFill>
                  <a:srgbClr val="4F4F4F"/>
                </a:solidFill>
                <a:latin typeface="PingFang SC"/>
              </a:rPr>
              <a:t>()</a:t>
            </a:r>
            <a:endParaRPr lang="en-US" altLang="zh-CN" i="0" dirty="0">
              <a:solidFill>
                <a:srgbClr val="4F4F4F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F5AAC7-EDE9-4121-9FD8-5EBA7592F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浅拷贝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55883C1-8639-4C84-9AA8-C04C40D94FD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浅拷贝只是将数据的地址拷贝到一个新的</a:t>
            </a:r>
            <a:r>
              <a:rPr lang="en-US" altLang="zh-CN" dirty="0"/>
              <a:t>Mat</a:t>
            </a:r>
            <a:r>
              <a:rPr lang="zh-CN" altLang="en-US" dirty="0"/>
              <a:t>中，源数据和拷贝后的数据指向的是同一段内存中的数据，只要对应内存中的数据发生变化，它们的内容都会发生变化</a:t>
            </a:r>
            <a:endParaRPr lang="en-US" altLang="zh-CN" dirty="0"/>
          </a:p>
          <a:p>
            <a:r>
              <a:rPr lang="en-US" altLang="zh-CN" dirty="0"/>
              <a:t>=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Mat </a:t>
            </a:r>
            <a:r>
              <a:rPr lang="en-US" altLang="zh-CN" b="0" i="0" dirty="0">
                <a:solidFill>
                  <a:srgbClr val="DD4A68"/>
                </a:solidFill>
                <a:effectLst/>
                <a:latin typeface="Source Code Pro" panose="020B0604020202020204" pitchFamily="49" charset="0"/>
              </a:rPr>
              <a:t>B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Source Code Pro" panose="020B0604020202020204" pitchFamily="49" charset="0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A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Source Code Pro" panose="020B0604020202020204" pitchFamily="49" charset="0"/>
              </a:rPr>
              <a:t>);</a:t>
            </a:r>
            <a:r>
              <a:rPr lang="zh-CN" altLang="en-US" b="0" i="0" dirty="0">
                <a:solidFill>
                  <a:srgbClr val="999999"/>
                </a:solidFill>
                <a:effectLst/>
                <a:latin typeface="Source Code Pro" panose="020B0604020202020204" pitchFamily="49" charset="0"/>
              </a:rPr>
              <a:t>用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Source Code Pro" panose="020B0604020202020204" pitchFamily="49" charset="0"/>
              </a:rPr>
              <a:t>A</a:t>
            </a:r>
            <a:r>
              <a:rPr lang="zh-CN" altLang="en-US" b="0" i="0" dirty="0">
                <a:solidFill>
                  <a:srgbClr val="999999"/>
                </a:solidFill>
                <a:effectLst/>
                <a:latin typeface="Source Code Pro" panose="020B0604020202020204" pitchFamily="49" charset="0"/>
              </a:rPr>
              <a:t>对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Source Code Pro" panose="020B0604020202020204" pitchFamily="49" charset="0"/>
              </a:rPr>
              <a:t>B</a:t>
            </a:r>
            <a:r>
              <a:rPr lang="zh-CN" altLang="en-US" b="0" i="0" dirty="0">
                <a:solidFill>
                  <a:srgbClr val="999999"/>
                </a:solidFill>
                <a:effectLst/>
                <a:latin typeface="Source Code Pro" panose="020B0604020202020204" pitchFamily="49" charset="0"/>
              </a:rPr>
              <a:t>初始化</a:t>
            </a:r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C4B95CF5-867E-48C4-9F98-FDCEC440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 </a:t>
            </a:r>
            <a:r>
              <a:rPr lang="zh-CN" altLang="en-US" dirty="0"/>
              <a:t>深拷贝与浅拷贝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11E709-CD99-48CA-A409-5D4D615F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6</a:t>
            </a:fld>
            <a:endParaRPr lang="en-US"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2BEC03-AE38-4A36-AC5D-5606E1AF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B5EE-1B7B-4575-83E8-27C1C4B80FE5}" type="datetime10">
              <a:rPr lang="zh-CN" alt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t>22:00</a:t>
            </a:fld>
            <a:endParaRPr lang="zh-CN"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1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88950" y="1185410"/>
            <a:ext cx="4572000" cy="76482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sz="half" idx="2"/>
          </p:nvPr>
        </p:nvSpPr>
        <p:spPr>
          <a:xfrm>
            <a:off x="438150" y="1992238"/>
            <a:ext cx="5524499" cy="3920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1</a:t>
            </a:r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</a:rPr>
              <a:t> IplImage *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 = </a:t>
            </a:r>
            <a:r>
              <a:rPr lang="en-US" altLang="zh-CN" sz="1800" dirty="0" err="1">
                <a:solidFill>
                  <a:schemeClr val="accent4">
                    <a:lumMod val="75000"/>
                  </a:schemeClr>
                </a:solidFill>
              </a:rPr>
              <a:t>cvLoadImage</a:t>
            </a:r>
            <a:r>
              <a:rPr lang="en-US" altLang="zh-CN" sz="1800" dirty="0"/>
              <a:t>(“img.jpg");</a:t>
            </a:r>
          </a:p>
          <a:p>
            <a:pPr marL="0" indent="0">
              <a:buNone/>
            </a:pPr>
            <a:r>
              <a:rPr lang="en-US" altLang="zh-CN" sz="1800" dirty="0"/>
              <a:t>2</a:t>
            </a:r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1800" dirty="0" err="1">
                <a:solidFill>
                  <a:schemeClr val="accent4">
                    <a:lumMod val="75000"/>
                  </a:schemeClr>
                </a:solidFill>
              </a:rPr>
              <a:t>cvNamedWindow</a:t>
            </a:r>
            <a:r>
              <a:rPr lang="en-US" altLang="zh-CN" sz="1800" dirty="0"/>
              <a:t>("</a:t>
            </a:r>
            <a:r>
              <a:rPr lang="en-US" altLang="zh-CN" sz="1800" dirty="0">
                <a:solidFill>
                  <a:schemeClr val="tx2"/>
                </a:solidFill>
              </a:rPr>
              <a:t>window</a:t>
            </a:r>
            <a:r>
              <a:rPr lang="en-US" altLang="zh-CN" sz="1800" dirty="0"/>
              <a:t>",1);</a:t>
            </a:r>
          </a:p>
          <a:p>
            <a:pPr marL="0" indent="0">
              <a:buNone/>
            </a:pPr>
            <a:r>
              <a:rPr lang="en-US" altLang="zh-CN" sz="1800" dirty="0"/>
              <a:t>3 </a:t>
            </a:r>
            <a:r>
              <a:rPr lang="en-US" altLang="zh-CN" sz="1800" dirty="0" err="1">
                <a:solidFill>
                  <a:schemeClr val="accent4">
                    <a:lumMod val="75000"/>
                  </a:schemeClr>
                </a:solidFill>
              </a:rPr>
              <a:t>cvShowImage</a:t>
            </a:r>
            <a:r>
              <a:rPr lang="en-US" altLang="zh-CN" sz="1800" dirty="0"/>
              <a:t>("</a:t>
            </a:r>
            <a:r>
              <a:rPr lang="en-US" altLang="zh-CN" sz="1800" dirty="0">
                <a:solidFill>
                  <a:schemeClr val="tx2"/>
                </a:solidFill>
              </a:rPr>
              <a:t>window</a:t>
            </a:r>
            <a:r>
              <a:rPr lang="en-US" altLang="zh-CN" sz="1800" dirty="0"/>
              <a:t>",</a:t>
            </a:r>
            <a:r>
              <a:rPr lang="en-US" altLang="zh-CN" sz="1800" dirty="0" err="1"/>
              <a:t>img</a:t>
            </a:r>
            <a:r>
              <a:rPr lang="en-US" altLang="zh-CN" sz="1800" dirty="0"/>
              <a:t>);</a:t>
            </a:r>
          </a:p>
          <a:p>
            <a:pPr marL="0" indent="0">
              <a:buNone/>
            </a:pPr>
            <a:r>
              <a:rPr lang="en-US" altLang="zh-CN" sz="1800" dirty="0"/>
              <a:t>4</a:t>
            </a:r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1800" dirty="0" err="1">
                <a:solidFill>
                  <a:schemeClr val="accent4">
                    <a:lumMod val="75000"/>
                  </a:schemeClr>
                </a:solidFill>
              </a:rPr>
              <a:t>cvWaitKey</a:t>
            </a:r>
            <a:r>
              <a:rPr lang="en-US" altLang="zh-CN" sz="1800" dirty="0"/>
              <a:t>(0);</a:t>
            </a:r>
          </a:p>
          <a:p>
            <a:pPr marL="0" indent="0">
              <a:buNone/>
            </a:pPr>
            <a:r>
              <a:rPr lang="en-US" altLang="zh-CN" sz="1800" dirty="0"/>
              <a:t>5 </a:t>
            </a:r>
            <a:r>
              <a:rPr lang="en-US" altLang="zh-CN" sz="1800" dirty="0" err="1">
                <a:solidFill>
                  <a:schemeClr val="accent4">
                    <a:lumMod val="75000"/>
                  </a:schemeClr>
                </a:solidFill>
              </a:rPr>
              <a:t>cvSaveImage</a:t>
            </a:r>
            <a:r>
              <a:rPr lang="en-US" altLang="zh-CN" sz="1800" dirty="0"/>
              <a:t>(“dst.bmp”,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);</a:t>
            </a:r>
          </a:p>
          <a:p>
            <a:pPr marL="0" indent="0">
              <a:buNone/>
            </a:pPr>
            <a:r>
              <a:rPr lang="en-US" altLang="zh-CN" sz="1800" dirty="0"/>
              <a:t>6 </a:t>
            </a:r>
            <a:r>
              <a:rPr lang="en-US" altLang="zh-CN" sz="1800" dirty="0" err="1">
                <a:solidFill>
                  <a:schemeClr val="accent4">
                    <a:lumMod val="75000"/>
                  </a:schemeClr>
                </a:solidFill>
              </a:rPr>
              <a:t>cvDestroyWindow</a:t>
            </a:r>
            <a:r>
              <a:rPr lang="en-US" altLang="zh-CN" sz="1800" dirty="0"/>
              <a:t>("</a:t>
            </a:r>
            <a:r>
              <a:rPr lang="en-US" altLang="zh-CN" sz="1800" dirty="0">
                <a:solidFill>
                  <a:schemeClr val="tx2"/>
                </a:solidFill>
              </a:rPr>
              <a:t> window</a:t>
            </a:r>
            <a:r>
              <a:rPr lang="en-US" altLang="zh-CN" sz="1800" dirty="0"/>
              <a:t>");</a:t>
            </a:r>
          </a:p>
          <a:p>
            <a:pPr marL="0" indent="0">
              <a:buNone/>
            </a:pPr>
            <a:r>
              <a:rPr lang="en-US" altLang="zh-CN" sz="1800" dirty="0"/>
              <a:t>7</a:t>
            </a:r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1800" dirty="0" err="1">
                <a:solidFill>
                  <a:schemeClr val="accent4">
                    <a:lumMod val="75000"/>
                  </a:schemeClr>
                </a:solidFill>
              </a:rPr>
              <a:t>cvReleaseImage</a:t>
            </a:r>
            <a:r>
              <a:rPr lang="en-US" altLang="zh-CN" sz="1800" dirty="0"/>
              <a:t>(&amp;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);</a:t>
            </a:r>
            <a:endParaRPr lang="zh-CN" altLang="en-US" sz="1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06243" y="1185411"/>
            <a:ext cx="4572000" cy="76482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C++</a:t>
            </a:r>
            <a:endParaRPr lang="zh-CN" altLang="en-US" sz="24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06243" y="1992238"/>
            <a:ext cx="6293757" cy="4469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1 cv::</a:t>
            </a:r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</a:rPr>
              <a:t>Mat</a:t>
            </a:r>
            <a:r>
              <a:rPr lang="en-US" altLang="zh-CN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 err="1">
                <a:solidFill>
                  <a:schemeClr val="tx2"/>
                </a:solidFill>
              </a:rPr>
              <a:t>src</a:t>
            </a:r>
            <a:r>
              <a:rPr lang="en-US" altLang="zh-CN" sz="1800" dirty="0">
                <a:solidFill>
                  <a:schemeClr val="tx2"/>
                </a:solidFill>
              </a:rPr>
              <a:t> = cv::</a:t>
            </a:r>
            <a:r>
              <a:rPr lang="en-US" altLang="zh-CN" sz="1800" dirty="0" err="1">
                <a:solidFill>
                  <a:schemeClr val="accent4">
                    <a:lumMod val="75000"/>
                  </a:schemeClr>
                </a:solidFill>
              </a:rPr>
              <a:t>imread</a:t>
            </a:r>
            <a:r>
              <a:rPr lang="en-US" altLang="zh-CN" sz="1800" dirty="0">
                <a:solidFill>
                  <a:schemeClr val="tx2"/>
                </a:solidFill>
              </a:rPr>
              <a:t>("img.jpg");  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2 cv::</a:t>
            </a:r>
            <a:r>
              <a:rPr lang="en-US" altLang="zh-CN" sz="1800" dirty="0" err="1">
                <a:solidFill>
                  <a:schemeClr val="accent4">
                    <a:lumMod val="75000"/>
                  </a:schemeClr>
                </a:solidFill>
              </a:rPr>
              <a:t>namedWindow</a:t>
            </a:r>
            <a:r>
              <a:rPr lang="en-US" altLang="zh-CN" sz="1800" dirty="0">
                <a:solidFill>
                  <a:schemeClr val="tx2"/>
                </a:solidFill>
              </a:rPr>
              <a:t>( "window");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3 cv::</a:t>
            </a:r>
            <a:r>
              <a:rPr lang="en-US" altLang="zh-CN" sz="1800" dirty="0" err="1">
                <a:solidFill>
                  <a:schemeClr val="accent4">
                    <a:lumMod val="75000"/>
                  </a:schemeClr>
                </a:solidFill>
              </a:rPr>
              <a:t>imshow</a:t>
            </a:r>
            <a:r>
              <a:rPr lang="en-US" altLang="zh-CN" sz="1800" dirty="0">
                <a:solidFill>
                  <a:schemeClr val="tx2"/>
                </a:solidFill>
              </a:rPr>
              <a:t>( "window", image ); 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4 cv::</a:t>
            </a:r>
            <a:r>
              <a:rPr lang="en-US" altLang="zh-CN" sz="1800" dirty="0" err="1">
                <a:solidFill>
                  <a:schemeClr val="accent4">
                    <a:lumMod val="75000"/>
                  </a:schemeClr>
                </a:solidFill>
              </a:rPr>
              <a:t>waitKey</a:t>
            </a:r>
            <a:r>
              <a:rPr lang="en-US" altLang="zh-CN" sz="1800" dirty="0"/>
              <a:t>(0);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5 cv::</a:t>
            </a:r>
            <a:r>
              <a:rPr lang="en-US" altLang="zh-CN" sz="1800" dirty="0" err="1">
                <a:solidFill>
                  <a:schemeClr val="accent4">
                    <a:lumMod val="75000"/>
                  </a:schemeClr>
                </a:solidFill>
              </a:rPr>
              <a:t>imwrite</a:t>
            </a:r>
            <a:r>
              <a:rPr lang="en-US" altLang="zh-CN" sz="1800" dirty="0">
                <a:solidFill>
                  <a:schemeClr val="tx2"/>
                </a:solidFill>
              </a:rPr>
              <a:t>("1.bmp",src);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6 cv::</a:t>
            </a:r>
            <a:r>
              <a:rPr lang="en-US" altLang="zh-CN" sz="1800" dirty="0" err="1">
                <a:solidFill>
                  <a:schemeClr val="accent4">
                    <a:lumMod val="75000"/>
                  </a:schemeClr>
                </a:solidFill>
              </a:rPr>
              <a:t>destroyWindow</a:t>
            </a:r>
            <a:r>
              <a:rPr lang="en-US" altLang="zh-CN" sz="1800" dirty="0">
                <a:solidFill>
                  <a:schemeClr val="tx2"/>
                </a:solidFill>
              </a:rPr>
              <a:t>("window");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7 </a:t>
            </a:r>
            <a:r>
              <a:rPr lang="en-US" altLang="zh-CN" sz="1800" dirty="0" err="1">
                <a:solidFill>
                  <a:schemeClr val="tx2"/>
                </a:solidFill>
              </a:rPr>
              <a:t>src.</a:t>
            </a:r>
            <a:r>
              <a:rPr lang="en-US" altLang="zh-CN" sz="1800" dirty="0" err="1">
                <a:solidFill>
                  <a:schemeClr val="accent4">
                    <a:lumMod val="75000"/>
                  </a:schemeClr>
                </a:solidFill>
              </a:rPr>
              <a:t>release</a:t>
            </a:r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r>
              <a:rPr lang="en-US" altLang="zh-CN" sz="1800" dirty="0"/>
              <a:t>;</a:t>
            </a:r>
            <a:endParaRPr lang="zh-CN" alt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015" y="159657"/>
            <a:ext cx="5907314" cy="847952"/>
          </a:xfrm>
        </p:spPr>
        <p:txBody>
          <a:bodyPr/>
          <a:lstStyle/>
          <a:p>
            <a:r>
              <a:rPr lang="en-US" altLang="zh-CN" dirty="0"/>
              <a:t>OpenCV</a:t>
            </a:r>
            <a:r>
              <a:rPr lang="zh-CN" altLang="en-US" dirty="0"/>
              <a:t>常用函数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639738" y="6238845"/>
            <a:ext cx="2093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D15A3E"/>
                </a:solidFill>
                <a:ea typeface="Microsoft YaHei UI" panose="020B0503020204020204" pitchFamily="34" charset="-122"/>
              </a:rPr>
              <a:t>Opencv</a:t>
            </a:r>
            <a:r>
              <a:rPr lang="zh-CN" altLang="en-US" sz="2000" dirty="0">
                <a:solidFill>
                  <a:srgbClr val="D15A3E"/>
                </a:solidFill>
                <a:ea typeface="Microsoft YaHei UI" panose="020B0503020204020204" pitchFamily="34" charset="-122"/>
              </a:rPr>
              <a:t>基础知识</a:t>
            </a:r>
            <a:endParaRPr lang="zh-CN" altLang="en-US" sz="2000" dirty="0">
              <a:solidFill>
                <a:srgbClr val="2D2E2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8150" y="39301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>
              <a:solidFill>
                <a:srgbClr val="2D2E2D"/>
              </a:solidFill>
            </a:endParaRPr>
          </a:p>
          <a:p>
            <a:endParaRPr lang="zh-CN" altLang="en-US" dirty="0">
              <a:solidFill>
                <a:srgbClr val="2D2E2D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1483" y="1814437"/>
            <a:ext cx="1569660" cy="35825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dirty="0">
                <a:solidFill>
                  <a:srgbClr val="80C535"/>
                </a:solidFill>
                <a:ea typeface="Microsoft YaHei UI" panose="020B0503020204020204" pitchFamily="34" charset="-122"/>
              </a:rPr>
              <a:t>读取图像</a:t>
            </a:r>
            <a:endParaRPr lang="en-US" altLang="zh-CN" dirty="0">
              <a:solidFill>
                <a:srgbClr val="80C535"/>
              </a:solidFill>
              <a:ea typeface="Microsoft YaHei UI" panose="020B0503020204020204" pitchFamily="34" charset="-122"/>
            </a:endParaRPr>
          </a:p>
          <a:p>
            <a:pPr algn="ctr">
              <a:lnSpc>
                <a:spcPct val="180000"/>
              </a:lnSpc>
            </a:pPr>
            <a:r>
              <a:rPr lang="zh-CN" altLang="en-US" dirty="0">
                <a:solidFill>
                  <a:srgbClr val="80C535"/>
                </a:solidFill>
                <a:ea typeface="Microsoft YaHei UI" panose="020B0503020204020204" pitchFamily="34" charset="-122"/>
              </a:rPr>
              <a:t>新建窗口</a:t>
            </a:r>
            <a:endParaRPr lang="en-US" altLang="zh-CN" dirty="0">
              <a:solidFill>
                <a:srgbClr val="80C535"/>
              </a:solidFill>
              <a:ea typeface="Microsoft YaHei UI" panose="020B0503020204020204" pitchFamily="34" charset="-122"/>
            </a:endParaRPr>
          </a:p>
          <a:p>
            <a:pPr algn="ctr">
              <a:lnSpc>
                <a:spcPct val="180000"/>
              </a:lnSpc>
            </a:pPr>
            <a:r>
              <a:rPr lang="zh-CN" altLang="en-US" dirty="0">
                <a:solidFill>
                  <a:srgbClr val="80C535"/>
                </a:solidFill>
                <a:ea typeface="Microsoft YaHei UI" panose="020B0503020204020204" pitchFamily="34" charset="-122"/>
              </a:rPr>
              <a:t>显示图像</a:t>
            </a:r>
            <a:endParaRPr lang="en-US" altLang="zh-CN" dirty="0">
              <a:solidFill>
                <a:srgbClr val="80C535"/>
              </a:solidFill>
              <a:ea typeface="Microsoft YaHei UI" panose="020B0503020204020204" pitchFamily="34" charset="-122"/>
            </a:endParaRPr>
          </a:p>
          <a:p>
            <a:pPr algn="ctr">
              <a:lnSpc>
                <a:spcPct val="180000"/>
              </a:lnSpc>
            </a:pPr>
            <a:r>
              <a:rPr lang="zh-CN" altLang="en-US" dirty="0">
                <a:solidFill>
                  <a:srgbClr val="80C535"/>
                </a:solidFill>
                <a:ea typeface="Microsoft YaHei UI" panose="020B0503020204020204" pitchFamily="34" charset="-122"/>
              </a:rPr>
              <a:t>等待按键</a:t>
            </a:r>
            <a:endParaRPr lang="en-US" altLang="zh-CN" dirty="0">
              <a:solidFill>
                <a:srgbClr val="80C535"/>
              </a:solidFill>
              <a:ea typeface="Microsoft YaHei UI" panose="020B0503020204020204" pitchFamily="34" charset="-122"/>
            </a:endParaRPr>
          </a:p>
          <a:p>
            <a:pPr algn="ctr">
              <a:lnSpc>
                <a:spcPct val="180000"/>
              </a:lnSpc>
            </a:pPr>
            <a:r>
              <a:rPr lang="zh-CN" altLang="en-US" dirty="0">
                <a:solidFill>
                  <a:srgbClr val="80C535"/>
                </a:solidFill>
                <a:ea typeface="Microsoft YaHei UI" panose="020B0503020204020204" pitchFamily="34" charset="-122"/>
              </a:rPr>
              <a:t>保存图像</a:t>
            </a:r>
            <a:endParaRPr lang="en-US" altLang="zh-CN" dirty="0">
              <a:solidFill>
                <a:srgbClr val="80C535"/>
              </a:solidFill>
              <a:ea typeface="Microsoft YaHei UI" panose="020B0503020204020204" pitchFamily="34" charset="-122"/>
            </a:endParaRPr>
          </a:p>
          <a:p>
            <a:pPr algn="ctr">
              <a:lnSpc>
                <a:spcPct val="180000"/>
              </a:lnSpc>
            </a:pPr>
            <a:r>
              <a:rPr lang="zh-CN" altLang="en-US" dirty="0">
                <a:solidFill>
                  <a:srgbClr val="80C535"/>
                </a:solidFill>
                <a:ea typeface="Microsoft YaHei UI" panose="020B0503020204020204" pitchFamily="34" charset="-122"/>
              </a:rPr>
              <a:t>销毁窗口</a:t>
            </a:r>
            <a:endParaRPr lang="en-US" altLang="zh-CN" dirty="0">
              <a:solidFill>
                <a:srgbClr val="80C535"/>
              </a:solidFill>
              <a:ea typeface="Microsoft YaHei UI" panose="020B0503020204020204" pitchFamily="34" charset="-122"/>
            </a:endParaRPr>
          </a:p>
          <a:p>
            <a:pPr algn="ctr">
              <a:lnSpc>
                <a:spcPct val="180000"/>
              </a:lnSpc>
            </a:pPr>
            <a:r>
              <a:rPr lang="zh-CN" altLang="en-US" dirty="0">
                <a:solidFill>
                  <a:srgbClr val="80C535"/>
                </a:solidFill>
                <a:ea typeface="Microsoft YaHei UI" panose="020B0503020204020204" pitchFamily="34" charset="-122"/>
              </a:rPr>
              <a:t>释放图像内存</a:t>
            </a:r>
            <a:endParaRPr lang="zh-CN" altLang="en-US" dirty="0">
              <a:solidFill>
                <a:srgbClr val="2D2E2D"/>
              </a:solidFill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C6D1962-1602-4DF0-98D1-1A995D86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7</a:t>
            </a:fld>
            <a:endParaRPr lang="en-US"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8F7B6804-EF3D-4F1E-9D34-6664AC17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4D9D-C859-42B6-9E20-F394771D3888}" type="datetime10">
              <a:rPr lang="zh-CN" alt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t>22:00</a:t>
            </a:fld>
            <a:endParaRPr lang="zh-CN"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15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/>
              <a:t>waitKey</a:t>
            </a:r>
            <a:r>
              <a:rPr lang="en-US" altLang="zh-CN" sz="3200" dirty="0"/>
              <a:t>()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idx="1"/>
          </p:nvPr>
        </p:nvSpPr>
        <p:spPr>
          <a:xfrm>
            <a:off x="658788" y="1299030"/>
            <a:ext cx="11101412" cy="431437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/>
              <a:t>waitKey</a:t>
            </a:r>
            <a:r>
              <a:rPr lang="en-US" altLang="zh-CN" sz="2000" dirty="0"/>
              <a:t>()</a:t>
            </a:r>
            <a:r>
              <a:rPr lang="zh-CN" altLang="en-US" sz="2000" dirty="0"/>
              <a:t>等待按键函数，通常与</a:t>
            </a:r>
            <a:r>
              <a:rPr lang="en-US" altLang="zh-CN" sz="2000" dirty="0"/>
              <a:t>OpenCV</a:t>
            </a:r>
            <a:r>
              <a:rPr lang="zh-CN" altLang="en-US" sz="2000" dirty="0"/>
              <a:t>的图像显示功能</a:t>
            </a:r>
            <a:r>
              <a:rPr lang="en-US" altLang="zh-CN" sz="2000" dirty="0" err="1"/>
              <a:t>imshow</a:t>
            </a:r>
            <a:r>
              <a:rPr lang="en-US" altLang="zh-CN" sz="2000" dirty="0"/>
              <a:t>()</a:t>
            </a:r>
            <a:r>
              <a:rPr lang="zh-CN" altLang="en-US" sz="2000" dirty="0"/>
              <a:t>一起使用，其基本语法如下：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</a:rPr>
              <a:t>C++: int </a:t>
            </a:r>
            <a:r>
              <a:rPr lang="en-US" altLang="zh-CN" sz="2000" dirty="0" err="1">
                <a:solidFill>
                  <a:schemeClr val="accent4">
                    <a:lumMod val="75000"/>
                  </a:schemeClr>
                </a:solidFill>
              </a:rPr>
              <a:t>waitKey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</a:rPr>
              <a:t>(int delay=0) </a:t>
            </a:r>
          </a:p>
          <a:p>
            <a:pPr>
              <a:lnSpc>
                <a:spcPct val="120000"/>
              </a:lnSpc>
            </a:pP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delay-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延时的时间，单位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en-US" altLang="zh-CN" sz="2000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/>
              <a:t>①等待</a:t>
            </a:r>
            <a:r>
              <a:rPr lang="en-US" altLang="zh-CN" sz="2000" dirty="0"/>
              <a:t>delay </a:t>
            </a:r>
            <a:r>
              <a:rPr lang="en-US" altLang="zh-CN" sz="2000" dirty="0" err="1"/>
              <a:t>ms</a:t>
            </a:r>
            <a:r>
              <a:rPr lang="zh-CN" altLang="en-US" sz="2000" dirty="0"/>
              <a:t>，如果在此期间有按键按下，则立即结束并返回按键的</a:t>
            </a:r>
            <a:r>
              <a:rPr lang="en-US" altLang="zh-CN" sz="2000" dirty="0"/>
              <a:t>ASCII</a:t>
            </a:r>
            <a:r>
              <a:rPr lang="zh-CN" altLang="en-US" sz="2000" dirty="0"/>
              <a:t>码，否则返回</a:t>
            </a:r>
            <a:r>
              <a:rPr lang="en-US" altLang="zh-CN" sz="2000" dirty="0"/>
              <a:t>-1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②如果</a:t>
            </a:r>
            <a:r>
              <a:rPr lang="en-US" altLang="zh-CN" sz="2000" dirty="0"/>
              <a:t>delay=0</a:t>
            </a:r>
            <a:r>
              <a:rPr lang="zh-CN" altLang="en-US" sz="2000" dirty="0"/>
              <a:t>，则无限等待下去，直到有按键按下</a:t>
            </a:r>
            <a:endParaRPr lang="en-US" altLang="zh-CN" sz="2000" dirty="0"/>
          </a:p>
        </p:txBody>
      </p:sp>
      <p:sp>
        <p:nvSpPr>
          <p:cNvPr id="7" name="矩形 6"/>
          <p:cNvSpPr/>
          <p:nvPr/>
        </p:nvSpPr>
        <p:spPr>
          <a:xfrm>
            <a:off x="639738" y="6238845"/>
            <a:ext cx="2093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D15A3E"/>
                </a:solidFill>
                <a:ea typeface="Microsoft YaHei UI" panose="020B0503020204020204" pitchFamily="34" charset="-122"/>
              </a:rPr>
              <a:t>Opencv</a:t>
            </a:r>
            <a:r>
              <a:rPr lang="zh-CN" altLang="en-US" sz="2000" dirty="0">
                <a:solidFill>
                  <a:srgbClr val="D15A3E"/>
                </a:solidFill>
                <a:ea typeface="Microsoft YaHei UI" panose="020B0503020204020204" pitchFamily="34" charset="-122"/>
              </a:rPr>
              <a:t>基础知识</a:t>
            </a:r>
            <a:endParaRPr lang="zh-CN" altLang="en-US" sz="2000" dirty="0">
              <a:solidFill>
                <a:srgbClr val="2D2E2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8150" y="39301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>
              <a:solidFill>
                <a:srgbClr val="2D2E2D"/>
              </a:solidFill>
            </a:endParaRPr>
          </a:p>
          <a:p>
            <a:endParaRPr lang="zh-CN" altLang="en-US" dirty="0">
              <a:solidFill>
                <a:srgbClr val="2D2E2D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5239C0-A6A9-4AA6-865E-925FAB67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8</a:t>
            </a:fld>
            <a:endParaRPr lang="en-US"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37C159-C903-4780-8469-B759DF23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088A-1E59-4909-A1BD-E0D0E7F0318D}" type="datetime10">
              <a:rPr lang="zh-CN" alt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t>22:00</a:t>
            </a:fld>
            <a:endParaRPr lang="zh-CN" altLang="en-US" dirty="0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60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err="1">
                <a:solidFill>
                  <a:schemeClr val="accent4">
                    <a:lumMod val="75000"/>
                  </a:schemeClr>
                </a:solidFill>
              </a:rPr>
              <a:t>CvCapture</a:t>
            </a:r>
            <a:r>
              <a:rPr lang="en-US" altLang="zh-CN" sz="1800" dirty="0"/>
              <a:t>* capture;</a:t>
            </a:r>
          </a:p>
          <a:p>
            <a:pPr marL="0" indent="0">
              <a:buNone/>
            </a:pPr>
            <a:r>
              <a:rPr lang="en-US" altLang="zh-CN" sz="1800" dirty="0"/>
              <a:t>capture = </a:t>
            </a:r>
            <a:r>
              <a:rPr lang="en-US" altLang="zh-CN" sz="1800" dirty="0" err="1"/>
              <a:t>cvCreateFileCapture</a:t>
            </a:r>
            <a:r>
              <a:rPr lang="en-US" altLang="zh-CN" sz="1800" dirty="0"/>
              <a:t>(“1.AVI”) ;</a:t>
            </a:r>
            <a:endParaRPr lang="zh-CN" altLang="en-US" sz="1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C++</a:t>
            </a:r>
            <a:endParaRPr lang="zh-CN" altLang="en-US" sz="24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1143" y="1870804"/>
            <a:ext cx="4572000" cy="3801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读取视频代码：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>
                <a:solidFill>
                  <a:schemeClr val="accent4">
                    <a:lumMod val="75000"/>
                  </a:schemeClr>
                </a:solidFill>
              </a:rPr>
              <a:t>VideoCapture</a:t>
            </a:r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1800" dirty="0"/>
              <a:t>capture;  </a:t>
            </a:r>
          </a:p>
          <a:p>
            <a:pPr marL="0" indent="0">
              <a:buNone/>
            </a:pPr>
            <a:r>
              <a:rPr lang="en-US" altLang="zh-CN" sz="1800" dirty="0" err="1"/>
              <a:t>capture.open</a:t>
            </a:r>
            <a:r>
              <a:rPr lang="en-US" altLang="zh-CN" sz="1800" dirty="0"/>
              <a:t>(filename); </a:t>
            </a:r>
          </a:p>
          <a:p>
            <a:pPr marL="0" indent="0">
              <a:buNone/>
            </a:pPr>
            <a:r>
              <a:rPr lang="zh-CN" altLang="en-US" sz="1800" dirty="0"/>
              <a:t>先创建一个</a:t>
            </a:r>
            <a:r>
              <a:rPr lang="en-US" altLang="zh-CN" sz="1800" dirty="0" err="1"/>
              <a:t>VideoCapture</a:t>
            </a:r>
            <a:r>
              <a:rPr lang="zh-CN" altLang="en-US" sz="1800" dirty="0"/>
              <a:t>对象，而不提供任何关于打开的信息。对象创建后再通过成员函数</a:t>
            </a:r>
            <a:r>
              <a:rPr lang="en-US" altLang="zh-CN" sz="1800" dirty="0"/>
              <a:t>open()</a:t>
            </a:r>
            <a:r>
              <a:rPr lang="zh-CN" altLang="en-US" sz="1800" dirty="0"/>
              <a:t>来设定打开的信息。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/>
              <a:t>VideoCapture</a:t>
            </a:r>
            <a:r>
              <a:rPr lang="zh-CN" altLang="en-US" sz="1800" dirty="0"/>
              <a:t>类读取视频，既支持视频文件的读取，也支持从视频捕捉设备（摄像头等）中读取视频。</a:t>
            </a:r>
            <a:endParaRPr lang="en-US" altLang="zh-CN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读取视频 </a:t>
            </a:r>
          </a:p>
        </p:txBody>
      </p:sp>
      <p:sp>
        <p:nvSpPr>
          <p:cNvPr id="7" name="矩形 6"/>
          <p:cNvSpPr/>
          <p:nvPr/>
        </p:nvSpPr>
        <p:spPr>
          <a:xfrm>
            <a:off x="639738" y="6238845"/>
            <a:ext cx="2093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D15A3E"/>
                </a:solidFill>
                <a:ea typeface="Microsoft YaHei UI" panose="020B0503020204020204" pitchFamily="34" charset="-122"/>
              </a:rPr>
              <a:t>Opencv</a:t>
            </a:r>
            <a:r>
              <a:rPr lang="zh-CN" altLang="en-US" sz="2000" dirty="0">
                <a:solidFill>
                  <a:srgbClr val="D15A3E"/>
                </a:solidFill>
                <a:ea typeface="Microsoft YaHei UI" panose="020B0503020204020204" pitchFamily="34" charset="-122"/>
              </a:rPr>
              <a:t>基础知识</a:t>
            </a:r>
            <a:endParaRPr lang="zh-CN" altLang="en-US" sz="2000" dirty="0">
              <a:solidFill>
                <a:srgbClr val="2D2E2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8150" y="39301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>
              <a:solidFill>
                <a:srgbClr val="2D2E2D"/>
              </a:solidFill>
            </a:endParaRPr>
          </a:p>
          <a:p>
            <a:endParaRPr lang="zh-CN" altLang="en-US" dirty="0">
              <a:solidFill>
                <a:srgbClr val="2D2E2D"/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19A8FA-BE3A-459E-98C2-340F96CD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9</a:t>
            </a:fld>
            <a:endParaRPr lang="en-US"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4DE32A7E-A338-4DAF-8025-0424191E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3C5-B560-4237-8BDF-0DCAD77BCF5C}" type="datetime10">
              <a:rPr lang="zh-CN" alt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t>22:00</a:t>
            </a:fld>
            <a:endParaRPr lang="zh-CN" alt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1786</Words>
  <Application>Microsoft Office PowerPoint</Application>
  <PresentationFormat>宽屏</PresentationFormat>
  <Paragraphs>224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-apple-system</vt:lpstr>
      <vt:lpstr>PingFang SC</vt:lpstr>
      <vt:lpstr>华文楷体</vt:lpstr>
      <vt:lpstr>宋体</vt:lpstr>
      <vt:lpstr>Microsoft Yahei</vt:lpstr>
      <vt:lpstr>Arial</vt:lpstr>
      <vt:lpstr>Calibri</vt:lpstr>
      <vt:lpstr>Helvetica</vt:lpstr>
      <vt:lpstr>Source Code Pro</vt:lpstr>
      <vt:lpstr>Times New Roman</vt:lpstr>
      <vt:lpstr>Diamond Grid 16x9</vt:lpstr>
      <vt:lpstr>PowerPoint 演示文稿</vt:lpstr>
      <vt:lpstr> OpenCV函数查询</vt:lpstr>
      <vt:lpstr> 图像：IplImage和Mat类</vt:lpstr>
      <vt:lpstr>创建图像：IplImage和Mat</vt:lpstr>
      <vt:lpstr> Mat类</vt:lpstr>
      <vt:lpstr>Mat 深拷贝与浅拷贝</vt:lpstr>
      <vt:lpstr>OpenCV常用函数</vt:lpstr>
      <vt:lpstr>waitKey()</vt:lpstr>
      <vt:lpstr>读取视频 </vt:lpstr>
      <vt:lpstr> VideoCapture类</vt:lpstr>
      <vt:lpstr>1.1 镜头边缘检测</vt:lpstr>
      <vt:lpstr>1.2 分水岭算法</vt:lpstr>
      <vt:lpstr>2.1 轮廓查找函数</vt:lpstr>
      <vt:lpstr>2.2 背景更新函数</vt:lpstr>
      <vt:lpstr>2.3 二值化函数</vt:lpstr>
      <vt:lpstr>2.4 画矩形框函数</vt:lpstr>
      <vt:lpstr>3.1 滑动条（滚动条）Trackbar</vt:lpstr>
      <vt:lpstr>OpenCV函数</vt:lpstr>
      <vt:lpstr>可用于用户交互的函数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Sonia</dc:creator>
  <cp:lastModifiedBy>邵 欣欣</cp:lastModifiedBy>
  <cp:revision>121</cp:revision>
  <dcterms:created xsi:type="dcterms:W3CDTF">2018-11-10T02:06:38Z</dcterms:created>
  <dcterms:modified xsi:type="dcterms:W3CDTF">2023-11-09T15:08:13Z</dcterms:modified>
</cp:coreProperties>
</file>