
<file path=[Content_Types].xml><?xml version="1.0" encoding="utf-8"?>
<Types xmlns="http://schemas.openxmlformats.org/package/2006/content-types">
  <Default Extension="avi" ContentType="video/x-msvideo"/>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335" r:id="rId2"/>
    <p:sldId id="462" r:id="rId3"/>
    <p:sldId id="463" r:id="rId4"/>
    <p:sldId id="469" r:id="rId5"/>
    <p:sldId id="464" r:id="rId6"/>
    <p:sldId id="465" r:id="rId7"/>
    <p:sldId id="466" r:id="rId8"/>
    <p:sldId id="467" r:id="rId9"/>
    <p:sldId id="468" r:id="rId10"/>
  </p:sldIdLst>
  <p:sldSz cx="9144000" cy="6858000" type="screen4x3"/>
  <p:notesSz cx="6858000" cy="9144000"/>
  <p:custDataLst>
    <p:tags r:id="rId1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7FAC"/>
    <a:srgbClr val="5A2847"/>
    <a:srgbClr val="5C126B"/>
    <a:srgbClr val="984378"/>
    <a:srgbClr val="22304B"/>
    <a:srgbClr val="0E22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0259" autoAdjust="0"/>
  </p:normalViewPr>
  <p:slideViewPr>
    <p:cSldViewPr snapToGrid="0">
      <p:cViewPr varScale="1">
        <p:scale>
          <a:sx n="45" d="100"/>
          <a:sy n="45" d="100"/>
        </p:scale>
        <p:origin x="1248" y="60"/>
      </p:cViewPr>
      <p:guideLst/>
    </p:cSldViewPr>
  </p:slideViewPr>
  <p:outlineViewPr>
    <p:cViewPr>
      <p:scale>
        <a:sx n="33" d="100"/>
        <a:sy n="33" d="100"/>
      </p:scale>
      <p:origin x="0" y="-11914"/>
    </p:cViewPr>
  </p:outlineViewPr>
  <p:notesTextViewPr>
    <p:cViewPr>
      <p:scale>
        <a:sx n="3" d="2"/>
        <a:sy n="3" d="2"/>
      </p:scale>
      <p:origin x="0" y="0"/>
    </p:cViewPr>
  </p:notesTextViewPr>
  <p:sorterViewPr>
    <p:cViewPr>
      <p:scale>
        <a:sx n="200" d="100"/>
        <a:sy n="200" d="100"/>
      </p:scale>
      <p:origin x="0" y="0"/>
    </p:cViewPr>
  </p:sorterViewPr>
  <p:notesViewPr>
    <p:cSldViewPr snapToGrid="0">
      <p:cViewPr varScale="1">
        <p:scale>
          <a:sx n="103" d="100"/>
          <a:sy n="103" d="100"/>
        </p:scale>
        <p:origin x="4306"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AA39F8-99CA-4BD8-959E-98B009B54220}" type="datetimeFigureOut">
              <a:rPr lang="zh-CN" altLang="en-US" smtClean="0"/>
              <a:t>2023/12/18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E7D28B-E764-4D37-A53F-428021FB201C}"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EE64E-9A2D-4D02-BD46-DFCFC74B5EE4}" type="datetimeFigureOut">
              <a:rPr lang="en-US" smtClean="0"/>
              <a:t>12/18/2023</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D3604F-F5C7-412C-AE28-FF961BD94C8A}"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1852551"/>
          </a:xfrm>
          <a:solidFill>
            <a:srgbClr val="C77FAC"/>
          </a:solidFill>
        </p:spPr>
        <p:txBody>
          <a:bodyPr anchor="ctr"/>
          <a:lstStyle>
            <a:lvl1pPr algn="ctr">
              <a:defRPr sz="600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8474871" cy="669129"/>
          </a:xfrm>
          <a:noFill/>
        </p:spPr>
        <p:txBody>
          <a:bodyPr>
            <a:normAutofit/>
          </a:bodyPr>
          <a:lstStyle>
            <a:lvl1pPr>
              <a:defRPr sz="3600" b="0">
                <a:solidFill>
                  <a:schemeClr val="tx1"/>
                </a:solidFill>
                <a:latin typeface="Calibri" panose="020F0502020204030204" pitchFamily="34" charset="0"/>
              </a:defRPr>
            </a:lvl1pPr>
          </a:lstStyle>
          <a:p>
            <a:r>
              <a:rPr lang="en-US" dirty="0"/>
              <a:t>Click to edit Master title style</a:t>
            </a:r>
          </a:p>
        </p:txBody>
      </p:sp>
      <p:sp>
        <p:nvSpPr>
          <p:cNvPr id="3" name="Content Placeholder 2"/>
          <p:cNvSpPr>
            <a:spLocks noGrp="1"/>
          </p:cNvSpPr>
          <p:nvPr>
            <p:ph idx="1"/>
          </p:nvPr>
        </p:nvSpPr>
        <p:spPr>
          <a:xfrm>
            <a:off x="295835" y="789710"/>
            <a:ext cx="8516471" cy="53872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Line 1"/>
          <p:cNvSpPr>
            <a:spLocks noChangeShapeType="1"/>
          </p:cNvSpPr>
          <p:nvPr userDrawn="1"/>
        </p:nvSpPr>
        <p:spPr bwMode="auto">
          <a:xfrm>
            <a:off x="0" y="676026"/>
            <a:ext cx="9144000" cy="0"/>
          </a:xfrm>
          <a:prstGeom prst="line">
            <a:avLst/>
          </a:prstGeom>
          <a:noFill/>
          <a:ln w="38160">
            <a:solidFill>
              <a:srgbClr val="5C126B"/>
            </a:solidFill>
            <a:miter lim="800000"/>
          </a:ln>
          <a:effectLst/>
        </p:spPr>
        <p:txBody>
          <a:bodyPr/>
          <a:lstStyle/>
          <a:p>
            <a:pPr>
              <a:buFont typeface="Times New Roman" panose="02020603050405020304" pitchFamily="16" charset="0"/>
              <a:buNone/>
              <a:defRPr/>
            </a:pPr>
            <a:endParaRPr lang="en-GB">
              <a:latin typeface="Arial" panose="020B0604020202020204" pitchFamily="34" charset="0"/>
              <a:ea typeface="宋体" panose="02010600030101010101" pitchFamily="2" charset="-122"/>
            </a:endParaRPr>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492037" y="1"/>
            <a:ext cx="645168" cy="64624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TextBox 9"/>
          <p:cNvSpPr txBox="1"/>
          <p:nvPr userDrawn="1"/>
        </p:nvSpPr>
        <p:spPr>
          <a:xfrm>
            <a:off x="8033657" y="6580997"/>
            <a:ext cx="1110343" cy="277002"/>
          </a:xfrm>
          <a:prstGeom prst="rect">
            <a:avLst/>
          </a:prstGeom>
          <a:solidFill>
            <a:srgbClr val="5A2847"/>
          </a:solid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sz="1200" dirty="0">
              <a:ln>
                <a:noFill/>
              </a:ln>
              <a:solidFill>
                <a:schemeClr val="bg1"/>
              </a:solidFill>
            </a:endParaRPr>
          </a:p>
        </p:txBody>
      </p:sp>
      <p:sp>
        <p:nvSpPr>
          <p:cNvPr id="2" name="Title Placeholder 1"/>
          <p:cNvSpPr>
            <a:spLocks noGrp="1"/>
          </p:cNvSpPr>
          <p:nvPr>
            <p:ph type="title"/>
          </p:nvPr>
        </p:nvSpPr>
        <p:spPr>
          <a:xfrm>
            <a:off x="0" y="1"/>
            <a:ext cx="8383977" cy="890648"/>
          </a:xfrm>
          <a:prstGeom prst="rect">
            <a:avLst/>
          </a:prstGeom>
          <a:solidFill>
            <a:schemeClr val="tx2">
              <a:lumMod val="75000"/>
            </a:schemeClr>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95835" y="991590"/>
            <a:ext cx="8516471" cy="51853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p:cNvSpPr txBox="1"/>
          <p:nvPr userDrawn="1"/>
        </p:nvSpPr>
        <p:spPr>
          <a:xfrm>
            <a:off x="935657" y="6581000"/>
            <a:ext cx="7097998" cy="276999"/>
          </a:xfrm>
          <a:prstGeom prst="rect">
            <a:avLst/>
          </a:prstGeom>
          <a:solidFill>
            <a:srgbClr val="5C126B"/>
          </a:solid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200" b="0" dirty="0">
                <a:solidFill>
                  <a:schemeClr val="bg1"/>
                </a:solidFill>
              </a:rPr>
              <a:t>数字视频技术及应用</a:t>
            </a:r>
            <a:endParaRPr lang="en-US" sz="1200" b="0" dirty="0">
              <a:solidFill>
                <a:schemeClr val="bg1"/>
              </a:solidFill>
            </a:endParaRPr>
          </a:p>
        </p:txBody>
      </p:sp>
      <p:sp>
        <p:nvSpPr>
          <p:cNvPr id="14" name="TextBox 13"/>
          <p:cNvSpPr txBox="1"/>
          <p:nvPr userDrawn="1"/>
        </p:nvSpPr>
        <p:spPr>
          <a:xfrm>
            <a:off x="0" y="6580995"/>
            <a:ext cx="935655" cy="276999"/>
          </a:xfrm>
          <a:prstGeom prst="rect">
            <a:avLst/>
          </a:prstGeom>
          <a:solidFill>
            <a:schemeClr val="accent1">
              <a:lumMod val="75000"/>
            </a:schemeClr>
          </a:solid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200" dirty="0">
                <a:solidFill>
                  <a:schemeClr val="bg1"/>
                </a:solidFill>
              </a:rPr>
              <a:t>9</a:t>
            </a:r>
            <a:r>
              <a:rPr lang="en-US" sz="1200" dirty="0">
                <a:solidFill>
                  <a:schemeClr val="bg1"/>
                </a:solidFill>
              </a:rPr>
              <a:t>/1</a:t>
            </a:r>
            <a:r>
              <a:rPr lang="en-US" altLang="zh-CN" sz="1200" dirty="0">
                <a:solidFill>
                  <a:schemeClr val="bg1"/>
                </a:solidFill>
              </a:rPr>
              <a:t>2</a:t>
            </a:r>
            <a:r>
              <a:rPr lang="en-US" sz="1200" dirty="0">
                <a:solidFill>
                  <a:schemeClr val="bg1"/>
                </a:solidFill>
              </a:rPr>
              <a:t>/2019</a:t>
            </a:r>
            <a:endParaRPr lang="en-US" dirty="0">
              <a:solidFill>
                <a:schemeClr val="bg1"/>
              </a:solidFill>
            </a:endParaRPr>
          </a:p>
        </p:txBody>
      </p:sp>
      <p:sp>
        <p:nvSpPr>
          <p:cNvPr id="12" name="TextBox 11"/>
          <p:cNvSpPr txBox="1"/>
          <p:nvPr userDrawn="1"/>
        </p:nvSpPr>
        <p:spPr>
          <a:xfrm>
            <a:off x="8259086" y="6580996"/>
            <a:ext cx="673539" cy="276999"/>
          </a:xfrm>
          <a:prstGeom prst="rect">
            <a:avLst/>
          </a:prstGeom>
          <a:noFill/>
        </p:spPr>
        <p:txBody>
          <a:bodyPr wrap="square" rtlCol="0">
            <a:spAutoFit/>
          </a:bodyPr>
          <a:lstStyle/>
          <a:p>
            <a:pPr algn="r"/>
            <a:fld id="{C603BFBC-EF15-48A5-8249-0FEAC4BE5DBB}" type="slidenum">
              <a:rPr lang="en-US" sz="1200" smtClean="0">
                <a:solidFill>
                  <a:schemeClr val="bg1"/>
                </a:solidFill>
              </a:rPr>
              <a:t>‹#›</a:t>
            </a:fld>
            <a:r>
              <a:rPr lang="en-US" sz="1200" dirty="0">
                <a:solidFill>
                  <a:schemeClr val="bg1"/>
                </a:solidFill>
              </a:rPr>
              <a:t>/</a:t>
            </a:r>
            <a:r>
              <a:rPr lang="en-US" altLang="zh-CN" sz="1200" dirty="0">
                <a:solidFill>
                  <a:schemeClr val="bg1"/>
                </a:solidFill>
              </a:rPr>
              <a:t>8</a:t>
            </a:r>
            <a:endParaRPr lang="en-US" sz="12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l" defTabSz="914400" rtl="0" eaLnBrk="1" latinLnBrk="0" hangingPunct="1">
        <a:lnSpc>
          <a:spcPct val="90000"/>
        </a:lnSpc>
        <a:spcBef>
          <a:spcPct val="0"/>
        </a:spcBef>
        <a:buNone/>
        <a:defRPr sz="440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avi"/><Relationship Id="rId1" Type="http://schemas.microsoft.com/office/2007/relationships/media" Target="../media/media1.avi"/><Relationship Id="rId5" Type="http://schemas.openxmlformats.org/officeDocument/2006/relationships/image" Target="../media/image3.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9144000" cy="4179404"/>
          </a:xfrm>
          <a:solidFill>
            <a:schemeClr val="tx2">
              <a:lumMod val="75000"/>
            </a:schemeClr>
          </a:solidFill>
          <a:ln>
            <a:solidFill>
              <a:srgbClr val="0E2245"/>
            </a:solidFill>
          </a:ln>
        </p:spPr>
        <p:txBody>
          <a:bodyPr anchor="ctr">
            <a:noAutofit/>
          </a:bodyPr>
          <a:lstStyle/>
          <a:p>
            <a:r>
              <a:rPr lang="zh-CN" altLang="en-US" sz="4800" dirty="0"/>
              <a:t>数字视频技术及应用</a:t>
            </a:r>
            <a:br>
              <a:rPr lang="en-US" altLang="zh-CN" sz="4800" dirty="0"/>
            </a:br>
            <a:r>
              <a:rPr lang="zh-CN" altLang="en-US" sz="4800" dirty="0"/>
              <a:t>课程设计</a:t>
            </a:r>
            <a:r>
              <a:rPr lang="en-US" altLang="zh-CN" sz="4800" dirty="0"/>
              <a:t>-</a:t>
            </a:r>
            <a:r>
              <a:rPr lang="zh-CN" altLang="en-US" sz="4800" dirty="0"/>
              <a:t>视频车牌识别</a:t>
            </a:r>
            <a:endParaRPr lang="en-US" sz="4800" dirty="0">
              <a:latin typeface="Arial" panose="020B0604020202020204" pitchFamily="34" charset="0"/>
              <a:cs typeface="Arial" panose="020B0604020202020204" pitchFamily="34" charset="0"/>
            </a:endParaRPr>
          </a:p>
        </p:txBody>
      </p:sp>
      <p:sp>
        <p:nvSpPr>
          <p:cNvPr id="8" name="Subtitle 2"/>
          <p:cNvSpPr txBox="1"/>
          <p:nvPr/>
        </p:nvSpPr>
        <p:spPr>
          <a:xfrm>
            <a:off x="270510" y="2810577"/>
            <a:ext cx="8602980" cy="325333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350"/>
              </a:spcBef>
            </a:pPr>
            <a:endParaRPr lang="en-US" altLang="zh-CN" sz="3600" dirty="0">
              <a:ln w="0"/>
              <a:effectLst>
                <a:outerShdw blurRad="38100" dist="19050" dir="2700000" algn="tl" rotWithShape="0">
                  <a:schemeClr val="dk1">
                    <a:alpha val="40000"/>
                  </a:schemeClr>
                </a:outerShdw>
              </a:effectLst>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313764" y="1102342"/>
            <a:ext cx="8516471" cy="5678467"/>
          </a:xfrm>
        </p:spPr>
        <p:txBody>
          <a:bodyPr>
            <a:normAutofit/>
          </a:bodyPr>
          <a:lstStyle/>
          <a:p>
            <a:r>
              <a:rPr lang="zh-CN" altLang="en-US" dirty="0"/>
              <a:t>两人一组共同完成，完成后展示实验结果</a:t>
            </a:r>
            <a:endParaRPr lang="en-US" altLang="zh-CN" dirty="0"/>
          </a:p>
          <a:p>
            <a:r>
              <a:rPr lang="zh-CN" altLang="en-US" dirty="0"/>
              <a:t>实验报告中说明</a:t>
            </a:r>
            <a:r>
              <a:rPr lang="zh-CN" altLang="en-US" b="1" dirty="0"/>
              <a:t>分工</a:t>
            </a:r>
            <a:r>
              <a:rPr lang="zh-CN" altLang="en-US" dirty="0"/>
              <a:t>、</a:t>
            </a:r>
            <a:r>
              <a:rPr lang="zh-CN" altLang="en-US" b="1" dirty="0"/>
              <a:t>难点</a:t>
            </a:r>
            <a:r>
              <a:rPr lang="zh-CN" altLang="en-US" dirty="0"/>
              <a:t>及</a:t>
            </a:r>
            <a:r>
              <a:rPr lang="zh-CN" altLang="en-US" b="1" dirty="0"/>
              <a:t>解决方案</a:t>
            </a:r>
            <a:endParaRPr lang="en-US" altLang="zh-CN" b="1" dirty="0"/>
          </a:p>
          <a:p>
            <a:r>
              <a:rPr lang="zh-CN" altLang="en-US" dirty="0"/>
              <a:t>基本要求：输入含有车辆车牌的视频（课程设计资料中会提供，自己拍摄或使用网上资源也是可以的），经过图像预处理、车牌定位、字符分割和字符识别一系列处理，输出车牌号</a:t>
            </a:r>
            <a:endParaRPr lang="en-US" altLang="zh-CN" dirty="0"/>
          </a:p>
          <a:p>
            <a:r>
              <a:rPr lang="zh-CN" altLang="en-US" dirty="0"/>
              <a:t>附加要求</a:t>
            </a:r>
            <a:r>
              <a:rPr lang="en-US" altLang="zh-CN" dirty="0"/>
              <a:t>(</a:t>
            </a:r>
            <a:r>
              <a:rPr lang="zh-CN" altLang="en-US" dirty="0"/>
              <a:t>可选</a:t>
            </a:r>
            <a:r>
              <a:rPr lang="en-US" altLang="zh-CN" dirty="0"/>
              <a:t>)</a:t>
            </a:r>
            <a:r>
              <a:rPr lang="zh-CN" altLang="en-US" dirty="0"/>
              <a:t>：利用</a:t>
            </a:r>
            <a:r>
              <a:rPr lang="en-US" altLang="zh-CN" dirty="0"/>
              <a:t>QT</a:t>
            </a:r>
            <a:r>
              <a:rPr lang="zh-CN" altLang="en-US" dirty="0"/>
              <a:t>或</a:t>
            </a:r>
            <a:r>
              <a:rPr lang="en-US" altLang="zh-CN" dirty="0"/>
              <a:t>MFC</a:t>
            </a:r>
            <a:r>
              <a:rPr lang="zh-CN" altLang="en-US" dirty="0"/>
              <a:t>制作可视化界面</a:t>
            </a:r>
            <a:endParaRPr lang="en-US" altLang="zh-CN" dirty="0"/>
          </a:p>
          <a:p>
            <a:pPr marL="0" indent="0">
              <a:buNone/>
            </a:pPr>
            <a:endParaRPr lang="en-US" altLang="zh-CN" dirty="0"/>
          </a:p>
          <a:p>
            <a:endParaRPr lang="en-US" altLang="zh-CN" b="1" i="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课程设计：视频车牌识别</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313764" y="752019"/>
            <a:ext cx="8516471" cy="5678467"/>
          </a:xfrm>
        </p:spPr>
        <p:txBody>
          <a:bodyPr>
            <a:normAutofit/>
          </a:bodyPr>
          <a:lstStyle/>
          <a:p>
            <a:r>
              <a:rPr lang="en-US" altLang="zh-CN" b="1" dirty="0"/>
              <a:t>1.</a:t>
            </a:r>
            <a:r>
              <a:rPr lang="zh-CN" altLang="en-US" b="1" dirty="0"/>
              <a:t>在视频序列中提取出</a:t>
            </a:r>
            <a:r>
              <a:rPr lang="zh-CN" altLang="en-US" b="1"/>
              <a:t>含有车辆的</a:t>
            </a:r>
            <a:r>
              <a:rPr lang="zh-CN" altLang="en-US" b="1" dirty="0"/>
              <a:t>图像</a:t>
            </a:r>
            <a:endParaRPr lang="en-US" altLang="zh-CN" b="1" i="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详细指导</a:t>
            </a:r>
            <a:endParaRPr lang="en-US" dirty="0"/>
          </a:p>
        </p:txBody>
      </p:sp>
      <p:pic>
        <p:nvPicPr>
          <p:cNvPr id="9" name="图片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429" y="1664144"/>
            <a:ext cx="7923615" cy="41700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详">
            <a:hlinkClick r:id="" action="ppaction://media"/>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272179" y="1559783"/>
            <a:ext cx="7923615" cy="4194288"/>
          </a:xfrm>
          <a:prstGeom prst="rect">
            <a:avLst/>
          </a:prstGeom>
        </p:spPr>
      </p:pic>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313764" y="752019"/>
            <a:ext cx="8516471" cy="5678467"/>
          </a:xfrm>
        </p:spPr>
        <p:txBody>
          <a:bodyPr>
            <a:normAutofit/>
          </a:bodyPr>
          <a:lstStyle/>
          <a:p>
            <a:r>
              <a:rPr lang="en-US" altLang="zh-CN" b="1" dirty="0"/>
              <a:t>1.</a:t>
            </a:r>
            <a:r>
              <a:rPr lang="zh-CN" altLang="en-US" b="1" dirty="0"/>
              <a:t>在视频序列中提取出</a:t>
            </a:r>
            <a:r>
              <a:rPr lang="zh-CN" altLang="en-US" b="1"/>
              <a:t>含有车辆的</a:t>
            </a:r>
            <a:r>
              <a:rPr lang="zh-CN" altLang="en-US" b="1" dirty="0"/>
              <a:t>图像</a:t>
            </a:r>
            <a:endParaRPr lang="en-US" altLang="zh-CN" b="1" i="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详细指导</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450"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313764" y="752019"/>
            <a:ext cx="8516471" cy="5678467"/>
          </a:xfrm>
        </p:spPr>
        <p:txBody>
          <a:bodyPr>
            <a:normAutofit/>
          </a:bodyPr>
          <a:lstStyle/>
          <a:p>
            <a:r>
              <a:rPr lang="en-US" altLang="zh-CN" b="1" dirty="0"/>
              <a:t>2.</a:t>
            </a:r>
            <a:r>
              <a:rPr lang="zh-CN" altLang="en-US" b="1" dirty="0"/>
              <a:t>车牌区域提取</a:t>
            </a:r>
            <a:endParaRPr lang="en-US" altLang="zh-CN" b="1" dirty="0"/>
          </a:p>
          <a:p>
            <a:pPr lvl="1">
              <a:lnSpc>
                <a:spcPct val="150000"/>
              </a:lnSpc>
            </a:pPr>
            <a:r>
              <a:rPr lang="zh-CN" altLang="en-US" dirty="0"/>
              <a:t>对经过预处理</a:t>
            </a:r>
            <a:r>
              <a:rPr lang="en-US" altLang="zh-CN" dirty="0"/>
              <a:t>(</a:t>
            </a:r>
            <a:r>
              <a:rPr lang="zh-CN" altLang="en-US" dirty="0"/>
              <a:t>消除抖动</a:t>
            </a:r>
            <a:r>
              <a:rPr lang="en-US" altLang="zh-CN" dirty="0"/>
              <a:t>/</a:t>
            </a:r>
            <a:r>
              <a:rPr lang="zh-CN" altLang="en-US" dirty="0"/>
              <a:t>噪音</a:t>
            </a:r>
            <a:r>
              <a:rPr lang="en-US" altLang="zh-CN" dirty="0"/>
              <a:t>/</a:t>
            </a:r>
            <a:r>
              <a:rPr lang="zh-CN" altLang="en-US"/>
              <a:t>模糊等</a:t>
            </a:r>
            <a:r>
              <a:rPr lang="en-US" altLang="zh-CN"/>
              <a:t>)</a:t>
            </a:r>
            <a:r>
              <a:rPr lang="zh-CN" altLang="en-US" dirty="0"/>
              <a:t>后的车牌的二值图像运用形态学进行滤波，使得车牌区域能够行成一个连通区域，然后以车牌的先验知识（如大部分车牌为蓝色</a:t>
            </a:r>
            <a:r>
              <a:rPr lang="en-US" altLang="zh-CN" dirty="0"/>
              <a:t>/</a:t>
            </a:r>
            <a:r>
              <a:rPr lang="zh-CN" altLang="en-US" dirty="0"/>
              <a:t>黄色</a:t>
            </a:r>
            <a:r>
              <a:rPr lang="en-US" altLang="zh-CN" dirty="0"/>
              <a:t>/</a:t>
            </a:r>
            <a:r>
              <a:rPr lang="zh-CN" altLang="en-US" dirty="0"/>
              <a:t>绿色，字为白色</a:t>
            </a:r>
            <a:r>
              <a:rPr lang="en-US" altLang="zh-CN" dirty="0"/>
              <a:t>/</a:t>
            </a:r>
            <a:r>
              <a:rPr lang="zh-CN" altLang="en-US" dirty="0"/>
              <a:t>黑色等）为依据进行筛选，获得车牌区域的准确位置</a:t>
            </a:r>
            <a:endParaRPr lang="en-US" altLang="zh-CN" dirty="0"/>
          </a:p>
          <a:p>
            <a:pPr lvl="1">
              <a:lnSpc>
                <a:spcPct val="150000"/>
              </a:lnSpc>
            </a:pPr>
            <a:r>
              <a:rPr lang="zh-CN" altLang="en-US" dirty="0"/>
              <a:t>另外，也可以使用支持向量机等分类算法车辆中的车牌区域和非车牌区域进行识别。</a:t>
            </a:r>
            <a:endParaRPr lang="en-US" altLang="zh-CN" dirty="0"/>
          </a:p>
          <a:p>
            <a:endParaRPr lang="en-US" altLang="zh-CN" b="1" i="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详细指导</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313764" y="752019"/>
            <a:ext cx="8516471" cy="5678467"/>
          </a:xfrm>
        </p:spPr>
        <p:txBody>
          <a:bodyPr>
            <a:normAutofit/>
          </a:bodyPr>
          <a:lstStyle/>
          <a:p>
            <a:r>
              <a:rPr lang="en-US" altLang="zh-CN" b="1" dirty="0"/>
              <a:t>3.</a:t>
            </a:r>
            <a:r>
              <a:rPr lang="zh-CN" altLang="en-US" b="1" dirty="0"/>
              <a:t>车牌字符分割</a:t>
            </a:r>
            <a:endParaRPr lang="en-US" altLang="zh-CN" b="1" dirty="0"/>
          </a:p>
          <a:p>
            <a:pPr lvl="1">
              <a:lnSpc>
                <a:spcPct val="150000"/>
              </a:lnSpc>
            </a:pPr>
            <a:r>
              <a:rPr lang="zh-CN" altLang="en-US" dirty="0"/>
              <a:t>对车牌图片进行水平方向的投影，去除水平边框；然后再进行垂直方向的投影。通过分析车牌投影可知，投影中最大峰值所对应的是车牌中的第二个字符和第三个字符之间的间隔，第二大峰值中心距离对应的是车牌字符的宽度，以此类推对车牌字符进行分割。</a:t>
            </a:r>
            <a:endParaRPr lang="en-US" altLang="zh-CN" dirty="0"/>
          </a:p>
          <a:p>
            <a:pPr lvl="1">
              <a:lnSpc>
                <a:spcPct val="150000"/>
              </a:lnSpc>
            </a:pPr>
            <a:r>
              <a:rPr lang="zh-CN" altLang="en-US" dirty="0"/>
              <a:t>另外，可选择形态学轮廓检测方法进行字符分割</a:t>
            </a:r>
            <a:endParaRPr lang="en-US" altLang="zh-CN" dirty="0"/>
          </a:p>
          <a:p>
            <a:endParaRPr lang="en-US" altLang="zh-CN" b="1" i="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详细指导</a:t>
            </a:r>
            <a:endParaRPr lang="en-US" dirty="0"/>
          </a:p>
        </p:txBody>
      </p:sp>
      <p:pic>
        <p:nvPicPr>
          <p:cNvPr id="6" name="图片 5"/>
          <p:cNvPicPr>
            <a:picLocks noChangeAspect="1"/>
          </p:cNvPicPr>
          <p:nvPr/>
        </p:nvPicPr>
        <p:blipFill>
          <a:blip r:embed="rId3"/>
          <a:stretch>
            <a:fillRect/>
          </a:stretch>
        </p:blipFill>
        <p:spPr>
          <a:xfrm>
            <a:off x="1072523" y="5759258"/>
            <a:ext cx="5348174" cy="671228"/>
          </a:xfrm>
          <a:prstGeom prst="rect">
            <a:avLst/>
          </a:prstGeom>
        </p:spPr>
      </p:pic>
      <p:pic>
        <p:nvPicPr>
          <p:cNvPr id="7" name="图片 6"/>
          <p:cNvPicPr>
            <a:picLocks noChangeAspect="1"/>
          </p:cNvPicPr>
          <p:nvPr/>
        </p:nvPicPr>
        <p:blipFill>
          <a:blip r:embed="rId4"/>
          <a:stretch>
            <a:fillRect/>
          </a:stretch>
        </p:blipFill>
        <p:spPr>
          <a:xfrm>
            <a:off x="1072523" y="4969120"/>
            <a:ext cx="1335458" cy="61002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313764" y="752019"/>
            <a:ext cx="8966802" cy="5678467"/>
          </a:xfrm>
        </p:spPr>
        <p:txBody>
          <a:bodyPr>
            <a:normAutofit/>
          </a:bodyPr>
          <a:lstStyle/>
          <a:p>
            <a:r>
              <a:rPr lang="en-US" altLang="zh-CN" b="1" dirty="0"/>
              <a:t>4.</a:t>
            </a:r>
            <a:r>
              <a:rPr lang="zh-CN" altLang="en-US" b="1" dirty="0"/>
              <a:t>字符识别</a:t>
            </a:r>
            <a:endParaRPr lang="en-US" altLang="zh-CN" b="1" dirty="0"/>
          </a:p>
          <a:p>
            <a:pPr lvl="1">
              <a:lnSpc>
                <a:spcPct val="150000"/>
              </a:lnSpc>
            </a:pPr>
            <a:r>
              <a:rPr lang="zh-CN" altLang="en-US" dirty="0"/>
              <a:t>模板匹配方法：再进行识别的过程中，先建立标准字库；然后将分割所得到的字符进行分类，将分类后的字符与标准字库中的字符进行比较，最后以误差最小的字符作为结果显示出来。</a:t>
            </a:r>
            <a:endParaRPr lang="en-US" altLang="zh-CN" dirty="0"/>
          </a:p>
          <a:p>
            <a:pPr lvl="1">
              <a:lnSpc>
                <a:spcPct val="150000"/>
              </a:lnSpc>
            </a:pPr>
            <a:r>
              <a:rPr lang="zh-CN" altLang="en-US" dirty="0"/>
              <a:t>另外，可选择支持向量、</a:t>
            </a:r>
            <a:r>
              <a:rPr lang="en-US" altLang="zh-CN" dirty="0"/>
              <a:t>K-</a:t>
            </a:r>
            <a:r>
              <a:rPr lang="zh-CN" altLang="en-US" dirty="0"/>
              <a:t>近邻算法等方法进行字符识别。</a:t>
            </a:r>
            <a:endParaRPr lang="en-US" altLang="zh-CN" dirty="0"/>
          </a:p>
          <a:p>
            <a:endParaRPr lang="en-US" altLang="zh-CN" b="1" i="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详细指导</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313764" y="752019"/>
            <a:ext cx="8966802" cy="5678467"/>
          </a:xfrm>
        </p:spPr>
        <p:txBody>
          <a:bodyPr>
            <a:normAutofit/>
          </a:bodyPr>
          <a:lstStyle/>
          <a:p>
            <a:r>
              <a:rPr lang="en-US" altLang="zh-CN" b="1" dirty="0"/>
              <a:t>5.</a:t>
            </a:r>
            <a:r>
              <a:rPr lang="zh-CN" altLang="en-US" b="1" dirty="0"/>
              <a:t>结果</a:t>
            </a:r>
            <a:endParaRPr lang="en-US" altLang="zh-CN" b="1" dirty="0"/>
          </a:p>
          <a:p>
            <a:endParaRPr lang="en-US" altLang="zh-CN" b="1" i="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详细指导</a:t>
            </a:r>
            <a:endParaRPr lang="en-US" dirty="0"/>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54" y="1635872"/>
            <a:ext cx="7932717" cy="4586795"/>
          </a:xfrm>
          <a:prstGeom prst="rect">
            <a:avLst/>
          </a:prstGeom>
          <a:ln>
            <a:solidFill>
              <a:schemeClr val="tx1">
                <a:lumMod val="25000"/>
                <a:lumOff val="75000"/>
              </a:schemeClr>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8474871" cy="669129"/>
          </a:xfrm>
        </p:spPr>
        <p:txBody>
          <a:bodyPr/>
          <a:lstStyle/>
          <a:p>
            <a:r>
              <a:rPr lang="en-US" dirty="0"/>
              <a:t> </a:t>
            </a:r>
          </a:p>
        </p:txBody>
      </p:sp>
      <p:sp>
        <p:nvSpPr>
          <p:cNvPr id="3" name="内容占位符 2"/>
          <p:cNvSpPr>
            <a:spLocks noGrp="1"/>
          </p:cNvSpPr>
          <p:nvPr>
            <p:ph idx="1"/>
          </p:nvPr>
        </p:nvSpPr>
        <p:spPr>
          <a:xfrm>
            <a:off x="171260" y="1001401"/>
            <a:ext cx="8516471" cy="5678467"/>
          </a:xfrm>
        </p:spPr>
        <p:txBody>
          <a:bodyPr>
            <a:normAutofit/>
          </a:bodyPr>
          <a:lstStyle/>
          <a:p>
            <a:pPr>
              <a:lnSpc>
                <a:spcPct val="150000"/>
              </a:lnSpc>
            </a:pPr>
            <a:r>
              <a:rPr lang="en-US" altLang="zh-CN" b="1" dirty="0"/>
              <a:t>1)</a:t>
            </a:r>
            <a:r>
              <a:rPr lang="zh-CN" altLang="en-US" b="1" dirty="0"/>
              <a:t>设计的算法是否具有普适性</a:t>
            </a:r>
            <a:r>
              <a:rPr lang="en-US" altLang="zh-CN" b="1" dirty="0"/>
              <a:t>,</a:t>
            </a:r>
            <a:r>
              <a:rPr lang="zh-CN" altLang="en-US" b="1" dirty="0"/>
              <a:t>适用于多个视频</a:t>
            </a:r>
            <a:r>
              <a:rPr lang="en-US" altLang="zh-CN" b="1" dirty="0"/>
              <a:t>/</a:t>
            </a:r>
            <a:r>
              <a:rPr lang="zh-CN" altLang="en-US" b="1" dirty="0"/>
              <a:t>图像</a:t>
            </a:r>
            <a:endParaRPr lang="en-US" altLang="zh-CN" b="1" dirty="0"/>
          </a:p>
          <a:p>
            <a:pPr>
              <a:lnSpc>
                <a:spcPct val="150000"/>
              </a:lnSpc>
            </a:pPr>
            <a:r>
              <a:rPr lang="en-US" altLang="zh-CN" b="1" dirty="0"/>
              <a:t>2) </a:t>
            </a:r>
            <a:r>
              <a:rPr lang="zh-CN" altLang="en-US" b="1" dirty="0"/>
              <a:t>车牌区域检测的准确性</a:t>
            </a:r>
            <a:endParaRPr lang="en-US" altLang="zh-CN" b="1" dirty="0"/>
          </a:p>
          <a:p>
            <a:pPr>
              <a:lnSpc>
                <a:spcPct val="150000"/>
              </a:lnSpc>
            </a:pPr>
            <a:r>
              <a:rPr lang="en-US" altLang="zh-CN" b="1" dirty="0"/>
              <a:t>3) </a:t>
            </a:r>
            <a:r>
              <a:rPr lang="zh-CN" altLang="en-US" b="1" dirty="0"/>
              <a:t>车牌的字符分割的准确性</a:t>
            </a:r>
            <a:endParaRPr lang="en-US" altLang="zh-CN" b="1" dirty="0"/>
          </a:p>
          <a:p>
            <a:pPr>
              <a:lnSpc>
                <a:spcPct val="150000"/>
              </a:lnSpc>
            </a:pPr>
            <a:r>
              <a:rPr lang="en-US" altLang="zh-CN" b="1" dirty="0"/>
              <a:t>4) </a:t>
            </a:r>
            <a:r>
              <a:rPr lang="zh-CN" altLang="en-US" b="1" dirty="0"/>
              <a:t>车牌中的汉字</a:t>
            </a:r>
            <a:r>
              <a:rPr lang="en-US" altLang="zh-CN" b="1" dirty="0"/>
              <a:t>/</a:t>
            </a:r>
            <a:r>
              <a:rPr lang="zh-CN" altLang="en-US" b="1" dirty="0"/>
              <a:t>数字</a:t>
            </a:r>
            <a:r>
              <a:rPr lang="en-US" altLang="zh-CN" b="1" dirty="0"/>
              <a:t>/</a:t>
            </a:r>
            <a:r>
              <a:rPr lang="zh-CN" altLang="en-US" b="1" dirty="0"/>
              <a:t>字母都能</a:t>
            </a:r>
            <a:r>
              <a:rPr lang="zh-CN" altLang="en-US" b="1"/>
              <a:t>准确识别</a:t>
            </a:r>
            <a:endParaRPr lang="en-US" altLang="zh-CN" b="1" dirty="0"/>
          </a:p>
        </p:txBody>
      </p:sp>
      <p:sp>
        <p:nvSpPr>
          <p:cNvPr id="5" name="标题 1"/>
          <p:cNvSpPr txBox="1"/>
          <p:nvPr/>
        </p:nvSpPr>
        <p:spPr>
          <a:xfrm>
            <a:off x="0" y="1"/>
            <a:ext cx="8474871" cy="669129"/>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3600" b="0" kern="1200">
                <a:solidFill>
                  <a:schemeClr val="tx1"/>
                </a:solidFill>
                <a:latin typeface="Calibri" panose="020F0502020204030204" pitchFamily="34" charset="0"/>
                <a:ea typeface="+mj-ea"/>
                <a:cs typeface="+mj-cs"/>
              </a:defRPr>
            </a:lvl1pPr>
          </a:lstStyle>
          <a:p>
            <a:r>
              <a:rPr lang="zh-CN" altLang="en-US" dirty="0"/>
              <a:t>评价标准</a:t>
            </a:r>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c4de513-234b-4dc8-ba40-ab4cdd75c582"/>
  <p:tag name="COMMONDATA" val="eyJoZGlkIjoiZThmNjAzMWJlZjFkMmQwODUwMTJkYzE2ODFiYmFmYTcifQ=="/>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TotalTime>
  <Words>440</Words>
  <Application>Microsoft Office PowerPoint</Application>
  <PresentationFormat>全屏显示(4:3)</PresentationFormat>
  <Paragraphs>37</Paragraphs>
  <Slides>9</Slides>
  <Notes>9</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Arial</vt:lpstr>
      <vt:lpstr>Calibri</vt:lpstr>
      <vt:lpstr>Times New Roman</vt:lpstr>
      <vt:lpstr>Office Theme</vt:lpstr>
      <vt:lpstr>数字视频技术及应用 课程设计-视频车牌识别</vt:lpstr>
      <vt:lpstr> </vt:lpstr>
      <vt:lpstr> </vt:lpstr>
      <vt:lpstr> </vt:lpstr>
      <vt:lpstr> </vt:lpstr>
      <vt:lpstr> </vt:lpstr>
      <vt:lpstr> </vt:lpstr>
      <vt:lpstr>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Robust Feature Matching and Fast GMS Solution</dc:title>
  <dc:creator>JiaWang Bian</dc:creator>
  <cp:lastModifiedBy>邵 欣欣</cp:lastModifiedBy>
  <cp:revision>282</cp:revision>
  <dcterms:created xsi:type="dcterms:W3CDTF">2014-04-15T14:23:00Z</dcterms:created>
  <dcterms:modified xsi:type="dcterms:W3CDTF">2023-12-18T11:26:22Z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16769B325F2B4CE8B8699D4935468BA9</vt:lpwstr>
  </property>
  <property fmtid="{D5CDD505-2E9C-101B-9397-08002B2CF9AE}" pid="3" name="KSOProductBuildVer">
    <vt:lpwstr>2052-11.1.0.12763</vt:lpwstr>
  </property>
</Properties>
</file>