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24EC767-FE24-45F3-B6DC-469C1FA988F8}"/>
              </a:ext>
            </a:extLst>
          </p:cNvPr>
          <p:cNvGrpSpPr/>
          <p:nvPr/>
        </p:nvGrpSpPr>
        <p:grpSpPr>
          <a:xfrm>
            <a:off x="686357" y="1802028"/>
            <a:ext cx="11005545" cy="4097484"/>
            <a:chOff x="686357" y="1802028"/>
            <a:chExt cx="11005545" cy="4097484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185D6B5D-0E0C-41E6-84AC-37F5ED018462}"/>
                </a:ext>
              </a:extLst>
            </p:cNvPr>
            <p:cNvSpPr/>
            <p:nvPr/>
          </p:nvSpPr>
          <p:spPr>
            <a:xfrm>
              <a:off x="4131532" y="1802028"/>
              <a:ext cx="4807390" cy="355801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3445175" cy="484632"/>
            </a:xfrm>
            <a:prstGeom prst="rightArrow">
              <a:avLst>
                <a:gd name="adj1" fmla="val 50000"/>
                <a:gd name="adj2" fmla="val 27583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490157" y="2236205"/>
              <a:ext cx="4046178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44543" y="3078178"/>
              <a:ext cx="118077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447558" y="3078178"/>
              <a:ext cx="118077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4208756" y="3621580"/>
              <a:ext cx="200051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630783" y="1871602"/>
              <a:ext cx="197440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Modellieren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6813528" y="3614799"/>
              <a:ext cx="197440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442124" y="3078178"/>
              <a:ext cx="200051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22" name="Pfeil: nach rechts 21">
              <a:extLst>
                <a:ext uri="{FF2B5EF4-FFF2-40B4-BE49-F238E27FC236}">
                  <a16:creationId xmlns:a16="http://schemas.microsoft.com/office/drawing/2014/main" id="{275FAE12-1649-4EC8-962A-1CCBFDF4E6CC}"/>
                </a:ext>
              </a:extLst>
            </p:cNvPr>
            <p:cNvSpPr/>
            <p:nvPr/>
          </p:nvSpPr>
          <p:spPr>
            <a:xfrm>
              <a:off x="8938922" y="3303760"/>
              <a:ext cx="503202" cy="484632"/>
            </a:xfrm>
            <a:prstGeom prst="rightArrow">
              <a:avLst>
                <a:gd name="adj1" fmla="val 50000"/>
                <a:gd name="adj2" fmla="val 27583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20C46A2-EE75-4472-A946-2AE9A557E0E5}"/>
                </a:ext>
              </a:extLst>
            </p:cNvPr>
            <p:cNvSpPr txBox="1"/>
            <p:nvPr/>
          </p:nvSpPr>
          <p:spPr>
            <a:xfrm>
              <a:off x="686357" y="5441398"/>
              <a:ext cx="3924326" cy="453183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spAutoFit/>
            </a:bodyPr>
            <a:lstStyle/>
            <a:p>
              <a:pPr algn="l"/>
              <a:r>
                <a:rPr lang="de-DE" sz="2000" dirty="0">
                  <a:solidFill>
                    <a:schemeClr val="accent2"/>
                  </a:solidFill>
                </a:rPr>
                <a:t>Grundstruktur der Daten verstehen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1C41A9-CA7A-4BD1-9A3C-AF0528812F39}"/>
                </a:ext>
              </a:extLst>
            </p:cNvPr>
            <p:cNvSpPr txBox="1"/>
            <p:nvPr/>
          </p:nvSpPr>
          <p:spPr>
            <a:xfrm>
              <a:off x="8938922" y="5441397"/>
              <a:ext cx="2752980" cy="453183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spAutoFit/>
            </a:bodyPr>
            <a:lstStyle/>
            <a:p>
              <a:pPr algn="l"/>
              <a:r>
                <a:rPr lang="de-DE" sz="2000" dirty="0">
                  <a:solidFill>
                    <a:schemeClr val="accent2"/>
                  </a:solidFill>
                </a:rPr>
                <a:t>Daten </a:t>
              </a:r>
              <a:r>
                <a:rPr lang="de-DE" sz="2000" b="0" i="0" dirty="0">
                  <a:solidFill>
                    <a:srgbClr val="000000"/>
                  </a:solidFill>
                  <a:effectLst/>
                  <a:latin typeface="Merriweather"/>
                </a:rPr>
                <a:t>»</a:t>
              </a:r>
              <a:r>
                <a:rPr lang="de-DE" sz="2000">
                  <a:solidFill>
                    <a:schemeClr val="accent2"/>
                  </a:solidFill>
                </a:rPr>
                <a:t>sprechen lassen</a:t>
              </a:r>
              <a:r>
                <a:rPr lang="de-DE" sz="2000" b="0" i="0">
                  <a:solidFill>
                    <a:srgbClr val="000000"/>
                  </a:solidFill>
                  <a:effectLst/>
                  <a:latin typeface="Merriweather"/>
                </a:rPr>
                <a:t>«</a:t>
              </a:r>
              <a:endParaRPr lang="de-DE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C584410-A4DC-4E1A-82BD-944206B7A272}"/>
                </a:ext>
              </a:extLst>
            </p:cNvPr>
            <p:cNvSpPr txBox="1"/>
            <p:nvPr/>
          </p:nvSpPr>
          <p:spPr>
            <a:xfrm>
              <a:off x="5076741" y="5446329"/>
              <a:ext cx="3068258" cy="453183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spAutoFit/>
            </a:bodyPr>
            <a:lstStyle/>
            <a:p>
              <a:pPr algn="l"/>
              <a:r>
                <a:rPr lang="de-DE" sz="2000" dirty="0">
                  <a:solidFill>
                    <a:schemeClr val="accent2"/>
                  </a:solidFill>
                </a:rPr>
                <a:t>Zusammenhänge aufdecken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6B96A9-7B05-4BCD-B657-E1E41EFAF7EB}"/>
              </a:ext>
            </a:extLst>
          </p:cNvPr>
          <p:cNvGrpSpPr/>
          <p:nvPr/>
        </p:nvGrpSpPr>
        <p:grpSpPr>
          <a:xfrm>
            <a:off x="686357" y="2158831"/>
            <a:ext cx="10585207" cy="2748147"/>
            <a:chOff x="686357" y="2158831"/>
            <a:chExt cx="10585207" cy="2748147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472828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6132887" y="2231258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63595" y="39925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5564026" y="3073231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7110660" y="21588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7110660" y="39876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038754" y="3073231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6E964-E5EE-497E-82C7-87EDD594141F}"/>
                </a:ext>
              </a:extLst>
            </p:cNvPr>
            <p:cNvSpPr/>
            <p:nvPr/>
          </p:nvSpPr>
          <p:spPr>
            <a:xfrm>
              <a:off x="2252803" y="2158831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Mergen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CBD5F7-2160-4E40-A846-2406C32324C1}"/>
                </a:ext>
              </a:extLst>
            </p:cNvPr>
            <p:cNvSpPr/>
            <p:nvPr/>
          </p:nvSpPr>
          <p:spPr>
            <a:xfrm>
              <a:off x="3459470" y="3078178"/>
              <a:ext cx="1557196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/>
                <a:t>Arbeitsdatensatz</a:t>
              </a:r>
            </a:p>
            <a:p>
              <a:pPr algn="ctr"/>
              <a:r>
                <a:rPr lang="de-DE" sz="1600" dirty="0"/>
                <a:t>erstellen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BEC7B42D-AF54-41B9-9547-01CE4507BD89}"/>
                </a:ext>
              </a:extLst>
            </p:cNvPr>
            <p:cNvSpPr/>
            <p:nvPr/>
          </p:nvSpPr>
          <p:spPr>
            <a:xfrm>
              <a:off x="5414646" y="3306482"/>
              <a:ext cx="58569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1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2360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6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57224" y="4999612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einzelnen Plots</a:t>
            </a: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135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Merriweather</vt:lpstr>
      <vt:lpstr>Wingdings</vt:lpstr>
      <vt:lpstr>CD-IW_Relaunch 16-9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132</cp:revision>
  <dcterms:created xsi:type="dcterms:W3CDTF">2020-10-23T11:46:22Z</dcterms:created>
  <dcterms:modified xsi:type="dcterms:W3CDTF">2021-07-20T12:47:35Z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