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60" r:id="rId10"/>
    <p:sldId id="261" r:id="rId11"/>
    <p:sldId id="262" r:id="rId12"/>
    <p:sldId id="263" r:id="rId13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ner, Pekka" initials="SP" lastIdx="1" clrIdx="0">
    <p:extLst>
      <p:ext uri="{19B8F6BF-5375-455C-9EA6-DF929625EA0E}">
        <p15:presenceInfo xmlns:p15="http://schemas.microsoft.com/office/powerpoint/2012/main" userId="S::sagner@iwkoeln.de::a39501f8-2d90-4dc3-a372-7d7ed6221f2f" providerId="AD"/>
      </p:ext>
    </p:extLst>
  </p:cmAuthor>
  <p:cmAuthor id="2" name="Sawatzki, Barbara" initials="SB" lastIdx="5" clrIdx="1">
    <p:extLst>
      <p:ext uri="{19B8F6BF-5375-455C-9EA6-DF929625EA0E}">
        <p15:presenceInfo xmlns:p15="http://schemas.microsoft.com/office/powerpoint/2012/main" userId="S::sawatzki@iwkoeln.de::c7024e10-5009-40d7-bc37-0c5524f03c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3A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582" y="150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23.07.2021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31435" y="6456612"/>
            <a:ext cx="811546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021050" y="6456612"/>
            <a:ext cx="90329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23.07.2021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92664" y="6456612"/>
            <a:ext cx="794130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9108127" y="6456612"/>
            <a:ext cx="816215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Hier Klicken und Datum / Name eingeben</a:t>
            </a:r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7" name="Grafik Claim">
            <a:extLst>
              <a:ext uri="{FF2B5EF4-FFF2-40B4-BE49-F238E27FC236}">
                <a16:creationId xmlns:a16="http://schemas.microsoft.com/office/drawing/2014/main" id="{58665CF9-49CF-4FBC-A9F0-27385926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424464"/>
            <a:ext cx="3296086" cy="180000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Präsentationstitel eintragen</a:t>
            </a:r>
            <a:endParaRPr lang="en-US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37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94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627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03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1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1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Webseite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Telefon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19E7149A-B49A-47B5-B307-DFBDF06480EC}"/>
              </a:ext>
            </a:extLst>
          </p:cNvPr>
          <p:cNvSpPr/>
          <p:nvPr userDrawn="1"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78285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1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de-DE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DE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noProof="0" dirty="0"/>
              <a:t>Vierte</a:t>
            </a:r>
            <a:r>
              <a:rPr lang="de-DE" dirty="0"/>
              <a:t>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de-DE" noProof="0" dirty="0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46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</p:spTree>
    <p:extLst>
      <p:ext uri="{BB962C8B-B14F-4D97-AF65-F5344CB8AC3E}">
        <p14:creationId xmlns:p14="http://schemas.microsoft.com/office/powerpoint/2010/main" val="756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nb-NO"/>
              <a:t>Pekka Sagner | 30. Oktober 2020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242" userDrawn="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pos="438" userDrawn="1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8423F8-72F4-4DF7-BC51-4CAAB5B8A44D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519819"/>
            <a:chExt cx="11691040" cy="5407009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24EC767-FE24-45F3-B6DC-469C1FA988F8}"/>
                </a:ext>
              </a:extLst>
            </p:cNvPr>
            <p:cNvGrpSpPr/>
            <p:nvPr/>
          </p:nvGrpSpPr>
          <p:grpSpPr>
            <a:xfrm>
              <a:off x="499240" y="797093"/>
              <a:ext cx="11005545" cy="4097484"/>
              <a:chOff x="686357" y="1802028"/>
              <a:chExt cx="11005545" cy="4097484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185D6B5D-0E0C-41E6-84AC-37F5ED018462}"/>
                  </a:ext>
                </a:extLst>
              </p:cNvPr>
              <p:cNvSpPr/>
              <p:nvPr/>
            </p:nvSpPr>
            <p:spPr>
              <a:xfrm>
                <a:off x="4131532" y="1802028"/>
                <a:ext cx="4807390" cy="355801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9" name="Pfeil: nach rechts 18">
                <a:extLst>
                  <a:ext uri="{FF2B5EF4-FFF2-40B4-BE49-F238E27FC236}">
                    <a16:creationId xmlns:a16="http://schemas.microsoft.com/office/drawing/2014/main" id="{BE3226B3-39AA-4EE9-BE6B-65C320F5724B}"/>
                  </a:ext>
                </a:extLst>
              </p:cNvPr>
              <p:cNvSpPr/>
              <p:nvPr/>
            </p:nvSpPr>
            <p:spPr>
              <a:xfrm>
                <a:off x="686357" y="3306482"/>
                <a:ext cx="3445175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0313A6-3CB7-478F-A437-39C9797F9805}"/>
                  </a:ext>
                </a:extLst>
              </p:cNvPr>
              <p:cNvSpPr/>
              <p:nvPr/>
            </p:nvSpPr>
            <p:spPr>
              <a:xfrm>
                <a:off x="4490157" y="2236205"/>
                <a:ext cx="4046178" cy="2390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A019127-157F-4619-9CE6-E44E2706D1A6}"/>
                  </a:ext>
                </a:extLst>
              </p:cNvPr>
              <p:cNvSpPr/>
              <p:nvPr/>
            </p:nvSpPr>
            <p:spPr>
              <a:xfrm>
                <a:off x="1044543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Einlesen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3C1CD2E9-BD33-468C-983F-6514A54DC503}"/>
                  </a:ext>
                </a:extLst>
              </p:cNvPr>
              <p:cNvSpPr/>
              <p:nvPr/>
            </p:nvSpPr>
            <p:spPr>
              <a:xfrm>
                <a:off x="2447558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Ordnen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5CDC0AE-CDBB-45DB-A98D-B9A2C27A5A68}"/>
                  </a:ext>
                </a:extLst>
              </p:cNvPr>
              <p:cNvSpPr/>
              <p:nvPr/>
            </p:nvSpPr>
            <p:spPr>
              <a:xfrm>
                <a:off x="4208756" y="3621580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Transformieren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E25A4A7-D1D4-4F12-9789-1A0613FCE81F}"/>
                  </a:ext>
                </a:extLst>
              </p:cNvPr>
              <p:cNvSpPr/>
              <p:nvPr/>
            </p:nvSpPr>
            <p:spPr>
              <a:xfrm>
                <a:off x="5630783" y="1871602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Modellieren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A82FADF-C492-4FA3-9981-FC9C46E635C3}"/>
                  </a:ext>
                </a:extLst>
              </p:cNvPr>
              <p:cNvSpPr/>
              <p:nvPr/>
            </p:nvSpPr>
            <p:spPr>
              <a:xfrm>
                <a:off x="6813528" y="3614799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Visualisieren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845B7B4A-4913-4826-9B23-73A9AB865D54}"/>
                  </a:ext>
                </a:extLst>
              </p:cNvPr>
              <p:cNvSpPr/>
              <p:nvPr/>
            </p:nvSpPr>
            <p:spPr>
              <a:xfrm>
                <a:off x="9442124" y="3078178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Kommunizieren</a:t>
                </a:r>
              </a:p>
            </p:txBody>
          </p:sp>
          <p:sp>
            <p:nvSpPr>
              <p:cNvPr id="22" name="Pfeil: nach rechts 21">
                <a:extLst>
                  <a:ext uri="{FF2B5EF4-FFF2-40B4-BE49-F238E27FC236}">
                    <a16:creationId xmlns:a16="http://schemas.microsoft.com/office/drawing/2014/main" id="{275FAE12-1649-4EC8-962A-1CCBFDF4E6CC}"/>
                  </a:ext>
                </a:extLst>
              </p:cNvPr>
              <p:cNvSpPr/>
              <p:nvPr/>
            </p:nvSpPr>
            <p:spPr>
              <a:xfrm>
                <a:off x="8938922" y="3303760"/>
                <a:ext cx="503202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20C46A2-EE75-4472-A946-2AE9A557E0E5}"/>
                  </a:ext>
                </a:extLst>
              </p:cNvPr>
              <p:cNvSpPr txBox="1"/>
              <p:nvPr/>
            </p:nvSpPr>
            <p:spPr>
              <a:xfrm>
                <a:off x="686357" y="5441398"/>
                <a:ext cx="3924326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Grundstruktur der Daten verstehen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41C41A9-CA7A-4BD1-9A3C-AF0528812F39}"/>
                  </a:ext>
                </a:extLst>
              </p:cNvPr>
              <p:cNvSpPr txBox="1"/>
              <p:nvPr/>
            </p:nvSpPr>
            <p:spPr>
              <a:xfrm>
                <a:off x="8938922" y="5441397"/>
                <a:ext cx="2752980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Daten 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  <a:latin typeface="Merriweather"/>
                  </a:rPr>
                  <a:t>»</a:t>
                </a:r>
                <a:r>
                  <a:rPr lang="de-DE" sz="2000">
                    <a:solidFill>
                      <a:schemeClr val="accent2"/>
                    </a:solidFill>
                  </a:rPr>
                  <a:t>sprechen lassen</a:t>
                </a:r>
                <a:r>
                  <a:rPr lang="de-DE" sz="2000" b="0" i="0">
                    <a:solidFill>
                      <a:srgbClr val="000000"/>
                    </a:solidFill>
                    <a:effectLst/>
                    <a:latin typeface="Merriweather"/>
                  </a:rPr>
                  <a:t>«</a:t>
                </a:r>
                <a:endParaRPr lang="de-DE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C584410-A4DC-4E1A-82BD-944206B7A272}"/>
                  </a:ext>
                </a:extLst>
              </p:cNvPr>
              <p:cNvSpPr txBox="1"/>
              <p:nvPr/>
            </p:nvSpPr>
            <p:spPr>
              <a:xfrm>
                <a:off x="5076741" y="5446329"/>
                <a:ext cx="3068258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Zusammenhänge aufdecken</a:t>
                </a:r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B68021BD-7703-43BD-9496-6E5B178B1B45}"/>
                </a:ext>
              </a:extLst>
            </p:cNvPr>
            <p:cNvGrpSpPr/>
            <p:nvPr/>
          </p:nvGrpSpPr>
          <p:grpSpPr>
            <a:xfrm>
              <a:off x="250480" y="519819"/>
              <a:ext cx="11691040" cy="5407009"/>
              <a:chOff x="250480" y="519819"/>
              <a:chExt cx="11691040" cy="5407009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EFD537FA-BD8A-4E36-ABBB-F17062DED254}"/>
                  </a:ext>
                </a:extLst>
              </p:cNvPr>
              <p:cNvSpPr/>
              <p:nvPr/>
            </p:nvSpPr>
            <p:spPr>
              <a:xfrm>
                <a:off x="332789" y="519819"/>
                <a:ext cx="11608731" cy="4948474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804AECB-D0D0-4F09-91AC-D4EB746BC03E}"/>
                  </a:ext>
                </a:extLst>
              </p:cNvPr>
              <p:cNvSpPr txBox="1"/>
              <p:nvPr/>
            </p:nvSpPr>
            <p:spPr>
              <a:xfrm>
                <a:off x="250480" y="5473645"/>
                <a:ext cx="1774122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Programmieren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27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E215B1A9-F1EC-4183-A7E5-1E6D89C8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04922"/>
              </p:ext>
            </p:extLst>
          </p:nvPr>
        </p:nvGraphicFramePr>
        <p:xfrm>
          <a:off x="702000" y="1548399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6B164951-D1BC-4C17-876E-10D683BD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11786"/>
              </p:ext>
            </p:extLst>
          </p:nvPr>
        </p:nvGraphicFramePr>
        <p:xfrm>
          <a:off x="701999" y="3393553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259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left_join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a bleibt komplett erhalten und wird um Spalten von Datensatz b ergänzt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27D67EA-EEC3-469A-9582-6F100D46C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10231"/>
              </p:ext>
            </p:extLst>
          </p:nvPr>
        </p:nvGraphicFramePr>
        <p:xfrm>
          <a:off x="6095999" y="1543280"/>
          <a:ext cx="157068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259939462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996368485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62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7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56736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3077CF1-CDB7-4639-A6A2-22379342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9729"/>
              </p:ext>
            </p:extLst>
          </p:nvPr>
        </p:nvGraphicFramePr>
        <p:xfrm>
          <a:off x="6102675" y="3429000"/>
          <a:ext cx="1570683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4242714956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426208662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29147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7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4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98971"/>
                  </a:ext>
                </a:extLst>
              </a:tr>
            </a:tbl>
          </a:graphicData>
        </a:graphic>
      </p:graphicFrame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right_join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b bleibt komplett erhalten und wird um Spalten von Datensatz a ergänzt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1FBCCC-2963-4DD1-813B-5F0797D2D6BA}"/>
              </a:ext>
            </a:extLst>
          </p:cNvPr>
          <p:cNvSpPr/>
          <p:nvPr/>
        </p:nvSpPr>
        <p:spPr>
          <a:xfrm>
            <a:off x="7871826" y="1545403"/>
            <a:ext cx="3433055" cy="146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inner_join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Nur die Beobachtungen behalten, bei denen dieselben </a:t>
            </a:r>
            <a:r>
              <a:rPr lang="de-DE" sz="1600" dirty="0" err="1"/>
              <a:t>Matchingvariablen</a:t>
            </a:r>
            <a:r>
              <a:rPr lang="de-DE" sz="1600" dirty="0"/>
              <a:t> in beiden Datensätzen auftauchen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2B431C2-EBF3-4FE5-B624-2AB9FA3011B5}"/>
              </a:ext>
            </a:extLst>
          </p:cNvPr>
          <p:cNvSpPr/>
          <p:nvPr/>
        </p:nvSpPr>
        <p:spPr>
          <a:xfrm>
            <a:off x="7871826" y="3449043"/>
            <a:ext cx="3433054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full_join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a,b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Neuer Datensatz enthält sowohl Beobachtungen, die in beiden Datensätzen vorkommen als auch Einzelbeobachtungen, die nicht gematcht wurden</a:t>
            </a:r>
          </a:p>
        </p:txBody>
      </p:sp>
    </p:spTree>
    <p:extLst>
      <p:ext uri="{BB962C8B-B14F-4D97-AF65-F5344CB8AC3E}">
        <p14:creationId xmlns:p14="http://schemas.microsoft.com/office/powerpoint/2010/main" val="282644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semi_join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von Datensatz 1, die mit Datensatz 2 matchen, werden angezeigt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anti_join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</a:t>
            </a:r>
            <a:r>
              <a:rPr lang="de-DE" sz="1600"/>
              <a:t>von Datensatz 1 </a:t>
            </a:r>
            <a:r>
              <a:rPr lang="de-DE" sz="1600" dirty="0"/>
              <a:t>, die nicht mit Datensatz 2 matchen, werden angezeigt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DA2EFF1-7A9F-4C61-AE39-783F992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490"/>
              </p:ext>
            </p:extLst>
          </p:nvPr>
        </p:nvGraphicFramePr>
        <p:xfrm>
          <a:off x="702000" y="1550900"/>
          <a:ext cx="15706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4105883564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2048331806"/>
                    </a:ext>
                  </a:extLst>
                </a:gridCol>
              </a:tblGrid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6664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070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100"/>
                  </a:ext>
                </a:extLst>
              </a:tr>
            </a:tbl>
          </a:graphicData>
        </a:graphic>
      </p:graphicFrame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CFA6D3E-DA25-40B6-9420-0124A300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06642"/>
              </p:ext>
            </p:extLst>
          </p:nvPr>
        </p:nvGraphicFramePr>
        <p:xfrm>
          <a:off x="702000" y="3428999"/>
          <a:ext cx="157068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2400036553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1421769149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73265"/>
                  </a:ext>
                </a:extLst>
              </a:tr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1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 descr="Datenbank mit einfarbiger Füllung">
            <a:extLst>
              <a:ext uri="{FF2B5EF4-FFF2-40B4-BE49-F238E27FC236}">
                <a16:creationId xmlns:a16="http://schemas.microsoft.com/office/drawing/2014/main" id="{6558FBD5-EB71-4BCF-B1F1-DCE810E6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40" y="2410304"/>
            <a:ext cx="1441764" cy="1441764"/>
          </a:xfrm>
          <a:prstGeom prst="rect">
            <a:avLst/>
          </a:prstGeom>
        </p:spPr>
      </p:pic>
      <p:pic>
        <p:nvPicPr>
          <p:cNvPr id="13" name="Grafik 12" descr="Datenbank mit einfarbiger Füllung">
            <a:extLst>
              <a:ext uri="{FF2B5EF4-FFF2-40B4-BE49-F238E27FC236}">
                <a16:creationId xmlns:a16="http://schemas.microsoft.com/office/drawing/2014/main" id="{06173E2E-1836-4B5B-9C30-EC8817D8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8575" y="1424547"/>
            <a:ext cx="689473" cy="689473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0BFDF715-BBED-45E9-9C1B-625CA3F7C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8575" y="2114020"/>
            <a:ext cx="689473" cy="689473"/>
          </a:xfrm>
          <a:prstGeom prst="rect">
            <a:avLst/>
          </a:prstGeom>
        </p:spPr>
      </p:pic>
      <p:pic>
        <p:nvPicPr>
          <p:cNvPr id="15" name="Grafik 14" descr="Datenbank mit einfarbiger Füllung">
            <a:extLst>
              <a:ext uri="{FF2B5EF4-FFF2-40B4-BE49-F238E27FC236}">
                <a16:creationId xmlns:a16="http://schemas.microsoft.com/office/drawing/2014/main" id="{1592E7BF-8349-4D6E-B18C-F9AB2D6FE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8575" y="2803493"/>
            <a:ext cx="689473" cy="689473"/>
          </a:xfrm>
          <a:prstGeom prst="rect">
            <a:avLst/>
          </a:prstGeom>
        </p:spPr>
      </p:pic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257C3501-DB12-4F63-8B5A-D2298A8607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573" y="3547526"/>
            <a:ext cx="689473" cy="689473"/>
          </a:xfrm>
          <a:prstGeom prst="rect">
            <a:avLst/>
          </a:prstGeom>
        </p:spPr>
      </p:pic>
      <p:pic>
        <p:nvPicPr>
          <p:cNvPr id="18" name="Grafik 17" descr="Datenbank mit einfarbiger Füllung">
            <a:extLst>
              <a:ext uri="{FF2B5EF4-FFF2-40B4-BE49-F238E27FC236}">
                <a16:creationId xmlns:a16="http://schemas.microsoft.com/office/drawing/2014/main" id="{940EFB7E-8F7D-4437-92E8-7D9CFCEF97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58574" y="4314296"/>
            <a:ext cx="689473" cy="6894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8405F6B-A669-451D-895E-A62AEB5FF34B}"/>
              </a:ext>
            </a:extLst>
          </p:cNvPr>
          <p:cNvSpPr txBox="1"/>
          <p:nvPr/>
        </p:nvSpPr>
        <p:spPr>
          <a:xfrm>
            <a:off x="4987961" y="1581896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1A8341-4121-435A-A713-F119321E4A67}"/>
              </a:ext>
            </a:extLst>
          </p:cNvPr>
          <p:cNvSpPr txBox="1"/>
          <p:nvPr/>
        </p:nvSpPr>
        <p:spPr>
          <a:xfrm>
            <a:off x="4987961" y="2224100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FA5C59-E20C-4553-84CA-4383BF28A0D2}"/>
              </a:ext>
            </a:extLst>
          </p:cNvPr>
          <p:cNvSpPr txBox="1"/>
          <p:nvPr/>
        </p:nvSpPr>
        <p:spPr>
          <a:xfrm>
            <a:off x="4987961" y="2960842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68785A9-4E18-49AF-8DF4-11611199B92D}"/>
              </a:ext>
            </a:extLst>
          </p:cNvPr>
          <p:cNvSpPr txBox="1"/>
          <p:nvPr/>
        </p:nvSpPr>
        <p:spPr>
          <a:xfrm>
            <a:off x="4987960" y="369921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1EE11A-4324-4582-B4C5-ABB54178DDE5}"/>
              </a:ext>
            </a:extLst>
          </p:cNvPr>
          <p:cNvSpPr txBox="1"/>
          <p:nvPr/>
        </p:nvSpPr>
        <p:spPr>
          <a:xfrm>
            <a:off x="4987959" y="4517139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A02D64EC-8655-499E-A93A-77BAE3687A71}"/>
              </a:ext>
            </a:extLst>
          </p:cNvPr>
          <p:cNvSpPr/>
          <p:nvPr/>
        </p:nvSpPr>
        <p:spPr>
          <a:xfrm rot="19017897">
            <a:off x="1727471" y="2248250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EF408A77-7635-4770-81F7-9FE0FD229C15}"/>
              </a:ext>
            </a:extLst>
          </p:cNvPr>
          <p:cNvSpPr/>
          <p:nvPr/>
        </p:nvSpPr>
        <p:spPr>
          <a:xfrm>
            <a:off x="3697342" y="1656654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B6A3C56-8262-48CF-8F0A-5268707CB50E}"/>
              </a:ext>
            </a:extLst>
          </p:cNvPr>
          <p:cNvSpPr/>
          <p:nvPr/>
        </p:nvSpPr>
        <p:spPr>
          <a:xfrm rot="2582103" flipV="1">
            <a:off x="1727469" y="3710341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5E18F09-D3CC-476E-B3BF-80178175474D}"/>
              </a:ext>
            </a:extLst>
          </p:cNvPr>
          <p:cNvSpPr/>
          <p:nvPr/>
        </p:nvSpPr>
        <p:spPr>
          <a:xfrm>
            <a:off x="3697342" y="2315876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06B8D2D7-383B-4EC4-94FA-4EACD4512A43}"/>
              </a:ext>
            </a:extLst>
          </p:cNvPr>
          <p:cNvSpPr/>
          <p:nvPr/>
        </p:nvSpPr>
        <p:spPr>
          <a:xfrm>
            <a:off x="3697342" y="3030035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03ED573E-CB4D-4F18-8530-DC35D5B1F5AF}"/>
              </a:ext>
            </a:extLst>
          </p:cNvPr>
          <p:cNvSpPr/>
          <p:nvPr/>
        </p:nvSpPr>
        <p:spPr>
          <a:xfrm>
            <a:off x="3697342" y="3810391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AC576F5D-69F7-4B32-B430-DC2A5C1ED719}"/>
              </a:ext>
            </a:extLst>
          </p:cNvPr>
          <p:cNvSpPr/>
          <p:nvPr/>
        </p:nvSpPr>
        <p:spPr>
          <a:xfrm>
            <a:off x="3697342" y="4602003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4E3C15ED-DA69-4328-A054-661FEEC5725B}"/>
              </a:ext>
            </a:extLst>
          </p:cNvPr>
          <p:cNvSpPr/>
          <p:nvPr/>
        </p:nvSpPr>
        <p:spPr>
          <a:xfrm rot="1614263">
            <a:off x="5934952" y="2174486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FF7DF1D9-9107-4CB5-9C23-DFD42A6D13C7}"/>
              </a:ext>
            </a:extLst>
          </p:cNvPr>
          <p:cNvSpPr/>
          <p:nvPr/>
        </p:nvSpPr>
        <p:spPr>
          <a:xfrm rot="19985737" flipV="1">
            <a:off x="5934946" y="4115507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pic>
        <p:nvPicPr>
          <p:cNvPr id="35" name="Grafik 34" descr="Filmstreifen Silhouette">
            <a:extLst>
              <a:ext uri="{FF2B5EF4-FFF2-40B4-BE49-F238E27FC236}">
                <a16:creationId xmlns:a16="http://schemas.microsoft.com/office/drawing/2014/main" id="{270A9EF4-1974-4D5C-9AC7-34279AB4CC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0573" y="1879710"/>
            <a:ext cx="1826765" cy="1826765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2ED9353-A415-4C5C-89BD-12D08A95C17B}"/>
              </a:ext>
            </a:extLst>
          </p:cNvPr>
          <p:cNvSpPr txBox="1"/>
          <p:nvPr/>
        </p:nvSpPr>
        <p:spPr>
          <a:xfrm>
            <a:off x="8136222" y="2050763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ADEB34C-780A-48AF-B05A-2B38423274F0}"/>
              </a:ext>
            </a:extLst>
          </p:cNvPr>
          <p:cNvSpPr txBox="1"/>
          <p:nvPr/>
        </p:nvSpPr>
        <p:spPr>
          <a:xfrm>
            <a:off x="8158405" y="3081043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93EECA-D38B-4B83-B6A0-EE7A9A9AA8BD}"/>
              </a:ext>
            </a:extLst>
          </p:cNvPr>
          <p:cNvSpPr txBox="1"/>
          <p:nvPr/>
        </p:nvSpPr>
        <p:spPr>
          <a:xfrm>
            <a:off x="8136222" y="353138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436DD0-9554-478C-B0DB-B1891F1B769C}"/>
              </a:ext>
            </a:extLst>
          </p:cNvPr>
          <p:cNvSpPr txBox="1"/>
          <p:nvPr/>
        </p:nvSpPr>
        <p:spPr>
          <a:xfrm>
            <a:off x="8136221" y="4071722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27CB42F-DF7F-4D56-A065-5A7FF517199C}"/>
              </a:ext>
            </a:extLst>
          </p:cNvPr>
          <p:cNvSpPr txBox="1"/>
          <p:nvPr/>
        </p:nvSpPr>
        <p:spPr>
          <a:xfrm>
            <a:off x="8136222" y="2555452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pic>
        <p:nvPicPr>
          <p:cNvPr id="44" name="Grafik 43" descr="Filmstreifen Silhouette">
            <a:extLst>
              <a:ext uri="{FF2B5EF4-FFF2-40B4-BE49-F238E27FC236}">
                <a16:creationId xmlns:a16="http://schemas.microsoft.com/office/drawing/2014/main" id="{1D8C96C4-4692-4AC2-A7BA-49B8810D6B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33929"/>
          <a:stretch/>
        </p:blipFill>
        <p:spPr>
          <a:xfrm>
            <a:off x="7630571" y="3384933"/>
            <a:ext cx="1826765" cy="1206964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F58BA78A-3F70-4E3C-A5B5-8E90B4B54438}"/>
              </a:ext>
            </a:extLst>
          </p:cNvPr>
          <p:cNvSpPr txBox="1"/>
          <p:nvPr/>
        </p:nvSpPr>
        <p:spPr>
          <a:xfrm>
            <a:off x="695325" y="4194305"/>
            <a:ext cx="1732187" cy="391628"/>
          </a:xfrm>
          <a:prstGeom prst="rect">
            <a:avLst/>
          </a:prstGeom>
          <a:noFill/>
          <a:ln>
            <a:noFill/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600" dirty="0">
                <a:solidFill>
                  <a:schemeClr val="accent2"/>
                </a:solidFill>
              </a:rPr>
              <a:t>Ausgangsdatensatz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7238903-6AD1-4D46-A824-758B0C6AC112}"/>
              </a:ext>
            </a:extLst>
          </p:cNvPr>
          <p:cNvSpPr txBox="1"/>
          <p:nvPr/>
        </p:nvSpPr>
        <p:spPr>
          <a:xfrm>
            <a:off x="2427512" y="4981032"/>
            <a:ext cx="1456426" cy="884070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Aufteilen der Daten, bzw. berechnen der Werte je Animationszustand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BDBD4C7-E1BA-47E3-9D4E-923D47701429}"/>
              </a:ext>
            </a:extLst>
          </p:cNvPr>
          <p:cNvSpPr txBox="1"/>
          <p:nvPr/>
        </p:nvSpPr>
        <p:spPr>
          <a:xfrm>
            <a:off x="4522526" y="5004138"/>
            <a:ext cx="1456426" cy="699404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Erstellen einer Abbildung je Animationszustand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8EAB674-3422-460E-8838-D5BA7E54F345}"/>
              </a:ext>
            </a:extLst>
          </p:cNvPr>
          <p:cNvSpPr txBox="1"/>
          <p:nvPr/>
        </p:nvSpPr>
        <p:spPr>
          <a:xfrm>
            <a:off x="7757224" y="4999612"/>
            <a:ext cx="1456426" cy="514738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Aneinanderreihen der einzelnen Plots</a:t>
            </a:r>
          </a:p>
        </p:txBody>
      </p:sp>
    </p:spTree>
    <p:extLst>
      <p:ext uri="{BB962C8B-B14F-4D97-AF65-F5344CB8AC3E}">
        <p14:creationId xmlns:p14="http://schemas.microsoft.com/office/powerpoint/2010/main" val="25177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rgbClr val="000000"/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>
                      <a:solidFill>
                        <a:schemeClr val="accent2"/>
                      </a:solidFill>
                    </a:rPr>
                    <a:t>sprechen lassen</a:t>
                  </a:r>
                  <a:r>
                    <a:rPr lang="de-DE" sz="2000" b="0" i="0">
                      <a:solidFill>
                        <a:srgbClr val="000000"/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2D84722-893C-4FF5-8DA4-03AB86AC7AF4}"/>
                </a:ext>
              </a:extLst>
            </p:cNvPr>
            <p:cNvSpPr/>
            <p:nvPr/>
          </p:nvSpPr>
          <p:spPr>
            <a:xfrm>
              <a:off x="2264946" y="1937441"/>
              <a:ext cx="1180772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88D25AC-8BC0-4697-9095-B33E99381705}"/>
                </a:ext>
              </a:extLst>
            </p:cNvPr>
            <p:cNvSpPr/>
            <p:nvPr/>
          </p:nvSpPr>
          <p:spPr>
            <a:xfrm>
              <a:off x="4014357" y="2480474"/>
              <a:ext cx="2007800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8490E7D-A8C3-4261-951A-350844E6927D}"/>
                </a:ext>
              </a:extLst>
            </p:cNvPr>
            <p:cNvSpPr/>
            <p:nvPr/>
          </p:nvSpPr>
          <p:spPr>
            <a:xfrm>
              <a:off x="5407581" y="728821"/>
              <a:ext cx="2007800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CD6EF43-EF44-4C5B-95C1-65E0C91CCD8F}"/>
                </a:ext>
              </a:extLst>
            </p:cNvPr>
            <p:cNvSpPr/>
            <p:nvPr/>
          </p:nvSpPr>
          <p:spPr>
            <a:xfrm>
              <a:off x="6621048" y="2474079"/>
              <a:ext cx="2007800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1605C44-84B0-4B7B-835E-7B088A64F848}"/>
                </a:ext>
              </a:extLst>
            </p:cNvPr>
            <p:cNvSpPr/>
            <p:nvPr/>
          </p:nvSpPr>
          <p:spPr>
            <a:xfrm>
              <a:off x="9253141" y="1938152"/>
              <a:ext cx="2007800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32CF848-CB2C-40C5-839E-61BB62CD8886}"/>
                </a:ext>
              </a:extLst>
            </p:cNvPr>
            <p:cNvSpPr/>
            <p:nvPr/>
          </p:nvSpPr>
          <p:spPr>
            <a:xfrm>
              <a:off x="4697331" y="4274032"/>
              <a:ext cx="3856919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B46B59A-F061-4D96-A911-ECC335DC6D15}"/>
                </a:ext>
              </a:extLst>
            </p:cNvPr>
            <p:cNvSpPr/>
            <p:nvPr/>
          </p:nvSpPr>
          <p:spPr>
            <a:xfrm>
              <a:off x="8554250" y="4232301"/>
              <a:ext cx="3225135" cy="620745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02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rgbClr val="000000"/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>
                      <a:solidFill>
                        <a:schemeClr val="accent2"/>
                      </a:solidFill>
                    </a:rPr>
                    <a:t>sprechen lassen</a:t>
                  </a:r>
                  <a:r>
                    <a:rPr lang="de-DE" sz="2000" b="0" i="0">
                      <a:solidFill>
                        <a:srgbClr val="000000"/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2D84722-893C-4FF5-8DA4-03AB86AC7AF4}"/>
                </a:ext>
              </a:extLst>
            </p:cNvPr>
            <p:cNvSpPr/>
            <p:nvPr/>
          </p:nvSpPr>
          <p:spPr>
            <a:xfrm>
              <a:off x="852010" y="1937441"/>
              <a:ext cx="1180772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88D25AC-8BC0-4697-9095-B33E99381705}"/>
                </a:ext>
              </a:extLst>
            </p:cNvPr>
            <p:cNvSpPr/>
            <p:nvPr/>
          </p:nvSpPr>
          <p:spPr>
            <a:xfrm>
              <a:off x="4014357" y="2480474"/>
              <a:ext cx="2007800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8490E7D-A8C3-4261-951A-350844E6927D}"/>
                </a:ext>
              </a:extLst>
            </p:cNvPr>
            <p:cNvSpPr/>
            <p:nvPr/>
          </p:nvSpPr>
          <p:spPr>
            <a:xfrm>
              <a:off x="5407581" y="728821"/>
              <a:ext cx="2007800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CD6EF43-EF44-4C5B-95C1-65E0C91CCD8F}"/>
                </a:ext>
              </a:extLst>
            </p:cNvPr>
            <p:cNvSpPr/>
            <p:nvPr/>
          </p:nvSpPr>
          <p:spPr>
            <a:xfrm>
              <a:off x="6621048" y="2474079"/>
              <a:ext cx="2007800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1605C44-84B0-4B7B-835E-7B088A64F848}"/>
                </a:ext>
              </a:extLst>
            </p:cNvPr>
            <p:cNvSpPr/>
            <p:nvPr/>
          </p:nvSpPr>
          <p:spPr>
            <a:xfrm>
              <a:off x="9253141" y="1938152"/>
              <a:ext cx="2007800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32CF848-CB2C-40C5-839E-61BB62CD8886}"/>
                </a:ext>
              </a:extLst>
            </p:cNvPr>
            <p:cNvSpPr/>
            <p:nvPr/>
          </p:nvSpPr>
          <p:spPr>
            <a:xfrm>
              <a:off x="4697331" y="4274032"/>
              <a:ext cx="3856919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B46B59A-F061-4D96-A911-ECC335DC6D15}"/>
                </a:ext>
              </a:extLst>
            </p:cNvPr>
            <p:cNvSpPr/>
            <p:nvPr/>
          </p:nvSpPr>
          <p:spPr>
            <a:xfrm>
              <a:off x="8554250" y="4232301"/>
              <a:ext cx="3225135" cy="620745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73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78CBC23-0DF3-47B3-9A95-74A162A057ED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06CC5E1-007E-4C0A-9BEE-83C59AC1CA58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384017"/>
              <a:chExt cx="11691040" cy="5407009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E68423F8-72F4-4DF7-BC51-4CAAB5B8A44D}"/>
                  </a:ext>
                </a:extLst>
              </p:cNvPr>
              <p:cNvGrpSpPr/>
              <p:nvPr/>
            </p:nvGrpSpPr>
            <p:grpSpPr>
              <a:xfrm>
                <a:off x="250480" y="384017"/>
                <a:ext cx="11691040" cy="5407009"/>
                <a:chOff x="250480" y="519819"/>
                <a:chExt cx="11691040" cy="5407009"/>
              </a:xfrm>
            </p:grpSpPr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824EC767-FE24-45F3-B6DC-469C1FA988F8}"/>
                    </a:ext>
                  </a:extLst>
                </p:cNvPr>
                <p:cNvGrpSpPr/>
                <p:nvPr/>
              </p:nvGrpSpPr>
              <p:grpSpPr>
                <a:xfrm>
                  <a:off x="499240" y="797093"/>
                  <a:ext cx="11005545" cy="4097484"/>
                  <a:chOff x="686357" y="1802028"/>
                  <a:chExt cx="11005545" cy="4097484"/>
                </a:xfrm>
              </p:grpSpPr>
              <p:sp>
                <p:nvSpPr>
                  <p:cNvPr id="5" name="Rechteck: abgerundete Ecken 4">
                    <a:extLst>
                      <a:ext uri="{FF2B5EF4-FFF2-40B4-BE49-F238E27FC236}">
                        <a16:creationId xmlns:a16="http://schemas.microsoft.com/office/drawing/2014/main" id="{185D6B5D-0E0C-41E6-84AC-37F5ED018462}"/>
                      </a:ext>
                    </a:extLst>
                  </p:cNvPr>
                  <p:cNvSpPr/>
                  <p:nvPr/>
                </p:nvSpPr>
                <p:spPr>
                  <a:xfrm>
                    <a:off x="4131532" y="1802028"/>
                    <a:ext cx="4807390" cy="3558012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9" name="Pfeil: nach rechts 18">
                    <a:extLst>
                      <a:ext uri="{FF2B5EF4-FFF2-40B4-BE49-F238E27FC236}">
                        <a16:creationId xmlns:a16="http://schemas.microsoft.com/office/drawing/2014/main" id="{BE3226B3-39AA-4EE9-BE6B-65C320F5724B}"/>
                      </a:ext>
                    </a:extLst>
                  </p:cNvPr>
                  <p:cNvSpPr/>
                  <p:nvPr/>
                </p:nvSpPr>
                <p:spPr>
                  <a:xfrm>
                    <a:off x="686357" y="3306482"/>
                    <a:ext cx="3445175" cy="484632"/>
                  </a:xfrm>
                  <a:prstGeom prst="rightArrow">
                    <a:avLst>
                      <a:gd name="adj1" fmla="val 50000"/>
                      <a:gd name="adj2" fmla="val 27583"/>
                    </a:avLst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0" name="Ellipse 19">
                    <a:extLst>
                      <a:ext uri="{FF2B5EF4-FFF2-40B4-BE49-F238E27FC236}">
                        <a16:creationId xmlns:a16="http://schemas.microsoft.com/office/drawing/2014/main" id="{A40313A6-3CB7-478F-A437-39C9797F9805}"/>
                      </a:ext>
                    </a:extLst>
                  </p:cNvPr>
                  <p:cNvSpPr/>
                  <p:nvPr/>
                </p:nvSpPr>
                <p:spPr>
                  <a:xfrm>
                    <a:off x="4490157" y="2236205"/>
                    <a:ext cx="4046178" cy="239011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EA019127-157F-4619-9CE6-E44E2706D1A6}"/>
                      </a:ext>
                    </a:extLst>
                  </p:cNvPr>
                  <p:cNvSpPr/>
                  <p:nvPr/>
                </p:nvSpPr>
                <p:spPr>
                  <a:xfrm>
                    <a:off x="1044543" y="3078178"/>
                    <a:ext cx="1180772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Einlesen</a:t>
                    </a:r>
                  </a:p>
                </p:txBody>
              </p:sp>
              <p:sp>
                <p:nvSpPr>
                  <p:cNvPr id="10" name="Rechteck 9">
                    <a:extLst>
                      <a:ext uri="{FF2B5EF4-FFF2-40B4-BE49-F238E27FC236}">
                        <a16:creationId xmlns:a16="http://schemas.microsoft.com/office/drawing/2014/main" id="{3C1CD2E9-BD33-468C-983F-6514A54DC503}"/>
                      </a:ext>
                    </a:extLst>
                  </p:cNvPr>
                  <p:cNvSpPr/>
                  <p:nvPr/>
                </p:nvSpPr>
                <p:spPr>
                  <a:xfrm>
                    <a:off x="2447558" y="3078178"/>
                    <a:ext cx="1180772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Ordnen</a:t>
                    </a:r>
                  </a:p>
                </p:txBody>
              </p:sp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55CDC0AE-CDBB-45DB-A98D-B9A2C27A5A68}"/>
                      </a:ext>
                    </a:extLst>
                  </p:cNvPr>
                  <p:cNvSpPr/>
                  <p:nvPr/>
                </p:nvSpPr>
                <p:spPr>
                  <a:xfrm>
                    <a:off x="4208756" y="3621580"/>
                    <a:ext cx="2000518" cy="9144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Transformieren</a:t>
                    </a:r>
                  </a:p>
                </p:txBody>
              </p:sp>
              <p:sp>
                <p:nvSpPr>
                  <p:cNvPr id="14" name="Rechteck 13">
                    <a:extLst>
                      <a:ext uri="{FF2B5EF4-FFF2-40B4-BE49-F238E27FC236}">
                        <a16:creationId xmlns:a16="http://schemas.microsoft.com/office/drawing/2014/main" id="{8E25A4A7-D1D4-4F12-9789-1A0613FCE81F}"/>
                      </a:ext>
                    </a:extLst>
                  </p:cNvPr>
                  <p:cNvSpPr/>
                  <p:nvPr/>
                </p:nvSpPr>
                <p:spPr>
                  <a:xfrm>
                    <a:off x="5630783" y="1871602"/>
                    <a:ext cx="1974408" cy="914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Modellieren</a:t>
                    </a:r>
                  </a:p>
                </p:txBody>
              </p:sp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1A82FADF-C492-4FA3-9981-FC9C46E635C3}"/>
                      </a:ext>
                    </a:extLst>
                  </p:cNvPr>
                  <p:cNvSpPr/>
                  <p:nvPr/>
                </p:nvSpPr>
                <p:spPr>
                  <a:xfrm>
                    <a:off x="6813528" y="3614799"/>
                    <a:ext cx="1974408" cy="914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Visualisieren</a:t>
                    </a:r>
                  </a:p>
                </p:txBody>
              </p: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845B7B4A-4913-4826-9B23-73A9AB865D54}"/>
                      </a:ext>
                    </a:extLst>
                  </p:cNvPr>
                  <p:cNvSpPr/>
                  <p:nvPr/>
                </p:nvSpPr>
                <p:spPr>
                  <a:xfrm>
                    <a:off x="9442124" y="3078178"/>
                    <a:ext cx="2000518" cy="914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Kommunizieren</a:t>
                    </a:r>
                  </a:p>
                </p:txBody>
              </p:sp>
              <p:sp>
                <p:nvSpPr>
                  <p:cNvPr id="22" name="Pfeil: nach rechts 21">
                    <a:extLst>
                      <a:ext uri="{FF2B5EF4-FFF2-40B4-BE49-F238E27FC236}">
                        <a16:creationId xmlns:a16="http://schemas.microsoft.com/office/drawing/2014/main" id="{275FAE12-1649-4EC8-962A-1CCBFDF4E6CC}"/>
                      </a:ext>
                    </a:extLst>
                  </p:cNvPr>
                  <p:cNvSpPr/>
                  <p:nvPr/>
                </p:nvSpPr>
                <p:spPr>
                  <a:xfrm>
                    <a:off x="8938922" y="3303760"/>
                    <a:ext cx="503202" cy="484632"/>
                  </a:xfrm>
                  <a:prstGeom prst="rightArrow">
                    <a:avLst>
                      <a:gd name="adj1" fmla="val 50000"/>
                      <a:gd name="adj2" fmla="val 27583"/>
                    </a:avLst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F20C46A2-EE75-4472-A946-2AE9A557E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86357" y="5441398"/>
                    <a:ext cx="3924326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Grundstruktur der Daten verstehen</a:t>
                    </a:r>
                  </a:p>
                </p:txBody>
              </p:sp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B41C41A9-CA7A-4BD1-9A3C-AF052881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8938922" y="5441397"/>
                    <a:ext cx="2752980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Daten </a:t>
                    </a:r>
                    <a:r>
                      <a:rPr lang="de-DE" sz="2000" b="0" i="0" dirty="0">
                        <a:solidFill>
                          <a:srgbClr val="000000"/>
                        </a:solidFill>
                        <a:effectLst/>
                        <a:latin typeface="Merriweather"/>
                      </a:rPr>
                      <a:t>»</a:t>
                    </a:r>
                    <a:r>
                      <a:rPr lang="de-DE" sz="2000">
                        <a:solidFill>
                          <a:schemeClr val="accent2"/>
                        </a:solidFill>
                      </a:rPr>
                      <a:t>sprechen lassen</a:t>
                    </a:r>
                    <a:r>
                      <a:rPr lang="de-DE" sz="2000" b="0" i="0">
                        <a:solidFill>
                          <a:srgbClr val="000000"/>
                        </a:solidFill>
                        <a:effectLst/>
                        <a:latin typeface="Merriweather"/>
                      </a:rPr>
                      <a:t>«</a:t>
                    </a:r>
                    <a:endParaRPr lang="de-DE" sz="20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3C584410-A4DC-4E1A-82BD-944206B7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741" y="5446329"/>
                    <a:ext cx="3068258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Zusammenhänge aufdecken</a:t>
                    </a:r>
                  </a:p>
                </p:txBody>
              </p:sp>
            </p:grpSp>
            <p:grpSp>
              <p:nvGrpSpPr>
                <p:cNvPr id="4" name="Gruppieren 3">
                  <a:extLst>
                    <a:ext uri="{FF2B5EF4-FFF2-40B4-BE49-F238E27FC236}">
                      <a16:creationId xmlns:a16="http://schemas.microsoft.com/office/drawing/2014/main" id="{B68021BD-7703-43BD-9496-6E5B178B1B45}"/>
                    </a:ext>
                  </a:extLst>
                </p:cNvPr>
                <p:cNvGrpSpPr/>
                <p:nvPr/>
              </p:nvGrpSpPr>
              <p:grpSpPr>
                <a:xfrm>
                  <a:off x="250480" y="519819"/>
                  <a:ext cx="11691040" cy="5407009"/>
                  <a:chOff x="250480" y="519819"/>
                  <a:chExt cx="11691040" cy="5407009"/>
                </a:xfrm>
              </p:grpSpPr>
              <p:sp>
                <p:nvSpPr>
                  <p:cNvPr id="21" name="Rechteck: abgerundete Ecken 20">
                    <a:extLst>
                      <a:ext uri="{FF2B5EF4-FFF2-40B4-BE49-F238E27FC236}">
                        <a16:creationId xmlns:a16="http://schemas.microsoft.com/office/drawing/2014/main" id="{EFD537FA-BD8A-4E36-ABBB-F17062DED254}"/>
                      </a:ext>
                    </a:extLst>
                  </p:cNvPr>
                  <p:cNvSpPr/>
                  <p:nvPr/>
                </p:nvSpPr>
                <p:spPr>
                  <a:xfrm>
                    <a:off x="332789" y="519819"/>
                    <a:ext cx="11608731" cy="4948474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2804AECB-D0D0-4F09-91AC-D4EB746BC03E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80" y="5473645"/>
                    <a:ext cx="1774122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Programmieren</a:t>
                    </a:r>
                  </a:p>
                </p:txBody>
              </p:sp>
            </p:grpSp>
          </p:grp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7BD88C7E-2C3B-46DF-A476-957EE6C429AC}"/>
                  </a:ext>
                </a:extLst>
              </p:cNvPr>
              <p:cNvSpPr/>
              <p:nvPr/>
            </p:nvSpPr>
            <p:spPr>
              <a:xfrm>
                <a:off x="461727" y="570368"/>
                <a:ext cx="11235350" cy="4191755"/>
              </a:xfrm>
              <a:custGeom>
                <a:avLst/>
                <a:gdLst>
                  <a:gd name="connsiteX0" fmla="*/ 0 w 11235350"/>
                  <a:gd name="connsiteY0" fmla="*/ 0 h 4191755"/>
                  <a:gd name="connsiteX1" fmla="*/ 0 w 11235350"/>
                  <a:gd name="connsiteY1" fmla="*/ 4191755 h 4191755"/>
                  <a:gd name="connsiteX2" fmla="*/ 11190083 w 11235350"/>
                  <a:gd name="connsiteY2" fmla="*/ 4146487 h 4191755"/>
                  <a:gd name="connsiteX3" fmla="*/ 11235350 w 11235350"/>
                  <a:gd name="connsiteY3" fmla="*/ 2263367 h 4191755"/>
                  <a:gd name="connsiteX4" fmla="*/ 45267 w 11235350"/>
                  <a:gd name="connsiteY4" fmla="*/ 2426329 h 419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5350" h="4191755">
                    <a:moveTo>
                      <a:pt x="0" y="0"/>
                    </a:moveTo>
                    <a:lnTo>
                      <a:pt x="0" y="4191755"/>
                    </a:lnTo>
                    <a:lnTo>
                      <a:pt x="11190083" y="4146487"/>
                    </a:lnTo>
                    <a:lnTo>
                      <a:pt x="11235350" y="2263367"/>
                    </a:lnTo>
                    <a:lnTo>
                      <a:pt x="45267" y="2426329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32D84722-893C-4FF5-8DA4-03AB86AC7AF4}"/>
                  </a:ext>
                </a:extLst>
              </p:cNvPr>
              <p:cNvSpPr/>
              <p:nvPr/>
            </p:nvSpPr>
            <p:spPr>
              <a:xfrm>
                <a:off x="852010" y="1937441"/>
                <a:ext cx="1180772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490E7D-A8C3-4261-951A-350844E6927D}"/>
                  </a:ext>
                </a:extLst>
              </p:cNvPr>
              <p:cNvSpPr/>
              <p:nvPr/>
            </p:nvSpPr>
            <p:spPr>
              <a:xfrm>
                <a:off x="5407581" y="728821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CD6EF43-EF44-4C5B-95C1-65E0C91CCD8F}"/>
                  </a:ext>
                </a:extLst>
              </p:cNvPr>
              <p:cNvSpPr/>
              <p:nvPr/>
            </p:nvSpPr>
            <p:spPr>
              <a:xfrm>
                <a:off x="6621048" y="2474079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81605C44-84B0-4B7B-835E-7B088A64F848}"/>
                  </a:ext>
                </a:extLst>
              </p:cNvPr>
              <p:cNvSpPr/>
              <p:nvPr/>
            </p:nvSpPr>
            <p:spPr>
              <a:xfrm>
                <a:off x="9253141" y="1938152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432CF848-CB2C-40C5-839E-61BB62CD8886}"/>
                  </a:ext>
                </a:extLst>
              </p:cNvPr>
              <p:cNvSpPr/>
              <p:nvPr/>
            </p:nvSpPr>
            <p:spPr>
              <a:xfrm>
                <a:off x="494923" y="4245753"/>
                <a:ext cx="4150258" cy="56774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AB46B59A-F061-4D96-A911-ECC335DC6D15}"/>
                  </a:ext>
                </a:extLst>
              </p:cNvPr>
              <p:cNvSpPr/>
              <p:nvPr/>
            </p:nvSpPr>
            <p:spPr>
              <a:xfrm>
                <a:off x="8554250" y="4232301"/>
                <a:ext cx="3225135" cy="620745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F2B6A873-7857-4A45-80E8-E1FCABC6E971}"/>
                </a:ext>
              </a:extLst>
            </p:cNvPr>
            <p:cNvSpPr/>
            <p:nvPr/>
          </p:nvSpPr>
          <p:spPr>
            <a:xfrm>
              <a:off x="2260441" y="1938215"/>
              <a:ext cx="1180772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281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78CBC23-0DF3-47B3-9A95-74A162A057ED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06CC5E1-007E-4C0A-9BEE-83C59AC1CA58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384017"/>
              <a:chExt cx="11691040" cy="5407009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E68423F8-72F4-4DF7-BC51-4CAAB5B8A44D}"/>
                  </a:ext>
                </a:extLst>
              </p:cNvPr>
              <p:cNvGrpSpPr/>
              <p:nvPr/>
            </p:nvGrpSpPr>
            <p:grpSpPr>
              <a:xfrm>
                <a:off x="250480" y="384017"/>
                <a:ext cx="11691040" cy="5407009"/>
                <a:chOff x="250480" y="519819"/>
                <a:chExt cx="11691040" cy="5407009"/>
              </a:xfrm>
            </p:grpSpPr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824EC767-FE24-45F3-B6DC-469C1FA988F8}"/>
                    </a:ext>
                  </a:extLst>
                </p:cNvPr>
                <p:cNvGrpSpPr/>
                <p:nvPr/>
              </p:nvGrpSpPr>
              <p:grpSpPr>
                <a:xfrm>
                  <a:off x="499240" y="797093"/>
                  <a:ext cx="11005545" cy="4097484"/>
                  <a:chOff x="686357" y="1802028"/>
                  <a:chExt cx="11005545" cy="4097484"/>
                </a:xfrm>
              </p:grpSpPr>
              <p:sp>
                <p:nvSpPr>
                  <p:cNvPr id="5" name="Rechteck: abgerundete Ecken 4">
                    <a:extLst>
                      <a:ext uri="{FF2B5EF4-FFF2-40B4-BE49-F238E27FC236}">
                        <a16:creationId xmlns:a16="http://schemas.microsoft.com/office/drawing/2014/main" id="{185D6B5D-0E0C-41E6-84AC-37F5ED018462}"/>
                      </a:ext>
                    </a:extLst>
                  </p:cNvPr>
                  <p:cNvSpPr/>
                  <p:nvPr/>
                </p:nvSpPr>
                <p:spPr>
                  <a:xfrm>
                    <a:off x="4131532" y="1802028"/>
                    <a:ext cx="4807390" cy="3558012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9" name="Pfeil: nach rechts 18">
                    <a:extLst>
                      <a:ext uri="{FF2B5EF4-FFF2-40B4-BE49-F238E27FC236}">
                        <a16:creationId xmlns:a16="http://schemas.microsoft.com/office/drawing/2014/main" id="{BE3226B3-39AA-4EE9-BE6B-65C320F5724B}"/>
                      </a:ext>
                    </a:extLst>
                  </p:cNvPr>
                  <p:cNvSpPr/>
                  <p:nvPr/>
                </p:nvSpPr>
                <p:spPr>
                  <a:xfrm>
                    <a:off x="686357" y="3306482"/>
                    <a:ext cx="3445175" cy="484632"/>
                  </a:xfrm>
                  <a:prstGeom prst="rightArrow">
                    <a:avLst>
                      <a:gd name="adj1" fmla="val 50000"/>
                      <a:gd name="adj2" fmla="val 27583"/>
                    </a:avLst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0" name="Ellipse 19">
                    <a:extLst>
                      <a:ext uri="{FF2B5EF4-FFF2-40B4-BE49-F238E27FC236}">
                        <a16:creationId xmlns:a16="http://schemas.microsoft.com/office/drawing/2014/main" id="{A40313A6-3CB7-478F-A437-39C9797F9805}"/>
                      </a:ext>
                    </a:extLst>
                  </p:cNvPr>
                  <p:cNvSpPr/>
                  <p:nvPr/>
                </p:nvSpPr>
                <p:spPr>
                  <a:xfrm>
                    <a:off x="4490157" y="2236205"/>
                    <a:ext cx="4046178" cy="239011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EA019127-157F-4619-9CE6-E44E2706D1A6}"/>
                      </a:ext>
                    </a:extLst>
                  </p:cNvPr>
                  <p:cNvSpPr/>
                  <p:nvPr/>
                </p:nvSpPr>
                <p:spPr>
                  <a:xfrm>
                    <a:off x="1044543" y="3078178"/>
                    <a:ext cx="1180772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Einlesen</a:t>
                    </a:r>
                  </a:p>
                </p:txBody>
              </p:sp>
              <p:sp>
                <p:nvSpPr>
                  <p:cNvPr id="10" name="Rechteck 9">
                    <a:extLst>
                      <a:ext uri="{FF2B5EF4-FFF2-40B4-BE49-F238E27FC236}">
                        <a16:creationId xmlns:a16="http://schemas.microsoft.com/office/drawing/2014/main" id="{3C1CD2E9-BD33-468C-983F-6514A54DC503}"/>
                      </a:ext>
                    </a:extLst>
                  </p:cNvPr>
                  <p:cNvSpPr/>
                  <p:nvPr/>
                </p:nvSpPr>
                <p:spPr>
                  <a:xfrm>
                    <a:off x="2447558" y="3078178"/>
                    <a:ext cx="1180772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Ordnen</a:t>
                    </a:r>
                  </a:p>
                </p:txBody>
              </p:sp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55CDC0AE-CDBB-45DB-A98D-B9A2C27A5A68}"/>
                      </a:ext>
                    </a:extLst>
                  </p:cNvPr>
                  <p:cNvSpPr/>
                  <p:nvPr/>
                </p:nvSpPr>
                <p:spPr>
                  <a:xfrm>
                    <a:off x="4208756" y="3621580"/>
                    <a:ext cx="2000518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Transformieren</a:t>
                    </a:r>
                  </a:p>
                </p:txBody>
              </p:sp>
              <p:sp>
                <p:nvSpPr>
                  <p:cNvPr id="14" name="Rechteck 13">
                    <a:extLst>
                      <a:ext uri="{FF2B5EF4-FFF2-40B4-BE49-F238E27FC236}">
                        <a16:creationId xmlns:a16="http://schemas.microsoft.com/office/drawing/2014/main" id="{8E25A4A7-D1D4-4F12-9789-1A0613FCE81F}"/>
                      </a:ext>
                    </a:extLst>
                  </p:cNvPr>
                  <p:cNvSpPr/>
                  <p:nvPr/>
                </p:nvSpPr>
                <p:spPr>
                  <a:xfrm>
                    <a:off x="5630783" y="1871602"/>
                    <a:ext cx="1974408" cy="914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Modellieren</a:t>
                    </a:r>
                  </a:p>
                </p:txBody>
              </p:sp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1A82FADF-C492-4FA3-9981-FC9C46E635C3}"/>
                      </a:ext>
                    </a:extLst>
                  </p:cNvPr>
                  <p:cNvSpPr/>
                  <p:nvPr/>
                </p:nvSpPr>
                <p:spPr>
                  <a:xfrm>
                    <a:off x="6813528" y="3614799"/>
                    <a:ext cx="1974408" cy="9144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Visualisieren</a:t>
                    </a:r>
                  </a:p>
                </p:txBody>
              </p: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845B7B4A-4913-4826-9B23-73A9AB865D54}"/>
                      </a:ext>
                    </a:extLst>
                  </p:cNvPr>
                  <p:cNvSpPr/>
                  <p:nvPr/>
                </p:nvSpPr>
                <p:spPr>
                  <a:xfrm>
                    <a:off x="9442124" y="3078178"/>
                    <a:ext cx="2000518" cy="914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Kommunizieren</a:t>
                    </a:r>
                  </a:p>
                </p:txBody>
              </p:sp>
              <p:sp>
                <p:nvSpPr>
                  <p:cNvPr id="22" name="Pfeil: nach rechts 21">
                    <a:extLst>
                      <a:ext uri="{FF2B5EF4-FFF2-40B4-BE49-F238E27FC236}">
                        <a16:creationId xmlns:a16="http://schemas.microsoft.com/office/drawing/2014/main" id="{275FAE12-1649-4EC8-962A-1CCBFDF4E6CC}"/>
                      </a:ext>
                    </a:extLst>
                  </p:cNvPr>
                  <p:cNvSpPr/>
                  <p:nvPr/>
                </p:nvSpPr>
                <p:spPr>
                  <a:xfrm>
                    <a:off x="8938922" y="3303760"/>
                    <a:ext cx="503202" cy="484632"/>
                  </a:xfrm>
                  <a:prstGeom prst="rightArrow">
                    <a:avLst>
                      <a:gd name="adj1" fmla="val 50000"/>
                      <a:gd name="adj2" fmla="val 27583"/>
                    </a:avLst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F20C46A2-EE75-4472-A946-2AE9A557E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86357" y="5441398"/>
                    <a:ext cx="3924326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Grundstruktur der Daten verstehen</a:t>
                    </a:r>
                  </a:p>
                </p:txBody>
              </p:sp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B41C41A9-CA7A-4BD1-9A3C-AF052881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8938922" y="5441397"/>
                    <a:ext cx="2752980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Daten </a:t>
                    </a:r>
                    <a:r>
                      <a:rPr lang="de-DE" sz="2000" b="0" i="0" dirty="0">
                        <a:solidFill>
                          <a:srgbClr val="000000"/>
                        </a:solidFill>
                        <a:effectLst/>
                        <a:latin typeface="Merriweather"/>
                      </a:rPr>
                      <a:t>»</a:t>
                    </a:r>
                    <a:r>
                      <a:rPr lang="de-DE" sz="2000">
                        <a:solidFill>
                          <a:schemeClr val="accent2"/>
                        </a:solidFill>
                      </a:rPr>
                      <a:t>sprechen lassen</a:t>
                    </a:r>
                    <a:r>
                      <a:rPr lang="de-DE" sz="2000" b="0" i="0">
                        <a:solidFill>
                          <a:srgbClr val="000000"/>
                        </a:solidFill>
                        <a:effectLst/>
                        <a:latin typeface="Merriweather"/>
                      </a:rPr>
                      <a:t>«</a:t>
                    </a:r>
                    <a:endParaRPr lang="de-DE" sz="20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3C584410-A4DC-4E1A-82BD-944206B7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741" y="5446329"/>
                    <a:ext cx="3068258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Zusammenhänge aufdecken</a:t>
                    </a:r>
                  </a:p>
                </p:txBody>
              </p:sp>
            </p:grpSp>
            <p:grpSp>
              <p:nvGrpSpPr>
                <p:cNvPr id="4" name="Gruppieren 3">
                  <a:extLst>
                    <a:ext uri="{FF2B5EF4-FFF2-40B4-BE49-F238E27FC236}">
                      <a16:creationId xmlns:a16="http://schemas.microsoft.com/office/drawing/2014/main" id="{B68021BD-7703-43BD-9496-6E5B178B1B45}"/>
                    </a:ext>
                  </a:extLst>
                </p:cNvPr>
                <p:cNvGrpSpPr/>
                <p:nvPr/>
              </p:nvGrpSpPr>
              <p:grpSpPr>
                <a:xfrm>
                  <a:off x="250480" y="519819"/>
                  <a:ext cx="11691040" cy="5407009"/>
                  <a:chOff x="250480" y="519819"/>
                  <a:chExt cx="11691040" cy="5407009"/>
                </a:xfrm>
              </p:grpSpPr>
              <p:sp>
                <p:nvSpPr>
                  <p:cNvPr id="21" name="Rechteck: abgerundete Ecken 20">
                    <a:extLst>
                      <a:ext uri="{FF2B5EF4-FFF2-40B4-BE49-F238E27FC236}">
                        <a16:creationId xmlns:a16="http://schemas.microsoft.com/office/drawing/2014/main" id="{EFD537FA-BD8A-4E36-ABBB-F17062DED254}"/>
                      </a:ext>
                    </a:extLst>
                  </p:cNvPr>
                  <p:cNvSpPr/>
                  <p:nvPr/>
                </p:nvSpPr>
                <p:spPr>
                  <a:xfrm>
                    <a:off x="332789" y="519819"/>
                    <a:ext cx="11608731" cy="4948474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2804AECB-D0D0-4F09-91AC-D4EB746BC03E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80" y="5473645"/>
                    <a:ext cx="1774122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Programmieren</a:t>
                    </a:r>
                  </a:p>
                </p:txBody>
              </p:sp>
            </p:grpSp>
          </p:grp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7BD88C7E-2C3B-46DF-A476-957EE6C429AC}"/>
                  </a:ext>
                </a:extLst>
              </p:cNvPr>
              <p:cNvSpPr/>
              <p:nvPr/>
            </p:nvSpPr>
            <p:spPr>
              <a:xfrm>
                <a:off x="461727" y="570368"/>
                <a:ext cx="11235350" cy="4191755"/>
              </a:xfrm>
              <a:custGeom>
                <a:avLst/>
                <a:gdLst>
                  <a:gd name="connsiteX0" fmla="*/ 0 w 11235350"/>
                  <a:gd name="connsiteY0" fmla="*/ 0 h 4191755"/>
                  <a:gd name="connsiteX1" fmla="*/ 0 w 11235350"/>
                  <a:gd name="connsiteY1" fmla="*/ 4191755 h 4191755"/>
                  <a:gd name="connsiteX2" fmla="*/ 11190083 w 11235350"/>
                  <a:gd name="connsiteY2" fmla="*/ 4146487 h 4191755"/>
                  <a:gd name="connsiteX3" fmla="*/ 11235350 w 11235350"/>
                  <a:gd name="connsiteY3" fmla="*/ 2263367 h 4191755"/>
                  <a:gd name="connsiteX4" fmla="*/ 45267 w 11235350"/>
                  <a:gd name="connsiteY4" fmla="*/ 2426329 h 419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5350" h="4191755">
                    <a:moveTo>
                      <a:pt x="0" y="0"/>
                    </a:moveTo>
                    <a:lnTo>
                      <a:pt x="0" y="4191755"/>
                    </a:lnTo>
                    <a:lnTo>
                      <a:pt x="11190083" y="4146487"/>
                    </a:lnTo>
                    <a:lnTo>
                      <a:pt x="11235350" y="2263367"/>
                    </a:lnTo>
                    <a:lnTo>
                      <a:pt x="45267" y="2426329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32D84722-893C-4FF5-8DA4-03AB86AC7AF4}"/>
                  </a:ext>
                </a:extLst>
              </p:cNvPr>
              <p:cNvSpPr/>
              <p:nvPr/>
            </p:nvSpPr>
            <p:spPr>
              <a:xfrm>
                <a:off x="852010" y="1937441"/>
                <a:ext cx="1180772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490E7D-A8C3-4261-951A-350844E6927D}"/>
                  </a:ext>
                </a:extLst>
              </p:cNvPr>
              <p:cNvSpPr/>
              <p:nvPr/>
            </p:nvSpPr>
            <p:spPr>
              <a:xfrm>
                <a:off x="5407581" y="728821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CD6EF43-EF44-4C5B-95C1-65E0C91CCD8F}"/>
                  </a:ext>
                </a:extLst>
              </p:cNvPr>
              <p:cNvSpPr/>
              <p:nvPr/>
            </p:nvSpPr>
            <p:spPr>
              <a:xfrm>
                <a:off x="4017671" y="2484786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81605C44-84B0-4B7B-835E-7B088A64F848}"/>
                  </a:ext>
                </a:extLst>
              </p:cNvPr>
              <p:cNvSpPr/>
              <p:nvPr/>
            </p:nvSpPr>
            <p:spPr>
              <a:xfrm>
                <a:off x="9253141" y="1938152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432CF848-CB2C-40C5-839E-61BB62CD8886}"/>
                  </a:ext>
                </a:extLst>
              </p:cNvPr>
              <p:cNvSpPr/>
              <p:nvPr/>
            </p:nvSpPr>
            <p:spPr>
              <a:xfrm>
                <a:off x="494923" y="4245753"/>
                <a:ext cx="4150258" cy="56774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AB46B59A-F061-4D96-A911-ECC335DC6D15}"/>
                  </a:ext>
                </a:extLst>
              </p:cNvPr>
              <p:cNvSpPr/>
              <p:nvPr/>
            </p:nvSpPr>
            <p:spPr>
              <a:xfrm>
                <a:off x="8554250" y="4232301"/>
                <a:ext cx="3225135" cy="620745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F2B6A873-7857-4A45-80E8-E1FCABC6E971}"/>
                </a:ext>
              </a:extLst>
            </p:cNvPr>
            <p:cNvSpPr/>
            <p:nvPr/>
          </p:nvSpPr>
          <p:spPr>
            <a:xfrm>
              <a:off x="2260441" y="1938215"/>
              <a:ext cx="1180772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90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78CBC23-0DF3-47B3-9A95-74A162A057ED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06CC5E1-007E-4C0A-9BEE-83C59AC1CA58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384017"/>
              <a:chExt cx="11691040" cy="5407009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E68423F8-72F4-4DF7-BC51-4CAAB5B8A44D}"/>
                  </a:ext>
                </a:extLst>
              </p:cNvPr>
              <p:cNvGrpSpPr/>
              <p:nvPr/>
            </p:nvGrpSpPr>
            <p:grpSpPr>
              <a:xfrm>
                <a:off x="250480" y="384017"/>
                <a:ext cx="11691040" cy="5407009"/>
                <a:chOff x="250480" y="519819"/>
                <a:chExt cx="11691040" cy="5407009"/>
              </a:xfrm>
            </p:grpSpPr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824EC767-FE24-45F3-B6DC-469C1FA988F8}"/>
                    </a:ext>
                  </a:extLst>
                </p:cNvPr>
                <p:cNvGrpSpPr/>
                <p:nvPr/>
              </p:nvGrpSpPr>
              <p:grpSpPr>
                <a:xfrm>
                  <a:off x="499240" y="797093"/>
                  <a:ext cx="11005545" cy="4097484"/>
                  <a:chOff x="686357" y="1802028"/>
                  <a:chExt cx="11005545" cy="4097484"/>
                </a:xfrm>
              </p:grpSpPr>
              <p:sp>
                <p:nvSpPr>
                  <p:cNvPr id="5" name="Rechteck: abgerundete Ecken 4">
                    <a:extLst>
                      <a:ext uri="{FF2B5EF4-FFF2-40B4-BE49-F238E27FC236}">
                        <a16:creationId xmlns:a16="http://schemas.microsoft.com/office/drawing/2014/main" id="{185D6B5D-0E0C-41E6-84AC-37F5ED018462}"/>
                      </a:ext>
                    </a:extLst>
                  </p:cNvPr>
                  <p:cNvSpPr/>
                  <p:nvPr/>
                </p:nvSpPr>
                <p:spPr>
                  <a:xfrm>
                    <a:off x="4131532" y="1802028"/>
                    <a:ext cx="4807390" cy="3558012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9" name="Pfeil: nach rechts 18">
                    <a:extLst>
                      <a:ext uri="{FF2B5EF4-FFF2-40B4-BE49-F238E27FC236}">
                        <a16:creationId xmlns:a16="http://schemas.microsoft.com/office/drawing/2014/main" id="{BE3226B3-39AA-4EE9-BE6B-65C320F5724B}"/>
                      </a:ext>
                    </a:extLst>
                  </p:cNvPr>
                  <p:cNvSpPr/>
                  <p:nvPr/>
                </p:nvSpPr>
                <p:spPr>
                  <a:xfrm>
                    <a:off x="686357" y="3306482"/>
                    <a:ext cx="3445175" cy="484632"/>
                  </a:xfrm>
                  <a:prstGeom prst="rightArrow">
                    <a:avLst>
                      <a:gd name="adj1" fmla="val 50000"/>
                      <a:gd name="adj2" fmla="val 27583"/>
                    </a:avLst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0" name="Ellipse 19">
                    <a:extLst>
                      <a:ext uri="{FF2B5EF4-FFF2-40B4-BE49-F238E27FC236}">
                        <a16:creationId xmlns:a16="http://schemas.microsoft.com/office/drawing/2014/main" id="{A40313A6-3CB7-478F-A437-39C9797F9805}"/>
                      </a:ext>
                    </a:extLst>
                  </p:cNvPr>
                  <p:cNvSpPr/>
                  <p:nvPr/>
                </p:nvSpPr>
                <p:spPr>
                  <a:xfrm>
                    <a:off x="4490157" y="2236205"/>
                    <a:ext cx="4046178" cy="239011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EA019127-157F-4619-9CE6-E44E2706D1A6}"/>
                      </a:ext>
                    </a:extLst>
                  </p:cNvPr>
                  <p:cNvSpPr/>
                  <p:nvPr/>
                </p:nvSpPr>
                <p:spPr>
                  <a:xfrm>
                    <a:off x="1044543" y="3078178"/>
                    <a:ext cx="1180772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Einlesen</a:t>
                    </a:r>
                  </a:p>
                </p:txBody>
              </p:sp>
              <p:sp>
                <p:nvSpPr>
                  <p:cNvPr id="10" name="Rechteck 9">
                    <a:extLst>
                      <a:ext uri="{FF2B5EF4-FFF2-40B4-BE49-F238E27FC236}">
                        <a16:creationId xmlns:a16="http://schemas.microsoft.com/office/drawing/2014/main" id="{3C1CD2E9-BD33-468C-983F-6514A54DC503}"/>
                      </a:ext>
                    </a:extLst>
                  </p:cNvPr>
                  <p:cNvSpPr/>
                  <p:nvPr/>
                </p:nvSpPr>
                <p:spPr>
                  <a:xfrm>
                    <a:off x="2447558" y="3078178"/>
                    <a:ext cx="1180772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Ordnen</a:t>
                    </a:r>
                  </a:p>
                </p:txBody>
              </p:sp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55CDC0AE-CDBB-45DB-A98D-B9A2C27A5A68}"/>
                      </a:ext>
                    </a:extLst>
                  </p:cNvPr>
                  <p:cNvSpPr/>
                  <p:nvPr/>
                </p:nvSpPr>
                <p:spPr>
                  <a:xfrm>
                    <a:off x="4208756" y="3621580"/>
                    <a:ext cx="2000518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Transformieren</a:t>
                    </a:r>
                  </a:p>
                </p:txBody>
              </p:sp>
              <p:sp>
                <p:nvSpPr>
                  <p:cNvPr id="14" name="Rechteck 13">
                    <a:extLst>
                      <a:ext uri="{FF2B5EF4-FFF2-40B4-BE49-F238E27FC236}">
                        <a16:creationId xmlns:a16="http://schemas.microsoft.com/office/drawing/2014/main" id="{8E25A4A7-D1D4-4F12-9789-1A0613FCE81F}"/>
                      </a:ext>
                    </a:extLst>
                  </p:cNvPr>
                  <p:cNvSpPr/>
                  <p:nvPr/>
                </p:nvSpPr>
                <p:spPr>
                  <a:xfrm>
                    <a:off x="5630783" y="1871602"/>
                    <a:ext cx="1974408" cy="9144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Modellieren</a:t>
                    </a:r>
                  </a:p>
                </p:txBody>
              </p:sp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1A82FADF-C492-4FA3-9981-FC9C46E635C3}"/>
                      </a:ext>
                    </a:extLst>
                  </p:cNvPr>
                  <p:cNvSpPr/>
                  <p:nvPr/>
                </p:nvSpPr>
                <p:spPr>
                  <a:xfrm>
                    <a:off x="6813528" y="3614799"/>
                    <a:ext cx="1974408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Visualisieren</a:t>
                    </a:r>
                  </a:p>
                </p:txBody>
              </p: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845B7B4A-4913-4826-9B23-73A9AB865D54}"/>
                      </a:ext>
                    </a:extLst>
                  </p:cNvPr>
                  <p:cNvSpPr/>
                  <p:nvPr/>
                </p:nvSpPr>
                <p:spPr>
                  <a:xfrm>
                    <a:off x="9442124" y="3078178"/>
                    <a:ext cx="2000518" cy="914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Kommunizieren</a:t>
                    </a:r>
                  </a:p>
                </p:txBody>
              </p:sp>
              <p:sp>
                <p:nvSpPr>
                  <p:cNvPr id="22" name="Pfeil: nach rechts 21">
                    <a:extLst>
                      <a:ext uri="{FF2B5EF4-FFF2-40B4-BE49-F238E27FC236}">
                        <a16:creationId xmlns:a16="http://schemas.microsoft.com/office/drawing/2014/main" id="{275FAE12-1649-4EC8-962A-1CCBFDF4E6CC}"/>
                      </a:ext>
                    </a:extLst>
                  </p:cNvPr>
                  <p:cNvSpPr/>
                  <p:nvPr/>
                </p:nvSpPr>
                <p:spPr>
                  <a:xfrm>
                    <a:off x="8938922" y="3303760"/>
                    <a:ext cx="503202" cy="484632"/>
                  </a:xfrm>
                  <a:prstGeom prst="rightArrow">
                    <a:avLst>
                      <a:gd name="adj1" fmla="val 50000"/>
                      <a:gd name="adj2" fmla="val 27583"/>
                    </a:avLst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F20C46A2-EE75-4472-A946-2AE9A557E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86357" y="5441398"/>
                    <a:ext cx="3924326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Grundstruktur der Daten verstehen</a:t>
                    </a:r>
                  </a:p>
                </p:txBody>
              </p:sp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B41C41A9-CA7A-4BD1-9A3C-AF052881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8938922" y="5441397"/>
                    <a:ext cx="2752980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Daten </a:t>
                    </a:r>
                    <a:r>
                      <a:rPr lang="de-DE" sz="2000" b="0" i="0" dirty="0">
                        <a:solidFill>
                          <a:srgbClr val="000000"/>
                        </a:solidFill>
                        <a:effectLst/>
                        <a:latin typeface="Merriweather"/>
                      </a:rPr>
                      <a:t>»</a:t>
                    </a:r>
                    <a:r>
                      <a:rPr lang="de-DE" sz="2000">
                        <a:solidFill>
                          <a:schemeClr val="accent2"/>
                        </a:solidFill>
                      </a:rPr>
                      <a:t>sprechen lassen</a:t>
                    </a:r>
                    <a:r>
                      <a:rPr lang="de-DE" sz="2000" b="0" i="0">
                        <a:solidFill>
                          <a:srgbClr val="000000"/>
                        </a:solidFill>
                        <a:effectLst/>
                        <a:latin typeface="Merriweather"/>
                      </a:rPr>
                      <a:t>«</a:t>
                    </a:r>
                    <a:endParaRPr lang="de-DE" sz="20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3C584410-A4DC-4E1A-82BD-944206B7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741" y="5446329"/>
                    <a:ext cx="3068258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Zusammenhänge aufdecken</a:t>
                    </a:r>
                  </a:p>
                </p:txBody>
              </p:sp>
            </p:grpSp>
            <p:grpSp>
              <p:nvGrpSpPr>
                <p:cNvPr id="4" name="Gruppieren 3">
                  <a:extLst>
                    <a:ext uri="{FF2B5EF4-FFF2-40B4-BE49-F238E27FC236}">
                      <a16:creationId xmlns:a16="http://schemas.microsoft.com/office/drawing/2014/main" id="{B68021BD-7703-43BD-9496-6E5B178B1B45}"/>
                    </a:ext>
                  </a:extLst>
                </p:cNvPr>
                <p:cNvGrpSpPr/>
                <p:nvPr/>
              </p:nvGrpSpPr>
              <p:grpSpPr>
                <a:xfrm>
                  <a:off x="250480" y="519819"/>
                  <a:ext cx="11691040" cy="5407009"/>
                  <a:chOff x="250480" y="519819"/>
                  <a:chExt cx="11691040" cy="5407009"/>
                </a:xfrm>
              </p:grpSpPr>
              <p:sp>
                <p:nvSpPr>
                  <p:cNvPr id="21" name="Rechteck: abgerundete Ecken 20">
                    <a:extLst>
                      <a:ext uri="{FF2B5EF4-FFF2-40B4-BE49-F238E27FC236}">
                        <a16:creationId xmlns:a16="http://schemas.microsoft.com/office/drawing/2014/main" id="{EFD537FA-BD8A-4E36-ABBB-F17062DED254}"/>
                      </a:ext>
                    </a:extLst>
                  </p:cNvPr>
                  <p:cNvSpPr/>
                  <p:nvPr/>
                </p:nvSpPr>
                <p:spPr>
                  <a:xfrm>
                    <a:off x="332789" y="519819"/>
                    <a:ext cx="11608731" cy="4948474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2804AECB-D0D0-4F09-91AC-D4EB746BC03E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80" y="5473645"/>
                    <a:ext cx="1774122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Programmieren</a:t>
                    </a:r>
                  </a:p>
                </p:txBody>
              </p:sp>
            </p:grpSp>
          </p:grp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7BD88C7E-2C3B-46DF-A476-957EE6C429AC}"/>
                  </a:ext>
                </a:extLst>
              </p:cNvPr>
              <p:cNvSpPr/>
              <p:nvPr/>
            </p:nvSpPr>
            <p:spPr>
              <a:xfrm>
                <a:off x="461727" y="570368"/>
                <a:ext cx="11235350" cy="4191755"/>
              </a:xfrm>
              <a:custGeom>
                <a:avLst/>
                <a:gdLst>
                  <a:gd name="connsiteX0" fmla="*/ 0 w 11235350"/>
                  <a:gd name="connsiteY0" fmla="*/ 0 h 4191755"/>
                  <a:gd name="connsiteX1" fmla="*/ 0 w 11235350"/>
                  <a:gd name="connsiteY1" fmla="*/ 4191755 h 4191755"/>
                  <a:gd name="connsiteX2" fmla="*/ 11190083 w 11235350"/>
                  <a:gd name="connsiteY2" fmla="*/ 4146487 h 4191755"/>
                  <a:gd name="connsiteX3" fmla="*/ 11235350 w 11235350"/>
                  <a:gd name="connsiteY3" fmla="*/ 2263367 h 4191755"/>
                  <a:gd name="connsiteX4" fmla="*/ 45267 w 11235350"/>
                  <a:gd name="connsiteY4" fmla="*/ 2426329 h 419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5350" h="4191755">
                    <a:moveTo>
                      <a:pt x="0" y="0"/>
                    </a:moveTo>
                    <a:lnTo>
                      <a:pt x="0" y="4191755"/>
                    </a:lnTo>
                    <a:lnTo>
                      <a:pt x="11190083" y="4146487"/>
                    </a:lnTo>
                    <a:lnTo>
                      <a:pt x="11235350" y="2263367"/>
                    </a:lnTo>
                    <a:lnTo>
                      <a:pt x="45267" y="2426329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32D84722-893C-4FF5-8DA4-03AB86AC7AF4}"/>
                  </a:ext>
                </a:extLst>
              </p:cNvPr>
              <p:cNvSpPr/>
              <p:nvPr/>
            </p:nvSpPr>
            <p:spPr>
              <a:xfrm>
                <a:off x="852010" y="1937441"/>
                <a:ext cx="1180772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490E7D-A8C3-4261-951A-350844E6927D}"/>
                  </a:ext>
                </a:extLst>
              </p:cNvPr>
              <p:cNvSpPr/>
              <p:nvPr/>
            </p:nvSpPr>
            <p:spPr>
              <a:xfrm>
                <a:off x="6593019" y="2467456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CD6EF43-EF44-4C5B-95C1-65E0C91CCD8F}"/>
                  </a:ext>
                </a:extLst>
              </p:cNvPr>
              <p:cNvSpPr/>
              <p:nvPr/>
            </p:nvSpPr>
            <p:spPr>
              <a:xfrm>
                <a:off x="4017671" y="2484786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81605C44-84B0-4B7B-835E-7B088A64F848}"/>
                  </a:ext>
                </a:extLst>
              </p:cNvPr>
              <p:cNvSpPr/>
              <p:nvPr/>
            </p:nvSpPr>
            <p:spPr>
              <a:xfrm>
                <a:off x="9253141" y="1938152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432CF848-CB2C-40C5-839E-61BB62CD8886}"/>
                  </a:ext>
                </a:extLst>
              </p:cNvPr>
              <p:cNvSpPr/>
              <p:nvPr/>
            </p:nvSpPr>
            <p:spPr>
              <a:xfrm>
                <a:off x="494923" y="4245753"/>
                <a:ext cx="4150258" cy="56774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AB46B59A-F061-4D96-A911-ECC335DC6D15}"/>
                  </a:ext>
                </a:extLst>
              </p:cNvPr>
              <p:cNvSpPr/>
              <p:nvPr/>
            </p:nvSpPr>
            <p:spPr>
              <a:xfrm>
                <a:off x="8554250" y="4232301"/>
                <a:ext cx="3225135" cy="620745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F2B6A873-7857-4A45-80E8-E1FCABC6E971}"/>
                </a:ext>
              </a:extLst>
            </p:cNvPr>
            <p:cNvSpPr/>
            <p:nvPr/>
          </p:nvSpPr>
          <p:spPr>
            <a:xfrm>
              <a:off x="2260441" y="1938215"/>
              <a:ext cx="1180772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46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78CBC23-0DF3-47B3-9A95-74A162A057ED}"/>
              </a:ext>
            </a:extLst>
          </p:cNvPr>
          <p:cNvGrpSpPr/>
          <p:nvPr/>
        </p:nvGrpSpPr>
        <p:grpSpPr>
          <a:xfrm>
            <a:off x="250480" y="384017"/>
            <a:ext cx="11751397" cy="5407009"/>
            <a:chOff x="250480" y="384017"/>
            <a:chExt cx="11751397" cy="5407009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06CC5E1-007E-4C0A-9BEE-83C59AC1CA58}"/>
                </a:ext>
              </a:extLst>
            </p:cNvPr>
            <p:cNvGrpSpPr/>
            <p:nvPr/>
          </p:nvGrpSpPr>
          <p:grpSpPr>
            <a:xfrm>
              <a:off x="250480" y="384017"/>
              <a:ext cx="11751397" cy="5407009"/>
              <a:chOff x="250480" y="384017"/>
              <a:chExt cx="11751397" cy="5407009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E68423F8-72F4-4DF7-BC51-4CAAB5B8A44D}"/>
                  </a:ext>
                </a:extLst>
              </p:cNvPr>
              <p:cNvGrpSpPr/>
              <p:nvPr/>
            </p:nvGrpSpPr>
            <p:grpSpPr>
              <a:xfrm>
                <a:off x="250480" y="384017"/>
                <a:ext cx="11691040" cy="5407009"/>
                <a:chOff x="250480" y="519819"/>
                <a:chExt cx="11691040" cy="5407009"/>
              </a:xfrm>
            </p:grpSpPr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824EC767-FE24-45F3-B6DC-469C1FA988F8}"/>
                    </a:ext>
                  </a:extLst>
                </p:cNvPr>
                <p:cNvGrpSpPr/>
                <p:nvPr/>
              </p:nvGrpSpPr>
              <p:grpSpPr>
                <a:xfrm>
                  <a:off x="499240" y="797093"/>
                  <a:ext cx="11005545" cy="4097484"/>
                  <a:chOff x="686357" y="1802028"/>
                  <a:chExt cx="11005545" cy="4097484"/>
                </a:xfrm>
              </p:grpSpPr>
              <p:sp>
                <p:nvSpPr>
                  <p:cNvPr id="5" name="Rechteck: abgerundete Ecken 4">
                    <a:extLst>
                      <a:ext uri="{FF2B5EF4-FFF2-40B4-BE49-F238E27FC236}">
                        <a16:creationId xmlns:a16="http://schemas.microsoft.com/office/drawing/2014/main" id="{185D6B5D-0E0C-41E6-84AC-37F5ED018462}"/>
                      </a:ext>
                    </a:extLst>
                  </p:cNvPr>
                  <p:cNvSpPr/>
                  <p:nvPr/>
                </p:nvSpPr>
                <p:spPr>
                  <a:xfrm>
                    <a:off x="4131532" y="1802028"/>
                    <a:ext cx="4807390" cy="3558012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19" name="Pfeil: nach rechts 18">
                    <a:extLst>
                      <a:ext uri="{FF2B5EF4-FFF2-40B4-BE49-F238E27FC236}">
                        <a16:creationId xmlns:a16="http://schemas.microsoft.com/office/drawing/2014/main" id="{BE3226B3-39AA-4EE9-BE6B-65C320F5724B}"/>
                      </a:ext>
                    </a:extLst>
                  </p:cNvPr>
                  <p:cNvSpPr/>
                  <p:nvPr/>
                </p:nvSpPr>
                <p:spPr>
                  <a:xfrm>
                    <a:off x="686357" y="3306482"/>
                    <a:ext cx="3445175" cy="484632"/>
                  </a:xfrm>
                  <a:prstGeom prst="rightArrow">
                    <a:avLst>
                      <a:gd name="adj1" fmla="val 50000"/>
                      <a:gd name="adj2" fmla="val 27583"/>
                    </a:avLst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0" name="Ellipse 19">
                    <a:extLst>
                      <a:ext uri="{FF2B5EF4-FFF2-40B4-BE49-F238E27FC236}">
                        <a16:creationId xmlns:a16="http://schemas.microsoft.com/office/drawing/2014/main" id="{A40313A6-3CB7-478F-A437-39C9797F9805}"/>
                      </a:ext>
                    </a:extLst>
                  </p:cNvPr>
                  <p:cNvSpPr/>
                  <p:nvPr/>
                </p:nvSpPr>
                <p:spPr>
                  <a:xfrm>
                    <a:off x="4490157" y="2236205"/>
                    <a:ext cx="4046178" cy="239011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EA019127-157F-4619-9CE6-E44E2706D1A6}"/>
                      </a:ext>
                    </a:extLst>
                  </p:cNvPr>
                  <p:cNvSpPr/>
                  <p:nvPr/>
                </p:nvSpPr>
                <p:spPr>
                  <a:xfrm>
                    <a:off x="1044543" y="3078178"/>
                    <a:ext cx="1180772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Einlesen</a:t>
                    </a:r>
                  </a:p>
                </p:txBody>
              </p:sp>
              <p:sp>
                <p:nvSpPr>
                  <p:cNvPr id="10" name="Rechteck 9">
                    <a:extLst>
                      <a:ext uri="{FF2B5EF4-FFF2-40B4-BE49-F238E27FC236}">
                        <a16:creationId xmlns:a16="http://schemas.microsoft.com/office/drawing/2014/main" id="{3C1CD2E9-BD33-468C-983F-6514A54DC503}"/>
                      </a:ext>
                    </a:extLst>
                  </p:cNvPr>
                  <p:cNvSpPr/>
                  <p:nvPr/>
                </p:nvSpPr>
                <p:spPr>
                  <a:xfrm>
                    <a:off x="2447558" y="3078178"/>
                    <a:ext cx="1180772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Ordnen</a:t>
                    </a:r>
                  </a:p>
                </p:txBody>
              </p:sp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55CDC0AE-CDBB-45DB-A98D-B9A2C27A5A68}"/>
                      </a:ext>
                    </a:extLst>
                  </p:cNvPr>
                  <p:cNvSpPr/>
                  <p:nvPr/>
                </p:nvSpPr>
                <p:spPr>
                  <a:xfrm>
                    <a:off x="4208756" y="3621580"/>
                    <a:ext cx="2000518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Transformieren</a:t>
                    </a:r>
                  </a:p>
                </p:txBody>
              </p:sp>
              <p:sp>
                <p:nvSpPr>
                  <p:cNvPr id="14" name="Rechteck 13">
                    <a:extLst>
                      <a:ext uri="{FF2B5EF4-FFF2-40B4-BE49-F238E27FC236}">
                        <a16:creationId xmlns:a16="http://schemas.microsoft.com/office/drawing/2014/main" id="{8E25A4A7-D1D4-4F12-9789-1A0613FCE81F}"/>
                      </a:ext>
                    </a:extLst>
                  </p:cNvPr>
                  <p:cNvSpPr/>
                  <p:nvPr/>
                </p:nvSpPr>
                <p:spPr>
                  <a:xfrm>
                    <a:off x="5630783" y="1871602"/>
                    <a:ext cx="1974408" cy="9144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Modellieren</a:t>
                    </a:r>
                  </a:p>
                </p:txBody>
              </p:sp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1A82FADF-C492-4FA3-9981-FC9C46E635C3}"/>
                      </a:ext>
                    </a:extLst>
                  </p:cNvPr>
                  <p:cNvSpPr/>
                  <p:nvPr/>
                </p:nvSpPr>
                <p:spPr>
                  <a:xfrm>
                    <a:off x="6813528" y="3614799"/>
                    <a:ext cx="1974408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Visualisieren</a:t>
                    </a:r>
                  </a:p>
                </p:txBody>
              </p: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845B7B4A-4913-4826-9B23-73A9AB865D54}"/>
                      </a:ext>
                    </a:extLst>
                  </p:cNvPr>
                  <p:cNvSpPr/>
                  <p:nvPr/>
                </p:nvSpPr>
                <p:spPr>
                  <a:xfrm>
                    <a:off x="9442124" y="3078178"/>
                    <a:ext cx="2000518" cy="9144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sz="2000" dirty="0"/>
                      <a:t>Kommunizieren</a:t>
                    </a:r>
                  </a:p>
                </p:txBody>
              </p:sp>
              <p:sp>
                <p:nvSpPr>
                  <p:cNvPr id="22" name="Pfeil: nach rechts 21">
                    <a:extLst>
                      <a:ext uri="{FF2B5EF4-FFF2-40B4-BE49-F238E27FC236}">
                        <a16:creationId xmlns:a16="http://schemas.microsoft.com/office/drawing/2014/main" id="{275FAE12-1649-4EC8-962A-1CCBFDF4E6CC}"/>
                      </a:ext>
                    </a:extLst>
                  </p:cNvPr>
                  <p:cNvSpPr/>
                  <p:nvPr/>
                </p:nvSpPr>
                <p:spPr>
                  <a:xfrm>
                    <a:off x="8938922" y="3303760"/>
                    <a:ext cx="503202" cy="484632"/>
                  </a:xfrm>
                  <a:prstGeom prst="rightArrow">
                    <a:avLst>
                      <a:gd name="adj1" fmla="val 50000"/>
                      <a:gd name="adj2" fmla="val 27583"/>
                    </a:avLst>
                  </a:prstGeom>
                  <a:noFill/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F20C46A2-EE75-4472-A946-2AE9A557E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86357" y="5441398"/>
                    <a:ext cx="3924326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Grundstruktur der Daten verstehen</a:t>
                    </a:r>
                  </a:p>
                </p:txBody>
              </p:sp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B41C41A9-CA7A-4BD1-9A3C-AF052881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8938922" y="5441397"/>
                    <a:ext cx="2752980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Daten </a:t>
                    </a:r>
                    <a:r>
                      <a:rPr lang="de-DE" sz="2000" b="0" i="0" dirty="0">
                        <a:solidFill>
                          <a:srgbClr val="000000"/>
                        </a:solidFill>
                        <a:effectLst/>
                        <a:latin typeface="Merriweather"/>
                      </a:rPr>
                      <a:t>»</a:t>
                    </a:r>
                    <a:r>
                      <a:rPr lang="de-DE" sz="2000">
                        <a:solidFill>
                          <a:schemeClr val="accent2"/>
                        </a:solidFill>
                      </a:rPr>
                      <a:t>sprechen lassen</a:t>
                    </a:r>
                    <a:r>
                      <a:rPr lang="de-DE" sz="2000" b="0" i="0">
                        <a:solidFill>
                          <a:srgbClr val="000000"/>
                        </a:solidFill>
                        <a:effectLst/>
                        <a:latin typeface="Merriweather"/>
                      </a:rPr>
                      <a:t>«</a:t>
                    </a:r>
                    <a:endParaRPr lang="de-DE" sz="20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3C584410-A4DC-4E1A-82BD-944206B7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741" y="5446329"/>
                    <a:ext cx="3068258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Zusammenhänge aufdecken</a:t>
                    </a:r>
                  </a:p>
                </p:txBody>
              </p:sp>
            </p:grpSp>
            <p:grpSp>
              <p:nvGrpSpPr>
                <p:cNvPr id="4" name="Gruppieren 3">
                  <a:extLst>
                    <a:ext uri="{FF2B5EF4-FFF2-40B4-BE49-F238E27FC236}">
                      <a16:creationId xmlns:a16="http://schemas.microsoft.com/office/drawing/2014/main" id="{B68021BD-7703-43BD-9496-6E5B178B1B45}"/>
                    </a:ext>
                  </a:extLst>
                </p:cNvPr>
                <p:cNvGrpSpPr/>
                <p:nvPr/>
              </p:nvGrpSpPr>
              <p:grpSpPr>
                <a:xfrm>
                  <a:off x="250480" y="519819"/>
                  <a:ext cx="11691040" cy="5407009"/>
                  <a:chOff x="250480" y="519819"/>
                  <a:chExt cx="11691040" cy="5407009"/>
                </a:xfrm>
              </p:grpSpPr>
              <p:sp>
                <p:nvSpPr>
                  <p:cNvPr id="21" name="Rechteck: abgerundete Ecken 20">
                    <a:extLst>
                      <a:ext uri="{FF2B5EF4-FFF2-40B4-BE49-F238E27FC236}">
                        <a16:creationId xmlns:a16="http://schemas.microsoft.com/office/drawing/2014/main" id="{EFD537FA-BD8A-4E36-ABBB-F17062DED254}"/>
                      </a:ext>
                    </a:extLst>
                  </p:cNvPr>
                  <p:cNvSpPr/>
                  <p:nvPr/>
                </p:nvSpPr>
                <p:spPr>
                  <a:xfrm>
                    <a:off x="332789" y="519819"/>
                    <a:ext cx="11608731" cy="4948474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2000" dirty="0"/>
                  </a:p>
                </p:txBody>
              </p:sp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2804AECB-D0D0-4F09-91AC-D4EB746BC03E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80" y="5473645"/>
                    <a:ext cx="1774122" cy="453183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72000" rIns="72000" bIns="72000" rtlCol="0">
                    <a:spAutoFit/>
                  </a:bodyPr>
                  <a:lstStyle/>
                  <a:p>
                    <a:pPr algn="l"/>
                    <a:r>
                      <a:rPr lang="de-DE" sz="2000" dirty="0">
                        <a:solidFill>
                          <a:schemeClr val="accent2"/>
                        </a:solidFill>
                      </a:rPr>
                      <a:t>Programmieren</a:t>
                    </a:r>
                  </a:p>
                </p:txBody>
              </p:sp>
            </p:grpSp>
          </p:grp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7BD88C7E-2C3B-46DF-A476-957EE6C429AC}"/>
                  </a:ext>
                </a:extLst>
              </p:cNvPr>
              <p:cNvSpPr/>
              <p:nvPr/>
            </p:nvSpPr>
            <p:spPr>
              <a:xfrm>
                <a:off x="461727" y="570368"/>
                <a:ext cx="11235350" cy="4191755"/>
              </a:xfrm>
              <a:custGeom>
                <a:avLst/>
                <a:gdLst>
                  <a:gd name="connsiteX0" fmla="*/ 0 w 11235350"/>
                  <a:gd name="connsiteY0" fmla="*/ 0 h 4191755"/>
                  <a:gd name="connsiteX1" fmla="*/ 0 w 11235350"/>
                  <a:gd name="connsiteY1" fmla="*/ 4191755 h 4191755"/>
                  <a:gd name="connsiteX2" fmla="*/ 11190083 w 11235350"/>
                  <a:gd name="connsiteY2" fmla="*/ 4146487 h 4191755"/>
                  <a:gd name="connsiteX3" fmla="*/ 11235350 w 11235350"/>
                  <a:gd name="connsiteY3" fmla="*/ 2263367 h 4191755"/>
                  <a:gd name="connsiteX4" fmla="*/ 45267 w 11235350"/>
                  <a:gd name="connsiteY4" fmla="*/ 2426329 h 419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5350" h="4191755">
                    <a:moveTo>
                      <a:pt x="0" y="0"/>
                    </a:moveTo>
                    <a:lnTo>
                      <a:pt x="0" y="4191755"/>
                    </a:lnTo>
                    <a:lnTo>
                      <a:pt x="11190083" y="4146487"/>
                    </a:lnTo>
                    <a:lnTo>
                      <a:pt x="11235350" y="2263367"/>
                    </a:lnTo>
                    <a:lnTo>
                      <a:pt x="45267" y="2426329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32D84722-893C-4FF5-8DA4-03AB86AC7AF4}"/>
                  </a:ext>
                </a:extLst>
              </p:cNvPr>
              <p:cNvSpPr/>
              <p:nvPr/>
            </p:nvSpPr>
            <p:spPr>
              <a:xfrm>
                <a:off x="852010" y="1937441"/>
                <a:ext cx="1180772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490E7D-A8C3-4261-951A-350844E6927D}"/>
                  </a:ext>
                </a:extLst>
              </p:cNvPr>
              <p:cNvSpPr/>
              <p:nvPr/>
            </p:nvSpPr>
            <p:spPr>
              <a:xfrm>
                <a:off x="6593019" y="2467456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CCD6EF43-EF44-4C5B-95C1-65E0C91CCD8F}"/>
                  </a:ext>
                </a:extLst>
              </p:cNvPr>
              <p:cNvSpPr/>
              <p:nvPr/>
            </p:nvSpPr>
            <p:spPr>
              <a:xfrm>
                <a:off x="4017671" y="2484786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81605C44-84B0-4B7B-835E-7B088A64F848}"/>
                  </a:ext>
                </a:extLst>
              </p:cNvPr>
              <p:cNvSpPr/>
              <p:nvPr/>
            </p:nvSpPr>
            <p:spPr>
              <a:xfrm>
                <a:off x="5416507" y="739918"/>
                <a:ext cx="2007800" cy="9144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432CF848-CB2C-40C5-839E-61BB62CD8886}"/>
                  </a:ext>
                </a:extLst>
              </p:cNvPr>
              <p:cNvSpPr/>
              <p:nvPr/>
            </p:nvSpPr>
            <p:spPr>
              <a:xfrm>
                <a:off x="494923" y="4245753"/>
                <a:ext cx="4150258" cy="56774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AB46B59A-F061-4D96-A911-ECC335DC6D15}"/>
                  </a:ext>
                </a:extLst>
              </p:cNvPr>
              <p:cNvSpPr/>
              <p:nvPr/>
            </p:nvSpPr>
            <p:spPr>
              <a:xfrm>
                <a:off x="4619234" y="4305592"/>
                <a:ext cx="3800489" cy="620745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B51EBF51-140B-421C-8015-E799DDFD9C76}"/>
                  </a:ext>
                </a:extLst>
              </p:cNvPr>
              <p:cNvSpPr/>
              <p:nvPr/>
            </p:nvSpPr>
            <p:spPr>
              <a:xfrm>
                <a:off x="614127" y="722768"/>
                <a:ext cx="11235350" cy="4191755"/>
              </a:xfrm>
              <a:custGeom>
                <a:avLst/>
                <a:gdLst>
                  <a:gd name="connsiteX0" fmla="*/ 0 w 11235350"/>
                  <a:gd name="connsiteY0" fmla="*/ 0 h 4191755"/>
                  <a:gd name="connsiteX1" fmla="*/ 0 w 11235350"/>
                  <a:gd name="connsiteY1" fmla="*/ 4191755 h 4191755"/>
                  <a:gd name="connsiteX2" fmla="*/ 11190083 w 11235350"/>
                  <a:gd name="connsiteY2" fmla="*/ 4146487 h 4191755"/>
                  <a:gd name="connsiteX3" fmla="*/ 11235350 w 11235350"/>
                  <a:gd name="connsiteY3" fmla="*/ 2263367 h 4191755"/>
                  <a:gd name="connsiteX4" fmla="*/ 45267 w 11235350"/>
                  <a:gd name="connsiteY4" fmla="*/ 2426329 h 419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5350" h="4191755">
                    <a:moveTo>
                      <a:pt x="0" y="0"/>
                    </a:moveTo>
                    <a:lnTo>
                      <a:pt x="0" y="4191755"/>
                    </a:lnTo>
                    <a:lnTo>
                      <a:pt x="11190083" y="4146487"/>
                    </a:lnTo>
                    <a:lnTo>
                      <a:pt x="11235350" y="2263367"/>
                    </a:lnTo>
                    <a:lnTo>
                      <a:pt x="45267" y="2426329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42F7F7D-3B7F-4B8C-88B7-EAF05B63FD00}"/>
                  </a:ext>
                </a:extLst>
              </p:cNvPr>
              <p:cNvSpPr/>
              <p:nvPr/>
            </p:nvSpPr>
            <p:spPr>
              <a:xfrm>
                <a:off x="766527" y="875168"/>
                <a:ext cx="11235350" cy="4191755"/>
              </a:xfrm>
              <a:custGeom>
                <a:avLst/>
                <a:gdLst>
                  <a:gd name="connsiteX0" fmla="*/ 0 w 11235350"/>
                  <a:gd name="connsiteY0" fmla="*/ 0 h 4191755"/>
                  <a:gd name="connsiteX1" fmla="*/ 0 w 11235350"/>
                  <a:gd name="connsiteY1" fmla="*/ 4191755 h 4191755"/>
                  <a:gd name="connsiteX2" fmla="*/ 11190083 w 11235350"/>
                  <a:gd name="connsiteY2" fmla="*/ 4146487 h 4191755"/>
                  <a:gd name="connsiteX3" fmla="*/ 11235350 w 11235350"/>
                  <a:gd name="connsiteY3" fmla="*/ 2263367 h 4191755"/>
                  <a:gd name="connsiteX4" fmla="*/ 45267 w 11235350"/>
                  <a:gd name="connsiteY4" fmla="*/ 2426329 h 419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5350" h="4191755">
                    <a:moveTo>
                      <a:pt x="0" y="0"/>
                    </a:moveTo>
                    <a:lnTo>
                      <a:pt x="0" y="4191755"/>
                    </a:lnTo>
                    <a:lnTo>
                      <a:pt x="11190083" y="4146487"/>
                    </a:lnTo>
                    <a:lnTo>
                      <a:pt x="11235350" y="2263367"/>
                    </a:lnTo>
                    <a:lnTo>
                      <a:pt x="45267" y="2426329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F2B6A873-7857-4A45-80E8-E1FCABC6E971}"/>
                </a:ext>
              </a:extLst>
            </p:cNvPr>
            <p:cNvSpPr/>
            <p:nvPr/>
          </p:nvSpPr>
          <p:spPr>
            <a:xfrm>
              <a:off x="2260441" y="1938215"/>
              <a:ext cx="1180772" cy="9144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05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8423F8-72F4-4DF7-BC51-4CAAB5B8A44D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519819"/>
            <a:chExt cx="11691040" cy="5407009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24EC767-FE24-45F3-B6DC-469C1FA988F8}"/>
                </a:ext>
              </a:extLst>
            </p:cNvPr>
            <p:cNvGrpSpPr/>
            <p:nvPr/>
          </p:nvGrpSpPr>
          <p:grpSpPr>
            <a:xfrm>
              <a:off x="499240" y="797093"/>
              <a:ext cx="11005545" cy="4097484"/>
              <a:chOff x="686357" y="1802028"/>
              <a:chExt cx="11005545" cy="4097484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185D6B5D-0E0C-41E6-84AC-37F5ED018462}"/>
                  </a:ext>
                </a:extLst>
              </p:cNvPr>
              <p:cNvSpPr/>
              <p:nvPr/>
            </p:nvSpPr>
            <p:spPr>
              <a:xfrm>
                <a:off x="4131532" y="1802028"/>
                <a:ext cx="4807390" cy="355801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9" name="Pfeil: nach rechts 18">
                <a:extLst>
                  <a:ext uri="{FF2B5EF4-FFF2-40B4-BE49-F238E27FC236}">
                    <a16:creationId xmlns:a16="http://schemas.microsoft.com/office/drawing/2014/main" id="{BE3226B3-39AA-4EE9-BE6B-65C320F5724B}"/>
                  </a:ext>
                </a:extLst>
              </p:cNvPr>
              <p:cNvSpPr/>
              <p:nvPr/>
            </p:nvSpPr>
            <p:spPr>
              <a:xfrm>
                <a:off x="686357" y="3306482"/>
                <a:ext cx="3445175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0313A6-3CB7-478F-A437-39C9797F9805}"/>
                  </a:ext>
                </a:extLst>
              </p:cNvPr>
              <p:cNvSpPr/>
              <p:nvPr/>
            </p:nvSpPr>
            <p:spPr>
              <a:xfrm>
                <a:off x="4490157" y="2236205"/>
                <a:ext cx="4046178" cy="2390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A019127-157F-4619-9CE6-E44E2706D1A6}"/>
                  </a:ext>
                </a:extLst>
              </p:cNvPr>
              <p:cNvSpPr/>
              <p:nvPr/>
            </p:nvSpPr>
            <p:spPr>
              <a:xfrm>
                <a:off x="1044543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Einlesen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3C1CD2E9-BD33-468C-983F-6514A54DC503}"/>
                  </a:ext>
                </a:extLst>
              </p:cNvPr>
              <p:cNvSpPr/>
              <p:nvPr/>
            </p:nvSpPr>
            <p:spPr>
              <a:xfrm>
                <a:off x="2447558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Ordnen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5CDC0AE-CDBB-45DB-A98D-B9A2C27A5A68}"/>
                  </a:ext>
                </a:extLst>
              </p:cNvPr>
              <p:cNvSpPr/>
              <p:nvPr/>
            </p:nvSpPr>
            <p:spPr>
              <a:xfrm>
                <a:off x="4208756" y="3621580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Transformieren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E25A4A7-D1D4-4F12-9789-1A0613FCE81F}"/>
                  </a:ext>
                </a:extLst>
              </p:cNvPr>
              <p:cNvSpPr/>
              <p:nvPr/>
            </p:nvSpPr>
            <p:spPr>
              <a:xfrm>
                <a:off x="5630783" y="1871602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Modellieren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A82FADF-C492-4FA3-9981-FC9C46E635C3}"/>
                  </a:ext>
                </a:extLst>
              </p:cNvPr>
              <p:cNvSpPr/>
              <p:nvPr/>
            </p:nvSpPr>
            <p:spPr>
              <a:xfrm>
                <a:off x="6813528" y="3614799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Visualisieren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845B7B4A-4913-4826-9B23-73A9AB865D54}"/>
                  </a:ext>
                </a:extLst>
              </p:cNvPr>
              <p:cNvSpPr/>
              <p:nvPr/>
            </p:nvSpPr>
            <p:spPr>
              <a:xfrm>
                <a:off x="9442124" y="3078178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Kommunizieren</a:t>
                </a:r>
              </a:p>
            </p:txBody>
          </p:sp>
          <p:sp>
            <p:nvSpPr>
              <p:cNvPr id="22" name="Pfeil: nach rechts 21">
                <a:extLst>
                  <a:ext uri="{FF2B5EF4-FFF2-40B4-BE49-F238E27FC236}">
                    <a16:creationId xmlns:a16="http://schemas.microsoft.com/office/drawing/2014/main" id="{275FAE12-1649-4EC8-962A-1CCBFDF4E6CC}"/>
                  </a:ext>
                </a:extLst>
              </p:cNvPr>
              <p:cNvSpPr/>
              <p:nvPr/>
            </p:nvSpPr>
            <p:spPr>
              <a:xfrm>
                <a:off x="8938922" y="3303760"/>
                <a:ext cx="503202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20C46A2-EE75-4472-A946-2AE9A557E0E5}"/>
                  </a:ext>
                </a:extLst>
              </p:cNvPr>
              <p:cNvSpPr txBox="1"/>
              <p:nvPr/>
            </p:nvSpPr>
            <p:spPr>
              <a:xfrm>
                <a:off x="686357" y="5441398"/>
                <a:ext cx="3924326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Grundstruktur der Daten verstehen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41C41A9-CA7A-4BD1-9A3C-AF0528812F39}"/>
                  </a:ext>
                </a:extLst>
              </p:cNvPr>
              <p:cNvSpPr txBox="1"/>
              <p:nvPr/>
            </p:nvSpPr>
            <p:spPr>
              <a:xfrm>
                <a:off x="8938922" y="5441397"/>
                <a:ext cx="2752980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Daten 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  <a:latin typeface="Merriweather"/>
                  </a:rPr>
                  <a:t>»</a:t>
                </a:r>
                <a:r>
                  <a:rPr lang="de-DE" sz="2000">
                    <a:solidFill>
                      <a:schemeClr val="accent2"/>
                    </a:solidFill>
                  </a:rPr>
                  <a:t>sprechen lassen</a:t>
                </a:r>
                <a:r>
                  <a:rPr lang="de-DE" sz="2000" b="0" i="0">
                    <a:solidFill>
                      <a:srgbClr val="000000"/>
                    </a:solidFill>
                    <a:effectLst/>
                    <a:latin typeface="Merriweather"/>
                  </a:rPr>
                  <a:t>«</a:t>
                </a:r>
                <a:endParaRPr lang="de-DE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C584410-A4DC-4E1A-82BD-944206B7A272}"/>
                  </a:ext>
                </a:extLst>
              </p:cNvPr>
              <p:cNvSpPr txBox="1"/>
              <p:nvPr/>
            </p:nvSpPr>
            <p:spPr>
              <a:xfrm>
                <a:off x="5076741" y="5446329"/>
                <a:ext cx="3068258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Zusammenhänge aufdecken</a:t>
                </a:r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B68021BD-7703-43BD-9496-6E5B178B1B45}"/>
                </a:ext>
              </a:extLst>
            </p:cNvPr>
            <p:cNvGrpSpPr/>
            <p:nvPr/>
          </p:nvGrpSpPr>
          <p:grpSpPr>
            <a:xfrm>
              <a:off x="250480" y="519819"/>
              <a:ext cx="11691040" cy="5407009"/>
              <a:chOff x="250480" y="519819"/>
              <a:chExt cx="11691040" cy="5407009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EFD537FA-BD8A-4E36-ABBB-F17062DED254}"/>
                  </a:ext>
                </a:extLst>
              </p:cNvPr>
              <p:cNvSpPr/>
              <p:nvPr/>
            </p:nvSpPr>
            <p:spPr>
              <a:xfrm>
                <a:off x="332789" y="519819"/>
                <a:ext cx="11608731" cy="4948474"/>
              </a:xfrm>
              <a:prstGeom prst="roundRect">
                <a:avLst/>
              </a:prstGeom>
              <a:noFill/>
              <a:ln w="762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804AECB-D0D0-4F09-91AC-D4EB746BC03E}"/>
                  </a:ext>
                </a:extLst>
              </p:cNvPr>
              <p:cNvSpPr txBox="1"/>
              <p:nvPr/>
            </p:nvSpPr>
            <p:spPr>
              <a:xfrm>
                <a:off x="250480" y="5473645"/>
                <a:ext cx="1774122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3"/>
                    </a:solidFill>
                  </a:rPr>
                  <a:t>Programmieren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31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Zusammenführung von Datensätzen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D1ED46B7-AE61-42AE-B5CA-9B7720D2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5545"/>
              </p:ext>
            </p:extLst>
          </p:nvPr>
        </p:nvGraphicFramePr>
        <p:xfrm>
          <a:off x="702000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338523A0-5C59-4B56-9B7D-48AB643E9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22360"/>
              </p:ext>
            </p:extLst>
          </p:nvPr>
        </p:nvGraphicFramePr>
        <p:xfrm>
          <a:off x="3766275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sp>
        <p:nvSpPr>
          <p:cNvPr id="25" name="Additionszeichen 24">
            <a:extLst>
              <a:ext uri="{FF2B5EF4-FFF2-40B4-BE49-F238E27FC236}">
                <a16:creationId xmlns:a16="http://schemas.microsoft.com/office/drawing/2014/main" id="{86C1E15B-6813-483D-905B-AF74722228BC}"/>
              </a:ext>
            </a:extLst>
          </p:cNvPr>
          <p:cNvSpPr/>
          <p:nvPr/>
        </p:nvSpPr>
        <p:spPr>
          <a:xfrm>
            <a:off x="2695444" y="2971800"/>
            <a:ext cx="914400" cy="9144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Gleich 25">
            <a:extLst>
              <a:ext uri="{FF2B5EF4-FFF2-40B4-BE49-F238E27FC236}">
                <a16:creationId xmlns:a16="http://schemas.microsoft.com/office/drawing/2014/main" id="{5BB5FE5D-FE4F-44A5-8C00-43A1844CF6BE}"/>
              </a:ext>
            </a:extLst>
          </p:cNvPr>
          <p:cNvSpPr/>
          <p:nvPr/>
        </p:nvSpPr>
        <p:spPr>
          <a:xfrm>
            <a:off x="6102675" y="2971800"/>
            <a:ext cx="914400" cy="9144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Interaktive Schaltfläche: Hilf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9AA306-B03D-4F7F-BDB2-197B328E2DCC}"/>
              </a:ext>
            </a:extLst>
          </p:cNvPr>
          <p:cNvSpPr/>
          <p:nvPr/>
        </p:nvSpPr>
        <p:spPr>
          <a:xfrm>
            <a:off x="7516461" y="2183582"/>
            <a:ext cx="1837014" cy="2220924"/>
          </a:xfrm>
          <a:prstGeom prst="actionButtonHelp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D6107C-A4E1-44D0-B4B6-CC34AACA3A98}"/>
              </a:ext>
            </a:extLst>
          </p:cNvPr>
          <p:cNvSpPr txBox="1"/>
          <p:nvPr/>
        </p:nvSpPr>
        <p:spPr>
          <a:xfrm>
            <a:off x="940009" y="1818979"/>
            <a:ext cx="1360995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31A664-2B48-4C21-91A0-4ED01A5F23F8}"/>
              </a:ext>
            </a:extLst>
          </p:cNvPr>
          <p:cNvSpPr txBox="1"/>
          <p:nvPr/>
        </p:nvSpPr>
        <p:spPr>
          <a:xfrm>
            <a:off x="4004284" y="1818979"/>
            <a:ext cx="1372217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b</a:t>
            </a:r>
          </a:p>
        </p:txBody>
      </p:sp>
    </p:spTree>
    <p:extLst>
      <p:ext uri="{BB962C8B-B14F-4D97-AF65-F5344CB8AC3E}">
        <p14:creationId xmlns:p14="http://schemas.microsoft.com/office/powerpoint/2010/main" val="2427854006"/>
      </p:ext>
    </p:extLst>
  </p:cSld>
  <p:clrMapOvr>
    <a:masterClrMapping/>
  </p:clrMapOvr>
</p:sld>
</file>

<file path=ppt/theme/theme1.xml><?xml version="1.0" encoding="utf-8"?>
<a:theme xmlns:a="http://schemas.openxmlformats.org/drawingml/2006/main" name="CD-IW_Relaunch 16-9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.potx" id="{360E8189-C19B-431C-BC18-A3B239D40A90}" vid="{B9DCE3F1-DDBB-4890-BBD6-A09DCCB1B3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Breitbild</PresentationFormat>
  <Paragraphs>193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Merriweather</vt:lpstr>
      <vt:lpstr>Wingdings</vt:lpstr>
      <vt:lpstr>CD-IW_Relaunch 16-9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Zusammenführung von Datensätzen</vt:lpstr>
      <vt:lpstr>Mutating Joins</vt:lpstr>
      <vt:lpstr>Filtering Joins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im Kontaktstudium Immobilienökonomie, Modul 8: Wohnungsmarkt, Wohnungspolitik und Stadtentwicklung (inkl. Demografie)</dc:title>
  <dc:creator>Sagner, Pekka</dc:creator>
  <cp:lastModifiedBy>Pekka Sagner</cp:lastModifiedBy>
  <cp:revision>154</cp:revision>
  <dcterms:created xsi:type="dcterms:W3CDTF">2020-10-23T11:46:22Z</dcterms:created>
  <dcterms:modified xsi:type="dcterms:W3CDTF">2021-07-23T09:09:35Z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-1806763342</vt:i4>
  </property>
  <property fmtid="{D5CDD505-2E9C-101B-9397-08002B2CF9AE}" pid="3" name="_NewReviewCycle">
    <vt:lpwstr/>
  </property>
  <property fmtid="{D5CDD505-2E9C-101B-9397-08002B2CF9AE}" pid="4" name="_EmailSubject">
    <vt:lpwstr>Bitte Folien Korrekturlesen</vt:lpwstr>
  </property>
  <property fmtid="{D5CDD505-2E9C-101B-9397-08002B2CF9AE}" pid="5" name="_AuthorEmail">
    <vt:lpwstr>sawatzki@iwkoeln.de</vt:lpwstr>
  </property>
  <property fmtid="{D5CDD505-2E9C-101B-9397-08002B2CF9AE}" pid="6" name="_AuthorEmailDisplayName">
    <vt:lpwstr>Sawatzki, Barbara</vt:lpwstr>
  </property>
  <property fmtid="{D5CDD505-2E9C-101B-9397-08002B2CF9AE}" pid="7" name="_PreviousAdHocReviewCycleID">
    <vt:i4>118675486</vt:i4>
  </property>
</Properties>
</file>