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gner, Pekka" initials="SP" lastIdx="1" clrIdx="0">
    <p:extLst>
      <p:ext uri="{19B8F6BF-5375-455C-9EA6-DF929625EA0E}">
        <p15:presenceInfo xmlns:p15="http://schemas.microsoft.com/office/powerpoint/2012/main" userId="S::sagner@iwkoeln.de::a39501f8-2d90-4dc3-a372-7d7ed6221f2f" providerId="AD"/>
      </p:ext>
    </p:extLst>
  </p:cmAuthor>
  <p:cmAuthor id="2" name="Sawatzki, Barbara" initials="SB" lastIdx="5" clrIdx="1">
    <p:extLst>
      <p:ext uri="{19B8F6BF-5375-455C-9EA6-DF929625EA0E}">
        <p15:presenceInfo xmlns:p15="http://schemas.microsoft.com/office/powerpoint/2012/main" userId="S::sawatzki@iwkoeln.de::c7024e10-5009-40d7-bc37-0c5524f03c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712" autoAdjust="0"/>
  </p:normalViewPr>
  <p:slideViewPr>
    <p:cSldViewPr snapToGrid="0">
      <p:cViewPr varScale="1">
        <p:scale>
          <a:sx n="106" d="100"/>
          <a:sy n="106" d="100"/>
        </p:scale>
        <p:origin x="582" y="120"/>
      </p:cViewPr>
      <p:guideLst/>
    </p:cSldViewPr>
  </p:slideViewPr>
  <p:outlineViewPr>
    <p:cViewPr>
      <p:scale>
        <a:sx n="33" d="100"/>
        <a:sy n="33" d="100"/>
      </p:scale>
      <p:origin x="0" y="-354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587B2E-48EC-4A6A-A9B2-66748B021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13C1F-7B83-4917-94DC-BEED0CCED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C2D3-C2A7-47C3-90FD-EBB22447478D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3F52D8-8B2E-498B-87E0-3C99CEAAD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31435" y="6456612"/>
            <a:ext cx="8115464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0FD14B-8BB3-4C61-9916-8FFB8A0096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021050" y="6456612"/>
            <a:ext cx="903291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5A554-517F-43BD-B74F-C5D7996E870C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unten">
            <a:extLst>
              <a:ext uri="{FF2B5EF4-FFF2-40B4-BE49-F238E27FC236}">
                <a16:creationId xmlns:a16="http://schemas.microsoft.com/office/drawing/2014/main" id="{24AAFCCA-8E6B-4154-BC5B-D479C0BDA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16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C46B0-EFD9-4439-A7DD-5A6E3D3A8873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992664" y="6456612"/>
            <a:ext cx="7941309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Innalte einfügen über --&gt; Kopf/Fußzeile eintragen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9108127" y="6456612"/>
            <a:ext cx="816215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2068-FDE0-4024-958E-5EF8670A3D14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Logo unten">
            <a:extLst>
              <a:ext uri="{FF2B5EF4-FFF2-40B4-BE49-F238E27FC236}">
                <a16:creationId xmlns:a16="http://schemas.microsoft.com/office/drawing/2014/main" id="{E16884B9-7E11-4373-B1FC-23FE4E17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20" y="6399662"/>
            <a:ext cx="1075485" cy="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71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für Datum / Referent">
            <a:extLst>
              <a:ext uri="{FF2B5EF4-FFF2-40B4-BE49-F238E27FC236}">
                <a16:creationId xmlns:a16="http://schemas.microsoft.com/office/drawing/2014/main" id="{D6D522DC-D349-4748-B823-284440686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16000" y="6339600"/>
            <a:ext cx="6207627" cy="360000"/>
          </a:xfrm>
        </p:spPr>
        <p:txBody>
          <a:bodyPr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Hier Klicken und Datum / Name eingeben</a:t>
            </a:r>
          </a:p>
        </p:txBody>
      </p:sp>
      <p:sp>
        <p:nvSpPr>
          <p:cNvPr id="16" name="Rechteck mit Titelbild">
            <a:extLst>
              <a:ext uri="{FF2B5EF4-FFF2-40B4-BE49-F238E27FC236}">
                <a16:creationId xmlns:a16="http://schemas.microsoft.com/office/drawing/2014/main" id="{0E964847-1C7B-467E-919B-56E298B8C7F9}"/>
              </a:ext>
            </a:extLst>
          </p:cNvPr>
          <p:cNvSpPr/>
          <p:nvPr/>
        </p:nvSpPr>
        <p:spPr>
          <a:xfrm>
            <a:off x="-1" y="2227152"/>
            <a:ext cx="12192001" cy="3902186"/>
          </a:xfrm>
          <a:prstGeom prst="rect">
            <a:avLst/>
          </a:prstGeom>
          <a:blipFill>
            <a:blip r:embed="rId2"/>
            <a:srcRect/>
            <a:stretch>
              <a:fillRect t="-46722" b="-319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pic>
        <p:nvPicPr>
          <p:cNvPr id="7" name="Grafik Claim">
            <a:extLst>
              <a:ext uri="{FF2B5EF4-FFF2-40B4-BE49-F238E27FC236}">
                <a16:creationId xmlns:a16="http://schemas.microsoft.com/office/drawing/2014/main" id="{58665CF9-49CF-4FBC-A9F0-27385926B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" y="6424464"/>
            <a:ext cx="3296086" cy="180000"/>
          </a:xfrm>
          <a:prstGeom prst="rect">
            <a:avLst/>
          </a:prstGeom>
        </p:spPr>
      </p:pic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1953600" y="1476000"/>
            <a:ext cx="9916605" cy="745636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ctrTitle" hasCustomPrompt="1"/>
          </p:nvPr>
        </p:nvSpPr>
        <p:spPr>
          <a:xfrm>
            <a:off x="1953601" y="298800"/>
            <a:ext cx="9916604" cy="1006560"/>
          </a:xfrm>
        </p:spPr>
        <p:txBody>
          <a:bodyPr anchor="t">
            <a:noAutofit/>
          </a:bodyPr>
          <a:lstStyle>
            <a:lvl1pPr algn="r">
              <a:lnSpc>
                <a:spcPct val="80000"/>
              </a:lnSpc>
              <a:defRPr sz="460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Präsentationstitel eintragen</a:t>
            </a:r>
            <a:endParaRPr lang="en-US" dirty="0"/>
          </a:p>
        </p:txBody>
      </p:sp>
      <p:pic>
        <p:nvPicPr>
          <p:cNvPr id="5" name="Logo oben">
            <a:extLst>
              <a:ext uri="{FF2B5EF4-FFF2-40B4-BE49-F238E27FC236}">
                <a16:creationId xmlns:a16="http://schemas.microsoft.com/office/drawing/2014/main" id="{E768A6F6-958B-4776-8CC2-1E72155CA3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97" y="-38100"/>
            <a:ext cx="1442332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3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itel, Text und Bild Folienhö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919" y="3088257"/>
            <a:ext cx="4136224" cy="275374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227792" y="0"/>
            <a:ext cx="6964208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375201"/>
            <a:ext cx="4112941" cy="1518633"/>
          </a:xfrm>
        </p:spPr>
        <p:txBody>
          <a:bodyPr anchor="t" anchorCtr="0"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W_Titel, Text und Bild Folien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0" y="2826000"/>
            <a:ext cx="12192000" cy="403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">
            <a:extLst>
              <a:ext uri="{FF2B5EF4-FFF2-40B4-BE49-F238E27FC236}">
                <a16:creationId xmlns:a16="http://schemas.microsoft.com/office/drawing/2014/main" id="{7F6FA5FD-F11B-400D-A8AC-44DC5A3C7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405" y="1376363"/>
            <a:ext cx="10562167" cy="1310277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B6818B-1F7F-49EE-89CE-71AC22C0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0373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 auf Transpar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0" y="1"/>
            <a:ext cx="5425440" cy="6857999"/>
          </a:xfrm>
          <a:solidFill>
            <a:schemeClr val="bg2">
              <a:alpha val="90000"/>
            </a:schemeClr>
          </a:solidFill>
        </p:spPr>
        <p:txBody>
          <a:bodyPr lIns="360000" tIns="2160000" rIns="360000" bIns="1440000" anchor="t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">
            <a:extLst>
              <a:ext uri="{FF2B5EF4-FFF2-40B4-BE49-F238E27FC236}">
                <a16:creationId xmlns:a16="http://schemas.microsoft.com/office/drawing/2014/main" id="{125139DC-5AC0-4AF5-A81C-9A88BCEA62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562" y="4419603"/>
            <a:ext cx="4730113" cy="1709736"/>
          </a:xfrm>
        </p:spPr>
        <p:txBody>
          <a:bodyPr lIns="36000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62945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Bild folienfüllend mit Text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AC2284ED-C966-4462-83A6-B801ADA89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0" y="1376364"/>
            <a:ext cx="3921551" cy="4500561"/>
          </a:xfrm>
          <a:solidFill>
            <a:schemeClr val="bg1">
              <a:alpha val="90000"/>
            </a:schemeClr>
          </a:solidFill>
        </p:spPr>
        <p:txBody>
          <a:bodyPr lIns="360000" tIns="144000" rIns="144000" bIns="144000" anchor="ctr" anchorCtr="0"/>
          <a:lstStyle>
            <a:lvl1pPr algn="l">
              <a:defRPr sz="22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6271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Textkasten, 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9B37414-6DE7-4D70-AFB3-990E58089B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7653" y="6498323"/>
            <a:ext cx="8327276" cy="278338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5" name="Textplatzhalter links">
            <a:extLst>
              <a:ext uri="{FF2B5EF4-FFF2-40B4-BE49-F238E27FC236}">
                <a16:creationId xmlns:a16="http://schemas.microsoft.com/office/drawing/2014/main" id="{1C4016EA-D6A3-4ACD-A35A-FBC99B262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" y="0"/>
            <a:ext cx="2978871" cy="6858000"/>
          </a:xfrm>
          <a:solidFill>
            <a:schemeClr val="accent2"/>
          </a:solidFill>
        </p:spPr>
        <p:txBody>
          <a:bodyPr lIns="360000" tIns="972000" rIns="144000" bIns="144000" anchor="t" anchorCtr="0"/>
          <a:lstStyle>
            <a:lvl1pPr algn="l">
              <a:defRPr sz="2200">
                <a:solidFill>
                  <a:schemeClr val="bg1"/>
                </a:solidFill>
              </a:defRPr>
            </a:lvl1pPr>
            <a:lvl2pPr algn="l"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9" name="Inhaltsplatzhalter">
            <a:extLst>
              <a:ext uri="{FF2B5EF4-FFF2-40B4-BE49-F238E27FC236}">
                <a16:creationId xmlns:a16="http://schemas.microsoft.com/office/drawing/2014/main" id="{9D719D29-014D-4A4A-878B-838726DDE9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293533" y="1016000"/>
            <a:ext cx="8521395" cy="54816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">
            <a:extLst>
              <a:ext uri="{FF2B5EF4-FFF2-40B4-BE49-F238E27FC236}">
                <a16:creationId xmlns:a16="http://schemas.microsoft.com/office/drawing/2014/main" id="{BA2DA5CC-8C03-4F3D-882E-9B630703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33" y="186670"/>
            <a:ext cx="8083551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032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62510-CBA3-4100-ADD9-6B59E5BBA2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B3F9EE-AA9B-4B72-8A8A-8C4F7ACFD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 dirty="0"/>
          </a:p>
        </p:txBody>
      </p:sp>
      <p:sp>
        <p:nvSpPr>
          <p:cNvPr id="10" name="Untertitel">
            <a:extLst>
              <a:ext uri="{FF2B5EF4-FFF2-40B4-BE49-F238E27FC236}">
                <a16:creationId xmlns:a16="http://schemas.microsoft.com/office/drawing/2014/main" id="{77F05883-668D-4875-8B6C-EF8F846BF0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EB87F6CD-F562-4AFD-BC19-FE98EF2F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9041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W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EFCBFA-B6E6-480F-BB21-88DCA69D9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4EEB1-5A5F-4870-8D96-DA28BEC85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1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W_Leerfolie ohn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11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W_Abschluss-/ 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44006" y="5596708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Webseite</a:t>
            </a:r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844006" y="5321536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E-Mail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44005" y="5057514"/>
            <a:ext cx="4805945" cy="252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Telefon</a:t>
            </a:r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844006" y="4204952"/>
            <a:ext cx="4805945" cy="63505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44005" y="3680367"/>
            <a:ext cx="4805559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8" name="Rechteck mit Bildfüllung">
            <a:extLst>
              <a:ext uri="{FF2B5EF4-FFF2-40B4-BE49-F238E27FC236}">
                <a16:creationId xmlns:a16="http://schemas.microsoft.com/office/drawing/2014/main" id="{19E7149A-B49A-47B5-B307-DFBDF06480EC}"/>
              </a:ext>
            </a:extLst>
          </p:cNvPr>
          <p:cNvSpPr/>
          <p:nvPr userDrawn="1"/>
        </p:nvSpPr>
        <p:spPr>
          <a:xfrm>
            <a:off x="6258909" y="0"/>
            <a:ext cx="5933091" cy="6858000"/>
          </a:xfrm>
          <a:prstGeom prst="rect">
            <a:avLst/>
          </a:prstGeom>
          <a:blipFill>
            <a:blip r:embed="rId2"/>
            <a:srcRect/>
            <a:stretch>
              <a:fillRect t="-333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b" anchorCtr="0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78285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3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FCAC5BC-03A5-485B-A936-454C9CD7DE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160000" y="6356352"/>
            <a:ext cx="344785" cy="365125"/>
          </a:xfrm>
        </p:spPr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121C61D2-E0C9-4492-807F-D444638FD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0" name="Platzhalter für Quellenangaben">
            <a:extLst>
              <a:ext uri="{FF2B5EF4-FFF2-40B4-BE49-F238E27FC236}">
                <a16:creationId xmlns:a16="http://schemas.microsoft.com/office/drawing/2014/main" id="{995301DA-B311-4F06-9531-9C725EF9A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 hasCustomPrompt="1"/>
          </p:nvPr>
        </p:nvSpPr>
        <p:spPr>
          <a:xfrm>
            <a:off x="702000" y="1376363"/>
            <a:ext cx="10801350" cy="4468256"/>
          </a:xfrm>
        </p:spPr>
        <p:txBody>
          <a:bodyPr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Untertitel">
            <a:extLst>
              <a:ext uri="{FF2B5EF4-FFF2-40B4-BE49-F238E27FC236}">
                <a16:creationId xmlns:a16="http://schemas.microsoft.com/office/drawing/2014/main" id="{64CEF57D-4DE1-4D6C-8449-073D6EB1AA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FAA8D-8D10-490F-BDE6-AD9849B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06" y="186670"/>
            <a:ext cx="10794269" cy="576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871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W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F3AAE-1B08-4F67-8A8E-5D61CE78BA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4322952-9B46-4901-98AA-6CF21E79731C}"/>
              </a:ext>
            </a:extLst>
          </p:cNvPr>
          <p:cNvSpPr/>
          <p:nvPr/>
        </p:nvSpPr>
        <p:spPr>
          <a:xfrm>
            <a:off x="695325" y="1412459"/>
            <a:ext cx="4680000" cy="46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/>
          <a:lstStyle/>
          <a:p>
            <a:pPr algn="ctr"/>
            <a:endParaRPr lang="de-DE" sz="1800" dirty="0"/>
          </a:p>
        </p:txBody>
      </p:sp>
      <p:sp>
        <p:nvSpPr>
          <p:cNvPr id="3" name="Textplatzhalter"/>
          <p:cNvSpPr>
            <a:spLocks noGrp="1"/>
          </p:cNvSpPr>
          <p:nvPr>
            <p:ph type="body" idx="1"/>
          </p:nvPr>
        </p:nvSpPr>
        <p:spPr>
          <a:xfrm>
            <a:off x="5891195" y="3103635"/>
            <a:ext cx="5605480" cy="1996696"/>
          </a:xfrm>
        </p:spPr>
        <p:txBody>
          <a:bodyPr/>
          <a:lstStyle>
            <a:lvl1pPr marL="0" indent="0">
              <a:buNone/>
              <a:defRPr sz="36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 bwMode="white">
          <a:xfrm>
            <a:off x="1249659" y="2338123"/>
            <a:ext cx="3571333" cy="2852737"/>
          </a:xfrm>
        </p:spPr>
        <p:txBody>
          <a:bodyPr anchor="ctr"/>
          <a:lstStyle>
            <a:lvl1pPr algn="ctr">
              <a:defRPr sz="199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6324B-1195-4933-ABD2-B70CA9304D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09AA-4F73-44B6-9D7F-C03850B074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B40AEFC3-3BAE-43C4-83F4-22A55C2F50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315075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</a:t>
            </a:r>
            <a:r>
              <a:rPr lang="de-DE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702406" y="1375200"/>
            <a:ext cx="5181600" cy="44668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noProof="0" dirty="0"/>
              <a:t>Vierte</a:t>
            </a:r>
            <a:r>
              <a:rPr lang="de-DE" dirty="0"/>
              <a:t>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Untertitel">
            <a:extLst>
              <a:ext uri="{FF2B5EF4-FFF2-40B4-BE49-F238E27FC236}">
                <a16:creationId xmlns:a16="http://schemas.microsoft.com/office/drawing/2014/main" id="{B94522C0-4125-4DDD-8E61-D710A2A19E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9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A95A5D-0A11-4FEE-BFB5-56F80F3F616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65B7D-102B-45AC-96C3-005D0923A6E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quarter" idx="4" hasCustomPrompt="1"/>
          </p:nvPr>
        </p:nvSpPr>
        <p:spPr>
          <a:xfrm>
            <a:off x="6313487" y="1828801"/>
            <a:ext cx="5183188" cy="4015175"/>
          </a:xfrm>
        </p:spPr>
        <p:txBody>
          <a:bodyPr/>
          <a:lstStyle/>
          <a:p>
            <a:pPr lvl="0"/>
            <a:r>
              <a:rPr lang="de-DE" noProof="0" dirty="0"/>
              <a:t>Textmasterformat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1"/>
          <p:cNvSpPr>
            <a:spLocks noGrp="1"/>
          </p:cNvSpPr>
          <p:nvPr>
            <p:ph sz="half" idx="2"/>
          </p:nvPr>
        </p:nvSpPr>
        <p:spPr>
          <a:xfrm>
            <a:off x="702406" y="1828801"/>
            <a:ext cx="5157787" cy="40151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3"/>
          </p:nvPr>
        </p:nvSpPr>
        <p:spPr>
          <a:xfrm>
            <a:off x="6313487" y="1375200"/>
            <a:ext cx="5183188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"/>
          <p:cNvSpPr>
            <a:spLocks noGrp="1"/>
          </p:cNvSpPr>
          <p:nvPr>
            <p:ph type="body" idx="1"/>
          </p:nvPr>
        </p:nvSpPr>
        <p:spPr>
          <a:xfrm>
            <a:off x="702406" y="1375200"/>
            <a:ext cx="5157787" cy="360000"/>
          </a:xfrm>
        </p:spPr>
        <p:txBody>
          <a:bodyPr anchor="t" anchorCtr="0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0081352D-051F-4081-9927-48083E09DE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B5FE77C9-DFBE-425D-B709-E864781474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CAFA0277-8BD5-40FF-8D0B-AAAD391D3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</p:spTree>
    <p:extLst>
      <p:ext uri="{BB962C8B-B14F-4D97-AF65-F5344CB8AC3E}">
        <p14:creationId xmlns:p14="http://schemas.microsoft.com/office/powerpoint/2010/main" val="33353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185CA2-32ED-42A0-80E7-13956CEC3A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3FF4ED-78D1-4541-987F-C2595B016E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D8C38380-34F6-4DB9-B557-555FC09C75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36675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4415999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6" y="1375200"/>
            <a:ext cx="33600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449FB58-5632-4D04-8F49-3BFAFF88F5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E6BDE8-D088-48DC-9CA8-4709A333BB4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9F3D50-EDAD-47D9-8802-8295DBF732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5" name="Platzhalter für Quellenangaben">
            <a:extLst>
              <a:ext uri="{FF2B5EF4-FFF2-40B4-BE49-F238E27FC236}">
                <a16:creationId xmlns:a16="http://schemas.microsoft.com/office/drawing/2014/main" id="{162DC8D2-340E-4025-A8FB-9EDDA8FB1A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E1F14B4-C011-42AB-A515-081084536B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22484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C68990E5-DA76-44BE-88BF-27B6D54EA6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3771164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6322485" y="1375200"/>
            <a:ext cx="5158315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11197" y="1375200"/>
            <a:ext cx="5160000" cy="208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9A3D848F-E027-464A-9B69-CFA0B939C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4645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Drei Inhalte - vari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AA54574-E53F-47D5-810F-6EB92D0F27B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F32AC-9922-44D1-AA11-5869094585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4" name="Platzhalter für Quellenangaben">
            <a:extLst>
              <a:ext uri="{FF2B5EF4-FFF2-40B4-BE49-F238E27FC236}">
                <a16:creationId xmlns:a16="http://schemas.microsoft.com/office/drawing/2014/main" id="{AC94E5FC-5C9E-4BD9-82DC-8649942C56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7F9E5A25-18EA-4C8D-8A1D-48DD3BF763A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1027" y="1375200"/>
            <a:ext cx="2625648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sz="half" idx="2"/>
          </p:nvPr>
        </p:nvSpPr>
        <p:spPr>
          <a:xfrm>
            <a:off x="3553467" y="1376363"/>
            <a:ext cx="5098293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Inhaltsplatzhalter 1"/>
          <p:cNvSpPr>
            <a:spLocks noGrp="1"/>
          </p:cNvSpPr>
          <p:nvPr>
            <p:ph sz="half" idx="1"/>
          </p:nvPr>
        </p:nvSpPr>
        <p:spPr>
          <a:xfrm>
            <a:off x="702405" y="1375200"/>
            <a:ext cx="2631795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Untertitel">
            <a:extLst>
              <a:ext uri="{FF2B5EF4-FFF2-40B4-BE49-F238E27FC236}">
                <a16:creationId xmlns:a16="http://schemas.microsoft.com/office/drawing/2014/main" id="{27054A36-E002-45BE-957D-0155D528A1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W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A5BAF-A883-4F03-B66A-D8A379DF918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B4BEA-7428-482E-A2D6-7BA444F9371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13" name="Platzhalter für Quellenangaben">
            <a:extLst>
              <a:ext uri="{FF2B5EF4-FFF2-40B4-BE49-F238E27FC236}">
                <a16:creationId xmlns:a16="http://schemas.microsoft.com/office/drawing/2014/main" id="{D74DE7F8-5C18-4427-BBA0-BC47269FE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000" y="5864306"/>
            <a:ext cx="10801350" cy="265032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9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Quellenangabe</a:t>
            </a:r>
          </a:p>
          <a:p>
            <a:pPr lvl="0"/>
            <a:r>
              <a:rPr lang="de-DE" dirty="0"/>
              <a:t>maximal zweizeilig</a:t>
            </a:r>
          </a:p>
        </p:txBody>
      </p:sp>
      <p:sp>
        <p:nvSpPr>
          <p:cNvPr id="3" name="Bildplatzhalter"/>
          <p:cNvSpPr>
            <a:spLocks noGrp="1" noChangeAspect="1"/>
          </p:cNvSpPr>
          <p:nvPr>
            <p:ph type="pic" idx="1"/>
          </p:nvPr>
        </p:nvSpPr>
        <p:spPr>
          <a:xfrm>
            <a:off x="5342092" y="1375200"/>
            <a:ext cx="6148683" cy="44676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0C66489F-1CF0-4EA1-869E-E6B10B5A42B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1200" y="1375200"/>
            <a:ext cx="4343400" cy="4466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Untertitel">
            <a:extLst>
              <a:ext uri="{FF2B5EF4-FFF2-40B4-BE49-F238E27FC236}">
                <a16:creationId xmlns:a16="http://schemas.microsoft.com/office/drawing/2014/main" id="{DC79C5A9-80E0-4FDD-BF3C-D9903210B9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406" y="767273"/>
            <a:ext cx="10794269" cy="360000"/>
          </a:xfr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2400" b="0" baseline="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Untertitel (optional) durch Klicken hinzufügen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B2250FBB-DC12-418A-B119-8F588B0C9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| einzeilig</a:t>
            </a:r>
          </a:p>
        </p:txBody>
      </p:sp>
    </p:spTree>
    <p:extLst>
      <p:ext uri="{BB962C8B-B14F-4D97-AF65-F5344CB8AC3E}">
        <p14:creationId xmlns:p14="http://schemas.microsoft.com/office/powerpoint/2010/main" val="756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arker Satzspiegel">
            <a:extLst>
              <a:ext uri="{FF2B5EF4-FFF2-40B4-BE49-F238E27FC236}">
                <a16:creationId xmlns:a16="http://schemas.microsoft.com/office/drawing/2014/main" id="{505CA7A2-FBD2-4A1C-8563-604DB2351783}"/>
              </a:ext>
            </a:extLst>
          </p:cNvPr>
          <p:cNvCxnSpPr/>
          <p:nvPr/>
        </p:nvCxnSpPr>
        <p:spPr>
          <a:xfrm rot="5400000">
            <a:off x="489764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rker Satzspiegel">
            <a:extLst>
              <a:ext uri="{FF2B5EF4-FFF2-40B4-BE49-F238E27FC236}">
                <a16:creationId xmlns:a16="http://schemas.microsoft.com/office/drawing/2014/main" id="{85251E33-C596-48DD-A99F-A94159D17709}"/>
              </a:ext>
            </a:extLst>
          </p:cNvPr>
          <p:cNvCxnSpPr/>
          <p:nvPr/>
        </p:nvCxnSpPr>
        <p:spPr>
          <a:xfrm rot="5400000">
            <a:off x="11289665" y="-337385"/>
            <a:ext cx="412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rker Satzspiegel">
            <a:extLst>
              <a:ext uri="{FF2B5EF4-FFF2-40B4-BE49-F238E27FC236}">
                <a16:creationId xmlns:a16="http://schemas.microsoft.com/office/drawing/2014/main" id="{6241660C-3A82-4EFB-B451-76A2988EE618}"/>
              </a:ext>
            </a:extLst>
          </p:cNvPr>
          <p:cNvCxnSpPr/>
          <p:nvPr/>
        </p:nvCxnSpPr>
        <p:spPr>
          <a:xfrm>
            <a:off x="-756752" y="1379088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rker Satzspiegel">
            <a:extLst>
              <a:ext uri="{FF2B5EF4-FFF2-40B4-BE49-F238E27FC236}">
                <a16:creationId xmlns:a16="http://schemas.microsoft.com/office/drawing/2014/main" id="{D9CCB98F-E72F-4E25-900B-DBD35E88B61B}"/>
              </a:ext>
            </a:extLst>
          </p:cNvPr>
          <p:cNvCxnSpPr/>
          <p:nvPr/>
        </p:nvCxnSpPr>
        <p:spPr>
          <a:xfrm>
            <a:off x="-756752" y="6140869"/>
            <a:ext cx="550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>
          <a:xfrm>
            <a:off x="11159845" y="6356352"/>
            <a:ext cx="34478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D8F3D2B-F07B-4D7B-B9C5-0D64AFCC630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-Platzhalter"/>
          <p:cNvSpPr>
            <a:spLocks noGrp="1"/>
          </p:cNvSpPr>
          <p:nvPr>
            <p:ph type="ftr" sz="quarter" idx="3"/>
          </p:nvPr>
        </p:nvSpPr>
        <p:spPr>
          <a:xfrm>
            <a:off x="5522537" y="6356352"/>
            <a:ext cx="56373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r>
              <a:rPr lang="nb-NO"/>
              <a:t>Pekka Sagner | 30. Oktober 2020</a:t>
            </a:r>
            <a:endParaRPr lang="de-DE"/>
          </a:p>
        </p:txBody>
      </p:sp>
      <p:pic>
        <p:nvPicPr>
          <p:cNvPr id="7" name="Logo unten">
            <a:extLst>
              <a:ext uri="{FF2B5EF4-FFF2-40B4-BE49-F238E27FC236}">
                <a16:creationId xmlns:a16="http://schemas.microsoft.com/office/drawing/2014/main" id="{47690EA4-C561-4F00-96E1-2056A1D4510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" y="6178914"/>
            <a:ext cx="874141" cy="720000"/>
          </a:xfrm>
          <a:prstGeom prst="rect">
            <a:avLst/>
          </a:prstGeom>
        </p:spPr>
      </p:pic>
      <p:cxnSp>
        <p:nvCxnSpPr>
          <p:cNvPr id="8" name="Linie unten">
            <a:extLst>
              <a:ext uri="{FF2B5EF4-FFF2-40B4-BE49-F238E27FC236}">
                <a16:creationId xmlns:a16="http://schemas.microsoft.com/office/drawing/2014/main" id="{666C5A06-6BF5-44F8-AE4D-4690F9A1F650}"/>
              </a:ext>
            </a:extLst>
          </p:cNvPr>
          <p:cNvCxnSpPr>
            <a:cxnSpLocks/>
          </p:cNvCxnSpPr>
          <p:nvPr/>
        </p:nvCxnSpPr>
        <p:spPr>
          <a:xfrm>
            <a:off x="695281" y="6238947"/>
            <a:ext cx="1080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-Platzhalter"/>
          <p:cNvSpPr>
            <a:spLocks noGrp="1"/>
          </p:cNvSpPr>
          <p:nvPr>
            <p:ph type="body" idx="1"/>
          </p:nvPr>
        </p:nvSpPr>
        <p:spPr>
          <a:xfrm>
            <a:off x="702405" y="1376363"/>
            <a:ext cx="10800000" cy="446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-Platzhalter"/>
          <p:cNvSpPr>
            <a:spLocks noGrp="1"/>
          </p:cNvSpPr>
          <p:nvPr>
            <p:ph type="title"/>
          </p:nvPr>
        </p:nvSpPr>
        <p:spPr>
          <a:xfrm>
            <a:off x="702405" y="186670"/>
            <a:ext cx="1080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Mastertitelformat</a:t>
            </a:r>
            <a:r>
              <a:rPr lang="de-DE" dirty="0"/>
              <a:t>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800"/>
        </a:spcBef>
        <a:buFont typeface="Calibri" panose="020F0502020204030204" pitchFamily="34" charset="0"/>
        <a:buChar char="​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2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-2520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›"/>
        <a:defRPr sz="2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buFont typeface="Calibri" panose="020F0502020204030204" pitchFamily="34" charset="0"/>
        <a:buChar char="​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7242" userDrawn="1">
          <p15:clr>
            <a:srgbClr val="F26B43"/>
          </p15:clr>
        </p15:guide>
        <p15:guide id="8" orient="horz" pos="867">
          <p15:clr>
            <a:srgbClr val="F26B43"/>
          </p15:clr>
        </p15:guide>
        <p15:guide id="9" pos="438" userDrawn="1">
          <p15:clr>
            <a:srgbClr val="F26B43"/>
          </p15:clr>
        </p15:guide>
        <p15:guide id="10" orient="horz" pos="640">
          <p15:clr>
            <a:srgbClr val="5ACBF0"/>
          </p15:clr>
        </p15:guide>
        <p15:guide id="11" orient="horz" pos="3702">
          <p15:clr>
            <a:srgbClr val="5ACBF0"/>
          </p15:clr>
        </p15:guide>
        <p15:guide id="12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DB18B9D-57F1-43A6-8A5A-8B62D285DBAA}"/>
              </a:ext>
            </a:extLst>
          </p:cNvPr>
          <p:cNvGrpSpPr/>
          <p:nvPr/>
        </p:nvGrpSpPr>
        <p:grpSpPr>
          <a:xfrm>
            <a:off x="686357" y="2163778"/>
            <a:ext cx="8738299" cy="2743200"/>
            <a:chOff x="686357" y="2163778"/>
            <a:chExt cx="8738299" cy="2743200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8738299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4069533" y="2236205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52804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3500672" y="3078178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5047306" y="21637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5047306" y="3992578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6975400" y="3078178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27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06B96A9-7B05-4BCD-B657-E1E41EFAF7EB}"/>
              </a:ext>
            </a:extLst>
          </p:cNvPr>
          <p:cNvGrpSpPr/>
          <p:nvPr/>
        </p:nvGrpSpPr>
        <p:grpSpPr>
          <a:xfrm>
            <a:off x="686357" y="2158831"/>
            <a:ext cx="10585207" cy="2748147"/>
            <a:chOff x="686357" y="2158831"/>
            <a:chExt cx="10585207" cy="2748147"/>
          </a:xfrm>
        </p:grpSpPr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BE3226B3-39AA-4EE9-BE6B-65C320F5724B}"/>
                </a:ext>
              </a:extLst>
            </p:cNvPr>
            <p:cNvSpPr/>
            <p:nvPr/>
          </p:nvSpPr>
          <p:spPr>
            <a:xfrm>
              <a:off x="686357" y="3306482"/>
              <a:ext cx="472828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A40313A6-3CB7-478F-A437-39C9797F9805}"/>
                </a:ext>
              </a:extLst>
            </p:cNvPr>
            <p:cNvSpPr/>
            <p:nvPr/>
          </p:nvSpPr>
          <p:spPr>
            <a:xfrm>
              <a:off x="6132887" y="2231258"/>
              <a:ext cx="3598752" cy="2390115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A019127-157F-4619-9CE6-E44E2706D1A6}"/>
                </a:ext>
              </a:extLst>
            </p:cNvPr>
            <p:cNvSpPr/>
            <p:nvPr/>
          </p:nvSpPr>
          <p:spPr>
            <a:xfrm>
              <a:off x="1004935" y="30781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Einlesen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C1CD2E9-BD33-468C-983F-6514A54DC503}"/>
                </a:ext>
              </a:extLst>
            </p:cNvPr>
            <p:cNvSpPr/>
            <p:nvPr/>
          </p:nvSpPr>
          <p:spPr>
            <a:xfrm>
              <a:off x="2263595" y="3992578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Säubern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DC0AE-CDBB-45DB-A98D-B9A2C27A5A68}"/>
                </a:ext>
              </a:extLst>
            </p:cNvPr>
            <p:cNvSpPr/>
            <p:nvPr/>
          </p:nvSpPr>
          <p:spPr>
            <a:xfrm>
              <a:off x="5564026" y="3073231"/>
              <a:ext cx="1397253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Analysieren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E25A4A7-D1D4-4F12-9789-1A0613FCE81F}"/>
                </a:ext>
              </a:extLst>
            </p:cNvPr>
            <p:cNvSpPr/>
            <p:nvPr/>
          </p:nvSpPr>
          <p:spPr>
            <a:xfrm>
              <a:off x="7110660" y="21588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Transformieren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82FADF-C492-4FA3-9981-FC9C46E635C3}"/>
                </a:ext>
              </a:extLst>
            </p:cNvPr>
            <p:cNvSpPr/>
            <p:nvPr/>
          </p:nvSpPr>
          <p:spPr>
            <a:xfrm>
              <a:off x="7110660" y="3987631"/>
              <a:ext cx="1756078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Visualisieren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B7B4A-4913-4826-9B23-73A9AB865D54}"/>
                </a:ext>
              </a:extLst>
            </p:cNvPr>
            <p:cNvSpPr/>
            <p:nvPr/>
          </p:nvSpPr>
          <p:spPr>
            <a:xfrm>
              <a:off x="9038754" y="3073231"/>
              <a:ext cx="177930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Kommunizieren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6E964-E5EE-497E-82C7-87EDD594141F}"/>
                </a:ext>
              </a:extLst>
            </p:cNvPr>
            <p:cNvSpPr/>
            <p:nvPr/>
          </p:nvSpPr>
          <p:spPr>
            <a:xfrm>
              <a:off x="2252803" y="2158831"/>
              <a:ext cx="1050202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2000" dirty="0"/>
                <a:t>Mergen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DCBD5F7-2160-4E40-A846-2406C32324C1}"/>
                </a:ext>
              </a:extLst>
            </p:cNvPr>
            <p:cNvSpPr/>
            <p:nvPr/>
          </p:nvSpPr>
          <p:spPr>
            <a:xfrm>
              <a:off x="3459470" y="3078178"/>
              <a:ext cx="1557196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dirty="0"/>
                <a:t>Arbeitsdatensatz</a:t>
              </a:r>
            </a:p>
            <a:p>
              <a:pPr algn="ctr"/>
              <a:r>
                <a:rPr lang="de-DE" sz="1600" dirty="0"/>
                <a:t>erstellen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BEC7B42D-AF54-41B9-9547-01CE4507BD89}"/>
                </a:ext>
              </a:extLst>
            </p:cNvPr>
            <p:cNvSpPr/>
            <p:nvPr/>
          </p:nvSpPr>
          <p:spPr>
            <a:xfrm>
              <a:off x="5414646" y="3306482"/>
              <a:ext cx="5856918" cy="484632"/>
            </a:xfrm>
            <a:prstGeom prst="righ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717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Zusammenführung von Datensätzen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D1ED46B7-AE61-42AE-B5CA-9B7720D2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5545"/>
              </p:ext>
            </p:extLst>
          </p:nvPr>
        </p:nvGraphicFramePr>
        <p:xfrm>
          <a:off x="702000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338523A0-5C59-4B56-9B7D-48AB643E9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46095"/>
              </p:ext>
            </p:extLst>
          </p:nvPr>
        </p:nvGraphicFramePr>
        <p:xfrm>
          <a:off x="3766275" y="2183582"/>
          <a:ext cx="1837014" cy="22209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8507">
                  <a:extLst>
                    <a:ext uri="{9D8B030D-6E8A-4147-A177-3AD203B41FA5}">
                      <a16:colId xmlns:a16="http://schemas.microsoft.com/office/drawing/2014/main" val="670810491"/>
                    </a:ext>
                  </a:extLst>
                </a:gridCol>
                <a:gridCol w="918507">
                  <a:extLst>
                    <a:ext uri="{9D8B030D-6E8A-4147-A177-3AD203B41FA5}">
                      <a16:colId xmlns:a16="http://schemas.microsoft.com/office/drawing/2014/main" val="2997420752"/>
                    </a:ext>
                  </a:extLst>
                </a:gridCol>
              </a:tblGrid>
              <a:tr h="55523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03780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03084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825098"/>
                  </a:ext>
                </a:extLst>
              </a:tr>
              <a:tr h="5552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03473"/>
                  </a:ext>
                </a:extLst>
              </a:tr>
            </a:tbl>
          </a:graphicData>
        </a:graphic>
      </p:graphicFrame>
      <p:sp>
        <p:nvSpPr>
          <p:cNvPr id="25" name="Additionszeichen 24">
            <a:extLst>
              <a:ext uri="{FF2B5EF4-FFF2-40B4-BE49-F238E27FC236}">
                <a16:creationId xmlns:a16="http://schemas.microsoft.com/office/drawing/2014/main" id="{86C1E15B-6813-483D-905B-AF74722228BC}"/>
              </a:ext>
            </a:extLst>
          </p:cNvPr>
          <p:cNvSpPr/>
          <p:nvPr/>
        </p:nvSpPr>
        <p:spPr>
          <a:xfrm>
            <a:off x="2695444" y="2971800"/>
            <a:ext cx="914400" cy="9144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Gleich 25">
            <a:extLst>
              <a:ext uri="{FF2B5EF4-FFF2-40B4-BE49-F238E27FC236}">
                <a16:creationId xmlns:a16="http://schemas.microsoft.com/office/drawing/2014/main" id="{5BB5FE5D-FE4F-44A5-8C00-43A1844CF6BE}"/>
              </a:ext>
            </a:extLst>
          </p:cNvPr>
          <p:cNvSpPr/>
          <p:nvPr/>
        </p:nvSpPr>
        <p:spPr>
          <a:xfrm>
            <a:off x="6102675" y="2971800"/>
            <a:ext cx="914400" cy="914400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8" name="Interaktive Schaltfläche: Hilfe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99AA306-B03D-4F7F-BDB2-197B328E2DCC}"/>
              </a:ext>
            </a:extLst>
          </p:cNvPr>
          <p:cNvSpPr/>
          <p:nvPr/>
        </p:nvSpPr>
        <p:spPr>
          <a:xfrm>
            <a:off x="7516461" y="2183582"/>
            <a:ext cx="1837014" cy="2220924"/>
          </a:xfrm>
          <a:prstGeom prst="actionButtonHelp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D6107C-A4E1-44D0-B4B6-CC34AACA3A98}"/>
              </a:ext>
            </a:extLst>
          </p:cNvPr>
          <p:cNvSpPr txBox="1"/>
          <p:nvPr/>
        </p:nvSpPr>
        <p:spPr>
          <a:xfrm>
            <a:off x="940009" y="1818979"/>
            <a:ext cx="1360995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531A664-2B48-4C21-91A0-4ED01A5F23F8}"/>
              </a:ext>
            </a:extLst>
          </p:cNvPr>
          <p:cNvSpPr txBox="1"/>
          <p:nvPr/>
        </p:nvSpPr>
        <p:spPr>
          <a:xfrm>
            <a:off x="4004284" y="1818979"/>
            <a:ext cx="1372217" cy="45318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Datensatz b</a:t>
            </a:r>
          </a:p>
        </p:txBody>
      </p:sp>
    </p:spTree>
    <p:extLst>
      <p:ext uri="{BB962C8B-B14F-4D97-AF65-F5344CB8AC3E}">
        <p14:creationId xmlns:p14="http://schemas.microsoft.com/office/powerpoint/2010/main" val="24278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Mutating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E215B1A9-F1EC-4183-A7E5-1E6D89C8F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04922"/>
              </p:ext>
            </p:extLst>
          </p:nvPr>
        </p:nvGraphicFramePr>
        <p:xfrm>
          <a:off x="702000" y="1548399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graphicFrame>
        <p:nvGraphicFramePr>
          <p:cNvPr id="13" name="Tabelle 7">
            <a:extLst>
              <a:ext uri="{FF2B5EF4-FFF2-40B4-BE49-F238E27FC236}">
                <a16:creationId xmlns:a16="http://schemas.microsoft.com/office/drawing/2014/main" id="{6B164951-D1BC-4C17-876E-10D683BD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11786"/>
              </p:ext>
            </p:extLst>
          </p:nvPr>
        </p:nvGraphicFramePr>
        <p:xfrm>
          <a:off x="701999" y="3393553"/>
          <a:ext cx="1570683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334999938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31582285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419354357"/>
                    </a:ext>
                  </a:extLst>
                </a:gridCol>
              </a:tblGrid>
              <a:tr h="25930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x1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x2</a:t>
                      </a:r>
                    </a:p>
                  </a:txBody>
                  <a:tcPr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127524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175090805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4360333"/>
                  </a:ext>
                </a:extLst>
              </a:tr>
              <a:tr h="259307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460244"/>
                  </a:ext>
                </a:extLst>
              </a:tr>
            </a:tbl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left_join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a bleibt komplett erhalten und wird um Spalten von Datensatz b ergänzt</a:t>
            </a: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27D67EA-EEC3-469A-9582-6F100D46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10231"/>
              </p:ext>
            </p:extLst>
          </p:nvPr>
        </p:nvGraphicFramePr>
        <p:xfrm>
          <a:off x="6095999" y="1543280"/>
          <a:ext cx="157068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259939462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996368485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26285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37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56736"/>
                  </a:ext>
                </a:extLst>
              </a:tr>
            </a:tbl>
          </a:graphicData>
        </a:graphic>
      </p:graphicFrame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23077CF1-CDB7-4639-A6A2-22379342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59729"/>
              </p:ext>
            </p:extLst>
          </p:nvPr>
        </p:nvGraphicFramePr>
        <p:xfrm>
          <a:off x="6102675" y="3429000"/>
          <a:ext cx="1570683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561">
                  <a:extLst>
                    <a:ext uri="{9D8B030D-6E8A-4147-A177-3AD203B41FA5}">
                      <a16:colId xmlns:a16="http://schemas.microsoft.com/office/drawing/2014/main" val="4242714956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4262086621"/>
                    </a:ext>
                  </a:extLst>
                </a:gridCol>
                <a:gridCol w="523561">
                  <a:extLst>
                    <a:ext uri="{9D8B030D-6E8A-4147-A177-3AD203B41FA5}">
                      <a16:colId xmlns:a16="http://schemas.microsoft.com/office/drawing/2014/main" val="129147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x3</a:t>
                      </a:r>
                    </a:p>
                  </a:txBody>
                  <a:tcPr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7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6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4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</a:p>
                  </a:txBody>
                  <a:tcPr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8971"/>
                  </a:ext>
                </a:extLst>
              </a:tr>
            </a:tbl>
          </a:graphicData>
        </a:graphic>
      </p:graphicFrame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right_join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Datensatz b bleibt komplett erhalten und wird um Spalten von Datensatz a ergänzt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A1FBCCC-2963-4DD1-813B-5F0797D2D6BA}"/>
              </a:ext>
            </a:extLst>
          </p:cNvPr>
          <p:cNvSpPr/>
          <p:nvPr/>
        </p:nvSpPr>
        <p:spPr>
          <a:xfrm>
            <a:off x="7871826" y="1545403"/>
            <a:ext cx="3433055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inner_join</a:t>
            </a:r>
            <a:r>
              <a:rPr lang="de-DE" b="1" dirty="0">
                <a:solidFill>
                  <a:schemeClr val="tx1"/>
                </a:solidFill>
              </a:rPr>
              <a:t>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Nur die Beobachtungen behalten, bei denen dieselben </a:t>
            </a:r>
            <a:r>
              <a:rPr lang="de-DE" sz="1600" dirty="0" err="1"/>
              <a:t>Matchingvariablen</a:t>
            </a:r>
            <a:r>
              <a:rPr lang="de-DE" sz="1600" dirty="0"/>
              <a:t> in beiden Datensätzen auftauchen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2B431C2-EBF3-4FE5-B624-2AB9FA3011B5}"/>
              </a:ext>
            </a:extLst>
          </p:cNvPr>
          <p:cNvSpPr/>
          <p:nvPr/>
        </p:nvSpPr>
        <p:spPr>
          <a:xfrm>
            <a:off x="7871826" y="3449043"/>
            <a:ext cx="3433054" cy="1854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full_join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a,b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Neuer Datensatz enthält sowohl Beobachtungen, die in beiden Datensätzen vorkommen als auch Einzelbeobachtungen, die nicht gematcht wurden</a:t>
            </a:r>
          </a:p>
        </p:txBody>
      </p:sp>
    </p:spTree>
    <p:extLst>
      <p:ext uri="{BB962C8B-B14F-4D97-AF65-F5344CB8AC3E}">
        <p14:creationId xmlns:p14="http://schemas.microsoft.com/office/powerpoint/2010/main" val="282644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AE81EE-044E-459C-B700-3D321F0F78E4}"/>
              </a:ext>
            </a:extLst>
          </p:cNvPr>
          <p:cNvSpPr/>
          <p:nvPr/>
        </p:nvSpPr>
        <p:spPr>
          <a:xfrm>
            <a:off x="2471152" y="1545403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semi_join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  <a:endParaRPr lang="de-DE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von Datensatz 1, die mit Datensatz 2 matchen, werden angezeigt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B255F57-2692-4765-9D7F-4F5DD13A5BEE}"/>
              </a:ext>
            </a:extLst>
          </p:cNvPr>
          <p:cNvSpPr/>
          <p:nvPr/>
        </p:nvSpPr>
        <p:spPr>
          <a:xfrm>
            <a:off x="2457802" y="3429000"/>
            <a:ext cx="3433054" cy="14630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dplyr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::</a:t>
            </a:r>
            <a:r>
              <a:rPr lang="de-DE" b="1" dirty="0" err="1">
                <a:solidFill>
                  <a:schemeClr val="tx1"/>
                </a:solidFill>
              </a:rPr>
              <a:t>anti_join</a:t>
            </a:r>
            <a:r>
              <a:rPr lang="de-DE" b="1" dirty="0">
                <a:solidFill>
                  <a:schemeClr val="tx1"/>
                </a:solidFill>
              </a:rPr>
              <a:t> (</a:t>
            </a:r>
            <a:r>
              <a:rPr lang="de-DE" b="1" dirty="0" err="1">
                <a:solidFill>
                  <a:schemeClr val="tx1"/>
                </a:solidFill>
              </a:rPr>
              <a:t>a,b</a:t>
            </a:r>
            <a:r>
              <a:rPr lang="de-DE" b="1" dirty="0">
                <a:solidFill>
                  <a:schemeClr val="tx1"/>
                </a:solidFill>
              </a:rPr>
              <a:t>, </a:t>
            </a:r>
            <a:r>
              <a:rPr lang="de-DE" b="1" dirty="0" err="1">
                <a:solidFill>
                  <a:schemeClr val="tx1"/>
                </a:solidFill>
              </a:rPr>
              <a:t>by</a:t>
            </a:r>
            <a:r>
              <a:rPr lang="de-DE" b="1" dirty="0">
                <a:solidFill>
                  <a:schemeClr val="tx1"/>
                </a:solidFill>
              </a:rPr>
              <a:t> = “x1“)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sz="1600" dirty="0"/>
              <a:t>Alle Spalten </a:t>
            </a:r>
            <a:r>
              <a:rPr lang="de-DE" sz="1600"/>
              <a:t>von Datensatz 1 </a:t>
            </a:r>
            <a:r>
              <a:rPr lang="de-DE" sz="1600" dirty="0"/>
              <a:t>, die nicht mit Datensatz 2 matchen, werden angezeigt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DA2EFF1-7A9F-4C61-AE39-783F9924F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2490"/>
              </p:ext>
            </p:extLst>
          </p:nvPr>
        </p:nvGraphicFramePr>
        <p:xfrm>
          <a:off x="702000" y="1550900"/>
          <a:ext cx="1570684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4105883564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2048331806"/>
                    </a:ext>
                  </a:extLst>
                </a:gridCol>
              </a:tblGrid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6664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0700"/>
                  </a:ext>
                </a:extLst>
              </a:tr>
              <a:tr h="175766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00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7CFA6D3E-DA25-40B6-9420-0124A300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06642"/>
              </p:ext>
            </p:extLst>
          </p:nvPr>
        </p:nvGraphicFramePr>
        <p:xfrm>
          <a:off x="702000" y="3428999"/>
          <a:ext cx="1570684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5342">
                  <a:extLst>
                    <a:ext uri="{9D8B030D-6E8A-4147-A177-3AD203B41FA5}">
                      <a16:colId xmlns:a16="http://schemas.microsoft.com/office/drawing/2014/main" val="2400036553"/>
                    </a:ext>
                  </a:extLst>
                </a:gridCol>
                <a:gridCol w="785342">
                  <a:extLst>
                    <a:ext uri="{9D8B030D-6E8A-4147-A177-3AD203B41FA5}">
                      <a16:colId xmlns:a16="http://schemas.microsoft.com/office/drawing/2014/main" val="1421769149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73265"/>
                  </a:ext>
                </a:extLst>
              </a:tr>
              <a:tr h="236490">
                <a:tc>
                  <a:txBody>
                    <a:bodyPr/>
                    <a:lstStyle/>
                    <a:p>
                      <a:r>
                        <a:rPr lang="de-DE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06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1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6EB0853-5F9F-4E0C-8262-193B961586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D8F3D2B-F07B-4D7B-B9C5-0D64AFCC6303}" type="slidenum">
              <a:rPr lang="de-DE" smtClean="0"/>
              <a:t>6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381B00-C9B1-4604-8650-B232436E6E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nb-NO"/>
              <a:t>Pekka Sagner | 30. Oktober 2020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0A5F4A-0666-4026-B1B3-EA30C9984C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46F295F-7FE7-4902-BF9A-4F6CF0CD4F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9EEE1F4-3338-4AE0-BCB2-23760E96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Datenbank mit einfarbiger Füllung">
            <a:extLst>
              <a:ext uri="{FF2B5EF4-FFF2-40B4-BE49-F238E27FC236}">
                <a16:creationId xmlns:a16="http://schemas.microsoft.com/office/drawing/2014/main" id="{6558FBD5-EB71-4BCF-B1F1-DCE810E6D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40" y="2410304"/>
            <a:ext cx="1441764" cy="1441764"/>
          </a:xfrm>
          <a:prstGeom prst="rect">
            <a:avLst/>
          </a:prstGeom>
        </p:spPr>
      </p:pic>
      <p:pic>
        <p:nvPicPr>
          <p:cNvPr id="13" name="Grafik 12" descr="Datenbank mit einfarbiger Füllung">
            <a:extLst>
              <a:ext uri="{FF2B5EF4-FFF2-40B4-BE49-F238E27FC236}">
                <a16:creationId xmlns:a16="http://schemas.microsoft.com/office/drawing/2014/main" id="{06173E2E-1836-4B5B-9C30-EC8817D8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8575" y="1424547"/>
            <a:ext cx="689473" cy="689473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0BFDF715-BBED-45E9-9C1B-625CA3F7C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8575" y="2114020"/>
            <a:ext cx="689473" cy="689473"/>
          </a:xfrm>
          <a:prstGeom prst="rect">
            <a:avLst/>
          </a:prstGeom>
        </p:spPr>
      </p:pic>
      <p:pic>
        <p:nvPicPr>
          <p:cNvPr id="15" name="Grafik 14" descr="Datenbank mit einfarbiger Füllung">
            <a:extLst>
              <a:ext uri="{FF2B5EF4-FFF2-40B4-BE49-F238E27FC236}">
                <a16:creationId xmlns:a16="http://schemas.microsoft.com/office/drawing/2014/main" id="{1592E7BF-8349-4D6E-B18C-F9AB2D6FE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8575" y="2803493"/>
            <a:ext cx="689473" cy="689473"/>
          </a:xfrm>
          <a:prstGeom prst="rect">
            <a:avLst/>
          </a:prstGeom>
        </p:spPr>
      </p:pic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257C3501-DB12-4F63-8B5A-D2298A8607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8573" y="3547526"/>
            <a:ext cx="689473" cy="689473"/>
          </a:xfrm>
          <a:prstGeom prst="rect">
            <a:avLst/>
          </a:prstGeom>
        </p:spPr>
      </p:pic>
      <p:pic>
        <p:nvPicPr>
          <p:cNvPr id="18" name="Grafik 17" descr="Datenbank mit einfarbiger Füllung">
            <a:extLst>
              <a:ext uri="{FF2B5EF4-FFF2-40B4-BE49-F238E27FC236}">
                <a16:creationId xmlns:a16="http://schemas.microsoft.com/office/drawing/2014/main" id="{940EFB7E-8F7D-4437-92E8-7D9CFCEF97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58574" y="4314296"/>
            <a:ext cx="689473" cy="6894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8405F6B-A669-451D-895E-A62AEB5FF34B}"/>
              </a:ext>
            </a:extLst>
          </p:cNvPr>
          <p:cNvSpPr txBox="1"/>
          <p:nvPr/>
        </p:nvSpPr>
        <p:spPr>
          <a:xfrm>
            <a:off x="4987961" y="1581896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D1A8341-4121-435A-A713-F119321E4A67}"/>
              </a:ext>
            </a:extLst>
          </p:cNvPr>
          <p:cNvSpPr txBox="1"/>
          <p:nvPr/>
        </p:nvSpPr>
        <p:spPr>
          <a:xfrm>
            <a:off x="4987961" y="2224100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FA5C59-E20C-4553-84CA-4383BF28A0D2}"/>
              </a:ext>
            </a:extLst>
          </p:cNvPr>
          <p:cNvSpPr txBox="1"/>
          <p:nvPr/>
        </p:nvSpPr>
        <p:spPr>
          <a:xfrm>
            <a:off x="4987961" y="2960842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68785A9-4E18-49AF-8DF4-11611199B92D}"/>
              </a:ext>
            </a:extLst>
          </p:cNvPr>
          <p:cNvSpPr txBox="1"/>
          <p:nvPr/>
        </p:nvSpPr>
        <p:spPr>
          <a:xfrm>
            <a:off x="4987960" y="369921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D1EE11A-4324-4582-B4C5-ABB54178DDE5}"/>
              </a:ext>
            </a:extLst>
          </p:cNvPr>
          <p:cNvSpPr txBox="1"/>
          <p:nvPr/>
        </p:nvSpPr>
        <p:spPr>
          <a:xfrm>
            <a:off x="4987959" y="4517139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A02D64EC-8655-499E-A93A-77BAE3687A71}"/>
              </a:ext>
            </a:extLst>
          </p:cNvPr>
          <p:cNvSpPr/>
          <p:nvPr/>
        </p:nvSpPr>
        <p:spPr>
          <a:xfrm rot="19017897">
            <a:off x="1727471" y="2248250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EF408A77-7635-4770-81F7-9FE0FD229C15}"/>
              </a:ext>
            </a:extLst>
          </p:cNvPr>
          <p:cNvSpPr/>
          <p:nvPr/>
        </p:nvSpPr>
        <p:spPr>
          <a:xfrm>
            <a:off x="3697342" y="1656654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B6A3C56-8262-48CF-8F0A-5268707CB50E}"/>
              </a:ext>
            </a:extLst>
          </p:cNvPr>
          <p:cNvSpPr/>
          <p:nvPr/>
        </p:nvSpPr>
        <p:spPr>
          <a:xfrm rot="2582103" flipV="1">
            <a:off x="1727469" y="3710341"/>
            <a:ext cx="1213665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5E18F09-D3CC-476E-B3BF-80178175474D}"/>
              </a:ext>
            </a:extLst>
          </p:cNvPr>
          <p:cNvSpPr/>
          <p:nvPr/>
        </p:nvSpPr>
        <p:spPr>
          <a:xfrm>
            <a:off x="3697342" y="2315876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06B8D2D7-383B-4EC4-94FA-4EACD4512A43}"/>
              </a:ext>
            </a:extLst>
          </p:cNvPr>
          <p:cNvSpPr/>
          <p:nvPr/>
        </p:nvSpPr>
        <p:spPr>
          <a:xfrm>
            <a:off x="3697342" y="3030035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03ED573E-CB4D-4F18-8530-DC35D5B1F5AF}"/>
              </a:ext>
            </a:extLst>
          </p:cNvPr>
          <p:cNvSpPr/>
          <p:nvPr/>
        </p:nvSpPr>
        <p:spPr>
          <a:xfrm>
            <a:off x="3697342" y="3810391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AC576F5D-69F7-4B32-B430-DC2A5C1ED719}"/>
              </a:ext>
            </a:extLst>
          </p:cNvPr>
          <p:cNvSpPr/>
          <p:nvPr/>
        </p:nvSpPr>
        <p:spPr>
          <a:xfrm>
            <a:off x="3697342" y="4602003"/>
            <a:ext cx="1122630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4E3C15ED-DA69-4328-A054-661FEEC5725B}"/>
              </a:ext>
            </a:extLst>
          </p:cNvPr>
          <p:cNvSpPr/>
          <p:nvPr/>
        </p:nvSpPr>
        <p:spPr>
          <a:xfrm rot="1614263">
            <a:off x="5934952" y="2174486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FF7DF1D9-9107-4CB5-9C23-DFD42A6D13C7}"/>
              </a:ext>
            </a:extLst>
          </p:cNvPr>
          <p:cNvSpPr/>
          <p:nvPr/>
        </p:nvSpPr>
        <p:spPr>
          <a:xfrm rot="19985737" flipV="1">
            <a:off x="5934946" y="4115507"/>
            <a:ext cx="1858738" cy="28345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dirty="0"/>
          </a:p>
        </p:txBody>
      </p:sp>
      <p:pic>
        <p:nvPicPr>
          <p:cNvPr id="35" name="Grafik 34" descr="Filmstreifen Silhouette">
            <a:extLst>
              <a:ext uri="{FF2B5EF4-FFF2-40B4-BE49-F238E27FC236}">
                <a16:creationId xmlns:a16="http://schemas.microsoft.com/office/drawing/2014/main" id="{270A9EF4-1974-4D5C-9AC7-34279AB4CC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30573" y="1879710"/>
            <a:ext cx="1826765" cy="1826765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2ED9353-A415-4C5C-89BD-12D08A95C17B}"/>
              </a:ext>
            </a:extLst>
          </p:cNvPr>
          <p:cNvSpPr txBox="1"/>
          <p:nvPr/>
        </p:nvSpPr>
        <p:spPr>
          <a:xfrm>
            <a:off x="8136222" y="2050763"/>
            <a:ext cx="815461" cy="453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1"/>
                </a:solidFill>
              </a:rPr>
              <a:t>Abb.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ADEB34C-780A-48AF-B05A-2B38423274F0}"/>
              </a:ext>
            </a:extLst>
          </p:cNvPr>
          <p:cNvSpPr txBox="1"/>
          <p:nvPr/>
        </p:nvSpPr>
        <p:spPr>
          <a:xfrm>
            <a:off x="8158405" y="3081043"/>
            <a:ext cx="815461" cy="45318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3"/>
                </a:solidFill>
              </a:rPr>
              <a:t>Abb. 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D93EECA-D38B-4B83-B6A0-EE7A9A9AA8BD}"/>
              </a:ext>
            </a:extLst>
          </p:cNvPr>
          <p:cNvSpPr txBox="1"/>
          <p:nvPr/>
        </p:nvSpPr>
        <p:spPr>
          <a:xfrm>
            <a:off x="8136222" y="3531389"/>
            <a:ext cx="815461" cy="45318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4"/>
                </a:solidFill>
              </a:rPr>
              <a:t>Abb. 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0436DD0-9554-478C-B0DB-B1891F1B769C}"/>
              </a:ext>
            </a:extLst>
          </p:cNvPr>
          <p:cNvSpPr txBox="1"/>
          <p:nvPr/>
        </p:nvSpPr>
        <p:spPr>
          <a:xfrm>
            <a:off x="8136221" y="4071722"/>
            <a:ext cx="815461" cy="45318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5"/>
                </a:solidFill>
              </a:rPr>
              <a:t>Abb.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27CB42F-DF7F-4D56-A065-5A7FF517199C}"/>
              </a:ext>
            </a:extLst>
          </p:cNvPr>
          <p:cNvSpPr txBox="1"/>
          <p:nvPr/>
        </p:nvSpPr>
        <p:spPr>
          <a:xfrm>
            <a:off x="8136222" y="2555452"/>
            <a:ext cx="815461" cy="4531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2000" dirty="0">
                <a:solidFill>
                  <a:schemeClr val="accent2"/>
                </a:solidFill>
              </a:rPr>
              <a:t>Abb. 2</a:t>
            </a:r>
          </a:p>
        </p:txBody>
      </p:sp>
      <p:pic>
        <p:nvPicPr>
          <p:cNvPr id="44" name="Grafik 43" descr="Filmstreifen Silhouette">
            <a:extLst>
              <a:ext uri="{FF2B5EF4-FFF2-40B4-BE49-F238E27FC236}">
                <a16:creationId xmlns:a16="http://schemas.microsoft.com/office/drawing/2014/main" id="{1D8C96C4-4692-4AC2-A7BA-49B8810D6B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33929"/>
          <a:stretch/>
        </p:blipFill>
        <p:spPr>
          <a:xfrm>
            <a:off x="7630571" y="3384933"/>
            <a:ext cx="1826765" cy="1206964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F58BA78A-3F70-4E3C-A5B5-8E90B4B54438}"/>
              </a:ext>
            </a:extLst>
          </p:cNvPr>
          <p:cNvSpPr txBox="1"/>
          <p:nvPr/>
        </p:nvSpPr>
        <p:spPr>
          <a:xfrm>
            <a:off x="695325" y="4194305"/>
            <a:ext cx="1732187" cy="391628"/>
          </a:xfrm>
          <a:prstGeom prst="rect">
            <a:avLst/>
          </a:prstGeom>
          <a:noFill/>
          <a:ln>
            <a:noFill/>
          </a:ln>
        </p:spPr>
        <p:txBody>
          <a:bodyPr wrap="none" lIns="72000" tIns="72000" rIns="72000" bIns="72000" rtlCol="0">
            <a:spAutoFit/>
          </a:bodyPr>
          <a:lstStyle/>
          <a:p>
            <a:pPr algn="l"/>
            <a:r>
              <a:rPr lang="de-DE" sz="1600" dirty="0">
                <a:solidFill>
                  <a:schemeClr val="accent2"/>
                </a:solidFill>
              </a:rPr>
              <a:t>Ausgangsdatensatz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7238903-6AD1-4D46-A824-758B0C6AC112}"/>
              </a:ext>
            </a:extLst>
          </p:cNvPr>
          <p:cNvSpPr txBox="1"/>
          <p:nvPr/>
        </p:nvSpPr>
        <p:spPr>
          <a:xfrm>
            <a:off x="2427512" y="4981032"/>
            <a:ext cx="1456426" cy="884070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Aufteilen der Daten, bzw. berechnen der Werte je Animationszustand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BDBD4C7-E1BA-47E3-9D4E-923D47701429}"/>
              </a:ext>
            </a:extLst>
          </p:cNvPr>
          <p:cNvSpPr txBox="1"/>
          <p:nvPr/>
        </p:nvSpPr>
        <p:spPr>
          <a:xfrm>
            <a:off x="4522526" y="5004138"/>
            <a:ext cx="1456426" cy="699404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Erstellen einer Abbildung je Animationszustand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8EAB674-3422-460E-8838-D5BA7E54F345}"/>
              </a:ext>
            </a:extLst>
          </p:cNvPr>
          <p:cNvSpPr txBox="1"/>
          <p:nvPr/>
        </p:nvSpPr>
        <p:spPr>
          <a:xfrm>
            <a:off x="7735419" y="4982451"/>
            <a:ext cx="1456426" cy="514738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>
            <a:spAutoFit/>
          </a:bodyPr>
          <a:lstStyle/>
          <a:p>
            <a:pPr algn="r"/>
            <a:r>
              <a:rPr lang="de-DE" sz="1200" dirty="0">
                <a:solidFill>
                  <a:schemeClr val="accent2"/>
                </a:solidFill>
              </a:rPr>
              <a:t>Aneinanderreihen der </a:t>
            </a:r>
            <a:r>
              <a:rPr lang="de-DE" sz="1200">
                <a:solidFill>
                  <a:schemeClr val="accent2"/>
                </a:solidFill>
              </a:rPr>
              <a:t>einzelnen Plots</a:t>
            </a:r>
            <a:endParaRPr lang="de-DE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5707"/>
      </p:ext>
    </p:extLst>
  </p:cSld>
  <p:clrMapOvr>
    <a:masterClrMapping/>
  </p:clrMapOvr>
</p:sld>
</file>

<file path=ppt/theme/theme1.xml><?xml version="1.0" encoding="utf-8"?>
<a:theme xmlns:a="http://schemas.openxmlformats.org/drawingml/2006/main" name="CD-IW_Relaunch 16-9">
  <a:themeElements>
    <a:clrScheme name="CD IW Relaunch_mit BF">
      <a:dk1>
        <a:srgbClr val="000000"/>
      </a:dk1>
      <a:lt1>
        <a:srgbClr val="FFFFFF"/>
      </a:lt1>
      <a:dk2>
        <a:srgbClr val="748A9D"/>
      </a:dk2>
      <a:lt2>
        <a:srgbClr val="B5C6D5"/>
      </a:lt2>
      <a:accent1>
        <a:srgbClr val="93A7BB"/>
      </a:accent1>
      <a:accent2>
        <a:srgbClr val="2E4964"/>
      </a:accent2>
      <a:accent3>
        <a:srgbClr val="E0C599"/>
      </a:accent3>
      <a:accent4>
        <a:srgbClr val="32727C"/>
      </a:accent4>
      <a:accent5>
        <a:srgbClr val="CAA54D"/>
      </a:accent5>
      <a:accent6>
        <a:srgbClr val="871811"/>
      </a:accent6>
      <a:hlink>
        <a:srgbClr val="2E4964"/>
      </a:hlink>
      <a:folHlink>
        <a:srgbClr val="0069B4"/>
      </a:folHlink>
    </a:clrScheme>
    <a:fontScheme name="CD_IW-Relaunc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algn="l">
          <a:defRPr sz="2000" dirty="0" err="1" smtClean="0">
            <a:solidFill>
              <a:schemeClr val="accent2"/>
            </a:solidFill>
          </a:defRPr>
        </a:defPPr>
      </a:lstStyle>
    </a:txDef>
  </a:objectDefaults>
  <a:extraClrSchemeLst/>
  <a:custClrLst>
    <a:custClr name="Classic Blau">
      <a:srgbClr val="0069B4"/>
    </a:custClr>
    <a:custClr name="Aubergine">
      <a:srgbClr val="735069"/>
    </a:custClr>
    <a:custClr name="Ampel Rot">
      <a:srgbClr val="9C0F11"/>
    </a:custClr>
    <a:custClr name="Ampel Gelb">
      <a:srgbClr val="D8AE00"/>
    </a:custClr>
    <a:custClr name="Ampel Gruen">
      <a:srgbClr val="158143"/>
    </a:custClr>
  </a:custClrLst>
  <a:extLst>
    <a:ext uri="{05A4C25C-085E-4340-85A3-A5531E510DB2}">
      <thm15:themeFamily xmlns:thm15="http://schemas.microsoft.com/office/thememl/2012/main" name="IW 16 zu 9.potx" id="{360E8189-C19B-431C-BC18-A3B239D40A90}" vid="{B9DCE3F1-DDBB-4890-BBD6-A09DCCB1B37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Breitbild</PresentationFormat>
  <Paragraphs>132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CD-IW_Relaunch 16-9</vt:lpstr>
      <vt:lpstr>PowerPoint-Präsentation</vt:lpstr>
      <vt:lpstr>PowerPoint-Präsentation</vt:lpstr>
      <vt:lpstr>Zusammenführung von Datensätzen</vt:lpstr>
      <vt:lpstr>Mutating Joins</vt:lpstr>
      <vt:lpstr>Filtering Joins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im Kontaktstudium Immobilienökonomie, Modul 8: Wohnungsmarkt, Wohnungspolitik und Stadtentwicklung (inkl. Demografie)</dc:title>
  <dc:creator>Sagner, Pekka</dc:creator>
  <cp:lastModifiedBy>Sagner, Pekka</cp:lastModifiedBy>
  <cp:revision>118</cp:revision>
  <dcterms:created xsi:type="dcterms:W3CDTF">2020-10-23T11:46:22Z</dcterms:created>
  <dcterms:modified xsi:type="dcterms:W3CDTF">2020-12-04T08:48:28Z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-1806763342</vt:i4>
  </property>
  <property fmtid="{D5CDD505-2E9C-101B-9397-08002B2CF9AE}" pid="3" name="_NewReviewCycle">
    <vt:lpwstr/>
  </property>
  <property fmtid="{D5CDD505-2E9C-101B-9397-08002B2CF9AE}" pid="4" name="_EmailSubject">
    <vt:lpwstr>Bitte Folien Korrekturlesen</vt:lpwstr>
  </property>
  <property fmtid="{D5CDD505-2E9C-101B-9397-08002B2CF9AE}" pid="5" name="_AuthorEmail">
    <vt:lpwstr>sawatzki@iwkoeln.de</vt:lpwstr>
  </property>
  <property fmtid="{D5CDD505-2E9C-101B-9397-08002B2CF9AE}" pid="6" name="_AuthorEmailDisplayName">
    <vt:lpwstr>Sawatzki, Barbara</vt:lpwstr>
  </property>
  <property fmtid="{D5CDD505-2E9C-101B-9397-08002B2CF9AE}" pid="7" name="_PreviousAdHocReviewCycleID">
    <vt:i4>118675486</vt:i4>
  </property>
</Properties>
</file>