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28076" y="9144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3810000" y="0"/>
                </a:moveTo>
                <a:lnTo>
                  <a:pt x="0" y="381000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108191" y="91439"/>
            <a:ext cx="6080760" cy="6080760"/>
          </a:xfrm>
          <a:custGeom>
            <a:avLst/>
            <a:gdLst/>
            <a:ahLst/>
            <a:cxnLst/>
            <a:rect l="l" t="t" r="r" b="b"/>
            <a:pathLst>
              <a:path w="6080759" h="6080760">
                <a:moveTo>
                  <a:pt x="6080633" y="0"/>
                </a:moveTo>
                <a:lnTo>
                  <a:pt x="0" y="6080658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5952" y="228600"/>
            <a:ext cx="4953000" cy="4953000"/>
          </a:xfrm>
          <a:custGeom>
            <a:avLst/>
            <a:gdLst/>
            <a:ahLst/>
            <a:cxnLst/>
            <a:rect l="l" t="t" r="r" b="b"/>
            <a:pathLst>
              <a:path w="4953000" h="4953000">
                <a:moveTo>
                  <a:pt x="4953000" y="0"/>
                </a:moveTo>
                <a:lnTo>
                  <a:pt x="0" y="495300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337297" y="32765"/>
            <a:ext cx="4853305" cy="4853305"/>
          </a:xfrm>
          <a:custGeom>
            <a:avLst/>
            <a:gdLst/>
            <a:ahLst/>
            <a:cxnLst/>
            <a:rect l="l" t="t" r="r" b="b"/>
            <a:pathLst>
              <a:path w="4853305" h="4853305">
                <a:moveTo>
                  <a:pt x="4853051" y="0"/>
                </a:moveTo>
                <a:lnTo>
                  <a:pt x="0" y="4853051"/>
                </a:lnTo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846314" y="610362"/>
            <a:ext cx="4343400" cy="4343400"/>
          </a:xfrm>
          <a:custGeom>
            <a:avLst/>
            <a:gdLst/>
            <a:ahLst/>
            <a:cxnLst/>
            <a:rect l="l" t="t" r="r" b="b"/>
            <a:pathLst>
              <a:path w="4343400" h="4343400">
                <a:moveTo>
                  <a:pt x="4343400" y="0"/>
                </a:moveTo>
                <a:lnTo>
                  <a:pt x="0" y="4343400"/>
                </a:lnTo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3016" y="865885"/>
            <a:ext cx="10665967" cy="1158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016" y="1696465"/>
            <a:ext cx="10665967" cy="174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ckit.dk/da/om-os/vores-team/" TargetMode="External"/><Relationship Id="rId2" Type="http://schemas.openxmlformats.org/officeDocument/2006/relationships/hyperlink" Target="http://www.beckit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ckit.dk/projects/apartment-administr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APARTMENT</a:t>
            </a:r>
            <a:r>
              <a:rPr spc="-80" dirty="0"/>
              <a:t> </a:t>
            </a:r>
            <a:r>
              <a:rPr spc="-5" dirty="0"/>
              <a:t>ADMINISTRATION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696465"/>
            <a:ext cx="1983739" cy="262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Beck</a:t>
            </a:r>
            <a:r>
              <a:rPr sz="2100" spc="-9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spc="5" dirty="0">
                <a:solidFill>
                  <a:srgbClr val="0E486E"/>
                </a:solidFill>
                <a:latin typeface="Century Gothic"/>
                <a:cs typeface="Century Gothic"/>
              </a:rPr>
              <a:t>IT</a:t>
            </a:r>
            <a:endParaRPr sz="2100">
              <a:latin typeface="Century Gothic"/>
              <a:cs typeface="Century Gothic"/>
            </a:endParaRPr>
          </a:p>
          <a:p>
            <a:pPr marL="12700" marR="5080">
              <a:lnSpc>
                <a:spcPct val="143800"/>
              </a:lnSpc>
            </a:pP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Østbanehus  Building info  Downpipes  Apartment</a:t>
            </a:r>
            <a:r>
              <a:rPr sz="2100" spc="-7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info  Resident</a:t>
            </a:r>
            <a:r>
              <a:rPr sz="2100" spc="-10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info</a:t>
            </a:r>
            <a:endParaRPr sz="2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BECK</a:t>
            </a:r>
            <a:r>
              <a:rPr spc="-90" dirty="0"/>
              <a:t> </a:t>
            </a:r>
            <a:r>
              <a:rPr spc="-5"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696465"/>
            <a:ext cx="8769350" cy="262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u="heavy" spc="-5" dirty="0">
                <a:solidFill>
                  <a:srgbClr val="0D2D46"/>
                </a:solidFill>
                <a:latin typeface="Century Gothic"/>
                <a:cs typeface="Century Gothic"/>
                <a:hlinkClick r:id="rId2"/>
              </a:rPr>
              <a:t>www.beckit.dk</a:t>
            </a:r>
            <a:endParaRPr sz="21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FFFFFF"/>
              </a:buClr>
              <a:buSzPct val="78571"/>
              <a:buChar char="-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Established in</a:t>
            </a:r>
            <a:r>
              <a:rPr sz="2100" spc="-7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1999</a:t>
            </a:r>
            <a:endParaRPr sz="21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SzPct val="78571"/>
              <a:buChar char="-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Only employee and owner, Michael</a:t>
            </a:r>
            <a:r>
              <a:rPr sz="2100" spc="-8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Beck</a:t>
            </a:r>
            <a:endParaRPr sz="21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SzPct val="78571"/>
              <a:buChar char="-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Cooperation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with different</a:t>
            </a:r>
            <a:r>
              <a:rPr sz="2100" spc="-2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partners.</a:t>
            </a:r>
            <a:endParaRPr sz="21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FFFFFF"/>
              </a:buClr>
              <a:buSzPct val="78571"/>
              <a:buChar char="-"/>
              <a:tabLst>
                <a:tab pos="354965" algn="l"/>
                <a:tab pos="355600" algn="l"/>
              </a:tabLst>
            </a:pPr>
            <a:r>
              <a:rPr sz="2100" u="heavy" spc="-5" dirty="0">
                <a:solidFill>
                  <a:srgbClr val="0D2D46"/>
                </a:solidFill>
                <a:latin typeface="Century Gothic"/>
                <a:cs typeface="Century Gothic"/>
                <a:hlinkClick r:id="rId3"/>
              </a:rPr>
              <a:t>http://www.beckit.dk/da/om-os/vores-team/</a:t>
            </a:r>
            <a:endParaRPr sz="21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FFFFFF"/>
              </a:buClr>
              <a:buSzPct val="78571"/>
              <a:buChar char="-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This presentation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will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be available on the website in ”for</a:t>
            </a:r>
            <a:r>
              <a:rPr sz="2100" spc="-3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students”</a:t>
            </a:r>
            <a:endParaRPr sz="21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ØSTBANEHUS</a:t>
            </a: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100" u="heavy" spc="-5" dirty="0">
                <a:solidFill>
                  <a:srgbClr val="0D2D46"/>
                </a:solidFill>
                <a:hlinkClick r:id="rId2"/>
              </a:rPr>
              <a:t>http://www.beckit.dk/projects/apartment-administration/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763016" y="2617342"/>
            <a:ext cx="9503410" cy="1433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FFFF"/>
              </a:buClr>
              <a:buSzPct val="78571"/>
              <a:buChar char="-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Cooperative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Association with170</a:t>
            </a:r>
            <a:r>
              <a:rPr sz="2100" spc="-3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apartments</a:t>
            </a:r>
            <a:endParaRPr sz="2100" dirty="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SzPct val="78571"/>
              <a:buChar char="-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Boa</a:t>
            </a:r>
            <a:r>
              <a:rPr lang="da-DK"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r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d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need a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system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to manage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information about people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living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in the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apartments</a:t>
            </a:r>
            <a:r>
              <a:rPr lang="da-DK" sz="2100" dirty="0">
                <a:solidFill>
                  <a:srgbClr val="0E486E"/>
                </a:solidFill>
                <a:latin typeface="Century Gothic"/>
                <a:cs typeface="Century Gothic"/>
              </a:rPr>
              <a:t>,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an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overview of the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information send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to</a:t>
            </a:r>
            <a:r>
              <a:rPr lang="da-DK" sz="2100" dirty="0">
                <a:solidFill>
                  <a:srgbClr val="0E486E"/>
                </a:solidFill>
                <a:latin typeface="Century Gothic"/>
                <a:cs typeface="Century Gothic"/>
              </a:rPr>
              <a:t> the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lang="da-DK"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residents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 in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the </a:t>
            </a:r>
            <a:r>
              <a:rPr sz="2100" spc="-5" dirty="0" err="1">
                <a:solidFill>
                  <a:srgbClr val="0E486E"/>
                </a:solidFill>
                <a:latin typeface="Century Gothic"/>
                <a:cs typeface="Century Gothic"/>
              </a:rPr>
              <a:t>buildi</a:t>
            </a:r>
            <a:r>
              <a:rPr lang="da-DK" sz="2100" spc="-5" dirty="0" err="1">
                <a:solidFill>
                  <a:srgbClr val="0E486E"/>
                </a:solidFill>
                <a:latin typeface="Century Gothic"/>
                <a:cs typeface="Century Gothic"/>
              </a:rPr>
              <a:t>ng</a:t>
            </a:r>
            <a:r>
              <a:rPr lang="da-DK"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,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 an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overview of the condition of the</a:t>
            </a:r>
            <a:r>
              <a:rPr sz="2100" spc="-8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building.</a:t>
            </a:r>
            <a:endParaRPr sz="21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BUILDING</a:t>
            </a:r>
            <a:r>
              <a:rPr spc="-80" dirty="0"/>
              <a:t> </a:t>
            </a:r>
            <a:r>
              <a:rPr spc="-5" dirty="0"/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697990"/>
            <a:ext cx="9978390" cy="328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4680">
              <a:lnSpc>
                <a:spcPct val="80000"/>
              </a:lnSpc>
            </a:pP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External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administrator contact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info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updated </a:t>
            </a:r>
            <a:r>
              <a:rPr sz="1800" spc="-15" dirty="0">
                <a:solidFill>
                  <a:srgbClr val="0E486E"/>
                </a:solidFill>
                <a:latin typeface="Century Gothic"/>
                <a:cs typeface="Century Gothic"/>
              </a:rPr>
              <a:t>when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changed (companyname,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email, 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website,</a:t>
            </a:r>
            <a:r>
              <a:rPr sz="1800" spc="-2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phonenumber)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Boardmembers added once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a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year(selected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once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a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year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/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name, phonenumber,</a:t>
            </a:r>
            <a:r>
              <a:rPr sz="1800" spc="229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email)</a:t>
            </a:r>
            <a:endParaRPr sz="1800" dirty="0">
              <a:latin typeface="Century Gothic"/>
              <a:cs typeface="Century Gothic"/>
            </a:endParaRPr>
          </a:p>
          <a:p>
            <a:pPr marL="12700" marR="697865">
              <a:lnSpc>
                <a:spcPct val="80000"/>
              </a:lnSpc>
              <a:spcBef>
                <a:spcPts val="1030"/>
              </a:spcBef>
            </a:pP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General</a:t>
            </a:r>
            <a:r>
              <a:rPr lang="da-DK"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assembly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/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added once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a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year(links to pdfdokuments: </a:t>
            </a:r>
            <a:r>
              <a:rPr lang="da-DK" spc="-5" dirty="0">
                <a:solidFill>
                  <a:srgbClr val="0E486E"/>
                </a:solidFill>
                <a:latin typeface="Century Gothic"/>
                <a:cs typeface="Century Gothic"/>
              </a:rPr>
              <a:t>invitation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, </a:t>
            </a:r>
            <a:r>
              <a:rPr lang="da-DK"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summary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,  </a:t>
            </a:r>
            <a:r>
              <a:rPr lang="da-DK"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accounting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,</a:t>
            </a:r>
            <a:r>
              <a:rPr sz="1800" spc="-2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budget)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General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info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updated </a:t>
            </a:r>
            <a:r>
              <a:rPr sz="1800" spc="-15" dirty="0">
                <a:solidFill>
                  <a:srgbClr val="0E486E"/>
                </a:solidFill>
                <a:latin typeface="Century Gothic"/>
                <a:cs typeface="Century Gothic"/>
              </a:rPr>
              <a:t>when</a:t>
            </a:r>
            <a:r>
              <a:rPr sz="1800" spc="9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changed(”fordelingstal”,..)</a:t>
            </a:r>
            <a:endParaRPr sz="1800" dirty="0">
              <a:latin typeface="Century Gothic"/>
              <a:cs typeface="Century Gothic"/>
            </a:endParaRPr>
          </a:p>
          <a:p>
            <a:pPr marL="12700" marR="5080">
              <a:lnSpc>
                <a:spcPct val="80000"/>
              </a:lnSpc>
              <a:spcBef>
                <a:spcPts val="1035"/>
              </a:spcBef>
            </a:pPr>
            <a:r>
              <a:rPr sz="1800" spc="10" dirty="0">
                <a:solidFill>
                  <a:srgbClr val="0E486E"/>
                </a:solidFill>
                <a:latin typeface="Century Gothic"/>
                <a:cs typeface="Century Gothic"/>
              </a:rPr>
              <a:t>In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every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entrance there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are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2 or 3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apartments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on every floor. For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example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Middelfartgade 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14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0Left,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14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1Left,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M14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2Left,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M14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3Left,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14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4Left,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14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5Left,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14 0Right, 14 1Right,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M14</a:t>
            </a:r>
            <a:r>
              <a:rPr sz="1800" spc="44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2Right,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ts val="1730"/>
              </a:lnSpc>
            </a:pP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M14 3Right,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14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4Right,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14</a:t>
            </a:r>
            <a:r>
              <a:rPr sz="1800" spc="-7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5Right</a:t>
            </a:r>
            <a:endParaRPr sz="1800" dirty="0">
              <a:latin typeface="Century Gothic"/>
              <a:cs typeface="Century Gothic"/>
            </a:endParaRPr>
          </a:p>
          <a:p>
            <a:pPr marL="12700" marR="261620">
              <a:lnSpc>
                <a:spcPct val="80000"/>
              </a:lnSpc>
              <a:spcBef>
                <a:spcPts val="1030"/>
              </a:spcBef>
            </a:pP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Every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6-10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years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all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the windows needs to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be painted.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For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planning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of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which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windows to 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paint which years,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the </a:t>
            </a:r>
            <a:r>
              <a:rPr sz="1800" spc="-5" dirty="0" err="1">
                <a:solidFill>
                  <a:srgbClr val="0E486E"/>
                </a:solidFill>
                <a:latin typeface="Century Gothic"/>
                <a:cs typeface="Century Gothic"/>
              </a:rPr>
              <a:t>bo</a:t>
            </a:r>
            <a:r>
              <a:rPr lang="da-DK"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ar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d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need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information </a:t>
            </a:r>
            <a:r>
              <a:rPr sz="1800" spc="-5" dirty="0">
                <a:solidFill>
                  <a:srgbClr val="0E486E"/>
                </a:solidFill>
                <a:latin typeface="Century Gothic"/>
                <a:cs typeface="Century Gothic"/>
              </a:rPr>
              <a:t>about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the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condition of all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windows </a:t>
            </a:r>
            <a:r>
              <a:rPr sz="1800" spc="10" dirty="0">
                <a:solidFill>
                  <a:srgbClr val="0E486E"/>
                </a:solidFill>
                <a:latin typeface="Century Gothic"/>
                <a:cs typeface="Century Gothic"/>
              </a:rPr>
              <a:t>in </a:t>
            </a:r>
            <a:r>
              <a:rPr sz="1800" spc="-10" dirty="0">
                <a:solidFill>
                  <a:srgbClr val="0E486E"/>
                </a:solidFill>
                <a:latin typeface="Century Gothic"/>
                <a:cs typeface="Century Gothic"/>
              </a:rPr>
              <a:t>the  </a:t>
            </a:r>
            <a:r>
              <a:rPr sz="1800" dirty="0">
                <a:solidFill>
                  <a:srgbClr val="0E486E"/>
                </a:solidFill>
                <a:latin typeface="Century Gothic"/>
                <a:cs typeface="Century Gothic"/>
              </a:rPr>
              <a:t>building.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DOWNPIPES</a:t>
            </a:r>
            <a:r>
              <a:rPr spc="-85" dirty="0"/>
              <a:t> </a:t>
            </a:r>
            <a:r>
              <a:rPr spc="-5" dirty="0"/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696465"/>
            <a:ext cx="9921875" cy="3513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A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downpipe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goes from roof to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basent and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every apartment has on</a:t>
            </a:r>
            <a:r>
              <a:rPr lang="da-DK" sz="2100" dirty="0">
                <a:solidFill>
                  <a:srgbClr val="0E486E"/>
                </a:solidFill>
                <a:latin typeface="Century Gothic"/>
                <a:cs typeface="Century Gothic"/>
              </a:rPr>
              <a:t>e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 for toilet  and one for kitchen.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All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the floors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in an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entrance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share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one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downpipe. </a:t>
            </a:r>
            <a:r>
              <a:rPr sz="2100" spc="-15" dirty="0">
                <a:solidFill>
                  <a:srgbClr val="0E486E"/>
                </a:solidFill>
                <a:latin typeface="Century Gothic"/>
                <a:cs typeface="Century Gothic"/>
              </a:rPr>
              <a:t>When 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it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leaks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water it should be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repaired either </a:t>
            </a:r>
            <a:r>
              <a:rPr sz="2100" spc="-10" dirty="0">
                <a:solidFill>
                  <a:srgbClr val="0E486E"/>
                </a:solidFill>
                <a:latin typeface="Century Gothic"/>
                <a:cs typeface="Century Gothic"/>
              </a:rPr>
              <a:t>by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changing a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part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of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it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or 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replacement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o</a:t>
            </a:r>
            <a:r>
              <a:rPr lang="da-DK" sz="2100" dirty="0">
                <a:solidFill>
                  <a:srgbClr val="0E486E"/>
                </a:solidFill>
                <a:latin typeface="Century Gothic"/>
                <a:cs typeface="Century Gothic"/>
              </a:rPr>
              <a:t>f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 the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whole pipe, which is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very</a:t>
            </a:r>
            <a:r>
              <a:rPr sz="2100" spc="5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expensive.</a:t>
            </a:r>
            <a:endParaRPr sz="21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Middelfartgade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18 0Left, 18 1Left,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M18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2Left,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M18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3Left, 18 4Left, 18</a:t>
            </a:r>
            <a:r>
              <a:rPr sz="2100" spc="10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5Left</a:t>
            </a:r>
            <a:endParaRPr sz="21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share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one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pipe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for kitchens and one for</a:t>
            </a:r>
            <a:r>
              <a:rPr sz="2100" spc="-7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toilets.</a:t>
            </a:r>
            <a:endParaRPr sz="2100" dirty="0">
              <a:latin typeface="Century Gothic"/>
              <a:cs typeface="Century Gothic"/>
            </a:endParaRPr>
          </a:p>
          <a:p>
            <a:pPr marL="12700" marR="259079">
              <a:lnSpc>
                <a:spcPct val="100000"/>
              </a:lnSpc>
              <a:spcBef>
                <a:spcPts val="1105"/>
              </a:spcBef>
            </a:pP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The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board would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like</a:t>
            </a:r>
            <a:r>
              <a:rPr lang="da-DK" sz="2100" dirty="0">
                <a:solidFill>
                  <a:srgbClr val="0E486E"/>
                </a:solidFill>
                <a:latin typeface="Century Gothic"/>
                <a:cs typeface="Century Gothic"/>
              </a:rPr>
              <a:t> an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 overview of</a:t>
            </a:r>
            <a:r>
              <a:rPr lang="da-DK" sz="2100" dirty="0">
                <a:solidFill>
                  <a:srgbClr val="0E486E"/>
                </a:solidFill>
                <a:latin typeface="Century Gothic"/>
                <a:cs typeface="Century Gothic"/>
              </a:rPr>
              <a:t> the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 condition of all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pipes in </a:t>
            </a:r>
            <a:r>
              <a:rPr lang="da-DK"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the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building. </a:t>
            </a:r>
            <a:r>
              <a:rPr sz="2100" spc="5" dirty="0">
                <a:solidFill>
                  <a:srgbClr val="0E486E"/>
                </a:solidFill>
                <a:latin typeface="Century Gothic"/>
                <a:cs typeface="Century Gothic"/>
              </a:rPr>
              <a:t>It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should  be possible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for a resident to take a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picture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of a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part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of the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pipe in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his  apartment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with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telephone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and upload it</a:t>
            </a:r>
            <a:r>
              <a:rPr lang="da-DK"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 in the</a:t>
            </a:r>
            <a:r>
              <a:rPr sz="2100" spc="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info about </a:t>
            </a:r>
            <a:r>
              <a:rPr lang="da-DK" sz="2100" dirty="0">
                <a:solidFill>
                  <a:srgbClr val="0E486E"/>
                </a:solidFill>
                <a:latin typeface="Century Gothic"/>
                <a:cs typeface="Century Gothic"/>
              </a:rPr>
              <a:t>the</a:t>
            </a:r>
            <a:r>
              <a:rPr sz="2100" spc="4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apartment.</a:t>
            </a:r>
            <a:endParaRPr sz="21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APARTMENT</a:t>
            </a:r>
            <a:r>
              <a:rPr spc="-114" dirty="0"/>
              <a:t> </a:t>
            </a:r>
            <a:r>
              <a:rPr spc="-5" dirty="0"/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697192"/>
            <a:ext cx="9967595" cy="458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209">
              <a:lnSpc>
                <a:spcPct val="90100"/>
              </a:lnSpc>
            </a:pP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For </a:t>
            </a:r>
            <a:r>
              <a:rPr sz="1900" dirty="0">
                <a:solidFill>
                  <a:srgbClr val="0E486E"/>
                </a:solidFill>
                <a:latin typeface="Century Gothic"/>
                <a:cs typeface="Century Gothic"/>
              </a:rPr>
              <a:t>every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apartment, the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board would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like </a:t>
            </a:r>
            <a:r>
              <a:rPr sz="1900" dirty="0">
                <a:solidFill>
                  <a:srgbClr val="0E486E"/>
                </a:solidFill>
                <a:latin typeface="Century Gothic"/>
                <a:cs typeface="Century Gothic"/>
              </a:rPr>
              <a:t>info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about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address,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size, number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of rooms, 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BBR=number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of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sqauremeters, ”fordelingstal”,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monthly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rent calculated from  fordelingstal, drawing of the</a:t>
            </a:r>
            <a:r>
              <a:rPr sz="1900" spc="4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apartment</a:t>
            </a:r>
            <a:endParaRPr sz="1900" dirty="0">
              <a:latin typeface="Century Gothic"/>
              <a:cs typeface="Century Gothic"/>
            </a:endParaRPr>
          </a:p>
          <a:p>
            <a:pPr marL="12700" marR="715645">
              <a:lnSpc>
                <a:spcPts val="2050"/>
              </a:lnSpc>
              <a:spcBef>
                <a:spcPts val="1085"/>
              </a:spcBef>
            </a:pP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The uploadet downpipe </a:t>
            </a:r>
            <a:r>
              <a:rPr sz="1900" dirty="0">
                <a:solidFill>
                  <a:srgbClr val="0E486E"/>
                </a:solidFill>
                <a:latin typeface="Century Gothic"/>
                <a:cs typeface="Century Gothic"/>
              </a:rPr>
              <a:t>pictures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from the apartment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should be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visible from the  apartment </a:t>
            </a:r>
            <a:r>
              <a:rPr sz="1900" dirty="0">
                <a:solidFill>
                  <a:srgbClr val="0E486E"/>
                </a:solidFill>
                <a:latin typeface="Century Gothic"/>
                <a:cs typeface="Century Gothic"/>
              </a:rPr>
              <a:t>info</a:t>
            </a:r>
            <a:r>
              <a:rPr sz="1900" spc="-5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screens.</a:t>
            </a:r>
            <a:endParaRPr sz="1900" dirty="0">
              <a:latin typeface="Century Gothic"/>
              <a:cs typeface="Century Gothic"/>
            </a:endParaRPr>
          </a:p>
          <a:p>
            <a:pPr marL="12700" marR="179705">
              <a:lnSpc>
                <a:spcPts val="2050"/>
              </a:lnSpc>
              <a:spcBef>
                <a:spcPts val="1055"/>
              </a:spcBef>
            </a:pP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It should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be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possible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for the resident to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upload and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everyone to see pictures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of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the 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windows </a:t>
            </a:r>
            <a:r>
              <a:rPr sz="1900" dirty="0">
                <a:solidFill>
                  <a:srgbClr val="0E486E"/>
                </a:solidFill>
                <a:latin typeface="Century Gothic"/>
                <a:cs typeface="Century Gothic"/>
              </a:rPr>
              <a:t>in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the apartment.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The board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need </a:t>
            </a:r>
            <a:r>
              <a:rPr sz="1900" dirty="0">
                <a:solidFill>
                  <a:srgbClr val="0E486E"/>
                </a:solidFill>
                <a:latin typeface="Century Gothic"/>
                <a:cs typeface="Century Gothic"/>
              </a:rPr>
              <a:t>this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information to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know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which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windows 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needs to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be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painted </a:t>
            </a:r>
            <a:r>
              <a:rPr sz="1900" spc="5" dirty="0">
                <a:solidFill>
                  <a:srgbClr val="0E486E"/>
                </a:solidFill>
                <a:latin typeface="Century Gothic"/>
                <a:cs typeface="Century Gothic"/>
              </a:rPr>
              <a:t>in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the near</a:t>
            </a:r>
            <a:r>
              <a:rPr sz="1900" spc="6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future.</a:t>
            </a:r>
            <a:endParaRPr sz="1900" dirty="0">
              <a:latin typeface="Century Gothic"/>
              <a:cs typeface="Century Gothic"/>
            </a:endParaRPr>
          </a:p>
          <a:p>
            <a:pPr marL="12700" marR="44450">
              <a:lnSpc>
                <a:spcPts val="2050"/>
              </a:lnSpc>
              <a:spcBef>
                <a:spcPts val="1055"/>
              </a:spcBef>
            </a:pP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If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the resident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want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to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change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rooms </a:t>
            </a:r>
            <a:r>
              <a:rPr sz="1900" dirty="0">
                <a:solidFill>
                  <a:srgbClr val="0E486E"/>
                </a:solidFill>
                <a:latin typeface="Century Gothic"/>
                <a:cs typeface="Century Gothic"/>
              </a:rPr>
              <a:t>in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the apartment an application will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be sent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to  the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board and </a:t>
            </a:r>
            <a:r>
              <a:rPr sz="1900" dirty="0">
                <a:solidFill>
                  <a:srgbClr val="0E486E"/>
                </a:solidFill>
                <a:latin typeface="Century Gothic"/>
                <a:cs typeface="Century Gothic"/>
              </a:rPr>
              <a:t>if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approved,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should be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saved on the apartment. All historical drawing 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shall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be</a:t>
            </a:r>
            <a:r>
              <a:rPr sz="1900" spc="-3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visible</a:t>
            </a:r>
            <a:endParaRPr sz="1900" dirty="0">
              <a:latin typeface="Century Gothic"/>
              <a:cs typeface="Century Gothic"/>
            </a:endParaRPr>
          </a:p>
          <a:p>
            <a:pPr marL="12700" marR="5080">
              <a:lnSpc>
                <a:spcPts val="2050"/>
              </a:lnSpc>
              <a:spcBef>
                <a:spcPts val="1060"/>
              </a:spcBef>
            </a:pP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There should be </a:t>
            </a:r>
            <a:r>
              <a:rPr sz="1900" dirty="0">
                <a:solidFill>
                  <a:srgbClr val="0E486E"/>
                </a:solidFill>
                <a:latin typeface="Century Gothic"/>
                <a:cs typeface="Century Gothic"/>
              </a:rPr>
              <a:t>info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about current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and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historical contractholder, moveindate,  moveoutdate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of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the family.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These date should only be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updated by a</a:t>
            </a:r>
            <a:r>
              <a:rPr sz="1900" spc="31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boardmember</a:t>
            </a:r>
            <a:endParaRPr sz="1900" dirty="0">
              <a:latin typeface="Century Gothic"/>
              <a:cs typeface="Century Gothic"/>
            </a:endParaRPr>
          </a:p>
          <a:p>
            <a:pPr marL="12700">
              <a:lnSpc>
                <a:spcPts val="2165"/>
              </a:lnSpc>
              <a:spcBef>
                <a:spcPts val="795"/>
              </a:spcBef>
            </a:pP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It should be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possible to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send messages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to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contractholder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by </a:t>
            </a:r>
            <a:r>
              <a:rPr sz="1900" dirty="0">
                <a:solidFill>
                  <a:srgbClr val="0E486E"/>
                </a:solidFill>
                <a:latin typeface="Century Gothic"/>
                <a:cs typeface="Century Gothic"/>
              </a:rPr>
              <a:t>email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or sms or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just </a:t>
            </a:r>
            <a:r>
              <a:rPr sz="1900" dirty="0">
                <a:solidFill>
                  <a:srgbClr val="0E486E"/>
                </a:solidFill>
                <a:latin typeface="Century Gothic"/>
                <a:cs typeface="Century Gothic"/>
              </a:rPr>
              <a:t>in</a:t>
            </a:r>
            <a:r>
              <a:rPr sz="1900" spc="40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the</a:t>
            </a:r>
            <a:endParaRPr sz="1900" dirty="0">
              <a:latin typeface="Century Gothic"/>
              <a:cs typeface="Century Gothic"/>
            </a:endParaRPr>
          </a:p>
          <a:p>
            <a:pPr marL="12700">
              <a:lnSpc>
                <a:spcPts val="2165"/>
              </a:lnSpc>
            </a:pP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system send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to the contractholder. Historical </a:t>
            </a:r>
            <a:r>
              <a:rPr sz="1900" spc="-10" dirty="0">
                <a:solidFill>
                  <a:srgbClr val="0E486E"/>
                </a:solidFill>
                <a:latin typeface="Century Gothic"/>
                <a:cs typeface="Century Gothic"/>
              </a:rPr>
              <a:t>messages should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be</a:t>
            </a:r>
            <a:r>
              <a:rPr sz="1900" spc="26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0E486E"/>
                </a:solidFill>
                <a:latin typeface="Century Gothic"/>
                <a:cs typeface="Century Gothic"/>
              </a:rPr>
              <a:t>visible.</a:t>
            </a:r>
            <a:endParaRPr sz="19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RESIDENT</a:t>
            </a:r>
            <a:r>
              <a:rPr spc="-120" dirty="0"/>
              <a:t> </a:t>
            </a:r>
            <a:r>
              <a:rPr spc="-5" dirty="0"/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696465"/>
            <a:ext cx="9888855" cy="174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0185">
              <a:lnSpc>
                <a:spcPct val="100000"/>
              </a:lnSpc>
            </a:pP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There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should be an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overview of the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whole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family living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in an apartment (for 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every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person:name, phone,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email, age,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picture,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note,). This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info should be  updated by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the</a:t>
            </a:r>
            <a:r>
              <a:rPr sz="2100" spc="-50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family.</a:t>
            </a:r>
            <a:endParaRPr sz="2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100" spc="5" dirty="0">
                <a:solidFill>
                  <a:srgbClr val="0E486E"/>
                </a:solidFill>
                <a:latin typeface="Century Gothic"/>
                <a:cs typeface="Century Gothic"/>
              </a:rPr>
              <a:t>It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should be possible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to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see historical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data after a family no longer lives </a:t>
            </a: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in</a:t>
            </a:r>
            <a:r>
              <a:rPr sz="2100" spc="15" dirty="0">
                <a:solidFill>
                  <a:srgbClr val="0E486E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0E486E"/>
                </a:solidFill>
                <a:latin typeface="Century Gothic"/>
                <a:cs typeface="Century Gothic"/>
              </a:rPr>
              <a:t>the</a:t>
            </a:r>
            <a:endParaRPr sz="2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0E486E"/>
                </a:solidFill>
                <a:latin typeface="Century Gothic"/>
                <a:cs typeface="Century Gothic"/>
              </a:rPr>
              <a:t>building.</a:t>
            </a:r>
            <a:endParaRPr sz="2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2D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647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0" baseType="lpstr">
      <vt:lpstr>Calibri</vt:lpstr>
      <vt:lpstr>Century Gothic</vt:lpstr>
      <vt:lpstr>Office Theme</vt:lpstr>
      <vt:lpstr>APARTMENT ADMINISTRATION</vt:lpstr>
      <vt:lpstr>BECK IT</vt:lpstr>
      <vt:lpstr>ØSTBANEHUS http://www.beckit.dk/projects/apartment-administration/</vt:lpstr>
      <vt:lpstr>BUILDING INFO</vt:lpstr>
      <vt:lpstr>DOWNPIPES INFO</vt:lpstr>
      <vt:lpstr>APARTMENT INFO</vt:lpstr>
      <vt:lpstr>RESIDENT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Apartment administration</dc:title>
  <dc:creator>Michael Beck</dc:creator>
  <cp:lastModifiedBy>Amir</cp:lastModifiedBy>
  <cp:revision>14</cp:revision>
  <dcterms:created xsi:type="dcterms:W3CDTF">2017-03-14T19:54:45Z</dcterms:created>
  <dcterms:modified xsi:type="dcterms:W3CDTF">2017-03-15T01:43:01Z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2017-03-14T00:00:00Z</vt:filetime>
  </property>
</Properties>
</file>