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67" r:id="rId4"/>
    <p:sldId id="264" r:id="rId5"/>
    <p:sldId id="265" r:id="rId6"/>
    <p:sldId id="271" r:id="rId7"/>
    <p:sldId id="273" r:id="rId8"/>
    <p:sldId id="274" r:id="rId9"/>
    <p:sldId id="266" r:id="rId10"/>
    <p:sldId id="263" r:id="rId11"/>
    <p:sldId id="272" r:id="rId12"/>
    <p:sldId id="270"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39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19"/>
  </p:normalViewPr>
  <p:slideViewPr>
    <p:cSldViewPr>
      <p:cViewPr>
        <p:scale>
          <a:sx n="54" d="100"/>
          <a:sy n="54" d="100"/>
        </p:scale>
        <p:origin x="792" y="480"/>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1050;&#1085;&#1080;&#1075;&#1072;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1050;&#1085;&#1080;&#1075;&#1072;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1050;&#1085;&#1080;&#1075;&#1072;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4030" b="0" i="0" u="none" strike="noStrike" kern="1200" spc="0" baseline="0">
                <a:solidFill>
                  <a:schemeClr val="tx1">
                    <a:lumMod val="65000"/>
                    <a:lumOff val="35000"/>
                  </a:schemeClr>
                </a:solidFill>
                <a:latin typeface="+mn-lt"/>
                <a:ea typeface="+mn-ea"/>
                <a:cs typeface="+mn-cs"/>
              </a:defRPr>
            </a:pPr>
            <a:r>
              <a:rPr lang="en" sz="4030"/>
              <a:t>ACC </a:t>
            </a:r>
            <a:r>
              <a:rPr lang="ru-RU" sz="4030"/>
              <a:t>для </a:t>
            </a:r>
            <a:r>
              <a:rPr lang="en-US" sz="4030"/>
              <a:t>"</a:t>
            </a:r>
            <a:r>
              <a:rPr lang="ru-RU" sz="4030"/>
              <a:t>Рецензии на книги</a:t>
            </a:r>
            <a:r>
              <a:rPr lang="en-US" sz="4030"/>
              <a:t>"</a:t>
            </a:r>
            <a:r>
              <a:rPr lang="ru-RU" sz="4030"/>
              <a:t> </a:t>
            </a:r>
            <a:endParaRPr lang="en" sz="4030"/>
          </a:p>
        </c:rich>
      </c:tx>
      <c:overlay val="0"/>
      <c:spPr>
        <a:noFill/>
        <a:ln>
          <a:noFill/>
        </a:ln>
        <a:effectLst/>
      </c:spPr>
      <c:txPr>
        <a:bodyPr rot="0" spcFirstLastPara="1" vertOverflow="ellipsis" vert="horz" wrap="square" anchor="ctr" anchorCtr="1"/>
        <a:lstStyle/>
        <a:p>
          <a:pPr>
            <a:defRPr sz="403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manualLayout>
          <c:layoutTarget val="inner"/>
          <c:xMode val="edge"/>
          <c:yMode val="edge"/>
          <c:x val="0.35924879771463686"/>
          <c:y val="0.1943297207656591"/>
          <c:w val="0.32719216535823537"/>
          <c:h val="0.61229037227242411"/>
        </c:manualLayout>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838-CC48-A402-8F0D0F51DD9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838-CC48-A402-8F0D0F51DD94}"/>
              </c:ext>
            </c:extLst>
          </c:dPt>
          <c:dLbls>
            <c:dLbl>
              <c:idx val="0"/>
              <c:layout>
                <c:manualLayout>
                  <c:x val="-0.20738084824717695"/>
                  <c:y val="1.574259399097776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838-CC48-A402-8F0D0F51DD94}"/>
                </c:ext>
              </c:extLst>
            </c:dLbl>
            <c:dLbl>
              <c:idx val="1"/>
              <c:layout>
                <c:manualLayout>
                  <c:x val="-3.9634473710921693E-2"/>
                  <c:y val="4.94018374809083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838-CC48-A402-8F0D0F51DD94}"/>
                </c:ext>
              </c:extLst>
            </c:dLbl>
            <c:spPr>
              <a:noFill/>
              <a:ln>
                <a:noFill/>
              </a:ln>
              <a:effectLst/>
            </c:spPr>
            <c:txPr>
              <a:bodyPr rot="0" spcFirstLastPara="1" vertOverflow="ellipsis" vert="horz" wrap="square" anchor="ctr" anchorCtr="1"/>
              <a:lstStyle/>
              <a:p>
                <a:pPr>
                  <a:defRPr sz="3360"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extLst>
          </c:dLbls>
          <c:cat>
            <c:strRef>
              <c:f>Лист1!$A$2:$B$2</c:f>
              <c:strCache>
                <c:ptCount val="2"/>
                <c:pt idx="0">
                  <c:v>Доля правильных ответов</c:v>
                </c:pt>
                <c:pt idx="1">
                  <c:v>Доля неправильных ответов</c:v>
                </c:pt>
              </c:strCache>
            </c:strRef>
          </c:cat>
          <c:val>
            <c:numRef>
              <c:f>Лист1!$A$3:$B$3</c:f>
              <c:numCache>
                <c:formatCode>0.00%</c:formatCode>
                <c:ptCount val="2"/>
                <c:pt idx="0">
                  <c:v>0.91469999999999996</c:v>
                </c:pt>
                <c:pt idx="1">
                  <c:v>8.5300000000000042E-2</c:v>
                </c:pt>
              </c:numCache>
            </c:numRef>
          </c:val>
          <c:extLst>
            <c:ext xmlns:c16="http://schemas.microsoft.com/office/drawing/2014/chart" uri="{C3380CC4-5D6E-409C-BE32-E72D297353CC}">
              <c16:uniqueId val="{00000004-5838-CC48-A402-8F0D0F51DD94}"/>
            </c:ext>
          </c:extLst>
        </c:ser>
        <c:dLbls>
          <c:showLegendKey val="0"/>
          <c:showVal val="0"/>
          <c:showCatName val="0"/>
          <c:showSerName val="0"/>
          <c:showPercent val="0"/>
          <c:showBubbleSize val="0"/>
          <c:showLeaderLines val="0"/>
        </c:dLbls>
        <c:firstSliceAng val="0"/>
      </c:pieChart>
      <c:spPr>
        <a:noFill/>
        <a:ln>
          <a:noFill/>
        </a:ln>
        <a:effectLst/>
      </c:spPr>
    </c:plotArea>
    <c:legend>
      <c:legendPos val="b"/>
      <c:layout>
        <c:manualLayout>
          <c:xMode val="edge"/>
          <c:yMode val="edge"/>
          <c:x val="0.66343860349478545"/>
          <c:y val="0.23585033307039532"/>
          <c:w val="0.33656139650521461"/>
          <c:h val="0.55192259346238515"/>
        </c:manualLayout>
      </c:layout>
      <c:overlay val="0"/>
      <c:spPr>
        <a:noFill/>
        <a:ln>
          <a:noFill/>
        </a:ln>
        <a:effectLst/>
      </c:spPr>
      <c:txPr>
        <a:bodyPr rot="0" spcFirstLastPara="1" vertOverflow="ellipsis" vert="horz" wrap="square" anchor="ctr" anchorCtr="1"/>
        <a:lstStyle/>
        <a:p>
          <a:pPr>
            <a:defRPr sz="336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800"/>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4032" b="0" i="0" u="none" strike="noStrike" kern="1200" spc="0" baseline="0">
                <a:solidFill>
                  <a:schemeClr val="tx1">
                    <a:lumMod val="65000"/>
                    <a:lumOff val="35000"/>
                  </a:schemeClr>
                </a:solidFill>
                <a:latin typeface="+mn-lt"/>
                <a:ea typeface="+mn-ea"/>
                <a:cs typeface="+mn-cs"/>
              </a:defRPr>
            </a:pPr>
            <a:r>
              <a:rPr lang="en" dirty="0"/>
              <a:t>ACC </a:t>
            </a:r>
            <a:r>
              <a:rPr lang="ru-RU" dirty="0"/>
              <a:t>для </a:t>
            </a:r>
            <a:r>
              <a:rPr lang="en-US" dirty="0"/>
              <a:t>"</a:t>
            </a:r>
            <a:r>
              <a:rPr lang="ru-RU" dirty="0"/>
              <a:t>Кино и Телевидение</a:t>
            </a:r>
            <a:r>
              <a:rPr lang="en-US" dirty="0"/>
              <a:t>"</a:t>
            </a:r>
            <a:r>
              <a:rPr lang="ru-RU" dirty="0"/>
              <a:t> </a:t>
            </a:r>
            <a:endParaRPr lang="en" dirty="0"/>
          </a:p>
        </c:rich>
      </c:tx>
      <c:overlay val="0"/>
      <c:spPr>
        <a:noFill/>
        <a:ln>
          <a:noFill/>
        </a:ln>
        <a:effectLst/>
      </c:spPr>
      <c:txPr>
        <a:bodyPr rot="0" spcFirstLastPara="1" vertOverflow="ellipsis" vert="horz" wrap="square" anchor="ctr" anchorCtr="1"/>
        <a:lstStyle/>
        <a:p>
          <a:pPr>
            <a:defRPr sz="403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manualLayout>
          <c:layoutTarget val="inner"/>
          <c:xMode val="edge"/>
          <c:yMode val="edge"/>
          <c:x val="0.26900151190930477"/>
          <c:y val="0.23338073675126955"/>
          <c:w val="0.39225925576833942"/>
          <c:h val="0.60014570502375097"/>
        </c:manualLayout>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D69-2246-A46A-1336A053765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D69-2246-A46A-1336A053765A}"/>
              </c:ext>
            </c:extLst>
          </c:dPt>
          <c:dLbls>
            <c:dLbl>
              <c:idx val="0"/>
              <c:layout>
                <c:manualLayout>
                  <c:x val="-1.0468436490502163E-3"/>
                  <c:y val="-3.018559532637797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D69-2246-A46A-1336A053765A}"/>
                </c:ext>
              </c:extLst>
            </c:dLbl>
            <c:spPr>
              <a:noFill/>
              <a:ln>
                <a:noFill/>
              </a:ln>
              <a:effectLst/>
            </c:spPr>
            <c:txPr>
              <a:bodyPr rot="0" spcFirstLastPara="1" vertOverflow="ellipsis" vert="horz" wrap="square" anchor="ctr" anchorCtr="1"/>
              <a:lstStyle/>
              <a:p>
                <a:pPr>
                  <a:defRPr sz="3360"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Лист1!$A$2:$B$2</c:f>
              <c:strCache>
                <c:ptCount val="2"/>
                <c:pt idx="0">
                  <c:v>Доля правильных ответов</c:v>
                </c:pt>
                <c:pt idx="1">
                  <c:v>Доля неправильных ответов</c:v>
                </c:pt>
              </c:strCache>
            </c:strRef>
          </c:cat>
          <c:val>
            <c:numRef>
              <c:f>Лист1!$A$6:$B$6</c:f>
              <c:numCache>
                <c:formatCode>0.00%</c:formatCode>
                <c:ptCount val="2"/>
                <c:pt idx="0">
                  <c:v>0.90649999999999997</c:v>
                </c:pt>
                <c:pt idx="1">
                  <c:v>9.3500000000000028E-2</c:v>
                </c:pt>
              </c:numCache>
            </c:numRef>
          </c:val>
          <c:extLst>
            <c:ext xmlns:c16="http://schemas.microsoft.com/office/drawing/2014/chart" uri="{C3380CC4-5D6E-409C-BE32-E72D297353CC}">
              <c16:uniqueId val="{00000004-BD69-2246-A46A-1336A053765A}"/>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58619221455265047"/>
          <c:y val="0.17921141860392772"/>
          <c:w val="0.41050380473023124"/>
          <c:h val="0.64168162184976252"/>
        </c:manualLayout>
      </c:layout>
      <c:overlay val="0"/>
      <c:spPr>
        <a:noFill/>
        <a:ln>
          <a:noFill/>
        </a:ln>
        <a:effectLst/>
      </c:spPr>
      <c:txPr>
        <a:bodyPr rot="0" spcFirstLastPara="1" vertOverflow="ellipsis" vert="horz" wrap="square" anchor="ctr" anchorCtr="1"/>
        <a:lstStyle/>
        <a:p>
          <a:pPr>
            <a:defRPr sz="336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3360"/>
      </a:pPr>
      <a:endParaRPr lang="ru-RU"/>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4320" b="0" i="0" u="none" strike="noStrike" kern="1200" spc="0" baseline="0">
                <a:solidFill>
                  <a:schemeClr val="tx1">
                    <a:lumMod val="65000"/>
                    <a:lumOff val="35000"/>
                  </a:schemeClr>
                </a:solidFill>
                <a:latin typeface="+mn-lt"/>
                <a:ea typeface="+mn-ea"/>
                <a:cs typeface="+mn-cs"/>
              </a:defRPr>
            </a:pPr>
            <a:r>
              <a:rPr lang="en" dirty="0"/>
              <a:t>ACC </a:t>
            </a:r>
            <a:r>
              <a:rPr lang="ru-RU" dirty="0"/>
              <a:t>для </a:t>
            </a:r>
            <a:r>
              <a:rPr lang="en-US" dirty="0"/>
              <a:t>”</a:t>
            </a:r>
            <a:r>
              <a:rPr lang="ru-RU" dirty="0"/>
              <a:t>Медицина и здоровье</a:t>
            </a:r>
            <a:r>
              <a:rPr lang="en-US" dirty="0"/>
              <a:t>"</a:t>
            </a:r>
            <a:r>
              <a:rPr lang="ru-RU" dirty="0"/>
              <a:t> </a:t>
            </a:r>
            <a:endParaRPr lang="en" dirty="0"/>
          </a:p>
        </c:rich>
      </c:tx>
      <c:overlay val="0"/>
      <c:spPr>
        <a:noFill/>
        <a:ln>
          <a:noFill/>
        </a:ln>
        <a:effectLst/>
      </c:spPr>
      <c:txPr>
        <a:bodyPr rot="0" spcFirstLastPara="1" vertOverflow="ellipsis" vert="horz" wrap="square" anchor="ctr" anchorCtr="1"/>
        <a:lstStyle/>
        <a:p>
          <a:pPr>
            <a:defRPr sz="432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C04-A84A-B709-92D2AABBB75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C04-A84A-B709-92D2AABBB752}"/>
              </c:ext>
            </c:extLst>
          </c:dPt>
          <c:dLbls>
            <c:dLbl>
              <c:idx val="0"/>
              <c:layout>
                <c:manualLayout>
                  <c:x val="-1.5718503842508582E-2"/>
                  <c:y val="-5.1329073104431396E-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C04-A84A-B709-92D2AABBB752}"/>
                </c:ext>
              </c:extLst>
            </c:dLbl>
            <c:spPr>
              <a:noFill/>
              <a:ln>
                <a:noFill/>
              </a:ln>
              <a:effectLst/>
            </c:spPr>
            <c:txPr>
              <a:bodyPr rot="0" spcFirstLastPara="1" vertOverflow="ellipsis" vert="horz" wrap="square" anchor="ctr" anchorCtr="1"/>
              <a:lstStyle/>
              <a:p>
                <a:pPr>
                  <a:defRPr sz="3600"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Лист1!$E$2:$F$2</c:f>
              <c:strCache>
                <c:ptCount val="1"/>
                <c:pt idx="0">
                  <c:v>Доля правильных ответов	Доля неправильных ответов</c:v>
                </c:pt>
              </c:strCache>
            </c:strRef>
          </c:cat>
          <c:val>
            <c:numRef>
              <c:f>Лист1!$E$3:$F$3</c:f>
              <c:numCache>
                <c:formatCode>0.00%</c:formatCode>
                <c:ptCount val="2"/>
                <c:pt idx="0">
                  <c:v>0.85780000000000001</c:v>
                </c:pt>
                <c:pt idx="1">
                  <c:v>0.14219999999999999</c:v>
                </c:pt>
              </c:numCache>
            </c:numRef>
          </c:val>
          <c:extLst>
            <c:ext xmlns:c16="http://schemas.microsoft.com/office/drawing/2014/chart" uri="{C3380CC4-5D6E-409C-BE32-E72D297353CC}">
              <c16:uniqueId val="{00000004-CC04-A84A-B709-92D2AABBB75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3600"/>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Пример про </a:t>
            </a:r>
            <a:r>
              <a:rPr lang="en-US" dirty="0"/>
              <a:t>APPLE </a:t>
            </a:r>
            <a:r>
              <a:rPr lang="ru-RU" dirty="0"/>
              <a:t>и информационный шум + написать про компании, которые существуют (+.)</a:t>
            </a:r>
          </a:p>
          <a:p>
            <a:r>
              <a:rPr lang="ru-RU" dirty="0"/>
              <a:t>Добавить с логотипами фотки компаний, которые тоже </a:t>
            </a:r>
            <a:r>
              <a:rPr lang="ru-RU" dirty="0" err="1"/>
              <a:t>занимаютс</a:t>
            </a:r>
            <a:r>
              <a:rPr lang="ru-RU" dirty="0"/>
              <a:t>]</a:t>
            </a:r>
          </a:p>
        </p:txBody>
      </p:sp>
    </p:spTree>
    <p:extLst>
      <p:ext uri="{BB962C8B-B14F-4D97-AF65-F5344CB8AC3E}">
        <p14:creationId xmlns:p14="http://schemas.microsoft.com/office/powerpoint/2010/main" val="87093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Сделать замещение (анимацией) на содержательный текст</a:t>
            </a:r>
          </a:p>
        </p:txBody>
      </p:sp>
    </p:spTree>
    <p:extLst>
      <p:ext uri="{BB962C8B-B14F-4D97-AF65-F5344CB8AC3E}">
        <p14:creationId xmlns:p14="http://schemas.microsoft.com/office/powerpoint/2010/main" val="3823517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0" algn="l" defTabSz="457200" eaLnBrk="1" fontAlgn="auto" latinLnBrk="0" hangingPunct="1">
              <a:lnSpc>
                <a:spcPct val="117999"/>
              </a:lnSpc>
              <a:spcBef>
                <a:spcPts val="0"/>
              </a:spcBef>
              <a:spcAft>
                <a:spcPts val="0"/>
              </a:spcAft>
              <a:buClrTx/>
              <a:buSzTx/>
              <a:buFontTx/>
              <a:buNone/>
              <a:tabLst/>
              <a:defRPr/>
            </a:pPr>
            <a:r>
              <a:rPr lang="ru-RU" sz="2400" i="1" dirty="0">
                <a:solidFill>
                  <a:sysClr val="windowText" lastClr="000000"/>
                </a:solidFill>
              </a:rPr>
              <a:t>Первым этапом при анализе тех или иных текстов методами машинного обучения, текстовые данные требуется перевести в числовой формат.</a:t>
            </a:r>
          </a:p>
          <a:p>
            <a:endParaRPr lang="ru-RU" dirty="0"/>
          </a:p>
        </p:txBody>
      </p:sp>
    </p:spTree>
    <p:extLst>
      <p:ext uri="{BB962C8B-B14F-4D97-AF65-F5344CB8AC3E}">
        <p14:creationId xmlns:p14="http://schemas.microsoft.com/office/powerpoint/2010/main" val="773730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0" algn="l" defTabSz="457200" eaLnBrk="1" fontAlgn="auto" latinLnBrk="0" hangingPunct="1">
              <a:lnSpc>
                <a:spcPct val="117999"/>
              </a:lnSpc>
              <a:spcBef>
                <a:spcPts val="0"/>
              </a:spcBef>
              <a:spcAft>
                <a:spcPts val="0"/>
              </a:spcAft>
              <a:buClrTx/>
              <a:buSzTx/>
              <a:buFontTx/>
              <a:buNone/>
              <a:tabLst/>
              <a:defRPr/>
            </a:pPr>
            <a:r>
              <a:rPr lang="ru-RU" sz="2400" i="1" dirty="0">
                <a:solidFill>
                  <a:sysClr val="windowText" lastClr="000000"/>
                </a:solidFill>
              </a:rPr>
              <a:t>Первым этапом при анализе тех или иных текстов методами машинного обучения, текстовые данные требуется перевести в числовой формат.</a:t>
            </a:r>
          </a:p>
          <a:p>
            <a:endParaRPr lang="ru-RU" dirty="0"/>
          </a:p>
        </p:txBody>
      </p:sp>
    </p:spTree>
    <p:extLst>
      <p:ext uri="{BB962C8B-B14F-4D97-AF65-F5344CB8AC3E}">
        <p14:creationId xmlns:p14="http://schemas.microsoft.com/office/powerpoint/2010/main" val="501527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Перед слайдом подбираю параметр </a:t>
            </a:r>
            <a:r>
              <a:rPr lang="en-US" dirty="0"/>
              <a:t>C</a:t>
            </a:r>
            <a:endParaRPr lang="ru-RU" dirty="0"/>
          </a:p>
          <a:p>
            <a:r>
              <a:rPr lang="ru-RU" dirty="0"/>
              <a:t>Здесь будет появляться большой график и потом уменьшаться и становиться в ряд</a:t>
            </a:r>
          </a:p>
        </p:txBody>
      </p:sp>
    </p:spTree>
    <p:extLst>
      <p:ext uri="{BB962C8B-B14F-4D97-AF65-F5344CB8AC3E}">
        <p14:creationId xmlns:p14="http://schemas.microsoft.com/office/powerpoint/2010/main" val="1497865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0" algn="l" defTabSz="457200" eaLnBrk="1" fontAlgn="auto" latinLnBrk="0" hangingPunct="1">
              <a:lnSpc>
                <a:spcPct val="117999"/>
              </a:lnSpc>
              <a:spcBef>
                <a:spcPts val="0"/>
              </a:spcBef>
              <a:spcAft>
                <a:spcPts val="0"/>
              </a:spcAft>
              <a:buClrTx/>
              <a:buSzTx/>
              <a:buFontTx/>
              <a:buNone/>
              <a:tabLst/>
              <a:defRPr/>
            </a:pPr>
            <a:r>
              <a:rPr lang="ru-RU" sz="2400" i="1" dirty="0">
                <a:solidFill>
                  <a:sysClr val="windowText" lastClr="000000"/>
                </a:solidFill>
              </a:rPr>
              <a:t>Первым этапом при анализе тех или иных текстов методами машинного обучения, текстовые данные требуется перевести в числовой формат.</a:t>
            </a:r>
          </a:p>
          <a:p>
            <a:endParaRPr lang="ru-RU" dirty="0"/>
          </a:p>
        </p:txBody>
      </p:sp>
    </p:spTree>
    <p:extLst>
      <p:ext uri="{BB962C8B-B14F-4D97-AF65-F5344CB8AC3E}">
        <p14:creationId xmlns:p14="http://schemas.microsoft.com/office/powerpoint/2010/main" val="12759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250.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8.tiff"/></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9.png"/><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chart" Target="../charts/chart3.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4" y="3934663"/>
            <a:ext cx="13283998" cy="4156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ru-RU" dirty="0"/>
              <a:t>Определение тональности текста методами машинного обучения</a:t>
            </a:r>
            <a:endParaRPr dirty="0"/>
          </a:p>
        </p:txBody>
      </p:sp>
      <p:sp>
        <p:nvSpPr>
          <p:cNvPr id="53" name="Очень крутой подзаголовок презентации"/>
          <p:cNvSpPr txBox="1"/>
          <p:nvPr/>
        </p:nvSpPr>
        <p:spPr>
          <a:xfrm>
            <a:off x="14064208" y="10719273"/>
            <a:ext cx="9443424" cy="11732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algn="l">
              <a:defRPr sz="4200">
                <a:solidFill>
                  <a:srgbClr val="253957"/>
                </a:solidFill>
                <a:latin typeface="+mn-lt"/>
                <a:ea typeface="+mn-ea"/>
                <a:cs typeface="+mn-cs"/>
                <a:sym typeface="Arial Narrow"/>
              </a:defRPr>
            </a:lvl1pPr>
          </a:lstStyle>
          <a:p>
            <a:pPr algn="r"/>
            <a:r>
              <a:rPr lang="ru-RU" dirty="0"/>
              <a:t>Автор</a:t>
            </a:r>
            <a:r>
              <a:rPr lang="en-US" dirty="0"/>
              <a:t>:</a:t>
            </a:r>
            <a:r>
              <a:rPr lang="ru-RU" dirty="0"/>
              <a:t> Пехтерев Д.О.</a:t>
            </a:r>
          </a:p>
          <a:p>
            <a:pPr algn="r"/>
            <a:r>
              <a:rPr lang="ru-RU" dirty="0"/>
              <a:t>Научный руководитель</a:t>
            </a:r>
            <a:r>
              <a:rPr lang="en-US" dirty="0"/>
              <a:t>: </a:t>
            </a:r>
            <a:r>
              <a:rPr lang="ru-RU" dirty="0"/>
              <a:t>Артамонов С.Ю.</a:t>
            </a:r>
          </a:p>
        </p:txBody>
      </p:sp>
      <p:sp>
        <p:nvSpPr>
          <p:cNvPr id="54" name="Название подразделения,  лаборатории, факультета и т.д."/>
          <p:cNvSpPr txBox="1"/>
          <p:nvPr/>
        </p:nvSpPr>
        <p:spPr>
          <a:xfrm>
            <a:off x="7116915" y="1524282"/>
            <a:ext cx="9443423" cy="1436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ru-RU" dirty="0"/>
              <a:t>Суперкомпьютерное моделирование в науке и инженерии</a:t>
            </a:r>
            <a:endParaRPr dirty="0"/>
          </a:p>
        </p:txBody>
      </p:sp>
      <p:sp>
        <p:nvSpPr>
          <p:cNvPr id="55" name="Москва, 2017"/>
          <p:cNvSpPr txBox="1"/>
          <p:nvPr/>
        </p:nvSpPr>
        <p:spPr>
          <a:xfrm>
            <a:off x="7116915" y="11892516"/>
            <a:ext cx="9443424" cy="575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dirty="0" err="1"/>
              <a:t>Москва</a:t>
            </a:r>
            <a:r>
              <a:rPr dirty="0"/>
              <a:t>, 201</a:t>
            </a:r>
            <a:r>
              <a:rPr lang="ru-RU" dirty="0"/>
              <a:t>9</a:t>
            </a:r>
            <a:endParaRPr dirty="0"/>
          </a:p>
        </p:txBody>
      </p:sp>
      <p:pic>
        <p:nvPicPr>
          <p:cNvPr id="56" name="Изображение" descr="Изображение"/>
          <p:cNvPicPr>
            <a:picLocks noChangeAspect="1"/>
          </p:cNvPicPr>
          <p:nvPr/>
        </p:nvPicPr>
        <p:blipFill>
          <a:blip r:embed="rId2"/>
          <a:stretch>
            <a:fillRect/>
          </a:stretch>
        </p:blipFill>
        <p:spPr>
          <a:xfrm>
            <a:off x="1221970" y="1330739"/>
            <a:ext cx="2736119" cy="2645547"/>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Изображение" descr="Изображение"/>
          <p:cNvPicPr>
            <a:picLocks noChangeAspect="1"/>
          </p:cNvPicPr>
          <p:nvPr/>
        </p:nvPicPr>
        <p:blipFill>
          <a:blip r:embed="rId2"/>
          <a:stretch>
            <a:fillRect/>
          </a:stretch>
        </p:blipFill>
        <p:spPr>
          <a:xfrm>
            <a:off x="10594075" y="4920064"/>
            <a:ext cx="3195850" cy="3090059"/>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3229EC-B6D0-E642-8970-6CB1BA0AF1A7}"/>
              </a:ext>
            </a:extLst>
          </p:cNvPr>
          <p:cNvSpPr txBox="1"/>
          <p:nvPr/>
        </p:nvSpPr>
        <p:spPr>
          <a:xfrm>
            <a:off x="9599712" y="5705872"/>
            <a:ext cx="4305665"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8000" b="1" dirty="0">
                <a:solidFill>
                  <a:schemeClr val="bg1"/>
                </a:solidFill>
              </a:rPr>
              <a:t>BACKUP</a:t>
            </a:r>
            <a:endParaRPr kumimoji="0" lang="ru-RU" sz="8000" b="1" i="0" u="none" strike="noStrike" cap="none" spc="0" normalizeH="0" baseline="0" dirty="0">
              <a:ln>
                <a:noFill/>
              </a:ln>
              <a:solidFill>
                <a:schemeClr val="bg1"/>
              </a:solidFill>
              <a:effectLst/>
              <a:uFillTx/>
              <a:sym typeface="Helvetica Light"/>
            </a:endParaRPr>
          </a:p>
        </p:txBody>
      </p:sp>
    </p:spTree>
    <p:extLst>
      <p:ext uri="{BB962C8B-B14F-4D97-AF65-F5344CB8AC3E}">
        <p14:creationId xmlns:p14="http://schemas.microsoft.com/office/powerpoint/2010/main" val="71633905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чень крутой заголовок…">
            <a:extLst>
              <a:ext uri="{FF2B5EF4-FFF2-40B4-BE49-F238E27FC236}">
                <a16:creationId xmlns:a16="http://schemas.microsoft.com/office/drawing/2014/main" id="{AA4E6690-1AAA-2444-9557-7DFB8900C208}"/>
              </a:ext>
            </a:extLst>
          </p:cNvPr>
          <p:cNvSpPr txBox="1"/>
          <p:nvPr/>
        </p:nvSpPr>
        <p:spPr>
          <a:xfrm>
            <a:off x="598712" y="374367"/>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Векторизация</a:t>
            </a:r>
            <a:r>
              <a:rPr lang="en-US" dirty="0"/>
              <a:t> </a:t>
            </a:r>
            <a:r>
              <a:rPr lang="ru-RU" dirty="0"/>
              <a:t>отзывов</a:t>
            </a:r>
          </a:p>
        </p:txBody>
      </p:sp>
      <p:sp>
        <p:nvSpPr>
          <p:cNvPr id="7" name="TextBox 6">
            <a:extLst>
              <a:ext uri="{FF2B5EF4-FFF2-40B4-BE49-F238E27FC236}">
                <a16:creationId xmlns:a16="http://schemas.microsoft.com/office/drawing/2014/main" id="{61878220-4812-1846-B556-1CC3115621D1}"/>
              </a:ext>
            </a:extLst>
          </p:cNvPr>
          <p:cNvSpPr txBox="1"/>
          <p:nvPr/>
        </p:nvSpPr>
        <p:spPr>
          <a:xfrm>
            <a:off x="598712" y="1530980"/>
            <a:ext cx="6807705" cy="923330"/>
          </a:xfrm>
          <a:prstGeom prst="rect">
            <a:avLst/>
          </a:prstGeom>
          <a:noFill/>
        </p:spPr>
        <p:txBody>
          <a:bodyPr wrap="square" rtlCol="0">
            <a:spAutoFit/>
          </a:bodyPr>
          <a:lstStyle/>
          <a:p>
            <a:pPr algn="l"/>
            <a:r>
              <a:rPr lang="ru-RU" sz="5400" cap="all" dirty="0">
                <a:solidFill>
                  <a:srgbClr val="253957"/>
                </a:solidFill>
                <a:latin typeface="+mn-lt"/>
                <a:ea typeface="+mn-ea"/>
                <a:cs typeface="+mn-cs"/>
              </a:rPr>
              <a:t>Метод </a:t>
            </a:r>
            <a:r>
              <a:rPr lang="en" sz="5400" cap="all" dirty="0">
                <a:solidFill>
                  <a:srgbClr val="253957"/>
                </a:solidFill>
                <a:latin typeface="+mn-lt"/>
                <a:ea typeface="+mn-ea"/>
                <a:cs typeface="+mn-cs"/>
              </a:rPr>
              <a:t>TF-IDF</a:t>
            </a:r>
          </a:p>
        </p:txBody>
      </p:sp>
      <p:sp>
        <p:nvSpPr>
          <p:cNvPr id="4" name="TextBox 3">
            <a:extLst>
              <a:ext uri="{FF2B5EF4-FFF2-40B4-BE49-F238E27FC236}">
                <a16:creationId xmlns:a16="http://schemas.microsoft.com/office/drawing/2014/main" id="{6DC5EB36-076C-E844-A584-5673345AE5B7}"/>
              </a:ext>
            </a:extLst>
          </p:cNvPr>
          <p:cNvSpPr txBox="1"/>
          <p:nvPr/>
        </p:nvSpPr>
        <p:spPr>
          <a:xfrm>
            <a:off x="598712" y="3504149"/>
            <a:ext cx="18146016" cy="23602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ru-RU" sz="4800" dirty="0">
                <a:solidFill>
                  <a:srgbClr val="253957"/>
                </a:solidFill>
                <a:latin typeface="+mn-lt"/>
              </a:rPr>
              <a:t>Оценка важности слова как в контексте рассматриваемого экземпляра документа, так и относительно других документов, находящихся в коллекции.</a:t>
            </a:r>
            <a:endParaRPr kumimoji="0" lang="ru-RU" sz="4800" b="0" i="0" u="none" strike="noStrike" cap="none" spc="0" normalizeH="0" baseline="0" dirty="0">
              <a:ln>
                <a:noFill/>
              </a:ln>
              <a:solidFill>
                <a:srgbClr val="253957"/>
              </a:solidFill>
              <a:effectLst/>
              <a:uFillTx/>
              <a:latin typeface="+mn-lt"/>
              <a:sym typeface="Helvetica Light"/>
            </a:endParaRPr>
          </a:p>
        </p:txBody>
      </p:sp>
      <mc:AlternateContent xmlns:mc="http://schemas.openxmlformats.org/markup-compatibility/2006" xmlns:a14="http://schemas.microsoft.com/office/drawing/2010/main">
        <mc:Choice Requires="a14">
          <p:sp>
            <p:nvSpPr>
              <p:cNvPr id="6" name="Прямоугольник 5">
                <a:extLst>
                  <a:ext uri="{FF2B5EF4-FFF2-40B4-BE49-F238E27FC236}">
                    <a16:creationId xmlns:a16="http://schemas.microsoft.com/office/drawing/2014/main" id="{A661E478-D6D1-D149-85CB-1020F3E10479}"/>
                  </a:ext>
                </a:extLst>
              </p:cNvPr>
              <p:cNvSpPr/>
              <p:nvPr/>
            </p:nvSpPr>
            <p:spPr>
              <a:xfrm>
                <a:off x="1092344" y="9956821"/>
                <a:ext cx="5820440" cy="17004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5400" i="1" smtClean="0">
                          <a:solidFill>
                            <a:sysClr val="windowText" lastClr="000000"/>
                          </a:solidFill>
                          <a:latin typeface="Cambria Math" panose="02040503050406030204" pitchFamily="18" charset="0"/>
                        </a:rPr>
                        <m:t>𝑇𝐹</m:t>
                      </m:r>
                      <m:d>
                        <m:dPr>
                          <m:ctrlPr>
                            <a:rPr lang="en-US" sz="5400" i="1">
                              <a:solidFill>
                                <a:sysClr val="windowText" lastClr="000000"/>
                              </a:solidFill>
                              <a:latin typeface="Cambria Math" panose="02040503050406030204" pitchFamily="18" charset="0"/>
                            </a:rPr>
                          </m:ctrlPr>
                        </m:dPr>
                        <m:e>
                          <m:r>
                            <a:rPr lang="en-US" sz="5400" b="0" i="1" smtClean="0">
                              <a:solidFill>
                                <a:sysClr val="windowText" lastClr="000000"/>
                              </a:solidFill>
                              <a:latin typeface="Cambria Math" panose="02040503050406030204" pitchFamily="18" charset="0"/>
                            </a:rPr>
                            <m:t>𝑡</m:t>
                          </m:r>
                          <m:r>
                            <a:rPr lang="en-US" sz="5400" i="1">
                              <a:solidFill>
                                <a:sysClr val="windowText" lastClr="000000"/>
                              </a:solidFill>
                              <a:latin typeface="Cambria Math" panose="02040503050406030204" pitchFamily="18" charset="0"/>
                            </a:rPr>
                            <m:t>,</m:t>
                          </m:r>
                          <m:r>
                            <a:rPr lang="en-US" sz="5400" i="1">
                              <a:solidFill>
                                <a:sysClr val="windowText" lastClr="000000"/>
                              </a:solidFill>
                              <a:latin typeface="Cambria Math" panose="02040503050406030204" pitchFamily="18" charset="0"/>
                            </a:rPr>
                            <m:t>𝑑</m:t>
                          </m:r>
                        </m:e>
                      </m:d>
                      <m:r>
                        <a:rPr lang="en-US" sz="5400" i="1">
                          <a:solidFill>
                            <a:sysClr val="windowText" lastClr="000000"/>
                          </a:solidFill>
                          <a:latin typeface="Cambria Math" panose="02040503050406030204" pitchFamily="18" charset="0"/>
                        </a:rPr>
                        <m:t>=</m:t>
                      </m:r>
                      <m:f>
                        <m:fPr>
                          <m:ctrlPr>
                            <a:rPr lang="en-US" sz="5400" i="1">
                              <a:solidFill>
                                <a:sysClr val="windowText" lastClr="000000"/>
                              </a:solidFill>
                              <a:latin typeface="Cambria Math" panose="02040503050406030204" pitchFamily="18" charset="0"/>
                            </a:rPr>
                          </m:ctrlPr>
                        </m:fPr>
                        <m:num>
                          <m:sSub>
                            <m:sSubPr>
                              <m:ctrlPr>
                                <a:rPr lang="en-US" sz="5400" b="0" i="1" smtClean="0">
                                  <a:solidFill>
                                    <a:sysClr val="windowText" lastClr="000000"/>
                                  </a:solidFill>
                                  <a:latin typeface="Cambria Math" panose="02040503050406030204" pitchFamily="18" charset="0"/>
                                </a:rPr>
                              </m:ctrlPr>
                            </m:sSubPr>
                            <m:e>
                              <m:r>
                                <a:rPr lang="en-US" sz="5400" b="0" i="1" smtClean="0">
                                  <a:solidFill>
                                    <a:sysClr val="windowText" lastClr="000000"/>
                                  </a:solidFill>
                                  <a:latin typeface="Cambria Math" panose="02040503050406030204" pitchFamily="18" charset="0"/>
                                </a:rPr>
                                <m:t>𝑛</m:t>
                              </m:r>
                            </m:e>
                            <m:sub>
                              <m:r>
                                <a:rPr lang="en-US" sz="5400" b="0" i="1" smtClean="0">
                                  <a:solidFill>
                                    <a:sysClr val="windowText" lastClr="000000"/>
                                  </a:solidFill>
                                  <a:latin typeface="Cambria Math" panose="02040503050406030204" pitchFamily="18" charset="0"/>
                                </a:rPr>
                                <m:t>𝑡</m:t>
                              </m:r>
                            </m:sub>
                          </m:sSub>
                        </m:num>
                        <m:den>
                          <m:nary>
                            <m:naryPr>
                              <m:chr m:val="∑"/>
                              <m:limLoc m:val="subSup"/>
                              <m:supHide m:val="on"/>
                              <m:ctrlPr>
                                <a:rPr lang="en-US" sz="5400" i="1">
                                  <a:solidFill>
                                    <a:sysClr val="windowText" lastClr="000000"/>
                                  </a:solidFill>
                                  <a:latin typeface="Cambria Math" panose="02040503050406030204" pitchFamily="18" charset="0"/>
                                </a:rPr>
                              </m:ctrlPr>
                            </m:naryPr>
                            <m:sub>
                              <m:r>
                                <m:rPr>
                                  <m:brk m:alnAt="9"/>
                                </m:rPr>
                                <a:rPr lang="en-US" sz="5400" i="1">
                                  <a:solidFill>
                                    <a:sysClr val="windowText" lastClr="000000"/>
                                  </a:solidFill>
                                  <a:latin typeface="Cambria Math" panose="02040503050406030204" pitchFamily="18" charset="0"/>
                                </a:rPr>
                                <m:t>𝑘</m:t>
                              </m:r>
                            </m:sub>
                            <m:sup/>
                            <m:e>
                              <m:d>
                                <m:dPr>
                                  <m:ctrlPr>
                                    <a:rPr lang="en-US" sz="5400" i="1">
                                      <a:solidFill>
                                        <a:sysClr val="windowText" lastClr="000000"/>
                                      </a:solidFill>
                                      <a:latin typeface="Cambria Math" panose="02040503050406030204" pitchFamily="18" charset="0"/>
                                    </a:rPr>
                                  </m:ctrlPr>
                                </m:dPr>
                                <m:e>
                                  <m:sSub>
                                    <m:sSubPr>
                                      <m:ctrlPr>
                                        <a:rPr lang="en-US" sz="5400" i="1">
                                          <a:solidFill>
                                            <a:sysClr val="windowText" lastClr="000000"/>
                                          </a:solidFill>
                                          <a:latin typeface="Cambria Math" panose="02040503050406030204" pitchFamily="18" charset="0"/>
                                        </a:rPr>
                                      </m:ctrlPr>
                                    </m:sSubPr>
                                    <m:e>
                                      <m:r>
                                        <a:rPr lang="en-US" sz="5400" i="1">
                                          <a:solidFill>
                                            <a:sysClr val="windowText" lastClr="000000"/>
                                          </a:solidFill>
                                          <a:latin typeface="Cambria Math" panose="02040503050406030204" pitchFamily="18" charset="0"/>
                                        </a:rPr>
                                        <m:t>𝑛</m:t>
                                      </m:r>
                                    </m:e>
                                    <m:sub>
                                      <m:r>
                                        <a:rPr lang="en-US" sz="5400" i="1">
                                          <a:solidFill>
                                            <a:sysClr val="windowText" lastClr="000000"/>
                                          </a:solidFill>
                                          <a:latin typeface="Cambria Math" panose="02040503050406030204" pitchFamily="18" charset="0"/>
                                        </a:rPr>
                                        <m:t>𝑘</m:t>
                                      </m:r>
                                    </m:sub>
                                  </m:sSub>
                                </m:e>
                              </m:d>
                            </m:e>
                          </m:nary>
                        </m:den>
                      </m:f>
                    </m:oMath>
                  </m:oMathPara>
                </a14:m>
                <a:endParaRPr lang="ru-RU" dirty="0"/>
              </a:p>
            </p:txBody>
          </p:sp>
        </mc:Choice>
        <mc:Fallback xmlns="">
          <p:sp>
            <p:nvSpPr>
              <p:cNvPr id="6" name="Прямоугольник 5">
                <a:extLst>
                  <a:ext uri="{FF2B5EF4-FFF2-40B4-BE49-F238E27FC236}">
                    <a16:creationId xmlns:a16="http://schemas.microsoft.com/office/drawing/2014/main" id="{A661E478-D6D1-D149-85CB-1020F3E10479}"/>
                  </a:ext>
                </a:extLst>
              </p:cNvPr>
              <p:cNvSpPr>
                <a:spLocks noRot="1" noChangeAspect="1" noMove="1" noResize="1" noEditPoints="1" noAdjustHandles="1" noChangeArrowheads="1" noChangeShapeType="1" noTextEdit="1"/>
              </p:cNvSpPr>
              <p:nvPr/>
            </p:nvSpPr>
            <p:spPr>
              <a:xfrm>
                <a:off x="1092344" y="9956821"/>
                <a:ext cx="5820440" cy="1700466"/>
              </a:xfrm>
              <a:prstGeom prst="rect">
                <a:avLst/>
              </a:prstGeom>
              <a:blipFill>
                <a:blip r:embed="rId3"/>
                <a:stretch>
                  <a:fillRect l="-1743" t="-35556" b="-118519"/>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 name="Прямоугольник 10">
                <a:extLst>
                  <a:ext uri="{FF2B5EF4-FFF2-40B4-BE49-F238E27FC236}">
                    <a16:creationId xmlns:a16="http://schemas.microsoft.com/office/drawing/2014/main" id="{D9F1038B-55FD-BA41-8EFB-04B8A9D06F97}"/>
                  </a:ext>
                </a:extLst>
              </p:cNvPr>
              <p:cNvSpPr/>
              <p:nvPr/>
            </p:nvSpPr>
            <p:spPr>
              <a:xfrm>
                <a:off x="6504674" y="7022016"/>
                <a:ext cx="9694449" cy="8617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𝑇𝐹</m:t>
                      </m:r>
                      <m:r>
                        <a:rPr lang="en-US" b="0" i="1" smtClean="0">
                          <a:latin typeface="Cambria Math" panose="02040503050406030204" pitchFamily="18" charset="0"/>
                        </a:rPr>
                        <m:t>−</m:t>
                      </m:r>
                      <m:r>
                        <a:rPr lang="en-US" b="0" i="1" smtClean="0">
                          <a:latin typeface="Cambria Math" panose="02040503050406030204" pitchFamily="18" charset="0"/>
                        </a:rPr>
                        <m:t>𝐼𝐷𝐹</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m:t>
                      </m:r>
                      <m:r>
                        <a:rPr lang="en-US" b="0" i="1" smtClean="0">
                          <a:latin typeface="Cambria Math" panose="02040503050406030204" pitchFamily="18" charset="0"/>
                        </a:rPr>
                        <m:t>𝑡𝑓</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m:t>
                      </m:r>
                      <m:r>
                        <a:rPr lang="en-US" b="0" i="1" smtClean="0">
                          <a:latin typeface="Cambria Math" panose="02040503050406030204" pitchFamily="18" charset="0"/>
                        </a:rPr>
                        <m:t>𝑖𝑑𝑓</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ru-RU" dirty="0"/>
              </a:p>
            </p:txBody>
          </p:sp>
        </mc:Choice>
        <mc:Fallback xmlns="">
          <p:sp>
            <p:nvSpPr>
              <p:cNvPr id="11" name="Прямоугольник 10">
                <a:extLst>
                  <a:ext uri="{FF2B5EF4-FFF2-40B4-BE49-F238E27FC236}">
                    <a16:creationId xmlns:a16="http://schemas.microsoft.com/office/drawing/2014/main" id="{D9F1038B-55FD-BA41-8EFB-04B8A9D06F97}"/>
                  </a:ext>
                </a:extLst>
              </p:cNvPr>
              <p:cNvSpPr>
                <a:spLocks noRot="1" noChangeAspect="1" noMove="1" noResize="1" noEditPoints="1" noAdjustHandles="1" noChangeArrowheads="1" noChangeShapeType="1" noTextEdit="1"/>
              </p:cNvSpPr>
              <p:nvPr/>
            </p:nvSpPr>
            <p:spPr>
              <a:xfrm>
                <a:off x="6504674" y="7022016"/>
                <a:ext cx="9694449" cy="861774"/>
              </a:xfrm>
              <a:prstGeom prst="rect">
                <a:avLst/>
              </a:prstGeom>
              <a:blipFill>
                <a:blip r:embed="rId4"/>
                <a:stretch>
                  <a:fillRect l="-654" b="-21739"/>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2" name="Прямоугольник 11">
                <a:extLst>
                  <a:ext uri="{FF2B5EF4-FFF2-40B4-BE49-F238E27FC236}">
                    <a16:creationId xmlns:a16="http://schemas.microsoft.com/office/drawing/2014/main" id="{BF951E7D-77CE-6E4E-B1CA-517546F3131A}"/>
                  </a:ext>
                </a:extLst>
              </p:cNvPr>
              <p:cNvSpPr/>
              <p:nvPr/>
            </p:nvSpPr>
            <p:spPr>
              <a:xfrm>
                <a:off x="15000312" y="9982917"/>
                <a:ext cx="8160567" cy="18010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5400" b="0" i="1" smtClean="0">
                          <a:solidFill>
                            <a:sysClr val="windowText" lastClr="000000"/>
                          </a:solidFill>
                          <a:latin typeface="Cambria Math" panose="02040503050406030204" pitchFamily="18" charset="0"/>
                        </a:rPr>
                        <m:t>𝐼𝐷𝐹</m:t>
                      </m:r>
                      <m:d>
                        <m:dPr>
                          <m:ctrlPr>
                            <a:rPr lang="en-US" sz="5400" i="1">
                              <a:solidFill>
                                <a:sysClr val="windowText" lastClr="000000"/>
                              </a:solidFill>
                              <a:latin typeface="Cambria Math" panose="02040503050406030204" pitchFamily="18" charset="0"/>
                            </a:rPr>
                          </m:ctrlPr>
                        </m:dPr>
                        <m:e>
                          <m:r>
                            <a:rPr lang="en-US" sz="5400" b="0" i="1" smtClean="0">
                              <a:solidFill>
                                <a:sysClr val="windowText" lastClr="000000"/>
                              </a:solidFill>
                              <a:latin typeface="Cambria Math" panose="02040503050406030204" pitchFamily="18" charset="0"/>
                            </a:rPr>
                            <m:t>𝑡</m:t>
                          </m:r>
                        </m:e>
                      </m:d>
                      <m:r>
                        <a:rPr lang="en-US" sz="5400" i="1">
                          <a:solidFill>
                            <a:sysClr val="windowText" lastClr="000000"/>
                          </a:solidFill>
                          <a:latin typeface="Cambria Math" panose="02040503050406030204" pitchFamily="18" charset="0"/>
                        </a:rPr>
                        <m:t>=</m:t>
                      </m:r>
                      <m:r>
                        <a:rPr lang="en-US" sz="5400" b="0" i="1" smtClean="0">
                          <a:solidFill>
                            <a:sysClr val="windowText" lastClr="000000"/>
                          </a:solidFill>
                          <a:latin typeface="Cambria Math" panose="02040503050406030204" pitchFamily="18" charset="0"/>
                        </a:rPr>
                        <m:t>𝑙𝑛</m:t>
                      </m:r>
                      <m:f>
                        <m:fPr>
                          <m:ctrlPr>
                            <a:rPr lang="en-US" sz="5400" i="1">
                              <a:solidFill>
                                <a:sysClr val="windowText" lastClr="000000"/>
                              </a:solidFill>
                              <a:latin typeface="Cambria Math" panose="02040503050406030204" pitchFamily="18" charset="0"/>
                            </a:rPr>
                          </m:ctrlPr>
                        </m:fPr>
                        <m:num>
                          <m:r>
                            <a:rPr lang="en-US" sz="5400" b="0" i="1" smtClean="0">
                              <a:solidFill>
                                <a:sysClr val="windowText" lastClr="000000"/>
                              </a:solidFill>
                              <a:latin typeface="Cambria Math" panose="02040503050406030204" pitchFamily="18" charset="0"/>
                            </a:rPr>
                            <m:t>1+</m:t>
                          </m:r>
                          <m:r>
                            <a:rPr lang="en-US" sz="5400" b="0" i="1" smtClean="0">
                              <a:solidFill>
                                <a:sysClr val="windowText" lastClr="000000"/>
                              </a:solidFill>
                              <a:latin typeface="Cambria Math" panose="02040503050406030204" pitchFamily="18" charset="0"/>
                            </a:rPr>
                            <m:t>𝑛</m:t>
                          </m:r>
                        </m:num>
                        <m:den>
                          <m:r>
                            <a:rPr lang="en-US" sz="5400" b="0" i="1" smtClean="0">
                              <a:solidFill>
                                <a:sysClr val="windowText" lastClr="000000"/>
                              </a:solidFill>
                              <a:latin typeface="Cambria Math" panose="02040503050406030204" pitchFamily="18" charset="0"/>
                            </a:rPr>
                            <m:t>1+</m:t>
                          </m:r>
                          <m:r>
                            <a:rPr lang="en-US" sz="5400" b="0" i="1" smtClean="0">
                              <a:solidFill>
                                <a:sysClr val="windowText" lastClr="000000"/>
                              </a:solidFill>
                              <a:latin typeface="Cambria Math" panose="02040503050406030204" pitchFamily="18" charset="0"/>
                            </a:rPr>
                            <m:t>𝑑𝑓</m:t>
                          </m:r>
                          <m:r>
                            <a:rPr lang="en-US" sz="5400" b="0" i="1" smtClean="0">
                              <a:solidFill>
                                <a:sysClr val="windowText" lastClr="000000"/>
                              </a:solidFill>
                              <a:latin typeface="Cambria Math" panose="02040503050406030204" pitchFamily="18" charset="0"/>
                            </a:rPr>
                            <m:t>(</m:t>
                          </m:r>
                          <m:r>
                            <a:rPr lang="en-US" sz="5400" b="0" i="1" smtClean="0">
                              <a:solidFill>
                                <a:sysClr val="windowText" lastClr="000000"/>
                              </a:solidFill>
                              <a:latin typeface="Cambria Math" panose="02040503050406030204" pitchFamily="18" charset="0"/>
                            </a:rPr>
                            <m:t>𝑡</m:t>
                          </m:r>
                          <m:r>
                            <a:rPr lang="en-US" sz="5400" b="0" i="1" smtClean="0">
                              <a:solidFill>
                                <a:sysClr val="windowText" lastClr="000000"/>
                              </a:solidFill>
                              <a:latin typeface="Cambria Math" panose="02040503050406030204" pitchFamily="18" charset="0"/>
                            </a:rPr>
                            <m:t>)</m:t>
                          </m:r>
                        </m:den>
                      </m:f>
                      <m:r>
                        <a:rPr lang="en-US" sz="5400" b="0" i="1" smtClean="0">
                          <a:solidFill>
                            <a:sysClr val="windowText" lastClr="000000"/>
                          </a:solidFill>
                          <a:latin typeface="Cambria Math" panose="02040503050406030204" pitchFamily="18" charset="0"/>
                        </a:rPr>
                        <m:t>+1</m:t>
                      </m:r>
                    </m:oMath>
                  </m:oMathPara>
                </a14:m>
                <a:endParaRPr lang="ru-RU" dirty="0"/>
              </a:p>
            </p:txBody>
          </p:sp>
        </mc:Choice>
        <mc:Fallback xmlns="">
          <p:sp>
            <p:nvSpPr>
              <p:cNvPr id="12" name="Прямоугольник 11">
                <a:extLst>
                  <a:ext uri="{FF2B5EF4-FFF2-40B4-BE49-F238E27FC236}">
                    <a16:creationId xmlns:a16="http://schemas.microsoft.com/office/drawing/2014/main" id="{BF951E7D-77CE-6E4E-B1CA-517546F3131A}"/>
                  </a:ext>
                </a:extLst>
              </p:cNvPr>
              <p:cNvSpPr>
                <a:spLocks noRot="1" noChangeAspect="1" noMove="1" noResize="1" noEditPoints="1" noAdjustHandles="1" noChangeArrowheads="1" noChangeShapeType="1" noTextEdit="1"/>
              </p:cNvSpPr>
              <p:nvPr/>
            </p:nvSpPr>
            <p:spPr>
              <a:xfrm>
                <a:off x="15000312" y="9982917"/>
                <a:ext cx="8160567" cy="1801006"/>
              </a:xfrm>
              <a:prstGeom prst="rect">
                <a:avLst/>
              </a:prstGeom>
              <a:blipFill>
                <a:blip r:embed="rId5"/>
                <a:stretch>
                  <a:fillRect l="-1087" b="-13986"/>
                </a:stretch>
              </a:blipFill>
            </p:spPr>
            <p:txBody>
              <a:bodyPr/>
              <a:lstStyle/>
              <a:p>
                <a:r>
                  <a:rPr lang="ru-RU">
                    <a:noFill/>
                  </a:rPr>
                  <a:t> </a:t>
                </a:r>
              </a:p>
            </p:txBody>
          </p:sp>
        </mc:Fallback>
      </mc:AlternateContent>
    </p:spTree>
    <p:extLst>
      <p:ext uri="{BB962C8B-B14F-4D97-AF65-F5344CB8AC3E}">
        <p14:creationId xmlns:p14="http://schemas.microsoft.com/office/powerpoint/2010/main" val="120629404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3868007" y="7010009"/>
            <a:ext cx="21360087" cy="28861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Aft>
                <a:spcPts val="600"/>
              </a:spcAft>
              <a:defRPr sz="7000" b="1" cap="all">
                <a:solidFill>
                  <a:srgbClr val="253957"/>
                </a:solidFill>
                <a:latin typeface="+mn-lt"/>
                <a:ea typeface="+mn-ea"/>
                <a:cs typeface="+mn-cs"/>
                <a:sym typeface="Arial Narrow"/>
              </a:defRPr>
            </a:pPr>
            <a:r>
              <a:rPr lang="ru-RU" sz="6600" dirty="0"/>
              <a:t>Задача</a:t>
            </a:r>
            <a:endParaRPr lang="ru-RU" sz="8000" dirty="0"/>
          </a:p>
          <a:p>
            <a:pPr algn="l">
              <a:spcAft>
                <a:spcPts val="600"/>
              </a:spcAft>
              <a:defRPr sz="2800">
                <a:solidFill>
                  <a:srgbClr val="253957"/>
                </a:solidFill>
                <a:latin typeface="+mn-lt"/>
                <a:ea typeface="+mn-ea"/>
                <a:cs typeface="+mn-cs"/>
                <a:sym typeface="Arial Narrow"/>
              </a:defRPr>
            </a:pPr>
            <a:r>
              <a:rPr lang="ru-RU" sz="4400" dirty="0">
                <a:solidFill>
                  <a:srgbClr val="253957"/>
                </a:solidFill>
                <a:latin typeface="+mn-lt"/>
                <a:ea typeface="+mn-ea"/>
                <a:cs typeface="+mn-cs"/>
                <a:sym typeface="Arial Narrow"/>
              </a:rPr>
              <a:t>	</a:t>
            </a:r>
            <a:r>
              <a:rPr lang="ru-RU" sz="4800" dirty="0">
                <a:solidFill>
                  <a:srgbClr val="253957"/>
                </a:solidFill>
                <a:latin typeface="+mn-lt"/>
                <a:ea typeface="+mn-ea"/>
                <a:cs typeface="+mn-cs"/>
                <a:sym typeface="Arial Narrow"/>
              </a:rPr>
              <a:t>Анализ тональности отзывов методами машинного обучения</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52907" y="7937858"/>
            <a:ext cx="21506374"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2800">
                <a:solidFill>
                  <a:srgbClr val="253957"/>
                </a:solidFill>
                <a:latin typeface="+mn-lt"/>
                <a:ea typeface="+mn-ea"/>
                <a:cs typeface="+mn-cs"/>
                <a:sym typeface="Arial Narrow"/>
              </a:defRPr>
            </a:pP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Прямоугольник 1">
            <a:extLst>
              <a:ext uri="{FF2B5EF4-FFF2-40B4-BE49-F238E27FC236}">
                <a16:creationId xmlns:a16="http://schemas.microsoft.com/office/drawing/2014/main" id="{E1DAD358-77DB-9641-A760-65A264C0F42F}"/>
              </a:ext>
            </a:extLst>
          </p:cNvPr>
          <p:cNvSpPr/>
          <p:nvPr/>
        </p:nvSpPr>
        <p:spPr>
          <a:xfrm>
            <a:off x="3868007" y="3342034"/>
            <a:ext cx="17759687" cy="2754600"/>
          </a:xfrm>
          <a:prstGeom prst="rect">
            <a:avLst/>
          </a:prstGeom>
        </p:spPr>
        <p:txBody>
          <a:bodyPr wrap="square">
            <a:spAutoFit/>
          </a:bodyPr>
          <a:lstStyle/>
          <a:p>
            <a:pPr algn="l">
              <a:spcAft>
                <a:spcPts val="600"/>
              </a:spcAft>
              <a:defRPr sz="2800">
                <a:solidFill>
                  <a:srgbClr val="253957"/>
                </a:solidFill>
                <a:latin typeface="+mn-lt"/>
                <a:ea typeface="+mn-ea"/>
                <a:cs typeface="+mn-cs"/>
                <a:sym typeface="Arial Narrow"/>
              </a:defRPr>
            </a:pPr>
            <a:r>
              <a:rPr lang="ru-RU" sz="6600" b="1" cap="all" dirty="0">
                <a:solidFill>
                  <a:srgbClr val="253957"/>
                </a:solidFill>
                <a:sym typeface="Arial Narrow"/>
              </a:rPr>
              <a:t>Цель</a:t>
            </a:r>
          </a:p>
          <a:p>
            <a:pPr algn="l">
              <a:spcAft>
                <a:spcPts val="600"/>
              </a:spcAft>
              <a:defRPr sz="2800">
                <a:solidFill>
                  <a:srgbClr val="253957"/>
                </a:solidFill>
                <a:latin typeface="+mn-lt"/>
                <a:ea typeface="+mn-ea"/>
                <a:cs typeface="+mn-cs"/>
                <a:sym typeface="Arial Narrow"/>
              </a:defRPr>
            </a:pPr>
            <a:r>
              <a:rPr lang="ru-RU" sz="4800" dirty="0">
                <a:solidFill>
                  <a:srgbClr val="253957"/>
                </a:solidFill>
                <a:sym typeface="Arial Narrow"/>
              </a:rPr>
              <a:t>	Применение современных средств прикладной математики для анализа данных</a:t>
            </a:r>
          </a:p>
        </p:txBody>
      </p:sp>
      <p:sp>
        <p:nvSpPr>
          <p:cNvPr id="3" name="Прямоугольник 2">
            <a:extLst>
              <a:ext uri="{FF2B5EF4-FFF2-40B4-BE49-F238E27FC236}">
                <a16:creationId xmlns:a16="http://schemas.microsoft.com/office/drawing/2014/main" id="{FC429E1E-F03B-E94C-98A8-5BF90D6CB151}"/>
              </a:ext>
            </a:extLst>
          </p:cNvPr>
          <p:cNvSpPr/>
          <p:nvPr/>
        </p:nvSpPr>
        <p:spPr>
          <a:xfrm>
            <a:off x="3868007" y="10476360"/>
            <a:ext cx="12192000" cy="2077492"/>
          </a:xfrm>
          <a:prstGeom prst="rect">
            <a:avLst/>
          </a:prstGeom>
        </p:spPr>
        <p:txBody>
          <a:bodyPr>
            <a:spAutoFit/>
          </a:bodyPr>
          <a:lstStyle/>
          <a:p>
            <a:pPr algn="l">
              <a:spcBef>
                <a:spcPts val="600"/>
              </a:spcBef>
              <a:spcAft>
                <a:spcPts val="600"/>
              </a:spcAft>
              <a:defRPr sz="7000" b="1" cap="all">
                <a:solidFill>
                  <a:srgbClr val="253957"/>
                </a:solidFill>
                <a:latin typeface="+mn-lt"/>
                <a:ea typeface="+mn-ea"/>
                <a:cs typeface="+mn-cs"/>
                <a:sym typeface="Arial Narrow"/>
              </a:defRPr>
            </a:pPr>
            <a:r>
              <a:rPr lang="ru-RU" sz="6600" b="1" cap="all" dirty="0">
                <a:solidFill>
                  <a:srgbClr val="253957"/>
                </a:solidFill>
                <a:latin typeface="+mn-lt"/>
                <a:ea typeface="+mn-ea"/>
                <a:cs typeface="+mn-cs"/>
                <a:sym typeface="Arial Narrow"/>
              </a:rPr>
              <a:t>Используемый метод</a:t>
            </a:r>
          </a:p>
          <a:p>
            <a:pPr algn="l">
              <a:spcAft>
                <a:spcPts val="600"/>
              </a:spcAft>
              <a:defRPr sz="2800">
                <a:solidFill>
                  <a:srgbClr val="253957"/>
                </a:solidFill>
                <a:latin typeface="+mn-lt"/>
                <a:ea typeface="+mn-ea"/>
                <a:cs typeface="+mn-cs"/>
                <a:sym typeface="Arial Narrow"/>
              </a:defRPr>
            </a:pPr>
            <a:r>
              <a:rPr lang="ru-RU" sz="5400" dirty="0">
                <a:solidFill>
                  <a:srgbClr val="253957"/>
                </a:solidFill>
                <a:sym typeface="Arial Narrow"/>
              </a:rPr>
              <a:t>	</a:t>
            </a:r>
            <a:r>
              <a:rPr lang="ru-RU" sz="4800" dirty="0">
                <a:solidFill>
                  <a:srgbClr val="253957"/>
                </a:solidFill>
                <a:latin typeface="+mn-lt"/>
                <a:ea typeface="+mn-ea"/>
                <a:cs typeface="+mn-cs"/>
                <a:sym typeface="Arial Narrow"/>
              </a:rPr>
              <a:t>Метод логистической регрессии</a:t>
            </a:r>
          </a:p>
        </p:txBody>
      </p:sp>
      <p:pic>
        <p:nvPicPr>
          <p:cNvPr id="4" name="Рисунок 3">
            <a:extLst>
              <a:ext uri="{FF2B5EF4-FFF2-40B4-BE49-F238E27FC236}">
                <a16:creationId xmlns:a16="http://schemas.microsoft.com/office/drawing/2014/main" id="{1BD972A0-6C63-8649-B67D-B9B8B6B4F7E1}"/>
              </a:ext>
            </a:extLst>
          </p:cNvPr>
          <p:cNvPicPr>
            <a:picLocks noChangeAspect="1"/>
          </p:cNvPicPr>
          <p:nvPr/>
        </p:nvPicPr>
        <p:blipFill>
          <a:blip r:embed="rId3"/>
          <a:stretch>
            <a:fillRect/>
          </a:stretch>
        </p:blipFill>
        <p:spPr>
          <a:xfrm>
            <a:off x="1612480" y="3866577"/>
            <a:ext cx="1491418" cy="1491418"/>
          </a:xfrm>
          <a:prstGeom prst="rect">
            <a:avLst/>
          </a:prstGeom>
        </p:spPr>
      </p:pic>
      <p:pic>
        <p:nvPicPr>
          <p:cNvPr id="7" name="Рисунок 6">
            <a:extLst>
              <a:ext uri="{FF2B5EF4-FFF2-40B4-BE49-F238E27FC236}">
                <a16:creationId xmlns:a16="http://schemas.microsoft.com/office/drawing/2014/main" id="{7F77436A-7F46-3443-A75C-0C2867B4BD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5437" y="7362714"/>
            <a:ext cx="1740274" cy="1740274"/>
          </a:xfrm>
          <a:prstGeom prst="rect">
            <a:avLst/>
          </a:prstGeom>
        </p:spPr>
      </p:pic>
      <p:pic>
        <p:nvPicPr>
          <p:cNvPr id="10" name="Рисунок 9">
            <a:extLst>
              <a:ext uri="{FF2B5EF4-FFF2-40B4-BE49-F238E27FC236}">
                <a16:creationId xmlns:a16="http://schemas.microsoft.com/office/drawing/2014/main" id="{4B129BC1-F1C5-C242-8BCC-8994990B39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2480" y="10847231"/>
            <a:ext cx="1678803" cy="1678803"/>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чень крутой заголовок…">
            <a:extLst>
              <a:ext uri="{FF2B5EF4-FFF2-40B4-BE49-F238E27FC236}">
                <a16:creationId xmlns:a16="http://schemas.microsoft.com/office/drawing/2014/main" id="{AA4E6690-1AAA-2444-9557-7DFB8900C208}"/>
              </a:ext>
            </a:extLst>
          </p:cNvPr>
          <p:cNvSpPr txBox="1"/>
          <p:nvPr/>
        </p:nvSpPr>
        <p:spPr>
          <a:xfrm>
            <a:off x="887826" y="1134301"/>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Актуальность</a:t>
            </a:r>
          </a:p>
          <a:p>
            <a:pPr algn="l">
              <a:defRPr sz="4200">
                <a:solidFill>
                  <a:srgbClr val="253957"/>
                </a:solidFill>
                <a:latin typeface="+mn-lt"/>
                <a:ea typeface="+mn-ea"/>
                <a:cs typeface="+mn-cs"/>
                <a:sym typeface="Arial Narrow"/>
              </a:defRPr>
            </a:pPr>
            <a:r>
              <a:rPr lang="ru-RU" dirty="0"/>
              <a:t>работы</a:t>
            </a:r>
          </a:p>
        </p:txBody>
      </p:sp>
      <p:sp>
        <p:nvSpPr>
          <p:cNvPr id="3" name="TextBox 2">
            <a:extLst>
              <a:ext uri="{FF2B5EF4-FFF2-40B4-BE49-F238E27FC236}">
                <a16:creationId xmlns:a16="http://schemas.microsoft.com/office/drawing/2014/main" id="{5529B41C-3CF2-9148-92E3-02E9E07C0BC3}"/>
              </a:ext>
            </a:extLst>
          </p:cNvPr>
          <p:cNvSpPr txBox="1"/>
          <p:nvPr/>
        </p:nvSpPr>
        <p:spPr>
          <a:xfrm>
            <a:off x="887826" y="4121696"/>
            <a:ext cx="23186576" cy="79617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lang="ru-RU" sz="5400" dirty="0">
                <a:solidFill>
                  <a:srgbClr val="253957"/>
                </a:solidFill>
                <a:latin typeface="+mn-lt"/>
              </a:rPr>
              <a:t>Растущий спрос со стороны компаний </a:t>
            </a:r>
            <a:r>
              <a:rPr lang="en-US" sz="5400" dirty="0">
                <a:solidFill>
                  <a:srgbClr val="253957"/>
                </a:solidFill>
                <a:latin typeface="+mn-lt"/>
              </a:rPr>
              <a:t>B2C</a:t>
            </a:r>
            <a:r>
              <a:rPr lang="ru-RU" sz="5400" dirty="0">
                <a:solidFill>
                  <a:srgbClr val="253957"/>
                </a:solidFill>
                <a:latin typeface="+mn-lt"/>
              </a:rPr>
              <a:t> сегмента на автоматическую обработку отзывов, оставленных</a:t>
            </a:r>
            <a:r>
              <a:rPr lang="en-US" sz="5400" dirty="0">
                <a:solidFill>
                  <a:srgbClr val="253957"/>
                </a:solidFill>
                <a:latin typeface="+mn-lt"/>
              </a:rPr>
              <a:t> </a:t>
            </a:r>
            <a:r>
              <a:rPr lang="ru-RU" sz="5400" dirty="0">
                <a:solidFill>
                  <a:srgbClr val="253957"/>
                </a:solidFill>
                <a:latin typeface="+mn-lt"/>
              </a:rPr>
              <a:t>пользователями</a:t>
            </a:r>
            <a:r>
              <a:rPr lang="en-US" sz="5400" dirty="0">
                <a:solidFill>
                  <a:srgbClr val="253957"/>
                </a:solidFill>
                <a:latin typeface="+mn-lt"/>
              </a:rPr>
              <a:t> </a:t>
            </a:r>
            <a:r>
              <a:rPr lang="ru-RU" sz="5400" dirty="0">
                <a:solidFill>
                  <a:srgbClr val="253957"/>
                </a:solidFill>
                <a:latin typeface="+mn-lt"/>
              </a:rPr>
              <a:t>о</a:t>
            </a:r>
            <a:r>
              <a:rPr lang="en-US" sz="5400" dirty="0">
                <a:solidFill>
                  <a:srgbClr val="253957"/>
                </a:solidFill>
                <a:latin typeface="+mn-lt"/>
              </a:rPr>
              <a:t>:</a:t>
            </a:r>
          </a:p>
          <a:p>
            <a:pPr marL="685800" indent="-685800" algn="l">
              <a:buFont typeface="Arial" panose="020B0604020202020204" pitchFamily="34" charset="0"/>
              <a:buChar char="•"/>
            </a:pPr>
            <a:endParaRPr lang="ru-RU" dirty="0">
              <a:solidFill>
                <a:srgbClr val="253957"/>
              </a:solidFill>
              <a:latin typeface="+mn-lt"/>
            </a:endParaRPr>
          </a:p>
          <a:p>
            <a:pPr marL="685800" indent="-685800" algn="l">
              <a:buFont typeface="Arial" panose="020B0604020202020204" pitchFamily="34" charset="0"/>
              <a:buChar char="•"/>
            </a:pPr>
            <a:r>
              <a:rPr lang="ru-RU" dirty="0">
                <a:solidFill>
                  <a:srgbClr val="253957"/>
                </a:solidFill>
                <a:latin typeface="+mn-lt"/>
              </a:rPr>
              <a:t>Выпусках новых продуктов </a:t>
            </a:r>
          </a:p>
          <a:p>
            <a:pPr algn="l"/>
            <a:endParaRPr lang="ru-RU" dirty="0">
              <a:solidFill>
                <a:srgbClr val="253957"/>
              </a:solidFill>
              <a:latin typeface="+mn-lt"/>
            </a:endParaRPr>
          </a:p>
          <a:p>
            <a:pPr marL="685800" indent="-685800" algn="l">
              <a:buFont typeface="Arial" panose="020B0604020202020204" pitchFamily="34" charset="0"/>
              <a:buChar char="•"/>
            </a:pPr>
            <a:r>
              <a:rPr lang="ru-RU" dirty="0">
                <a:solidFill>
                  <a:srgbClr val="253957"/>
                </a:solidFill>
                <a:latin typeface="+mn-lt"/>
              </a:rPr>
              <a:t>Запусках новых рекламных компаний</a:t>
            </a:r>
          </a:p>
          <a:p>
            <a:pPr marL="685800" indent="-685800" algn="l">
              <a:buFont typeface="Arial" panose="020B0604020202020204" pitchFamily="34" charset="0"/>
              <a:buChar char="•"/>
            </a:pPr>
            <a:endParaRPr lang="ru-RU" dirty="0">
              <a:solidFill>
                <a:srgbClr val="253957"/>
              </a:solidFill>
              <a:latin typeface="+mn-lt"/>
            </a:endParaRPr>
          </a:p>
          <a:p>
            <a:pPr marL="685800" indent="-685800" algn="l">
              <a:buFont typeface="Arial" panose="020B0604020202020204" pitchFamily="34" charset="0"/>
              <a:buChar char="•"/>
            </a:pPr>
            <a:r>
              <a:rPr lang="ru-RU" dirty="0">
                <a:solidFill>
                  <a:srgbClr val="253957"/>
                </a:solidFill>
                <a:latin typeface="+mn-lt"/>
              </a:rPr>
              <a:t>Обновлении существующей линейки продуктов</a:t>
            </a:r>
          </a:p>
          <a:p>
            <a:pPr marL="685800" indent="-685800" algn="l">
              <a:buFont typeface="Arial" panose="020B0604020202020204" pitchFamily="34" charset="0"/>
              <a:buChar char="•"/>
            </a:pPr>
            <a:endParaRPr lang="ru-RU" dirty="0">
              <a:solidFill>
                <a:srgbClr val="253957"/>
              </a:solidFill>
              <a:latin typeface="+mn-lt"/>
            </a:endParaRPr>
          </a:p>
          <a:p>
            <a:pPr marL="685800" marR="0" indent="-685800" algn="l" defTabSz="821531" rtl="0" fontAlgn="auto" latinLnBrk="0" hangingPunct="0">
              <a:lnSpc>
                <a:spcPct val="100000"/>
              </a:lnSpc>
              <a:spcBef>
                <a:spcPts val="0"/>
              </a:spcBef>
              <a:spcAft>
                <a:spcPts val="0"/>
              </a:spcAft>
              <a:buClrTx/>
              <a:buSzTx/>
              <a:buFont typeface="Arial" panose="020B0604020202020204" pitchFamily="34" charset="0"/>
              <a:buChar char="•"/>
              <a:tabLst/>
            </a:pPr>
            <a:endParaRPr kumimoji="0" lang="ru-RU" sz="5000" b="0" i="0" u="none" strike="noStrike" cap="none" spc="0" normalizeH="0" baseline="0" dirty="0">
              <a:ln>
                <a:noFill/>
              </a:ln>
              <a:solidFill>
                <a:srgbClr val="253957"/>
              </a:solidFill>
              <a:effectLst/>
              <a:uFillTx/>
              <a:latin typeface="+mn-lt"/>
              <a:ea typeface="+mj-ea"/>
              <a:cs typeface="+mj-cs"/>
              <a:sym typeface="Helvetica Light"/>
            </a:endParaRPr>
          </a:p>
        </p:txBody>
      </p:sp>
      <p:pic>
        <p:nvPicPr>
          <p:cNvPr id="4" name="Рисунок 3">
            <a:extLst>
              <a:ext uri="{FF2B5EF4-FFF2-40B4-BE49-F238E27FC236}">
                <a16:creationId xmlns:a16="http://schemas.microsoft.com/office/drawing/2014/main" id="{68A92522-F48A-5646-AA13-701537C5FE38}"/>
              </a:ext>
            </a:extLst>
          </p:cNvPr>
          <p:cNvPicPr>
            <a:picLocks noChangeAspect="1"/>
          </p:cNvPicPr>
          <p:nvPr/>
        </p:nvPicPr>
        <p:blipFill>
          <a:blip r:embed="rId3"/>
          <a:stretch>
            <a:fillRect/>
          </a:stretch>
        </p:blipFill>
        <p:spPr>
          <a:xfrm>
            <a:off x="15000312" y="1134301"/>
            <a:ext cx="6445406" cy="1885878"/>
          </a:xfrm>
          <a:prstGeom prst="rect">
            <a:avLst/>
          </a:prstGeom>
        </p:spPr>
      </p:pic>
      <p:pic>
        <p:nvPicPr>
          <p:cNvPr id="7" name="Рисунок 6">
            <a:extLst>
              <a:ext uri="{FF2B5EF4-FFF2-40B4-BE49-F238E27FC236}">
                <a16:creationId xmlns:a16="http://schemas.microsoft.com/office/drawing/2014/main" id="{28F5DF2D-1069-5040-B9EB-D07ECA4415A7}"/>
              </a:ext>
            </a:extLst>
          </p:cNvPr>
          <p:cNvPicPr>
            <a:picLocks noChangeAspect="1"/>
          </p:cNvPicPr>
          <p:nvPr/>
        </p:nvPicPr>
        <p:blipFill>
          <a:blip r:embed="rId4">
            <a:duotone>
              <a:prstClr val="black"/>
              <a:srgbClr val="253957">
                <a:tint val="45000"/>
                <a:satMod val="400000"/>
              </a:srgbClr>
            </a:duotone>
          </a:blip>
          <a:stretch>
            <a:fillRect/>
          </a:stretch>
        </p:blipFill>
        <p:spPr>
          <a:xfrm>
            <a:off x="20400912" y="10066538"/>
            <a:ext cx="2708498" cy="2708498"/>
          </a:xfrm>
          <a:prstGeom prst="rect">
            <a:avLst/>
          </a:prstGeom>
        </p:spPr>
      </p:pic>
    </p:spTree>
    <p:extLst>
      <p:ext uri="{BB962C8B-B14F-4D97-AF65-F5344CB8AC3E}">
        <p14:creationId xmlns:p14="http://schemas.microsoft.com/office/powerpoint/2010/main" val="133802163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чень крутой заголовок…">
            <a:extLst>
              <a:ext uri="{FF2B5EF4-FFF2-40B4-BE49-F238E27FC236}">
                <a16:creationId xmlns:a16="http://schemas.microsoft.com/office/drawing/2014/main" id="{AA4E6690-1AAA-2444-9557-7DFB8900C208}"/>
              </a:ext>
            </a:extLst>
          </p:cNvPr>
          <p:cNvSpPr txBox="1"/>
          <p:nvPr/>
        </p:nvSpPr>
        <p:spPr>
          <a:xfrm>
            <a:off x="886744" y="124137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Анализ тональности </a:t>
            </a:r>
          </a:p>
          <a:p>
            <a:pPr algn="l">
              <a:defRPr sz="4200">
                <a:solidFill>
                  <a:srgbClr val="253957"/>
                </a:solidFill>
                <a:latin typeface="+mn-lt"/>
                <a:ea typeface="+mn-ea"/>
                <a:cs typeface="+mn-cs"/>
                <a:sym typeface="Arial Narrow"/>
              </a:defRPr>
            </a:pPr>
            <a:r>
              <a:rPr lang="ru-RU" dirty="0"/>
              <a:t>текста</a:t>
            </a:r>
          </a:p>
        </p:txBody>
      </p:sp>
      <p:sp>
        <p:nvSpPr>
          <p:cNvPr id="4" name="TextBox 3">
            <a:extLst>
              <a:ext uri="{FF2B5EF4-FFF2-40B4-BE49-F238E27FC236}">
                <a16:creationId xmlns:a16="http://schemas.microsoft.com/office/drawing/2014/main" id="{0DA698D7-CB5F-154E-A62B-1214AC4C2712}"/>
              </a:ext>
            </a:extLst>
          </p:cNvPr>
          <p:cNvSpPr txBox="1"/>
          <p:nvPr/>
        </p:nvSpPr>
        <p:spPr>
          <a:xfrm>
            <a:off x="1822848" y="4769768"/>
            <a:ext cx="12745416"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000000"/>
                </a:solidFill>
                <a:effectLst/>
                <a:uFillTx/>
                <a:latin typeface="+mj-lt"/>
                <a:ea typeface="+mj-ea"/>
                <a:cs typeface="+mj-cs"/>
                <a:sym typeface="Helvetica Light"/>
              </a:rPr>
              <a:t>2 класса</a:t>
            </a:r>
            <a:r>
              <a:rPr kumimoji="0" lang="en-US" sz="5000" b="0" i="0" u="none" strike="noStrike" cap="none" spc="0" normalizeH="0" baseline="0" dirty="0">
                <a:ln>
                  <a:noFill/>
                </a:ln>
                <a:solidFill>
                  <a:srgbClr val="000000"/>
                </a:solidFill>
                <a:effectLst/>
                <a:uFillTx/>
                <a:latin typeface="+mj-lt"/>
                <a:ea typeface="+mj-ea"/>
                <a:cs typeface="+mj-cs"/>
                <a:sym typeface="Helvetica Light"/>
              </a:rPr>
              <a:t>: </a:t>
            </a:r>
            <a:r>
              <a:rPr kumimoji="0" lang="ru-RU" sz="5000" b="0" i="0" u="none" strike="noStrike" cap="none" spc="0" normalizeH="0" baseline="0" dirty="0">
                <a:ln>
                  <a:noFill/>
                </a:ln>
                <a:solidFill>
                  <a:srgbClr val="000000"/>
                </a:solidFill>
                <a:effectLst/>
                <a:uFillTx/>
                <a:latin typeface="+mj-lt"/>
                <a:ea typeface="+mj-ea"/>
                <a:cs typeface="+mj-cs"/>
                <a:sym typeface="Helvetica Light"/>
              </a:rPr>
              <a:t>положит</a:t>
            </a:r>
            <a:r>
              <a:rPr lang="ru-RU" dirty="0"/>
              <a:t>ельные и отрицательные</a:t>
            </a:r>
          </a:p>
        </p:txBody>
      </p:sp>
      <p:sp>
        <p:nvSpPr>
          <p:cNvPr id="5" name="Прямоугольник с двумя учесеченными противолежащими углами 4">
            <a:extLst>
              <a:ext uri="{FF2B5EF4-FFF2-40B4-BE49-F238E27FC236}">
                <a16:creationId xmlns:a16="http://schemas.microsoft.com/office/drawing/2014/main" id="{93855E83-5869-1344-819D-B94048391371}"/>
              </a:ext>
            </a:extLst>
          </p:cNvPr>
          <p:cNvSpPr/>
          <p:nvPr/>
        </p:nvSpPr>
        <p:spPr>
          <a:xfrm>
            <a:off x="1534816" y="4218511"/>
            <a:ext cx="13321480" cy="2016224"/>
          </a:xfrm>
          <a:prstGeom prst="snip2DiagRect">
            <a:avLst/>
          </a:prstGeom>
          <a:noFill/>
          <a:ln w="1270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mj-lt"/>
              <a:ea typeface="+mj-ea"/>
              <a:cs typeface="+mj-cs"/>
              <a:sym typeface="Helvetica Light"/>
            </a:endParaRPr>
          </a:p>
        </p:txBody>
      </p:sp>
      <p:sp>
        <p:nvSpPr>
          <p:cNvPr id="7" name="Прямоугольник с двумя учесеченными противолежащими углами 6">
            <a:extLst>
              <a:ext uri="{FF2B5EF4-FFF2-40B4-BE49-F238E27FC236}">
                <a16:creationId xmlns:a16="http://schemas.microsoft.com/office/drawing/2014/main" id="{64522CC4-EDCD-B649-9BE4-2B120E6B27DA}"/>
              </a:ext>
            </a:extLst>
          </p:cNvPr>
          <p:cNvSpPr/>
          <p:nvPr/>
        </p:nvSpPr>
        <p:spPr>
          <a:xfrm>
            <a:off x="4979191" y="7230597"/>
            <a:ext cx="13321480" cy="2016224"/>
          </a:xfrm>
          <a:prstGeom prst="snip2DiagRect">
            <a:avLst/>
          </a:prstGeom>
          <a:noFill/>
          <a:ln w="1270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mj-lt"/>
              <a:ea typeface="+mj-ea"/>
              <a:cs typeface="+mj-cs"/>
              <a:sym typeface="Helvetica Light"/>
            </a:endParaRPr>
          </a:p>
        </p:txBody>
      </p:sp>
      <p:sp>
        <p:nvSpPr>
          <p:cNvPr id="8" name="Прямоугольник с двумя учесеченными противолежащими углами 7">
            <a:extLst>
              <a:ext uri="{FF2B5EF4-FFF2-40B4-BE49-F238E27FC236}">
                <a16:creationId xmlns:a16="http://schemas.microsoft.com/office/drawing/2014/main" id="{1B763D16-1FEB-DE42-8D08-785E84172FED}"/>
              </a:ext>
            </a:extLst>
          </p:cNvPr>
          <p:cNvSpPr/>
          <p:nvPr/>
        </p:nvSpPr>
        <p:spPr>
          <a:xfrm>
            <a:off x="8519592" y="10242683"/>
            <a:ext cx="13321480" cy="2016224"/>
          </a:xfrm>
          <a:prstGeom prst="snip2DiagRect">
            <a:avLst/>
          </a:prstGeom>
          <a:noFill/>
          <a:ln w="1270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mj-lt"/>
              <a:ea typeface="+mj-ea"/>
              <a:cs typeface="+mj-cs"/>
              <a:sym typeface="Helvetica Light"/>
            </a:endParaRPr>
          </a:p>
        </p:txBody>
      </p:sp>
      <p:sp>
        <p:nvSpPr>
          <p:cNvPr id="9" name="TextBox 8">
            <a:extLst>
              <a:ext uri="{FF2B5EF4-FFF2-40B4-BE49-F238E27FC236}">
                <a16:creationId xmlns:a16="http://schemas.microsoft.com/office/drawing/2014/main" id="{7EAD919B-757D-E34C-B4C6-E15A222D4248}"/>
              </a:ext>
            </a:extLst>
          </p:cNvPr>
          <p:cNvSpPr txBox="1"/>
          <p:nvPr/>
        </p:nvSpPr>
        <p:spPr>
          <a:xfrm>
            <a:off x="5267223" y="7781853"/>
            <a:ext cx="12745416"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000000"/>
                </a:solidFill>
                <a:effectLst/>
                <a:uFillTx/>
                <a:latin typeface="+mj-lt"/>
                <a:ea typeface="+mj-ea"/>
                <a:cs typeface="+mj-cs"/>
                <a:sym typeface="Helvetica Light"/>
              </a:rPr>
              <a:t>Метод векторизации </a:t>
            </a:r>
            <a:r>
              <a:rPr lang="en-US" dirty="0"/>
              <a:t>TF-IDF</a:t>
            </a:r>
            <a:endParaRPr lang="ru-RU" dirty="0"/>
          </a:p>
        </p:txBody>
      </p:sp>
      <p:sp>
        <p:nvSpPr>
          <p:cNvPr id="10" name="TextBox 9">
            <a:extLst>
              <a:ext uri="{FF2B5EF4-FFF2-40B4-BE49-F238E27FC236}">
                <a16:creationId xmlns:a16="http://schemas.microsoft.com/office/drawing/2014/main" id="{BF7C4277-6995-D943-AFD2-906E13F0CEC9}"/>
              </a:ext>
            </a:extLst>
          </p:cNvPr>
          <p:cNvSpPr txBox="1"/>
          <p:nvPr/>
        </p:nvSpPr>
        <p:spPr>
          <a:xfrm>
            <a:off x="8807624" y="10793939"/>
            <a:ext cx="12745416"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000000"/>
                </a:solidFill>
                <a:effectLst/>
                <a:uFillTx/>
                <a:latin typeface="+mj-lt"/>
                <a:ea typeface="+mj-ea"/>
                <a:cs typeface="+mj-cs"/>
                <a:sym typeface="Helvetica Light"/>
              </a:rPr>
              <a:t>Метод Логистической регрессии</a:t>
            </a:r>
            <a:endParaRPr lang="ru-RU" dirty="0"/>
          </a:p>
        </p:txBody>
      </p:sp>
      <p:pic>
        <p:nvPicPr>
          <p:cNvPr id="12" name="Рисунок 11" descr="Драма">
            <a:extLst>
              <a:ext uri="{FF2B5EF4-FFF2-40B4-BE49-F238E27FC236}">
                <a16:creationId xmlns:a16="http://schemas.microsoft.com/office/drawing/2014/main" id="{78AD07E8-5B7F-3A4D-9650-B2E2DEB8CB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296456" y="4399378"/>
            <a:ext cx="1716183" cy="1716183"/>
          </a:xfrm>
          <a:prstGeom prst="rect">
            <a:avLst/>
          </a:prstGeom>
        </p:spPr>
      </p:pic>
      <p:pic>
        <p:nvPicPr>
          <p:cNvPr id="14" name="Рисунок 13" descr="Шестеренки">
            <a:extLst>
              <a:ext uri="{FF2B5EF4-FFF2-40B4-BE49-F238E27FC236}">
                <a16:creationId xmlns:a16="http://schemas.microsoft.com/office/drawing/2014/main" id="{A86F3223-3C4C-F142-8444-11E85DC241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393118" y="10392702"/>
            <a:ext cx="1716183" cy="1716183"/>
          </a:xfrm>
          <a:prstGeom prst="rect">
            <a:avLst/>
          </a:prstGeom>
        </p:spPr>
      </p:pic>
      <p:pic>
        <p:nvPicPr>
          <p:cNvPr id="18" name="Рисунок 17" descr="Фильтр">
            <a:extLst>
              <a:ext uri="{FF2B5EF4-FFF2-40B4-BE49-F238E27FC236}">
                <a16:creationId xmlns:a16="http://schemas.microsoft.com/office/drawing/2014/main" id="{5ACCF245-1153-0F44-82A0-C8C43EFB7E4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404809" y="7392782"/>
            <a:ext cx="1716182" cy="1716182"/>
          </a:xfrm>
          <a:prstGeom prst="rect">
            <a:avLst/>
          </a:prstGeom>
        </p:spPr>
      </p:pic>
    </p:spTree>
    <p:extLst>
      <p:ext uri="{BB962C8B-B14F-4D97-AF65-F5344CB8AC3E}">
        <p14:creationId xmlns:p14="http://schemas.microsoft.com/office/powerpoint/2010/main" val="99220703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чень крутой заголовок…">
            <a:extLst>
              <a:ext uri="{FF2B5EF4-FFF2-40B4-BE49-F238E27FC236}">
                <a16:creationId xmlns:a16="http://schemas.microsoft.com/office/drawing/2014/main" id="{AA4E6690-1AAA-2444-9557-7DFB8900C208}"/>
              </a:ext>
            </a:extLst>
          </p:cNvPr>
          <p:cNvSpPr txBox="1"/>
          <p:nvPr/>
        </p:nvSpPr>
        <p:spPr>
          <a:xfrm>
            <a:off x="734344" y="75265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Этапы работы</a:t>
            </a:r>
          </a:p>
          <a:p>
            <a:pPr algn="l">
              <a:defRPr sz="4200">
                <a:solidFill>
                  <a:srgbClr val="253957"/>
                </a:solidFill>
                <a:latin typeface="+mn-lt"/>
                <a:ea typeface="+mn-ea"/>
                <a:cs typeface="+mn-cs"/>
                <a:sym typeface="Arial Narrow"/>
              </a:defRPr>
            </a:pPr>
            <a:r>
              <a:rPr lang="ru-RU" dirty="0"/>
              <a:t>по определению тональности</a:t>
            </a:r>
          </a:p>
        </p:txBody>
      </p:sp>
      <p:sp>
        <p:nvSpPr>
          <p:cNvPr id="6" name="TextBox 5">
            <a:extLst>
              <a:ext uri="{FF2B5EF4-FFF2-40B4-BE49-F238E27FC236}">
                <a16:creationId xmlns:a16="http://schemas.microsoft.com/office/drawing/2014/main" id="{7E0D82A8-E3AB-E24D-A456-A9ED03BB7393}"/>
              </a:ext>
            </a:extLst>
          </p:cNvPr>
          <p:cNvSpPr txBox="1"/>
          <p:nvPr/>
        </p:nvSpPr>
        <p:spPr>
          <a:xfrm>
            <a:off x="5752710" y="5673609"/>
            <a:ext cx="4613442"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t>предо</a:t>
            </a:r>
            <a:r>
              <a:rPr kumimoji="0" lang="ru-RU" sz="5000" b="0" i="0" u="none" strike="noStrike" cap="none" spc="0" normalizeH="0" baseline="0" dirty="0">
                <a:ln>
                  <a:noFill/>
                </a:ln>
                <a:solidFill>
                  <a:srgbClr val="000000"/>
                </a:solidFill>
                <a:effectLst/>
                <a:uFillTx/>
                <a:latin typeface="+mj-lt"/>
                <a:ea typeface="+mj-ea"/>
                <a:cs typeface="+mj-cs"/>
                <a:sym typeface="Helvetica Light"/>
              </a:rPr>
              <a:t>бработка</a:t>
            </a:r>
          </a:p>
        </p:txBody>
      </p:sp>
      <p:sp>
        <p:nvSpPr>
          <p:cNvPr id="7" name="TextBox 6">
            <a:extLst>
              <a:ext uri="{FF2B5EF4-FFF2-40B4-BE49-F238E27FC236}">
                <a16:creationId xmlns:a16="http://schemas.microsoft.com/office/drawing/2014/main" id="{6608D87B-D358-F14B-9996-3424BB935B7D}"/>
              </a:ext>
            </a:extLst>
          </p:cNvPr>
          <p:cNvSpPr txBox="1"/>
          <p:nvPr/>
        </p:nvSpPr>
        <p:spPr>
          <a:xfrm>
            <a:off x="13131302" y="5673609"/>
            <a:ext cx="7272808"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t>векторизация</a:t>
            </a:r>
            <a:endParaRPr kumimoji="0" lang="ru-RU" sz="5000" b="0" i="0" u="none" strike="noStrike" cap="none" spc="0" normalizeH="0" baseline="0" dirty="0">
              <a:ln>
                <a:noFill/>
              </a:ln>
              <a:solidFill>
                <a:srgbClr val="000000"/>
              </a:solidFill>
              <a:effectLst/>
              <a:uFillTx/>
              <a:latin typeface="+mj-lt"/>
              <a:ea typeface="+mj-ea"/>
              <a:cs typeface="+mj-cs"/>
              <a:sym typeface="Helvetica Light"/>
            </a:endParaRPr>
          </a:p>
        </p:txBody>
      </p:sp>
      <p:sp>
        <p:nvSpPr>
          <p:cNvPr id="8" name="TextBox 7">
            <a:extLst>
              <a:ext uri="{FF2B5EF4-FFF2-40B4-BE49-F238E27FC236}">
                <a16:creationId xmlns:a16="http://schemas.microsoft.com/office/drawing/2014/main" id="{EE4E6C9D-65C6-F441-A53A-D7B1D6E25846}"/>
              </a:ext>
            </a:extLst>
          </p:cNvPr>
          <p:cNvSpPr txBox="1"/>
          <p:nvPr/>
        </p:nvSpPr>
        <p:spPr>
          <a:xfrm>
            <a:off x="734344" y="10746431"/>
            <a:ext cx="7272808"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t>разделение</a:t>
            </a:r>
            <a:endParaRPr kumimoji="0" lang="ru-RU" sz="5000" b="0" i="0" u="none" strike="noStrike" cap="none" spc="0" normalizeH="0" baseline="0" dirty="0">
              <a:ln>
                <a:noFill/>
              </a:ln>
              <a:solidFill>
                <a:srgbClr val="000000"/>
              </a:solidFill>
              <a:effectLst/>
              <a:uFillTx/>
              <a:latin typeface="+mj-lt"/>
              <a:ea typeface="+mj-ea"/>
              <a:cs typeface="+mj-cs"/>
              <a:sym typeface="Helvetica Light"/>
            </a:endParaRPr>
          </a:p>
        </p:txBody>
      </p:sp>
      <p:sp>
        <p:nvSpPr>
          <p:cNvPr id="9" name="TextBox 8">
            <a:extLst>
              <a:ext uri="{FF2B5EF4-FFF2-40B4-BE49-F238E27FC236}">
                <a16:creationId xmlns:a16="http://schemas.microsoft.com/office/drawing/2014/main" id="{E2A629F8-E5FD-7249-9C58-3F47F922FE02}"/>
              </a:ext>
            </a:extLst>
          </p:cNvPr>
          <p:cNvSpPr txBox="1"/>
          <p:nvPr/>
        </p:nvSpPr>
        <p:spPr>
          <a:xfrm>
            <a:off x="15576376" y="10746431"/>
            <a:ext cx="7272808"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000000"/>
                </a:solidFill>
                <a:effectLst/>
                <a:uFillTx/>
                <a:latin typeface="+mj-lt"/>
                <a:ea typeface="+mj-ea"/>
                <a:cs typeface="+mj-cs"/>
                <a:sym typeface="Helvetica Light"/>
              </a:rPr>
              <a:t>контроль качества</a:t>
            </a:r>
          </a:p>
        </p:txBody>
      </p:sp>
      <p:sp>
        <p:nvSpPr>
          <p:cNvPr id="10" name="TextBox 9">
            <a:extLst>
              <a:ext uri="{FF2B5EF4-FFF2-40B4-BE49-F238E27FC236}">
                <a16:creationId xmlns:a16="http://schemas.microsoft.com/office/drawing/2014/main" id="{0E537D7A-8BD2-4643-A990-7CAE70F99DF7}"/>
              </a:ext>
            </a:extLst>
          </p:cNvPr>
          <p:cNvSpPr txBox="1"/>
          <p:nvPr/>
        </p:nvSpPr>
        <p:spPr>
          <a:xfrm>
            <a:off x="8155360" y="10656707"/>
            <a:ext cx="7272808" cy="16831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000000"/>
                </a:solidFill>
                <a:effectLst/>
                <a:uFillTx/>
                <a:latin typeface="+mj-lt"/>
                <a:ea typeface="+mj-ea"/>
                <a:cs typeface="+mj-cs"/>
                <a:sym typeface="Helvetica Light"/>
              </a:rPr>
              <a:t>подбор параметра</a:t>
            </a:r>
            <a:endParaRPr lang="ru-RU" dirty="0"/>
          </a:p>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000000"/>
                </a:solidFill>
                <a:effectLst/>
                <a:uFillTx/>
                <a:latin typeface="+mj-lt"/>
                <a:ea typeface="+mj-ea"/>
                <a:cs typeface="+mj-cs"/>
                <a:sym typeface="Helvetica Light"/>
              </a:rPr>
              <a:t>регул</a:t>
            </a:r>
            <a:r>
              <a:rPr lang="ru-RU" dirty="0"/>
              <a:t>яризации</a:t>
            </a:r>
            <a:endParaRPr kumimoji="0" lang="ru-RU" sz="5000" b="0" i="0" u="none" strike="noStrike" cap="none" spc="0" normalizeH="0" baseline="0" dirty="0">
              <a:ln>
                <a:noFill/>
              </a:ln>
              <a:solidFill>
                <a:srgbClr val="000000"/>
              </a:solidFill>
              <a:effectLst/>
              <a:uFillTx/>
              <a:latin typeface="+mj-lt"/>
              <a:ea typeface="+mj-ea"/>
              <a:cs typeface="+mj-cs"/>
              <a:sym typeface="Helvetica Light"/>
            </a:endParaRPr>
          </a:p>
        </p:txBody>
      </p:sp>
      <p:pic>
        <p:nvPicPr>
          <p:cNvPr id="12" name="Рисунок 11" descr="Контрольный список">
            <a:extLst>
              <a:ext uri="{FF2B5EF4-FFF2-40B4-BE49-F238E27FC236}">
                <a16:creationId xmlns:a16="http://schemas.microsoft.com/office/drawing/2014/main" id="{150542D9-14B0-DB48-8900-78936BE957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84486" y="3808353"/>
            <a:ext cx="1645332" cy="1645332"/>
          </a:xfrm>
          <a:prstGeom prst="rect">
            <a:avLst/>
          </a:prstGeom>
        </p:spPr>
      </p:pic>
      <p:pic>
        <p:nvPicPr>
          <p:cNvPr id="14" name="Рисунок 13" descr="Таблица">
            <a:extLst>
              <a:ext uri="{FF2B5EF4-FFF2-40B4-BE49-F238E27FC236}">
                <a16:creationId xmlns:a16="http://schemas.microsoft.com/office/drawing/2014/main" id="{6C151900-B0D0-5246-86E4-E77E0A2C4B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801024" y="3698833"/>
            <a:ext cx="1933363" cy="1933363"/>
          </a:xfrm>
          <a:prstGeom prst="rect">
            <a:avLst/>
          </a:prstGeom>
        </p:spPr>
      </p:pic>
      <p:pic>
        <p:nvPicPr>
          <p:cNvPr id="16" name="Рисунок 15" descr="Статистика">
            <a:extLst>
              <a:ext uri="{FF2B5EF4-FFF2-40B4-BE49-F238E27FC236}">
                <a16:creationId xmlns:a16="http://schemas.microsoft.com/office/drawing/2014/main" id="{4E67EFC0-FD0F-D445-9093-24899099AD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69097" y="8952355"/>
            <a:ext cx="1645333" cy="1645333"/>
          </a:xfrm>
          <a:prstGeom prst="rect">
            <a:avLst/>
          </a:prstGeom>
        </p:spPr>
      </p:pic>
      <p:pic>
        <p:nvPicPr>
          <p:cNvPr id="18" name="Рисунок 17" descr="Гистограмма тенденции роста">
            <a:extLst>
              <a:ext uri="{FF2B5EF4-FFF2-40B4-BE49-F238E27FC236}">
                <a16:creationId xmlns:a16="http://schemas.microsoft.com/office/drawing/2014/main" id="{BE811085-2B39-3448-AC53-02ED9A6C8C1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8153686" y="8952355"/>
            <a:ext cx="1645333" cy="1645333"/>
          </a:xfrm>
          <a:prstGeom prst="rect">
            <a:avLst/>
          </a:prstGeom>
        </p:spPr>
      </p:pic>
      <p:pic>
        <p:nvPicPr>
          <p:cNvPr id="20" name="Рисунок 19" descr="Схема игры">
            <a:extLst>
              <a:ext uri="{FF2B5EF4-FFF2-40B4-BE49-F238E27FC236}">
                <a16:creationId xmlns:a16="http://schemas.microsoft.com/office/drawing/2014/main" id="{9D4FCDEA-853A-6F44-96AF-49ED106740E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399874" y="9101099"/>
            <a:ext cx="1645332" cy="1645332"/>
          </a:xfrm>
          <a:prstGeom prst="rect">
            <a:avLst/>
          </a:prstGeom>
        </p:spPr>
      </p:pic>
    </p:spTree>
    <p:extLst>
      <p:ext uri="{BB962C8B-B14F-4D97-AF65-F5344CB8AC3E}">
        <p14:creationId xmlns:p14="http://schemas.microsoft.com/office/powerpoint/2010/main" val="188028203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чень крутой заголовок…">
            <a:extLst>
              <a:ext uri="{FF2B5EF4-FFF2-40B4-BE49-F238E27FC236}">
                <a16:creationId xmlns:a16="http://schemas.microsoft.com/office/drawing/2014/main" id="{AA4E6690-1AAA-2444-9557-7DFB8900C208}"/>
              </a:ext>
            </a:extLst>
          </p:cNvPr>
          <p:cNvSpPr txBox="1"/>
          <p:nvPr/>
        </p:nvSpPr>
        <p:spPr>
          <a:xfrm>
            <a:off x="598712" y="374367"/>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Векторизация</a:t>
            </a:r>
            <a:r>
              <a:rPr lang="en-US" dirty="0"/>
              <a:t> </a:t>
            </a:r>
            <a:r>
              <a:rPr lang="ru-RU" dirty="0"/>
              <a:t>отзывов</a:t>
            </a:r>
          </a:p>
        </p:txBody>
      </p:sp>
      <p:sp>
        <p:nvSpPr>
          <p:cNvPr id="7" name="TextBox 6">
            <a:extLst>
              <a:ext uri="{FF2B5EF4-FFF2-40B4-BE49-F238E27FC236}">
                <a16:creationId xmlns:a16="http://schemas.microsoft.com/office/drawing/2014/main" id="{61878220-4812-1846-B556-1CC3115621D1}"/>
              </a:ext>
            </a:extLst>
          </p:cNvPr>
          <p:cNvSpPr txBox="1"/>
          <p:nvPr/>
        </p:nvSpPr>
        <p:spPr>
          <a:xfrm>
            <a:off x="598712" y="3043927"/>
            <a:ext cx="6807705" cy="1015663"/>
          </a:xfrm>
          <a:prstGeom prst="rect">
            <a:avLst/>
          </a:prstGeom>
          <a:noFill/>
        </p:spPr>
        <p:txBody>
          <a:bodyPr wrap="square" rtlCol="0">
            <a:spAutoFit/>
          </a:bodyPr>
          <a:lstStyle/>
          <a:p>
            <a:pPr algn="l"/>
            <a:r>
              <a:rPr lang="ru-RU" sz="6000" cap="all" dirty="0">
                <a:solidFill>
                  <a:srgbClr val="253957"/>
                </a:solidFill>
                <a:latin typeface="+mn-lt"/>
                <a:ea typeface="+mn-ea"/>
                <a:cs typeface="+mn-cs"/>
              </a:rPr>
              <a:t>Метод </a:t>
            </a:r>
            <a:r>
              <a:rPr lang="en" sz="6000" cap="all" dirty="0">
                <a:solidFill>
                  <a:srgbClr val="253957"/>
                </a:solidFill>
                <a:latin typeface="+mn-lt"/>
                <a:ea typeface="+mn-ea"/>
                <a:cs typeface="+mn-cs"/>
              </a:rPr>
              <a:t>TF-IDF</a:t>
            </a:r>
          </a:p>
        </p:txBody>
      </p:sp>
      <p:sp>
        <p:nvSpPr>
          <p:cNvPr id="4" name="TextBox 3">
            <a:extLst>
              <a:ext uri="{FF2B5EF4-FFF2-40B4-BE49-F238E27FC236}">
                <a16:creationId xmlns:a16="http://schemas.microsoft.com/office/drawing/2014/main" id="{6DC5EB36-076C-E844-A584-5673345AE5B7}"/>
              </a:ext>
            </a:extLst>
          </p:cNvPr>
          <p:cNvSpPr txBox="1"/>
          <p:nvPr/>
        </p:nvSpPr>
        <p:spPr>
          <a:xfrm>
            <a:off x="885258" y="4873636"/>
            <a:ext cx="15545162" cy="18062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ru-RU" sz="3600" dirty="0"/>
              <a:t>Оценка важности </a:t>
            </a:r>
            <a:r>
              <a:rPr lang="ru-RU" sz="3600" dirty="0">
                <a:solidFill>
                  <a:sysClr val="windowText" lastClr="000000"/>
                </a:solidFill>
              </a:rPr>
              <a:t>слова как в контексте рассматриваемого экземпляра документа, так и относительно других документов, находящихся в коллекции</a:t>
            </a:r>
            <a:endParaRPr kumimoji="0" lang="ru-RU" sz="3600" b="0" i="0" u="none" strike="noStrike" cap="none" spc="0" normalizeH="0" baseline="0" dirty="0">
              <a:ln>
                <a:noFill/>
              </a:ln>
              <a:solidFill>
                <a:srgbClr val="000000"/>
              </a:solidFill>
              <a:effectLst/>
              <a:uFillTx/>
              <a:latin typeface="+mj-lt"/>
              <a:ea typeface="+mj-ea"/>
              <a:cs typeface="+mj-cs"/>
              <a:sym typeface="Helvetica Light"/>
            </a:endParaRPr>
          </a:p>
        </p:txBody>
      </p:sp>
      <mc:AlternateContent xmlns:mc="http://schemas.openxmlformats.org/markup-compatibility/2006" xmlns:a14="http://schemas.microsoft.com/office/drawing/2010/main">
        <mc:Choice Requires="a14">
          <p:sp>
            <p:nvSpPr>
              <p:cNvPr id="6" name="Прямоугольник 5">
                <a:extLst>
                  <a:ext uri="{FF2B5EF4-FFF2-40B4-BE49-F238E27FC236}">
                    <a16:creationId xmlns:a16="http://schemas.microsoft.com/office/drawing/2014/main" id="{A661E478-D6D1-D149-85CB-1020F3E10479}"/>
                  </a:ext>
                </a:extLst>
              </p:cNvPr>
              <p:cNvSpPr/>
              <p:nvPr/>
            </p:nvSpPr>
            <p:spPr>
              <a:xfrm>
                <a:off x="362080" y="8679297"/>
                <a:ext cx="5198474" cy="15217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800" i="1" smtClean="0">
                          <a:solidFill>
                            <a:sysClr val="windowText" lastClr="000000"/>
                          </a:solidFill>
                          <a:latin typeface="Cambria Math" panose="02040503050406030204" pitchFamily="18" charset="0"/>
                        </a:rPr>
                        <m:t>𝑇𝐹</m:t>
                      </m:r>
                      <m:d>
                        <m:dPr>
                          <m:ctrlPr>
                            <a:rPr lang="en-US" sz="4800" i="1">
                              <a:solidFill>
                                <a:sysClr val="windowText" lastClr="000000"/>
                              </a:solidFill>
                              <a:latin typeface="Cambria Math" panose="02040503050406030204" pitchFamily="18" charset="0"/>
                            </a:rPr>
                          </m:ctrlPr>
                        </m:dPr>
                        <m:e>
                          <m:r>
                            <a:rPr lang="en-US" sz="4800" b="0" i="1" smtClean="0">
                              <a:solidFill>
                                <a:sysClr val="windowText" lastClr="000000"/>
                              </a:solidFill>
                              <a:latin typeface="Cambria Math" panose="02040503050406030204" pitchFamily="18" charset="0"/>
                            </a:rPr>
                            <m:t>𝑡</m:t>
                          </m:r>
                          <m:r>
                            <a:rPr lang="en-US" sz="4800" i="1">
                              <a:solidFill>
                                <a:sysClr val="windowText" lastClr="000000"/>
                              </a:solidFill>
                              <a:latin typeface="Cambria Math" panose="02040503050406030204" pitchFamily="18" charset="0"/>
                            </a:rPr>
                            <m:t>,</m:t>
                          </m:r>
                          <m:r>
                            <a:rPr lang="en-US" sz="4800" i="1">
                              <a:solidFill>
                                <a:sysClr val="windowText" lastClr="000000"/>
                              </a:solidFill>
                              <a:latin typeface="Cambria Math" panose="02040503050406030204" pitchFamily="18" charset="0"/>
                            </a:rPr>
                            <m:t>𝑑</m:t>
                          </m:r>
                        </m:e>
                      </m:d>
                      <m:r>
                        <a:rPr lang="en-US" sz="4800" i="1">
                          <a:solidFill>
                            <a:sysClr val="windowText" lastClr="000000"/>
                          </a:solidFill>
                          <a:latin typeface="Cambria Math" panose="02040503050406030204" pitchFamily="18" charset="0"/>
                        </a:rPr>
                        <m:t>=</m:t>
                      </m:r>
                      <m:f>
                        <m:fPr>
                          <m:ctrlPr>
                            <a:rPr lang="en-US" sz="4800" i="1">
                              <a:solidFill>
                                <a:sysClr val="windowText" lastClr="000000"/>
                              </a:solidFill>
                              <a:latin typeface="Cambria Math" panose="02040503050406030204" pitchFamily="18" charset="0"/>
                            </a:rPr>
                          </m:ctrlPr>
                        </m:fPr>
                        <m:num>
                          <m:sSub>
                            <m:sSubPr>
                              <m:ctrlPr>
                                <a:rPr lang="en-US" sz="4800" b="0" i="1" smtClean="0">
                                  <a:solidFill>
                                    <a:sysClr val="windowText" lastClr="000000"/>
                                  </a:solidFill>
                                  <a:latin typeface="Cambria Math" panose="02040503050406030204" pitchFamily="18" charset="0"/>
                                </a:rPr>
                              </m:ctrlPr>
                            </m:sSubPr>
                            <m:e>
                              <m:r>
                                <a:rPr lang="en-US" sz="4800" b="0" i="1" smtClean="0">
                                  <a:solidFill>
                                    <a:sysClr val="windowText" lastClr="000000"/>
                                  </a:solidFill>
                                  <a:latin typeface="Cambria Math" panose="02040503050406030204" pitchFamily="18" charset="0"/>
                                </a:rPr>
                                <m:t>𝑛</m:t>
                              </m:r>
                            </m:e>
                            <m:sub>
                              <m:r>
                                <a:rPr lang="en-US" sz="4800" b="0" i="1" smtClean="0">
                                  <a:solidFill>
                                    <a:sysClr val="windowText" lastClr="000000"/>
                                  </a:solidFill>
                                  <a:latin typeface="Cambria Math" panose="02040503050406030204" pitchFamily="18" charset="0"/>
                                </a:rPr>
                                <m:t>𝑡</m:t>
                              </m:r>
                            </m:sub>
                          </m:sSub>
                        </m:num>
                        <m:den>
                          <m:nary>
                            <m:naryPr>
                              <m:chr m:val="∑"/>
                              <m:limLoc m:val="subSup"/>
                              <m:supHide m:val="on"/>
                              <m:ctrlPr>
                                <a:rPr lang="en-US" sz="4800" i="1">
                                  <a:solidFill>
                                    <a:sysClr val="windowText" lastClr="000000"/>
                                  </a:solidFill>
                                  <a:latin typeface="Cambria Math" panose="02040503050406030204" pitchFamily="18" charset="0"/>
                                </a:rPr>
                              </m:ctrlPr>
                            </m:naryPr>
                            <m:sub>
                              <m:r>
                                <m:rPr>
                                  <m:brk m:alnAt="9"/>
                                </m:rPr>
                                <a:rPr lang="en-US" sz="4800" i="1">
                                  <a:solidFill>
                                    <a:sysClr val="windowText" lastClr="000000"/>
                                  </a:solidFill>
                                  <a:latin typeface="Cambria Math" panose="02040503050406030204" pitchFamily="18" charset="0"/>
                                </a:rPr>
                                <m:t>𝑘</m:t>
                              </m:r>
                            </m:sub>
                            <m:sup/>
                            <m:e>
                              <m:d>
                                <m:dPr>
                                  <m:ctrlPr>
                                    <a:rPr lang="en-US" sz="4800" i="1">
                                      <a:solidFill>
                                        <a:sysClr val="windowText" lastClr="000000"/>
                                      </a:solidFill>
                                      <a:latin typeface="Cambria Math" panose="02040503050406030204" pitchFamily="18" charset="0"/>
                                    </a:rPr>
                                  </m:ctrlPr>
                                </m:dPr>
                                <m:e>
                                  <m:sSub>
                                    <m:sSubPr>
                                      <m:ctrlPr>
                                        <a:rPr lang="en-US" sz="4800" i="1">
                                          <a:solidFill>
                                            <a:sysClr val="windowText" lastClr="000000"/>
                                          </a:solidFill>
                                          <a:latin typeface="Cambria Math" panose="02040503050406030204" pitchFamily="18" charset="0"/>
                                        </a:rPr>
                                      </m:ctrlPr>
                                    </m:sSubPr>
                                    <m:e>
                                      <m:r>
                                        <a:rPr lang="en-US" sz="4800" i="1">
                                          <a:solidFill>
                                            <a:sysClr val="windowText" lastClr="000000"/>
                                          </a:solidFill>
                                          <a:latin typeface="Cambria Math" panose="02040503050406030204" pitchFamily="18" charset="0"/>
                                        </a:rPr>
                                        <m:t>𝑛</m:t>
                                      </m:r>
                                    </m:e>
                                    <m:sub>
                                      <m:r>
                                        <a:rPr lang="en-US" sz="4800" i="1">
                                          <a:solidFill>
                                            <a:sysClr val="windowText" lastClr="000000"/>
                                          </a:solidFill>
                                          <a:latin typeface="Cambria Math" panose="02040503050406030204" pitchFamily="18" charset="0"/>
                                        </a:rPr>
                                        <m:t>𝑘</m:t>
                                      </m:r>
                                    </m:sub>
                                  </m:sSub>
                                </m:e>
                              </m:d>
                            </m:e>
                          </m:nary>
                        </m:den>
                      </m:f>
                    </m:oMath>
                  </m:oMathPara>
                </a14:m>
                <a:endParaRPr lang="ru-RU" sz="4800" dirty="0"/>
              </a:p>
            </p:txBody>
          </p:sp>
        </mc:Choice>
        <mc:Fallback xmlns="">
          <p:sp>
            <p:nvSpPr>
              <p:cNvPr id="6" name="Прямоугольник 5">
                <a:extLst>
                  <a:ext uri="{FF2B5EF4-FFF2-40B4-BE49-F238E27FC236}">
                    <a16:creationId xmlns:a16="http://schemas.microsoft.com/office/drawing/2014/main" id="{A661E478-D6D1-D149-85CB-1020F3E10479}"/>
                  </a:ext>
                </a:extLst>
              </p:cNvPr>
              <p:cNvSpPr>
                <a:spLocks noRot="1" noChangeAspect="1" noMove="1" noResize="1" noEditPoints="1" noAdjustHandles="1" noChangeArrowheads="1" noChangeShapeType="1" noTextEdit="1"/>
              </p:cNvSpPr>
              <p:nvPr/>
            </p:nvSpPr>
            <p:spPr>
              <a:xfrm>
                <a:off x="362080" y="8679297"/>
                <a:ext cx="5198474" cy="1521763"/>
              </a:xfrm>
              <a:prstGeom prst="rect">
                <a:avLst/>
              </a:prstGeom>
              <a:blipFill>
                <a:blip r:embed="rId3"/>
                <a:stretch>
                  <a:fillRect l="-1707" t="-36364" b="-119008"/>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 name="Прямоугольник 10">
                <a:extLst>
                  <a:ext uri="{FF2B5EF4-FFF2-40B4-BE49-F238E27FC236}">
                    <a16:creationId xmlns:a16="http://schemas.microsoft.com/office/drawing/2014/main" id="{D9F1038B-55FD-BA41-8EFB-04B8A9D06F97}"/>
                  </a:ext>
                </a:extLst>
              </p:cNvPr>
              <p:cNvSpPr/>
              <p:nvPr/>
            </p:nvSpPr>
            <p:spPr>
              <a:xfrm>
                <a:off x="7404965" y="7190276"/>
                <a:ext cx="8554650"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𝑇𝐹</m:t>
                      </m:r>
                      <m:r>
                        <a:rPr lang="en-US" sz="4400" b="0" i="1" smtClean="0">
                          <a:latin typeface="Cambria Math" panose="02040503050406030204" pitchFamily="18" charset="0"/>
                        </a:rPr>
                        <m:t>−</m:t>
                      </m:r>
                      <m:r>
                        <a:rPr lang="en-US" sz="4400" b="0" i="1" smtClean="0">
                          <a:latin typeface="Cambria Math" panose="02040503050406030204" pitchFamily="18" charset="0"/>
                        </a:rPr>
                        <m:t>𝐼𝐷𝐹</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𝑡</m:t>
                          </m:r>
                          <m:r>
                            <a:rPr lang="en-US" sz="4400" b="0" i="1" smtClean="0">
                              <a:latin typeface="Cambria Math" panose="02040503050406030204" pitchFamily="18" charset="0"/>
                            </a:rPr>
                            <m:t>,</m:t>
                          </m:r>
                          <m:r>
                            <a:rPr lang="en-US" sz="4400" b="0" i="1" smtClean="0">
                              <a:latin typeface="Cambria Math" panose="02040503050406030204" pitchFamily="18" charset="0"/>
                            </a:rPr>
                            <m:t>𝑑</m:t>
                          </m:r>
                        </m:e>
                      </m:d>
                      <m:r>
                        <a:rPr lang="en-US" sz="4400" b="0" i="1" smtClean="0">
                          <a:latin typeface="Cambria Math" panose="02040503050406030204" pitchFamily="18" charset="0"/>
                        </a:rPr>
                        <m:t>=</m:t>
                      </m:r>
                      <m:r>
                        <a:rPr lang="en-US" sz="4400" b="0" i="1" smtClean="0">
                          <a:latin typeface="Cambria Math" panose="02040503050406030204" pitchFamily="18" charset="0"/>
                        </a:rPr>
                        <m:t>𝑡𝑓</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𝑡</m:t>
                          </m:r>
                          <m:r>
                            <a:rPr lang="en-US" sz="4400" b="0" i="1" smtClean="0">
                              <a:latin typeface="Cambria Math" panose="02040503050406030204" pitchFamily="18" charset="0"/>
                            </a:rPr>
                            <m:t>,</m:t>
                          </m:r>
                          <m:r>
                            <a:rPr lang="en-US" sz="4400" b="0" i="1" smtClean="0">
                              <a:latin typeface="Cambria Math" panose="02040503050406030204" pitchFamily="18" charset="0"/>
                            </a:rPr>
                            <m:t>𝑑</m:t>
                          </m:r>
                        </m:e>
                      </m:d>
                      <m:r>
                        <a:rPr lang="en-US" sz="4400" b="0" i="1" smtClean="0">
                          <a:latin typeface="Cambria Math" panose="02040503050406030204" pitchFamily="18" charset="0"/>
                        </a:rPr>
                        <m:t>∗</m:t>
                      </m:r>
                      <m:r>
                        <a:rPr lang="en-US" sz="4400" b="0" i="1" smtClean="0">
                          <a:latin typeface="Cambria Math" panose="02040503050406030204" pitchFamily="18" charset="0"/>
                        </a:rPr>
                        <m:t>𝑖𝑑𝑓</m:t>
                      </m:r>
                      <m:r>
                        <a:rPr lang="en-US" sz="4400" b="0" i="1" smtClean="0">
                          <a:latin typeface="Cambria Math" panose="02040503050406030204" pitchFamily="18" charset="0"/>
                        </a:rPr>
                        <m:t>(</m:t>
                      </m:r>
                      <m:r>
                        <a:rPr lang="en-US" sz="4400" b="0" i="1" smtClean="0">
                          <a:latin typeface="Cambria Math" panose="02040503050406030204" pitchFamily="18" charset="0"/>
                        </a:rPr>
                        <m:t>𝑡</m:t>
                      </m:r>
                      <m:r>
                        <a:rPr lang="en-US" sz="4400" b="0" i="1" smtClean="0">
                          <a:latin typeface="Cambria Math" panose="02040503050406030204" pitchFamily="18" charset="0"/>
                        </a:rPr>
                        <m:t>)</m:t>
                      </m:r>
                    </m:oMath>
                  </m:oMathPara>
                </a14:m>
                <a:endParaRPr lang="ru-RU" sz="4400" dirty="0"/>
              </a:p>
            </p:txBody>
          </p:sp>
        </mc:Choice>
        <mc:Fallback xmlns="">
          <p:sp>
            <p:nvSpPr>
              <p:cNvPr id="11" name="Прямоугольник 10">
                <a:extLst>
                  <a:ext uri="{FF2B5EF4-FFF2-40B4-BE49-F238E27FC236}">
                    <a16:creationId xmlns:a16="http://schemas.microsoft.com/office/drawing/2014/main" id="{D9F1038B-55FD-BA41-8EFB-04B8A9D06F97}"/>
                  </a:ext>
                </a:extLst>
              </p:cNvPr>
              <p:cNvSpPr>
                <a:spLocks noRot="1" noChangeAspect="1" noMove="1" noResize="1" noEditPoints="1" noAdjustHandles="1" noChangeArrowheads="1" noChangeShapeType="1" noTextEdit="1"/>
              </p:cNvSpPr>
              <p:nvPr/>
            </p:nvSpPr>
            <p:spPr>
              <a:xfrm>
                <a:off x="7404965" y="7190276"/>
                <a:ext cx="8554650" cy="769441"/>
              </a:xfrm>
              <a:prstGeom prst="rect">
                <a:avLst/>
              </a:prstGeom>
              <a:blipFill>
                <a:blip r:embed="rId4"/>
                <a:stretch>
                  <a:fillRect l="-593" b="-22581"/>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2" name="Прямоугольник 11">
                <a:extLst>
                  <a:ext uri="{FF2B5EF4-FFF2-40B4-BE49-F238E27FC236}">
                    <a16:creationId xmlns:a16="http://schemas.microsoft.com/office/drawing/2014/main" id="{BF951E7D-77CE-6E4E-B1CA-517546F3131A}"/>
                  </a:ext>
                </a:extLst>
              </p:cNvPr>
              <p:cNvSpPr/>
              <p:nvPr/>
            </p:nvSpPr>
            <p:spPr>
              <a:xfrm>
                <a:off x="362080" y="11088847"/>
                <a:ext cx="7280968" cy="1611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800" b="0" i="1" smtClean="0">
                          <a:solidFill>
                            <a:sysClr val="windowText" lastClr="000000"/>
                          </a:solidFill>
                          <a:latin typeface="Cambria Math" panose="02040503050406030204" pitchFamily="18" charset="0"/>
                        </a:rPr>
                        <m:t>𝐼𝐷𝐹</m:t>
                      </m:r>
                      <m:d>
                        <m:dPr>
                          <m:ctrlPr>
                            <a:rPr lang="en-US" sz="4800" i="1">
                              <a:solidFill>
                                <a:sysClr val="windowText" lastClr="000000"/>
                              </a:solidFill>
                              <a:latin typeface="Cambria Math" panose="02040503050406030204" pitchFamily="18" charset="0"/>
                            </a:rPr>
                          </m:ctrlPr>
                        </m:dPr>
                        <m:e>
                          <m:r>
                            <a:rPr lang="en-US" sz="4800" b="0" i="1" smtClean="0">
                              <a:solidFill>
                                <a:sysClr val="windowText" lastClr="000000"/>
                              </a:solidFill>
                              <a:latin typeface="Cambria Math" panose="02040503050406030204" pitchFamily="18" charset="0"/>
                            </a:rPr>
                            <m:t>𝑡</m:t>
                          </m:r>
                        </m:e>
                      </m:d>
                      <m:r>
                        <a:rPr lang="en-US" sz="4800" i="1">
                          <a:solidFill>
                            <a:sysClr val="windowText" lastClr="000000"/>
                          </a:solidFill>
                          <a:latin typeface="Cambria Math" panose="02040503050406030204" pitchFamily="18" charset="0"/>
                        </a:rPr>
                        <m:t>=</m:t>
                      </m:r>
                      <m:r>
                        <a:rPr lang="en-US" sz="4800" b="0" i="1" smtClean="0">
                          <a:solidFill>
                            <a:sysClr val="windowText" lastClr="000000"/>
                          </a:solidFill>
                          <a:latin typeface="Cambria Math" panose="02040503050406030204" pitchFamily="18" charset="0"/>
                        </a:rPr>
                        <m:t>𝑙𝑛</m:t>
                      </m:r>
                      <m:f>
                        <m:fPr>
                          <m:ctrlPr>
                            <a:rPr lang="en-US" sz="4800" i="1">
                              <a:solidFill>
                                <a:sysClr val="windowText" lastClr="000000"/>
                              </a:solidFill>
                              <a:latin typeface="Cambria Math" panose="02040503050406030204" pitchFamily="18" charset="0"/>
                            </a:rPr>
                          </m:ctrlPr>
                        </m:fPr>
                        <m:num>
                          <m:r>
                            <a:rPr lang="en-US" sz="4800" b="0" i="1" smtClean="0">
                              <a:solidFill>
                                <a:sysClr val="windowText" lastClr="000000"/>
                              </a:solidFill>
                              <a:latin typeface="Cambria Math" panose="02040503050406030204" pitchFamily="18" charset="0"/>
                            </a:rPr>
                            <m:t>1+</m:t>
                          </m:r>
                          <m:r>
                            <a:rPr lang="en-US" sz="4800" b="0" i="1" smtClean="0">
                              <a:solidFill>
                                <a:sysClr val="windowText" lastClr="000000"/>
                              </a:solidFill>
                              <a:latin typeface="Cambria Math" panose="02040503050406030204" pitchFamily="18" charset="0"/>
                            </a:rPr>
                            <m:t>𝑛</m:t>
                          </m:r>
                        </m:num>
                        <m:den>
                          <m:r>
                            <a:rPr lang="en-US" sz="4800" b="0" i="1" smtClean="0">
                              <a:solidFill>
                                <a:sysClr val="windowText" lastClr="000000"/>
                              </a:solidFill>
                              <a:latin typeface="Cambria Math" panose="02040503050406030204" pitchFamily="18" charset="0"/>
                            </a:rPr>
                            <m:t>1+</m:t>
                          </m:r>
                          <m:r>
                            <a:rPr lang="en-US" sz="4800" b="0" i="1" smtClean="0">
                              <a:solidFill>
                                <a:sysClr val="windowText" lastClr="000000"/>
                              </a:solidFill>
                              <a:latin typeface="Cambria Math" panose="02040503050406030204" pitchFamily="18" charset="0"/>
                            </a:rPr>
                            <m:t>𝑑𝑓</m:t>
                          </m:r>
                          <m:r>
                            <a:rPr lang="en-US" sz="4800" b="0" i="1" smtClean="0">
                              <a:solidFill>
                                <a:sysClr val="windowText" lastClr="000000"/>
                              </a:solidFill>
                              <a:latin typeface="Cambria Math" panose="02040503050406030204" pitchFamily="18" charset="0"/>
                            </a:rPr>
                            <m:t>(</m:t>
                          </m:r>
                          <m:r>
                            <a:rPr lang="en-US" sz="4800" b="0" i="1" smtClean="0">
                              <a:solidFill>
                                <a:sysClr val="windowText" lastClr="000000"/>
                              </a:solidFill>
                              <a:latin typeface="Cambria Math" panose="02040503050406030204" pitchFamily="18" charset="0"/>
                            </a:rPr>
                            <m:t>𝑡</m:t>
                          </m:r>
                          <m:r>
                            <a:rPr lang="en-US" sz="4800" b="0" i="1" smtClean="0">
                              <a:solidFill>
                                <a:sysClr val="windowText" lastClr="000000"/>
                              </a:solidFill>
                              <a:latin typeface="Cambria Math" panose="02040503050406030204" pitchFamily="18" charset="0"/>
                            </a:rPr>
                            <m:t>)</m:t>
                          </m:r>
                        </m:den>
                      </m:f>
                      <m:r>
                        <a:rPr lang="en-US" sz="4800" b="0" i="1" smtClean="0">
                          <a:solidFill>
                            <a:sysClr val="windowText" lastClr="000000"/>
                          </a:solidFill>
                          <a:latin typeface="Cambria Math" panose="02040503050406030204" pitchFamily="18" charset="0"/>
                        </a:rPr>
                        <m:t>+1</m:t>
                      </m:r>
                    </m:oMath>
                  </m:oMathPara>
                </a14:m>
                <a:endParaRPr lang="ru-RU" sz="4800" dirty="0"/>
              </a:p>
            </p:txBody>
          </p:sp>
        </mc:Choice>
        <mc:Fallback xmlns="">
          <p:sp>
            <p:nvSpPr>
              <p:cNvPr id="12" name="Прямоугольник 11">
                <a:extLst>
                  <a:ext uri="{FF2B5EF4-FFF2-40B4-BE49-F238E27FC236}">
                    <a16:creationId xmlns:a16="http://schemas.microsoft.com/office/drawing/2014/main" id="{BF951E7D-77CE-6E4E-B1CA-517546F3131A}"/>
                  </a:ext>
                </a:extLst>
              </p:cNvPr>
              <p:cNvSpPr>
                <a:spLocks noRot="1" noChangeAspect="1" noMove="1" noResize="1" noEditPoints="1" noAdjustHandles="1" noChangeArrowheads="1" noChangeShapeType="1" noTextEdit="1"/>
              </p:cNvSpPr>
              <p:nvPr/>
            </p:nvSpPr>
            <p:spPr>
              <a:xfrm>
                <a:off x="362080" y="11088847"/>
                <a:ext cx="7280968" cy="1611082"/>
              </a:xfrm>
              <a:prstGeom prst="rect">
                <a:avLst/>
              </a:prstGeom>
              <a:blipFill>
                <a:blip r:embed="rId5"/>
                <a:stretch>
                  <a:fillRect l="-1045" b="-13281"/>
                </a:stretch>
              </a:blipFill>
            </p:spPr>
            <p:txBody>
              <a:bodyPr/>
              <a:lstStyle/>
              <a:p>
                <a:r>
                  <a:rPr lang="ru-RU">
                    <a:noFill/>
                  </a:rPr>
                  <a:t> </a:t>
                </a:r>
              </a:p>
            </p:txBody>
          </p:sp>
        </mc:Fallback>
      </mc:AlternateContent>
      <p:pic>
        <p:nvPicPr>
          <p:cNvPr id="9" name="Рисунок 8">
            <a:extLst>
              <a:ext uri="{FF2B5EF4-FFF2-40B4-BE49-F238E27FC236}">
                <a16:creationId xmlns:a16="http://schemas.microsoft.com/office/drawing/2014/main" id="{DBA6B5B9-DBDB-C542-8AA3-67B6147A3F3E}"/>
              </a:ext>
            </a:extLst>
          </p:cNvPr>
          <p:cNvPicPr>
            <a:picLocks noChangeAspect="1"/>
          </p:cNvPicPr>
          <p:nvPr/>
        </p:nvPicPr>
        <p:blipFill>
          <a:blip r:embed="rId6"/>
          <a:stretch>
            <a:fillRect/>
          </a:stretch>
        </p:blipFill>
        <p:spPr>
          <a:xfrm>
            <a:off x="6601801" y="8828111"/>
            <a:ext cx="14689632" cy="1224136"/>
          </a:xfrm>
          <a:prstGeom prst="rect">
            <a:avLst/>
          </a:prstGeom>
        </p:spPr>
      </p:pic>
      <p:pic>
        <p:nvPicPr>
          <p:cNvPr id="10" name="Рисунок 9">
            <a:extLst>
              <a:ext uri="{FF2B5EF4-FFF2-40B4-BE49-F238E27FC236}">
                <a16:creationId xmlns:a16="http://schemas.microsoft.com/office/drawing/2014/main" id="{6758C3F4-B13C-C146-ABDD-CE7EC00E020D}"/>
              </a:ext>
            </a:extLst>
          </p:cNvPr>
          <p:cNvPicPr>
            <a:picLocks noChangeAspect="1"/>
          </p:cNvPicPr>
          <p:nvPr/>
        </p:nvPicPr>
        <p:blipFill>
          <a:blip r:embed="rId7"/>
          <a:stretch>
            <a:fillRect/>
          </a:stretch>
        </p:blipFill>
        <p:spPr>
          <a:xfrm>
            <a:off x="7635499" y="10933810"/>
            <a:ext cx="14149538" cy="1886605"/>
          </a:xfrm>
          <a:prstGeom prst="rect">
            <a:avLst/>
          </a:prstGeom>
        </p:spPr>
      </p:pic>
    </p:spTree>
    <p:extLst>
      <p:ext uri="{BB962C8B-B14F-4D97-AF65-F5344CB8AC3E}">
        <p14:creationId xmlns:p14="http://schemas.microsoft.com/office/powerpoint/2010/main" val="426045656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чень крутой заголовок…">
            <a:extLst>
              <a:ext uri="{FF2B5EF4-FFF2-40B4-BE49-F238E27FC236}">
                <a16:creationId xmlns:a16="http://schemas.microsoft.com/office/drawing/2014/main" id="{AA4E6690-1AAA-2444-9557-7DFB8900C208}"/>
              </a:ext>
            </a:extLst>
          </p:cNvPr>
          <p:cNvSpPr txBox="1"/>
          <p:nvPr/>
        </p:nvSpPr>
        <p:spPr>
          <a:xfrm>
            <a:off x="598712" y="374367"/>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Метод логистической регрессии</a:t>
            </a:r>
          </a:p>
        </p:txBody>
      </p:sp>
      <p:sp>
        <p:nvSpPr>
          <p:cNvPr id="4" name="TextBox 3">
            <a:extLst>
              <a:ext uri="{FF2B5EF4-FFF2-40B4-BE49-F238E27FC236}">
                <a16:creationId xmlns:a16="http://schemas.microsoft.com/office/drawing/2014/main" id="{6DC5EB36-076C-E844-A584-5673345AE5B7}"/>
              </a:ext>
            </a:extLst>
          </p:cNvPr>
          <p:cNvSpPr txBox="1"/>
          <p:nvPr/>
        </p:nvSpPr>
        <p:spPr>
          <a:xfrm>
            <a:off x="829403" y="2393504"/>
            <a:ext cx="15545162" cy="23602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a:defRPr sz="4800">
                <a:solidFill>
                  <a:srgbClr val="253957"/>
                </a:solidFill>
                <a:latin typeface="+mn-lt"/>
              </a:defRPr>
            </a:lvl1pPr>
          </a:lstStyle>
          <a:p>
            <a:r>
              <a:rPr lang="ru-RU" dirty="0"/>
              <a:t>Является частным случаем линейного классификатора</a:t>
            </a:r>
            <a:r>
              <a:rPr lang="en-US" dirty="0"/>
              <a:t>. </a:t>
            </a:r>
            <a:endParaRPr lang="ru-RU" dirty="0"/>
          </a:p>
          <a:p>
            <a:r>
              <a:rPr lang="ru-RU" dirty="0"/>
              <a:t>Хорошо работает с большим объём данным, быстро обучается.</a:t>
            </a:r>
          </a:p>
          <a:p>
            <a:endParaRPr lang="ru-RU" dirty="0"/>
          </a:p>
        </p:txBody>
      </p:sp>
      <p:pic>
        <p:nvPicPr>
          <p:cNvPr id="3" name="Рисунок 2">
            <a:extLst>
              <a:ext uri="{FF2B5EF4-FFF2-40B4-BE49-F238E27FC236}">
                <a16:creationId xmlns:a16="http://schemas.microsoft.com/office/drawing/2014/main" id="{4EDEBA39-7611-0C42-A9F7-C2BAEF8F2865}"/>
              </a:ext>
            </a:extLst>
          </p:cNvPr>
          <p:cNvPicPr>
            <a:picLocks noChangeAspect="1"/>
          </p:cNvPicPr>
          <p:nvPr/>
        </p:nvPicPr>
        <p:blipFill>
          <a:blip r:embed="rId3"/>
          <a:stretch>
            <a:fillRect/>
          </a:stretch>
        </p:blipFill>
        <p:spPr>
          <a:xfrm>
            <a:off x="3695056" y="8586192"/>
            <a:ext cx="16075786" cy="2736304"/>
          </a:xfrm>
          <a:prstGeom prst="rect">
            <a:avLst/>
          </a:prstGeom>
        </p:spPr>
      </p:pic>
    </p:spTree>
    <p:extLst>
      <p:ext uri="{BB962C8B-B14F-4D97-AF65-F5344CB8AC3E}">
        <p14:creationId xmlns:p14="http://schemas.microsoft.com/office/powerpoint/2010/main" val="199577072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чень крутой заголовок…">
            <a:extLst>
              <a:ext uri="{FF2B5EF4-FFF2-40B4-BE49-F238E27FC236}">
                <a16:creationId xmlns:a16="http://schemas.microsoft.com/office/drawing/2014/main" id="{6C513CA8-1F92-1F43-9D2E-75656E61B560}"/>
              </a:ext>
            </a:extLst>
          </p:cNvPr>
          <p:cNvSpPr txBox="1"/>
          <p:nvPr/>
        </p:nvSpPr>
        <p:spPr>
          <a:xfrm>
            <a:off x="598712" y="374367"/>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Подбор параметра регуляризации</a:t>
            </a:r>
            <a:r>
              <a:rPr lang="en-US" dirty="0"/>
              <a:t> -</a:t>
            </a:r>
            <a:r>
              <a:rPr lang="ru-RU" dirty="0"/>
              <a:t> </a:t>
            </a:r>
            <a:r>
              <a:rPr lang="en-US" dirty="0"/>
              <a:t>C</a:t>
            </a:r>
            <a:endParaRPr lang="ru-RU" dirty="0"/>
          </a:p>
        </p:txBody>
      </p:sp>
      <p:pic>
        <p:nvPicPr>
          <p:cNvPr id="4" name="Рисунок 3">
            <a:extLst>
              <a:ext uri="{FF2B5EF4-FFF2-40B4-BE49-F238E27FC236}">
                <a16:creationId xmlns:a16="http://schemas.microsoft.com/office/drawing/2014/main" id="{0227019E-3D2F-3743-B15A-DAFB56AD7E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2928" y="2033464"/>
            <a:ext cx="16777864" cy="11100970"/>
          </a:xfrm>
          <a:prstGeom prst="rect">
            <a:avLst/>
          </a:prstGeom>
        </p:spPr>
      </p:pic>
    </p:spTree>
    <p:extLst>
      <p:ext uri="{BB962C8B-B14F-4D97-AF65-F5344CB8AC3E}">
        <p14:creationId xmlns:p14="http://schemas.microsoft.com/office/powerpoint/2010/main" val="406280678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чень крутой заголовок…">
            <a:extLst>
              <a:ext uri="{FF2B5EF4-FFF2-40B4-BE49-F238E27FC236}">
                <a16:creationId xmlns:a16="http://schemas.microsoft.com/office/drawing/2014/main" id="{AA4E6690-1AAA-2444-9557-7DFB8900C208}"/>
              </a:ext>
            </a:extLst>
          </p:cNvPr>
          <p:cNvSpPr txBox="1"/>
          <p:nvPr/>
        </p:nvSpPr>
        <p:spPr>
          <a:xfrm>
            <a:off x="886744" y="124137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Результаты работы</a:t>
            </a:r>
          </a:p>
        </p:txBody>
      </p:sp>
      <p:graphicFrame>
        <p:nvGraphicFramePr>
          <p:cNvPr id="13" name="Диаграмма 12">
            <a:extLst>
              <a:ext uri="{FF2B5EF4-FFF2-40B4-BE49-F238E27FC236}">
                <a16:creationId xmlns:a16="http://schemas.microsoft.com/office/drawing/2014/main" id="{13CD350F-5311-8E45-8934-ED9C7DDCB30A}"/>
              </a:ext>
            </a:extLst>
          </p:cNvPr>
          <p:cNvGraphicFramePr>
            <a:graphicFrameLocks/>
          </p:cNvGraphicFramePr>
          <p:nvPr>
            <p:extLst>
              <p:ext uri="{D42A27DB-BD31-4B8C-83A1-F6EECF244321}">
                <p14:modId xmlns:p14="http://schemas.microsoft.com/office/powerpoint/2010/main" val="2683697960"/>
              </p:ext>
            </p:extLst>
          </p:nvPr>
        </p:nvGraphicFramePr>
        <p:xfrm>
          <a:off x="-337392" y="8154144"/>
          <a:ext cx="10284580" cy="54958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Диаграмма 13">
            <a:extLst>
              <a:ext uri="{FF2B5EF4-FFF2-40B4-BE49-F238E27FC236}">
                <a16:creationId xmlns:a16="http://schemas.microsoft.com/office/drawing/2014/main" id="{03F52958-A8BB-EB4C-85B7-139959F265B8}"/>
              </a:ext>
            </a:extLst>
          </p:cNvPr>
          <p:cNvGraphicFramePr>
            <a:graphicFrameLocks/>
          </p:cNvGraphicFramePr>
          <p:nvPr>
            <p:extLst>
              <p:ext uri="{D42A27DB-BD31-4B8C-83A1-F6EECF244321}">
                <p14:modId xmlns:p14="http://schemas.microsoft.com/office/powerpoint/2010/main" val="2548757028"/>
              </p:ext>
            </p:extLst>
          </p:nvPr>
        </p:nvGraphicFramePr>
        <p:xfrm>
          <a:off x="13416136" y="8298160"/>
          <a:ext cx="9937104" cy="520778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Диаграмма 14">
            <a:extLst>
              <a:ext uri="{FF2B5EF4-FFF2-40B4-BE49-F238E27FC236}">
                <a16:creationId xmlns:a16="http://schemas.microsoft.com/office/drawing/2014/main" id="{AF993F82-008C-5642-B29D-79C1CF956D05}"/>
              </a:ext>
            </a:extLst>
          </p:cNvPr>
          <p:cNvGraphicFramePr>
            <a:graphicFrameLocks/>
          </p:cNvGraphicFramePr>
          <p:nvPr>
            <p:extLst>
              <p:ext uri="{D42A27DB-BD31-4B8C-83A1-F6EECF244321}">
                <p14:modId xmlns:p14="http://schemas.microsoft.com/office/powerpoint/2010/main" val="3198208397"/>
              </p:ext>
            </p:extLst>
          </p:nvPr>
        </p:nvGraphicFramePr>
        <p:xfrm>
          <a:off x="6359352" y="2609528"/>
          <a:ext cx="11665296" cy="554461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85394380"/>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1037</TotalTime>
  <Words>347</Words>
  <Application>Microsoft Macintosh PowerPoint</Application>
  <PresentationFormat>Произвольный</PresentationFormat>
  <Paragraphs>66</Paragraphs>
  <Slides>12</Slides>
  <Notes>6</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12</vt:i4>
      </vt:variant>
    </vt:vector>
  </HeadingPairs>
  <TitlesOfParts>
    <vt:vector size="19" baseType="lpstr">
      <vt:lpstr>Arial</vt:lpstr>
      <vt:lpstr>Arial Narrow</vt:lpstr>
      <vt:lpstr>Cambria Math</vt:lpstr>
      <vt:lpstr>Helvetica</vt:lpstr>
      <vt:lpstr>Helvetica Light</vt:lpstr>
      <vt:lpstr>Helvetica Neue</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Denis Pekhterev</cp:lastModifiedBy>
  <cp:revision>25</cp:revision>
  <dcterms:modified xsi:type="dcterms:W3CDTF">2019-06-18T18:16:48Z</dcterms:modified>
</cp:coreProperties>
</file>