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67" r:id="rId4"/>
    <p:sldId id="264" r:id="rId5"/>
    <p:sldId id="265" r:id="rId6"/>
    <p:sldId id="266" r:id="rId7"/>
    <p:sldId id="263"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p:cViewPr varScale="1">
        <p:scale>
          <a:sx n="60" d="100"/>
          <a:sy n="60" d="100"/>
        </p:scale>
        <p:origin x="256" y="18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30" b="0" i="0" u="none" strike="noStrike" kern="1200" spc="0" baseline="0">
                <a:solidFill>
                  <a:schemeClr val="tx1">
                    <a:lumMod val="65000"/>
                    <a:lumOff val="35000"/>
                  </a:schemeClr>
                </a:solidFill>
                <a:latin typeface="+mn-lt"/>
                <a:ea typeface="+mn-ea"/>
                <a:cs typeface="+mn-cs"/>
              </a:defRPr>
            </a:pPr>
            <a:r>
              <a:rPr lang="en" sz="4030"/>
              <a:t>ACC </a:t>
            </a:r>
            <a:r>
              <a:rPr lang="ru-RU" sz="4030"/>
              <a:t>для </a:t>
            </a:r>
            <a:r>
              <a:rPr lang="en-US" sz="4030"/>
              <a:t>"</a:t>
            </a:r>
            <a:r>
              <a:rPr lang="ru-RU" sz="4030"/>
              <a:t>Рецензии на книги</a:t>
            </a:r>
            <a:r>
              <a:rPr lang="en-US" sz="4030"/>
              <a:t>"</a:t>
            </a:r>
            <a:r>
              <a:rPr lang="ru-RU" sz="4030"/>
              <a:t> </a:t>
            </a:r>
            <a:endParaRPr lang="en" sz="4030"/>
          </a:p>
        </c:rich>
      </c:tx>
      <c:overlay val="0"/>
      <c:spPr>
        <a:noFill/>
        <a:ln>
          <a:noFill/>
        </a:ln>
        <a:effectLst/>
      </c:spPr>
      <c:txPr>
        <a:bodyPr rot="0" spcFirstLastPara="1" vertOverflow="ellipsis" vert="horz" wrap="square" anchor="ctr" anchorCtr="1"/>
        <a:lstStyle/>
        <a:p>
          <a:pPr>
            <a:defRPr sz="403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35924879771463686"/>
          <c:y val="0.1943297207656591"/>
          <c:w val="0.32719216535823537"/>
          <c:h val="0.61229037227242411"/>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38-CC48-A402-8F0D0F51DD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38-CC48-A402-8F0D0F51DD94}"/>
              </c:ext>
            </c:extLst>
          </c:dPt>
          <c:dLbls>
            <c:dLbl>
              <c:idx val="0"/>
              <c:layout>
                <c:manualLayout>
                  <c:x val="-0.20738084824717695"/>
                  <c:y val="1.57425939909777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38-CC48-A402-8F0D0F51DD94}"/>
                </c:ext>
              </c:extLst>
            </c:dLbl>
            <c:dLbl>
              <c:idx val="1"/>
              <c:layout>
                <c:manualLayout>
                  <c:x val="-3.9634473710921693E-2"/>
                  <c:y val="4.9401837480908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38-CC48-A402-8F0D0F51DD94}"/>
                </c:ext>
              </c:extLst>
            </c:dLbl>
            <c:spPr>
              <a:noFill/>
              <a:ln>
                <a:noFill/>
              </a:ln>
              <a:effectLst/>
            </c:spPr>
            <c:txPr>
              <a:bodyPr rot="0" spcFirstLastPara="1" vertOverflow="ellipsis" vert="horz" wrap="square" anchor="ctr" anchorCtr="1"/>
              <a:lstStyle/>
              <a:p>
                <a:pPr>
                  <a:defRPr sz="336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extLst>
          </c:dLbls>
          <c:cat>
            <c:strRef>
              <c:f>Лист1!$A$2:$B$2</c:f>
              <c:strCache>
                <c:ptCount val="2"/>
                <c:pt idx="0">
                  <c:v>Доля правильных ответов</c:v>
                </c:pt>
                <c:pt idx="1">
                  <c:v>Доля неправильных ответов</c:v>
                </c:pt>
              </c:strCache>
            </c:strRef>
          </c:cat>
          <c:val>
            <c:numRef>
              <c:f>Лист1!$A$3:$B$3</c:f>
              <c:numCache>
                <c:formatCode>0.00%</c:formatCode>
                <c:ptCount val="2"/>
                <c:pt idx="0">
                  <c:v>0.91469999999999996</c:v>
                </c:pt>
                <c:pt idx="1">
                  <c:v>8.5300000000000042E-2</c:v>
                </c:pt>
              </c:numCache>
            </c:numRef>
          </c:val>
          <c:extLst>
            <c:ext xmlns:c16="http://schemas.microsoft.com/office/drawing/2014/chart" uri="{C3380CC4-5D6E-409C-BE32-E72D297353CC}">
              <c16:uniqueId val="{00000004-5838-CC48-A402-8F0D0F51DD94}"/>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66343860349478545"/>
          <c:y val="0.23585033307039532"/>
          <c:w val="0.33656139650521461"/>
          <c:h val="0.55192259346238515"/>
        </c:manualLayout>
      </c:layout>
      <c:overlay val="0"/>
      <c:spPr>
        <a:noFill/>
        <a:ln>
          <a:noFill/>
        </a:ln>
        <a:effectLst/>
      </c:spPr>
      <c:txPr>
        <a:bodyPr rot="0" spcFirstLastPara="1" vertOverflow="ellipsis" vert="horz" wrap="square" anchor="ctr" anchorCtr="1"/>
        <a:lstStyle/>
        <a:p>
          <a:pPr>
            <a:defRPr sz="336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32" b="0" i="0" u="none" strike="noStrike" kern="1200" spc="0" baseline="0">
                <a:solidFill>
                  <a:schemeClr val="tx1">
                    <a:lumMod val="65000"/>
                    <a:lumOff val="35000"/>
                  </a:schemeClr>
                </a:solidFill>
                <a:latin typeface="+mn-lt"/>
                <a:ea typeface="+mn-ea"/>
                <a:cs typeface="+mn-cs"/>
              </a:defRPr>
            </a:pPr>
            <a:r>
              <a:rPr lang="en" dirty="0"/>
              <a:t>ACC </a:t>
            </a:r>
            <a:r>
              <a:rPr lang="ru-RU" dirty="0"/>
              <a:t>для </a:t>
            </a:r>
            <a:r>
              <a:rPr lang="en-US" dirty="0"/>
              <a:t>"</a:t>
            </a:r>
            <a:r>
              <a:rPr lang="ru-RU" dirty="0"/>
              <a:t>Кино и Телевидение</a:t>
            </a:r>
            <a:r>
              <a:rPr lang="en-US" dirty="0"/>
              <a:t>"</a:t>
            </a:r>
            <a:r>
              <a:rPr lang="ru-RU" dirty="0"/>
              <a:t> </a:t>
            </a:r>
            <a:endParaRPr lang="en" dirty="0"/>
          </a:p>
        </c:rich>
      </c:tx>
      <c:overlay val="0"/>
      <c:spPr>
        <a:noFill/>
        <a:ln>
          <a:noFill/>
        </a:ln>
        <a:effectLst/>
      </c:spPr>
      <c:txPr>
        <a:bodyPr rot="0" spcFirstLastPara="1" vertOverflow="ellipsis" vert="horz" wrap="square" anchor="ctr" anchorCtr="1"/>
        <a:lstStyle/>
        <a:p>
          <a:pPr>
            <a:defRPr sz="403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26900151190930477"/>
          <c:y val="0.23338073675126955"/>
          <c:w val="0.39225925576833942"/>
          <c:h val="0.60014570502375097"/>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69-2246-A46A-1336A053765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69-2246-A46A-1336A053765A}"/>
              </c:ext>
            </c:extLst>
          </c:dPt>
          <c:dLbls>
            <c:dLbl>
              <c:idx val="0"/>
              <c:layout>
                <c:manualLayout>
                  <c:x val="-1.0468436490502163E-3"/>
                  <c:y val="-3.018559532637797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D69-2246-A46A-1336A053765A}"/>
                </c:ext>
              </c:extLst>
            </c:dLbl>
            <c:spPr>
              <a:noFill/>
              <a:ln>
                <a:noFill/>
              </a:ln>
              <a:effectLst/>
            </c:spPr>
            <c:txPr>
              <a:bodyPr rot="0" spcFirstLastPara="1" vertOverflow="ellipsis" vert="horz" wrap="square" anchor="ctr" anchorCtr="1"/>
              <a:lstStyle/>
              <a:p>
                <a:pPr>
                  <a:defRPr sz="336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Лист1!$A$2:$B$2</c:f>
              <c:strCache>
                <c:ptCount val="2"/>
                <c:pt idx="0">
                  <c:v>Доля правильных ответов</c:v>
                </c:pt>
                <c:pt idx="1">
                  <c:v>Доля неправильных ответов</c:v>
                </c:pt>
              </c:strCache>
            </c:strRef>
          </c:cat>
          <c:val>
            <c:numRef>
              <c:f>Лист1!$A$6:$B$6</c:f>
              <c:numCache>
                <c:formatCode>0.00%</c:formatCode>
                <c:ptCount val="2"/>
                <c:pt idx="0">
                  <c:v>0.90649999999999997</c:v>
                </c:pt>
                <c:pt idx="1">
                  <c:v>9.3500000000000028E-2</c:v>
                </c:pt>
              </c:numCache>
            </c:numRef>
          </c:val>
          <c:extLst>
            <c:ext xmlns:c16="http://schemas.microsoft.com/office/drawing/2014/chart" uri="{C3380CC4-5D6E-409C-BE32-E72D297353CC}">
              <c16:uniqueId val="{00000004-BD69-2246-A46A-1336A053765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58619221455265047"/>
          <c:y val="0.17921141860392772"/>
          <c:w val="0.41050380473023124"/>
          <c:h val="0.64168162184976252"/>
        </c:manualLayout>
      </c:layout>
      <c:overlay val="0"/>
      <c:spPr>
        <a:noFill/>
        <a:ln>
          <a:noFill/>
        </a:ln>
        <a:effectLst/>
      </c:spPr>
      <c:txPr>
        <a:bodyPr rot="0" spcFirstLastPara="1" vertOverflow="ellipsis" vert="horz" wrap="square" anchor="ctr" anchorCtr="1"/>
        <a:lstStyle/>
        <a:p>
          <a:pPr>
            <a:defRPr sz="336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360"/>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320" b="0" i="0" u="none" strike="noStrike" kern="1200" spc="0" baseline="0">
                <a:solidFill>
                  <a:schemeClr val="tx1">
                    <a:lumMod val="65000"/>
                    <a:lumOff val="35000"/>
                  </a:schemeClr>
                </a:solidFill>
                <a:latin typeface="+mn-lt"/>
                <a:ea typeface="+mn-ea"/>
                <a:cs typeface="+mn-cs"/>
              </a:defRPr>
            </a:pPr>
            <a:r>
              <a:rPr lang="en"/>
              <a:t>ACC </a:t>
            </a:r>
            <a:r>
              <a:rPr lang="ru-RU"/>
              <a:t>для </a:t>
            </a:r>
            <a:r>
              <a:rPr lang="en-US"/>
              <a:t>”</a:t>
            </a:r>
            <a:r>
              <a:rPr lang="ru-RU"/>
              <a:t>Медицина и здоровье</a:t>
            </a:r>
            <a:r>
              <a:rPr lang="en-US"/>
              <a:t>"</a:t>
            </a:r>
            <a:r>
              <a:rPr lang="ru-RU"/>
              <a:t> </a:t>
            </a:r>
            <a:endParaRPr lang="en"/>
          </a:p>
        </c:rich>
      </c:tx>
      <c:overlay val="0"/>
      <c:spPr>
        <a:noFill/>
        <a:ln>
          <a:noFill/>
        </a:ln>
        <a:effectLst/>
      </c:spPr>
      <c:txPr>
        <a:bodyPr rot="0" spcFirstLastPara="1" vertOverflow="ellipsis" vert="horz" wrap="square" anchor="ctr" anchorCtr="1"/>
        <a:lstStyle/>
        <a:p>
          <a:pPr>
            <a:defRPr sz="432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C04-A84A-B709-92D2AABBB7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C04-A84A-B709-92D2AABBB752}"/>
              </c:ext>
            </c:extLst>
          </c:dPt>
          <c:dLbls>
            <c:dLbl>
              <c:idx val="0"/>
              <c:layout>
                <c:manualLayout>
                  <c:x val="-1.5718503842508582E-2"/>
                  <c:y val="-5.1329073104431396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C04-A84A-B709-92D2AABBB752}"/>
                </c:ext>
              </c:extLst>
            </c:dLbl>
            <c:spPr>
              <a:noFill/>
              <a:ln>
                <a:noFill/>
              </a:ln>
              <a:effectLst/>
            </c:spPr>
            <c:txPr>
              <a:bodyPr rot="0" spcFirstLastPara="1" vertOverflow="ellipsis" vert="horz" wrap="square" anchor="ctr" anchorCtr="1"/>
              <a:lstStyle/>
              <a:p>
                <a:pPr>
                  <a:defRPr sz="36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Лист1!$E$2:$F$2</c:f>
              <c:strCache>
                <c:ptCount val="1"/>
                <c:pt idx="0">
                  <c:v>Доля правильных ответов	Доля неправильных ответов</c:v>
                </c:pt>
              </c:strCache>
            </c:strRef>
          </c:cat>
          <c:val>
            <c:numRef>
              <c:f>Лист1!$E$3:$F$3</c:f>
              <c:numCache>
                <c:formatCode>0.00%</c:formatCode>
                <c:ptCount val="2"/>
                <c:pt idx="0">
                  <c:v>0.85780000000000001</c:v>
                </c:pt>
                <c:pt idx="1">
                  <c:v>0.14219999999999999</c:v>
                </c:pt>
              </c:numCache>
            </c:numRef>
          </c:val>
          <c:extLst>
            <c:ext xmlns:c16="http://schemas.microsoft.com/office/drawing/2014/chart" uri="{C3380CC4-5D6E-409C-BE32-E72D297353CC}">
              <c16:uniqueId val="{00000004-CC04-A84A-B709-92D2AABBB75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600"/>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Здесь будет появляться большой график и потом уменьшаться и становиться в ряд</a:t>
            </a:r>
          </a:p>
        </p:txBody>
      </p:sp>
    </p:spTree>
    <p:extLst>
      <p:ext uri="{BB962C8B-B14F-4D97-AF65-F5344CB8AC3E}">
        <p14:creationId xmlns:p14="http://schemas.microsoft.com/office/powerpoint/2010/main" val="149786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3283998"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Определение тональности текста методами машинного обучения</a:t>
            </a:r>
            <a:endParaRPr dirty="0"/>
          </a:p>
        </p:txBody>
      </p:sp>
      <p:sp>
        <p:nvSpPr>
          <p:cNvPr id="53" name="Очень крутой подзаголовок презентации"/>
          <p:cNvSpPr txBox="1"/>
          <p:nvPr/>
        </p:nvSpPr>
        <p:spPr>
          <a:xfrm>
            <a:off x="14064208" y="1071927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r"/>
            <a:r>
              <a:rPr lang="ru-RU" dirty="0"/>
              <a:t>Автор</a:t>
            </a:r>
            <a:r>
              <a:rPr lang="en-US" dirty="0"/>
              <a:t>:</a:t>
            </a:r>
            <a:r>
              <a:rPr lang="ru-RU" dirty="0"/>
              <a:t> Пехтерев Д.О.</a:t>
            </a:r>
          </a:p>
          <a:p>
            <a:pPr algn="r"/>
            <a:r>
              <a:rPr lang="ru-RU" dirty="0"/>
              <a:t>Научный руководитель</a:t>
            </a:r>
            <a:r>
              <a:rPr lang="en-US" dirty="0"/>
              <a:t>: </a:t>
            </a:r>
            <a:r>
              <a:rPr lang="ru-RU" dirty="0"/>
              <a:t>Артамонов С.Ю.</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Суперкомпьютерное моделирование в науке и инженерии</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ru-RU" dirty="0"/>
              <a:t>9</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3870314" y="7180000"/>
            <a:ext cx="21360087" cy="2886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Aft>
                <a:spcPts val="600"/>
              </a:spcAft>
              <a:defRPr sz="7000" b="1" cap="all">
                <a:solidFill>
                  <a:srgbClr val="253957"/>
                </a:solidFill>
                <a:latin typeface="+mn-lt"/>
                <a:ea typeface="+mn-ea"/>
                <a:cs typeface="+mn-cs"/>
                <a:sym typeface="Arial Narrow"/>
              </a:defRPr>
            </a:pPr>
            <a:r>
              <a:rPr lang="ru-RU" dirty="0"/>
              <a:t>Задача</a:t>
            </a:r>
            <a:endParaRPr lang="ru-RU" sz="8800" dirty="0"/>
          </a:p>
          <a:p>
            <a:pPr algn="l">
              <a:spcAft>
                <a:spcPts val="600"/>
              </a:spcAft>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	Анализ тональности отзывов методами машинного обучения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52907" y="793785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endParaRPr dirty="0"/>
          </a:p>
        </p:txBody>
      </p:sp>
      <p:sp>
        <p:nvSpPr>
          <p:cNvPr id="62" name="Название подразделения, лаборатории, факультета и т.д."/>
          <p:cNvSpPr txBox="1"/>
          <p:nvPr/>
        </p:nvSpPr>
        <p:spPr>
          <a:xfrm>
            <a:off x="11338744" y="956276"/>
            <a:ext cx="11366416"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t>Название подразделения, лаборатории, факультета и т.д.</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Прямоугольник 1">
            <a:extLst>
              <a:ext uri="{FF2B5EF4-FFF2-40B4-BE49-F238E27FC236}">
                <a16:creationId xmlns:a16="http://schemas.microsoft.com/office/drawing/2014/main" id="{E1DAD358-77DB-9641-A760-65A264C0F42F}"/>
              </a:ext>
            </a:extLst>
          </p:cNvPr>
          <p:cNvSpPr/>
          <p:nvPr/>
        </p:nvSpPr>
        <p:spPr>
          <a:xfrm>
            <a:off x="3864191" y="3473624"/>
            <a:ext cx="17759687" cy="3062377"/>
          </a:xfrm>
          <a:prstGeom prst="rect">
            <a:avLst/>
          </a:prstGeom>
        </p:spPr>
        <p:txBody>
          <a:bodyPr wrap="square">
            <a:spAutoFit/>
          </a:bodyPr>
          <a:lstStyle/>
          <a:p>
            <a:pPr algn="l">
              <a:spcAft>
                <a:spcPts val="600"/>
              </a:spcAft>
              <a:defRPr sz="2800">
                <a:solidFill>
                  <a:srgbClr val="253957"/>
                </a:solidFill>
                <a:latin typeface="+mn-lt"/>
                <a:ea typeface="+mn-ea"/>
                <a:cs typeface="+mn-cs"/>
                <a:sym typeface="Arial Narrow"/>
              </a:defRPr>
            </a:pPr>
            <a:r>
              <a:rPr lang="ru-RU" sz="8000" b="1" cap="all" dirty="0">
                <a:solidFill>
                  <a:srgbClr val="253957"/>
                </a:solidFill>
                <a:sym typeface="Arial Narrow"/>
              </a:rPr>
              <a:t>Цель</a:t>
            </a:r>
          </a:p>
          <a:p>
            <a:pPr algn="l">
              <a:spcAft>
                <a:spcPts val="600"/>
              </a:spcAft>
              <a:defRPr sz="2800">
                <a:solidFill>
                  <a:srgbClr val="253957"/>
                </a:solidFill>
                <a:latin typeface="+mn-lt"/>
                <a:ea typeface="+mn-ea"/>
                <a:cs typeface="+mn-cs"/>
                <a:sym typeface="Arial Narrow"/>
              </a:defRPr>
            </a:pPr>
            <a:r>
              <a:rPr lang="ru-RU" sz="5400" dirty="0">
                <a:solidFill>
                  <a:srgbClr val="253957"/>
                </a:solidFill>
                <a:sym typeface="Arial Narrow"/>
              </a:rPr>
              <a:t>	Применение современных средств прикладной математики для анализа данных</a:t>
            </a:r>
          </a:p>
        </p:txBody>
      </p:sp>
      <p:sp>
        <p:nvSpPr>
          <p:cNvPr id="3" name="Прямоугольник 2">
            <a:extLst>
              <a:ext uri="{FF2B5EF4-FFF2-40B4-BE49-F238E27FC236}">
                <a16:creationId xmlns:a16="http://schemas.microsoft.com/office/drawing/2014/main" id="{FC429E1E-F03B-E94C-98A8-5BF90D6CB151}"/>
              </a:ext>
            </a:extLst>
          </p:cNvPr>
          <p:cNvSpPr/>
          <p:nvPr/>
        </p:nvSpPr>
        <p:spPr>
          <a:xfrm>
            <a:off x="3868007" y="10476360"/>
            <a:ext cx="12192000" cy="2077492"/>
          </a:xfrm>
          <a:prstGeom prst="rect">
            <a:avLst/>
          </a:prstGeom>
        </p:spPr>
        <p:txBody>
          <a:bodyPr>
            <a:spAutoFit/>
          </a:bodyPr>
          <a:lstStyle/>
          <a:p>
            <a:pPr algn="l">
              <a:spcBef>
                <a:spcPts val="600"/>
              </a:spcBef>
              <a:spcAft>
                <a:spcPts val="600"/>
              </a:spcAft>
              <a:defRPr sz="7000" b="1" cap="all">
                <a:solidFill>
                  <a:srgbClr val="253957"/>
                </a:solidFill>
                <a:latin typeface="+mn-lt"/>
                <a:ea typeface="+mn-ea"/>
                <a:cs typeface="+mn-cs"/>
                <a:sym typeface="Arial Narrow"/>
              </a:defRPr>
            </a:pPr>
            <a:r>
              <a:rPr lang="ru-RU" sz="7000" b="1" cap="all" dirty="0">
                <a:solidFill>
                  <a:srgbClr val="253957"/>
                </a:solidFill>
                <a:latin typeface="+mn-lt"/>
                <a:ea typeface="+mn-ea"/>
                <a:cs typeface="+mn-cs"/>
                <a:sym typeface="Arial Narrow"/>
              </a:rPr>
              <a:t>Используемый метод</a:t>
            </a:r>
          </a:p>
          <a:p>
            <a:pPr algn="l">
              <a:spcAft>
                <a:spcPts val="600"/>
              </a:spcAft>
              <a:defRPr sz="2800">
                <a:solidFill>
                  <a:srgbClr val="253957"/>
                </a:solidFill>
                <a:latin typeface="+mn-lt"/>
                <a:ea typeface="+mn-ea"/>
                <a:cs typeface="+mn-cs"/>
                <a:sym typeface="Arial Narrow"/>
              </a:defRPr>
            </a:pPr>
            <a:r>
              <a:rPr lang="ru-RU" sz="5400" dirty="0">
                <a:solidFill>
                  <a:srgbClr val="253957"/>
                </a:solidFill>
                <a:sym typeface="Arial Narrow"/>
              </a:rPr>
              <a:t>	</a:t>
            </a:r>
            <a:r>
              <a:rPr lang="ru-RU" sz="4800" dirty="0">
                <a:solidFill>
                  <a:srgbClr val="253957"/>
                </a:solidFill>
                <a:latin typeface="+mn-lt"/>
                <a:ea typeface="+mn-ea"/>
                <a:cs typeface="+mn-cs"/>
                <a:sym typeface="Arial Narrow"/>
              </a:rPr>
              <a:t>Метод логистической регрессии</a:t>
            </a:r>
          </a:p>
        </p:txBody>
      </p:sp>
      <p:pic>
        <p:nvPicPr>
          <p:cNvPr id="4" name="Рисунок 3">
            <a:extLst>
              <a:ext uri="{FF2B5EF4-FFF2-40B4-BE49-F238E27FC236}">
                <a16:creationId xmlns:a16="http://schemas.microsoft.com/office/drawing/2014/main" id="{1BD972A0-6C63-8649-B67D-B9B8B6B4F7E1}"/>
              </a:ext>
            </a:extLst>
          </p:cNvPr>
          <p:cNvPicPr>
            <a:picLocks noChangeAspect="1"/>
          </p:cNvPicPr>
          <p:nvPr/>
        </p:nvPicPr>
        <p:blipFill>
          <a:blip r:embed="rId3"/>
          <a:stretch>
            <a:fillRect/>
          </a:stretch>
        </p:blipFill>
        <p:spPr>
          <a:xfrm>
            <a:off x="1608664" y="4259103"/>
            <a:ext cx="1491418" cy="1491418"/>
          </a:xfrm>
          <a:prstGeom prst="rect">
            <a:avLst/>
          </a:prstGeom>
        </p:spPr>
      </p:pic>
      <p:pic>
        <p:nvPicPr>
          <p:cNvPr id="7" name="Рисунок 6">
            <a:extLst>
              <a:ext uri="{FF2B5EF4-FFF2-40B4-BE49-F238E27FC236}">
                <a16:creationId xmlns:a16="http://schemas.microsoft.com/office/drawing/2014/main" id="{7F77436A-7F46-3443-A75C-0C2867B4B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7744" y="7532705"/>
            <a:ext cx="1740274" cy="1740274"/>
          </a:xfrm>
          <a:prstGeom prst="rect">
            <a:avLst/>
          </a:prstGeom>
        </p:spPr>
      </p:pic>
      <p:pic>
        <p:nvPicPr>
          <p:cNvPr id="10" name="Рисунок 9">
            <a:extLst>
              <a:ext uri="{FF2B5EF4-FFF2-40B4-BE49-F238E27FC236}">
                <a16:creationId xmlns:a16="http://schemas.microsoft.com/office/drawing/2014/main" id="{4B129BC1-F1C5-C242-8BCC-8994990B3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2480" y="10847231"/>
            <a:ext cx="1678803" cy="1678803"/>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6744" y="124137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a:t>
            </a:r>
          </a:p>
          <a:p>
            <a:pPr algn="l">
              <a:defRPr sz="4200">
                <a:solidFill>
                  <a:srgbClr val="253957"/>
                </a:solidFill>
                <a:latin typeface="+mn-lt"/>
                <a:ea typeface="+mn-ea"/>
                <a:cs typeface="+mn-cs"/>
                <a:sym typeface="Arial Narrow"/>
              </a:defRPr>
            </a:pPr>
            <a:r>
              <a:rPr lang="ru-RU" dirty="0"/>
              <a:t>работы</a:t>
            </a:r>
          </a:p>
        </p:txBody>
      </p:sp>
    </p:spTree>
    <p:extLst>
      <p:ext uri="{BB962C8B-B14F-4D97-AF65-F5344CB8AC3E}">
        <p14:creationId xmlns:p14="http://schemas.microsoft.com/office/powerpoint/2010/main" val="13380216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6744" y="124137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тональности </a:t>
            </a:r>
          </a:p>
          <a:p>
            <a:pPr algn="l">
              <a:defRPr sz="4200">
                <a:solidFill>
                  <a:srgbClr val="253957"/>
                </a:solidFill>
                <a:latin typeface="+mn-lt"/>
                <a:ea typeface="+mn-ea"/>
                <a:cs typeface="+mn-cs"/>
                <a:sym typeface="Arial Narrow"/>
              </a:defRPr>
            </a:pPr>
            <a:r>
              <a:rPr lang="ru-RU" dirty="0"/>
              <a:t>текста</a:t>
            </a:r>
          </a:p>
        </p:txBody>
      </p:sp>
      <p:sp>
        <p:nvSpPr>
          <p:cNvPr id="4" name="TextBox 3">
            <a:extLst>
              <a:ext uri="{FF2B5EF4-FFF2-40B4-BE49-F238E27FC236}">
                <a16:creationId xmlns:a16="http://schemas.microsoft.com/office/drawing/2014/main" id="{0DA698D7-CB5F-154E-A62B-1214AC4C2712}"/>
              </a:ext>
            </a:extLst>
          </p:cNvPr>
          <p:cNvSpPr txBox="1"/>
          <p:nvPr/>
        </p:nvSpPr>
        <p:spPr>
          <a:xfrm>
            <a:off x="1822848" y="4769768"/>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2 класса</a:t>
            </a:r>
            <a:r>
              <a:rPr kumimoji="0" lang="en-US" sz="5000" b="0" i="0" u="none" strike="noStrike" cap="none" spc="0" normalizeH="0" baseline="0" dirty="0">
                <a:ln>
                  <a:noFill/>
                </a:ln>
                <a:solidFill>
                  <a:srgbClr val="000000"/>
                </a:solidFill>
                <a:effectLst/>
                <a:uFillTx/>
                <a:latin typeface="+mj-lt"/>
                <a:ea typeface="+mj-ea"/>
                <a:cs typeface="+mj-cs"/>
                <a:sym typeface="Helvetica Light"/>
              </a:rPr>
              <a:t>: </a:t>
            </a:r>
            <a:r>
              <a:rPr kumimoji="0" lang="ru-RU" sz="5000" b="0" i="0" u="none" strike="noStrike" cap="none" spc="0" normalizeH="0" baseline="0" dirty="0">
                <a:ln>
                  <a:noFill/>
                </a:ln>
                <a:solidFill>
                  <a:srgbClr val="000000"/>
                </a:solidFill>
                <a:effectLst/>
                <a:uFillTx/>
                <a:latin typeface="+mj-lt"/>
                <a:ea typeface="+mj-ea"/>
                <a:cs typeface="+mj-cs"/>
                <a:sym typeface="Helvetica Light"/>
              </a:rPr>
              <a:t>положит</a:t>
            </a:r>
            <a:r>
              <a:rPr lang="ru-RU" dirty="0"/>
              <a:t>ельные и отрицательные</a:t>
            </a:r>
          </a:p>
        </p:txBody>
      </p:sp>
      <p:sp>
        <p:nvSpPr>
          <p:cNvPr id="5" name="Прямоугольник с двумя учесеченными противолежащими углами 4">
            <a:extLst>
              <a:ext uri="{FF2B5EF4-FFF2-40B4-BE49-F238E27FC236}">
                <a16:creationId xmlns:a16="http://schemas.microsoft.com/office/drawing/2014/main" id="{93855E83-5869-1344-819D-B94048391371}"/>
              </a:ext>
            </a:extLst>
          </p:cNvPr>
          <p:cNvSpPr/>
          <p:nvPr/>
        </p:nvSpPr>
        <p:spPr>
          <a:xfrm>
            <a:off x="1534816" y="4218511"/>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7" name="Прямоугольник с двумя учесеченными противолежащими углами 6">
            <a:extLst>
              <a:ext uri="{FF2B5EF4-FFF2-40B4-BE49-F238E27FC236}">
                <a16:creationId xmlns:a16="http://schemas.microsoft.com/office/drawing/2014/main" id="{64522CC4-EDCD-B649-9BE4-2B120E6B27DA}"/>
              </a:ext>
            </a:extLst>
          </p:cNvPr>
          <p:cNvSpPr/>
          <p:nvPr/>
        </p:nvSpPr>
        <p:spPr>
          <a:xfrm>
            <a:off x="4979191" y="7230597"/>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8" name="Прямоугольник с двумя учесеченными противолежащими углами 7">
            <a:extLst>
              <a:ext uri="{FF2B5EF4-FFF2-40B4-BE49-F238E27FC236}">
                <a16:creationId xmlns:a16="http://schemas.microsoft.com/office/drawing/2014/main" id="{1B763D16-1FEB-DE42-8D08-785E84172FED}"/>
              </a:ext>
            </a:extLst>
          </p:cNvPr>
          <p:cNvSpPr/>
          <p:nvPr/>
        </p:nvSpPr>
        <p:spPr>
          <a:xfrm>
            <a:off x="8519592" y="10242683"/>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9" name="TextBox 8">
            <a:extLst>
              <a:ext uri="{FF2B5EF4-FFF2-40B4-BE49-F238E27FC236}">
                <a16:creationId xmlns:a16="http://schemas.microsoft.com/office/drawing/2014/main" id="{7EAD919B-757D-E34C-B4C6-E15A222D4248}"/>
              </a:ext>
            </a:extLst>
          </p:cNvPr>
          <p:cNvSpPr txBox="1"/>
          <p:nvPr/>
        </p:nvSpPr>
        <p:spPr>
          <a:xfrm>
            <a:off x="5267223" y="7781853"/>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Метод векторизации </a:t>
            </a:r>
            <a:r>
              <a:rPr lang="en-US" dirty="0"/>
              <a:t>TF-IDF</a:t>
            </a:r>
            <a:endParaRPr lang="ru-RU" dirty="0"/>
          </a:p>
        </p:txBody>
      </p:sp>
      <p:sp>
        <p:nvSpPr>
          <p:cNvPr id="10" name="TextBox 9">
            <a:extLst>
              <a:ext uri="{FF2B5EF4-FFF2-40B4-BE49-F238E27FC236}">
                <a16:creationId xmlns:a16="http://schemas.microsoft.com/office/drawing/2014/main" id="{BF7C4277-6995-D943-AFD2-906E13F0CEC9}"/>
              </a:ext>
            </a:extLst>
          </p:cNvPr>
          <p:cNvSpPr txBox="1"/>
          <p:nvPr/>
        </p:nvSpPr>
        <p:spPr>
          <a:xfrm>
            <a:off x="8807624" y="10793939"/>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Метод Логистической регрессии</a:t>
            </a:r>
            <a:endParaRPr lang="ru-RU" dirty="0"/>
          </a:p>
        </p:txBody>
      </p:sp>
      <p:pic>
        <p:nvPicPr>
          <p:cNvPr id="12" name="Рисунок 11" descr="Драма">
            <a:extLst>
              <a:ext uri="{FF2B5EF4-FFF2-40B4-BE49-F238E27FC236}">
                <a16:creationId xmlns:a16="http://schemas.microsoft.com/office/drawing/2014/main" id="{78AD07E8-5B7F-3A4D-9650-B2E2DEB8CB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6456" y="4399378"/>
            <a:ext cx="1716183" cy="1716183"/>
          </a:xfrm>
          <a:prstGeom prst="rect">
            <a:avLst/>
          </a:prstGeom>
        </p:spPr>
      </p:pic>
      <p:pic>
        <p:nvPicPr>
          <p:cNvPr id="14" name="Рисунок 13" descr="Шестеренки">
            <a:extLst>
              <a:ext uri="{FF2B5EF4-FFF2-40B4-BE49-F238E27FC236}">
                <a16:creationId xmlns:a16="http://schemas.microsoft.com/office/drawing/2014/main" id="{A86F3223-3C4C-F142-8444-11E85DC24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93118" y="10392702"/>
            <a:ext cx="1716183" cy="1716183"/>
          </a:xfrm>
          <a:prstGeom prst="rect">
            <a:avLst/>
          </a:prstGeom>
        </p:spPr>
      </p:pic>
      <p:pic>
        <p:nvPicPr>
          <p:cNvPr id="18" name="Рисунок 17" descr="Фильтр">
            <a:extLst>
              <a:ext uri="{FF2B5EF4-FFF2-40B4-BE49-F238E27FC236}">
                <a16:creationId xmlns:a16="http://schemas.microsoft.com/office/drawing/2014/main" id="{5ACCF245-1153-0F44-82A0-C8C43EFB7E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404809" y="7392782"/>
            <a:ext cx="1716182" cy="1716182"/>
          </a:xfrm>
          <a:prstGeom prst="rect">
            <a:avLst/>
          </a:prstGeom>
        </p:spPr>
      </p:pic>
    </p:spTree>
    <p:extLst>
      <p:ext uri="{BB962C8B-B14F-4D97-AF65-F5344CB8AC3E}">
        <p14:creationId xmlns:p14="http://schemas.microsoft.com/office/powerpoint/2010/main" val="9922070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6744" y="124137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Этапы работы</a:t>
            </a:r>
          </a:p>
          <a:p>
            <a:pPr algn="l">
              <a:defRPr sz="4200">
                <a:solidFill>
                  <a:srgbClr val="253957"/>
                </a:solidFill>
                <a:latin typeface="+mn-lt"/>
                <a:ea typeface="+mn-ea"/>
                <a:cs typeface="+mn-cs"/>
                <a:sym typeface="Arial Narrow"/>
              </a:defRPr>
            </a:pPr>
            <a:r>
              <a:rPr lang="ru-RU" dirty="0"/>
              <a:t>по определению тональности</a:t>
            </a:r>
          </a:p>
        </p:txBody>
      </p:sp>
      <p:sp>
        <p:nvSpPr>
          <p:cNvPr id="6" name="TextBox 5">
            <a:extLst>
              <a:ext uri="{FF2B5EF4-FFF2-40B4-BE49-F238E27FC236}">
                <a16:creationId xmlns:a16="http://schemas.microsoft.com/office/drawing/2014/main" id="{7E0D82A8-E3AB-E24D-A456-A9ED03BB7393}"/>
              </a:ext>
            </a:extLst>
          </p:cNvPr>
          <p:cNvSpPr txBox="1"/>
          <p:nvPr/>
        </p:nvSpPr>
        <p:spPr>
          <a:xfrm>
            <a:off x="6575376" y="5770928"/>
            <a:ext cx="461344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предо</a:t>
            </a:r>
            <a:r>
              <a:rPr kumimoji="0" lang="ru-RU" sz="5000" b="0" i="0" u="none" strike="noStrike" cap="none" spc="0" normalizeH="0" baseline="0" dirty="0">
                <a:ln>
                  <a:noFill/>
                </a:ln>
                <a:solidFill>
                  <a:srgbClr val="000000"/>
                </a:solidFill>
                <a:effectLst/>
                <a:uFillTx/>
                <a:latin typeface="+mj-lt"/>
                <a:ea typeface="+mj-ea"/>
                <a:cs typeface="+mj-cs"/>
                <a:sym typeface="Helvetica Light"/>
              </a:rPr>
              <a:t>бработка</a:t>
            </a:r>
          </a:p>
        </p:txBody>
      </p:sp>
      <p:sp>
        <p:nvSpPr>
          <p:cNvPr id="7" name="TextBox 6">
            <a:extLst>
              <a:ext uri="{FF2B5EF4-FFF2-40B4-BE49-F238E27FC236}">
                <a16:creationId xmlns:a16="http://schemas.microsoft.com/office/drawing/2014/main" id="{6608D87B-D358-F14B-9996-3424BB935B7D}"/>
              </a:ext>
            </a:extLst>
          </p:cNvPr>
          <p:cNvSpPr txBox="1"/>
          <p:nvPr/>
        </p:nvSpPr>
        <p:spPr>
          <a:xfrm>
            <a:off x="12552040" y="5770927"/>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векторизация</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8" name="TextBox 7">
            <a:extLst>
              <a:ext uri="{FF2B5EF4-FFF2-40B4-BE49-F238E27FC236}">
                <a16:creationId xmlns:a16="http://schemas.microsoft.com/office/drawing/2014/main" id="{EE4E6C9D-65C6-F441-A53A-D7B1D6E25846}"/>
              </a:ext>
            </a:extLst>
          </p:cNvPr>
          <p:cNvSpPr txBox="1"/>
          <p:nvPr/>
        </p:nvSpPr>
        <p:spPr>
          <a:xfrm>
            <a:off x="734344" y="10746431"/>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разделение</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9" name="TextBox 8">
            <a:extLst>
              <a:ext uri="{FF2B5EF4-FFF2-40B4-BE49-F238E27FC236}">
                <a16:creationId xmlns:a16="http://schemas.microsoft.com/office/drawing/2014/main" id="{E2A629F8-E5FD-7249-9C58-3F47F922FE02}"/>
              </a:ext>
            </a:extLst>
          </p:cNvPr>
          <p:cNvSpPr txBox="1"/>
          <p:nvPr/>
        </p:nvSpPr>
        <p:spPr>
          <a:xfrm>
            <a:off x="15576376" y="10746431"/>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контроль качества</a:t>
            </a:r>
          </a:p>
        </p:txBody>
      </p:sp>
      <p:sp>
        <p:nvSpPr>
          <p:cNvPr id="10" name="TextBox 9">
            <a:extLst>
              <a:ext uri="{FF2B5EF4-FFF2-40B4-BE49-F238E27FC236}">
                <a16:creationId xmlns:a16="http://schemas.microsoft.com/office/drawing/2014/main" id="{0E537D7A-8BD2-4643-A990-7CAE70F99DF7}"/>
              </a:ext>
            </a:extLst>
          </p:cNvPr>
          <p:cNvSpPr txBox="1"/>
          <p:nvPr/>
        </p:nvSpPr>
        <p:spPr>
          <a:xfrm>
            <a:off x="8555596" y="10746431"/>
            <a:ext cx="7272808"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подбор параметра</a:t>
            </a:r>
            <a:endParaRPr lang="ru-RU" dirty="0"/>
          </a:p>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регул</a:t>
            </a:r>
            <a:r>
              <a:rPr lang="ru-RU" dirty="0"/>
              <a:t>яризации</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12" name="Рисунок 11" descr="Контрольный список">
            <a:extLst>
              <a:ext uri="{FF2B5EF4-FFF2-40B4-BE49-F238E27FC236}">
                <a16:creationId xmlns:a16="http://schemas.microsoft.com/office/drawing/2014/main" id="{150542D9-14B0-DB48-8900-78936BE957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7152" y="3940166"/>
            <a:ext cx="1645332" cy="1645332"/>
          </a:xfrm>
          <a:prstGeom prst="rect">
            <a:avLst/>
          </a:prstGeom>
        </p:spPr>
      </p:pic>
      <p:pic>
        <p:nvPicPr>
          <p:cNvPr id="14" name="Рисунок 13" descr="Таблица">
            <a:extLst>
              <a:ext uri="{FF2B5EF4-FFF2-40B4-BE49-F238E27FC236}">
                <a16:creationId xmlns:a16="http://schemas.microsoft.com/office/drawing/2014/main" id="{6C151900-B0D0-5246-86E4-E77E0A2C4B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21762" y="3796151"/>
            <a:ext cx="1933363" cy="1933363"/>
          </a:xfrm>
          <a:prstGeom prst="rect">
            <a:avLst/>
          </a:prstGeom>
        </p:spPr>
      </p:pic>
      <p:pic>
        <p:nvPicPr>
          <p:cNvPr id="16" name="Рисунок 15" descr="Статистика">
            <a:extLst>
              <a:ext uri="{FF2B5EF4-FFF2-40B4-BE49-F238E27FC236}">
                <a16:creationId xmlns:a16="http://schemas.microsoft.com/office/drawing/2014/main" id="{4E67EFC0-FD0F-D445-9093-24899099AD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69333" y="9042079"/>
            <a:ext cx="1645333" cy="1645333"/>
          </a:xfrm>
          <a:prstGeom prst="rect">
            <a:avLst/>
          </a:prstGeom>
        </p:spPr>
      </p:pic>
      <p:pic>
        <p:nvPicPr>
          <p:cNvPr id="18" name="Рисунок 17" descr="Гистограмма тенденции роста">
            <a:extLst>
              <a:ext uri="{FF2B5EF4-FFF2-40B4-BE49-F238E27FC236}">
                <a16:creationId xmlns:a16="http://schemas.microsoft.com/office/drawing/2014/main" id="{BE811085-2B39-3448-AC53-02ED9A6C8C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153686" y="8952355"/>
            <a:ext cx="1645333" cy="1645333"/>
          </a:xfrm>
          <a:prstGeom prst="rect">
            <a:avLst/>
          </a:prstGeom>
        </p:spPr>
      </p:pic>
      <p:pic>
        <p:nvPicPr>
          <p:cNvPr id="20" name="Рисунок 19" descr="Схема игры">
            <a:extLst>
              <a:ext uri="{FF2B5EF4-FFF2-40B4-BE49-F238E27FC236}">
                <a16:creationId xmlns:a16="http://schemas.microsoft.com/office/drawing/2014/main" id="{9D4FCDEA-853A-6F44-96AF-49ED106740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99874" y="9101099"/>
            <a:ext cx="1645332" cy="1645332"/>
          </a:xfrm>
          <a:prstGeom prst="rect">
            <a:avLst/>
          </a:prstGeom>
        </p:spPr>
      </p:pic>
    </p:spTree>
    <p:extLst>
      <p:ext uri="{BB962C8B-B14F-4D97-AF65-F5344CB8AC3E}">
        <p14:creationId xmlns:p14="http://schemas.microsoft.com/office/powerpoint/2010/main" val="18802820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6744" y="124137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 работы</a:t>
            </a:r>
          </a:p>
        </p:txBody>
      </p:sp>
      <p:graphicFrame>
        <p:nvGraphicFramePr>
          <p:cNvPr id="13" name="Диаграмма 12">
            <a:extLst>
              <a:ext uri="{FF2B5EF4-FFF2-40B4-BE49-F238E27FC236}">
                <a16:creationId xmlns:a16="http://schemas.microsoft.com/office/drawing/2014/main" id="{13CD350F-5311-8E45-8934-ED9C7DDCB30A}"/>
              </a:ext>
            </a:extLst>
          </p:cNvPr>
          <p:cNvGraphicFramePr>
            <a:graphicFrameLocks/>
          </p:cNvGraphicFramePr>
          <p:nvPr>
            <p:extLst>
              <p:ext uri="{D42A27DB-BD31-4B8C-83A1-F6EECF244321}">
                <p14:modId xmlns:p14="http://schemas.microsoft.com/office/powerpoint/2010/main" val="2683697960"/>
              </p:ext>
            </p:extLst>
          </p:nvPr>
        </p:nvGraphicFramePr>
        <p:xfrm>
          <a:off x="-337392" y="8154144"/>
          <a:ext cx="10284580" cy="54958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Диаграмма 13">
            <a:extLst>
              <a:ext uri="{FF2B5EF4-FFF2-40B4-BE49-F238E27FC236}">
                <a16:creationId xmlns:a16="http://schemas.microsoft.com/office/drawing/2014/main" id="{03F52958-A8BB-EB4C-85B7-139959F265B8}"/>
              </a:ext>
            </a:extLst>
          </p:cNvPr>
          <p:cNvGraphicFramePr>
            <a:graphicFrameLocks/>
          </p:cNvGraphicFramePr>
          <p:nvPr>
            <p:extLst>
              <p:ext uri="{D42A27DB-BD31-4B8C-83A1-F6EECF244321}">
                <p14:modId xmlns:p14="http://schemas.microsoft.com/office/powerpoint/2010/main" val="2548757028"/>
              </p:ext>
            </p:extLst>
          </p:nvPr>
        </p:nvGraphicFramePr>
        <p:xfrm>
          <a:off x="13416136" y="8298160"/>
          <a:ext cx="9937104" cy="52077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Диаграмма 14">
            <a:extLst>
              <a:ext uri="{FF2B5EF4-FFF2-40B4-BE49-F238E27FC236}">
                <a16:creationId xmlns:a16="http://schemas.microsoft.com/office/drawing/2014/main" id="{AF993F82-008C-5642-B29D-79C1CF956D05}"/>
              </a:ext>
            </a:extLst>
          </p:cNvPr>
          <p:cNvGraphicFramePr>
            <a:graphicFrameLocks/>
          </p:cNvGraphicFramePr>
          <p:nvPr>
            <p:extLst>
              <p:ext uri="{D42A27DB-BD31-4B8C-83A1-F6EECF244321}">
                <p14:modId xmlns:p14="http://schemas.microsoft.com/office/powerpoint/2010/main" val="3198208397"/>
              </p:ext>
            </p:extLst>
          </p:nvPr>
        </p:nvGraphicFramePr>
        <p:xfrm>
          <a:off x="6359352" y="2609528"/>
          <a:ext cx="11665296" cy="554461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8539438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1368363" y="11508581"/>
            <a:ext cx="8579502"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r>
              <a:t>Адрес: ТехтТехтТехтТехтТехтТехтТехтТехтТехтТехтТехтТехтТехт</a:t>
            </a:r>
          </a:p>
        </p:txBody>
      </p:sp>
      <p:sp>
        <p:nvSpPr>
          <p:cNvPr id="101" name="www.text"/>
          <p:cNvSpPr txBox="1"/>
          <p:nvPr/>
        </p:nvSpPr>
        <p:spPr>
          <a:xfrm>
            <a:off x="4436135" y="11508581"/>
            <a:ext cx="1407573"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t>www.text</a:t>
            </a:r>
          </a:p>
        </p:txBody>
      </p:sp>
      <p:sp>
        <p:nvSpPr>
          <p:cNvPr id="102" name="Телефон.: +Х (ХХХ) ХХХ ХХХХ"/>
          <p:cNvSpPr txBox="1"/>
          <p:nvPr/>
        </p:nvSpPr>
        <p:spPr>
          <a:xfrm>
            <a:off x="6620083" y="11508581"/>
            <a:ext cx="4328255" cy="4857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t>Телефон.: +Х (ХХХ) ХХХ ХХХХ </a:t>
            </a:r>
          </a:p>
        </p:txBody>
      </p:sp>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694</TotalTime>
  <Words>126</Words>
  <Application>Microsoft Macintosh PowerPoint</Application>
  <PresentationFormat>Произвольный</PresentationFormat>
  <Paragraphs>35</Paragraphs>
  <Slides>7</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Denis Pekhterev</cp:lastModifiedBy>
  <cp:revision>12</cp:revision>
  <dcterms:modified xsi:type="dcterms:W3CDTF">2019-05-29T06:37:39Z</dcterms:modified>
</cp:coreProperties>
</file>