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56" r:id="rId5"/>
    <p:sldId id="257" r:id="rId6"/>
    <p:sldId id="285" r:id="rId7"/>
    <p:sldId id="286" r:id="rId8"/>
    <p:sldId id="260" r:id="rId9"/>
    <p:sldId id="261" r:id="rId10"/>
  </p:sldIdLst>
  <p:sldSz cx="9144000" cy="5143500" type="screen16x9"/>
  <p:notesSz cx="6858000" cy="9144000"/>
  <p:embeddedFontLst>
    <p:embeddedFont>
      <p:font typeface="Lexend Deca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F46A2-388C-44EE-8292-4B611261106B}" v="17" dt="2021-01-25T03:43:25.564"/>
    <p1510:client id="{74DBF8FE-4B56-4528-B018-F77D990DBFB4}" v="643" vWet="645" dt="2021-02-01T19:52:49.277"/>
    <p1510:client id="{8DB5A150-9D95-DA36-6319-1D18E3CEB1B5}" v="508" dt="2021-01-18T17:46:42.939"/>
  </p1510:revLst>
</p1510:revInfo>
</file>

<file path=ppt/tableStyles.xml><?xml version="1.0" encoding="utf-8"?>
<a:tblStyleLst xmlns:a="http://schemas.openxmlformats.org/drawingml/2006/main" def="{C05328FE-EAA0-4D66-B2EB-EDFFDB4B2476}">
  <a:tblStyle styleId="{C05328FE-EAA0-4D66-B2EB-EDFFDB4B24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19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86422" y="597923"/>
            <a:ext cx="6553188" cy="394760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4400" dirty="0"/>
              <a:t>Estación Transportable para el </a:t>
            </a:r>
            <a:r>
              <a:rPr lang="en" sz="4400" err="1"/>
              <a:t>Monitoreo</a:t>
            </a:r>
            <a:r>
              <a:rPr lang="en" sz="4400" dirty="0"/>
              <a:t> Ambiental</a:t>
            </a:r>
            <a:endParaRPr lang="es-ES" sz="44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0;p13">
            <a:extLst>
              <a:ext uri="{FF2B5EF4-FFF2-40B4-BE49-F238E27FC236}">
                <a16:creationId xmlns:a16="http://schemas.microsoft.com/office/drawing/2014/main" id="{9E58CE15-8DEF-4BAE-A909-50F43F30E4D5}"/>
              </a:ext>
            </a:extLst>
          </p:cNvPr>
          <p:cNvSpPr txBox="1">
            <a:spLocks/>
          </p:cNvSpPr>
          <p:nvPr/>
        </p:nvSpPr>
        <p:spPr>
          <a:xfrm>
            <a:off x="5486865" y="4458103"/>
            <a:ext cx="3451756" cy="83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" sz="1600"/>
              <a:t>Carlos René Gil Monterroso 19443</a:t>
            </a:r>
          </a:p>
          <a:p>
            <a:r>
              <a:rPr lang="en" sz="1600"/>
              <a:t>Ricardo Pellecer Orellana 19072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174698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"/>
              <a:t>¿Qué es un sistema embebido</a:t>
            </a:r>
            <a:r>
              <a:rPr lang="es-GT"/>
              <a:t>?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D56AC8-049B-4584-8E65-B26DAAFBF5C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0550" y="1164876"/>
            <a:ext cx="7980521" cy="3584975"/>
          </a:xfrm>
        </p:spPr>
        <p:txBody>
          <a:bodyPr/>
          <a:lstStyle/>
          <a:p>
            <a:r>
              <a:rPr lang="es-ES"/>
              <a:t>Sistema de computación diseñado para realizar una o algunas funciones dedicadas. </a:t>
            </a:r>
          </a:p>
          <a:p>
            <a:r>
              <a:rPr lang="es-ES"/>
              <a:t>La mayoría de los componentes se encuentran incluidos en la placa base.</a:t>
            </a:r>
          </a:p>
          <a:p>
            <a:r>
              <a:rPr lang="es-ES"/>
              <a:t>Se encuentran frecuentemente conectados a ambientes físicos a través de sensores y actuadores. </a:t>
            </a:r>
          </a:p>
          <a:p>
            <a:r>
              <a:rPr lang="es-ES"/>
              <a:t>Son sistemas híbridos y reactivos.</a:t>
            </a:r>
          </a:p>
          <a:p>
            <a:endParaRPr lang="es-ES"/>
          </a:p>
        </p:txBody>
      </p:sp>
      <p:pic>
        <p:nvPicPr>
          <p:cNvPr id="4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57262278-3921-4223-8D03-9E554E04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992" y="2984721"/>
            <a:ext cx="3328639" cy="22267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45676"/>
            <a:ext cx="8391002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" dirty="0"/>
              <a:t>¿Por qué ETMA es un sistema embebido</a:t>
            </a:r>
            <a:r>
              <a:rPr lang="es-GT" dirty="0"/>
              <a:t>?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D56AC8-049B-4584-8E65-B26DAAFBF5C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0550" y="955791"/>
            <a:ext cx="6990851" cy="2922872"/>
          </a:xfrm>
        </p:spPr>
        <p:txBody>
          <a:bodyPr/>
          <a:lstStyle/>
          <a:p>
            <a:r>
              <a:rPr lang="es-ES" sz="1600"/>
              <a:t>Tiene una función específica: monitorear los gases del medio ambiente</a:t>
            </a:r>
          </a:p>
          <a:p>
            <a:r>
              <a:rPr lang="es-ES" sz="1600"/>
              <a:t>Todos los subcircuitos y componentes están incluidos en una placa.</a:t>
            </a:r>
          </a:p>
          <a:p>
            <a:pPr>
              <a:lnSpc>
                <a:spcPct val="114999"/>
              </a:lnSpc>
            </a:pPr>
            <a:r>
              <a:rPr lang="es-ES" sz="1600"/>
              <a:t>Contiene circuitos para el control de sensores </a:t>
            </a:r>
          </a:p>
          <a:p>
            <a:pPr lvl="1">
              <a:lnSpc>
                <a:spcPct val="114999"/>
              </a:lnSpc>
            </a:pPr>
            <a:r>
              <a:rPr lang="es-ES" sz="1600"/>
              <a:t>4 sensores tipo MOS</a:t>
            </a:r>
          </a:p>
          <a:p>
            <a:pPr lvl="1">
              <a:lnSpc>
                <a:spcPct val="114999"/>
              </a:lnSpc>
            </a:pPr>
            <a:r>
              <a:rPr lang="es-ES" sz="1600"/>
              <a:t>1 sensor electroquímico</a:t>
            </a:r>
          </a:p>
          <a:p>
            <a:pPr>
              <a:lnSpc>
                <a:spcPct val="114999"/>
              </a:lnSpc>
            </a:pPr>
            <a:r>
              <a:rPr lang="es-ES" sz="1600"/>
              <a:t>La información es manejada por un microcontrolador</a:t>
            </a:r>
          </a:p>
          <a:p>
            <a:pPr>
              <a:lnSpc>
                <a:spcPct val="114999"/>
              </a:lnSpc>
            </a:pPr>
            <a:r>
              <a:rPr lang="es-ES" sz="1600"/>
              <a:t>Tiene periféricos para la interacción con un usuario (joystick) y despliega información en una LCD</a:t>
            </a:r>
          </a:p>
          <a:p>
            <a:pPr>
              <a:lnSpc>
                <a:spcPct val="114999"/>
              </a:lnSpc>
            </a:pPr>
            <a:r>
              <a:rPr lang="es-ES" sz="1600"/>
              <a:t>Contiene señales digitales y analógicas</a:t>
            </a:r>
          </a:p>
          <a:p>
            <a:pPr>
              <a:lnSpc>
                <a:spcPct val="114999"/>
              </a:lnSpc>
            </a:pPr>
            <a:endParaRPr lang="es-ES"/>
          </a:p>
        </p:txBody>
      </p:sp>
      <p:pic>
        <p:nvPicPr>
          <p:cNvPr id="2" name="Imagen 3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2AC11992-4630-43C8-A75C-6A0D56B90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08" y="3427117"/>
            <a:ext cx="1767469" cy="1383728"/>
          </a:xfrm>
          <a:prstGeom prst="rect">
            <a:avLst/>
          </a:prstGeom>
        </p:spPr>
      </p:pic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15A65D3B-4B29-4E86-888A-BE3A14C35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912" y="3429873"/>
            <a:ext cx="1662927" cy="137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8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17">
            <a:extLst>
              <a:ext uri="{FF2B5EF4-FFF2-40B4-BE49-F238E27FC236}">
                <a16:creationId xmlns:a16="http://schemas.microsoft.com/office/drawing/2014/main" id="{E83DCE4D-E2A1-48B5-B458-96607EE99F4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272088" y="2386014"/>
            <a:ext cx="3271837" cy="5000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/>
              <a:t>Diagrama general del monitoreo de gases </a:t>
            </a:r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E7F89B3-F4CA-4858-A285-239E1965E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420" y="2571750"/>
            <a:ext cx="5167208" cy="233600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2FB221E-0051-477C-B901-5900068640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4"/>
          <a:stretch/>
        </p:blipFill>
        <p:spPr>
          <a:xfrm>
            <a:off x="339174" y="264011"/>
            <a:ext cx="4590013" cy="2172009"/>
          </a:xfrm>
          <a:prstGeom prst="rect">
            <a:avLst/>
          </a:prstGeom>
        </p:spPr>
      </p:pic>
      <p:sp>
        <p:nvSpPr>
          <p:cNvPr id="13" name="Google Shape;94;p17">
            <a:extLst>
              <a:ext uri="{FF2B5EF4-FFF2-40B4-BE49-F238E27FC236}">
                <a16:creationId xmlns:a16="http://schemas.microsoft.com/office/drawing/2014/main" id="{0C99CB3F-D415-4E44-918C-FD59AABCCEE2}"/>
              </a:ext>
            </a:extLst>
          </p:cNvPr>
          <p:cNvSpPr txBox="1">
            <a:spLocks/>
          </p:cNvSpPr>
          <p:nvPr/>
        </p:nvSpPr>
        <p:spPr>
          <a:xfrm>
            <a:off x="339174" y="4667252"/>
            <a:ext cx="3271837" cy="50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"/>
              <a:t>Diagrama específico del monitoreo de gases 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8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E7E1BAB-EEEF-462D-B47F-006BF3142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99" y="1589282"/>
            <a:ext cx="4204220" cy="32793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9DFCF54-3449-4ECF-9CBF-65B8FF0FB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119" y="1589282"/>
            <a:ext cx="4599597" cy="327938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CE15A00C-F184-46D6-AE0E-0B6F75AA7F8D}"/>
              </a:ext>
            </a:extLst>
          </p:cNvPr>
          <p:cNvSpPr txBox="1"/>
          <p:nvPr/>
        </p:nvSpPr>
        <p:spPr>
          <a:xfrm>
            <a:off x="174899" y="1092995"/>
            <a:ext cx="124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s-GT" sz="1800">
                <a:solidFill>
                  <a:schemeClr val="bg1"/>
                </a:solidFill>
              </a:rPr>
              <a:t>TEMA</a:t>
            </a:r>
            <a:r>
              <a:rPr lang="es-GT">
                <a:solidFill>
                  <a:schemeClr val="bg1"/>
                </a:solidFill>
              </a:rPr>
              <a:t> 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92ABCBE-75F1-457F-B878-2265F05909D2}"/>
              </a:ext>
            </a:extLst>
          </p:cNvPr>
          <p:cNvSpPr txBox="1"/>
          <p:nvPr/>
        </p:nvSpPr>
        <p:spPr>
          <a:xfrm>
            <a:off x="4379119" y="1092995"/>
            <a:ext cx="262175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s-GT" sz="1800" dirty="0" err="1">
                <a:solidFill>
                  <a:schemeClr val="bg1"/>
                </a:solidFill>
              </a:rPr>
              <a:t>FreeSoC</a:t>
            </a:r>
            <a:endParaRPr lang="es-ES" sz="1800" dirty="0" err="1">
              <a:solidFill>
                <a:schemeClr val="bg1"/>
              </a:solidFill>
            </a:endParaRPr>
          </a:p>
        </p:txBody>
      </p:sp>
      <p:sp>
        <p:nvSpPr>
          <p:cNvPr id="25" name="Google Shape;94;p17">
            <a:extLst>
              <a:ext uri="{FF2B5EF4-FFF2-40B4-BE49-F238E27FC236}">
                <a16:creationId xmlns:a16="http://schemas.microsoft.com/office/drawing/2014/main" id="{BB7FD7D3-844E-4036-8667-1013B7C4E01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4899" y="387396"/>
            <a:ext cx="6107906" cy="57864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/>
              <a:t>Diagramas de bloques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err="1"/>
              <a:t>Referencias</a:t>
            </a: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8202826" cy="24479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1600"/>
              <a:t>Mejía Jaramillo, P. A., &amp; Latorre Victoria, M. E. (2014). </a:t>
            </a:r>
            <a:r>
              <a:rPr lang="es-ES" sz="1600" i="1"/>
              <a:t>Diseño e Implementación de un Sistema Embebido y Prototipo Funcional de una Estación Transportable para el Monitoreo de Gases Ambientales.</a:t>
            </a:r>
            <a:r>
              <a:rPr lang="es-ES" sz="1600"/>
              <a:t> Pasantía de Investigación, Universidad Autónoma de Occidente, Automática y Electrónica. </a:t>
            </a:r>
          </a:p>
          <a:p>
            <a:pPr>
              <a:lnSpc>
                <a:spcPct val="114999"/>
              </a:lnSpc>
            </a:pPr>
            <a:r>
              <a:rPr lang="es-ES" sz="1600"/>
              <a:t> </a:t>
            </a:r>
            <a:r>
              <a:rPr lang="es-ES" sz="1600" err="1"/>
              <a:t>Valvano</a:t>
            </a:r>
            <a:r>
              <a:rPr lang="es-ES" sz="1600"/>
              <a:t>, J. (2003). </a:t>
            </a:r>
            <a:r>
              <a:rPr lang="es-ES" sz="1600" i="1"/>
              <a:t>Introducción a los Sistemas De Microcomputadora Embebidos: Simulación De Motorola G811 Y G812</a:t>
            </a:r>
            <a:r>
              <a:rPr lang="es-ES" sz="1600"/>
              <a:t>. Obtenido de http://www.ieec.uned.es/investigacion/Dipseil/PAC/archivos/Informacion_de_referencia_ISE5_3_1.pdf</a:t>
            </a:r>
          </a:p>
          <a:p>
            <a:pPr marL="0" indent="0">
              <a:buNone/>
            </a:pPr>
            <a:endParaRPr lang="en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79092CAB3A11146BF57D51A603FA08B" ma:contentTypeVersion="7" ma:contentTypeDescription="Crear nuevo documento." ma:contentTypeScope="" ma:versionID="308af9f43dee892be369905e45fb818f">
  <xsd:schema xmlns:xsd="http://www.w3.org/2001/XMLSchema" xmlns:xs="http://www.w3.org/2001/XMLSchema" xmlns:p="http://schemas.microsoft.com/office/2006/metadata/properties" xmlns:ns3="14feada5-8631-48f9-a599-83ec9ddf5a67" xmlns:ns4="e349074a-313f-4a93-80de-76c256ad0c5a" targetNamespace="http://schemas.microsoft.com/office/2006/metadata/properties" ma:root="true" ma:fieldsID="58314e71b6f1938c024a4e9858415b02" ns3:_="" ns4:_="">
    <xsd:import namespace="14feada5-8631-48f9-a599-83ec9ddf5a67"/>
    <xsd:import namespace="e349074a-313f-4a93-80de-76c256ad0c5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feada5-8631-48f9-a599-83ec9ddf5a6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49074a-313f-4a93-80de-76c256ad0c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F90C2A-F4B0-4774-9B06-7616887909CF}">
  <ds:schemaRefs>
    <ds:schemaRef ds:uri="14feada5-8631-48f9-a599-83ec9ddf5a67"/>
    <ds:schemaRef ds:uri="e349074a-313f-4a93-80de-76c256ad0c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527016D-C7E1-4F76-82D1-4C0132B47443}">
  <ds:schemaRefs>
    <ds:schemaRef ds:uri="14feada5-8631-48f9-a599-83ec9ddf5a67"/>
    <ds:schemaRef ds:uri="e349074a-313f-4a93-80de-76c256ad0c5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93C2315-00C2-44A7-B699-C6A281BC4E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6</Slides>
  <Notes>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Aliena template</vt:lpstr>
      <vt:lpstr>Estación Transportable para el Monitoreo Ambiental</vt:lpstr>
      <vt:lpstr>¿Qué es un sistema embebido?</vt:lpstr>
      <vt:lpstr>¿Por qué ETMA es un sistema embebido?</vt:lpstr>
      <vt:lpstr>Diagrama general del monitoreo de gases </vt:lpstr>
      <vt:lpstr>Diagramas de bloques 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Carlos Gil</dc:creator>
  <cp:revision>10</cp:revision>
  <dcterms:modified xsi:type="dcterms:W3CDTF">2021-02-01T19:55:22Z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0x010100B79092CAB3A11146BF57D51A603FA08B</vt:lpwstr>
  </property>
</Properties>
</file>