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69" r:id="rId5"/>
    <p:sldId id="259" r:id="rId6"/>
    <p:sldId id="260" r:id="rId7"/>
    <p:sldId id="271" r:id="rId8"/>
    <p:sldId id="261" r:id="rId9"/>
    <p:sldId id="272" r:id="rId10"/>
    <p:sldId id="273" r:id="rId11"/>
    <p:sldId id="274" r:id="rId12"/>
    <p:sldId id="262" r:id="rId13"/>
    <p:sldId id="263" r:id="rId14"/>
    <p:sldId id="264" r:id="rId15"/>
    <p:sldId id="265" r:id="rId16"/>
    <p:sldId id="275" r:id="rId17"/>
    <p:sldId id="267" r:id="rId18"/>
    <p:sldId id="268" r:id="rId19"/>
    <p:sldId id="270"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94637" autoAdjust="0"/>
  </p:normalViewPr>
  <p:slideViewPr>
    <p:cSldViewPr snapToGrid="0">
      <p:cViewPr varScale="1">
        <p:scale>
          <a:sx n="73" d="100"/>
          <a:sy n="73" d="100"/>
        </p:scale>
        <p:origin x="42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1B26C-491B-B73C-173D-961DE43E295D}"/>
              </a:ext>
            </a:extLst>
          </p:cNvPr>
          <p:cNvSpPr>
            <a:spLocks noGrp="1"/>
          </p:cNvSpPr>
          <p:nvPr>
            <p:ph type="ctrTitle"/>
          </p:nvPr>
        </p:nvSpPr>
        <p:spPr>
          <a:xfrm>
            <a:off x="5260257" y="648929"/>
            <a:ext cx="6272981" cy="3736802"/>
          </a:xfrm>
        </p:spPr>
        <p:txBody>
          <a:bodyPr>
            <a:normAutofit/>
          </a:bodyPr>
          <a:lstStyle/>
          <a:p>
            <a:pPr algn="ctr">
              <a:lnSpc>
                <a:spcPct val="90000"/>
              </a:lnSpc>
            </a:pPr>
            <a:r>
              <a:rPr lang="es-MX" dirty="0"/>
              <a:t>Implementación de un modelo de machine learning en la web con flask y python</a:t>
            </a:r>
            <a:endParaRPr lang="es-CL" dirty="0"/>
          </a:p>
        </p:txBody>
      </p:sp>
      <p:pic>
        <p:nvPicPr>
          <p:cNvPr id="5" name="Imagen 4" descr="Logotipo, Icono&#10;&#10;Descripción generada automáticamente">
            <a:extLst>
              <a:ext uri="{FF2B5EF4-FFF2-40B4-BE49-F238E27FC236}">
                <a16:creationId xmlns:a16="http://schemas.microsoft.com/office/drawing/2014/main" id="{7E0F087F-6F60-0E2C-D588-2A769309DECA}"/>
              </a:ext>
            </a:extLst>
          </p:cNvPr>
          <p:cNvPicPr>
            <a:picLocks noChangeAspect="1"/>
          </p:cNvPicPr>
          <p:nvPr/>
        </p:nvPicPr>
        <p:blipFill>
          <a:blip r:embed="rId3"/>
          <a:stretch>
            <a:fillRect/>
          </a:stretch>
        </p:blipFill>
        <p:spPr>
          <a:xfrm>
            <a:off x="643464" y="1423220"/>
            <a:ext cx="3997361" cy="399736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832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4701650-000E-DF56-AFA7-B5D28AD68328}"/>
              </a:ext>
            </a:extLst>
          </p:cNvPr>
          <p:cNvPicPr>
            <a:picLocks noChangeAspect="1"/>
          </p:cNvPicPr>
          <p:nvPr/>
        </p:nvPicPr>
        <p:blipFill>
          <a:blip r:embed="rId3"/>
          <a:stretch>
            <a:fillRect/>
          </a:stretch>
        </p:blipFill>
        <p:spPr>
          <a:xfrm>
            <a:off x="10701479" y="185879"/>
            <a:ext cx="1251035" cy="1251035"/>
          </a:xfrm>
          <a:prstGeom prst="rect">
            <a:avLst/>
          </a:prstGeom>
        </p:spPr>
      </p:pic>
      <p:sp>
        <p:nvSpPr>
          <p:cNvPr id="4" name="CuadroTexto 3">
            <a:extLst>
              <a:ext uri="{FF2B5EF4-FFF2-40B4-BE49-F238E27FC236}">
                <a16:creationId xmlns:a16="http://schemas.microsoft.com/office/drawing/2014/main" id="{F0CBAEFA-C0A6-4D78-1F5B-9DFA26CF7BAE}"/>
              </a:ext>
            </a:extLst>
          </p:cNvPr>
          <p:cNvSpPr txBox="1"/>
          <p:nvPr/>
        </p:nvSpPr>
        <p:spPr>
          <a:xfrm>
            <a:off x="904602" y="1752835"/>
            <a:ext cx="10616837" cy="1676165"/>
          </a:xfrm>
          <a:prstGeom prst="rect">
            <a:avLst/>
          </a:prstGeom>
          <a:effectLst/>
        </p:spPr>
        <p:txBody>
          <a:bodyPr vert="horz" lIns="91440" tIns="45720" rIns="91440" bIns="45720" rtlCol="0" anchor="b">
            <a:normAutofit fontScale="97500"/>
          </a:bodyPr>
          <a:lstStyle>
            <a:lvl1pPr algn="ctr">
              <a:lnSpc>
                <a:spcPct val="90000"/>
              </a:lnSpc>
              <a:spcBef>
                <a:spcPct val="0"/>
              </a:spcBef>
              <a:buNone/>
              <a:defRPr sz="3700" cap="none">
                <a:ln w="3175" cmpd="sng">
                  <a:noFill/>
                </a:ln>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just"/>
            <a:endParaRPr lang="es-CL" sz="2400" dirty="0"/>
          </a:p>
        </p:txBody>
      </p:sp>
      <p:sp>
        <p:nvSpPr>
          <p:cNvPr id="3" name="CuadroTexto 2">
            <a:extLst>
              <a:ext uri="{FF2B5EF4-FFF2-40B4-BE49-F238E27FC236}">
                <a16:creationId xmlns:a16="http://schemas.microsoft.com/office/drawing/2014/main" id="{A40B3160-3186-251F-61D0-6825580FCBF6}"/>
              </a:ext>
            </a:extLst>
          </p:cNvPr>
          <p:cNvSpPr txBox="1"/>
          <p:nvPr/>
        </p:nvSpPr>
        <p:spPr>
          <a:xfrm>
            <a:off x="670561" y="2237294"/>
            <a:ext cx="10800000" cy="2383412"/>
          </a:xfrm>
          <a:prstGeom prst="rect">
            <a:avLst/>
          </a:prstGeom>
          <a:effectLst/>
        </p:spPr>
        <p:txBody>
          <a:bodyPr vert="horz" lIns="91440" tIns="45720" rIns="91440" bIns="45720" rtlCol="0" anchor="b">
            <a:noAutofit/>
          </a:bodyPr>
          <a:lstStyle>
            <a:defPPr>
              <a:defRPr lang="en-US"/>
            </a:defPPr>
            <a:lvl1pPr algn="just">
              <a:lnSpc>
                <a:spcPct val="90000"/>
              </a:lnSpc>
              <a:spcBef>
                <a:spcPct val="0"/>
              </a:spcBef>
              <a:buNone/>
              <a:defRPr sz="3200" b="1" cap="none">
                <a:ln w="3175" cmpd="sng">
                  <a:noFill/>
                </a:ln>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MX" dirty="0"/>
              <a:t>Bidirectional: </a:t>
            </a:r>
            <a:r>
              <a:rPr lang="es-MX" b="0" dirty="0"/>
              <a:t> Esta capa permite que la información fluya tanto en la dirección de avance como en la dirección inversa durante el entrenamiento y la inferencia. En otras palabras, procesa la secuencia de entrada en dos direcciones simultáneamente: de principio a fin y de fin a principio.</a:t>
            </a:r>
            <a:endParaRPr lang="es-CL" b="0" dirty="0"/>
          </a:p>
        </p:txBody>
      </p:sp>
    </p:spTree>
    <p:extLst>
      <p:ext uri="{BB962C8B-B14F-4D97-AF65-F5344CB8AC3E}">
        <p14:creationId xmlns:p14="http://schemas.microsoft.com/office/powerpoint/2010/main" val="11528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4701650-000E-DF56-AFA7-B5D28AD68328}"/>
              </a:ext>
            </a:extLst>
          </p:cNvPr>
          <p:cNvPicPr>
            <a:picLocks noChangeAspect="1"/>
          </p:cNvPicPr>
          <p:nvPr/>
        </p:nvPicPr>
        <p:blipFill>
          <a:blip r:embed="rId3"/>
          <a:stretch>
            <a:fillRect/>
          </a:stretch>
        </p:blipFill>
        <p:spPr>
          <a:xfrm>
            <a:off x="10701479" y="185879"/>
            <a:ext cx="1251035" cy="1251035"/>
          </a:xfrm>
          <a:prstGeom prst="rect">
            <a:avLst/>
          </a:prstGeom>
        </p:spPr>
      </p:pic>
      <p:sp>
        <p:nvSpPr>
          <p:cNvPr id="4" name="CuadroTexto 3">
            <a:extLst>
              <a:ext uri="{FF2B5EF4-FFF2-40B4-BE49-F238E27FC236}">
                <a16:creationId xmlns:a16="http://schemas.microsoft.com/office/drawing/2014/main" id="{F0CBAEFA-C0A6-4D78-1F5B-9DFA26CF7BAE}"/>
              </a:ext>
            </a:extLst>
          </p:cNvPr>
          <p:cNvSpPr txBox="1"/>
          <p:nvPr/>
        </p:nvSpPr>
        <p:spPr>
          <a:xfrm>
            <a:off x="904602" y="1752835"/>
            <a:ext cx="10616837" cy="1676165"/>
          </a:xfrm>
          <a:prstGeom prst="rect">
            <a:avLst/>
          </a:prstGeom>
          <a:effectLst/>
        </p:spPr>
        <p:txBody>
          <a:bodyPr vert="horz" lIns="91440" tIns="45720" rIns="91440" bIns="45720" rtlCol="0" anchor="b">
            <a:normAutofit fontScale="97500"/>
          </a:bodyPr>
          <a:lstStyle>
            <a:lvl1pPr algn="ctr">
              <a:lnSpc>
                <a:spcPct val="90000"/>
              </a:lnSpc>
              <a:spcBef>
                <a:spcPct val="0"/>
              </a:spcBef>
              <a:buNone/>
              <a:defRPr sz="3700" cap="none">
                <a:ln w="3175" cmpd="sng">
                  <a:noFill/>
                </a:ln>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just"/>
            <a:endParaRPr lang="es-CL" sz="2400" dirty="0"/>
          </a:p>
        </p:txBody>
      </p:sp>
      <p:sp>
        <p:nvSpPr>
          <p:cNvPr id="3" name="CuadroTexto 2">
            <a:extLst>
              <a:ext uri="{FF2B5EF4-FFF2-40B4-BE49-F238E27FC236}">
                <a16:creationId xmlns:a16="http://schemas.microsoft.com/office/drawing/2014/main" id="{A40B3160-3186-251F-61D0-6825580FCBF6}"/>
              </a:ext>
            </a:extLst>
          </p:cNvPr>
          <p:cNvSpPr txBox="1"/>
          <p:nvPr/>
        </p:nvSpPr>
        <p:spPr>
          <a:xfrm>
            <a:off x="696000" y="1765258"/>
            <a:ext cx="10800000" cy="3327483"/>
          </a:xfrm>
          <a:prstGeom prst="rect">
            <a:avLst/>
          </a:prstGeom>
          <a:effectLst/>
        </p:spPr>
        <p:txBody>
          <a:bodyPr vert="horz" lIns="91440" tIns="45720" rIns="91440" bIns="45720" rtlCol="0" anchor="b">
            <a:noAutofit/>
          </a:bodyPr>
          <a:lstStyle>
            <a:defPPr>
              <a:defRPr lang="en-US"/>
            </a:defPPr>
            <a:lvl1pPr algn="just">
              <a:lnSpc>
                <a:spcPct val="90000"/>
              </a:lnSpc>
              <a:spcBef>
                <a:spcPct val="0"/>
              </a:spcBef>
              <a:buNone/>
              <a:defRPr sz="3200" b="1" cap="none">
                <a:ln w="3175" cmpd="sng">
                  <a:noFill/>
                </a:ln>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MX" dirty="0"/>
              <a:t>LSTM (Long Short-Term Memory) : </a:t>
            </a:r>
            <a:r>
              <a:rPr lang="es-MX" b="0" dirty="0"/>
              <a:t> Esta capa tiene la capacidad de almacenar y recordar información a largo plazo en su estructura de celdas de memoria, permitiendo que el modelo capture dependencias a largo plazo en los datos de secuencia. Esto es especialmente útil para tareas que requieren un contexto contextual más extenso, como predecir palabras siguientes en un texto o reconocer patrones complejos en una serie temporal. </a:t>
            </a:r>
            <a:endParaRPr lang="es-CL" b="0" dirty="0"/>
          </a:p>
        </p:txBody>
      </p:sp>
    </p:spTree>
    <p:extLst>
      <p:ext uri="{BB962C8B-B14F-4D97-AF65-F5344CB8AC3E}">
        <p14:creationId xmlns:p14="http://schemas.microsoft.com/office/powerpoint/2010/main" val="3014192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2697C13-0C0C-E1D1-00E8-6E89B3B893E5}"/>
              </a:ext>
            </a:extLst>
          </p:cNvPr>
          <p:cNvPicPr>
            <a:picLocks noChangeAspect="1"/>
          </p:cNvPicPr>
          <p:nvPr/>
        </p:nvPicPr>
        <p:blipFill>
          <a:blip r:embed="rId3"/>
          <a:stretch>
            <a:fillRect/>
          </a:stretch>
        </p:blipFill>
        <p:spPr>
          <a:xfrm>
            <a:off x="370971" y="1266144"/>
            <a:ext cx="7920000" cy="1694568"/>
          </a:xfrm>
          <a:prstGeom prst="rect">
            <a:avLst/>
          </a:prstGeom>
        </p:spPr>
      </p:pic>
      <p:pic>
        <p:nvPicPr>
          <p:cNvPr id="6" name="Imagen 5">
            <a:extLst>
              <a:ext uri="{FF2B5EF4-FFF2-40B4-BE49-F238E27FC236}">
                <a16:creationId xmlns:a16="http://schemas.microsoft.com/office/drawing/2014/main" id="{FD9E13B7-86C4-204B-799A-571F1288D904}"/>
              </a:ext>
            </a:extLst>
          </p:cNvPr>
          <p:cNvPicPr>
            <a:picLocks noChangeAspect="1"/>
          </p:cNvPicPr>
          <p:nvPr/>
        </p:nvPicPr>
        <p:blipFill>
          <a:blip r:embed="rId4"/>
          <a:stretch>
            <a:fillRect/>
          </a:stretch>
        </p:blipFill>
        <p:spPr>
          <a:xfrm>
            <a:off x="649558" y="3290342"/>
            <a:ext cx="7362825" cy="3438525"/>
          </a:xfrm>
          <a:prstGeom prst="rect">
            <a:avLst/>
          </a:prstGeom>
        </p:spPr>
      </p:pic>
      <p:sp>
        <p:nvSpPr>
          <p:cNvPr id="7" name="CuadroTexto 6">
            <a:extLst>
              <a:ext uri="{FF2B5EF4-FFF2-40B4-BE49-F238E27FC236}">
                <a16:creationId xmlns:a16="http://schemas.microsoft.com/office/drawing/2014/main" id="{44A1F1FA-CCD4-FB1F-CE27-93A458B79C54}"/>
              </a:ext>
            </a:extLst>
          </p:cNvPr>
          <p:cNvSpPr txBox="1"/>
          <p:nvPr/>
        </p:nvSpPr>
        <p:spPr>
          <a:xfrm>
            <a:off x="8290971" y="2459504"/>
            <a:ext cx="3621496" cy="830997"/>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Compilar modelo</a:t>
            </a:r>
          </a:p>
          <a:p>
            <a:pPr marL="285750" indent="-285750" algn="just">
              <a:buFont typeface="Arial" panose="020B0604020202020204" pitchFamily="34" charset="0"/>
              <a:buChar char="•"/>
            </a:pPr>
            <a:r>
              <a:rPr lang="es-MX" sz="2400" dirty="0"/>
              <a:t>Entrenar modelo</a:t>
            </a:r>
            <a:endParaRPr lang="es-CL" sz="2400" dirty="0"/>
          </a:p>
        </p:txBody>
      </p:sp>
      <p:pic>
        <p:nvPicPr>
          <p:cNvPr id="8" name="Imagen 7">
            <a:extLst>
              <a:ext uri="{FF2B5EF4-FFF2-40B4-BE49-F238E27FC236}">
                <a16:creationId xmlns:a16="http://schemas.microsoft.com/office/drawing/2014/main" id="{A1B265AC-3FB3-EC4E-118D-88A1ECCE8B4D}"/>
              </a:ext>
            </a:extLst>
          </p:cNvPr>
          <p:cNvPicPr>
            <a:picLocks noChangeAspect="1"/>
          </p:cNvPicPr>
          <p:nvPr/>
        </p:nvPicPr>
        <p:blipFill>
          <a:blip r:embed="rId5"/>
          <a:stretch>
            <a:fillRect/>
          </a:stretch>
        </p:blipFill>
        <p:spPr>
          <a:xfrm>
            <a:off x="10701479" y="185879"/>
            <a:ext cx="1251035" cy="1251035"/>
          </a:xfrm>
          <a:prstGeom prst="rect">
            <a:avLst/>
          </a:prstGeom>
        </p:spPr>
      </p:pic>
    </p:spTree>
    <p:extLst>
      <p:ext uri="{BB962C8B-B14F-4D97-AF65-F5344CB8AC3E}">
        <p14:creationId xmlns:p14="http://schemas.microsoft.com/office/powerpoint/2010/main" val="1427339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7259EEE-BE5F-89FC-18D1-140895D6B16F}"/>
              </a:ext>
            </a:extLst>
          </p:cNvPr>
          <p:cNvPicPr>
            <a:picLocks noChangeAspect="1"/>
          </p:cNvPicPr>
          <p:nvPr/>
        </p:nvPicPr>
        <p:blipFill>
          <a:blip r:embed="rId3"/>
          <a:stretch>
            <a:fillRect/>
          </a:stretch>
        </p:blipFill>
        <p:spPr>
          <a:xfrm>
            <a:off x="382492" y="1975076"/>
            <a:ext cx="7920000" cy="499806"/>
          </a:xfrm>
          <a:prstGeom prst="rect">
            <a:avLst/>
          </a:prstGeom>
        </p:spPr>
      </p:pic>
      <p:pic>
        <p:nvPicPr>
          <p:cNvPr id="8" name="Imagen 7">
            <a:extLst>
              <a:ext uri="{FF2B5EF4-FFF2-40B4-BE49-F238E27FC236}">
                <a16:creationId xmlns:a16="http://schemas.microsoft.com/office/drawing/2014/main" id="{8F3051B4-E719-4BF1-AC3D-9AA19AFE3C2E}"/>
              </a:ext>
            </a:extLst>
          </p:cNvPr>
          <p:cNvPicPr>
            <a:picLocks noChangeAspect="1"/>
          </p:cNvPicPr>
          <p:nvPr/>
        </p:nvPicPr>
        <p:blipFill>
          <a:blip r:embed="rId4"/>
          <a:stretch>
            <a:fillRect/>
          </a:stretch>
        </p:blipFill>
        <p:spPr>
          <a:xfrm>
            <a:off x="382492" y="2833028"/>
            <a:ext cx="7920000" cy="397657"/>
          </a:xfrm>
          <a:prstGeom prst="rect">
            <a:avLst/>
          </a:prstGeom>
        </p:spPr>
      </p:pic>
      <p:pic>
        <p:nvPicPr>
          <p:cNvPr id="13" name="Imagen 12">
            <a:extLst>
              <a:ext uri="{FF2B5EF4-FFF2-40B4-BE49-F238E27FC236}">
                <a16:creationId xmlns:a16="http://schemas.microsoft.com/office/drawing/2014/main" id="{CEC32565-F261-DCBC-ED82-2C25D997E21E}"/>
              </a:ext>
            </a:extLst>
          </p:cNvPr>
          <p:cNvPicPr>
            <a:picLocks noChangeAspect="1"/>
          </p:cNvPicPr>
          <p:nvPr/>
        </p:nvPicPr>
        <p:blipFill>
          <a:blip r:embed="rId5"/>
          <a:stretch>
            <a:fillRect/>
          </a:stretch>
        </p:blipFill>
        <p:spPr>
          <a:xfrm>
            <a:off x="382492" y="3588831"/>
            <a:ext cx="7920000" cy="1525872"/>
          </a:xfrm>
          <a:prstGeom prst="rect">
            <a:avLst/>
          </a:prstGeom>
        </p:spPr>
      </p:pic>
      <p:pic>
        <p:nvPicPr>
          <p:cNvPr id="14" name="Imagen 13">
            <a:extLst>
              <a:ext uri="{FF2B5EF4-FFF2-40B4-BE49-F238E27FC236}">
                <a16:creationId xmlns:a16="http://schemas.microsoft.com/office/drawing/2014/main" id="{1C8C38CE-D4B3-53E7-50E9-ACF8E405F3BB}"/>
              </a:ext>
            </a:extLst>
          </p:cNvPr>
          <p:cNvPicPr>
            <a:picLocks noChangeAspect="1"/>
          </p:cNvPicPr>
          <p:nvPr/>
        </p:nvPicPr>
        <p:blipFill>
          <a:blip r:embed="rId6"/>
          <a:stretch>
            <a:fillRect/>
          </a:stretch>
        </p:blipFill>
        <p:spPr>
          <a:xfrm>
            <a:off x="10701479" y="185879"/>
            <a:ext cx="1251035" cy="1251035"/>
          </a:xfrm>
          <a:prstGeom prst="rect">
            <a:avLst/>
          </a:prstGeom>
        </p:spPr>
      </p:pic>
      <p:sp>
        <p:nvSpPr>
          <p:cNvPr id="15" name="CuadroTexto 14">
            <a:extLst>
              <a:ext uri="{FF2B5EF4-FFF2-40B4-BE49-F238E27FC236}">
                <a16:creationId xmlns:a16="http://schemas.microsoft.com/office/drawing/2014/main" id="{B88FAB8C-1CB7-D8B1-531E-86B0187F2433}"/>
              </a:ext>
            </a:extLst>
          </p:cNvPr>
          <p:cNvSpPr txBox="1"/>
          <p:nvPr/>
        </p:nvSpPr>
        <p:spPr>
          <a:xfrm>
            <a:off x="8302492" y="2853670"/>
            <a:ext cx="3621496" cy="1200329"/>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Guardar modelo</a:t>
            </a:r>
          </a:p>
          <a:p>
            <a:pPr marL="285750" indent="-285750" algn="just">
              <a:buFont typeface="Arial" panose="020B0604020202020204" pitchFamily="34" charset="0"/>
              <a:buChar char="•"/>
            </a:pPr>
            <a:r>
              <a:rPr lang="es-MX" sz="2400" dirty="0"/>
              <a:t>Cargar modelo</a:t>
            </a:r>
          </a:p>
          <a:p>
            <a:pPr marL="285750" indent="-285750" algn="just">
              <a:buFont typeface="Arial" panose="020B0604020202020204" pitchFamily="34" charset="0"/>
              <a:buChar char="•"/>
            </a:pPr>
            <a:r>
              <a:rPr lang="es-MX" sz="2400" dirty="0"/>
              <a:t>Hacer predicción</a:t>
            </a:r>
            <a:endParaRPr lang="es-CL" sz="2400" dirty="0"/>
          </a:p>
        </p:txBody>
      </p:sp>
    </p:spTree>
    <p:extLst>
      <p:ext uri="{BB962C8B-B14F-4D97-AF65-F5344CB8AC3E}">
        <p14:creationId xmlns:p14="http://schemas.microsoft.com/office/powerpoint/2010/main" val="393052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1B26C-491B-B73C-173D-961DE43E295D}"/>
              </a:ext>
            </a:extLst>
          </p:cNvPr>
          <p:cNvSpPr>
            <a:spLocks noGrp="1"/>
          </p:cNvSpPr>
          <p:nvPr>
            <p:ph type="ctrTitle"/>
          </p:nvPr>
        </p:nvSpPr>
        <p:spPr>
          <a:xfrm>
            <a:off x="643464" y="2934930"/>
            <a:ext cx="10909439" cy="2335160"/>
          </a:xfrm>
        </p:spPr>
        <p:txBody>
          <a:bodyPr>
            <a:normAutofit/>
          </a:bodyPr>
          <a:lstStyle/>
          <a:p>
            <a:pPr algn="ctr"/>
            <a:r>
              <a:rPr lang="es-MX" cap="none" dirty="0"/>
              <a:t>Integración Flask con modelo machine learning para desplegar aplicación web</a:t>
            </a:r>
            <a:endParaRPr lang="es-CL" cap="none" dirty="0"/>
          </a:p>
        </p:txBody>
      </p:sp>
      <p:pic>
        <p:nvPicPr>
          <p:cNvPr id="4" name="Imagen 3" descr="Dibujo en blanco y negro&#10;&#10;Descripción generada automáticamente con confianza media">
            <a:extLst>
              <a:ext uri="{FF2B5EF4-FFF2-40B4-BE49-F238E27FC236}">
                <a16:creationId xmlns:a16="http://schemas.microsoft.com/office/drawing/2014/main" id="{49233FCE-EAAE-CE1A-F958-E588FB5F7A80}"/>
              </a:ext>
            </a:extLst>
          </p:cNvPr>
          <p:cNvPicPr>
            <a:picLocks noChangeAspect="1"/>
          </p:cNvPicPr>
          <p:nvPr/>
        </p:nvPicPr>
        <p:blipFill>
          <a:blip r:embed="rId3"/>
          <a:stretch>
            <a:fillRect/>
          </a:stretch>
        </p:blipFill>
        <p:spPr>
          <a:xfrm>
            <a:off x="2292309" y="643464"/>
            <a:ext cx="7607378" cy="196208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Imagen 5">
            <a:extLst>
              <a:ext uri="{FF2B5EF4-FFF2-40B4-BE49-F238E27FC236}">
                <a16:creationId xmlns:a16="http://schemas.microsoft.com/office/drawing/2014/main" id="{DD49567F-FF39-1509-739E-DC2751C2A5F6}"/>
              </a:ext>
            </a:extLst>
          </p:cNvPr>
          <p:cNvPicPr>
            <a:picLocks noChangeAspect="1"/>
          </p:cNvPicPr>
          <p:nvPr/>
        </p:nvPicPr>
        <p:blipFill>
          <a:blip r:embed="rId4"/>
          <a:stretch>
            <a:fillRect/>
          </a:stretch>
        </p:blipFill>
        <p:spPr>
          <a:xfrm>
            <a:off x="10701479" y="185879"/>
            <a:ext cx="1251035" cy="1251035"/>
          </a:xfrm>
          <a:prstGeom prst="rect">
            <a:avLst/>
          </a:prstGeom>
        </p:spPr>
      </p:pic>
    </p:spTree>
    <p:extLst>
      <p:ext uri="{BB962C8B-B14F-4D97-AF65-F5344CB8AC3E}">
        <p14:creationId xmlns:p14="http://schemas.microsoft.com/office/powerpoint/2010/main" val="49772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0EDC1C1C-8221-933F-DD71-2A9A05BCE993}"/>
              </a:ext>
            </a:extLst>
          </p:cNvPr>
          <p:cNvSpPr txBox="1"/>
          <p:nvPr/>
        </p:nvSpPr>
        <p:spPr>
          <a:xfrm>
            <a:off x="8245252" y="2828834"/>
            <a:ext cx="3621496" cy="1200329"/>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Importar librerías</a:t>
            </a:r>
          </a:p>
          <a:p>
            <a:pPr marL="285750" indent="-285750" algn="just">
              <a:buFont typeface="Arial" panose="020B0604020202020204" pitchFamily="34" charset="0"/>
              <a:buChar char="•"/>
            </a:pPr>
            <a:r>
              <a:rPr lang="es-MX" sz="2400" dirty="0"/>
              <a:t>Crear variable con el modelo Flask</a:t>
            </a:r>
          </a:p>
        </p:txBody>
      </p:sp>
      <p:pic>
        <p:nvPicPr>
          <p:cNvPr id="9" name="Imagen 8">
            <a:extLst>
              <a:ext uri="{FF2B5EF4-FFF2-40B4-BE49-F238E27FC236}">
                <a16:creationId xmlns:a16="http://schemas.microsoft.com/office/drawing/2014/main" id="{0783BBB9-D1DF-D332-4090-64EC582E0CD1}"/>
              </a:ext>
            </a:extLst>
          </p:cNvPr>
          <p:cNvPicPr>
            <a:picLocks noChangeAspect="1"/>
          </p:cNvPicPr>
          <p:nvPr/>
        </p:nvPicPr>
        <p:blipFill>
          <a:blip r:embed="rId2"/>
          <a:stretch>
            <a:fillRect/>
          </a:stretch>
        </p:blipFill>
        <p:spPr>
          <a:xfrm>
            <a:off x="10701479" y="185879"/>
            <a:ext cx="1251035" cy="1251035"/>
          </a:xfrm>
          <a:prstGeom prst="rect">
            <a:avLst/>
          </a:prstGeom>
        </p:spPr>
      </p:pic>
      <p:pic>
        <p:nvPicPr>
          <p:cNvPr id="10" name="Imagen 9">
            <a:extLst>
              <a:ext uri="{FF2B5EF4-FFF2-40B4-BE49-F238E27FC236}">
                <a16:creationId xmlns:a16="http://schemas.microsoft.com/office/drawing/2014/main" id="{8FF43244-6D0B-0950-206B-C88C9551B2D5}"/>
              </a:ext>
            </a:extLst>
          </p:cNvPr>
          <p:cNvPicPr>
            <a:picLocks noChangeAspect="1"/>
          </p:cNvPicPr>
          <p:nvPr/>
        </p:nvPicPr>
        <p:blipFill>
          <a:blip r:embed="rId3"/>
          <a:stretch>
            <a:fillRect/>
          </a:stretch>
        </p:blipFill>
        <p:spPr>
          <a:xfrm>
            <a:off x="325252" y="2751825"/>
            <a:ext cx="7920000" cy="1354349"/>
          </a:xfrm>
          <a:prstGeom prst="rect">
            <a:avLst/>
          </a:prstGeom>
        </p:spPr>
      </p:pic>
    </p:spTree>
    <p:extLst>
      <p:ext uri="{BB962C8B-B14F-4D97-AF65-F5344CB8AC3E}">
        <p14:creationId xmlns:p14="http://schemas.microsoft.com/office/powerpoint/2010/main" val="775208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4701650-000E-DF56-AFA7-B5D28AD68328}"/>
              </a:ext>
            </a:extLst>
          </p:cNvPr>
          <p:cNvPicPr>
            <a:picLocks noChangeAspect="1"/>
          </p:cNvPicPr>
          <p:nvPr/>
        </p:nvPicPr>
        <p:blipFill>
          <a:blip r:embed="rId3"/>
          <a:stretch>
            <a:fillRect/>
          </a:stretch>
        </p:blipFill>
        <p:spPr>
          <a:xfrm>
            <a:off x="10701479" y="185879"/>
            <a:ext cx="1251035" cy="1251035"/>
          </a:xfrm>
          <a:prstGeom prst="rect">
            <a:avLst/>
          </a:prstGeom>
        </p:spPr>
      </p:pic>
      <p:sp>
        <p:nvSpPr>
          <p:cNvPr id="4" name="CuadroTexto 3">
            <a:extLst>
              <a:ext uri="{FF2B5EF4-FFF2-40B4-BE49-F238E27FC236}">
                <a16:creationId xmlns:a16="http://schemas.microsoft.com/office/drawing/2014/main" id="{F0CBAEFA-C0A6-4D78-1F5B-9DFA26CF7BAE}"/>
              </a:ext>
            </a:extLst>
          </p:cNvPr>
          <p:cNvSpPr txBox="1"/>
          <p:nvPr/>
        </p:nvSpPr>
        <p:spPr>
          <a:xfrm>
            <a:off x="904602" y="1752835"/>
            <a:ext cx="10616837" cy="1676165"/>
          </a:xfrm>
          <a:prstGeom prst="rect">
            <a:avLst/>
          </a:prstGeom>
          <a:effectLst/>
        </p:spPr>
        <p:txBody>
          <a:bodyPr vert="horz" lIns="91440" tIns="45720" rIns="91440" bIns="45720" rtlCol="0" anchor="b">
            <a:normAutofit fontScale="97500"/>
          </a:bodyPr>
          <a:lstStyle>
            <a:lvl1pPr algn="ctr">
              <a:lnSpc>
                <a:spcPct val="90000"/>
              </a:lnSpc>
              <a:spcBef>
                <a:spcPct val="0"/>
              </a:spcBef>
              <a:buNone/>
              <a:defRPr sz="3700" cap="none">
                <a:ln w="3175" cmpd="sng">
                  <a:noFill/>
                </a:ln>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just"/>
            <a:endParaRPr lang="es-CL" sz="2400" dirty="0"/>
          </a:p>
        </p:txBody>
      </p:sp>
      <p:sp>
        <p:nvSpPr>
          <p:cNvPr id="3" name="CuadroTexto 2">
            <a:extLst>
              <a:ext uri="{FF2B5EF4-FFF2-40B4-BE49-F238E27FC236}">
                <a16:creationId xmlns:a16="http://schemas.microsoft.com/office/drawing/2014/main" id="{A40B3160-3186-251F-61D0-6825580FCBF6}"/>
              </a:ext>
            </a:extLst>
          </p:cNvPr>
          <p:cNvSpPr txBox="1"/>
          <p:nvPr/>
        </p:nvSpPr>
        <p:spPr>
          <a:xfrm>
            <a:off x="696000" y="1765258"/>
            <a:ext cx="10800000" cy="3590513"/>
          </a:xfrm>
          <a:prstGeom prst="rect">
            <a:avLst/>
          </a:prstGeom>
          <a:effectLst/>
        </p:spPr>
        <p:txBody>
          <a:bodyPr vert="horz" lIns="91440" tIns="45720" rIns="91440" bIns="45720" rtlCol="0" anchor="b">
            <a:noAutofit/>
          </a:bodyPr>
          <a:lstStyle>
            <a:defPPr>
              <a:defRPr lang="en-US"/>
            </a:defPPr>
            <a:lvl1pPr algn="just">
              <a:lnSpc>
                <a:spcPct val="90000"/>
              </a:lnSpc>
              <a:spcBef>
                <a:spcPct val="0"/>
              </a:spcBef>
              <a:buNone/>
              <a:defRPr sz="3200" b="1" cap="none">
                <a:ln w="3175" cmpd="sng">
                  <a:noFill/>
                </a:ln>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MX" dirty="0"/>
              <a:t>Flask(__name__):</a:t>
            </a:r>
            <a:r>
              <a:rPr lang="es-MX" b="0" dirty="0"/>
              <a:t> se crea una instancia de la clase Flask y se asigna a la variable app. Esta instancia de Flask representa nuestra aplicación web y nos permite definir las rutas, manejar solicitudes y respuestas. Al pasar __name__ como argumento a Flask, estamos indicando que la aplicación Flask debe conocer su propio nombre, lo cual es necesario para que Flask pueda determinar correctamente la ubicación de los archivos estáticos, las plantillas y otros recursos asociados con la aplicación.</a:t>
            </a:r>
            <a:endParaRPr lang="es-CL" b="0" dirty="0"/>
          </a:p>
        </p:txBody>
      </p:sp>
    </p:spTree>
    <p:extLst>
      <p:ext uri="{BB962C8B-B14F-4D97-AF65-F5344CB8AC3E}">
        <p14:creationId xmlns:p14="http://schemas.microsoft.com/office/powerpoint/2010/main" val="1009915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0EDC1C1C-8221-933F-DD71-2A9A05BCE993}"/>
              </a:ext>
            </a:extLst>
          </p:cNvPr>
          <p:cNvSpPr txBox="1"/>
          <p:nvPr/>
        </p:nvSpPr>
        <p:spPr>
          <a:xfrm>
            <a:off x="8245252" y="2459504"/>
            <a:ext cx="3621496" cy="2308324"/>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Cargar modelo entrenado con tensorflow</a:t>
            </a:r>
          </a:p>
          <a:p>
            <a:pPr marL="285750" indent="-285750" algn="just">
              <a:buFont typeface="Arial" panose="020B0604020202020204" pitchFamily="34" charset="0"/>
              <a:buChar char="•"/>
            </a:pPr>
            <a:r>
              <a:rPr lang="es-MX" sz="2400" dirty="0"/>
              <a:t>Crear función que llama a template para generar contenido HTML</a:t>
            </a:r>
            <a:endParaRPr lang="es-CL" sz="2400" dirty="0"/>
          </a:p>
        </p:txBody>
      </p:sp>
      <p:pic>
        <p:nvPicPr>
          <p:cNvPr id="9" name="Imagen 8">
            <a:extLst>
              <a:ext uri="{FF2B5EF4-FFF2-40B4-BE49-F238E27FC236}">
                <a16:creationId xmlns:a16="http://schemas.microsoft.com/office/drawing/2014/main" id="{0783BBB9-D1DF-D332-4090-64EC582E0CD1}"/>
              </a:ext>
            </a:extLst>
          </p:cNvPr>
          <p:cNvPicPr>
            <a:picLocks noChangeAspect="1"/>
          </p:cNvPicPr>
          <p:nvPr/>
        </p:nvPicPr>
        <p:blipFill>
          <a:blip r:embed="rId2"/>
          <a:stretch>
            <a:fillRect/>
          </a:stretch>
        </p:blipFill>
        <p:spPr>
          <a:xfrm>
            <a:off x="10701479" y="185879"/>
            <a:ext cx="1251035" cy="1251035"/>
          </a:xfrm>
          <a:prstGeom prst="rect">
            <a:avLst/>
          </a:prstGeom>
        </p:spPr>
      </p:pic>
      <p:pic>
        <p:nvPicPr>
          <p:cNvPr id="3" name="Imagen 2">
            <a:extLst>
              <a:ext uri="{FF2B5EF4-FFF2-40B4-BE49-F238E27FC236}">
                <a16:creationId xmlns:a16="http://schemas.microsoft.com/office/drawing/2014/main" id="{4C8BF156-141D-F1A2-7AC6-B587BBB8D070}"/>
              </a:ext>
            </a:extLst>
          </p:cNvPr>
          <p:cNvPicPr>
            <a:picLocks noChangeAspect="1"/>
          </p:cNvPicPr>
          <p:nvPr/>
        </p:nvPicPr>
        <p:blipFill>
          <a:blip r:embed="rId3"/>
          <a:stretch>
            <a:fillRect/>
          </a:stretch>
        </p:blipFill>
        <p:spPr>
          <a:xfrm>
            <a:off x="325252" y="2568130"/>
            <a:ext cx="7920000" cy="1721739"/>
          </a:xfrm>
          <a:prstGeom prst="rect">
            <a:avLst/>
          </a:prstGeom>
        </p:spPr>
      </p:pic>
    </p:spTree>
    <p:extLst>
      <p:ext uri="{BB962C8B-B14F-4D97-AF65-F5344CB8AC3E}">
        <p14:creationId xmlns:p14="http://schemas.microsoft.com/office/powerpoint/2010/main" val="1688254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0EDC1C1C-8221-933F-DD71-2A9A05BCE993}"/>
              </a:ext>
            </a:extLst>
          </p:cNvPr>
          <p:cNvSpPr txBox="1"/>
          <p:nvPr/>
        </p:nvSpPr>
        <p:spPr>
          <a:xfrm>
            <a:off x="8245252" y="2459504"/>
            <a:ext cx="3621496" cy="1569660"/>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Crear fusión que recibe petición post desde HTML para procesar texto y clasificar</a:t>
            </a:r>
            <a:endParaRPr lang="es-CL" sz="2400" dirty="0"/>
          </a:p>
        </p:txBody>
      </p:sp>
      <p:pic>
        <p:nvPicPr>
          <p:cNvPr id="9" name="Imagen 8">
            <a:extLst>
              <a:ext uri="{FF2B5EF4-FFF2-40B4-BE49-F238E27FC236}">
                <a16:creationId xmlns:a16="http://schemas.microsoft.com/office/drawing/2014/main" id="{0783BBB9-D1DF-D332-4090-64EC582E0CD1}"/>
              </a:ext>
            </a:extLst>
          </p:cNvPr>
          <p:cNvPicPr>
            <a:picLocks noChangeAspect="1"/>
          </p:cNvPicPr>
          <p:nvPr/>
        </p:nvPicPr>
        <p:blipFill>
          <a:blip r:embed="rId2"/>
          <a:stretch>
            <a:fillRect/>
          </a:stretch>
        </p:blipFill>
        <p:spPr>
          <a:xfrm>
            <a:off x="10701479" y="185879"/>
            <a:ext cx="1251035" cy="1251035"/>
          </a:xfrm>
          <a:prstGeom prst="rect">
            <a:avLst/>
          </a:prstGeom>
        </p:spPr>
      </p:pic>
      <p:pic>
        <p:nvPicPr>
          <p:cNvPr id="4" name="Imagen 3">
            <a:extLst>
              <a:ext uri="{FF2B5EF4-FFF2-40B4-BE49-F238E27FC236}">
                <a16:creationId xmlns:a16="http://schemas.microsoft.com/office/drawing/2014/main" id="{28DD3EAF-89EF-1472-B332-15D3EB82C6EE}"/>
              </a:ext>
            </a:extLst>
          </p:cNvPr>
          <p:cNvPicPr>
            <a:picLocks noChangeAspect="1"/>
          </p:cNvPicPr>
          <p:nvPr/>
        </p:nvPicPr>
        <p:blipFill>
          <a:blip r:embed="rId3"/>
          <a:stretch>
            <a:fillRect/>
          </a:stretch>
        </p:blipFill>
        <p:spPr>
          <a:xfrm>
            <a:off x="353144" y="1197000"/>
            <a:ext cx="7920000" cy="4464000"/>
          </a:xfrm>
          <a:prstGeom prst="rect">
            <a:avLst/>
          </a:prstGeom>
        </p:spPr>
      </p:pic>
    </p:spTree>
    <p:extLst>
      <p:ext uri="{BB962C8B-B14F-4D97-AF65-F5344CB8AC3E}">
        <p14:creationId xmlns:p14="http://schemas.microsoft.com/office/powerpoint/2010/main" val="3262740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783BBB9-D1DF-D332-4090-64EC582E0CD1}"/>
              </a:ext>
            </a:extLst>
          </p:cNvPr>
          <p:cNvPicPr>
            <a:picLocks noChangeAspect="1"/>
          </p:cNvPicPr>
          <p:nvPr/>
        </p:nvPicPr>
        <p:blipFill>
          <a:blip r:embed="rId2"/>
          <a:stretch>
            <a:fillRect/>
          </a:stretch>
        </p:blipFill>
        <p:spPr>
          <a:xfrm>
            <a:off x="10701479" y="185879"/>
            <a:ext cx="1251035" cy="1251035"/>
          </a:xfrm>
          <a:prstGeom prst="rect">
            <a:avLst/>
          </a:prstGeom>
        </p:spPr>
      </p:pic>
      <p:pic>
        <p:nvPicPr>
          <p:cNvPr id="1026" name="Picture 2" descr="imagen">
            <a:extLst>
              <a:ext uri="{FF2B5EF4-FFF2-40B4-BE49-F238E27FC236}">
                <a16:creationId xmlns:a16="http://schemas.microsoft.com/office/drawing/2014/main" id="{56ED4785-3502-3B6D-4326-9332BAC3D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7" y="1582920"/>
            <a:ext cx="112109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39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1B26C-491B-B73C-173D-961DE43E295D}"/>
              </a:ext>
            </a:extLst>
          </p:cNvPr>
          <p:cNvSpPr>
            <a:spLocks noGrp="1"/>
          </p:cNvSpPr>
          <p:nvPr>
            <p:ph type="ctrTitle"/>
          </p:nvPr>
        </p:nvSpPr>
        <p:spPr>
          <a:xfrm>
            <a:off x="8113492" y="2255520"/>
            <a:ext cx="3352256" cy="1950119"/>
          </a:xfrm>
        </p:spPr>
        <p:txBody>
          <a:bodyPr>
            <a:normAutofit fontScale="90000"/>
          </a:bodyPr>
          <a:lstStyle/>
          <a:p>
            <a:pPr algn="ctr">
              <a:lnSpc>
                <a:spcPct val="90000"/>
              </a:lnSpc>
            </a:pPr>
            <a:r>
              <a:rPr lang="es-MX" sz="3700" cap="none" dirty="0"/>
              <a:t>Modelo Clasificación de texto con Machine Learning</a:t>
            </a:r>
            <a:endParaRPr lang="es-CL" sz="3700" cap="none" dirty="0"/>
          </a:p>
        </p:txBody>
      </p:sp>
      <p:pic>
        <p:nvPicPr>
          <p:cNvPr id="5" name="Imagen 4" descr="Interfaz de usuario gráfica, Diagrama, Aplicación&#10;&#10;Descripción generada automáticamente">
            <a:extLst>
              <a:ext uri="{FF2B5EF4-FFF2-40B4-BE49-F238E27FC236}">
                <a16:creationId xmlns:a16="http://schemas.microsoft.com/office/drawing/2014/main" id="{33A18522-0318-A955-6109-91F2506C38E8}"/>
              </a:ext>
            </a:extLst>
          </p:cNvPr>
          <p:cNvPicPr>
            <a:picLocks noChangeAspect="1"/>
          </p:cNvPicPr>
          <p:nvPr/>
        </p:nvPicPr>
        <p:blipFill>
          <a:blip r:embed="rId3"/>
          <a:stretch>
            <a:fillRect/>
          </a:stretch>
        </p:blipFill>
        <p:spPr>
          <a:xfrm>
            <a:off x="629810" y="1649207"/>
            <a:ext cx="6921364" cy="356450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Imagen 6">
            <a:extLst>
              <a:ext uri="{FF2B5EF4-FFF2-40B4-BE49-F238E27FC236}">
                <a16:creationId xmlns:a16="http://schemas.microsoft.com/office/drawing/2014/main" id="{84701650-000E-DF56-AFA7-B5D28AD68328}"/>
              </a:ext>
            </a:extLst>
          </p:cNvPr>
          <p:cNvPicPr>
            <a:picLocks noChangeAspect="1"/>
          </p:cNvPicPr>
          <p:nvPr/>
        </p:nvPicPr>
        <p:blipFill>
          <a:blip r:embed="rId4"/>
          <a:stretch>
            <a:fillRect/>
          </a:stretch>
        </p:blipFill>
        <p:spPr>
          <a:xfrm>
            <a:off x="10701479" y="185879"/>
            <a:ext cx="1251035" cy="1251035"/>
          </a:xfrm>
          <a:prstGeom prst="rect">
            <a:avLst/>
          </a:prstGeom>
        </p:spPr>
      </p:pic>
    </p:spTree>
    <p:extLst>
      <p:ext uri="{BB962C8B-B14F-4D97-AF65-F5344CB8AC3E}">
        <p14:creationId xmlns:p14="http://schemas.microsoft.com/office/powerpoint/2010/main" val="55230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01B95CF-7E59-E7B1-14B3-09D95BC855FC}"/>
              </a:ext>
            </a:extLst>
          </p:cNvPr>
          <p:cNvPicPr>
            <a:picLocks noChangeAspect="1"/>
          </p:cNvPicPr>
          <p:nvPr/>
        </p:nvPicPr>
        <p:blipFill rotWithShape="1">
          <a:blip r:embed="rId3"/>
          <a:srcRect t="2219" r="2" b="1394"/>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CuadroTexto 4">
            <a:extLst>
              <a:ext uri="{FF2B5EF4-FFF2-40B4-BE49-F238E27FC236}">
                <a16:creationId xmlns:a16="http://schemas.microsoft.com/office/drawing/2014/main" id="{E916D1A5-D2BA-8F73-9D8A-30DAC56628F0}"/>
              </a:ext>
            </a:extLst>
          </p:cNvPr>
          <p:cNvSpPr txBox="1"/>
          <p:nvPr/>
        </p:nvSpPr>
        <p:spPr>
          <a:xfrm>
            <a:off x="925698" y="2768871"/>
            <a:ext cx="3621496" cy="990876"/>
          </a:xfrm>
          <a:prstGeom prst="rect">
            <a:avLst/>
          </a:prstGeom>
          <a:effectLst/>
        </p:spPr>
        <p:txBody>
          <a:bodyPr vert="horz" lIns="91440" tIns="45720" rIns="91440" bIns="45720" rtlCol="0" anchor="b">
            <a:noAutofit/>
          </a:bodyPr>
          <a:lstStyle>
            <a:defPPr>
              <a:defRPr lang="en-US"/>
            </a:defPPr>
            <a:lvl1pPr algn="just">
              <a:lnSpc>
                <a:spcPct val="90000"/>
              </a:lnSpc>
              <a:spcBef>
                <a:spcPct val="0"/>
              </a:spcBef>
              <a:buNone/>
              <a:defRPr sz="3200" b="1" cap="none">
                <a:ln w="3175" cmpd="sng">
                  <a:noFill/>
                </a:ln>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a:r>
              <a:rPr lang="es-MX" sz="6600" dirty="0"/>
              <a:t>GRACIAS</a:t>
            </a:r>
            <a:endParaRPr lang="es-CL" sz="6600" dirty="0"/>
          </a:p>
        </p:txBody>
      </p:sp>
    </p:spTree>
    <p:extLst>
      <p:ext uri="{BB962C8B-B14F-4D97-AF65-F5344CB8AC3E}">
        <p14:creationId xmlns:p14="http://schemas.microsoft.com/office/powerpoint/2010/main" val="281529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E16B19E4-D32A-E3B6-5D30-45EB753A23E6}"/>
              </a:ext>
            </a:extLst>
          </p:cNvPr>
          <p:cNvPicPr>
            <a:picLocks noChangeAspect="1"/>
          </p:cNvPicPr>
          <p:nvPr/>
        </p:nvPicPr>
        <p:blipFill>
          <a:blip r:embed="rId3"/>
          <a:stretch>
            <a:fillRect/>
          </a:stretch>
        </p:blipFill>
        <p:spPr>
          <a:xfrm>
            <a:off x="325252" y="1635482"/>
            <a:ext cx="7920000" cy="3587036"/>
          </a:xfrm>
          <a:prstGeom prst="rect">
            <a:avLst/>
          </a:prstGeom>
        </p:spPr>
      </p:pic>
      <p:sp>
        <p:nvSpPr>
          <p:cNvPr id="8" name="CuadroTexto 7">
            <a:extLst>
              <a:ext uri="{FF2B5EF4-FFF2-40B4-BE49-F238E27FC236}">
                <a16:creationId xmlns:a16="http://schemas.microsoft.com/office/drawing/2014/main" id="{0EDC1C1C-8221-933F-DD71-2A9A05BCE993}"/>
              </a:ext>
            </a:extLst>
          </p:cNvPr>
          <p:cNvSpPr txBox="1"/>
          <p:nvPr/>
        </p:nvSpPr>
        <p:spPr>
          <a:xfrm>
            <a:off x="8245252" y="2459504"/>
            <a:ext cx="3621496" cy="1938992"/>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Importar librerías</a:t>
            </a:r>
          </a:p>
          <a:p>
            <a:pPr marL="285750" indent="-285750" algn="just">
              <a:buFont typeface="Arial" panose="020B0604020202020204" pitchFamily="34" charset="0"/>
              <a:buChar char="•"/>
            </a:pPr>
            <a:r>
              <a:rPr lang="es-MX" sz="2400" dirty="0"/>
              <a:t>Leer conjunto de datos</a:t>
            </a:r>
          </a:p>
          <a:p>
            <a:pPr marL="285750" indent="-285750" algn="just">
              <a:buFont typeface="Arial" panose="020B0604020202020204" pitchFamily="34" charset="0"/>
              <a:buChar char="•"/>
            </a:pPr>
            <a:r>
              <a:rPr lang="es-MX" sz="2400" dirty="0"/>
              <a:t>Separar conjunto de datos en subconjunto de entrenamiento y prueba</a:t>
            </a:r>
            <a:endParaRPr lang="es-CL" sz="2400" dirty="0"/>
          </a:p>
        </p:txBody>
      </p:sp>
      <p:pic>
        <p:nvPicPr>
          <p:cNvPr id="9" name="Imagen 8">
            <a:extLst>
              <a:ext uri="{FF2B5EF4-FFF2-40B4-BE49-F238E27FC236}">
                <a16:creationId xmlns:a16="http://schemas.microsoft.com/office/drawing/2014/main" id="{0783BBB9-D1DF-D332-4090-64EC582E0CD1}"/>
              </a:ext>
            </a:extLst>
          </p:cNvPr>
          <p:cNvPicPr>
            <a:picLocks noChangeAspect="1"/>
          </p:cNvPicPr>
          <p:nvPr/>
        </p:nvPicPr>
        <p:blipFill>
          <a:blip r:embed="rId4"/>
          <a:stretch>
            <a:fillRect/>
          </a:stretch>
        </p:blipFill>
        <p:spPr>
          <a:xfrm>
            <a:off x="10701479" y="185879"/>
            <a:ext cx="1251035" cy="1251035"/>
          </a:xfrm>
          <a:prstGeom prst="rect">
            <a:avLst/>
          </a:prstGeom>
        </p:spPr>
      </p:pic>
    </p:spTree>
    <p:extLst>
      <p:ext uri="{BB962C8B-B14F-4D97-AF65-F5344CB8AC3E}">
        <p14:creationId xmlns:p14="http://schemas.microsoft.com/office/powerpoint/2010/main" val="304859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783BBB9-D1DF-D332-4090-64EC582E0CD1}"/>
              </a:ext>
            </a:extLst>
          </p:cNvPr>
          <p:cNvPicPr>
            <a:picLocks noChangeAspect="1"/>
          </p:cNvPicPr>
          <p:nvPr/>
        </p:nvPicPr>
        <p:blipFill>
          <a:blip r:embed="rId3"/>
          <a:stretch>
            <a:fillRect/>
          </a:stretch>
        </p:blipFill>
        <p:spPr>
          <a:xfrm>
            <a:off x="10701479" y="185879"/>
            <a:ext cx="1251035" cy="1251035"/>
          </a:xfrm>
          <a:prstGeom prst="rect">
            <a:avLst/>
          </a:prstGeom>
        </p:spPr>
      </p:pic>
      <p:pic>
        <p:nvPicPr>
          <p:cNvPr id="3" name="Imagen 2">
            <a:extLst>
              <a:ext uri="{FF2B5EF4-FFF2-40B4-BE49-F238E27FC236}">
                <a16:creationId xmlns:a16="http://schemas.microsoft.com/office/drawing/2014/main" id="{851FF41A-3393-FCDD-797E-CAAEAE54A9FC}"/>
              </a:ext>
            </a:extLst>
          </p:cNvPr>
          <p:cNvPicPr>
            <a:picLocks noChangeAspect="1"/>
          </p:cNvPicPr>
          <p:nvPr/>
        </p:nvPicPr>
        <p:blipFill>
          <a:blip r:embed="rId4"/>
          <a:stretch>
            <a:fillRect/>
          </a:stretch>
        </p:blipFill>
        <p:spPr>
          <a:xfrm>
            <a:off x="1014412" y="1985962"/>
            <a:ext cx="10163175" cy="2886075"/>
          </a:xfrm>
          <a:prstGeom prst="rect">
            <a:avLst/>
          </a:prstGeom>
        </p:spPr>
      </p:pic>
    </p:spTree>
    <p:extLst>
      <p:ext uri="{BB962C8B-B14F-4D97-AF65-F5344CB8AC3E}">
        <p14:creationId xmlns:p14="http://schemas.microsoft.com/office/powerpoint/2010/main" val="18052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D4D515F-65AA-9449-996F-F08FEE9D31FC}"/>
              </a:ext>
            </a:extLst>
          </p:cNvPr>
          <p:cNvPicPr>
            <a:picLocks noChangeAspect="1"/>
          </p:cNvPicPr>
          <p:nvPr/>
        </p:nvPicPr>
        <p:blipFill>
          <a:blip r:embed="rId3"/>
          <a:stretch>
            <a:fillRect/>
          </a:stretch>
        </p:blipFill>
        <p:spPr>
          <a:xfrm>
            <a:off x="370971" y="1641233"/>
            <a:ext cx="7920000" cy="3575534"/>
          </a:xfrm>
          <a:prstGeom prst="rect">
            <a:avLst/>
          </a:prstGeom>
        </p:spPr>
      </p:pic>
      <p:sp>
        <p:nvSpPr>
          <p:cNvPr id="6" name="CuadroTexto 5">
            <a:extLst>
              <a:ext uri="{FF2B5EF4-FFF2-40B4-BE49-F238E27FC236}">
                <a16:creationId xmlns:a16="http://schemas.microsoft.com/office/drawing/2014/main" id="{29DE6FBF-8406-B84D-FA5C-0B542FB51ACD}"/>
              </a:ext>
            </a:extLst>
          </p:cNvPr>
          <p:cNvSpPr txBox="1"/>
          <p:nvPr/>
        </p:nvSpPr>
        <p:spPr>
          <a:xfrm>
            <a:off x="8290971" y="2459504"/>
            <a:ext cx="3530058" cy="830997"/>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Función para limpieza de datos tipo texto</a:t>
            </a:r>
            <a:endParaRPr lang="es-CL" sz="2400" dirty="0"/>
          </a:p>
        </p:txBody>
      </p:sp>
      <p:pic>
        <p:nvPicPr>
          <p:cNvPr id="8" name="Imagen 7">
            <a:extLst>
              <a:ext uri="{FF2B5EF4-FFF2-40B4-BE49-F238E27FC236}">
                <a16:creationId xmlns:a16="http://schemas.microsoft.com/office/drawing/2014/main" id="{A9D8DD7C-E143-09A3-4668-F850528D24C5}"/>
              </a:ext>
            </a:extLst>
          </p:cNvPr>
          <p:cNvPicPr>
            <a:picLocks noChangeAspect="1"/>
          </p:cNvPicPr>
          <p:nvPr/>
        </p:nvPicPr>
        <p:blipFill>
          <a:blip r:embed="rId4"/>
          <a:stretch>
            <a:fillRect/>
          </a:stretch>
        </p:blipFill>
        <p:spPr>
          <a:xfrm>
            <a:off x="10701479" y="185879"/>
            <a:ext cx="1251035" cy="1251035"/>
          </a:xfrm>
          <a:prstGeom prst="rect">
            <a:avLst/>
          </a:prstGeom>
        </p:spPr>
      </p:pic>
    </p:spTree>
    <p:extLst>
      <p:ext uri="{BB962C8B-B14F-4D97-AF65-F5344CB8AC3E}">
        <p14:creationId xmlns:p14="http://schemas.microsoft.com/office/powerpoint/2010/main" val="965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7A0BD27-1E3E-D5A2-E60D-AE09E412FED6}"/>
              </a:ext>
            </a:extLst>
          </p:cNvPr>
          <p:cNvPicPr>
            <a:picLocks noChangeAspect="1"/>
          </p:cNvPicPr>
          <p:nvPr/>
        </p:nvPicPr>
        <p:blipFill>
          <a:blip r:embed="rId3"/>
          <a:stretch>
            <a:fillRect/>
          </a:stretch>
        </p:blipFill>
        <p:spPr>
          <a:xfrm>
            <a:off x="384034" y="4344217"/>
            <a:ext cx="7920000" cy="1410411"/>
          </a:xfrm>
          <a:prstGeom prst="rect">
            <a:avLst/>
          </a:prstGeom>
        </p:spPr>
      </p:pic>
      <p:pic>
        <p:nvPicPr>
          <p:cNvPr id="6" name="Imagen 5">
            <a:extLst>
              <a:ext uri="{FF2B5EF4-FFF2-40B4-BE49-F238E27FC236}">
                <a16:creationId xmlns:a16="http://schemas.microsoft.com/office/drawing/2014/main" id="{0C74D953-1001-B20F-E805-9935BCAA80D1}"/>
              </a:ext>
            </a:extLst>
          </p:cNvPr>
          <p:cNvPicPr>
            <a:picLocks noChangeAspect="1"/>
          </p:cNvPicPr>
          <p:nvPr/>
        </p:nvPicPr>
        <p:blipFill>
          <a:blip r:embed="rId4"/>
          <a:stretch>
            <a:fillRect/>
          </a:stretch>
        </p:blipFill>
        <p:spPr>
          <a:xfrm>
            <a:off x="384034" y="1250224"/>
            <a:ext cx="7920000" cy="2787296"/>
          </a:xfrm>
          <a:prstGeom prst="rect">
            <a:avLst/>
          </a:prstGeom>
        </p:spPr>
      </p:pic>
      <p:sp>
        <p:nvSpPr>
          <p:cNvPr id="7" name="CuadroTexto 6">
            <a:extLst>
              <a:ext uri="{FF2B5EF4-FFF2-40B4-BE49-F238E27FC236}">
                <a16:creationId xmlns:a16="http://schemas.microsoft.com/office/drawing/2014/main" id="{523DA31C-B9DE-0D71-6E62-CD6FB6E13D0A}"/>
              </a:ext>
            </a:extLst>
          </p:cNvPr>
          <p:cNvSpPr txBox="1"/>
          <p:nvPr/>
        </p:nvSpPr>
        <p:spPr>
          <a:xfrm>
            <a:off x="8304034" y="2228373"/>
            <a:ext cx="3530058" cy="461665"/>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Codificar texto a numero</a:t>
            </a:r>
            <a:endParaRPr lang="es-CL" sz="2400" dirty="0"/>
          </a:p>
        </p:txBody>
      </p:sp>
      <p:sp>
        <p:nvSpPr>
          <p:cNvPr id="8" name="CuadroTexto 7">
            <a:extLst>
              <a:ext uri="{FF2B5EF4-FFF2-40B4-BE49-F238E27FC236}">
                <a16:creationId xmlns:a16="http://schemas.microsoft.com/office/drawing/2014/main" id="{BFF283C9-5716-AEED-6C65-97CD4CFD2C7D}"/>
              </a:ext>
            </a:extLst>
          </p:cNvPr>
          <p:cNvSpPr txBox="1"/>
          <p:nvPr/>
        </p:nvSpPr>
        <p:spPr>
          <a:xfrm>
            <a:off x="8304034" y="4633777"/>
            <a:ext cx="3530058" cy="461665"/>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Limpiar texto</a:t>
            </a:r>
            <a:endParaRPr lang="es-CL" sz="2400" dirty="0"/>
          </a:p>
        </p:txBody>
      </p:sp>
      <p:pic>
        <p:nvPicPr>
          <p:cNvPr id="9" name="Imagen 8">
            <a:extLst>
              <a:ext uri="{FF2B5EF4-FFF2-40B4-BE49-F238E27FC236}">
                <a16:creationId xmlns:a16="http://schemas.microsoft.com/office/drawing/2014/main" id="{ED1CC01F-4695-39BC-13E2-248CDA3D296D}"/>
              </a:ext>
            </a:extLst>
          </p:cNvPr>
          <p:cNvPicPr>
            <a:picLocks noChangeAspect="1"/>
          </p:cNvPicPr>
          <p:nvPr/>
        </p:nvPicPr>
        <p:blipFill>
          <a:blip r:embed="rId5"/>
          <a:stretch>
            <a:fillRect/>
          </a:stretch>
        </p:blipFill>
        <p:spPr>
          <a:xfrm>
            <a:off x="10701479" y="185879"/>
            <a:ext cx="1251035" cy="1251035"/>
          </a:xfrm>
          <a:prstGeom prst="rect">
            <a:avLst/>
          </a:prstGeom>
        </p:spPr>
      </p:pic>
    </p:spTree>
    <p:extLst>
      <p:ext uri="{BB962C8B-B14F-4D97-AF65-F5344CB8AC3E}">
        <p14:creationId xmlns:p14="http://schemas.microsoft.com/office/powerpoint/2010/main" val="89595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4701650-000E-DF56-AFA7-B5D28AD68328}"/>
              </a:ext>
            </a:extLst>
          </p:cNvPr>
          <p:cNvPicPr>
            <a:picLocks noChangeAspect="1"/>
          </p:cNvPicPr>
          <p:nvPr/>
        </p:nvPicPr>
        <p:blipFill>
          <a:blip r:embed="rId3"/>
          <a:stretch>
            <a:fillRect/>
          </a:stretch>
        </p:blipFill>
        <p:spPr>
          <a:xfrm>
            <a:off x="10701479" y="185879"/>
            <a:ext cx="1251035" cy="1251035"/>
          </a:xfrm>
          <a:prstGeom prst="rect">
            <a:avLst/>
          </a:prstGeom>
        </p:spPr>
      </p:pic>
      <p:sp>
        <p:nvSpPr>
          <p:cNvPr id="4" name="CuadroTexto 3">
            <a:extLst>
              <a:ext uri="{FF2B5EF4-FFF2-40B4-BE49-F238E27FC236}">
                <a16:creationId xmlns:a16="http://schemas.microsoft.com/office/drawing/2014/main" id="{F0CBAEFA-C0A6-4D78-1F5B-9DFA26CF7BAE}"/>
              </a:ext>
            </a:extLst>
          </p:cNvPr>
          <p:cNvSpPr txBox="1"/>
          <p:nvPr/>
        </p:nvSpPr>
        <p:spPr>
          <a:xfrm>
            <a:off x="696000" y="2169000"/>
            <a:ext cx="10800000" cy="2520000"/>
          </a:xfrm>
          <a:prstGeom prst="rect">
            <a:avLst/>
          </a:prstGeom>
          <a:effectLst/>
        </p:spPr>
        <p:txBody>
          <a:bodyPr vert="horz" lIns="91440" tIns="45720" rIns="91440" bIns="45720" rtlCol="0" anchor="b">
            <a:noAutofit/>
          </a:bodyPr>
          <a:lstStyle>
            <a:lvl1pPr algn="ctr">
              <a:lnSpc>
                <a:spcPct val="90000"/>
              </a:lnSpc>
              <a:spcBef>
                <a:spcPct val="0"/>
              </a:spcBef>
              <a:buNone/>
              <a:defRPr sz="3700" cap="none">
                <a:ln w="3175" cmpd="sng">
                  <a:noFill/>
                </a:ln>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just"/>
            <a:r>
              <a:rPr lang="es-MX" sz="3200" b="1" dirty="0"/>
              <a:t>TextVectorization: </a:t>
            </a:r>
            <a:r>
              <a:rPr lang="es-MX" sz="3200" dirty="0"/>
              <a:t>construye un vocabulario a partir de los textos de entrada y asigna un índice numérico a cada palabra única en ese vocabulario. Finalmente, transforma los textos originales en secuencias de números, donde cada número representa una palabra en el vocabulario. </a:t>
            </a:r>
            <a:endParaRPr lang="es-CL" sz="3200" dirty="0"/>
          </a:p>
        </p:txBody>
      </p:sp>
    </p:spTree>
    <p:extLst>
      <p:ext uri="{BB962C8B-B14F-4D97-AF65-F5344CB8AC3E}">
        <p14:creationId xmlns:p14="http://schemas.microsoft.com/office/powerpoint/2010/main" val="196238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BCD4943-B2AC-44AC-9FBA-20A199A8748A}"/>
              </a:ext>
            </a:extLst>
          </p:cNvPr>
          <p:cNvPicPr>
            <a:picLocks noChangeAspect="1"/>
          </p:cNvPicPr>
          <p:nvPr/>
        </p:nvPicPr>
        <p:blipFill>
          <a:blip r:embed="rId3"/>
          <a:stretch>
            <a:fillRect/>
          </a:stretch>
        </p:blipFill>
        <p:spPr>
          <a:xfrm>
            <a:off x="384034" y="1669791"/>
            <a:ext cx="7920000" cy="3518417"/>
          </a:xfrm>
          <a:prstGeom prst="rect">
            <a:avLst/>
          </a:prstGeom>
        </p:spPr>
      </p:pic>
      <p:sp>
        <p:nvSpPr>
          <p:cNvPr id="5" name="CuadroTexto 4">
            <a:extLst>
              <a:ext uri="{FF2B5EF4-FFF2-40B4-BE49-F238E27FC236}">
                <a16:creationId xmlns:a16="http://schemas.microsoft.com/office/drawing/2014/main" id="{7D0D52C4-4779-5947-AB48-4D52DDD9BACC}"/>
              </a:ext>
            </a:extLst>
          </p:cNvPr>
          <p:cNvSpPr txBox="1"/>
          <p:nvPr/>
        </p:nvSpPr>
        <p:spPr>
          <a:xfrm>
            <a:off x="8304034" y="2459503"/>
            <a:ext cx="3621496" cy="830997"/>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Construir modelos de red neuronal</a:t>
            </a:r>
            <a:endParaRPr lang="es-CL" sz="2400" dirty="0"/>
          </a:p>
        </p:txBody>
      </p:sp>
      <p:pic>
        <p:nvPicPr>
          <p:cNvPr id="7" name="Imagen 6">
            <a:extLst>
              <a:ext uri="{FF2B5EF4-FFF2-40B4-BE49-F238E27FC236}">
                <a16:creationId xmlns:a16="http://schemas.microsoft.com/office/drawing/2014/main" id="{B5E2C25B-ADB2-9730-0632-657458E33161}"/>
              </a:ext>
            </a:extLst>
          </p:cNvPr>
          <p:cNvPicPr>
            <a:picLocks noChangeAspect="1"/>
          </p:cNvPicPr>
          <p:nvPr/>
        </p:nvPicPr>
        <p:blipFill>
          <a:blip r:embed="rId4"/>
          <a:stretch>
            <a:fillRect/>
          </a:stretch>
        </p:blipFill>
        <p:spPr>
          <a:xfrm>
            <a:off x="10701479" y="198942"/>
            <a:ext cx="1251035" cy="1251035"/>
          </a:xfrm>
          <a:prstGeom prst="rect">
            <a:avLst/>
          </a:prstGeom>
        </p:spPr>
      </p:pic>
    </p:spTree>
    <p:extLst>
      <p:ext uri="{BB962C8B-B14F-4D97-AF65-F5344CB8AC3E}">
        <p14:creationId xmlns:p14="http://schemas.microsoft.com/office/powerpoint/2010/main" val="2768696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4701650-000E-DF56-AFA7-B5D28AD68328}"/>
              </a:ext>
            </a:extLst>
          </p:cNvPr>
          <p:cNvPicPr>
            <a:picLocks noChangeAspect="1"/>
          </p:cNvPicPr>
          <p:nvPr/>
        </p:nvPicPr>
        <p:blipFill>
          <a:blip r:embed="rId3"/>
          <a:stretch>
            <a:fillRect/>
          </a:stretch>
        </p:blipFill>
        <p:spPr>
          <a:xfrm>
            <a:off x="10701479" y="185879"/>
            <a:ext cx="1251035" cy="1251035"/>
          </a:xfrm>
          <a:prstGeom prst="rect">
            <a:avLst/>
          </a:prstGeom>
        </p:spPr>
      </p:pic>
      <p:sp>
        <p:nvSpPr>
          <p:cNvPr id="4" name="CuadroTexto 3">
            <a:extLst>
              <a:ext uri="{FF2B5EF4-FFF2-40B4-BE49-F238E27FC236}">
                <a16:creationId xmlns:a16="http://schemas.microsoft.com/office/drawing/2014/main" id="{F0CBAEFA-C0A6-4D78-1F5B-9DFA26CF7BAE}"/>
              </a:ext>
            </a:extLst>
          </p:cNvPr>
          <p:cNvSpPr txBox="1"/>
          <p:nvPr/>
        </p:nvSpPr>
        <p:spPr>
          <a:xfrm>
            <a:off x="904602" y="1752835"/>
            <a:ext cx="10616837" cy="1676165"/>
          </a:xfrm>
          <a:prstGeom prst="rect">
            <a:avLst/>
          </a:prstGeom>
          <a:effectLst/>
        </p:spPr>
        <p:txBody>
          <a:bodyPr vert="horz" lIns="91440" tIns="45720" rIns="91440" bIns="45720" rtlCol="0" anchor="b">
            <a:normAutofit fontScale="97500"/>
          </a:bodyPr>
          <a:lstStyle>
            <a:lvl1pPr algn="ctr">
              <a:lnSpc>
                <a:spcPct val="90000"/>
              </a:lnSpc>
              <a:spcBef>
                <a:spcPct val="0"/>
              </a:spcBef>
              <a:buNone/>
              <a:defRPr sz="3700" cap="none">
                <a:ln w="3175" cmpd="sng">
                  <a:noFill/>
                </a:ln>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just"/>
            <a:endParaRPr lang="es-CL" sz="2400" dirty="0"/>
          </a:p>
        </p:txBody>
      </p:sp>
      <p:sp>
        <p:nvSpPr>
          <p:cNvPr id="3" name="CuadroTexto 2">
            <a:extLst>
              <a:ext uri="{FF2B5EF4-FFF2-40B4-BE49-F238E27FC236}">
                <a16:creationId xmlns:a16="http://schemas.microsoft.com/office/drawing/2014/main" id="{A40B3160-3186-251F-61D0-6825580FCBF6}"/>
              </a:ext>
            </a:extLst>
          </p:cNvPr>
          <p:cNvSpPr txBox="1"/>
          <p:nvPr/>
        </p:nvSpPr>
        <p:spPr>
          <a:xfrm>
            <a:off x="696000" y="1449000"/>
            <a:ext cx="10800000" cy="3960000"/>
          </a:xfrm>
          <a:prstGeom prst="rect">
            <a:avLst/>
          </a:prstGeom>
          <a:effectLst/>
        </p:spPr>
        <p:txBody>
          <a:bodyPr vert="horz" lIns="91440" tIns="45720" rIns="91440" bIns="45720" rtlCol="0" anchor="b">
            <a:noAutofit/>
          </a:bodyPr>
          <a:lstStyle>
            <a:defPPr>
              <a:defRPr lang="en-US"/>
            </a:defPPr>
            <a:lvl1pPr algn="just">
              <a:lnSpc>
                <a:spcPct val="90000"/>
              </a:lnSpc>
              <a:spcBef>
                <a:spcPct val="0"/>
              </a:spcBef>
              <a:buNone/>
              <a:defRPr sz="3200" b="1" cap="none">
                <a:ln w="3175" cmpd="sng">
                  <a:noFill/>
                </a:ln>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MX" dirty="0"/>
              <a:t>Embedding: </a:t>
            </a:r>
            <a:r>
              <a:rPr lang="es-MX" b="0" dirty="0"/>
              <a:t>Su objetivo principal es mapear palabras o elementos discretos en vectores densos de números reales. Estos vectores, conocidos como embeddings, capturan las relaciones semánticas y sintácticas entre las palabras en un espacio de representación de menor dimensionalidad. La capa de Embedding aprende estos vectores durante el entrenamiento, ajustando sus pesos para que las palabras con significados similares estén más cerca en el espacio vectorial.</a:t>
            </a:r>
            <a:endParaRPr lang="es-CL" b="0" dirty="0"/>
          </a:p>
        </p:txBody>
      </p:sp>
    </p:spTree>
    <p:extLst>
      <p:ext uri="{BB962C8B-B14F-4D97-AF65-F5344CB8AC3E}">
        <p14:creationId xmlns:p14="http://schemas.microsoft.com/office/powerpoint/2010/main" val="318139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{43EB7525-F898-4309-89BE-389571A14378}tf03457452</Template>
  <TotalTime>97</TotalTime>
  <Words>443</Words>
  <Application>Microsoft Office PowerPoint</Application>
  <PresentationFormat>Panorámica</PresentationFormat>
  <Paragraphs>26</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Celestial</vt:lpstr>
      <vt:lpstr>Implementación de un modelo de machine learning en la web con flask y python</vt:lpstr>
      <vt:lpstr>Modelo Clasificación de texto con Machine Learning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Integración Flask con modelo machine learning para desplegar aplicación web</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Implementación de un modelo de machine learning en la web con flask y python</dc:title>
  <dc:creator>Adrian Alarcon</dc:creator>
  <cp:lastModifiedBy>Adrian Alarcon</cp:lastModifiedBy>
  <cp:revision>2</cp:revision>
  <dcterms:created xsi:type="dcterms:W3CDTF">2023-06-16T12:15:45Z</dcterms:created>
  <dcterms:modified xsi:type="dcterms:W3CDTF">2023-06-16T13:53:07Z</dcterms:modified>
</cp:coreProperties>
</file>