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3F5FC4D-5209-4DF7-BF1F-FFA7442BA170}">
  <a:tblStyle styleId="{43F5FC4D-5209-4DF7-BF1F-FFA7442BA1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5.xml"/><Relationship Id="rId22" Type="http://schemas.openxmlformats.org/officeDocument/2006/relationships/font" Target="fonts/OpenSans-italic.fntdata"/><Relationship Id="rId10" Type="http://schemas.openxmlformats.org/officeDocument/2006/relationships/slide" Target="slides/slide4.xml"/><Relationship Id="rId21"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TSansNarrow-bold.fntdata"/><Relationship Id="rId6" Type="http://schemas.openxmlformats.org/officeDocument/2006/relationships/notesMaster" Target="notesMasters/notesMaster1.xml"/><Relationship Id="rId18" Type="http://schemas.openxmlformats.org/officeDocument/2006/relationships/font" Target="fonts/PTSansNarrow-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b2fbc80d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b2fbc80d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a:t>
            </a:r>
            <a:endParaRPr/>
          </a:p>
          <a:p>
            <a:pPr indent="0" lvl="0" marL="0" rtl="0" algn="l">
              <a:lnSpc>
                <a:spcPct val="150000"/>
              </a:lnSpc>
              <a:spcBef>
                <a:spcPts val="0"/>
              </a:spcBef>
              <a:spcAft>
                <a:spcPts val="0"/>
              </a:spcAft>
              <a:buNone/>
            </a:pPr>
            <a:r>
              <a:rPr lang="en">
                <a:latin typeface="Open Sans"/>
                <a:ea typeface="Open Sans"/>
                <a:cs typeface="Open Sans"/>
                <a:sym typeface="Open Sans"/>
              </a:rPr>
              <a:t>Non-science and engineering-related fields have the highest satisfaction level, followed by science and engineering-related occupations. However, engineers have the lowest satisfaction.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Among four primary work activities, jobs that mainly involve research and development are associated with higher satisfaction than those that involve teaching and management/ administration.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Jobs that are closely related to major degree is associated with increased satisfaction</a:t>
            </a:r>
            <a:endParaRPr>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ac207f39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ac207f39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of our limitations are the there is self-reported satisfaction data, which may lead to response bias. Also, there are many more people who answered satisfied compared to dissatisfied, so we have more information in the higher 2 levels of satisfaction. There were also many subjects who reported $0 for salary, and this could be because we did not account for them being self-employed or working for non-profit organizations. Lastly, we had weighted variables, and we assumed all weights were equal. A possible future direction could be controlling for psychological traits that may impact satisfaction, or considering correlations for individuals with similar backgrounds (e.g. same county, within an organization, etc.).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b2fbc80d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b2fbc80d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interested in analyzing job satisfaction in higher education, because we are undergraduate students interested in ways we can look for jobs that would improve our satisfaction. </a:t>
            </a:r>
            <a:r>
              <a:rPr lang="en">
                <a:latin typeface="Times New Roman"/>
                <a:ea typeface="Times New Roman"/>
                <a:cs typeface="Times New Roman"/>
                <a:sym typeface="Times New Roman"/>
              </a:rPr>
              <a:t>Our main research question is what factors impact job satisfaction. One article suggests that job satisfaction could be due to different levels of emotional labor. For example, junior police officers report a lot of stress, whereas senior police officers report less stress. Another article suggests that job satisfaction is difficult to control as an employer, because changing a person’s income does not always help improve satisfaction levels. Our study looks beyond just income as a predictor. We instead look at 3 different groups of variables to analyze satisfaction: demographic variables, work-related variables, and benefits.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b2fbc80d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b2fbc80d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ac207f3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ac207f3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b2fbc80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b2fbc80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ac207f39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ac207f39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Times New Roman"/>
                <a:ea typeface="Times New Roman"/>
                <a:cs typeface="Times New Roman"/>
                <a:sym typeface="Times New Roman"/>
              </a:rPr>
              <a:t>Josh</a:t>
            </a:r>
            <a:endParaRPr>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en">
                <a:latin typeface="Times New Roman"/>
                <a:ea typeface="Times New Roman"/>
                <a:cs typeface="Times New Roman"/>
                <a:sym typeface="Times New Roman"/>
              </a:rPr>
              <a:t>From our work-related smaller model, our analysis indicates that that biological and other life science jobs had lower satisfaction than other occupations, while non-science and engineering jobs had the highest satisfaction. Expectedly, having a job not related to a person’s highest degree greatly decreased job satisfaction. Lastly, teaching and research as primary positions have higher satisfaction than jobs that involve management and administration.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ac207f39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ac207f39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model looks at salary, and the binary variables pension plan, profit sharing plan, paid vacation, and insurance plan. From our EDA and from our smaller model, we found that increased salary is associated with increased satisfaction. Also, having a pension plan and profit sharing plan is associated increased satisfaction. However, unlike our EDA, our smaller model indicates that there decrease in satisfaction when a company has an insurance plan or a paid vacation plan. This was something we were hoping would change if we accounted for other variables, because it did not make a lot of sense.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ac207f39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ac207f39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Times New Roman"/>
                <a:ea typeface="Times New Roman"/>
                <a:cs typeface="Times New Roman"/>
                <a:sym typeface="Times New Roman"/>
              </a:rPr>
              <a:t>Josh</a:t>
            </a:r>
            <a:endParaRPr>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en">
                <a:latin typeface="Times New Roman"/>
                <a:ea typeface="Times New Roman"/>
                <a:cs typeface="Times New Roman"/>
                <a:sym typeface="Times New Roman"/>
              </a:rPr>
              <a:t>We created a final model that included all the significant variables in our 3 models. </a:t>
            </a:r>
            <a:r>
              <a:rPr lang="en">
                <a:latin typeface="Times New Roman"/>
                <a:ea typeface="Times New Roman"/>
                <a:cs typeface="Times New Roman"/>
                <a:sym typeface="Times New Roman"/>
              </a:rPr>
              <a:t>Our analysis indicates that that biological and other life science jobs had lower satisfaction than other occupations, while non-science and engineering jobs had the highest satisfaction. Expectedly, having a job not related to a person’s highest degree greatly decreased job satisfaction. Lastly, teaching and research have higher satisfaction than jobs that involve management and administration.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ac207f39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ac207f39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149600"/>
            <a:ext cx="7593900" cy="165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Job Satisfaction in </a:t>
            </a:r>
            <a:endParaRPr/>
          </a:p>
          <a:p>
            <a:pPr indent="0" lvl="0" marL="0" rtl="0" algn="ctr">
              <a:spcBef>
                <a:spcPts val="0"/>
              </a:spcBef>
              <a:spcAft>
                <a:spcPts val="0"/>
              </a:spcAft>
              <a:buNone/>
            </a:pPr>
            <a:r>
              <a:rPr lang="en"/>
              <a:t>Higher Education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Josh and 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a:p>
            <a:pPr indent="0" lvl="0" marL="0" rtl="0" algn="l">
              <a:spcBef>
                <a:spcPts val="0"/>
              </a:spcBef>
              <a:spcAft>
                <a:spcPts val="0"/>
              </a:spcAft>
              <a:buNone/>
            </a:pPr>
            <a:r>
              <a:t/>
            </a:r>
            <a:endParaRPr/>
          </a:p>
        </p:txBody>
      </p:sp>
      <p:sp>
        <p:nvSpPr>
          <p:cNvPr id="141" name="Google Shape;141;p22"/>
          <p:cNvSpPr txBox="1"/>
          <p:nvPr>
            <p:ph idx="1" type="body"/>
          </p:nvPr>
        </p:nvSpPr>
        <p:spPr>
          <a:xfrm>
            <a:off x="311700" y="1266325"/>
            <a:ext cx="8520600" cy="3453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Char char="●"/>
            </a:pPr>
            <a:r>
              <a:rPr lang="en" sz="1400">
                <a:solidFill>
                  <a:srgbClr val="000000"/>
                </a:solidFill>
              </a:rPr>
              <a:t>Main findings:</a:t>
            </a:r>
            <a:endParaRPr sz="1400">
              <a:solidFill>
                <a:srgbClr val="000000"/>
              </a:solidFill>
            </a:endParaRPr>
          </a:p>
          <a:p>
            <a:pPr indent="-317500" lvl="1" marL="914400" rtl="0" algn="l">
              <a:lnSpc>
                <a:spcPct val="150000"/>
              </a:lnSpc>
              <a:spcBef>
                <a:spcPts val="0"/>
              </a:spcBef>
              <a:spcAft>
                <a:spcPts val="0"/>
              </a:spcAft>
              <a:buClr>
                <a:srgbClr val="000000"/>
              </a:buClr>
              <a:buSzPts val="1400"/>
              <a:buChar char="○"/>
            </a:pPr>
            <a:r>
              <a:rPr lang="en" sz="1100">
                <a:solidFill>
                  <a:srgbClr val="000000"/>
                </a:solidFill>
              </a:rPr>
              <a:t>Job satisfaction varies across job fields. </a:t>
            </a:r>
            <a:endParaRPr sz="1100">
              <a:solidFill>
                <a:srgbClr val="000000"/>
              </a:solidFill>
            </a:endParaRPr>
          </a:p>
          <a:p>
            <a:pPr indent="-317500" lvl="2" marL="1371600" rtl="0" algn="l">
              <a:lnSpc>
                <a:spcPct val="150000"/>
              </a:lnSpc>
              <a:spcBef>
                <a:spcPts val="0"/>
              </a:spcBef>
              <a:spcAft>
                <a:spcPts val="0"/>
              </a:spcAft>
              <a:buClr>
                <a:srgbClr val="000000"/>
              </a:buClr>
              <a:buSzPts val="1400"/>
              <a:buChar char="■"/>
            </a:pPr>
            <a:r>
              <a:rPr lang="en" sz="1100">
                <a:solidFill>
                  <a:srgbClr val="000000"/>
                </a:solidFill>
              </a:rPr>
              <a:t>Example: Non-science and engineering-related fields have the highest satisfaction level, yet engineers have the lowest satisfaction. </a:t>
            </a:r>
            <a:endParaRPr sz="1100">
              <a:solidFill>
                <a:srgbClr val="000000"/>
              </a:solidFill>
            </a:endParaRPr>
          </a:p>
          <a:p>
            <a:pPr indent="-298450" lvl="1" marL="914400" rtl="0" algn="l">
              <a:lnSpc>
                <a:spcPct val="150000"/>
              </a:lnSpc>
              <a:spcBef>
                <a:spcPts val="0"/>
              </a:spcBef>
              <a:spcAft>
                <a:spcPts val="0"/>
              </a:spcAft>
              <a:buClr>
                <a:srgbClr val="000000"/>
              </a:buClr>
              <a:buSzPts val="1100"/>
              <a:buChar char="○"/>
            </a:pPr>
            <a:r>
              <a:rPr lang="en" sz="1100">
                <a:solidFill>
                  <a:srgbClr val="000000"/>
                </a:solidFill>
              </a:rPr>
              <a:t>Among four primary work activities, research and teaching are associated with higher satisfaction than management/ administration. </a:t>
            </a:r>
            <a:endParaRPr sz="1100">
              <a:solidFill>
                <a:srgbClr val="000000"/>
              </a:solidFill>
            </a:endParaRPr>
          </a:p>
          <a:p>
            <a:pPr indent="-298450" lvl="1" marL="914400" rtl="0" algn="l">
              <a:lnSpc>
                <a:spcPct val="150000"/>
              </a:lnSpc>
              <a:spcBef>
                <a:spcPts val="0"/>
              </a:spcBef>
              <a:spcAft>
                <a:spcPts val="0"/>
              </a:spcAft>
              <a:buClr>
                <a:srgbClr val="000000"/>
              </a:buClr>
              <a:buSzPts val="1100"/>
              <a:buChar char="○"/>
            </a:pPr>
            <a:r>
              <a:rPr lang="en" sz="1100">
                <a:solidFill>
                  <a:srgbClr val="000000"/>
                </a:solidFill>
              </a:rPr>
              <a:t>Jobs that are closely related to major degree is associated with increased satisfaction</a:t>
            </a:r>
            <a:endParaRPr sz="1100">
              <a:solidFill>
                <a:srgbClr val="000000"/>
              </a:solidFill>
            </a:endParaRPr>
          </a:p>
          <a:p>
            <a:pPr indent="0" lvl="0" marL="0" rtl="0" algn="l">
              <a:lnSpc>
                <a:spcPct val="150000"/>
              </a:lnSpc>
              <a:spcBef>
                <a:spcPts val="0"/>
              </a:spcBef>
              <a:spcAft>
                <a:spcPts val="0"/>
              </a:spcAft>
              <a:buNone/>
            </a:pPr>
            <a:r>
              <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Possible explanations:</a:t>
            </a:r>
            <a:endParaRPr sz="1400">
              <a:solidFill>
                <a:srgbClr val="000000"/>
              </a:solidFill>
            </a:endParaRPr>
          </a:p>
          <a:p>
            <a:pPr indent="-317500" lvl="1" marL="914400" rtl="0" algn="l">
              <a:lnSpc>
                <a:spcPct val="150000"/>
              </a:lnSpc>
              <a:spcBef>
                <a:spcPts val="0"/>
              </a:spcBef>
              <a:spcAft>
                <a:spcPts val="0"/>
              </a:spcAft>
              <a:buClr>
                <a:srgbClr val="000000"/>
              </a:buClr>
              <a:buSzPts val="1400"/>
              <a:buChar char="○"/>
            </a:pPr>
            <a:r>
              <a:rPr lang="en" sz="1100">
                <a:solidFill>
                  <a:srgbClr val="000000"/>
                </a:solidFill>
              </a:rPr>
              <a:t>Support the study of Johnson et al. (2005): there are different levels of job satisfaction across occupations in higher education =&gt; may imply different fields being associated with different levels of physical health and psychological well-being. </a:t>
            </a:r>
            <a:endParaRPr sz="1100">
              <a:solidFill>
                <a:srgbClr val="000000"/>
              </a:solidFill>
            </a:endParaRPr>
          </a:p>
          <a:p>
            <a:pPr indent="-298450" lvl="1" marL="914400" rtl="0" algn="l">
              <a:lnSpc>
                <a:spcPct val="150000"/>
              </a:lnSpc>
              <a:spcBef>
                <a:spcPts val="0"/>
              </a:spcBef>
              <a:spcAft>
                <a:spcPts val="0"/>
              </a:spcAft>
              <a:buClr>
                <a:srgbClr val="000000"/>
              </a:buClr>
              <a:buSzPts val="1100"/>
              <a:buChar char="○"/>
            </a:pPr>
            <a:r>
              <a:rPr lang="en" sz="1100">
                <a:solidFill>
                  <a:srgbClr val="000000"/>
                </a:solidFill>
              </a:rPr>
              <a:t>Not support Tang et al. (1995): higher job satisfaction tend to have higher income on average. </a:t>
            </a:r>
            <a:endParaRPr sz="1400">
              <a:solidFill>
                <a:srgbClr val="000000"/>
              </a:solidFill>
            </a:endParaRPr>
          </a:p>
          <a:p>
            <a:pPr indent="0" lvl="0" marL="0" rtl="0" algn="l">
              <a:lnSpc>
                <a:spcPct val="150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a:p>
            <a:pPr indent="0" lvl="0" marL="0" rtl="0" algn="l">
              <a:spcBef>
                <a:spcPts val="0"/>
              </a:spcBef>
              <a:spcAft>
                <a:spcPts val="0"/>
              </a:spcAft>
              <a:buNone/>
            </a:pPr>
            <a:r>
              <a:t/>
            </a:r>
            <a:endParaRPr/>
          </a:p>
        </p:txBody>
      </p:sp>
      <p:sp>
        <p:nvSpPr>
          <p:cNvPr id="147" name="Google Shape;147;p23"/>
          <p:cNvSpPr txBox="1"/>
          <p:nvPr>
            <p:ph idx="1" type="body"/>
          </p:nvPr>
        </p:nvSpPr>
        <p:spPr>
          <a:xfrm>
            <a:off x="311700" y="1266325"/>
            <a:ext cx="8520600" cy="3453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Char char="●"/>
            </a:pPr>
            <a:r>
              <a:rPr lang="en" sz="1400">
                <a:solidFill>
                  <a:srgbClr val="000000"/>
                </a:solidFill>
              </a:rPr>
              <a:t>Limitations:</a:t>
            </a:r>
            <a:endParaRPr sz="1400">
              <a:solidFill>
                <a:srgbClr val="000000"/>
              </a:solidFill>
            </a:endParaRPr>
          </a:p>
          <a:p>
            <a:pPr indent="-298450" lvl="1" marL="914400" rtl="0" algn="l">
              <a:lnSpc>
                <a:spcPct val="150000"/>
              </a:lnSpc>
              <a:spcBef>
                <a:spcPts val="0"/>
              </a:spcBef>
              <a:spcAft>
                <a:spcPts val="0"/>
              </a:spcAft>
              <a:buClr>
                <a:srgbClr val="000000"/>
              </a:buClr>
              <a:buSzPts val="1100"/>
              <a:buChar char="○"/>
            </a:pPr>
            <a:r>
              <a:rPr lang="en" sz="1100">
                <a:solidFill>
                  <a:srgbClr val="000000"/>
                </a:solidFill>
              </a:rPr>
              <a:t>Self-report satisfaction data -&gt; possible response-bias</a:t>
            </a:r>
            <a:endParaRPr sz="1100">
              <a:solidFill>
                <a:srgbClr val="000000"/>
              </a:solidFill>
            </a:endParaRPr>
          </a:p>
          <a:p>
            <a:pPr indent="-298450" lvl="1" marL="914400" rtl="0" algn="l">
              <a:lnSpc>
                <a:spcPct val="150000"/>
              </a:lnSpc>
              <a:spcBef>
                <a:spcPts val="0"/>
              </a:spcBef>
              <a:spcAft>
                <a:spcPts val="0"/>
              </a:spcAft>
              <a:buClr>
                <a:srgbClr val="000000"/>
              </a:buClr>
              <a:buSzPts val="1100"/>
              <a:buChar char="○"/>
            </a:pPr>
            <a:r>
              <a:rPr lang="en" sz="1100">
                <a:solidFill>
                  <a:srgbClr val="000000"/>
                </a:solidFill>
              </a:rPr>
              <a:t>More information in the “satisfied” than “dissatisfied” categories</a:t>
            </a:r>
            <a:endParaRPr sz="1100">
              <a:solidFill>
                <a:srgbClr val="000000"/>
              </a:solidFill>
            </a:endParaRPr>
          </a:p>
          <a:p>
            <a:pPr indent="-298450" lvl="1" marL="914400" rtl="0" algn="l">
              <a:lnSpc>
                <a:spcPct val="150000"/>
              </a:lnSpc>
              <a:spcBef>
                <a:spcPts val="0"/>
              </a:spcBef>
              <a:spcAft>
                <a:spcPts val="0"/>
              </a:spcAft>
              <a:buClr>
                <a:srgbClr val="000000"/>
              </a:buClr>
              <a:buSzPts val="1100"/>
              <a:buChar char="○"/>
            </a:pPr>
            <a:r>
              <a:rPr lang="en" sz="1100">
                <a:solidFill>
                  <a:srgbClr val="000000"/>
                </a:solidFill>
              </a:rPr>
              <a:t>Many subjects report $0 in salary -&gt; they may be self-employed or work for non-profit</a:t>
            </a:r>
            <a:endParaRPr sz="1100">
              <a:solidFill>
                <a:srgbClr val="000000"/>
              </a:solidFill>
            </a:endParaRPr>
          </a:p>
          <a:p>
            <a:pPr indent="-298450" lvl="1" marL="914400" rtl="0" algn="l">
              <a:lnSpc>
                <a:spcPct val="150000"/>
              </a:lnSpc>
              <a:spcBef>
                <a:spcPts val="0"/>
              </a:spcBef>
              <a:spcAft>
                <a:spcPts val="0"/>
              </a:spcAft>
              <a:buClr>
                <a:srgbClr val="000000"/>
              </a:buClr>
              <a:buSzPts val="1100"/>
              <a:buChar char="○"/>
            </a:pPr>
            <a:r>
              <a:rPr lang="en" sz="1100">
                <a:solidFill>
                  <a:srgbClr val="000000"/>
                </a:solidFill>
              </a:rPr>
              <a:t>Weight variable was not controlled for -&gt; assume all weights equal</a:t>
            </a:r>
            <a:endParaRPr sz="1100">
              <a:solidFill>
                <a:srgbClr val="000000"/>
              </a:solidFill>
            </a:endParaRPr>
          </a:p>
          <a:p>
            <a:pPr indent="0" lvl="0" marL="0" rtl="0" algn="l">
              <a:lnSpc>
                <a:spcPct val="150000"/>
              </a:lnSpc>
              <a:spcBef>
                <a:spcPts val="0"/>
              </a:spcBef>
              <a:spcAft>
                <a:spcPts val="0"/>
              </a:spcAft>
              <a:buNone/>
            </a:pPr>
            <a:r>
              <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Future directions:</a:t>
            </a:r>
            <a:endParaRPr sz="1400">
              <a:solidFill>
                <a:srgbClr val="000000"/>
              </a:solidFill>
            </a:endParaRPr>
          </a:p>
          <a:p>
            <a:pPr indent="-317500" lvl="1" marL="914400" rtl="0" algn="l">
              <a:lnSpc>
                <a:spcPct val="150000"/>
              </a:lnSpc>
              <a:spcBef>
                <a:spcPts val="0"/>
              </a:spcBef>
              <a:spcAft>
                <a:spcPts val="0"/>
              </a:spcAft>
              <a:buClr>
                <a:srgbClr val="000000"/>
              </a:buClr>
              <a:buSzPts val="1400"/>
              <a:buChar char="○"/>
            </a:pPr>
            <a:r>
              <a:rPr lang="en" sz="1100">
                <a:solidFill>
                  <a:srgbClr val="000000"/>
                </a:solidFill>
              </a:rPr>
              <a:t>Control for psychological traits because such as standard for satisfaction</a:t>
            </a:r>
            <a:endParaRPr sz="1100">
              <a:solidFill>
                <a:srgbClr val="000000"/>
              </a:solidFill>
            </a:endParaRPr>
          </a:p>
          <a:p>
            <a:pPr indent="-298450" lvl="1" marL="914400" rtl="0" algn="l">
              <a:lnSpc>
                <a:spcPct val="150000"/>
              </a:lnSpc>
              <a:spcBef>
                <a:spcPts val="0"/>
              </a:spcBef>
              <a:spcAft>
                <a:spcPts val="0"/>
              </a:spcAft>
              <a:buClr>
                <a:srgbClr val="000000"/>
              </a:buClr>
              <a:buSzPts val="1100"/>
              <a:buChar char="○"/>
            </a:pPr>
            <a:r>
              <a:rPr lang="en" sz="1100">
                <a:solidFill>
                  <a:srgbClr val="000000"/>
                </a:solidFill>
              </a:rPr>
              <a:t>Consider correlation for subjects within an organization or county</a:t>
            </a:r>
            <a:endParaRPr sz="1400">
              <a:solidFill>
                <a:srgbClr val="000000"/>
              </a:solidFill>
            </a:endParaRPr>
          </a:p>
          <a:p>
            <a:pPr indent="0" lvl="0" marL="0" rtl="0" algn="l">
              <a:lnSpc>
                <a:spcPct val="150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311700" y="1266325"/>
            <a:ext cx="4684800" cy="248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What impacts job satisfaction?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Physical health and psychological wellbeing (Johnson 2005)</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Factors other than income (Tang 1995)</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Look beyond income as a predictor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Analyze at 3 different variable groups related to job satisfaction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Demographic, Work-Related, Benefits</a:t>
            </a:r>
            <a:endParaRPr>
              <a:solidFill>
                <a:srgbClr val="000000"/>
              </a:solidFill>
            </a:endParaRPr>
          </a:p>
        </p:txBody>
      </p:sp>
      <p:pic>
        <p:nvPicPr>
          <p:cNvPr id="74" name="Google Shape;74;p14"/>
          <p:cNvPicPr preferRelativeResize="0"/>
          <p:nvPr/>
        </p:nvPicPr>
        <p:blipFill>
          <a:blip r:embed="rId3">
            <a:alphaModFix/>
          </a:blip>
          <a:stretch>
            <a:fillRect/>
          </a:stretch>
        </p:blipFill>
        <p:spPr>
          <a:xfrm>
            <a:off x="5210075" y="1213424"/>
            <a:ext cx="3622225" cy="2716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00000"/>
              </a:buClr>
              <a:buSzPts val="1200"/>
              <a:buChar char="●"/>
            </a:pPr>
            <a:r>
              <a:rPr lang="en" sz="1200">
                <a:solidFill>
                  <a:srgbClr val="000000"/>
                </a:solidFill>
              </a:rPr>
              <a:t>response variable: job satisfaction</a:t>
            </a:r>
            <a:endParaRPr sz="1200">
              <a:solidFill>
                <a:srgbClr val="000000"/>
              </a:solidFill>
            </a:endParaRPr>
          </a:p>
          <a:p>
            <a:pPr indent="-304800" lvl="0" marL="457200" rtl="0" algn="l">
              <a:lnSpc>
                <a:spcPct val="150000"/>
              </a:lnSpc>
              <a:spcBef>
                <a:spcPts val="0"/>
              </a:spcBef>
              <a:spcAft>
                <a:spcPts val="0"/>
              </a:spcAft>
              <a:buClr>
                <a:srgbClr val="000000"/>
              </a:buClr>
              <a:buSzPts val="1200"/>
              <a:buChar char="●"/>
            </a:pPr>
            <a:r>
              <a:rPr lang="en" sz="1200">
                <a:solidFill>
                  <a:srgbClr val="000000"/>
                </a:solidFill>
              </a:rPr>
              <a:t>explanatory variables: 3 subgroups (work, benefits and demographics)</a:t>
            </a:r>
            <a:endParaRPr sz="1200">
              <a:solidFill>
                <a:srgbClr val="000000"/>
              </a:solidFill>
            </a:endParaRPr>
          </a:p>
          <a:p>
            <a:pPr indent="-304800" lvl="0" marL="457200" rtl="0" algn="l">
              <a:lnSpc>
                <a:spcPct val="150000"/>
              </a:lnSpc>
              <a:spcBef>
                <a:spcPts val="0"/>
              </a:spcBef>
              <a:spcAft>
                <a:spcPts val="0"/>
              </a:spcAft>
              <a:buClr>
                <a:srgbClr val="000000"/>
              </a:buClr>
              <a:buSzPts val="1200"/>
              <a:buChar char="●"/>
            </a:pPr>
            <a:r>
              <a:rPr lang="en" sz="1200">
                <a:solidFill>
                  <a:srgbClr val="000000"/>
                </a:solidFill>
              </a:rPr>
              <a:t>ordinal regression was used:  </a:t>
            </a:r>
            <a:r>
              <a:rPr b="1" lang="en" sz="1200" u="sng">
                <a:solidFill>
                  <a:srgbClr val="000000"/>
                </a:solidFill>
              </a:rPr>
              <a:t>logit [P(Y ≤ j)] = αj – βx with j = 1, …, J−1 </a:t>
            </a:r>
            <a:endParaRPr b="1" sz="1200" u="sng">
              <a:solidFill>
                <a:srgbClr val="000000"/>
              </a:solidFill>
            </a:endParaRPr>
          </a:p>
          <a:p>
            <a:pPr indent="-304800" lvl="1" marL="914400" rtl="0" algn="l">
              <a:lnSpc>
                <a:spcPct val="150000"/>
              </a:lnSpc>
              <a:spcBef>
                <a:spcPts val="0"/>
              </a:spcBef>
              <a:spcAft>
                <a:spcPts val="0"/>
              </a:spcAft>
              <a:buClr>
                <a:srgbClr val="000000"/>
              </a:buClr>
              <a:buSzPts val="1200"/>
              <a:buChar char="○"/>
            </a:pPr>
            <a:r>
              <a:rPr lang="en" sz="1200">
                <a:solidFill>
                  <a:srgbClr val="000000"/>
                </a:solidFill>
                <a:highlight>
                  <a:srgbClr val="FFFFFF"/>
                </a:highlight>
              </a:rPr>
              <a:t>we modeled the log odds of being in one level of satisfaction versus being in levels above it. </a:t>
            </a:r>
            <a:endParaRPr sz="1200">
              <a:solidFill>
                <a:srgbClr val="000000"/>
              </a:solidFill>
              <a:highlight>
                <a:srgbClr val="FFFFFF"/>
              </a:highlight>
            </a:endParaRPr>
          </a:p>
          <a:p>
            <a:pPr indent="-304800" lvl="1" marL="914400" rtl="0" algn="l">
              <a:lnSpc>
                <a:spcPct val="150000"/>
              </a:lnSpc>
              <a:spcBef>
                <a:spcPts val="0"/>
              </a:spcBef>
              <a:spcAft>
                <a:spcPts val="0"/>
              </a:spcAft>
              <a:buClr>
                <a:srgbClr val="000000"/>
              </a:buClr>
              <a:buSzPts val="1200"/>
              <a:buChar char="○"/>
            </a:pPr>
            <a:r>
              <a:rPr lang="en" sz="1200">
                <a:solidFill>
                  <a:srgbClr val="000000"/>
                </a:solidFill>
              </a:rPr>
              <a:t>subtract (rather than add) the slope coefficient β =&gt; a negative slope coefficient of a predictor is associated with increased job satisfaction.</a:t>
            </a:r>
            <a:endParaRPr sz="1200">
              <a:solidFill>
                <a:srgbClr val="000000"/>
              </a:solidFill>
            </a:endParaRPr>
          </a:p>
          <a:p>
            <a:pPr indent="-304800" lvl="1" marL="914400" rtl="0" algn="l">
              <a:lnSpc>
                <a:spcPct val="150000"/>
              </a:lnSpc>
              <a:spcBef>
                <a:spcPts val="0"/>
              </a:spcBef>
              <a:spcAft>
                <a:spcPts val="0"/>
              </a:spcAft>
              <a:buClr>
                <a:srgbClr val="000000"/>
              </a:buClr>
              <a:buSzPts val="1200"/>
              <a:buChar char="○"/>
            </a:pPr>
            <a:r>
              <a:rPr lang="en" sz="1200">
                <a:solidFill>
                  <a:srgbClr val="000000"/>
                </a:solidFill>
              </a:rPr>
              <a:t>polr function from the MASS package in R</a:t>
            </a:r>
            <a:endParaRPr sz="1200">
              <a:solidFill>
                <a:srgbClr val="000000"/>
              </a:solidFill>
            </a:endParaRPr>
          </a:p>
          <a:p>
            <a:pPr indent="0" lvl="0" marL="0" rtl="0" algn="l">
              <a:lnSpc>
                <a:spcPct val="150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86" name="Google Shape;86;p16"/>
          <p:cNvSpPr txBox="1"/>
          <p:nvPr>
            <p:ph idx="1" type="body"/>
          </p:nvPr>
        </p:nvSpPr>
        <p:spPr>
          <a:xfrm>
            <a:off x="311700" y="1266325"/>
            <a:ext cx="5078100" cy="3302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solidFill>
                  <a:srgbClr val="000000"/>
                </a:solidFill>
              </a:rPr>
              <a:t>Exploratory data analysis:			</a:t>
            </a:r>
            <a:endParaRPr/>
          </a:p>
        </p:txBody>
      </p:sp>
      <p:pic>
        <p:nvPicPr>
          <p:cNvPr id="87" name="Google Shape;87;p16"/>
          <p:cNvPicPr preferRelativeResize="0"/>
          <p:nvPr/>
        </p:nvPicPr>
        <p:blipFill>
          <a:blip r:embed="rId3">
            <a:alphaModFix/>
          </a:blip>
          <a:stretch>
            <a:fillRect/>
          </a:stretch>
        </p:blipFill>
        <p:spPr>
          <a:xfrm>
            <a:off x="936675" y="1748225"/>
            <a:ext cx="3897150" cy="3117700"/>
          </a:xfrm>
          <a:prstGeom prst="rect">
            <a:avLst/>
          </a:prstGeom>
          <a:noFill/>
          <a:ln>
            <a:noFill/>
          </a:ln>
        </p:spPr>
      </p:pic>
      <p:graphicFrame>
        <p:nvGraphicFramePr>
          <p:cNvPr id="88" name="Google Shape;88;p16"/>
          <p:cNvGraphicFramePr/>
          <p:nvPr/>
        </p:nvGraphicFramePr>
        <p:xfrm>
          <a:off x="5019100" y="1810303"/>
          <a:ext cx="3000000" cy="3000000"/>
        </p:xfrm>
        <a:graphic>
          <a:graphicData uri="http://schemas.openxmlformats.org/drawingml/2006/table">
            <a:tbl>
              <a:tblPr>
                <a:noFill/>
                <a:tableStyleId>{43F5FC4D-5209-4DF7-BF1F-FFA7442BA170}</a:tableStyleId>
              </a:tblPr>
              <a:tblGrid>
                <a:gridCol w="1920975"/>
                <a:gridCol w="1797925"/>
              </a:tblGrid>
              <a:tr h="472475">
                <a:tc>
                  <a:txBody>
                    <a:bodyPr>
                      <a:noAutofit/>
                    </a:bodyPr>
                    <a:lstStyle/>
                    <a:p>
                      <a:pPr indent="0" lvl="0" marL="0" rtl="0" algn="l">
                        <a:spcBef>
                          <a:spcPts val="0"/>
                        </a:spcBef>
                        <a:spcAft>
                          <a:spcPts val="0"/>
                        </a:spcAft>
                        <a:buNone/>
                      </a:pPr>
                      <a:r>
                        <a:rPr b="1" lang="en"/>
                        <a:t>Satisfaction Level</a:t>
                      </a:r>
                      <a:endParaRPr b="1"/>
                    </a:p>
                  </a:txBody>
                  <a:tcPr marT="91425" marB="91425" marR="91425" marL="91425"/>
                </a:tc>
                <a:tc>
                  <a:txBody>
                    <a:bodyPr>
                      <a:noAutofit/>
                    </a:bodyPr>
                    <a:lstStyle/>
                    <a:p>
                      <a:pPr indent="0" lvl="0" marL="0" rtl="0" algn="l">
                        <a:spcBef>
                          <a:spcPts val="0"/>
                        </a:spcBef>
                        <a:spcAft>
                          <a:spcPts val="0"/>
                        </a:spcAft>
                        <a:buNone/>
                      </a:pPr>
                      <a:r>
                        <a:rPr b="1" lang="en"/>
                        <a:t>Frequency</a:t>
                      </a:r>
                      <a:endParaRPr b="1"/>
                    </a:p>
                  </a:txBody>
                  <a:tcPr marT="91425" marB="91425" marR="91425" marL="91425"/>
                </a:tc>
              </a:tr>
              <a:tr h="477050">
                <a:tc>
                  <a:txBody>
                    <a:bodyPr>
                      <a:noAutofit/>
                    </a:bodyPr>
                    <a:lstStyle/>
                    <a:p>
                      <a:pPr indent="0" lvl="0" marL="0" rtl="0" algn="l">
                        <a:spcBef>
                          <a:spcPts val="0"/>
                        </a:spcBef>
                        <a:spcAft>
                          <a:spcPts val="0"/>
                        </a:spcAft>
                        <a:buNone/>
                      </a:pPr>
                      <a:r>
                        <a:rPr lang="en"/>
                        <a:t>Very Satisfied</a:t>
                      </a:r>
                      <a:endParaRPr/>
                    </a:p>
                  </a:txBody>
                  <a:tcPr marT="91425" marB="91425" marR="91425" marL="91425"/>
                </a:tc>
                <a:tc>
                  <a:txBody>
                    <a:bodyPr>
                      <a:noAutofit/>
                    </a:bodyPr>
                    <a:lstStyle/>
                    <a:p>
                      <a:pPr indent="0" lvl="0" marL="0" rtl="0" algn="l">
                        <a:spcBef>
                          <a:spcPts val="0"/>
                        </a:spcBef>
                        <a:spcAft>
                          <a:spcPts val="0"/>
                        </a:spcAft>
                        <a:buNone/>
                      </a:pPr>
                      <a:r>
                        <a:rPr lang="en"/>
                        <a:t>43147</a:t>
                      </a:r>
                      <a:endParaRPr/>
                    </a:p>
                  </a:txBody>
                  <a:tcPr marT="91425" marB="91425" marR="91425" marL="91425"/>
                </a:tc>
              </a:tr>
              <a:tr h="477050">
                <a:tc>
                  <a:txBody>
                    <a:bodyPr>
                      <a:noAutofit/>
                    </a:bodyPr>
                    <a:lstStyle/>
                    <a:p>
                      <a:pPr indent="0" lvl="0" marL="0" rtl="0" algn="l">
                        <a:spcBef>
                          <a:spcPts val="0"/>
                        </a:spcBef>
                        <a:spcAft>
                          <a:spcPts val="0"/>
                        </a:spcAft>
                        <a:buNone/>
                      </a:pPr>
                      <a:r>
                        <a:rPr lang="en"/>
                        <a:t>Somewhat Satisfied</a:t>
                      </a:r>
                      <a:endParaRPr/>
                    </a:p>
                  </a:txBody>
                  <a:tcPr marT="91425" marB="91425" marR="91425" marL="91425"/>
                </a:tc>
                <a:tc>
                  <a:txBody>
                    <a:bodyPr>
                      <a:noAutofit/>
                    </a:bodyPr>
                    <a:lstStyle/>
                    <a:p>
                      <a:pPr indent="0" lvl="0" marL="0" rtl="0" algn="l">
                        <a:spcBef>
                          <a:spcPts val="0"/>
                        </a:spcBef>
                        <a:spcAft>
                          <a:spcPts val="0"/>
                        </a:spcAft>
                        <a:buNone/>
                      </a:pPr>
                      <a:r>
                        <a:rPr lang="en"/>
                        <a:t>44508</a:t>
                      </a:r>
                      <a:endParaRPr/>
                    </a:p>
                  </a:txBody>
                  <a:tcPr marT="91425" marB="91425" marR="91425" marL="91425"/>
                </a:tc>
              </a:tr>
              <a:tr h="724775">
                <a:tc>
                  <a:txBody>
                    <a:bodyPr>
                      <a:noAutofit/>
                    </a:bodyPr>
                    <a:lstStyle/>
                    <a:p>
                      <a:pPr indent="0" lvl="0" marL="0" rtl="0" algn="l">
                        <a:spcBef>
                          <a:spcPts val="0"/>
                        </a:spcBef>
                        <a:spcAft>
                          <a:spcPts val="0"/>
                        </a:spcAft>
                        <a:buNone/>
                      </a:pPr>
                      <a:r>
                        <a:rPr lang="en"/>
                        <a:t>Somewhat Dissatisfied</a:t>
                      </a:r>
                      <a:endParaRPr/>
                    </a:p>
                  </a:txBody>
                  <a:tcPr marT="91425" marB="91425" marR="91425" marL="91425"/>
                </a:tc>
                <a:tc>
                  <a:txBody>
                    <a:bodyPr>
                      <a:noAutofit/>
                    </a:bodyPr>
                    <a:lstStyle/>
                    <a:p>
                      <a:pPr indent="0" lvl="0" marL="0" rtl="0" algn="l">
                        <a:spcBef>
                          <a:spcPts val="0"/>
                        </a:spcBef>
                        <a:spcAft>
                          <a:spcPts val="0"/>
                        </a:spcAft>
                        <a:buNone/>
                      </a:pPr>
                      <a:r>
                        <a:rPr lang="en"/>
                        <a:t>8178</a:t>
                      </a:r>
                      <a:endParaRPr/>
                    </a:p>
                  </a:txBody>
                  <a:tcPr marT="91425" marB="91425" marR="91425" marL="91425"/>
                </a:tc>
              </a:tr>
              <a:tr h="472475">
                <a:tc>
                  <a:txBody>
                    <a:bodyPr>
                      <a:noAutofit/>
                    </a:bodyPr>
                    <a:lstStyle/>
                    <a:p>
                      <a:pPr indent="0" lvl="0" marL="0" rtl="0" algn="l">
                        <a:spcBef>
                          <a:spcPts val="0"/>
                        </a:spcBef>
                        <a:spcAft>
                          <a:spcPts val="0"/>
                        </a:spcAft>
                        <a:buNone/>
                      </a:pPr>
                      <a:r>
                        <a:rPr lang="en"/>
                        <a:t>Very Dissatisfied</a:t>
                      </a:r>
                      <a:endParaRPr/>
                    </a:p>
                  </a:txBody>
                  <a:tcPr marT="91425" marB="91425" marR="91425" marL="91425"/>
                </a:tc>
                <a:tc>
                  <a:txBody>
                    <a:bodyPr>
                      <a:noAutofit/>
                    </a:bodyPr>
                    <a:lstStyle/>
                    <a:p>
                      <a:pPr indent="0" lvl="0" marL="0" rtl="0" algn="l">
                        <a:spcBef>
                          <a:spcPts val="0"/>
                        </a:spcBef>
                        <a:spcAft>
                          <a:spcPts val="0"/>
                        </a:spcAft>
                        <a:buNone/>
                      </a:pPr>
                      <a:r>
                        <a:rPr lang="en"/>
                        <a:t>2218</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94" name="Google Shape;94;p17"/>
          <p:cNvSpPr txBox="1"/>
          <p:nvPr>
            <p:ph idx="1" type="body"/>
          </p:nvPr>
        </p:nvSpPr>
        <p:spPr>
          <a:xfrm>
            <a:off x="311700" y="1266325"/>
            <a:ext cx="8520600" cy="2378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Ordinal regression with d</a:t>
            </a:r>
            <a:r>
              <a:rPr lang="en">
                <a:solidFill>
                  <a:srgbClr val="000000"/>
                </a:solidFill>
              </a:rPr>
              <a:t>emographic factors : gender, age and race</a:t>
            </a:r>
            <a:endParaRPr>
              <a:solidFill>
                <a:srgbClr val="000000"/>
              </a:solidFill>
            </a:endParaRPr>
          </a:p>
          <a:p>
            <a:pPr indent="-317500" lvl="1" marL="914400" rtl="0" algn="l">
              <a:lnSpc>
                <a:spcPct val="150000"/>
              </a:lnSpc>
              <a:spcBef>
                <a:spcPts val="0"/>
              </a:spcBef>
              <a:spcAft>
                <a:spcPts val="0"/>
              </a:spcAft>
              <a:buClr>
                <a:srgbClr val="000000"/>
              </a:buClr>
              <a:buSzPts val="1400"/>
              <a:buChar char="○"/>
            </a:pPr>
            <a:r>
              <a:rPr lang="en">
                <a:solidFill>
                  <a:srgbClr val="000000"/>
                </a:solidFill>
              </a:rPr>
              <a:t>Increased satisfaction is associated with being older, White, male</a:t>
            </a:r>
            <a:endParaRPr sz="1400">
              <a:solidFill>
                <a:srgbClr val="000000"/>
              </a:solidFill>
            </a:endParaRPr>
          </a:p>
        </p:txBody>
      </p:sp>
      <p:pic>
        <p:nvPicPr>
          <p:cNvPr id="95" name="Google Shape;95;p17"/>
          <p:cNvPicPr preferRelativeResize="0"/>
          <p:nvPr/>
        </p:nvPicPr>
        <p:blipFill>
          <a:blip r:embed="rId3">
            <a:alphaModFix/>
          </a:blip>
          <a:stretch>
            <a:fillRect/>
          </a:stretch>
        </p:blipFill>
        <p:spPr>
          <a:xfrm>
            <a:off x="90975" y="2384562"/>
            <a:ext cx="2685547" cy="2148450"/>
          </a:xfrm>
          <a:prstGeom prst="rect">
            <a:avLst/>
          </a:prstGeom>
          <a:noFill/>
          <a:ln>
            <a:noFill/>
          </a:ln>
        </p:spPr>
      </p:pic>
      <p:pic>
        <p:nvPicPr>
          <p:cNvPr id="96" name="Google Shape;96;p17"/>
          <p:cNvPicPr preferRelativeResize="0"/>
          <p:nvPr/>
        </p:nvPicPr>
        <p:blipFill rotWithShape="1">
          <a:blip r:embed="rId4">
            <a:alphaModFix/>
          </a:blip>
          <a:srcRect b="8483" l="10514" r="0" t="6763"/>
          <a:stretch/>
        </p:blipFill>
        <p:spPr>
          <a:xfrm>
            <a:off x="2820725" y="2169425"/>
            <a:ext cx="3502550" cy="2653700"/>
          </a:xfrm>
          <a:prstGeom prst="rect">
            <a:avLst/>
          </a:prstGeom>
          <a:noFill/>
          <a:ln>
            <a:noFill/>
          </a:ln>
        </p:spPr>
      </p:pic>
      <p:pic>
        <p:nvPicPr>
          <p:cNvPr id="97" name="Google Shape;97;p17"/>
          <p:cNvPicPr preferRelativeResize="0"/>
          <p:nvPr/>
        </p:nvPicPr>
        <p:blipFill rotWithShape="1">
          <a:blip r:embed="rId5">
            <a:alphaModFix/>
          </a:blip>
          <a:srcRect b="10844" l="13204" r="7775" t="6558"/>
          <a:stretch/>
        </p:blipFill>
        <p:spPr>
          <a:xfrm>
            <a:off x="6060050" y="2169425"/>
            <a:ext cx="3083950" cy="2578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03" name="Google Shape;103;p18"/>
          <p:cNvSpPr txBox="1"/>
          <p:nvPr>
            <p:ph idx="1" type="body"/>
          </p:nvPr>
        </p:nvSpPr>
        <p:spPr>
          <a:xfrm>
            <a:off x="311700" y="1222225"/>
            <a:ext cx="79734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Ordinal regression with work-related factors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Biological and life science jobs have lower satisfaction, Non-</a:t>
            </a:r>
            <a:r>
              <a:rPr lang="en">
                <a:solidFill>
                  <a:srgbClr val="000000"/>
                </a:solidFill>
              </a:rPr>
              <a:t>science</a:t>
            </a:r>
            <a:r>
              <a:rPr lang="en">
                <a:solidFill>
                  <a:srgbClr val="000000"/>
                </a:solidFill>
              </a:rPr>
              <a:t> and engineering-related jobs had the highest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Having job not related to highest degree greatly decreased job satisfaction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Teaching &amp; Researcher have the highest satisfaction verses management and administration</a:t>
            </a:r>
            <a:endParaRPr>
              <a:solidFill>
                <a:srgbClr val="000000"/>
              </a:solidFill>
            </a:endParaRPr>
          </a:p>
        </p:txBody>
      </p:sp>
      <p:pic>
        <p:nvPicPr>
          <p:cNvPr id="104" name="Google Shape;104;p18"/>
          <p:cNvPicPr preferRelativeResize="0"/>
          <p:nvPr/>
        </p:nvPicPr>
        <p:blipFill rotWithShape="1">
          <a:blip r:embed="rId3">
            <a:alphaModFix/>
          </a:blip>
          <a:srcRect b="14427" l="4890" r="7941" t="4384"/>
          <a:stretch/>
        </p:blipFill>
        <p:spPr>
          <a:xfrm>
            <a:off x="4711450" y="2657725"/>
            <a:ext cx="2961550" cy="2179625"/>
          </a:xfrm>
          <a:prstGeom prst="rect">
            <a:avLst/>
          </a:prstGeom>
          <a:noFill/>
          <a:ln>
            <a:noFill/>
          </a:ln>
        </p:spPr>
      </p:pic>
      <p:pic>
        <p:nvPicPr>
          <p:cNvPr descr="appendix_files/figure-docx/EDA%20from%20Major%20Related-1.png" id="105" name="Google Shape;105;p18"/>
          <p:cNvPicPr preferRelativeResize="0"/>
          <p:nvPr/>
        </p:nvPicPr>
        <p:blipFill>
          <a:blip r:embed="rId4">
            <a:alphaModFix/>
          </a:blip>
          <a:stretch>
            <a:fillRect/>
          </a:stretch>
        </p:blipFill>
        <p:spPr>
          <a:xfrm>
            <a:off x="1042700" y="2858263"/>
            <a:ext cx="2645500" cy="21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11" name="Google Shape;111;p19"/>
          <p:cNvSpPr txBox="1"/>
          <p:nvPr>
            <p:ph idx="1" type="body"/>
          </p:nvPr>
        </p:nvSpPr>
        <p:spPr>
          <a:xfrm>
            <a:off x="143950" y="1266325"/>
            <a:ext cx="34737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Ordinal regression with benefit factors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Increased salary is associated with increased satisfaction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Pension plan and profit sharing plan is associated with increased satisfaction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Paid vacation and health insurance is associated with decreased satisfaction (opposite from the EDA)</a:t>
            </a:r>
            <a:endParaRPr>
              <a:solidFill>
                <a:srgbClr val="000000"/>
              </a:solidFill>
            </a:endParaRPr>
          </a:p>
          <a:p>
            <a:pPr indent="0" lvl="0" marL="0" rtl="0" algn="l">
              <a:spcBef>
                <a:spcPts val="1600"/>
              </a:spcBef>
              <a:spcAft>
                <a:spcPts val="1600"/>
              </a:spcAft>
              <a:buNone/>
            </a:pPr>
            <a:r>
              <a:t/>
            </a:r>
            <a:endParaRPr/>
          </a:p>
        </p:txBody>
      </p:sp>
      <p:pic>
        <p:nvPicPr>
          <p:cNvPr id="112" name="Google Shape;112;p19"/>
          <p:cNvPicPr preferRelativeResize="0"/>
          <p:nvPr/>
        </p:nvPicPr>
        <p:blipFill rotWithShape="1">
          <a:blip r:embed="rId3">
            <a:alphaModFix/>
          </a:blip>
          <a:srcRect b="13336" l="4213" r="6897" t="4997"/>
          <a:stretch/>
        </p:blipFill>
        <p:spPr>
          <a:xfrm>
            <a:off x="6381025" y="796125"/>
            <a:ext cx="2667000" cy="1685925"/>
          </a:xfrm>
          <a:prstGeom prst="rect">
            <a:avLst/>
          </a:prstGeom>
          <a:noFill/>
          <a:ln>
            <a:noFill/>
          </a:ln>
        </p:spPr>
      </p:pic>
      <p:pic>
        <p:nvPicPr>
          <p:cNvPr id="113" name="Google Shape;113;p19"/>
          <p:cNvPicPr preferRelativeResize="0"/>
          <p:nvPr/>
        </p:nvPicPr>
        <p:blipFill rotWithShape="1">
          <a:blip r:embed="rId4">
            <a:alphaModFix/>
          </a:blip>
          <a:srcRect b="12080" l="3056" r="5719" t="3850"/>
          <a:stretch/>
        </p:blipFill>
        <p:spPr>
          <a:xfrm>
            <a:off x="6352450" y="2938738"/>
            <a:ext cx="2724150" cy="1714500"/>
          </a:xfrm>
          <a:prstGeom prst="rect">
            <a:avLst/>
          </a:prstGeom>
          <a:noFill/>
          <a:ln>
            <a:noFill/>
          </a:ln>
        </p:spPr>
      </p:pic>
      <p:pic>
        <p:nvPicPr>
          <p:cNvPr id="114" name="Google Shape;114;p19"/>
          <p:cNvPicPr preferRelativeResize="0"/>
          <p:nvPr/>
        </p:nvPicPr>
        <p:blipFill rotWithShape="1">
          <a:blip r:embed="rId5">
            <a:alphaModFix/>
          </a:blip>
          <a:srcRect b="13656" l="3828" r="6517" t="3828"/>
          <a:stretch/>
        </p:blipFill>
        <p:spPr>
          <a:xfrm>
            <a:off x="3731625" y="2935978"/>
            <a:ext cx="2667000" cy="1720022"/>
          </a:xfrm>
          <a:prstGeom prst="rect">
            <a:avLst/>
          </a:prstGeom>
          <a:noFill/>
          <a:ln>
            <a:noFill/>
          </a:ln>
        </p:spPr>
      </p:pic>
      <p:pic>
        <p:nvPicPr>
          <p:cNvPr id="115" name="Google Shape;115;p19"/>
          <p:cNvPicPr preferRelativeResize="0"/>
          <p:nvPr/>
        </p:nvPicPr>
        <p:blipFill rotWithShape="1">
          <a:blip r:embed="rId6">
            <a:alphaModFix/>
          </a:blip>
          <a:srcRect b="12296" l="4062" r="6267" t="4279"/>
          <a:stretch/>
        </p:blipFill>
        <p:spPr>
          <a:xfrm>
            <a:off x="3617700" y="777075"/>
            <a:ext cx="2705100" cy="172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21" name="Google Shape;121;p20"/>
          <p:cNvSpPr txBox="1"/>
          <p:nvPr>
            <p:ph idx="1" type="body"/>
          </p:nvPr>
        </p:nvSpPr>
        <p:spPr>
          <a:xfrm>
            <a:off x="311700" y="1266325"/>
            <a:ext cx="42603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Final Model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Non science and engineering-related fields have the highest odds of being very satisfied versus being in other levels of satisfaction</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Engineers specific has the lowest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Odds of being very satisfied if job relates to highest degree is 2.25 times higher than if it does not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Odds of being very satisfied in research and development 1.13 times higher than management and administration</a:t>
            </a:r>
            <a:endParaRPr>
              <a:solidFill>
                <a:srgbClr val="000000"/>
              </a:solidFill>
            </a:endParaRPr>
          </a:p>
        </p:txBody>
      </p:sp>
      <p:pic>
        <p:nvPicPr>
          <p:cNvPr id="122" name="Google Shape;122;p20"/>
          <p:cNvPicPr preferRelativeResize="0"/>
          <p:nvPr/>
        </p:nvPicPr>
        <p:blipFill>
          <a:blip r:embed="rId3">
            <a:alphaModFix/>
          </a:blip>
          <a:stretch>
            <a:fillRect/>
          </a:stretch>
        </p:blipFill>
        <p:spPr>
          <a:xfrm>
            <a:off x="4572000" y="1043430"/>
            <a:ext cx="4419601" cy="3748483"/>
          </a:xfrm>
          <a:prstGeom prst="rect">
            <a:avLst/>
          </a:prstGeom>
          <a:noFill/>
          <a:ln>
            <a:noFill/>
          </a:ln>
        </p:spPr>
      </p:pic>
      <p:sp>
        <p:nvSpPr>
          <p:cNvPr id="123" name="Google Shape;123;p20"/>
          <p:cNvSpPr/>
          <p:nvPr/>
        </p:nvSpPr>
        <p:spPr>
          <a:xfrm>
            <a:off x="4577325" y="3903675"/>
            <a:ext cx="1794600" cy="623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4622700" y="1749025"/>
            <a:ext cx="4318200" cy="211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a:off x="4600575" y="2676525"/>
            <a:ext cx="4318200" cy="130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4600575" y="2166925"/>
            <a:ext cx="4318200" cy="130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32" name="Google Shape;132;p21"/>
          <p:cNvSpPr txBox="1"/>
          <p:nvPr>
            <p:ph idx="1" type="body"/>
          </p:nvPr>
        </p:nvSpPr>
        <p:spPr>
          <a:xfrm>
            <a:off x="311700" y="1266325"/>
            <a:ext cx="4260300" cy="326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Final Model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Odds of being very satisfied  versus being in other levels of satisfaction is 1.06 times higher for pension plan, 1.31 times higher for profit sharing plan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NOT having health insurance plan or paid vacation are related with decreased odds</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Unlike our EDA</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33" name="Google Shape;133;p21"/>
          <p:cNvPicPr preferRelativeResize="0"/>
          <p:nvPr/>
        </p:nvPicPr>
        <p:blipFill>
          <a:blip r:embed="rId3">
            <a:alphaModFix/>
          </a:blip>
          <a:stretch>
            <a:fillRect/>
          </a:stretch>
        </p:blipFill>
        <p:spPr>
          <a:xfrm>
            <a:off x="4572000" y="1043430"/>
            <a:ext cx="4419601" cy="3748483"/>
          </a:xfrm>
          <a:prstGeom prst="rect">
            <a:avLst/>
          </a:prstGeom>
          <a:noFill/>
          <a:ln>
            <a:noFill/>
          </a:ln>
        </p:spPr>
      </p:pic>
      <p:sp>
        <p:nvSpPr>
          <p:cNvPr id="134" name="Google Shape;134;p21"/>
          <p:cNvSpPr/>
          <p:nvPr/>
        </p:nvSpPr>
        <p:spPr>
          <a:xfrm>
            <a:off x="4577325" y="3903675"/>
            <a:ext cx="1794600" cy="623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a:off x="4586925" y="2992050"/>
            <a:ext cx="4318200" cy="211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