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T Sans Narrow"/>
      <p:regular r:id="rId34"/>
      <p:bold r:id="rId35"/>
    </p:embeddedFont>
    <p:embeddedFont>
      <p:font typeface="Open Sans SemiBold"/>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CFA3581-09B3-4FC8-93F8-FE73639A170E}">
  <a:tblStyle styleId="{ACFA3581-09B3-4FC8-93F8-FE73639A170E}"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bold.fntdata"/><Relationship Id="rId12" Type="http://schemas.openxmlformats.org/officeDocument/2006/relationships/slide" Target="slides/slide6.xml"/><Relationship Id="rId34" Type="http://schemas.openxmlformats.org/officeDocument/2006/relationships/font" Target="fonts/PTSansNarrow-regular.fntdata"/><Relationship Id="rId15" Type="http://schemas.openxmlformats.org/officeDocument/2006/relationships/slide" Target="slides/slide9.xml"/><Relationship Id="rId37" Type="http://schemas.openxmlformats.org/officeDocument/2006/relationships/font" Target="fonts/OpenSansSemiBold-bold.fntdata"/><Relationship Id="rId14" Type="http://schemas.openxmlformats.org/officeDocument/2006/relationships/slide" Target="slides/slide8.xml"/><Relationship Id="rId36" Type="http://schemas.openxmlformats.org/officeDocument/2006/relationships/font" Target="fonts/OpenSansSemiBold-regular.fntdata"/><Relationship Id="rId17" Type="http://schemas.openxmlformats.org/officeDocument/2006/relationships/slide" Target="slides/slide11.xml"/><Relationship Id="rId39" Type="http://schemas.openxmlformats.org/officeDocument/2006/relationships/font" Target="fonts/OpenSansSemiBold-boldItalic.fntdata"/><Relationship Id="rId16" Type="http://schemas.openxmlformats.org/officeDocument/2006/relationships/slide" Target="slides/slide10.xml"/><Relationship Id="rId38" Type="http://schemas.openxmlformats.org/officeDocument/2006/relationships/font" Target="fonts/OpenSans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95531f62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95531f62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worked on the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95618e7d0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95618e7d0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distribution of total family income by groups is right skewed, we used the log function was used to visualize data. Group 2 has the highest total family income among three groups (with log function: group 1=10.17, group 2=10.70, group 3=10.41, and all groups=10.43 | without log function: group 1=$26,226, group 2=$44,175, group 3=$33,411, and all groups= $34,604 )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plot indicates that a large proportion of people from group 1 have no car (0.753). However, group 2 and group 3 have similar ratios of people who have a car, compared to people who do not have a car (group 2 no car: 0.686 and group 3 no car: 0.650)</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95531f62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95531f6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conclude that individuals from group 1 are less privileged than individuals from other two groups. Compared to group 2 and 3, group 1 has higher ratio of people who are unemployed, do not have a car, receive Food Stamps, and have the lowest mean of family income of all three groups.						</a:t>
            </a:r>
            <a:endParaRPr/>
          </a:p>
          <a:p>
            <a:pPr indent="0" lvl="0" marL="0" rtl="0" algn="l">
              <a:spcBef>
                <a:spcPts val="0"/>
              </a:spcBef>
              <a:spcAft>
                <a:spcPts val="0"/>
              </a:spcAft>
              <a:buNone/>
            </a:pPr>
            <a:r>
              <a:rPr lang="en"/>
              <a:t>Results can be interpreted that immigrants living predominantly white, liberal, and rich states tend to be underprivileged. Because immigrants are under-privileged in more privileged states, the disparity of living condition can cause the polarization of immigrant group and non-immigrant group. This polarization issue might be related to negative stereotypes that immigrants are poor, which can lead to a difficult transition for immigrants to adapt their life in the US.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95618e7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95618e7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x axis and y axis for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here that violent crime is decreasing with immigrants”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95618e7d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95618e7d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95618e7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95618e7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95618e7d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95618e7d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have to mention level1/level 2</a:t>
            </a:r>
            <a:endParaRPr/>
          </a:p>
          <a:p>
            <a:pPr indent="0" lvl="0" marL="0" rtl="0" algn="l">
              <a:spcBef>
                <a:spcPts val="0"/>
              </a:spcBef>
              <a:spcAft>
                <a:spcPts val="0"/>
              </a:spcAft>
              <a:buNone/>
            </a:pPr>
            <a:r>
              <a:rPr lang="en"/>
              <a:t>“...significant decline in violent crime rate.”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95618e7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95618e7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95618e7d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95618e7d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out different scales in first plot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9d36a2f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9d36a2f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95618e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95618e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IPUMS USA on slide</a:t>
            </a:r>
            <a:endParaRPr/>
          </a:p>
          <a:p>
            <a:pPr indent="0" lvl="0" marL="0" rtl="0" algn="l">
              <a:spcBef>
                <a:spcPts val="0"/>
              </a:spcBef>
              <a:spcAft>
                <a:spcPts val="0"/>
              </a:spcAft>
              <a:buNone/>
            </a:pPr>
            <a:r>
              <a:rPr lang="en"/>
              <a:t>Say “and” sampled</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95618e7d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95618e7d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95618e7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95618e7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Discrimination parameter - examinees well below average would have a 88% chance of answering that they are employed , 95% chance of owning a home</a:t>
            </a:r>
            <a:endParaRPr/>
          </a:p>
          <a:p>
            <a:pPr indent="0" lvl="0" marL="0" rtl="0" algn="l">
              <a:spcBef>
                <a:spcPts val="0"/>
              </a:spcBef>
              <a:spcAft>
                <a:spcPts val="0"/>
              </a:spcAft>
              <a:buNone/>
            </a:pPr>
            <a:r>
              <a:rPr lang="en"/>
              <a:t>The upper curve has a high level of discrimination since the curve is quite steep in the middle where the probability of correct response changes very rapidly as ability increases.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Say this is everybody (both immigrants and nonimmigrants)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general the probability of those well below average to be above the poverty level , not have foodstamps and have private health insurance increases rapidly as the success score increases.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95618e7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95618e7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95618e7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95618e7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have a histogram of the success scores, with the success score on the x axis and a count of the number of successes on the y-axis. We can see that it is fairly left skewed and that the most successes are about 0.55 (which is actually the maximum success score). However, when we look at the density plot between the immigrants and nonimmigrants, with the red being immigrants, we can see that many of these high success scores are in the nonimmigrant group. Not only that, but we can see that there are more immigrants than nonimmigrants who have success scores lower than 0, and then as the success increases, the number of nonimmigrants becomes higher than the number of immigrants.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95618e7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95618e7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boxplot tells a similar story as the histogram and density plot, with 0 being the immigrants and 1 being the nonimmigrants on the x axis, and the success score on the y axis. We can see that the success scores for immigrants are fairly normally distributed with the median being -0.695. However, we can also see that the nonimmigrants are skewed right, and that the median is much higher at 0.1158. The boxplot shows that the top 50% of nonimmigrants, are still higher that the bottom 75% of immigrants.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95618e7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95618e7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Create Variable with 10 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next step was to create a linear model to predict the success scores. The best subset regression model maximizes an R^2 value out of the 10 variables we chose to use. From the graph, we see that the maximum R^2 value is 0.38, and the black rectangles indicate which variables to include if we want that R^2 value.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95618e7d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95618e7d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457200" lvl="0" marL="0" rtl="0" algn="l">
              <a:lnSpc>
                <a:spcPct val="115000"/>
              </a:lnSpc>
              <a:spcBef>
                <a:spcPts val="0"/>
              </a:spcBef>
              <a:spcAft>
                <a:spcPts val="0"/>
              </a:spcAft>
              <a:buNone/>
            </a:pPr>
            <a:r>
              <a:rPr lang="en"/>
              <a:t>Our final model includes family size, sex, marital status, health insurance coverage, labor force, total income, immigrant/non immigrant indicator, and migration status. We compared this to a few different models such as one without the migration variable, and </a:t>
            </a:r>
            <a:r>
              <a:rPr lang="en"/>
              <a:t>found</a:t>
            </a:r>
            <a:r>
              <a:rPr lang="en"/>
              <a:t> that this model is the best. We also added total income, because we felt like it is a good variable that we would be able to compare between the two different groups, and a good measure of success. Though our final model has an adjusted R-squared of 0.3785 instead of 0.38, we felt as though it is okay to lose some of the variability, if we can also account for income and immigrants/nonimmigrants. </a:t>
            </a:r>
            <a:endParaRPr/>
          </a:p>
          <a:p>
            <a:pPr indent="457200" lvl="0" marL="0" rtl="0" algn="l">
              <a:lnSpc>
                <a:spcPct val="115000"/>
              </a:lnSpc>
              <a:spcBef>
                <a:spcPts val="0"/>
              </a:spcBef>
              <a:spcAft>
                <a:spcPts val="0"/>
              </a:spcAft>
              <a:buNone/>
            </a:pPr>
            <a:r>
              <a:rPr lang="en"/>
              <a:t>From our summary statistics, we see that if a person is single, male, married, does not have health insurance, is not in the labor force, is not an immigrant, and did not move within the last year, then the estimated success score is -0.73. For every one person increases in family size the estimated success score decreases by 0.07. When we look specifically at the immigrant/non-immigrant indicator (BP), we find that the estimated success score (z1) increases by .43 points if the person is a non-immigrant, after accounting for all other variables (p = 2e-16). Another interesting notion is that if a person is in the labor force the estimated success score increases by 0.466, after accounting for other variables. This is the highest increase for all of the variables in our model.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95618e7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95618e7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person who said result say it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Our longitudinal model suggests that there is no significant relationship between violent crime rate and immigrant arrival from the travel ban countries from 2005 to 2014. This invalidates the negative stereotypes that drive the Trump Administration to ban people from Muslim-majority countries to ensure “the safety and security of the American people”.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fact, cluster analysis infers that immigrants living predominantly white, liberal, and rich states tend to be underprivileged. In these states, we see lower total family income and a higher ratio of immigrants who are unemployed, do not own a car, and receive Food Stamps compared to those living in other states. This is because immigrants within more privileged states are often under-privileged making their living conditions more polarized. This likely prompts negative stereotypes that immigrants are poor, which then makes their integration into the US even harder.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fact, results from the Item Response Theory  authenticate this further by showing that immigrants obtain significantly less success than non-immigrants. This is because their definition of success is achieved through owning a home instead of having health insurance as it is the case for nonimmigrants. This leads to our conclusion that there is an economic gap between immigrants and nonimmigrants which could be attributed to the disparity in the available opportunities for both groups. Further research should be done to create policy changes that provide economic equity and prevent polarization of immigrants and nonimmigrants.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9d11a292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9d11a292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457200" lvl="0" marL="0" rtl="0" algn="l">
              <a:lnSpc>
                <a:spcPct val="115000"/>
              </a:lnSpc>
              <a:spcBef>
                <a:spcPts val="0"/>
              </a:spcBef>
              <a:spcAft>
                <a:spcPts val="0"/>
              </a:spcAft>
              <a:buNone/>
            </a:pPr>
            <a:r>
              <a:rPr lang="en"/>
              <a:t>Our research project faces several limitations. It is often hard to evaluate results from unsupervised learning methods because there is no such prediction model to validate results, which are subject to different interpretations. In this way, although there is no such true answer to compare, the results can be used to check works before modeling. Because of time limit, we could not include and control for more state-level variables in the longitudinal model that explains violent crime rate. We were not able to model terrorism incident data because it is too sparse. For the analysis that uses item response theory, we assume independence between all variables. However, it is difficult to assume true independence between all factors (e.g. poverty and food stamps).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95531f6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95531f6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we can all attest to the fact that in the past years the presence and role of immigrants in the U.S has become the topic of discussion in all media outlets and even in our classes and social gatherings. </a:t>
            </a:r>
            <a:endParaRPr/>
          </a:p>
          <a:p>
            <a:pPr indent="0" lvl="0" marL="0" rtl="0" algn="l">
              <a:spcBef>
                <a:spcPts val="1600"/>
              </a:spcBef>
              <a:spcAft>
                <a:spcPts val="0"/>
              </a:spcAft>
              <a:buNone/>
            </a:pPr>
            <a:r>
              <a:rPr lang="en"/>
              <a:t>Immigrants comprise about 14% of the total U.S population but the current political administration has and is implementing immigration policies to reduce the number of immigrants entering and staying in the U.S. </a:t>
            </a:r>
            <a:endParaRPr/>
          </a:p>
          <a:p>
            <a:pPr indent="0" lvl="0" marL="0" rtl="0" algn="l">
              <a:spcBef>
                <a:spcPts val="1600"/>
              </a:spcBef>
              <a:spcAft>
                <a:spcPts val="0"/>
              </a:spcAft>
              <a:buNone/>
            </a:pPr>
            <a:r>
              <a:rPr lang="en"/>
              <a:t>So we decided to focus on the most current policy, the travel ban which was implemented in 2017, where  nationals  from 11 of the muslim-majority countries were refused entry into the U.S on the belief that by restricting them, the government will be protecting U.S citizens from domestic and international terrorism. For example Paul moore, 21 year old decided to do the “country a favor” by trying to kill Zaynab Hussein a somali immigrant and her daughter. </a:t>
            </a:r>
            <a:endParaRPr/>
          </a:p>
          <a:p>
            <a:pPr indent="0" lvl="0" marL="0" rtl="0" algn="l">
              <a:spcBef>
                <a:spcPts val="1600"/>
              </a:spcBef>
              <a:spcAft>
                <a:spcPts val="0"/>
              </a:spcAft>
              <a:buNone/>
            </a:pPr>
            <a:r>
              <a:rPr lang="en"/>
              <a:t>Furthermore seeing that </a:t>
            </a:r>
            <a:endParaRPr/>
          </a:p>
          <a:p>
            <a:pPr indent="0" lvl="0" marL="0" rtl="0" algn="l">
              <a:spcBef>
                <a:spcPts val="160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95531f6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95531f6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Pony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9a0f816a6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9a0f816a6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7b7bb23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7b7bb23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While researching on the topic immigrants, these four features ____, which also highly related to social justice issues, brought up as potential detrimental factors of accepting immigrants. So,I chose four variables and make 3 clusters, which is the optimal number of cluster from k-means clustering by a measure of Sum of Squared Error (you can think of it as mse) among 51 states s</a:t>
            </a:r>
            <a:r>
              <a:rPr lang="en" sz="1200">
                <a:latin typeface="Times New Roman"/>
                <a:ea typeface="Times New Roman"/>
                <a:cs typeface="Times New Roman"/>
                <a:sym typeface="Times New Roman"/>
              </a:rPr>
              <a:t>o that  I can f</a:t>
            </a:r>
            <a:r>
              <a:rPr lang="en" sz="1200">
                <a:latin typeface="Times New Roman"/>
                <a:ea typeface="Times New Roman"/>
                <a:cs typeface="Times New Roman"/>
                <a:sym typeface="Times New Roman"/>
              </a:rPr>
              <a:t>ind groups of objects such that the objects in a group will be similar (or related) to one another and different from (or unrelated to) the objects in other groups</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95531f62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95531f62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the results of clusterings. Stating 1,2,3 : notice that 1 is the most </a:t>
            </a:r>
            <a:r>
              <a:rPr lang="en"/>
              <a:t>privileged</a:t>
            </a:r>
            <a:r>
              <a:rPr lang="en"/>
              <a:t> group. And it is also interesting it was somewhat divided by geographycally.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95531f6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95531f6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I looked at immigrant individual data from IPUMS US. There are 359542 immigrants from 8 travel ban countries who immigrated to the US during 2005-2016 reported by Censuses. And I chose 17 variables that tell person’s </a:t>
            </a:r>
            <a:r>
              <a:rPr lang="en"/>
              <a:t>socioeconomic</a:t>
            </a:r>
            <a:r>
              <a:rPr lang="en"/>
              <a:t> standings and state residency. What I did was to assign cluster number to a person based on their state residency. If a person’s resident state is in group 1, then I assigned the cluster number of a person to 1. So on.  For example, if  an immigrant  lives in Vermont, which belongs in cluster 1, the person’s cluster number is 1. I may interchangly use cluster to group for the reference.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95618e7d0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95618e7d0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Principal Component Analysis (PCA) was used to measure weights of variables of individual data and see correlations of variables. Since there are 17 variables in individual data, it is crucial to use PCA for reducing dimensions of data. PCA analyzes effects of each of 17 variables of individual data. These variables were scaled before conducting PCA.</a:t>
            </a:r>
            <a:r>
              <a:rPr lang="en" sz="1000"/>
              <a:t> Left one is PCA plot, and each point represents an immigrants, so there are 359542 points in the plot. For the readability of the plot, the longer the arrow is more significant effect that the variable is, and similar directions of arrows imply that variables are correlated to each other.</a:t>
            </a:r>
            <a:endParaRPr sz="1000"/>
          </a:p>
          <a:p>
            <a:pPr indent="0" lvl="0" marL="0" rtl="0" algn="l">
              <a:lnSpc>
                <a:spcPct val="115000"/>
              </a:lnSpc>
              <a:spcBef>
                <a:spcPts val="0"/>
              </a:spcBef>
              <a:spcAft>
                <a:spcPts val="0"/>
              </a:spcAft>
              <a:buNone/>
            </a:pPr>
            <a:r>
              <a:rPr lang="en" sz="1000"/>
              <a:t>Race, Birthplace, Independent living difficulty, Poverty, Food Stamp Recipients, Means of Transportation, Employment Status have larger weights than Total family income, Age, Sex, State Residency, Citizenship Status, and Health Insurance Status. Also, Year of Staying, Age, and Poverty Status are less correlated to other variables and are likely to have negative correlation with other variables. The correlation can be verified by the correlogram, and the trend follows as PCA plot implies about variables </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mt="40000"/>
          </a:blip>
          <a:stretch>
            <a:fillRect/>
          </a:stretch>
        </p:blipFill>
        <p:spPr>
          <a:xfrm>
            <a:off x="0" y="0"/>
            <a:ext cx="9144000" cy="5143500"/>
          </a:xfrm>
          <a:prstGeom prst="rect">
            <a:avLst/>
          </a:prstGeom>
          <a:noFill/>
          <a:ln>
            <a:noFill/>
          </a:ln>
        </p:spPr>
      </p:pic>
      <p:sp>
        <p:nvSpPr>
          <p:cNvPr id="67" name="Google Shape;67;p13"/>
          <p:cNvSpPr txBox="1"/>
          <p:nvPr/>
        </p:nvSpPr>
        <p:spPr>
          <a:xfrm>
            <a:off x="287125" y="3739650"/>
            <a:ext cx="8530200" cy="6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Open Sans"/>
                <a:ea typeface="Open Sans"/>
                <a:cs typeface="Open Sans"/>
                <a:sym typeface="Open Sans"/>
              </a:rPr>
              <a:t>Analysis of Immigrants from Travel Ban Countries </a:t>
            </a:r>
            <a:endParaRPr b="1" sz="2600">
              <a:latin typeface="Open Sans"/>
              <a:ea typeface="Open Sans"/>
              <a:cs typeface="Open Sans"/>
              <a:sym typeface="Open Sans"/>
            </a:endParaRPr>
          </a:p>
          <a:p>
            <a:pPr indent="0" lvl="0" marL="0" rtl="0" algn="ctr">
              <a:spcBef>
                <a:spcPts val="0"/>
              </a:spcBef>
              <a:spcAft>
                <a:spcPts val="0"/>
              </a:spcAft>
              <a:buNone/>
            </a:pPr>
            <a:r>
              <a:t/>
            </a:r>
            <a:endParaRPr sz="1100"/>
          </a:p>
          <a:p>
            <a:pPr indent="0" lvl="0" marL="0" rtl="0" algn="ctr">
              <a:spcBef>
                <a:spcPts val="0"/>
              </a:spcBef>
              <a:spcAft>
                <a:spcPts val="0"/>
              </a:spcAft>
              <a:buNone/>
            </a:pPr>
            <a:r>
              <a:rPr lang="en" sz="1100"/>
              <a:t>				</a:t>
            </a:r>
            <a:endParaRPr sz="1100"/>
          </a:p>
          <a:p>
            <a:pPr indent="0" lvl="0" marL="0" rtl="0" algn="ctr">
              <a:spcBef>
                <a:spcPts val="0"/>
              </a:spcBef>
              <a:spcAft>
                <a:spcPts val="0"/>
              </a:spcAft>
              <a:buNone/>
            </a:pPr>
            <a:r>
              <a:rPr lang="en" sz="1100"/>
              <a:t>			</a:t>
            </a:r>
            <a:endParaRPr sz="1100"/>
          </a:p>
          <a:p>
            <a:pPr indent="0" lvl="0" marL="0" rtl="0" algn="ctr">
              <a:spcBef>
                <a:spcPts val="0"/>
              </a:spcBef>
              <a:spcAft>
                <a:spcPts val="0"/>
              </a:spcAft>
              <a:buNone/>
            </a:pPr>
            <a:r>
              <a:rPr lang="en" sz="1100"/>
              <a:t>		</a:t>
            </a:r>
            <a:endParaRPr sz="1100"/>
          </a:p>
          <a:p>
            <a:pPr indent="0" lvl="0" marL="0" rtl="0" algn="ctr">
              <a:spcBef>
                <a:spcPts val="0"/>
              </a:spcBef>
              <a:spcAft>
                <a:spcPts val="0"/>
              </a:spcAft>
              <a:buNone/>
            </a:pPr>
            <a:r>
              <a:t/>
            </a:r>
            <a:endParaRPr>
              <a:latin typeface="Open Sans SemiBold"/>
              <a:ea typeface="Open Sans SemiBold"/>
              <a:cs typeface="Open Sans SemiBold"/>
              <a:sym typeface="Open Sans SemiBold"/>
            </a:endParaRPr>
          </a:p>
        </p:txBody>
      </p:sp>
      <p:sp>
        <p:nvSpPr>
          <p:cNvPr id="68" name="Google Shape;68;p13"/>
          <p:cNvSpPr txBox="1"/>
          <p:nvPr/>
        </p:nvSpPr>
        <p:spPr>
          <a:xfrm>
            <a:off x="2846150" y="4417900"/>
            <a:ext cx="44310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Open Sans"/>
                <a:ea typeface="Open Sans"/>
                <a:cs typeface="Open Sans"/>
                <a:sym typeface="Open Sans"/>
              </a:rPr>
              <a:t>By  Josh, Pony, So, and Thu Ha </a:t>
            </a:r>
            <a:endParaRPr sz="1500">
              <a:latin typeface="Open Sans"/>
              <a:ea typeface="Open Sans"/>
              <a:cs typeface="Open Sans"/>
              <a:sym typeface="Open Sans"/>
            </a:endParaRPr>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152401" y="169975"/>
            <a:ext cx="4788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Cluster Analysis (</a:t>
            </a:r>
            <a:r>
              <a:rPr lang="en" sz="2500"/>
              <a:t>immigrant</a:t>
            </a:r>
            <a:r>
              <a:rPr lang="en" sz="2500"/>
              <a:t> level)</a:t>
            </a:r>
            <a:endParaRPr sz="2500"/>
          </a:p>
          <a:p>
            <a:pPr indent="0" lvl="0" marL="0" rtl="0" algn="l">
              <a:spcBef>
                <a:spcPts val="0"/>
              </a:spcBef>
              <a:spcAft>
                <a:spcPts val="0"/>
              </a:spcAft>
              <a:buNone/>
            </a:pPr>
            <a:r>
              <a:t/>
            </a:r>
            <a:endParaRPr/>
          </a:p>
        </p:txBody>
      </p:sp>
      <p:pic>
        <p:nvPicPr>
          <p:cNvPr id="160" name="Google Shape;160;p22"/>
          <p:cNvPicPr preferRelativeResize="0"/>
          <p:nvPr/>
        </p:nvPicPr>
        <p:blipFill>
          <a:blip r:embed="rId3">
            <a:alphaModFix/>
          </a:blip>
          <a:stretch>
            <a:fillRect/>
          </a:stretch>
        </p:blipFill>
        <p:spPr>
          <a:xfrm>
            <a:off x="110625" y="921575"/>
            <a:ext cx="8727599" cy="3835650"/>
          </a:xfrm>
          <a:prstGeom prst="rect">
            <a:avLst/>
          </a:prstGeom>
          <a:noFill/>
          <a:ln>
            <a:noFill/>
          </a:ln>
        </p:spPr>
      </p:pic>
      <p:pic>
        <p:nvPicPr>
          <p:cNvPr id="161" name="Google Shape;161;p22"/>
          <p:cNvPicPr preferRelativeResize="0"/>
          <p:nvPr/>
        </p:nvPicPr>
        <p:blipFill>
          <a:blip r:embed="rId4">
            <a:alphaModFix/>
          </a:blip>
          <a:stretch>
            <a:fillRect/>
          </a:stretch>
        </p:blipFill>
        <p:spPr>
          <a:xfrm>
            <a:off x="243475" y="960725"/>
            <a:ext cx="8832700" cy="3968301"/>
          </a:xfrm>
          <a:prstGeom prst="rect">
            <a:avLst/>
          </a:prstGeom>
          <a:noFill/>
          <a:ln>
            <a:noFill/>
          </a:ln>
        </p:spPr>
      </p:pic>
      <p:sp>
        <p:nvSpPr>
          <p:cNvPr id="162" name="Google Shape;162;p22"/>
          <p:cNvSpPr txBox="1"/>
          <p:nvPr/>
        </p:nvSpPr>
        <p:spPr>
          <a:xfrm>
            <a:off x="4322750" y="170575"/>
            <a:ext cx="4665600" cy="63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800">
                <a:solidFill>
                  <a:srgbClr val="CC0000"/>
                </a:solidFill>
                <a:latin typeface="Open Sans"/>
                <a:ea typeface="Open Sans"/>
                <a:cs typeface="Open Sans"/>
                <a:sym typeface="Open Sans"/>
              </a:rPr>
              <a:t>Group 1: Predominantly white, liberal, rich states (mostly New England states)</a:t>
            </a:r>
            <a:endParaRPr b="1" sz="800">
              <a:solidFill>
                <a:srgbClr val="CC0000"/>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800">
                <a:solidFill>
                  <a:srgbClr val="6AA84F"/>
                </a:solidFill>
                <a:latin typeface="Open Sans"/>
                <a:ea typeface="Open Sans"/>
                <a:cs typeface="Open Sans"/>
                <a:sym typeface="Open Sans"/>
              </a:rPr>
              <a:t>Group 2: Diverse population, blue states, and less rich states</a:t>
            </a:r>
            <a:endParaRPr b="1" sz="800">
              <a:solidFill>
                <a:srgbClr val="6AA84F"/>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800">
                <a:solidFill>
                  <a:srgbClr val="3D85C6"/>
                </a:solidFill>
                <a:latin typeface="Open Sans"/>
                <a:ea typeface="Open Sans"/>
                <a:cs typeface="Open Sans"/>
                <a:sym typeface="Open Sans"/>
              </a:rPr>
              <a:t>Group 3: (Mostly) poor and predominantly white states (mostly Southern states)</a:t>
            </a:r>
            <a:endParaRPr b="1" sz="800">
              <a:solidFill>
                <a:srgbClr val="3D85C6"/>
              </a:solidFill>
              <a:latin typeface="Open Sans"/>
              <a:ea typeface="Open Sans"/>
              <a:cs typeface="Open Sans"/>
              <a:sym typeface="Open Sans"/>
            </a:endParaRPr>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8575" y="2267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Cluster Analysis (Conclusion)</a:t>
            </a:r>
            <a:endParaRPr sz="3200"/>
          </a:p>
        </p:txBody>
      </p:sp>
      <p:sp>
        <p:nvSpPr>
          <p:cNvPr id="168" name="Google Shape;168;p23"/>
          <p:cNvSpPr txBox="1"/>
          <p:nvPr>
            <p:ph idx="1" type="body"/>
          </p:nvPr>
        </p:nvSpPr>
        <p:spPr>
          <a:xfrm>
            <a:off x="242375" y="1277875"/>
            <a:ext cx="8520600" cy="3302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Immigrants </a:t>
            </a:r>
            <a:r>
              <a:rPr lang="en" sz="1600"/>
              <a:t>from </a:t>
            </a:r>
            <a:r>
              <a:rPr b="1" lang="en" sz="1600">
                <a:solidFill>
                  <a:srgbClr val="CC4125"/>
                </a:solidFill>
              </a:rPr>
              <a:t>group 1</a:t>
            </a:r>
            <a:r>
              <a:rPr lang="en" sz="1600"/>
              <a:t> are</a:t>
            </a:r>
            <a:r>
              <a:rPr lang="en" sz="1600">
                <a:solidFill>
                  <a:srgbClr val="EA9999"/>
                </a:solidFill>
              </a:rPr>
              <a:t> </a:t>
            </a:r>
            <a:r>
              <a:rPr b="1" lang="en" sz="1600">
                <a:solidFill>
                  <a:srgbClr val="CC4125"/>
                </a:solidFill>
              </a:rPr>
              <a:t>less privileged</a:t>
            </a:r>
            <a:r>
              <a:rPr lang="en" sz="1600"/>
              <a:t> than immigrants from other two groups. Compared to </a:t>
            </a:r>
            <a:r>
              <a:rPr b="1" lang="en" sz="1600">
                <a:solidFill>
                  <a:srgbClr val="38761D"/>
                </a:solidFill>
              </a:rPr>
              <a:t>group 2</a:t>
            </a:r>
            <a:r>
              <a:rPr lang="en" sz="1600"/>
              <a:t> and </a:t>
            </a:r>
            <a:r>
              <a:rPr b="1" lang="en" sz="1600">
                <a:solidFill>
                  <a:srgbClr val="3C78D8"/>
                </a:solidFill>
              </a:rPr>
              <a:t>group 3</a:t>
            </a:r>
            <a:r>
              <a:rPr lang="en" sz="1600"/>
              <a:t>, group 1 has higher ratio of immigrants who are unemployed, do not have a car, receive Food Stamps, and have the lowest mean of family income of all three groups</a:t>
            </a:r>
            <a:endParaRPr sz="1000"/>
          </a:p>
          <a:p>
            <a:pPr indent="0" lvl="0" marL="0" rtl="0" algn="l">
              <a:lnSpc>
                <a:spcPct val="100000"/>
              </a:lnSpc>
              <a:spcBef>
                <a:spcPts val="1600"/>
              </a:spcBef>
              <a:spcAft>
                <a:spcPts val="0"/>
              </a:spcAft>
              <a:buNone/>
            </a:pPr>
            <a:r>
              <a:t/>
            </a:r>
            <a:endParaRPr sz="1000"/>
          </a:p>
          <a:p>
            <a:pPr indent="-330200" lvl="0" marL="457200" rtl="0" algn="l">
              <a:lnSpc>
                <a:spcPct val="100000"/>
              </a:lnSpc>
              <a:spcBef>
                <a:spcPts val="1600"/>
              </a:spcBef>
              <a:spcAft>
                <a:spcPts val="0"/>
              </a:spcAft>
              <a:buSzPts val="1600"/>
              <a:buChar char="●"/>
            </a:pPr>
            <a:r>
              <a:rPr lang="en" sz="1600"/>
              <a:t>The disparity of living condition can cause </a:t>
            </a:r>
            <a:r>
              <a:rPr b="1" lang="en" sz="1600">
                <a:solidFill>
                  <a:srgbClr val="CC4125"/>
                </a:solidFill>
              </a:rPr>
              <a:t>the polarization</a:t>
            </a:r>
            <a:r>
              <a:rPr b="1" lang="en" sz="1600">
                <a:solidFill>
                  <a:srgbClr val="666666"/>
                </a:solidFill>
              </a:rPr>
              <a:t> </a:t>
            </a:r>
            <a:r>
              <a:rPr lang="en" sz="1600"/>
              <a:t>of immigrant group and non-immigrant group</a:t>
            </a:r>
            <a:endParaRPr sz="1000"/>
          </a:p>
          <a:p>
            <a:pPr indent="0" lvl="0" marL="0" rtl="0" algn="l">
              <a:lnSpc>
                <a:spcPct val="100000"/>
              </a:lnSpc>
              <a:spcBef>
                <a:spcPts val="1600"/>
              </a:spcBef>
              <a:spcAft>
                <a:spcPts val="0"/>
              </a:spcAft>
              <a:buNone/>
            </a:pPr>
            <a:r>
              <a:t/>
            </a:r>
            <a:endParaRPr sz="1000"/>
          </a:p>
          <a:p>
            <a:pPr indent="-330200" lvl="0" marL="457200" rtl="0" algn="l">
              <a:lnSpc>
                <a:spcPct val="100000"/>
              </a:lnSpc>
              <a:spcBef>
                <a:spcPts val="1600"/>
              </a:spcBef>
              <a:spcAft>
                <a:spcPts val="0"/>
              </a:spcAft>
              <a:buSzPts val="1600"/>
              <a:buChar char="●"/>
            </a:pPr>
            <a:r>
              <a:rPr lang="en" sz="1600"/>
              <a:t>Potential </a:t>
            </a:r>
            <a:r>
              <a:rPr b="1" lang="en" sz="1600">
                <a:solidFill>
                  <a:srgbClr val="CC4125"/>
                </a:solidFill>
              </a:rPr>
              <a:t>negative stereotypes</a:t>
            </a:r>
            <a:r>
              <a:rPr lang="en" sz="1600"/>
              <a:t> that immigrants are poor, which can lead to a difficult transition for immigrants to adapt their life in the US</a:t>
            </a:r>
            <a:endParaRPr sz="1600"/>
          </a:p>
          <a:p>
            <a:pPr indent="0" lvl="0" marL="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111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model (Data structure)</a:t>
            </a:r>
            <a:endParaRPr/>
          </a:p>
        </p:txBody>
      </p:sp>
      <p:pic>
        <p:nvPicPr>
          <p:cNvPr id="174" name="Google Shape;174;p24"/>
          <p:cNvPicPr preferRelativeResize="0"/>
          <p:nvPr/>
        </p:nvPicPr>
        <p:blipFill rotWithShape="1">
          <a:blip r:embed="rId3">
            <a:alphaModFix/>
          </a:blip>
          <a:srcRect b="31941" l="4932" r="41335" t="38207"/>
          <a:stretch/>
        </p:blipFill>
        <p:spPr>
          <a:xfrm>
            <a:off x="518175" y="2679300"/>
            <a:ext cx="4324123" cy="1502399"/>
          </a:xfrm>
          <a:prstGeom prst="rect">
            <a:avLst/>
          </a:prstGeom>
          <a:noFill/>
          <a:ln>
            <a:noFill/>
          </a:ln>
        </p:spPr>
      </p:pic>
      <p:sp>
        <p:nvSpPr>
          <p:cNvPr id="175" name="Google Shape;175;p24"/>
          <p:cNvSpPr txBox="1"/>
          <p:nvPr/>
        </p:nvSpPr>
        <p:spPr>
          <a:xfrm>
            <a:off x="311700" y="1370325"/>
            <a:ext cx="4530600" cy="11310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t>Level 1: within-state covariates that change over time</a:t>
            </a:r>
            <a:endParaRPr sz="1100"/>
          </a:p>
          <a:p>
            <a:pPr indent="-298450" lvl="1" marL="914400" rtl="0" algn="l">
              <a:lnSpc>
                <a:spcPct val="115000"/>
              </a:lnSpc>
              <a:spcBef>
                <a:spcPts val="0"/>
              </a:spcBef>
              <a:spcAft>
                <a:spcPts val="0"/>
              </a:spcAft>
              <a:buSzPts val="1100"/>
              <a:buChar char="○"/>
            </a:pPr>
            <a:r>
              <a:rPr lang="en" sz="1100"/>
              <a:t>main variables: immigrant arrival, violent crime rate, firearms recovered, firearm regulations, legislative composition</a:t>
            </a:r>
            <a:endParaRPr sz="1100"/>
          </a:p>
          <a:p>
            <a:pPr indent="-298450" lvl="0" marL="457200" rtl="0" algn="l">
              <a:lnSpc>
                <a:spcPct val="115000"/>
              </a:lnSpc>
              <a:spcBef>
                <a:spcPts val="0"/>
              </a:spcBef>
              <a:spcAft>
                <a:spcPts val="0"/>
              </a:spcAft>
              <a:buSzPts val="1100"/>
              <a:buChar char="●"/>
            </a:pPr>
            <a:r>
              <a:rPr lang="en" sz="1100"/>
              <a:t>Level 2: state-specific variables that do not change over time</a:t>
            </a:r>
            <a:endParaRPr sz="1100"/>
          </a:p>
          <a:p>
            <a:pPr indent="-298450" lvl="1" marL="914400" rtl="0" algn="l">
              <a:lnSpc>
                <a:spcPct val="115000"/>
              </a:lnSpc>
              <a:spcBef>
                <a:spcPts val="0"/>
              </a:spcBef>
              <a:spcAft>
                <a:spcPts val="0"/>
              </a:spcAft>
              <a:buSzPts val="1100"/>
              <a:buChar char="○"/>
            </a:pPr>
            <a:r>
              <a:rPr lang="en" sz="1100"/>
              <a:t>main variables: percent population living in urban area, percentage of urban area</a:t>
            </a:r>
            <a:endParaRPr sz="1100"/>
          </a:p>
        </p:txBody>
      </p:sp>
      <p:pic>
        <p:nvPicPr>
          <p:cNvPr id="176" name="Google Shape;176;p24"/>
          <p:cNvPicPr preferRelativeResize="0"/>
          <p:nvPr/>
        </p:nvPicPr>
        <p:blipFill>
          <a:blip r:embed="rId4">
            <a:alphaModFix/>
          </a:blip>
          <a:stretch>
            <a:fillRect/>
          </a:stretch>
        </p:blipFill>
        <p:spPr>
          <a:xfrm>
            <a:off x="5564601" y="2501325"/>
            <a:ext cx="3190875" cy="2190750"/>
          </a:xfrm>
          <a:prstGeom prst="rect">
            <a:avLst/>
          </a:prstGeom>
          <a:noFill/>
          <a:ln>
            <a:noFill/>
          </a:ln>
        </p:spPr>
      </p:pic>
      <p:sp>
        <p:nvSpPr>
          <p:cNvPr id="177" name="Google Shape;177;p24"/>
          <p:cNvSpPr txBox="1"/>
          <p:nvPr/>
        </p:nvSpPr>
        <p:spPr>
          <a:xfrm>
            <a:off x="5009175" y="1370325"/>
            <a:ext cx="3942900" cy="9471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t>Violent crime rates for 50 states decrease over time from 2005 to 2014</a:t>
            </a:r>
            <a:endParaRPr sz="1100"/>
          </a:p>
          <a:p>
            <a:pPr indent="-298450" lvl="0" marL="457200" rtl="0" algn="l">
              <a:lnSpc>
                <a:spcPct val="115000"/>
              </a:lnSpc>
              <a:spcBef>
                <a:spcPts val="0"/>
              </a:spcBef>
              <a:spcAft>
                <a:spcPts val="0"/>
              </a:spcAft>
              <a:buSzPts val="1100"/>
              <a:buChar char="●"/>
            </a:pPr>
            <a:r>
              <a:rPr lang="en" sz="1100"/>
              <a:t>Differences among states in starting points and slopes suggest that multilevel model with state as level 2 is appropriate</a:t>
            </a:r>
            <a:endParaRPr sz="1100"/>
          </a:p>
        </p:txBody>
      </p:sp>
      <p:sp>
        <p:nvSpPr>
          <p:cNvPr id="178" name="Google Shape;178;p24"/>
          <p:cNvSpPr txBox="1"/>
          <p:nvPr/>
        </p:nvSpPr>
        <p:spPr>
          <a:xfrm>
            <a:off x="371475" y="678675"/>
            <a:ext cx="8952000" cy="94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Open Sans"/>
                <a:ea typeface="Open Sans"/>
                <a:cs typeface="Open Sans"/>
                <a:sym typeface="Open Sans"/>
              </a:rPr>
              <a:t>What is the relationship between immigrant arrival and violent crime?</a:t>
            </a:r>
            <a:endParaRPr/>
          </a:p>
        </p:txBody>
      </p:sp>
      <p:sp>
        <p:nvSpPr>
          <p:cNvPr id="179" name="Google Shape;179;p24"/>
          <p:cNvSpPr/>
          <p:nvPr/>
        </p:nvSpPr>
        <p:spPr>
          <a:xfrm>
            <a:off x="6515750" y="2589025"/>
            <a:ext cx="76800" cy="90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nvSpPr>
        <p:spPr>
          <a:xfrm>
            <a:off x="6210050" y="2408075"/>
            <a:ext cx="1362600" cy="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South Carolina</a:t>
            </a:r>
            <a:endParaRPr sz="600"/>
          </a:p>
        </p:txBody>
      </p:sp>
      <p:sp>
        <p:nvSpPr>
          <p:cNvPr id="181" name="Google Shape;181;p24"/>
          <p:cNvSpPr/>
          <p:nvPr/>
        </p:nvSpPr>
        <p:spPr>
          <a:xfrm>
            <a:off x="8482925" y="2968850"/>
            <a:ext cx="124800" cy="90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nvSpPr>
        <p:spPr>
          <a:xfrm>
            <a:off x="8200775" y="2739975"/>
            <a:ext cx="1362600" cy="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Alaska and Nevada</a:t>
            </a:r>
            <a:endParaRPr sz="600"/>
          </a:p>
        </p:txBody>
      </p:sp>
      <p:sp>
        <p:nvSpPr>
          <p:cNvPr id="183" name="Google Shape;183;p24"/>
          <p:cNvSpPr/>
          <p:nvPr/>
        </p:nvSpPr>
        <p:spPr>
          <a:xfrm>
            <a:off x="8506925" y="4402225"/>
            <a:ext cx="76800" cy="42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txBox="1"/>
          <p:nvPr/>
        </p:nvSpPr>
        <p:spPr>
          <a:xfrm>
            <a:off x="8506925" y="4263625"/>
            <a:ext cx="474900" cy="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Vermont</a:t>
            </a:r>
            <a:endParaRPr sz="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model (EDA)</a:t>
            </a:r>
            <a:endParaRPr/>
          </a:p>
        </p:txBody>
      </p:sp>
      <p:pic>
        <p:nvPicPr>
          <p:cNvPr id="190" name="Google Shape;190;p25"/>
          <p:cNvPicPr preferRelativeResize="0"/>
          <p:nvPr/>
        </p:nvPicPr>
        <p:blipFill>
          <a:blip r:embed="rId3">
            <a:alphaModFix/>
          </a:blip>
          <a:stretch>
            <a:fillRect/>
          </a:stretch>
        </p:blipFill>
        <p:spPr>
          <a:xfrm>
            <a:off x="454850" y="2323625"/>
            <a:ext cx="3733800" cy="2247900"/>
          </a:xfrm>
          <a:prstGeom prst="rect">
            <a:avLst/>
          </a:prstGeom>
          <a:noFill/>
          <a:ln>
            <a:noFill/>
          </a:ln>
        </p:spPr>
      </p:pic>
      <p:pic>
        <p:nvPicPr>
          <p:cNvPr id="191" name="Google Shape;191;p25"/>
          <p:cNvPicPr preferRelativeResize="0"/>
          <p:nvPr/>
        </p:nvPicPr>
        <p:blipFill>
          <a:blip r:embed="rId4">
            <a:alphaModFix/>
          </a:blip>
          <a:stretch>
            <a:fillRect/>
          </a:stretch>
        </p:blipFill>
        <p:spPr>
          <a:xfrm>
            <a:off x="4462925" y="980975"/>
            <a:ext cx="4535825" cy="4010124"/>
          </a:xfrm>
          <a:prstGeom prst="rect">
            <a:avLst/>
          </a:prstGeom>
          <a:noFill/>
          <a:ln>
            <a:noFill/>
          </a:ln>
        </p:spPr>
      </p:pic>
      <p:sp>
        <p:nvSpPr>
          <p:cNvPr id="192" name="Google Shape;192;p25"/>
          <p:cNvSpPr txBox="1"/>
          <p:nvPr/>
        </p:nvSpPr>
        <p:spPr>
          <a:xfrm>
            <a:off x="311700" y="1248175"/>
            <a:ext cx="4385400" cy="103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While violent crime rate seems to be positively correlated with immigrant arrival, the positive trend disappears when individual states are examined. </a:t>
            </a:r>
            <a:endParaRPr sz="1100"/>
          </a:p>
          <a:p>
            <a:pPr indent="0" lvl="0" marL="0" rtl="0" algn="l">
              <a:lnSpc>
                <a:spcPct val="115000"/>
              </a:lnSpc>
              <a:spcBef>
                <a:spcPts val="0"/>
              </a:spcBef>
              <a:spcAft>
                <a:spcPts val="0"/>
              </a:spcAft>
              <a:buNone/>
            </a:pPr>
            <a:r>
              <a:t/>
            </a:r>
            <a:endParaRPr sz="1100"/>
          </a:p>
        </p:txBody>
      </p:sp>
      <p:sp>
        <p:nvSpPr>
          <p:cNvPr id="193" name="Google Shape;193;p25"/>
          <p:cNvSpPr/>
          <p:nvPr/>
        </p:nvSpPr>
        <p:spPr>
          <a:xfrm>
            <a:off x="6632150" y="1429500"/>
            <a:ext cx="524700" cy="123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6632150" y="2879700"/>
            <a:ext cx="524700" cy="123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7366375" y="3280225"/>
            <a:ext cx="697200" cy="123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5772450" y="3995625"/>
            <a:ext cx="524700" cy="123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model (EDA)</a:t>
            </a:r>
            <a:endParaRPr/>
          </a:p>
        </p:txBody>
      </p:sp>
      <p:pic>
        <p:nvPicPr>
          <p:cNvPr id="202" name="Google Shape;202;p26"/>
          <p:cNvPicPr preferRelativeResize="0"/>
          <p:nvPr/>
        </p:nvPicPr>
        <p:blipFill>
          <a:blip r:embed="rId3">
            <a:alphaModFix/>
          </a:blip>
          <a:stretch>
            <a:fillRect/>
          </a:stretch>
        </p:blipFill>
        <p:spPr>
          <a:xfrm>
            <a:off x="1485900" y="1713100"/>
            <a:ext cx="2790825" cy="1484475"/>
          </a:xfrm>
          <a:prstGeom prst="rect">
            <a:avLst/>
          </a:prstGeom>
          <a:noFill/>
          <a:ln>
            <a:noFill/>
          </a:ln>
        </p:spPr>
      </p:pic>
      <p:pic>
        <p:nvPicPr>
          <p:cNvPr id="203" name="Google Shape;203;p26"/>
          <p:cNvPicPr preferRelativeResize="0"/>
          <p:nvPr/>
        </p:nvPicPr>
        <p:blipFill>
          <a:blip r:embed="rId4">
            <a:alphaModFix/>
          </a:blip>
          <a:stretch>
            <a:fillRect/>
          </a:stretch>
        </p:blipFill>
        <p:spPr>
          <a:xfrm>
            <a:off x="4924425" y="1713100"/>
            <a:ext cx="2401550" cy="1484475"/>
          </a:xfrm>
          <a:prstGeom prst="rect">
            <a:avLst/>
          </a:prstGeom>
          <a:noFill/>
          <a:ln>
            <a:noFill/>
          </a:ln>
        </p:spPr>
      </p:pic>
      <p:sp>
        <p:nvSpPr>
          <p:cNvPr id="204" name="Google Shape;204;p26"/>
          <p:cNvSpPr txBox="1"/>
          <p:nvPr/>
        </p:nvSpPr>
        <p:spPr>
          <a:xfrm>
            <a:off x="311700" y="796925"/>
            <a:ext cx="7581900" cy="97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Based on the results of the exploratory data analysis, the best predictors for our longitudinal model to explain violent crime rate are immigrant arrival, firearms recovered and percent population living in urban area. </a:t>
            </a:r>
            <a:endParaRPr/>
          </a:p>
        </p:txBody>
      </p:sp>
      <p:pic>
        <p:nvPicPr>
          <p:cNvPr id="205" name="Google Shape;205;p26"/>
          <p:cNvPicPr preferRelativeResize="0"/>
          <p:nvPr/>
        </p:nvPicPr>
        <p:blipFill>
          <a:blip r:embed="rId5">
            <a:alphaModFix/>
          </a:blip>
          <a:stretch>
            <a:fillRect/>
          </a:stretch>
        </p:blipFill>
        <p:spPr>
          <a:xfrm>
            <a:off x="1485900" y="3408050"/>
            <a:ext cx="2790825" cy="1563725"/>
          </a:xfrm>
          <a:prstGeom prst="rect">
            <a:avLst/>
          </a:prstGeom>
          <a:noFill/>
          <a:ln>
            <a:noFill/>
          </a:ln>
        </p:spPr>
      </p:pic>
      <p:pic>
        <p:nvPicPr>
          <p:cNvPr id="206" name="Google Shape;206;p26"/>
          <p:cNvPicPr preferRelativeResize="0"/>
          <p:nvPr/>
        </p:nvPicPr>
        <p:blipFill>
          <a:blip r:embed="rId6">
            <a:alphaModFix/>
          </a:blip>
          <a:stretch>
            <a:fillRect/>
          </a:stretch>
        </p:blipFill>
        <p:spPr>
          <a:xfrm>
            <a:off x="4924425" y="3408050"/>
            <a:ext cx="2401550" cy="1502075"/>
          </a:xfrm>
          <a:prstGeom prst="rect">
            <a:avLst/>
          </a:prstGeom>
          <a:noFill/>
          <a:ln>
            <a:noFill/>
          </a:ln>
        </p:spPr>
      </p:pic>
      <p:sp>
        <p:nvSpPr>
          <p:cNvPr id="207" name="Google Shape;207;p26"/>
          <p:cNvSpPr txBox="1"/>
          <p:nvPr/>
        </p:nvSpPr>
        <p:spPr>
          <a:xfrm>
            <a:off x="2715700" y="1456675"/>
            <a:ext cx="4413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08" name="Google Shape;208;p26"/>
          <p:cNvSpPr txBox="1"/>
          <p:nvPr/>
        </p:nvSpPr>
        <p:spPr>
          <a:xfrm>
            <a:off x="5959175" y="1456675"/>
            <a:ext cx="5361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9" name="Google Shape;209;p26"/>
          <p:cNvSpPr txBox="1"/>
          <p:nvPr/>
        </p:nvSpPr>
        <p:spPr>
          <a:xfrm>
            <a:off x="2715700" y="3140000"/>
            <a:ext cx="441300" cy="1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10" name="Google Shape;210;p26"/>
          <p:cNvSpPr txBox="1"/>
          <p:nvPr/>
        </p:nvSpPr>
        <p:spPr>
          <a:xfrm>
            <a:off x="6006575" y="3140000"/>
            <a:ext cx="441300" cy="1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model</a:t>
            </a:r>
            <a:endParaRPr/>
          </a:p>
          <a:p>
            <a:pPr indent="0" lvl="0" marL="0" rtl="0" algn="l">
              <a:spcBef>
                <a:spcPts val="0"/>
              </a:spcBef>
              <a:spcAft>
                <a:spcPts val="0"/>
              </a:spcAft>
              <a:buNone/>
            </a:pPr>
            <a:r>
              <a:t/>
            </a:r>
            <a:endParaRPr/>
          </a:p>
        </p:txBody>
      </p:sp>
      <p:pic>
        <p:nvPicPr>
          <p:cNvPr id="216" name="Google Shape;216;p27"/>
          <p:cNvPicPr preferRelativeResize="0"/>
          <p:nvPr/>
        </p:nvPicPr>
        <p:blipFill>
          <a:blip r:embed="rId3">
            <a:alphaModFix/>
          </a:blip>
          <a:stretch>
            <a:fillRect/>
          </a:stretch>
        </p:blipFill>
        <p:spPr>
          <a:xfrm>
            <a:off x="361950" y="2076575"/>
            <a:ext cx="3743325" cy="2704875"/>
          </a:xfrm>
          <a:prstGeom prst="rect">
            <a:avLst/>
          </a:prstGeom>
          <a:noFill/>
          <a:ln>
            <a:noFill/>
          </a:ln>
        </p:spPr>
      </p:pic>
      <p:pic>
        <p:nvPicPr>
          <p:cNvPr id="217" name="Google Shape;217;p27"/>
          <p:cNvPicPr preferRelativeResize="0"/>
          <p:nvPr/>
        </p:nvPicPr>
        <p:blipFill>
          <a:blip r:embed="rId4">
            <a:alphaModFix/>
          </a:blip>
          <a:stretch>
            <a:fillRect/>
          </a:stretch>
        </p:blipFill>
        <p:spPr>
          <a:xfrm>
            <a:off x="5000625" y="2076575"/>
            <a:ext cx="3943350" cy="2655350"/>
          </a:xfrm>
          <a:prstGeom prst="rect">
            <a:avLst/>
          </a:prstGeom>
          <a:noFill/>
          <a:ln>
            <a:noFill/>
          </a:ln>
        </p:spPr>
      </p:pic>
      <p:sp>
        <p:nvSpPr>
          <p:cNvPr id="218" name="Google Shape;218;p27"/>
          <p:cNvSpPr txBox="1"/>
          <p:nvPr/>
        </p:nvSpPr>
        <p:spPr>
          <a:xfrm>
            <a:off x="311700" y="750575"/>
            <a:ext cx="3000000" cy="132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i="1" lang="en" sz="1100" u="sng"/>
              <a:t>Model 1: Unconditional growth model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L1:   	        	Y</a:t>
            </a:r>
            <a:r>
              <a:rPr baseline="-25000" lang="en" sz="1100"/>
              <a:t>ij</a:t>
            </a:r>
            <a:r>
              <a:rPr lang="en" sz="1100"/>
              <a:t>= a</a:t>
            </a:r>
            <a:r>
              <a:rPr baseline="-25000" lang="en" sz="1100"/>
              <a:t>i</a:t>
            </a:r>
            <a:r>
              <a:rPr lang="en" sz="1100"/>
              <a:t> + b</a:t>
            </a:r>
            <a:r>
              <a:rPr baseline="-25000" lang="en" sz="1100"/>
              <a:t>i</a:t>
            </a:r>
            <a:r>
              <a:rPr lang="en" sz="1100"/>
              <a:t>*Year05</a:t>
            </a:r>
            <a:r>
              <a:rPr baseline="-25000" lang="en" sz="1100"/>
              <a:t>ij</a:t>
            </a:r>
            <a:r>
              <a:rPr lang="en" sz="1100"/>
              <a:t> + </a:t>
            </a:r>
            <a:r>
              <a:rPr lang="en" sz="1100">
                <a:highlight>
                  <a:srgbClr val="FFFFFF"/>
                </a:highlight>
              </a:rPr>
              <a:t>ϵ</a:t>
            </a:r>
            <a:r>
              <a:rPr baseline="-25000" lang="en" sz="1100">
                <a:highlight>
                  <a:srgbClr val="FFFFFF"/>
                </a:highlight>
              </a:rPr>
              <a:t>ij</a:t>
            </a:r>
            <a:endParaRPr baseline="-25000" sz="1100">
              <a:highlight>
                <a:srgbClr val="FFFFFF"/>
              </a:highlight>
            </a:endParaRPr>
          </a:p>
          <a:p>
            <a:pPr indent="0" lvl="0" marL="0" rtl="0" algn="l">
              <a:lnSpc>
                <a:spcPct val="115000"/>
              </a:lnSpc>
              <a:spcBef>
                <a:spcPts val="0"/>
              </a:spcBef>
              <a:spcAft>
                <a:spcPts val="0"/>
              </a:spcAft>
              <a:buNone/>
            </a:pPr>
            <a:r>
              <a:rPr lang="en" sz="1100"/>
              <a:t>L2:   	        	        	a</a:t>
            </a:r>
            <a:r>
              <a:rPr baseline="-25000" lang="en" sz="1100"/>
              <a:t>i</a:t>
            </a:r>
            <a:r>
              <a:rPr lang="en" sz="1100"/>
              <a:t>= α</a:t>
            </a:r>
            <a:r>
              <a:rPr baseline="-25000" lang="en" sz="1100"/>
              <a:t>0</a:t>
            </a:r>
            <a:r>
              <a:rPr lang="en" sz="1100"/>
              <a:t> +u</a:t>
            </a:r>
            <a:r>
              <a:rPr baseline="-25000" lang="en" sz="1100"/>
              <a:t>i</a:t>
            </a:r>
            <a:endParaRPr baseline="-25000" sz="1100"/>
          </a:p>
          <a:p>
            <a:pPr indent="457200" lvl="0" marL="914400" rtl="0" algn="l">
              <a:lnSpc>
                <a:spcPct val="115000"/>
              </a:lnSpc>
              <a:spcBef>
                <a:spcPts val="0"/>
              </a:spcBef>
              <a:spcAft>
                <a:spcPts val="1000"/>
              </a:spcAft>
              <a:buNone/>
            </a:pPr>
            <a:r>
              <a:rPr lang="en" sz="1100"/>
              <a:t>b</a:t>
            </a:r>
            <a:r>
              <a:rPr baseline="-25000" lang="en" sz="1100"/>
              <a:t>i</a:t>
            </a:r>
            <a:r>
              <a:rPr lang="en" sz="1100"/>
              <a:t>= β</a:t>
            </a:r>
            <a:r>
              <a:rPr baseline="-25000" lang="en" sz="1100"/>
              <a:t>0</a:t>
            </a:r>
            <a:r>
              <a:rPr lang="en" sz="1100"/>
              <a:t> + v</a:t>
            </a:r>
            <a:r>
              <a:rPr baseline="-25000" lang="en" sz="1100"/>
              <a:t>i</a:t>
            </a:r>
            <a:endParaRPr sz="1100"/>
          </a:p>
        </p:txBody>
      </p:sp>
      <p:sp>
        <p:nvSpPr>
          <p:cNvPr id="219" name="Google Shape;219;p27"/>
          <p:cNvSpPr txBox="1"/>
          <p:nvPr/>
        </p:nvSpPr>
        <p:spPr>
          <a:xfrm>
            <a:off x="5064675" y="847625"/>
            <a:ext cx="3000000" cy="12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i="1" lang="en" sz="1100" u="sng"/>
              <a:t>Model 2: Immigrant arrival as sole predictor </a:t>
            </a:r>
            <a:endParaRPr i="1" sz="1100" u="sng"/>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L1:   	        	Y</a:t>
            </a:r>
            <a:r>
              <a:rPr baseline="-25000" lang="en" sz="1100"/>
              <a:t>ij</a:t>
            </a:r>
            <a:r>
              <a:rPr lang="en" sz="1100"/>
              <a:t>= a</a:t>
            </a:r>
            <a:r>
              <a:rPr baseline="-25000" lang="en" sz="1100"/>
              <a:t>i</a:t>
            </a:r>
            <a:r>
              <a:rPr lang="en" sz="1100"/>
              <a:t> + b</a:t>
            </a:r>
            <a:r>
              <a:rPr baseline="-25000" lang="en" sz="1100"/>
              <a:t>i</a:t>
            </a:r>
            <a:r>
              <a:rPr lang="en" sz="1100"/>
              <a:t>*Immigrant</a:t>
            </a:r>
            <a:r>
              <a:rPr baseline="-25000" lang="en" sz="1100"/>
              <a:t>ij</a:t>
            </a:r>
            <a:r>
              <a:rPr lang="en" sz="1100"/>
              <a:t> + </a:t>
            </a:r>
            <a:r>
              <a:rPr lang="en" sz="1100">
                <a:highlight>
                  <a:srgbClr val="FFFFFF"/>
                </a:highlight>
              </a:rPr>
              <a:t>ϵ</a:t>
            </a:r>
            <a:r>
              <a:rPr baseline="-25000" lang="en" sz="1100">
                <a:highlight>
                  <a:srgbClr val="FFFFFF"/>
                </a:highlight>
              </a:rPr>
              <a:t>ij</a:t>
            </a:r>
            <a:endParaRPr baseline="-25000" sz="1100">
              <a:highlight>
                <a:srgbClr val="FFFFFF"/>
              </a:highlight>
            </a:endParaRPr>
          </a:p>
          <a:p>
            <a:pPr indent="0" lvl="0" marL="0" rtl="0" algn="l">
              <a:lnSpc>
                <a:spcPct val="115000"/>
              </a:lnSpc>
              <a:spcBef>
                <a:spcPts val="0"/>
              </a:spcBef>
              <a:spcAft>
                <a:spcPts val="0"/>
              </a:spcAft>
              <a:buNone/>
            </a:pPr>
            <a:r>
              <a:rPr lang="en" sz="1100"/>
              <a:t>L2:   	        	        	a</a:t>
            </a:r>
            <a:r>
              <a:rPr baseline="-25000" lang="en" sz="1100"/>
              <a:t>i</a:t>
            </a:r>
            <a:r>
              <a:rPr lang="en" sz="1100"/>
              <a:t>= α</a:t>
            </a:r>
            <a:r>
              <a:rPr baseline="-25000" lang="en" sz="1100"/>
              <a:t>0</a:t>
            </a:r>
            <a:r>
              <a:rPr lang="en" sz="1100"/>
              <a:t> +u</a:t>
            </a:r>
            <a:r>
              <a:rPr baseline="-25000" lang="en" sz="1100"/>
              <a:t>i</a:t>
            </a:r>
            <a:endParaRPr baseline="-25000" sz="1100"/>
          </a:p>
          <a:p>
            <a:pPr indent="457200" lvl="0" marL="914400" rtl="0" algn="l">
              <a:lnSpc>
                <a:spcPct val="115000"/>
              </a:lnSpc>
              <a:spcBef>
                <a:spcPts val="0"/>
              </a:spcBef>
              <a:spcAft>
                <a:spcPts val="1000"/>
              </a:spcAft>
              <a:buNone/>
            </a:pPr>
            <a:r>
              <a:rPr lang="en" sz="1100"/>
              <a:t>b</a:t>
            </a:r>
            <a:r>
              <a:rPr baseline="-25000" lang="en" sz="1100"/>
              <a:t>i</a:t>
            </a:r>
            <a:r>
              <a:rPr lang="en" sz="1100"/>
              <a:t>= β</a:t>
            </a:r>
            <a:r>
              <a:rPr baseline="-25000" lang="en" sz="1100"/>
              <a:t>0</a:t>
            </a:r>
            <a:r>
              <a:rPr lang="en" sz="1100"/>
              <a:t> + v</a:t>
            </a:r>
            <a:r>
              <a:rPr baseline="-25000" lang="en" sz="1100"/>
              <a:t>i</a:t>
            </a:r>
            <a:endParaRPr i="1" sz="1100"/>
          </a:p>
        </p:txBody>
      </p:sp>
      <p:sp>
        <p:nvSpPr>
          <p:cNvPr id="220" name="Google Shape;220;p27"/>
          <p:cNvSpPr/>
          <p:nvPr/>
        </p:nvSpPr>
        <p:spPr>
          <a:xfrm>
            <a:off x="5848350" y="4560575"/>
            <a:ext cx="733500" cy="220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1219200" y="4560575"/>
            <a:ext cx="733500" cy="220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1914525" y="3579500"/>
            <a:ext cx="733500" cy="180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6343650" y="3579500"/>
            <a:ext cx="733500" cy="180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nvSpPr>
        <p:spPr>
          <a:xfrm>
            <a:off x="311700" y="4731925"/>
            <a:ext cx="3000000" cy="36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AIC = -616.7; BIC = -599.9</a:t>
            </a:r>
            <a:endParaRPr/>
          </a:p>
        </p:txBody>
      </p:sp>
      <p:sp>
        <p:nvSpPr>
          <p:cNvPr id="225" name="Google Shape;225;p27"/>
          <p:cNvSpPr txBox="1"/>
          <p:nvPr/>
        </p:nvSpPr>
        <p:spPr>
          <a:xfrm>
            <a:off x="5000625" y="4758763"/>
            <a:ext cx="3000000" cy="31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AIC = -500.9; BIC = -484.1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320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multilevel model </a:t>
            </a:r>
            <a:endParaRPr/>
          </a:p>
        </p:txBody>
      </p:sp>
      <p:sp>
        <p:nvSpPr>
          <p:cNvPr id="231" name="Google Shape;231;p28"/>
          <p:cNvSpPr txBox="1"/>
          <p:nvPr/>
        </p:nvSpPr>
        <p:spPr>
          <a:xfrm>
            <a:off x="95775" y="908000"/>
            <a:ext cx="4525200" cy="284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i="1" lang="en" sz="1100" u="sng"/>
              <a:t>Final longitudinal model:</a:t>
            </a:r>
            <a:endParaRPr i="1" sz="1100" u="sng"/>
          </a:p>
          <a:p>
            <a:pPr indent="-298450" lvl="0" marL="457200" rtl="0" algn="l">
              <a:lnSpc>
                <a:spcPct val="100000"/>
              </a:lnSpc>
              <a:spcBef>
                <a:spcPts val="1000"/>
              </a:spcBef>
              <a:spcAft>
                <a:spcPts val="0"/>
              </a:spcAft>
              <a:buSzPts val="1100"/>
              <a:buChar char="●"/>
            </a:pPr>
            <a:r>
              <a:rPr lang="en" sz="1100"/>
              <a:t>Level One:</a:t>
            </a:r>
            <a:endParaRPr sz="1100"/>
          </a:p>
          <a:p>
            <a:pPr indent="0" lvl="0" marL="0" rtl="0" algn="ctr">
              <a:lnSpc>
                <a:spcPct val="100000"/>
              </a:lnSpc>
              <a:spcBef>
                <a:spcPts val="1000"/>
              </a:spcBef>
              <a:spcAft>
                <a:spcPts val="0"/>
              </a:spcAft>
              <a:buNone/>
            </a:pPr>
            <a:r>
              <a:rPr lang="en" sz="1100"/>
              <a:t>Y</a:t>
            </a:r>
            <a:r>
              <a:rPr baseline="-25000" lang="en" sz="1100"/>
              <a:t>ij</a:t>
            </a:r>
            <a:r>
              <a:rPr lang="en" sz="1100"/>
              <a:t> = a</a:t>
            </a:r>
            <a:r>
              <a:rPr baseline="-25000" lang="en" sz="1100"/>
              <a:t>i</a:t>
            </a:r>
            <a:r>
              <a:rPr lang="en" sz="1100"/>
              <a:t> + b</a:t>
            </a:r>
            <a:r>
              <a:rPr baseline="-25000" lang="en" sz="1100"/>
              <a:t>i</a:t>
            </a:r>
            <a:r>
              <a:rPr lang="en" sz="1100"/>
              <a:t>*Immigrant</a:t>
            </a:r>
            <a:r>
              <a:rPr baseline="-25000" lang="en" sz="1100"/>
              <a:t>ij</a:t>
            </a:r>
            <a:r>
              <a:rPr lang="en" sz="1100"/>
              <a:t> + c</a:t>
            </a:r>
            <a:r>
              <a:rPr baseline="-25000" lang="en" sz="1100"/>
              <a:t>i</a:t>
            </a:r>
            <a:r>
              <a:rPr lang="en" sz="1100"/>
              <a:t>*Year05</a:t>
            </a:r>
            <a:r>
              <a:rPr baseline="-25000" lang="en" sz="1100"/>
              <a:t>ij</a:t>
            </a:r>
            <a:r>
              <a:rPr lang="en" sz="1100"/>
              <a:t> + d</a:t>
            </a:r>
            <a:r>
              <a:rPr baseline="-25000" lang="en" sz="1100"/>
              <a:t>i</a:t>
            </a:r>
            <a:r>
              <a:rPr lang="en" sz="1100"/>
              <a:t>*Firearm</a:t>
            </a:r>
            <a:r>
              <a:rPr baseline="-25000" lang="en" sz="1100"/>
              <a:t>ij </a:t>
            </a:r>
            <a:r>
              <a:rPr lang="en" sz="1100"/>
              <a:t>+ </a:t>
            </a:r>
            <a:r>
              <a:rPr lang="en" sz="1100">
                <a:highlight>
                  <a:srgbClr val="FFFFFF"/>
                </a:highlight>
              </a:rPr>
              <a:t>ϵ</a:t>
            </a:r>
            <a:r>
              <a:rPr baseline="-25000" lang="en" sz="1100"/>
              <a:t>ij</a:t>
            </a:r>
            <a:endParaRPr baseline="-25000" sz="1100"/>
          </a:p>
          <a:p>
            <a:pPr indent="-298450" lvl="0" marL="457200" rtl="0" algn="l">
              <a:lnSpc>
                <a:spcPct val="100000"/>
              </a:lnSpc>
              <a:spcBef>
                <a:spcPts val="1000"/>
              </a:spcBef>
              <a:spcAft>
                <a:spcPts val="0"/>
              </a:spcAft>
              <a:buSzPts val="1100"/>
              <a:buChar char="●"/>
            </a:pPr>
            <a:r>
              <a:rPr lang="en" sz="1100"/>
              <a:t>Level Two:</a:t>
            </a:r>
            <a:endParaRPr sz="1100"/>
          </a:p>
          <a:p>
            <a:pPr indent="0" lvl="0" marL="0" rtl="0" algn="ctr">
              <a:lnSpc>
                <a:spcPct val="100000"/>
              </a:lnSpc>
              <a:spcBef>
                <a:spcPts val="1000"/>
              </a:spcBef>
              <a:spcAft>
                <a:spcPts val="0"/>
              </a:spcAft>
              <a:buNone/>
            </a:pPr>
            <a:r>
              <a:rPr lang="en" sz="1100"/>
              <a:t>a</a:t>
            </a:r>
            <a:r>
              <a:rPr baseline="-25000" lang="en" sz="1100"/>
              <a:t>i</a:t>
            </a:r>
            <a:r>
              <a:rPr lang="en" sz="1100"/>
              <a:t> = α</a:t>
            </a:r>
            <a:r>
              <a:rPr baseline="-25000" lang="en" sz="1100"/>
              <a:t>0</a:t>
            </a:r>
            <a:r>
              <a:rPr lang="en" sz="1100"/>
              <a:t> + α</a:t>
            </a:r>
            <a:r>
              <a:rPr baseline="-25000" lang="en" sz="1100"/>
              <a:t>1</a:t>
            </a:r>
            <a:r>
              <a:rPr lang="en" sz="1100"/>
              <a:t>*UrbanPop</a:t>
            </a:r>
            <a:r>
              <a:rPr baseline="-25000" lang="en" sz="1100"/>
              <a:t>i</a:t>
            </a:r>
            <a:r>
              <a:rPr lang="en" sz="1100"/>
              <a:t> + u</a:t>
            </a:r>
            <a:r>
              <a:rPr baseline="-25000" lang="en" sz="1100"/>
              <a:t>i</a:t>
            </a:r>
            <a:endParaRPr baseline="-25000" sz="1100"/>
          </a:p>
          <a:p>
            <a:pPr indent="0" lvl="0" marL="0" rtl="0" algn="ctr">
              <a:lnSpc>
                <a:spcPct val="100000"/>
              </a:lnSpc>
              <a:spcBef>
                <a:spcPts val="1000"/>
              </a:spcBef>
              <a:spcAft>
                <a:spcPts val="0"/>
              </a:spcAft>
              <a:buNone/>
            </a:pPr>
            <a:r>
              <a:rPr lang="en" sz="1100"/>
              <a:t>b</a:t>
            </a:r>
            <a:r>
              <a:rPr baseline="-25000" lang="en" sz="1100"/>
              <a:t>i</a:t>
            </a:r>
            <a:r>
              <a:rPr lang="en" sz="1100"/>
              <a:t> = β</a:t>
            </a:r>
            <a:r>
              <a:rPr baseline="-25000" lang="en" sz="1100"/>
              <a:t>0</a:t>
            </a:r>
            <a:r>
              <a:rPr lang="en" sz="1100"/>
              <a:t> + v</a:t>
            </a:r>
            <a:r>
              <a:rPr baseline="-25000" lang="en" sz="1100"/>
              <a:t>i</a:t>
            </a:r>
            <a:endParaRPr baseline="-25000" sz="1100"/>
          </a:p>
          <a:p>
            <a:pPr indent="0" lvl="0" marL="0" rtl="0" algn="ctr">
              <a:lnSpc>
                <a:spcPct val="100000"/>
              </a:lnSpc>
              <a:spcBef>
                <a:spcPts val="1000"/>
              </a:spcBef>
              <a:spcAft>
                <a:spcPts val="0"/>
              </a:spcAft>
              <a:buNone/>
            </a:pPr>
            <a:r>
              <a:rPr lang="en" sz="1100"/>
              <a:t>c</a:t>
            </a:r>
            <a:r>
              <a:rPr baseline="-25000" lang="en" sz="1100"/>
              <a:t>i</a:t>
            </a:r>
            <a:r>
              <a:rPr lang="en" sz="1100"/>
              <a:t> = γ</a:t>
            </a:r>
            <a:r>
              <a:rPr baseline="-25000" lang="en" sz="1100"/>
              <a:t>0</a:t>
            </a:r>
            <a:r>
              <a:rPr lang="en" sz="1100"/>
              <a:t> + w</a:t>
            </a:r>
            <a:r>
              <a:rPr baseline="-25000" lang="en" sz="1100"/>
              <a:t>i</a:t>
            </a:r>
            <a:endParaRPr baseline="-25000" sz="1100"/>
          </a:p>
          <a:p>
            <a:pPr indent="0" lvl="0" marL="0" rtl="0" algn="ctr">
              <a:lnSpc>
                <a:spcPct val="100000"/>
              </a:lnSpc>
              <a:spcBef>
                <a:spcPts val="1000"/>
              </a:spcBef>
              <a:spcAft>
                <a:spcPts val="0"/>
              </a:spcAft>
              <a:buNone/>
            </a:pPr>
            <a:r>
              <a:rPr lang="en" sz="1100"/>
              <a:t>d</a:t>
            </a:r>
            <a:r>
              <a:rPr baseline="-25000" lang="en" sz="1100"/>
              <a:t>i</a:t>
            </a:r>
            <a:r>
              <a:rPr lang="en" sz="1100"/>
              <a:t> = </a:t>
            </a:r>
            <a:r>
              <a:rPr lang="en" sz="1100">
                <a:highlight>
                  <a:srgbClr val="FFFFFF"/>
                </a:highlight>
              </a:rPr>
              <a:t>δ</a:t>
            </a:r>
            <a:r>
              <a:rPr baseline="-25000" lang="en" sz="1100"/>
              <a:t>0</a:t>
            </a:r>
            <a:r>
              <a:rPr lang="en" sz="1100"/>
              <a:t> + z</a:t>
            </a:r>
            <a:r>
              <a:rPr baseline="-25000" lang="en" sz="1100"/>
              <a:t>i</a:t>
            </a:r>
            <a:endParaRPr baseline="-25000" sz="1100"/>
          </a:p>
        </p:txBody>
      </p:sp>
      <p:sp>
        <p:nvSpPr>
          <p:cNvPr id="232" name="Google Shape;232;p28"/>
          <p:cNvSpPr txBox="1"/>
          <p:nvPr/>
        </p:nvSpPr>
        <p:spPr>
          <a:xfrm>
            <a:off x="4620975" y="1152425"/>
            <a:ext cx="1283400" cy="2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u="sng"/>
              <a:t>Output:</a:t>
            </a:r>
            <a:endParaRPr i="1" sz="1100" u="sng"/>
          </a:p>
        </p:txBody>
      </p:sp>
      <p:sp>
        <p:nvSpPr>
          <p:cNvPr id="233" name="Google Shape;233;p28"/>
          <p:cNvSpPr txBox="1"/>
          <p:nvPr/>
        </p:nvSpPr>
        <p:spPr>
          <a:xfrm>
            <a:off x="172775" y="3748100"/>
            <a:ext cx="3157200" cy="11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Conclusion: </a:t>
            </a:r>
            <a:endParaRPr i="1" u="sng"/>
          </a:p>
          <a:p>
            <a:pPr indent="0" lvl="0" marL="0" rtl="0" algn="l">
              <a:spcBef>
                <a:spcPts val="0"/>
              </a:spcBef>
              <a:spcAft>
                <a:spcPts val="0"/>
              </a:spcAft>
              <a:buNone/>
            </a:pPr>
            <a:r>
              <a:rPr lang="en"/>
              <a:t>It appears that there is a negative association between violent crime rate and immigrant arrival</a:t>
            </a:r>
            <a:endParaRPr/>
          </a:p>
        </p:txBody>
      </p:sp>
      <p:sp>
        <p:nvSpPr>
          <p:cNvPr id="234" name="Google Shape;234;p28"/>
          <p:cNvSpPr txBox="1"/>
          <p:nvPr/>
        </p:nvSpPr>
        <p:spPr>
          <a:xfrm>
            <a:off x="5315850" y="1198375"/>
            <a:ext cx="3000000" cy="27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AIC = -944.14; BIC = -878.69</a:t>
            </a:r>
            <a:endParaRPr/>
          </a:p>
        </p:txBody>
      </p:sp>
      <p:pic>
        <p:nvPicPr>
          <p:cNvPr id="235" name="Google Shape;235;p28"/>
          <p:cNvPicPr preferRelativeResize="0"/>
          <p:nvPr/>
        </p:nvPicPr>
        <p:blipFill>
          <a:blip r:embed="rId3">
            <a:alphaModFix/>
          </a:blip>
          <a:stretch>
            <a:fillRect/>
          </a:stretch>
        </p:blipFill>
        <p:spPr>
          <a:xfrm>
            <a:off x="4697750" y="1476175"/>
            <a:ext cx="3618100" cy="3519714"/>
          </a:xfrm>
          <a:prstGeom prst="rect">
            <a:avLst/>
          </a:prstGeom>
          <a:noFill/>
          <a:ln>
            <a:noFill/>
          </a:ln>
        </p:spPr>
      </p:pic>
      <p:sp>
        <p:nvSpPr>
          <p:cNvPr id="236" name="Google Shape;236;p28"/>
          <p:cNvSpPr/>
          <p:nvPr/>
        </p:nvSpPr>
        <p:spPr>
          <a:xfrm>
            <a:off x="4697750" y="3874900"/>
            <a:ext cx="2201700" cy="8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4697750" y="4057225"/>
            <a:ext cx="2201700" cy="13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5882400" y="2819325"/>
            <a:ext cx="594900" cy="133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311700" y="149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Terrorism incidents</a:t>
            </a:r>
            <a:endParaRPr/>
          </a:p>
        </p:txBody>
      </p:sp>
      <p:pic>
        <p:nvPicPr>
          <p:cNvPr id="244" name="Google Shape;244;p29"/>
          <p:cNvPicPr preferRelativeResize="0"/>
          <p:nvPr/>
        </p:nvPicPr>
        <p:blipFill>
          <a:blip r:embed="rId3">
            <a:alphaModFix/>
          </a:blip>
          <a:stretch>
            <a:fillRect/>
          </a:stretch>
        </p:blipFill>
        <p:spPr>
          <a:xfrm>
            <a:off x="2028825" y="1428650"/>
            <a:ext cx="5462453" cy="2905125"/>
          </a:xfrm>
          <a:prstGeom prst="rect">
            <a:avLst/>
          </a:prstGeom>
          <a:noFill/>
          <a:ln>
            <a:noFill/>
          </a:ln>
        </p:spPr>
      </p:pic>
      <p:pic>
        <p:nvPicPr>
          <p:cNvPr id="245" name="Google Shape;245;p29"/>
          <p:cNvPicPr preferRelativeResize="0"/>
          <p:nvPr/>
        </p:nvPicPr>
        <p:blipFill rotWithShape="1">
          <a:blip r:embed="rId4">
            <a:alphaModFix/>
          </a:blip>
          <a:srcRect b="14457" l="6672" r="19603" t="18392"/>
          <a:stretch/>
        </p:blipFill>
        <p:spPr>
          <a:xfrm>
            <a:off x="1117866" y="1428650"/>
            <a:ext cx="5997308" cy="2821200"/>
          </a:xfrm>
          <a:prstGeom prst="rect">
            <a:avLst/>
          </a:prstGeom>
          <a:noFill/>
          <a:ln>
            <a:noFill/>
          </a:ln>
        </p:spPr>
      </p:pic>
      <p:pic>
        <p:nvPicPr>
          <p:cNvPr id="246" name="Google Shape;246;p29"/>
          <p:cNvPicPr preferRelativeResize="0"/>
          <p:nvPr/>
        </p:nvPicPr>
        <p:blipFill rotWithShape="1">
          <a:blip r:embed="rId4">
            <a:alphaModFix/>
          </a:blip>
          <a:srcRect b="32849" l="80809" r="0" t="0"/>
          <a:stretch/>
        </p:blipFill>
        <p:spPr>
          <a:xfrm>
            <a:off x="6810375" y="1428650"/>
            <a:ext cx="1323975" cy="2392675"/>
          </a:xfrm>
          <a:prstGeom prst="rect">
            <a:avLst/>
          </a:prstGeom>
          <a:noFill/>
          <a:ln>
            <a:noFill/>
          </a:ln>
        </p:spPr>
      </p:pic>
      <p:sp>
        <p:nvSpPr>
          <p:cNvPr id="247" name="Google Shape;247;p29"/>
          <p:cNvSpPr txBox="1"/>
          <p:nvPr/>
        </p:nvSpPr>
        <p:spPr>
          <a:xfrm>
            <a:off x="371475" y="678675"/>
            <a:ext cx="8952000" cy="94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Open Sans"/>
                <a:ea typeface="Open Sans"/>
                <a:cs typeface="Open Sans"/>
                <a:sym typeface="Open Sans"/>
              </a:rPr>
              <a:t>What is the relationship between immigrant arrival and terrorism?</a:t>
            </a:r>
            <a:endParaRPr/>
          </a:p>
        </p:txBody>
      </p:sp>
      <p:sp>
        <p:nvSpPr>
          <p:cNvPr id="248" name="Google Shape;248;p29"/>
          <p:cNvSpPr txBox="1"/>
          <p:nvPr/>
        </p:nvSpPr>
        <p:spPr>
          <a:xfrm>
            <a:off x="105575" y="4032300"/>
            <a:ext cx="5364300" cy="11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Conclusion: </a:t>
            </a:r>
            <a:endParaRPr i="1" u="sng"/>
          </a:p>
          <a:p>
            <a:pPr indent="0" lvl="0" marL="0" rtl="0" algn="l">
              <a:spcBef>
                <a:spcPts val="0"/>
              </a:spcBef>
              <a:spcAft>
                <a:spcPts val="0"/>
              </a:spcAft>
              <a:buNone/>
            </a:pPr>
            <a:r>
              <a:rPr lang="en"/>
              <a:t>It appears that there is not an association between terrorism incidents and immigrant arrival. The majority of terrorism attacks were not carried out by Muslim associated or Iraqi extremists.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311700" y="249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Success </a:t>
            </a:r>
            <a:endParaRPr/>
          </a:p>
        </p:txBody>
      </p:sp>
      <p:sp>
        <p:nvSpPr>
          <p:cNvPr id="254" name="Google Shape;254;p30"/>
          <p:cNvSpPr txBox="1"/>
          <p:nvPr>
            <p:ph idx="1" type="body"/>
          </p:nvPr>
        </p:nvSpPr>
        <p:spPr>
          <a:xfrm>
            <a:off x="311700" y="1012600"/>
            <a:ext cx="8520600" cy="39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Dataset from iPums USA</a:t>
            </a:r>
            <a:endParaRPr/>
          </a:p>
          <a:p>
            <a:pPr indent="0" lvl="0" marL="0" rtl="0" algn="l">
              <a:lnSpc>
                <a:spcPct val="100000"/>
              </a:lnSpc>
              <a:spcBef>
                <a:spcPts val="1600"/>
              </a:spcBef>
              <a:spcAft>
                <a:spcPts val="0"/>
              </a:spcAft>
              <a:buNone/>
            </a:pPr>
            <a:r>
              <a:rPr b="1" lang="en"/>
              <a:t>Immigrant dataset </a:t>
            </a:r>
            <a:r>
              <a:rPr lang="en"/>
              <a:t>- dataset containing individuals from the 8 banned countries </a:t>
            </a:r>
            <a:endParaRPr/>
          </a:p>
          <a:p>
            <a:pPr indent="-342900" lvl="0" marL="457200" rtl="0" algn="l">
              <a:lnSpc>
                <a:spcPct val="100000"/>
              </a:lnSpc>
              <a:spcBef>
                <a:spcPts val="1600"/>
              </a:spcBef>
              <a:spcAft>
                <a:spcPts val="0"/>
              </a:spcAft>
              <a:buSzPts val="1800"/>
              <a:buChar char="❏"/>
            </a:pPr>
            <a:r>
              <a:rPr lang="en"/>
              <a:t>Filtered by Age : 25 years and above </a:t>
            </a:r>
            <a:endParaRPr/>
          </a:p>
          <a:p>
            <a:pPr indent="-342900" lvl="0" marL="457200" rtl="0" algn="l">
              <a:lnSpc>
                <a:spcPct val="100000"/>
              </a:lnSpc>
              <a:spcBef>
                <a:spcPts val="0"/>
              </a:spcBef>
              <a:spcAft>
                <a:spcPts val="0"/>
              </a:spcAft>
              <a:buSzPts val="1800"/>
              <a:buChar char="❏"/>
            </a:pPr>
            <a:r>
              <a:rPr lang="en"/>
              <a:t>From 2005 - 2016</a:t>
            </a:r>
            <a:endParaRPr/>
          </a:p>
          <a:p>
            <a:pPr indent="-342900" lvl="0" marL="457200" rtl="0" algn="l">
              <a:lnSpc>
                <a:spcPct val="100000"/>
              </a:lnSpc>
              <a:spcBef>
                <a:spcPts val="0"/>
              </a:spcBef>
              <a:spcAft>
                <a:spcPts val="0"/>
              </a:spcAft>
              <a:buSzPts val="1800"/>
              <a:buChar char="❏"/>
            </a:pPr>
            <a:r>
              <a:rPr lang="en"/>
              <a:t>N = 21,500</a:t>
            </a:r>
            <a:endParaRPr/>
          </a:p>
          <a:p>
            <a:pPr indent="0" lvl="0" marL="0" rtl="0" algn="l">
              <a:lnSpc>
                <a:spcPct val="100000"/>
              </a:lnSpc>
              <a:spcBef>
                <a:spcPts val="1600"/>
              </a:spcBef>
              <a:spcAft>
                <a:spcPts val="0"/>
              </a:spcAft>
              <a:buNone/>
            </a:pPr>
            <a:r>
              <a:rPr b="1" lang="en"/>
              <a:t>Non-immigrant dataset </a:t>
            </a:r>
            <a:r>
              <a:rPr lang="en"/>
              <a:t> - dataset not containing individuals from the 8 banned countries </a:t>
            </a:r>
            <a:endParaRPr/>
          </a:p>
          <a:p>
            <a:pPr indent="-342900" lvl="0" marL="457200" rtl="0" algn="l">
              <a:lnSpc>
                <a:spcPct val="100000"/>
              </a:lnSpc>
              <a:spcBef>
                <a:spcPts val="1600"/>
              </a:spcBef>
              <a:spcAft>
                <a:spcPts val="0"/>
              </a:spcAft>
              <a:buSzPts val="1800"/>
              <a:buChar char="❏"/>
            </a:pPr>
            <a:r>
              <a:rPr lang="en"/>
              <a:t>Filtered by Age : 25 years and above </a:t>
            </a:r>
            <a:endParaRPr/>
          </a:p>
          <a:p>
            <a:pPr indent="-342900" lvl="0" marL="457200" rtl="0" algn="l">
              <a:lnSpc>
                <a:spcPct val="100000"/>
              </a:lnSpc>
              <a:spcBef>
                <a:spcPts val="0"/>
              </a:spcBef>
              <a:spcAft>
                <a:spcPts val="0"/>
              </a:spcAft>
              <a:buSzPts val="1800"/>
              <a:buChar char="❏"/>
            </a:pPr>
            <a:r>
              <a:rPr lang="en"/>
              <a:t>From 2005 - 2016</a:t>
            </a:r>
            <a:endParaRPr/>
          </a:p>
          <a:p>
            <a:pPr indent="-342900" lvl="0" marL="457200" rtl="0" algn="l">
              <a:lnSpc>
                <a:spcPct val="100000"/>
              </a:lnSpc>
              <a:spcBef>
                <a:spcPts val="0"/>
              </a:spcBef>
              <a:spcAft>
                <a:spcPts val="1600"/>
              </a:spcAft>
              <a:buSzPts val="1800"/>
              <a:buChar char="❏"/>
            </a:pPr>
            <a:r>
              <a:rPr lang="en"/>
              <a:t>N = 10,000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311700" y="410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Success </a:t>
            </a:r>
            <a:endParaRPr/>
          </a:p>
        </p:txBody>
      </p:sp>
      <p:sp>
        <p:nvSpPr>
          <p:cNvPr id="260" name="Google Shape;26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Definition of success in this study </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Employment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Poverty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Food stamps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Ownhome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Health</a:t>
            </a:r>
            <a:endParaRPr>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272650" y="249825"/>
            <a:ext cx="1503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Outline</a:t>
            </a:r>
            <a:endParaRPr sz="3500"/>
          </a:p>
        </p:txBody>
      </p:sp>
      <p:sp>
        <p:nvSpPr>
          <p:cNvPr id="74" name="Google Shape;74;p14"/>
          <p:cNvSpPr/>
          <p:nvPr/>
        </p:nvSpPr>
        <p:spPr>
          <a:xfrm>
            <a:off x="195550" y="2355050"/>
            <a:ext cx="1200600" cy="707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85725" rotWithShape="0" algn="bl" dir="5400000" dist="76200">
              <a:srgbClr val="999999">
                <a:alpha val="8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Background</a:t>
            </a:r>
            <a:endParaRPr sz="1300">
              <a:latin typeface="Open Sans"/>
              <a:ea typeface="Open Sans"/>
              <a:cs typeface="Open Sans"/>
              <a:sym typeface="Open Sans"/>
            </a:endParaRPr>
          </a:p>
        </p:txBody>
      </p:sp>
      <p:sp>
        <p:nvSpPr>
          <p:cNvPr id="75" name="Google Shape;75;p14"/>
          <p:cNvSpPr/>
          <p:nvPr/>
        </p:nvSpPr>
        <p:spPr>
          <a:xfrm>
            <a:off x="1985075" y="2355050"/>
            <a:ext cx="1200600" cy="707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85725" rotWithShape="0" algn="bl" dir="5400000" dist="76200">
              <a:srgbClr val="999999">
                <a:alpha val="8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Research Questions</a:t>
            </a:r>
            <a:endParaRPr sz="1300">
              <a:latin typeface="Open Sans"/>
              <a:ea typeface="Open Sans"/>
              <a:cs typeface="Open Sans"/>
              <a:sym typeface="Open Sans"/>
            </a:endParaRPr>
          </a:p>
        </p:txBody>
      </p:sp>
      <p:sp>
        <p:nvSpPr>
          <p:cNvPr id="76" name="Google Shape;76;p14"/>
          <p:cNvSpPr/>
          <p:nvPr/>
        </p:nvSpPr>
        <p:spPr>
          <a:xfrm>
            <a:off x="5881450" y="1083350"/>
            <a:ext cx="1200600" cy="707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85725" rotWithShape="0" algn="bl" dir="5400000" dist="76200">
              <a:srgbClr val="999999">
                <a:alpha val="8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Cluster Analysis</a:t>
            </a:r>
            <a:endParaRPr>
              <a:latin typeface="Open Sans"/>
              <a:ea typeface="Open Sans"/>
              <a:cs typeface="Open Sans"/>
              <a:sym typeface="Open Sans"/>
            </a:endParaRPr>
          </a:p>
        </p:txBody>
      </p:sp>
      <p:sp>
        <p:nvSpPr>
          <p:cNvPr id="77" name="Google Shape;77;p14"/>
          <p:cNvSpPr/>
          <p:nvPr/>
        </p:nvSpPr>
        <p:spPr>
          <a:xfrm>
            <a:off x="5795225" y="2309475"/>
            <a:ext cx="1286700" cy="7521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85725" rotWithShape="0" algn="bl" dir="5400000" dist="76200">
              <a:srgbClr val="999999">
                <a:alpha val="8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Longitudinal</a:t>
            </a:r>
            <a:r>
              <a:rPr lang="en" sz="1300">
                <a:latin typeface="Open Sans"/>
                <a:ea typeface="Open Sans"/>
                <a:cs typeface="Open Sans"/>
                <a:sym typeface="Open Sans"/>
              </a:rPr>
              <a:t> Model </a:t>
            </a:r>
            <a:endParaRPr sz="1300">
              <a:latin typeface="Open Sans"/>
              <a:ea typeface="Open Sans"/>
              <a:cs typeface="Open Sans"/>
              <a:sym typeface="Open Sans"/>
            </a:endParaRPr>
          </a:p>
        </p:txBody>
      </p:sp>
      <p:sp>
        <p:nvSpPr>
          <p:cNvPr id="78" name="Google Shape;78;p14"/>
          <p:cNvSpPr/>
          <p:nvPr/>
        </p:nvSpPr>
        <p:spPr>
          <a:xfrm>
            <a:off x="5871425" y="3452275"/>
            <a:ext cx="1200600" cy="7521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85725" rotWithShape="0" algn="bl" dir="5400000" dist="76200">
              <a:srgbClr val="999999">
                <a:alpha val="8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Item Response Theory </a:t>
            </a:r>
            <a:endParaRPr sz="1300">
              <a:latin typeface="Open Sans"/>
              <a:ea typeface="Open Sans"/>
              <a:cs typeface="Open Sans"/>
              <a:sym typeface="Open Sans"/>
            </a:endParaRPr>
          </a:p>
        </p:txBody>
      </p:sp>
      <p:sp>
        <p:nvSpPr>
          <p:cNvPr id="79" name="Google Shape;79;p14"/>
          <p:cNvSpPr/>
          <p:nvPr/>
        </p:nvSpPr>
        <p:spPr>
          <a:xfrm>
            <a:off x="7744525" y="2296475"/>
            <a:ext cx="1200600" cy="707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85725" rotWithShape="0" algn="bl" dir="5400000" dist="76200">
              <a:srgbClr val="999999">
                <a:alpha val="8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Conclusion/Limitation </a:t>
            </a:r>
            <a:endParaRPr sz="1300">
              <a:latin typeface="Open Sans"/>
              <a:ea typeface="Open Sans"/>
              <a:cs typeface="Open Sans"/>
              <a:sym typeface="Open Sans"/>
            </a:endParaRPr>
          </a:p>
        </p:txBody>
      </p:sp>
      <p:sp>
        <p:nvSpPr>
          <p:cNvPr id="80" name="Google Shape;80;p14"/>
          <p:cNvSpPr/>
          <p:nvPr/>
        </p:nvSpPr>
        <p:spPr>
          <a:xfrm>
            <a:off x="3893825" y="2372675"/>
            <a:ext cx="1200600" cy="707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85725" rotWithShape="0" algn="bl" dir="5400000" dist="76200">
              <a:srgbClr val="999999">
                <a:alpha val="8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Analysis</a:t>
            </a:r>
            <a:endParaRPr>
              <a:latin typeface="Open Sans"/>
              <a:ea typeface="Open Sans"/>
              <a:cs typeface="Open Sans"/>
              <a:sym typeface="Open Sans"/>
            </a:endParaRPr>
          </a:p>
        </p:txBody>
      </p:sp>
      <p:cxnSp>
        <p:nvCxnSpPr>
          <p:cNvPr id="81" name="Google Shape;81;p14"/>
          <p:cNvCxnSpPr/>
          <p:nvPr/>
        </p:nvCxnSpPr>
        <p:spPr>
          <a:xfrm flipH="1" rot="10800000">
            <a:off x="1472350" y="2703350"/>
            <a:ext cx="446100" cy="54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cxnSp>
        <p:nvCxnSpPr>
          <p:cNvPr id="82" name="Google Shape;82;p14"/>
          <p:cNvCxnSpPr/>
          <p:nvPr/>
        </p:nvCxnSpPr>
        <p:spPr>
          <a:xfrm flipH="1" rot="10800000">
            <a:off x="3301150" y="2703350"/>
            <a:ext cx="446100" cy="54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cxnSp>
        <p:nvCxnSpPr>
          <p:cNvPr id="83" name="Google Shape;83;p14"/>
          <p:cNvCxnSpPr/>
          <p:nvPr/>
        </p:nvCxnSpPr>
        <p:spPr>
          <a:xfrm flipH="1" rot="10800000">
            <a:off x="5206150" y="2703350"/>
            <a:ext cx="446100" cy="54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cxnSp>
        <p:nvCxnSpPr>
          <p:cNvPr id="84" name="Google Shape;84;p14"/>
          <p:cNvCxnSpPr/>
          <p:nvPr/>
        </p:nvCxnSpPr>
        <p:spPr>
          <a:xfrm flipH="1" rot="10800000">
            <a:off x="7187350" y="2707850"/>
            <a:ext cx="401700" cy="9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cxnSp>
        <p:nvCxnSpPr>
          <p:cNvPr id="85" name="Google Shape;85;p14"/>
          <p:cNvCxnSpPr/>
          <p:nvPr/>
        </p:nvCxnSpPr>
        <p:spPr>
          <a:xfrm flipH="1" rot="10800000">
            <a:off x="5223550" y="1601000"/>
            <a:ext cx="470400" cy="4404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cxnSp>
        <p:nvCxnSpPr>
          <p:cNvPr id="86" name="Google Shape;86;p14"/>
          <p:cNvCxnSpPr/>
          <p:nvPr/>
        </p:nvCxnSpPr>
        <p:spPr>
          <a:xfrm>
            <a:off x="5189675" y="3332275"/>
            <a:ext cx="440400" cy="3903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cxnSp>
        <p:nvCxnSpPr>
          <p:cNvPr id="87" name="Google Shape;87;p14"/>
          <p:cNvCxnSpPr/>
          <p:nvPr/>
        </p:nvCxnSpPr>
        <p:spPr>
          <a:xfrm>
            <a:off x="7264950" y="1521025"/>
            <a:ext cx="480300" cy="3702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cxnSp>
        <p:nvCxnSpPr>
          <p:cNvPr id="88" name="Google Shape;88;p14"/>
          <p:cNvCxnSpPr/>
          <p:nvPr/>
        </p:nvCxnSpPr>
        <p:spPr>
          <a:xfrm flipH="1" rot="10800000">
            <a:off x="7345000" y="3452275"/>
            <a:ext cx="460500" cy="470400"/>
          </a:xfrm>
          <a:prstGeom prst="straightConnector1">
            <a:avLst/>
          </a:prstGeom>
          <a:noFill/>
          <a:ln cap="flat" cmpd="sng" w="9525">
            <a:solidFill>
              <a:schemeClr val="dk2"/>
            </a:solidFill>
            <a:prstDash val="solid"/>
            <a:round/>
            <a:headEnd len="med" w="med" type="none"/>
            <a:tailEnd len="med" w="med" type="triangle"/>
          </a:ln>
          <a:effectLst>
            <a:outerShdw blurRad="85725" rotWithShape="0" algn="bl" dir="5400000" dist="76200">
              <a:srgbClr val="999999">
                <a:alpha val="87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311700" y="1113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Response</a:t>
            </a:r>
            <a:endParaRPr/>
          </a:p>
        </p:txBody>
      </p:sp>
      <p:pic>
        <p:nvPicPr>
          <p:cNvPr id="266" name="Google Shape;266;p32"/>
          <p:cNvPicPr preferRelativeResize="0"/>
          <p:nvPr/>
        </p:nvPicPr>
        <p:blipFill>
          <a:blip r:embed="rId3">
            <a:alphaModFix/>
          </a:blip>
          <a:stretch>
            <a:fillRect/>
          </a:stretch>
        </p:blipFill>
        <p:spPr>
          <a:xfrm>
            <a:off x="175400" y="818750"/>
            <a:ext cx="5271250" cy="3703400"/>
          </a:xfrm>
          <a:prstGeom prst="rect">
            <a:avLst/>
          </a:prstGeom>
          <a:noFill/>
          <a:ln>
            <a:noFill/>
          </a:ln>
        </p:spPr>
      </p:pic>
      <p:pic>
        <p:nvPicPr>
          <p:cNvPr id="267" name="Google Shape;267;p32"/>
          <p:cNvPicPr preferRelativeResize="0"/>
          <p:nvPr/>
        </p:nvPicPr>
        <p:blipFill>
          <a:blip r:embed="rId4">
            <a:alphaModFix/>
          </a:blip>
          <a:stretch>
            <a:fillRect/>
          </a:stretch>
        </p:blipFill>
        <p:spPr>
          <a:xfrm>
            <a:off x="5302750" y="1078475"/>
            <a:ext cx="3691775" cy="2687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311700" y="191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Nonimmigrant vs Immigrant Item Response</a:t>
            </a:r>
            <a:endParaRPr/>
          </a:p>
        </p:txBody>
      </p:sp>
      <p:pic>
        <p:nvPicPr>
          <p:cNvPr id="273" name="Google Shape;273;p33"/>
          <p:cNvPicPr preferRelativeResize="0"/>
          <p:nvPr/>
        </p:nvPicPr>
        <p:blipFill>
          <a:blip r:embed="rId3">
            <a:alphaModFix/>
          </a:blip>
          <a:stretch>
            <a:fillRect/>
          </a:stretch>
        </p:blipFill>
        <p:spPr>
          <a:xfrm>
            <a:off x="776825" y="899275"/>
            <a:ext cx="6611125" cy="401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EDA</a:t>
            </a:r>
            <a:endParaRPr/>
          </a:p>
        </p:txBody>
      </p:sp>
      <p:pic>
        <p:nvPicPr>
          <p:cNvPr id="279" name="Google Shape;279;p34"/>
          <p:cNvPicPr preferRelativeResize="0"/>
          <p:nvPr/>
        </p:nvPicPr>
        <p:blipFill>
          <a:blip r:embed="rId3">
            <a:alphaModFix/>
          </a:blip>
          <a:stretch>
            <a:fillRect/>
          </a:stretch>
        </p:blipFill>
        <p:spPr>
          <a:xfrm>
            <a:off x="172150" y="1304825"/>
            <a:ext cx="4746700" cy="2961500"/>
          </a:xfrm>
          <a:prstGeom prst="rect">
            <a:avLst/>
          </a:prstGeom>
          <a:noFill/>
          <a:ln>
            <a:noFill/>
          </a:ln>
        </p:spPr>
      </p:pic>
      <p:pic>
        <p:nvPicPr>
          <p:cNvPr id="280" name="Google Shape;280;p34"/>
          <p:cNvPicPr preferRelativeResize="0"/>
          <p:nvPr/>
        </p:nvPicPr>
        <p:blipFill>
          <a:blip r:embed="rId4">
            <a:alphaModFix/>
          </a:blip>
          <a:stretch>
            <a:fillRect/>
          </a:stretch>
        </p:blipFill>
        <p:spPr>
          <a:xfrm>
            <a:off x="4825925" y="1561201"/>
            <a:ext cx="4116025" cy="2575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EDA (cont.)</a:t>
            </a:r>
            <a:endParaRPr/>
          </a:p>
        </p:txBody>
      </p:sp>
      <p:pic>
        <p:nvPicPr>
          <p:cNvPr id="286" name="Google Shape;286;p35"/>
          <p:cNvPicPr preferRelativeResize="0"/>
          <p:nvPr/>
        </p:nvPicPr>
        <p:blipFill>
          <a:blip r:embed="rId3">
            <a:alphaModFix/>
          </a:blip>
          <a:stretch>
            <a:fillRect/>
          </a:stretch>
        </p:blipFill>
        <p:spPr>
          <a:xfrm>
            <a:off x="311700" y="1514150"/>
            <a:ext cx="4343400" cy="2619375"/>
          </a:xfrm>
          <a:prstGeom prst="rect">
            <a:avLst/>
          </a:prstGeom>
          <a:noFill/>
          <a:ln>
            <a:noFill/>
          </a:ln>
        </p:spPr>
      </p:pic>
      <p:graphicFrame>
        <p:nvGraphicFramePr>
          <p:cNvPr id="287" name="Google Shape;287;p35"/>
          <p:cNvGraphicFramePr/>
          <p:nvPr/>
        </p:nvGraphicFramePr>
        <p:xfrm>
          <a:off x="4655100" y="1851488"/>
          <a:ext cx="3000000" cy="3000000"/>
        </p:xfrm>
        <a:graphic>
          <a:graphicData uri="http://schemas.openxmlformats.org/drawingml/2006/table">
            <a:tbl>
              <a:tblPr>
                <a:noFill/>
                <a:tableStyleId>{ACFA3581-09B3-4FC8-93F8-FE73639A170E}</a:tableStyleId>
              </a:tblPr>
              <a:tblGrid>
                <a:gridCol w="1297000"/>
                <a:gridCol w="1436525"/>
                <a:gridCol w="1335775"/>
              </a:tblGrid>
              <a:tr h="486175">
                <a:tc>
                  <a:txBody>
                    <a:bodyPr>
                      <a:noAutofit/>
                    </a:bodyPr>
                    <a:lstStyle/>
                    <a:p>
                      <a:pPr indent="0" lvl="0" marL="0" rtl="0" algn="l">
                        <a:lnSpc>
                          <a:spcPct val="115000"/>
                        </a:lnSpc>
                        <a:spcBef>
                          <a:spcPts val="0"/>
                        </a:spcBef>
                        <a:spcAft>
                          <a:spcPts val="0"/>
                        </a:spcAft>
                        <a:buNone/>
                      </a:pPr>
                      <a:r>
                        <a:rPr lang="en" sz="1200"/>
                        <a:t>Group</a:t>
                      </a:r>
                      <a:endParaRPr sz="12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t>Success Mean</a:t>
                      </a:r>
                      <a:endParaRPr sz="12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t>Success Median</a:t>
                      </a:r>
                      <a:endParaRPr sz="12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86175">
                <a:tc>
                  <a:txBody>
                    <a:bodyPr>
                      <a:noAutofit/>
                    </a:bodyPr>
                    <a:lstStyle/>
                    <a:p>
                      <a:pPr indent="0" lvl="0" marL="0" rtl="0" algn="l">
                        <a:lnSpc>
                          <a:spcPct val="115000"/>
                        </a:lnSpc>
                        <a:spcBef>
                          <a:spcPts val="0"/>
                        </a:spcBef>
                        <a:spcAft>
                          <a:spcPts val="0"/>
                        </a:spcAft>
                        <a:buNone/>
                      </a:pPr>
                      <a:r>
                        <a:rPr lang="en" sz="1200"/>
                        <a:t>Overall</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t>-0.4773753</a:t>
                      </a:r>
                      <a:endParaRPr sz="1200"/>
                    </a:p>
                  </a:txBody>
                  <a:tcPr marT="63500" marB="63500" marR="63500" marL="63500">
                    <a:lnT cap="flat" cmpd="sng">
                      <a:solidFill>
                        <a:srgbClr val="000000"/>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lang="en" sz="1200"/>
                        <a:t>-0.5628491</a:t>
                      </a:r>
                      <a:endParaRPr sz="1200"/>
                    </a:p>
                  </a:txBody>
                  <a:tcPr marT="63500" marB="63500" marR="63500" marL="63500">
                    <a:lnT cap="flat" cmpd="sng">
                      <a:solidFill>
                        <a:srgbClr val="000000"/>
                      </a:solidFill>
                      <a:prstDash val="solid"/>
                      <a:round/>
                      <a:headEnd len="sm" w="sm" type="none"/>
                      <a:tailEnd len="sm" w="sm" type="none"/>
                    </a:lnT>
                  </a:tcPr>
                </a:tc>
              </a:tr>
              <a:tr h="486175">
                <a:tc>
                  <a:txBody>
                    <a:bodyPr>
                      <a:noAutofit/>
                    </a:bodyPr>
                    <a:lstStyle/>
                    <a:p>
                      <a:pPr indent="0" lvl="0" marL="0" rtl="0" algn="l">
                        <a:lnSpc>
                          <a:spcPct val="115000"/>
                        </a:lnSpc>
                        <a:spcBef>
                          <a:spcPts val="0"/>
                        </a:spcBef>
                        <a:spcAft>
                          <a:spcPts val="0"/>
                        </a:spcAft>
                        <a:buNone/>
                      </a:pPr>
                      <a:r>
                        <a:rPr lang="en" sz="1200"/>
                        <a:t>Immigrant</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t>-0.6343786</a:t>
                      </a:r>
                      <a:endParaRPr sz="1200"/>
                    </a:p>
                  </a:txBody>
                  <a:tcPr marT="63500" marB="63500" marR="63500" marL="63500"/>
                </a:tc>
                <a:tc>
                  <a:txBody>
                    <a:bodyPr>
                      <a:noAutofit/>
                    </a:bodyPr>
                    <a:lstStyle/>
                    <a:p>
                      <a:pPr indent="0" lvl="0" marL="0" marR="101600" rtl="0" algn="l">
                        <a:lnSpc>
                          <a:spcPct val="115000"/>
                        </a:lnSpc>
                        <a:spcBef>
                          <a:spcPts val="0"/>
                        </a:spcBef>
                        <a:spcAft>
                          <a:spcPts val="0"/>
                        </a:spcAft>
                        <a:buNone/>
                      </a:pPr>
                      <a:r>
                        <a:rPr lang="en" sz="1200"/>
                        <a:t>-0.694841</a:t>
                      </a:r>
                      <a:endParaRPr sz="1200"/>
                    </a:p>
                  </a:txBody>
                  <a:tcPr marT="63500" marB="63500" marR="63500" marL="63500"/>
                </a:tc>
              </a:tr>
              <a:tr h="486175">
                <a:tc>
                  <a:txBody>
                    <a:bodyPr>
                      <a:noAutofit/>
                    </a:bodyPr>
                    <a:lstStyle/>
                    <a:p>
                      <a:pPr indent="0" lvl="0" marL="0" rtl="0" algn="l">
                        <a:lnSpc>
                          <a:spcPct val="115000"/>
                        </a:lnSpc>
                        <a:spcBef>
                          <a:spcPts val="0"/>
                        </a:spcBef>
                        <a:spcAft>
                          <a:spcPts val="0"/>
                        </a:spcAft>
                        <a:buNone/>
                      </a:pPr>
                      <a:r>
                        <a:rPr lang="en" sz="1200"/>
                        <a:t>Nonimmigrant</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t>0.05434582</a:t>
                      </a:r>
                      <a:endParaRPr sz="1200"/>
                    </a:p>
                  </a:txBody>
                  <a:tcPr marT="63500" marB="63500" marR="63500" marL="63500"/>
                </a:tc>
                <a:tc>
                  <a:txBody>
                    <a:bodyPr>
                      <a:noAutofit/>
                    </a:bodyPr>
                    <a:lstStyle/>
                    <a:p>
                      <a:pPr indent="0" lvl="0" marL="0" rtl="0" algn="l">
                        <a:lnSpc>
                          <a:spcPct val="115000"/>
                        </a:lnSpc>
                        <a:spcBef>
                          <a:spcPts val="0"/>
                        </a:spcBef>
                        <a:spcAft>
                          <a:spcPts val="0"/>
                        </a:spcAft>
                        <a:buNone/>
                      </a:pPr>
                      <a:r>
                        <a:rPr lang="en" sz="1200"/>
                        <a:t>0.1158217</a:t>
                      </a:r>
                      <a:endParaRPr sz="12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sp>
        <p:nvSpPr>
          <p:cNvPr id="293" name="Google Shape;293;p36"/>
          <p:cNvSpPr txBox="1"/>
          <p:nvPr>
            <p:ph idx="1" type="body"/>
          </p:nvPr>
        </p:nvSpPr>
        <p:spPr>
          <a:xfrm>
            <a:off x="311700" y="1266325"/>
            <a:ext cx="3306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best subset to maximize R^2</a:t>
            </a:r>
            <a:endParaRPr/>
          </a:p>
          <a:p>
            <a:pPr indent="-342900" lvl="0" marL="457200" rtl="0" algn="l">
              <a:spcBef>
                <a:spcPts val="0"/>
              </a:spcBef>
              <a:spcAft>
                <a:spcPts val="0"/>
              </a:spcAft>
              <a:buSzPts val="1800"/>
              <a:buChar char="●"/>
            </a:pPr>
            <a:r>
              <a:rPr lang="en"/>
              <a:t>Included 10 variables:</a:t>
            </a:r>
            <a:endParaRPr/>
          </a:p>
          <a:p>
            <a:pPr indent="-317500" lvl="1" marL="914400" rtl="0" algn="l">
              <a:spcBef>
                <a:spcPts val="0"/>
              </a:spcBef>
              <a:spcAft>
                <a:spcPts val="0"/>
              </a:spcAft>
              <a:buSzPts val="1400"/>
              <a:buChar char="○"/>
            </a:pPr>
            <a:r>
              <a:rPr lang="en"/>
              <a:t>FAMSIZE + SEX + AGE + MARST + CITIZEN + LABFORCE +INCTOT  + BP+MIGRATE1 + YRIMMIG</a:t>
            </a:r>
            <a:endParaRPr/>
          </a:p>
          <a:p>
            <a:pPr indent="-342900" lvl="0" marL="457200" rtl="0" algn="l">
              <a:spcBef>
                <a:spcPts val="0"/>
              </a:spcBef>
              <a:spcAft>
                <a:spcPts val="0"/>
              </a:spcAft>
              <a:buSzPts val="1800"/>
              <a:buChar char="●"/>
            </a:pPr>
            <a:r>
              <a:rPr lang="en"/>
              <a:t>Maximum R^2 is 0.38</a:t>
            </a:r>
            <a:endParaRPr/>
          </a:p>
        </p:txBody>
      </p:sp>
      <p:pic>
        <p:nvPicPr>
          <p:cNvPr id="294" name="Google Shape;294;p36"/>
          <p:cNvPicPr preferRelativeResize="0"/>
          <p:nvPr/>
        </p:nvPicPr>
        <p:blipFill>
          <a:blip r:embed="rId3">
            <a:alphaModFix/>
          </a:blip>
          <a:stretch>
            <a:fillRect/>
          </a:stretch>
        </p:blipFill>
        <p:spPr>
          <a:xfrm>
            <a:off x="3770700" y="1304825"/>
            <a:ext cx="5220899" cy="26576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300" name="Google Shape;300;p37"/>
          <p:cNvSpPr txBox="1"/>
          <p:nvPr>
            <p:ph idx="1" type="body"/>
          </p:nvPr>
        </p:nvSpPr>
        <p:spPr>
          <a:xfrm>
            <a:off x="311700" y="1266325"/>
            <a:ext cx="35559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Included 7 Variables</a:t>
            </a:r>
            <a:endParaRPr/>
          </a:p>
          <a:p>
            <a:pPr indent="-342900" lvl="0" marL="457200" rtl="0" algn="l">
              <a:spcBef>
                <a:spcPts val="0"/>
              </a:spcBef>
              <a:spcAft>
                <a:spcPts val="0"/>
              </a:spcAft>
              <a:buSzPts val="1800"/>
              <a:buChar char="●"/>
            </a:pPr>
            <a:r>
              <a:rPr lang="en"/>
              <a:t>Included BP even though it wasn’t in maximum R^2</a:t>
            </a:r>
            <a:endParaRPr/>
          </a:p>
        </p:txBody>
      </p:sp>
      <p:pic>
        <p:nvPicPr>
          <p:cNvPr id="301" name="Google Shape;301;p37"/>
          <p:cNvPicPr preferRelativeResize="0"/>
          <p:nvPr/>
        </p:nvPicPr>
        <p:blipFill>
          <a:blip r:embed="rId3">
            <a:alphaModFix/>
          </a:blip>
          <a:stretch>
            <a:fillRect/>
          </a:stretch>
        </p:blipFill>
        <p:spPr>
          <a:xfrm>
            <a:off x="4572000" y="580787"/>
            <a:ext cx="4232850" cy="3981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311700" y="235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Conclusion &amp; Limitation</a:t>
            </a:r>
            <a:endParaRPr sz="3200"/>
          </a:p>
        </p:txBody>
      </p:sp>
      <p:sp>
        <p:nvSpPr>
          <p:cNvPr id="307" name="Google Shape;307;p38"/>
          <p:cNvSpPr txBox="1"/>
          <p:nvPr>
            <p:ph idx="1" type="body"/>
          </p:nvPr>
        </p:nvSpPr>
        <p:spPr>
          <a:xfrm>
            <a:off x="108400" y="1278200"/>
            <a:ext cx="8520600" cy="33027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It appears there is a negative association</a:t>
            </a:r>
            <a:r>
              <a:rPr lang="en" sz="1700"/>
              <a:t> between violent crime rate and immigrant arrival from the </a:t>
            </a:r>
            <a:r>
              <a:rPr lang="en" sz="1700"/>
              <a:t>travel</a:t>
            </a:r>
            <a:r>
              <a:rPr lang="en" sz="1700"/>
              <a:t> ban countries from 2005 to 2014</a:t>
            </a:r>
            <a:endParaRPr sz="1000"/>
          </a:p>
          <a:p>
            <a:pPr indent="0" lvl="0" marL="0" rtl="0" algn="l">
              <a:lnSpc>
                <a:spcPct val="100000"/>
              </a:lnSpc>
              <a:spcBef>
                <a:spcPts val="1600"/>
              </a:spcBef>
              <a:spcAft>
                <a:spcPts val="0"/>
              </a:spcAft>
              <a:buNone/>
            </a:pPr>
            <a:r>
              <a:t/>
            </a:r>
            <a:endParaRPr sz="1000"/>
          </a:p>
          <a:p>
            <a:pPr indent="-336550" lvl="0" marL="457200" rtl="0" algn="l">
              <a:lnSpc>
                <a:spcPct val="100000"/>
              </a:lnSpc>
              <a:spcBef>
                <a:spcPts val="1600"/>
              </a:spcBef>
              <a:spcAft>
                <a:spcPts val="0"/>
              </a:spcAft>
              <a:buSzPts val="1700"/>
              <a:buChar char="●"/>
            </a:pPr>
            <a:r>
              <a:rPr lang="en" sz="1700"/>
              <a:t>Immigrants within more </a:t>
            </a:r>
            <a:r>
              <a:rPr lang="en" sz="1700"/>
              <a:t>privileged</a:t>
            </a:r>
            <a:r>
              <a:rPr lang="en" sz="1700"/>
              <a:t> states are often under-</a:t>
            </a:r>
            <a:r>
              <a:rPr lang="en" sz="1700"/>
              <a:t>privilege</a:t>
            </a:r>
            <a:r>
              <a:rPr lang="en" sz="1700"/>
              <a:t> making their living conditions more </a:t>
            </a:r>
            <a:r>
              <a:rPr lang="en" sz="1700"/>
              <a:t>polarized</a:t>
            </a:r>
            <a:r>
              <a:rPr lang="en" sz="1700"/>
              <a:t> → negative </a:t>
            </a:r>
            <a:r>
              <a:rPr lang="en" sz="1700"/>
              <a:t>stereotypes</a:t>
            </a:r>
            <a:r>
              <a:rPr lang="en" sz="1700"/>
              <a:t> </a:t>
            </a:r>
            <a:endParaRPr sz="1000"/>
          </a:p>
          <a:p>
            <a:pPr indent="0" lvl="0" marL="0" rtl="0" algn="l">
              <a:lnSpc>
                <a:spcPct val="100000"/>
              </a:lnSpc>
              <a:spcBef>
                <a:spcPts val="1600"/>
              </a:spcBef>
              <a:spcAft>
                <a:spcPts val="0"/>
              </a:spcAft>
              <a:buNone/>
            </a:pPr>
            <a:r>
              <a:t/>
            </a:r>
            <a:endParaRPr sz="1000"/>
          </a:p>
          <a:p>
            <a:pPr indent="-336550" lvl="0" marL="457200" rtl="0" algn="l">
              <a:lnSpc>
                <a:spcPct val="100000"/>
              </a:lnSpc>
              <a:spcBef>
                <a:spcPts val="1600"/>
              </a:spcBef>
              <a:spcAft>
                <a:spcPts val="0"/>
              </a:spcAft>
              <a:buSzPts val="1700"/>
              <a:buChar char="●"/>
            </a:pPr>
            <a:r>
              <a:rPr lang="en" sz="1700"/>
              <a:t>Immigrants obtain significantly less </a:t>
            </a:r>
            <a:r>
              <a:rPr lang="en" sz="1700"/>
              <a:t>success</a:t>
            </a:r>
            <a:r>
              <a:rPr lang="en" sz="1700"/>
              <a:t> than non-immigrants → </a:t>
            </a:r>
            <a:r>
              <a:rPr lang="en" sz="1700"/>
              <a:t>the disparity in the available opportunities for both groups</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Conclusion &amp; Limitation</a:t>
            </a:r>
            <a:endParaRPr sz="3200"/>
          </a:p>
          <a:p>
            <a:pPr indent="0" lvl="0" marL="0" rtl="0" algn="l">
              <a:spcBef>
                <a:spcPts val="0"/>
              </a:spcBef>
              <a:spcAft>
                <a:spcPts val="0"/>
              </a:spcAft>
              <a:buNone/>
            </a:pPr>
            <a:r>
              <a:t/>
            </a:r>
            <a:endParaRPr/>
          </a:p>
        </p:txBody>
      </p:sp>
      <p:sp>
        <p:nvSpPr>
          <p:cNvPr id="313" name="Google Shape;313;p39"/>
          <p:cNvSpPr txBox="1"/>
          <p:nvPr/>
        </p:nvSpPr>
        <p:spPr>
          <a:xfrm>
            <a:off x="219275" y="1412525"/>
            <a:ext cx="7890600" cy="282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Limitation of unsupervised learning methods</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Using training and test samples </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No control for more state-level variables in the longitudinal model that explains violent crime rate</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Assumption of independence of variables   </a:t>
            </a:r>
            <a:endParaRPr sz="1800">
              <a:solidFill>
                <a:srgbClr val="666666"/>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311700" y="163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Background </a:t>
            </a:r>
            <a:endParaRPr sz="3400"/>
          </a:p>
        </p:txBody>
      </p:sp>
      <p:sp>
        <p:nvSpPr>
          <p:cNvPr id="94" name="Google Shape;94;p15"/>
          <p:cNvSpPr txBox="1"/>
          <p:nvPr>
            <p:ph idx="1" type="body"/>
          </p:nvPr>
        </p:nvSpPr>
        <p:spPr>
          <a:xfrm>
            <a:off x="230850" y="870450"/>
            <a:ext cx="8675400" cy="3962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666666"/>
              </a:buClr>
              <a:buSzPts val="1800"/>
              <a:buChar char="❏"/>
            </a:pPr>
            <a:r>
              <a:rPr lang="en">
                <a:solidFill>
                  <a:srgbClr val="666666"/>
                </a:solidFill>
              </a:rPr>
              <a:t>Immigrants comprise about 14% of the total U.S population</a:t>
            </a:r>
            <a:endParaRPr sz="1000">
              <a:solidFill>
                <a:srgbClr val="666666"/>
              </a:solidFill>
            </a:endParaRPr>
          </a:p>
          <a:p>
            <a:pPr indent="0" lvl="0" marL="0" rtl="0" algn="l">
              <a:lnSpc>
                <a:spcPct val="100000"/>
              </a:lnSpc>
              <a:spcBef>
                <a:spcPts val="1600"/>
              </a:spcBef>
              <a:spcAft>
                <a:spcPts val="0"/>
              </a:spcAft>
              <a:buNone/>
            </a:pPr>
            <a:r>
              <a:rPr b="1" lang="en" sz="2400">
                <a:solidFill>
                  <a:srgbClr val="666666"/>
                </a:solidFill>
              </a:rPr>
              <a:t>However </a:t>
            </a:r>
            <a:endParaRPr sz="1200">
              <a:solidFill>
                <a:srgbClr val="333333"/>
              </a:solidFill>
              <a:latin typeface="Arial"/>
              <a:ea typeface="Arial"/>
              <a:cs typeface="Arial"/>
              <a:sym typeface="Arial"/>
            </a:endParaRPr>
          </a:p>
          <a:p>
            <a:pPr indent="-342900" lvl="0" marL="457200" rtl="0" algn="l">
              <a:lnSpc>
                <a:spcPct val="100000"/>
              </a:lnSpc>
              <a:spcBef>
                <a:spcPts val="1600"/>
              </a:spcBef>
              <a:spcAft>
                <a:spcPts val="0"/>
              </a:spcAft>
              <a:buClr>
                <a:srgbClr val="666666"/>
              </a:buClr>
              <a:buSzPts val="1800"/>
              <a:buChar char="❏"/>
            </a:pPr>
            <a:r>
              <a:rPr lang="en">
                <a:solidFill>
                  <a:srgbClr val="666666"/>
                </a:solidFill>
              </a:rPr>
              <a:t>In 2017, nationals from these Muslim-majority countries: </a:t>
            </a:r>
            <a:r>
              <a:rPr b="1" lang="en">
                <a:solidFill>
                  <a:srgbClr val="666666"/>
                </a:solidFill>
              </a:rPr>
              <a:t>Egypt, Iran, Libya, Sudan, Yemen, Iraq, Somalia and Syria</a:t>
            </a:r>
            <a:r>
              <a:rPr lang="en">
                <a:solidFill>
                  <a:srgbClr val="666666"/>
                </a:solidFill>
              </a:rPr>
              <a:t> were banned from entering the US</a:t>
            </a:r>
            <a:endParaRPr sz="1000">
              <a:solidFill>
                <a:srgbClr val="666666"/>
              </a:solidFill>
            </a:endParaRPr>
          </a:p>
          <a:p>
            <a:pPr indent="-342900" lvl="0" marL="457200" rtl="0" algn="l">
              <a:lnSpc>
                <a:spcPct val="100000"/>
              </a:lnSpc>
              <a:spcBef>
                <a:spcPts val="0"/>
              </a:spcBef>
              <a:spcAft>
                <a:spcPts val="0"/>
              </a:spcAft>
              <a:buClr>
                <a:srgbClr val="666666"/>
              </a:buClr>
              <a:buSzPts val="1800"/>
              <a:buChar char="❏"/>
            </a:pPr>
            <a:r>
              <a:rPr lang="en">
                <a:solidFill>
                  <a:srgbClr val="666666"/>
                </a:solidFill>
              </a:rPr>
              <a:t>Negative stereotypes related to violence were presumed to have initiated this</a:t>
            </a:r>
            <a:endParaRPr sz="1000">
              <a:solidFill>
                <a:srgbClr val="666666"/>
              </a:solidFill>
            </a:endParaRPr>
          </a:p>
          <a:p>
            <a:pPr indent="0" lvl="0" marL="0" rtl="0" algn="l">
              <a:lnSpc>
                <a:spcPct val="100000"/>
              </a:lnSpc>
              <a:spcBef>
                <a:spcPts val="1600"/>
              </a:spcBef>
              <a:spcAft>
                <a:spcPts val="0"/>
              </a:spcAft>
              <a:buNone/>
            </a:pPr>
            <a:r>
              <a:rPr b="1" lang="en" sz="2400">
                <a:solidFill>
                  <a:srgbClr val="666666"/>
                </a:solidFill>
              </a:rPr>
              <a:t>Furthermore</a:t>
            </a:r>
            <a:r>
              <a:rPr b="1" lang="en" sz="2400">
                <a:solidFill>
                  <a:srgbClr val="666666"/>
                </a:solidFill>
              </a:rPr>
              <a:t> </a:t>
            </a:r>
            <a:endParaRPr b="1" sz="2400">
              <a:solidFill>
                <a:srgbClr val="666666"/>
              </a:solidFill>
            </a:endParaRPr>
          </a:p>
          <a:p>
            <a:pPr indent="-342900" lvl="0" marL="457200" rtl="0" algn="l">
              <a:lnSpc>
                <a:spcPct val="100000"/>
              </a:lnSpc>
              <a:spcBef>
                <a:spcPts val="1600"/>
              </a:spcBef>
              <a:spcAft>
                <a:spcPts val="0"/>
              </a:spcAft>
              <a:buClr>
                <a:srgbClr val="666666"/>
              </a:buClr>
              <a:buSzPts val="1800"/>
              <a:buChar char="❏"/>
            </a:pPr>
            <a:r>
              <a:rPr lang="en">
                <a:solidFill>
                  <a:srgbClr val="666666"/>
                </a:solidFill>
              </a:rPr>
              <a:t>Idea of America as the l</a:t>
            </a:r>
            <a:r>
              <a:rPr lang="en">
                <a:solidFill>
                  <a:srgbClr val="666666"/>
                </a:solidFill>
              </a:rPr>
              <a:t>and of opportunities </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250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Research questions </a:t>
            </a:r>
            <a:endParaRPr sz="3400"/>
          </a:p>
        </p:txBody>
      </p:sp>
      <p:sp>
        <p:nvSpPr>
          <p:cNvPr id="100" name="Google Shape;100;p16"/>
          <p:cNvSpPr txBox="1"/>
          <p:nvPr>
            <p:ph idx="1" type="body"/>
          </p:nvPr>
        </p:nvSpPr>
        <p:spPr>
          <a:xfrm>
            <a:off x="279250" y="870450"/>
            <a:ext cx="8520600" cy="37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666666"/>
              </a:solidFill>
            </a:endParaRPr>
          </a:p>
          <a:p>
            <a:pPr indent="-342900" lvl="0" marL="457200" rtl="0" algn="l">
              <a:lnSpc>
                <a:spcPct val="100000"/>
              </a:lnSpc>
              <a:spcBef>
                <a:spcPts val="1600"/>
              </a:spcBef>
              <a:spcAft>
                <a:spcPts val="0"/>
              </a:spcAft>
              <a:buClr>
                <a:srgbClr val="666666"/>
              </a:buClr>
              <a:buSzPts val="1800"/>
              <a:buAutoNum type="arabicParenR"/>
            </a:pPr>
            <a:r>
              <a:rPr b="1" lang="en">
                <a:solidFill>
                  <a:srgbClr val="666666"/>
                </a:solidFill>
              </a:rPr>
              <a:t>Do states discriminate against </a:t>
            </a:r>
            <a:r>
              <a:rPr b="1" lang="en">
                <a:solidFill>
                  <a:srgbClr val="666666"/>
                </a:solidFill>
              </a:rPr>
              <a:t>immigrants</a:t>
            </a:r>
            <a:r>
              <a:rPr b="1" lang="en">
                <a:solidFill>
                  <a:srgbClr val="666666"/>
                </a:solidFill>
              </a:rPr>
              <a:t> from 8 travel ban countries based on states’ political </a:t>
            </a:r>
            <a:r>
              <a:rPr b="1" lang="en">
                <a:solidFill>
                  <a:srgbClr val="666666"/>
                </a:solidFill>
              </a:rPr>
              <a:t>affiliation</a:t>
            </a:r>
            <a:r>
              <a:rPr b="1" lang="en">
                <a:solidFill>
                  <a:srgbClr val="666666"/>
                </a:solidFill>
              </a:rPr>
              <a:t>, demography, economic standing, and religion?</a:t>
            </a:r>
            <a:endParaRPr b="1">
              <a:solidFill>
                <a:srgbClr val="666666"/>
              </a:solidFill>
            </a:endParaRPr>
          </a:p>
          <a:p>
            <a:pPr indent="0" lvl="0" marL="0" rtl="0" algn="l">
              <a:lnSpc>
                <a:spcPct val="100000"/>
              </a:lnSpc>
              <a:spcBef>
                <a:spcPts val="1600"/>
              </a:spcBef>
              <a:spcAft>
                <a:spcPts val="0"/>
              </a:spcAft>
              <a:buNone/>
            </a:pPr>
            <a:r>
              <a:t/>
            </a:r>
            <a:endParaRPr b="1">
              <a:solidFill>
                <a:srgbClr val="666666"/>
              </a:solidFill>
            </a:endParaRPr>
          </a:p>
          <a:p>
            <a:pPr indent="-342900" lvl="0" marL="457200" rtl="0" algn="l">
              <a:lnSpc>
                <a:spcPct val="100000"/>
              </a:lnSpc>
              <a:spcBef>
                <a:spcPts val="1600"/>
              </a:spcBef>
              <a:spcAft>
                <a:spcPts val="0"/>
              </a:spcAft>
              <a:buClr>
                <a:srgbClr val="666666"/>
              </a:buClr>
              <a:buSzPts val="1800"/>
              <a:buAutoNum type="arabicParenR"/>
            </a:pPr>
            <a:r>
              <a:rPr b="1" lang="en">
                <a:solidFill>
                  <a:srgbClr val="666666"/>
                </a:solidFill>
              </a:rPr>
              <a:t>Does immigrant arrival from travel ban countries increase violent crime?</a:t>
            </a:r>
            <a:endParaRPr b="1" sz="600">
              <a:solidFill>
                <a:srgbClr val="666666"/>
              </a:solidFill>
            </a:endParaRPr>
          </a:p>
          <a:p>
            <a:pPr indent="0" lvl="0" marL="0" rtl="0" algn="l">
              <a:lnSpc>
                <a:spcPct val="100000"/>
              </a:lnSpc>
              <a:spcBef>
                <a:spcPts val="1600"/>
              </a:spcBef>
              <a:spcAft>
                <a:spcPts val="0"/>
              </a:spcAft>
              <a:buNone/>
            </a:pPr>
            <a:r>
              <a:t/>
            </a:r>
            <a:endParaRPr b="1" sz="600">
              <a:solidFill>
                <a:srgbClr val="666666"/>
              </a:solidFill>
            </a:endParaRPr>
          </a:p>
          <a:p>
            <a:pPr indent="-342900" lvl="0" marL="457200" rtl="0" algn="l">
              <a:lnSpc>
                <a:spcPct val="100000"/>
              </a:lnSpc>
              <a:spcBef>
                <a:spcPts val="1600"/>
              </a:spcBef>
              <a:spcAft>
                <a:spcPts val="0"/>
              </a:spcAft>
              <a:buClr>
                <a:srgbClr val="666666"/>
              </a:buClr>
              <a:buSzPts val="1800"/>
              <a:buAutoNum type="arabicParenR"/>
            </a:pPr>
            <a:r>
              <a:rPr b="1" lang="en">
                <a:solidFill>
                  <a:srgbClr val="666666"/>
                </a:solidFill>
              </a:rPr>
              <a:t> Do immigrants get the chance to attain the same level of success as non-immigrants? </a:t>
            </a:r>
            <a:endParaRPr b="1">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35500" y="1676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Three Analysis Outline </a:t>
            </a:r>
            <a:endParaRPr sz="3000"/>
          </a:p>
        </p:txBody>
      </p:sp>
      <p:pic>
        <p:nvPicPr>
          <p:cNvPr id="106" name="Google Shape;106;p17"/>
          <p:cNvPicPr preferRelativeResize="0"/>
          <p:nvPr/>
        </p:nvPicPr>
        <p:blipFill>
          <a:blip r:embed="rId3">
            <a:alphaModFix/>
          </a:blip>
          <a:stretch>
            <a:fillRect/>
          </a:stretch>
        </p:blipFill>
        <p:spPr>
          <a:xfrm>
            <a:off x="152400" y="1304825"/>
            <a:ext cx="276225" cy="161925"/>
          </a:xfrm>
          <a:prstGeom prst="rect">
            <a:avLst/>
          </a:prstGeom>
          <a:noFill/>
          <a:ln>
            <a:noFill/>
          </a:ln>
        </p:spPr>
      </p:pic>
      <p:sp>
        <p:nvSpPr>
          <p:cNvPr id="107" name="Google Shape;107;p17"/>
          <p:cNvSpPr/>
          <p:nvPr/>
        </p:nvSpPr>
        <p:spPr>
          <a:xfrm>
            <a:off x="1402175" y="984775"/>
            <a:ext cx="1173600" cy="1113300"/>
          </a:xfrm>
          <a:prstGeom prst="ellipse">
            <a:avLst/>
          </a:prstGeom>
          <a:solidFill>
            <a:srgbClr val="EA9999"/>
          </a:solidFill>
          <a:ln cap="flat" cmpd="sng" w="9525">
            <a:solidFill>
              <a:srgbClr val="999999"/>
            </a:solidFill>
            <a:prstDash val="solid"/>
            <a:round/>
            <a:headEnd len="sm" w="sm" type="none"/>
            <a:tailEnd len="sm" w="sm" type="none"/>
          </a:ln>
          <a:effectLst>
            <a:outerShdw blurRad="14288" rotWithShape="0" algn="bl" dir="8280000" dist="19050">
              <a:srgbClr val="666666">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2675875" y="1004575"/>
            <a:ext cx="5292300" cy="1073700"/>
          </a:xfrm>
          <a:prstGeom prst="roundRect">
            <a:avLst>
              <a:gd fmla="val 16667" name="adj"/>
            </a:avLst>
          </a:prstGeom>
          <a:solidFill>
            <a:srgbClr val="F4CCCC"/>
          </a:solidFill>
          <a:ln cap="flat" cmpd="sng" w="9525">
            <a:solidFill>
              <a:srgbClr val="999999"/>
            </a:solidFill>
            <a:prstDash val="solid"/>
            <a:round/>
            <a:headEnd len="sm" w="sm" type="none"/>
            <a:tailEnd len="sm" w="sm" type="none"/>
          </a:ln>
          <a:effectLst>
            <a:outerShdw blurRad="14288" rotWithShape="0" algn="bl" dir="8280000" dist="19050">
              <a:srgbClr val="666666">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Investigates discriminant variables among different clusters of states, which might indicate preferences of accepting certain groups of immigrants</a:t>
            </a:r>
            <a:endParaRPr sz="1300">
              <a:latin typeface="Open Sans"/>
              <a:ea typeface="Open Sans"/>
              <a:cs typeface="Open Sans"/>
              <a:sym typeface="Open Sans"/>
            </a:endParaRPr>
          </a:p>
        </p:txBody>
      </p:sp>
      <p:sp>
        <p:nvSpPr>
          <p:cNvPr id="109" name="Google Shape;109;p17"/>
          <p:cNvSpPr txBox="1"/>
          <p:nvPr/>
        </p:nvSpPr>
        <p:spPr>
          <a:xfrm>
            <a:off x="1600475" y="1228625"/>
            <a:ext cx="1051500" cy="478200"/>
          </a:xfrm>
          <a:prstGeom prst="rect">
            <a:avLst/>
          </a:prstGeom>
          <a:noFill/>
          <a:ln>
            <a:noFill/>
          </a:ln>
          <a:effectLst>
            <a:outerShdw blurRad="14288" rotWithShape="0" algn="bl" dir="8280000" dist="19050">
              <a:srgbClr val="666666">
                <a:alpha val="76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Cluster Analysis </a:t>
            </a:r>
            <a:endParaRPr>
              <a:solidFill>
                <a:srgbClr val="FFFFFF"/>
              </a:solidFill>
              <a:latin typeface="Open Sans"/>
              <a:ea typeface="Open Sans"/>
              <a:cs typeface="Open Sans"/>
              <a:sym typeface="Open Sans"/>
            </a:endParaRPr>
          </a:p>
        </p:txBody>
      </p:sp>
      <p:pic>
        <p:nvPicPr>
          <p:cNvPr id="110" name="Google Shape;110;p17"/>
          <p:cNvPicPr preferRelativeResize="0"/>
          <p:nvPr/>
        </p:nvPicPr>
        <p:blipFill>
          <a:blip r:embed="rId3">
            <a:alphaModFix/>
          </a:blip>
          <a:stretch>
            <a:fillRect/>
          </a:stretch>
        </p:blipFill>
        <p:spPr>
          <a:xfrm>
            <a:off x="152400" y="2600225"/>
            <a:ext cx="276225" cy="161925"/>
          </a:xfrm>
          <a:prstGeom prst="rect">
            <a:avLst/>
          </a:prstGeom>
          <a:noFill/>
          <a:ln>
            <a:noFill/>
          </a:ln>
        </p:spPr>
      </p:pic>
      <p:sp>
        <p:nvSpPr>
          <p:cNvPr id="111" name="Google Shape;111;p17"/>
          <p:cNvSpPr/>
          <p:nvPr/>
        </p:nvSpPr>
        <p:spPr>
          <a:xfrm>
            <a:off x="1364075" y="2244025"/>
            <a:ext cx="1249800" cy="1185600"/>
          </a:xfrm>
          <a:prstGeom prst="ellipse">
            <a:avLst/>
          </a:prstGeom>
          <a:solidFill>
            <a:srgbClr val="B6D7A8"/>
          </a:solidFill>
          <a:ln cap="flat" cmpd="sng" w="9525">
            <a:solidFill>
              <a:srgbClr val="999999"/>
            </a:solidFill>
            <a:prstDash val="solid"/>
            <a:round/>
            <a:headEnd len="sm" w="sm" type="none"/>
            <a:tailEnd len="sm" w="sm" type="none"/>
          </a:ln>
          <a:effectLst>
            <a:outerShdw blurRad="14288" rotWithShape="0" algn="bl" dir="8280000" dist="19050">
              <a:srgbClr val="666666">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2675875" y="2299975"/>
            <a:ext cx="5292300" cy="1073700"/>
          </a:xfrm>
          <a:prstGeom prst="roundRect">
            <a:avLst>
              <a:gd fmla="val 16667" name="adj"/>
            </a:avLst>
          </a:prstGeom>
          <a:solidFill>
            <a:srgbClr val="B6D7A8"/>
          </a:solidFill>
          <a:ln cap="flat" cmpd="sng" w="9525">
            <a:solidFill>
              <a:srgbClr val="999999"/>
            </a:solidFill>
            <a:prstDash val="solid"/>
            <a:round/>
            <a:headEnd len="sm" w="sm" type="none"/>
            <a:tailEnd len="sm" w="sm" type="none"/>
          </a:ln>
          <a:effectLst>
            <a:outerShdw blurRad="14288" rotWithShape="0" algn="bl" dir="8280000" dist="19050">
              <a:srgbClr val="666666">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Investigates the relationship between violent crime and immigrant arrival from the travel ban countries, which may debunk negative stereotypes against immigrants</a:t>
            </a:r>
            <a:endParaRPr sz="1300">
              <a:latin typeface="Open Sans"/>
              <a:ea typeface="Open Sans"/>
              <a:cs typeface="Open Sans"/>
              <a:sym typeface="Open Sans"/>
            </a:endParaRPr>
          </a:p>
        </p:txBody>
      </p:sp>
      <p:sp>
        <p:nvSpPr>
          <p:cNvPr id="113" name="Google Shape;113;p17"/>
          <p:cNvSpPr txBox="1"/>
          <p:nvPr/>
        </p:nvSpPr>
        <p:spPr>
          <a:xfrm>
            <a:off x="1402175" y="2532475"/>
            <a:ext cx="1249800" cy="588900"/>
          </a:xfrm>
          <a:prstGeom prst="rect">
            <a:avLst/>
          </a:prstGeom>
          <a:noFill/>
          <a:ln>
            <a:noFill/>
          </a:ln>
          <a:effectLst>
            <a:outerShdw blurRad="14288" rotWithShape="0" algn="bl" dir="8280000" dist="19050">
              <a:srgbClr val="666666">
                <a:alpha val="76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pen Sans"/>
                <a:ea typeface="Open Sans"/>
                <a:cs typeface="Open Sans"/>
                <a:sym typeface="Open Sans"/>
              </a:rPr>
              <a:t>Longitudinal  Model</a:t>
            </a:r>
            <a:endParaRPr>
              <a:solidFill>
                <a:srgbClr val="FFFFFF"/>
              </a:solidFill>
              <a:latin typeface="Open Sans"/>
              <a:ea typeface="Open Sans"/>
              <a:cs typeface="Open Sans"/>
              <a:sym typeface="Open Sans"/>
            </a:endParaRPr>
          </a:p>
        </p:txBody>
      </p:sp>
      <p:pic>
        <p:nvPicPr>
          <p:cNvPr id="114" name="Google Shape;114;p17"/>
          <p:cNvPicPr preferRelativeResize="0"/>
          <p:nvPr/>
        </p:nvPicPr>
        <p:blipFill>
          <a:blip r:embed="rId3">
            <a:alphaModFix/>
          </a:blip>
          <a:stretch>
            <a:fillRect/>
          </a:stretch>
        </p:blipFill>
        <p:spPr>
          <a:xfrm>
            <a:off x="152400" y="3895625"/>
            <a:ext cx="276225" cy="161925"/>
          </a:xfrm>
          <a:prstGeom prst="rect">
            <a:avLst/>
          </a:prstGeom>
          <a:noFill/>
          <a:ln>
            <a:noFill/>
          </a:ln>
        </p:spPr>
      </p:pic>
      <p:sp>
        <p:nvSpPr>
          <p:cNvPr id="115" name="Google Shape;115;p17"/>
          <p:cNvSpPr/>
          <p:nvPr/>
        </p:nvSpPr>
        <p:spPr>
          <a:xfrm>
            <a:off x="1402175" y="3575575"/>
            <a:ext cx="1173600" cy="1113300"/>
          </a:xfrm>
          <a:prstGeom prst="ellipse">
            <a:avLst/>
          </a:prstGeom>
          <a:solidFill>
            <a:srgbClr val="6FA8DC"/>
          </a:solidFill>
          <a:ln cap="flat" cmpd="sng" w="9525">
            <a:solidFill>
              <a:srgbClr val="999999"/>
            </a:solidFill>
            <a:prstDash val="solid"/>
            <a:round/>
            <a:headEnd len="sm" w="sm" type="none"/>
            <a:tailEnd len="sm" w="sm" type="none"/>
          </a:ln>
          <a:effectLst>
            <a:outerShdw blurRad="14288" rotWithShape="0" algn="bl" dir="8280000" dist="19050">
              <a:srgbClr val="666666">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2675875" y="3595375"/>
            <a:ext cx="5292300" cy="1073700"/>
          </a:xfrm>
          <a:prstGeom prst="roundRect">
            <a:avLst>
              <a:gd fmla="val 16667" name="adj"/>
            </a:avLst>
          </a:prstGeom>
          <a:solidFill>
            <a:srgbClr val="6FA8DC"/>
          </a:solidFill>
          <a:ln cap="flat" cmpd="sng" w="9525">
            <a:solidFill>
              <a:srgbClr val="999999"/>
            </a:solidFill>
            <a:prstDash val="solid"/>
            <a:round/>
            <a:headEnd len="sm" w="sm" type="none"/>
            <a:tailEnd len="sm" w="sm" type="none"/>
          </a:ln>
          <a:effectLst>
            <a:outerShdw blurRad="14288" rotWithShape="0" algn="bl" dir="8280000" dist="19050">
              <a:srgbClr val="666666">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Assesses whether immigrants get to achieve the same level of success as non immigrants </a:t>
            </a:r>
            <a:endParaRPr sz="1300">
              <a:latin typeface="Open Sans"/>
              <a:ea typeface="Open Sans"/>
              <a:cs typeface="Open Sans"/>
              <a:sym typeface="Open Sans"/>
            </a:endParaRPr>
          </a:p>
        </p:txBody>
      </p:sp>
      <p:sp>
        <p:nvSpPr>
          <p:cNvPr id="117" name="Google Shape;117;p17"/>
          <p:cNvSpPr txBox="1"/>
          <p:nvPr/>
        </p:nvSpPr>
        <p:spPr>
          <a:xfrm>
            <a:off x="1426075" y="3693025"/>
            <a:ext cx="1173600" cy="401400"/>
          </a:xfrm>
          <a:prstGeom prst="rect">
            <a:avLst/>
          </a:prstGeom>
          <a:noFill/>
          <a:ln>
            <a:noFill/>
          </a:ln>
          <a:effectLst>
            <a:outerShdw blurRad="14288" rotWithShape="0" algn="bl" dir="8280000" dist="19050">
              <a:srgbClr val="666666">
                <a:alpha val="76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pen Sans"/>
                <a:ea typeface="Open Sans"/>
                <a:cs typeface="Open Sans"/>
                <a:sym typeface="Open Sans"/>
              </a:rPr>
              <a:t>Item Response Theory</a:t>
            </a:r>
            <a:endParaRPr>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2355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Cluster Analysis (State level data structure)</a:t>
            </a:r>
            <a:endParaRPr sz="3000"/>
          </a:p>
          <a:p>
            <a:pPr indent="0" lvl="0" marL="0" rtl="0" algn="l">
              <a:spcBef>
                <a:spcPts val="0"/>
              </a:spcBef>
              <a:spcAft>
                <a:spcPts val="0"/>
              </a:spcAft>
              <a:buNone/>
            </a:pPr>
            <a:r>
              <a:t/>
            </a:r>
            <a:endParaRPr/>
          </a:p>
        </p:txBody>
      </p:sp>
      <p:sp>
        <p:nvSpPr>
          <p:cNvPr id="123" name="Google Shape;123;p18"/>
          <p:cNvSpPr txBox="1"/>
          <p:nvPr>
            <p:ph idx="1" type="body"/>
          </p:nvPr>
        </p:nvSpPr>
        <p:spPr>
          <a:xfrm>
            <a:off x="235500" y="1000025"/>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1500">
                <a:solidFill>
                  <a:srgbClr val="666666"/>
                </a:solidFill>
              </a:rPr>
              <a:t>Do states discriminate against immigrants from 8 travel ban countries based on states’ political affiliation, demography, economical standing, and religion?</a:t>
            </a:r>
            <a:endParaRPr sz="1500"/>
          </a:p>
        </p:txBody>
      </p:sp>
      <p:sp>
        <p:nvSpPr>
          <p:cNvPr id="124" name="Google Shape;124;p18"/>
          <p:cNvSpPr/>
          <p:nvPr/>
        </p:nvSpPr>
        <p:spPr>
          <a:xfrm>
            <a:off x="77850" y="2488800"/>
            <a:ext cx="2440200" cy="1667100"/>
          </a:xfrm>
          <a:prstGeom prst="roundRect">
            <a:avLst>
              <a:gd fmla="val 16667" name="adj"/>
            </a:avLst>
          </a:prstGeom>
          <a:solidFill>
            <a:srgbClr val="A4C2F4"/>
          </a:solidFill>
          <a:ln cap="flat" cmpd="sng" w="9525">
            <a:solidFill>
              <a:srgbClr val="999999"/>
            </a:solidFill>
            <a:prstDash val="solid"/>
            <a:round/>
            <a:headEnd len="sm" w="sm" type="none"/>
            <a:tailEnd len="sm" w="sm" type="none"/>
          </a:ln>
          <a:effectLst>
            <a:outerShdw blurRad="85725" rotWithShape="0" algn="bl" dir="5400000" dist="85725">
              <a:srgbClr val="666666">
                <a:alpha val="64999"/>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None/>
            </a:pPr>
            <a:r>
              <a:t/>
            </a:r>
            <a:endParaRPr b="1" sz="20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None/>
            </a:pPr>
            <a:r>
              <a:rPr b="1" lang="en" sz="1500">
                <a:solidFill>
                  <a:srgbClr val="FFFFFF"/>
                </a:solidFill>
                <a:latin typeface="Open Sans"/>
                <a:ea typeface="Open Sans"/>
                <a:cs typeface="Open Sans"/>
                <a:sym typeface="Open Sans"/>
              </a:rPr>
              <a:t>State level clustering </a:t>
            </a:r>
            <a:endParaRPr b="1" sz="1500">
              <a:solidFill>
                <a:srgbClr val="FFFFFF"/>
              </a:solidFill>
              <a:latin typeface="Open Sans"/>
              <a:ea typeface="Open Sans"/>
              <a:cs typeface="Open Sans"/>
              <a:sym typeface="Open Sans"/>
            </a:endParaRPr>
          </a:p>
          <a:p>
            <a:pPr indent="-304800" lvl="0" marL="457200" rtl="0" algn="l">
              <a:lnSpc>
                <a:spcPct val="115000"/>
              </a:lnSpc>
              <a:spcBef>
                <a:spcPts val="1600"/>
              </a:spcBef>
              <a:spcAft>
                <a:spcPts val="0"/>
              </a:spcAft>
              <a:buClr>
                <a:srgbClr val="000000"/>
              </a:buClr>
              <a:buSzPts val="1200"/>
              <a:buFont typeface="Open Sans"/>
              <a:buChar char="●"/>
            </a:pPr>
            <a:r>
              <a:rPr lang="en" sz="1200">
                <a:latin typeface="Open Sans"/>
                <a:ea typeface="Open Sans"/>
                <a:cs typeface="Open Sans"/>
                <a:sym typeface="Open Sans"/>
              </a:rPr>
              <a:t>Political Affiliation </a:t>
            </a:r>
            <a:endParaRPr sz="1200">
              <a:latin typeface="Open Sans"/>
              <a:ea typeface="Open Sans"/>
              <a:cs typeface="Open Sans"/>
              <a:sym typeface="Open Sans"/>
            </a:endParaRPr>
          </a:p>
          <a:p>
            <a:pPr indent="-304800" lvl="0" marL="457200" rtl="0" algn="l">
              <a:lnSpc>
                <a:spcPct val="115000"/>
              </a:lnSpc>
              <a:spcBef>
                <a:spcPts val="0"/>
              </a:spcBef>
              <a:spcAft>
                <a:spcPts val="0"/>
              </a:spcAft>
              <a:buClr>
                <a:srgbClr val="000000"/>
              </a:buClr>
              <a:buSzPts val="1200"/>
              <a:buFont typeface="Open Sans"/>
              <a:buChar char="●"/>
            </a:pPr>
            <a:r>
              <a:rPr lang="en" sz="1200">
                <a:latin typeface="Open Sans"/>
                <a:ea typeface="Open Sans"/>
                <a:cs typeface="Open Sans"/>
                <a:sym typeface="Open Sans"/>
              </a:rPr>
              <a:t>Christian Percent</a:t>
            </a:r>
            <a:endParaRPr sz="1200">
              <a:latin typeface="Open Sans"/>
              <a:ea typeface="Open Sans"/>
              <a:cs typeface="Open Sans"/>
              <a:sym typeface="Open Sans"/>
            </a:endParaRPr>
          </a:p>
          <a:p>
            <a:pPr indent="-304800" lvl="0" marL="457200" rtl="0" algn="l">
              <a:lnSpc>
                <a:spcPct val="115000"/>
              </a:lnSpc>
              <a:spcBef>
                <a:spcPts val="0"/>
              </a:spcBef>
              <a:spcAft>
                <a:spcPts val="0"/>
              </a:spcAft>
              <a:buClr>
                <a:srgbClr val="000000"/>
              </a:buClr>
              <a:buSzPts val="1200"/>
              <a:buFont typeface="Open Sans"/>
              <a:buChar char="●"/>
            </a:pPr>
            <a:r>
              <a:rPr lang="en" sz="1200">
                <a:latin typeface="Open Sans"/>
                <a:ea typeface="Open Sans"/>
                <a:cs typeface="Open Sans"/>
                <a:sym typeface="Open Sans"/>
              </a:rPr>
              <a:t>Demography </a:t>
            </a:r>
            <a:endParaRPr sz="1200">
              <a:latin typeface="Open Sans"/>
              <a:ea typeface="Open Sans"/>
              <a:cs typeface="Open Sans"/>
              <a:sym typeface="Open Sans"/>
            </a:endParaRPr>
          </a:p>
          <a:p>
            <a:pPr indent="-311150" lvl="0" marL="457200" rtl="0" algn="l">
              <a:lnSpc>
                <a:spcPct val="115000"/>
              </a:lnSpc>
              <a:spcBef>
                <a:spcPts val="0"/>
              </a:spcBef>
              <a:spcAft>
                <a:spcPts val="0"/>
              </a:spcAft>
              <a:buClr>
                <a:srgbClr val="000000"/>
              </a:buClr>
              <a:buSzPts val="1300"/>
              <a:buFont typeface="Open Sans"/>
              <a:buChar char="●"/>
            </a:pPr>
            <a:r>
              <a:rPr lang="en" sz="1200">
                <a:latin typeface="Open Sans"/>
                <a:ea typeface="Open Sans"/>
                <a:cs typeface="Open Sans"/>
                <a:sym typeface="Open Sans"/>
              </a:rPr>
              <a:t>Unemployment rate</a:t>
            </a:r>
            <a:r>
              <a:rPr lang="en" sz="1300">
                <a:latin typeface="Open Sans"/>
                <a:ea typeface="Open Sans"/>
                <a:cs typeface="Open Sans"/>
                <a:sym typeface="Open Sans"/>
              </a:rPr>
              <a:t> </a:t>
            </a:r>
            <a:endParaRPr sz="1300">
              <a:latin typeface="Open Sans"/>
              <a:ea typeface="Open Sans"/>
              <a:cs typeface="Open Sans"/>
              <a:sym typeface="Open Sans"/>
            </a:endParaRPr>
          </a:p>
          <a:p>
            <a:pPr indent="0" lvl="0" marL="0" rtl="0" algn="l">
              <a:lnSpc>
                <a:spcPct val="115000"/>
              </a:lnSpc>
              <a:spcBef>
                <a:spcPts val="1600"/>
              </a:spcBef>
              <a:spcAft>
                <a:spcPts val="0"/>
              </a:spcAft>
              <a:buNone/>
            </a:pPr>
            <a:r>
              <a:rPr lang="en"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p>
        </p:txBody>
      </p:sp>
      <p:pic>
        <p:nvPicPr>
          <p:cNvPr id="125" name="Google Shape;125;p18"/>
          <p:cNvPicPr preferRelativeResize="0"/>
          <p:nvPr/>
        </p:nvPicPr>
        <p:blipFill>
          <a:blip r:embed="rId3">
            <a:alphaModFix/>
          </a:blip>
          <a:stretch>
            <a:fillRect/>
          </a:stretch>
        </p:blipFill>
        <p:spPr>
          <a:xfrm>
            <a:off x="3781650" y="2120000"/>
            <a:ext cx="5362350" cy="2392253"/>
          </a:xfrm>
          <a:prstGeom prst="rect">
            <a:avLst/>
          </a:prstGeom>
          <a:noFill/>
          <a:ln>
            <a:noFill/>
          </a:ln>
        </p:spPr>
      </p:pic>
      <p:sp>
        <p:nvSpPr>
          <p:cNvPr id="126" name="Google Shape;126;p18"/>
          <p:cNvSpPr/>
          <p:nvPr/>
        </p:nvSpPr>
        <p:spPr>
          <a:xfrm>
            <a:off x="2866039" y="3269962"/>
            <a:ext cx="567600" cy="630000"/>
          </a:xfrm>
          <a:prstGeom prst="rightArrow">
            <a:avLst>
              <a:gd fmla="val 50000" name="adj1"/>
              <a:gd fmla="val 50000" name="adj2"/>
            </a:avLst>
          </a:prstGeom>
          <a:solidFill>
            <a:srgbClr val="666666"/>
          </a:solidFill>
          <a:ln cap="flat" cmpd="sng" w="9525">
            <a:solidFill>
              <a:srgbClr val="999999"/>
            </a:solidFill>
            <a:prstDash val="solid"/>
            <a:round/>
            <a:headEnd len="sm" w="sm" type="none"/>
            <a:tailEnd len="sm" w="sm" type="none"/>
          </a:ln>
          <a:effectLst>
            <a:outerShdw blurRad="85725" rotWithShape="0" algn="bl" dir="5400000" dist="85725">
              <a:srgbClr val="666666">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2519925" y="2639500"/>
            <a:ext cx="14355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Assigning cluster numbers by K-means clustering </a:t>
            </a:r>
            <a:endParaRPr sz="9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235975" y="1259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Cluster Analysis (State level)</a:t>
            </a:r>
            <a:endParaRPr sz="3000"/>
          </a:p>
        </p:txBody>
      </p:sp>
      <p:pic>
        <p:nvPicPr>
          <p:cNvPr id="133" name="Google Shape;133;p19"/>
          <p:cNvPicPr preferRelativeResize="0"/>
          <p:nvPr/>
        </p:nvPicPr>
        <p:blipFill rotWithShape="1">
          <a:blip r:embed="rId3">
            <a:alphaModFix/>
          </a:blip>
          <a:srcRect b="1320" l="0" r="0" t="-1319"/>
          <a:stretch/>
        </p:blipFill>
        <p:spPr>
          <a:xfrm>
            <a:off x="1793825" y="729925"/>
            <a:ext cx="5204076" cy="3167650"/>
          </a:xfrm>
          <a:prstGeom prst="rect">
            <a:avLst/>
          </a:prstGeom>
          <a:noFill/>
          <a:ln>
            <a:noFill/>
          </a:ln>
        </p:spPr>
      </p:pic>
      <p:sp>
        <p:nvSpPr>
          <p:cNvPr id="134" name="Google Shape;134;p19"/>
          <p:cNvSpPr txBox="1"/>
          <p:nvPr/>
        </p:nvSpPr>
        <p:spPr>
          <a:xfrm>
            <a:off x="577638" y="3943000"/>
            <a:ext cx="7988700" cy="131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CC0000"/>
                </a:solidFill>
                <a:latin typeface="Open Sans"/>
                <a:ea typeface="Open Sans"/>
                <a:cs typeface="Open Sans"/>
                <a:sym typeface="Open Sans"/>
              </a:rPr>
              <a:t>Group 1: Predominantly white, liberal, rich states (mostly New England states)</a:t>
            </a:r>
            <a:endParaRPr b="1" sz="1500">
              <a:solidFill>
                <a:srgbClr val="CC0000"/>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1500">
                <a:solidFill>
                  <a:srgbClr val="6AA84F"/>
                </a:solidFill>
                <a:latin typeface="Open Sans"/>
                <a:ea typeface="Open Sans"/>
                <a:cs typeface="Open Sans"/>
                <a:sym typeface="Open Sans"/>
              </a:rPr>
              <a:t>Group 2: Diverse population, blue states, and less rich states</a:t>
            </a:r>
            <a:endParaRPr b="1" sz="1500">
              <a:solidFill>
                <a:srgbClr val="6AA84F"/>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1500">
                <a:solidFill>
                  <a:srgbClr val="3D85C6"/>
                </a:solidFill>
                <a:latin typeface="Open Sans"/>
                <a:ea typeface="Open Sans"/>
                <a:cs typeface="Open Sans"/>
                <a:sym typeface="Open Sans"/>
              </a:rPr>
              <a:t>Group 3: (Mostly) poor and predominantly white states (mostly Southern states)</a:t>
            </a:r>
            <a:endParaRPr b="1" sz="1500">
              <a:solidFill>
                <a:srgbClr val="3D85C6"/>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09550" y="202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Cluster Analysis (Immigrant level data structure)</a:t>
            </a:r>
            <a:endParaRPr sz="3000"/>
          </a:p>
        </p:txBody>
      </p:sp>
      <p:sp>
        <p:nvSpPr>
          <p:cNvPr id="140" name="Google Shape;140;p20"/>
          <p:cNvSpPr/>
          <p:nvPr/>
        </p:nvSpPr>
        <p:spPr>
          <a:xfrm>
            <a:off x="123975" y="2139300"/>
            <a:ext cx="2532600" cy="1688100"/>
          </a:xfrm>
          <a:prstGeom prst="roundRect">
            <a:avLst>
              <a:gd fmla="val 16667" name="adj"/>
            </a:avLst>
          </a:prstGeom>
          <a:solidFill>
            <a:srgbClr val="A4C2F4"/>
          </a:solidFill>
          <a:ln cap="flat" cmpd="sng" w="9525">
            <a:solidFill>
              <a:srgbClr val="999999"/>
            </a:solidFill>
            <a:prstDash val="solid"/>
            <a:round/>
            <a:headEnd len="sm" w="sm" type="none"/>
            <a:tailEnd len="sm" w="sm" type="none"/>
          </a:ln>
          <a:effectLst>
            <a:outerShdw blurRad="85725" rotWithShape="0" algn="bl" dir="5400000" dist="85725">
              <a:srgbClr val="666666">
                <a:alpha val="64999"/>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700">
              <a:solidFill>
                <a:schemeClr val="dk2"/>
              </a:solidFill>
              <a:latin typeface="Open Sans"/>
              <a:ea typeface="Open Sans"/>
              <a:cs typeface="Open Sans"/>
              <a:sym typeface="Open Sans"/>
            </a:endParaRPr>
          </a:p>
          <a:p>
            <a:pPr indent="0" lvl="0" marL="0" rtl="0" algn="l">
              <a:lnSpc>
                <a:spcPct val="100000"/>
              </a:lnSpc>
              <a:spcBef>
                <a:spcPts val="1600"/>
              </a:spcBef>
              <a:spcAft>
                <a:spcPts val="0"/>
              </a:spcAft>
              <a:buNone/>
            </a:pPr>
            <a:r>
              <a:t/>
            </a:r>
            <a:endParaRPr b="1" sz="1300">
              <a:solidFill>
                <a:schemeClr val="dk2"/>
              </a:solidFill>
              <a:latin typeface="Open Sans"/>
              <a:ea typeface="Open Sans"/>
              <a:cs typeface="Open Sans"/>
              <a:sym typeface="Open Sans"/>
            </a:endParaRPr>
          </a:p>
          <a:p>
            <a:pPr indent="0" lvl="0" marL="0" rtl="0" algn="ctr">
              <a:lnSpc>
                <a:spcPct val="100000"/>
              </a:lnSpc>
              <a:spcBef>
                <a:spcPts val="1600"/>
              </a:spcBef>
              <a:spcAft>
                <a:spcPts val="0"/>
              </a:spcAft>
              <a:buNone/>
            </a:pPr>
            <a:r>
              <a:rPr b="1" lang="en">
                <a:solidFill>
                  <a:srgbClr val="FFFFFF"/>
                </a:solidFill>
                <a:latin typeface="Open Sans"/>
                <a:ea typeface="Open Sans"/>
                <a:cs typeface="Open Sans"/>
                <a:sym typeface="Open Sans"/>
              </a:rPr>
              <a:t>Immigrant  Cluster Comparison Analysis</a:t>
            </a:r>
            <a:r>
              <a:rPr b="1" lang="en" sz="1500">
                <a:solidFill>
                  <a:srgbClr val="FFFFFF"/>
                </a:solidFill>
                <a:latin typeface="Open Sans"/>
                <a:ea typeface="Open Sans"/>
                <a:cs typeface="Open Sans"/>
                <a:sym typeface="Open Sans"/>
              </a:rPr>
              <a:t> </a:t>
            </a:r>
            <a:endParaRPr b="1" sz="1500">
              <a:solidFill>
                <a:srgbClr val="FFFFFF"/>
              </a:solidFill>
              <a:latin typeface="Open Sans"/>
              <a:ea typeface="Open Sans"/>
              <a:cs typeface="Open Sans"/>
              <a:sym typeface="Open Sans"/>
            </a:endParaRPr>
          </a:p>
          <a:p>
            <a:pPr indent="-304800" lvl="0" marL="457200" rtl="0" algn="l">
              <a:lnSpc>
                <a:spcPct val="100000"/>
              </a:lnSpc>
              <a:spcBef>
                <a:spcPts val="1600"/>
              </a:spcBef>
              <a:spcAft>
                <a:spcPts val="0"/>
              </a:spcAft>
              <a:buClr>
                <a:srgbClr val="000000"/>
              </a:buClr>
              <a:buSzPts val="1200"/>
              <a:buFont typeface="Open Sans"/>
              <a:buChar char="●"/>
            </a:pPr>
            <a:r>
              <a:rPr lang="en" sz="1200">
                <a:latin typeface="Open Sans"/>
                <a:ea typeface="Open Sans"/>
                <a:cs typeface="Open Sans"/>
                <a:sym typeface="Open Sans"/>
              </a:rPr>
              <a:t>Family Income</a:t>
            </a:r>
            <a:endParaRPr sz="1200">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latin typeface="Open Sans"/>
                <a:ea typeface="Open Sans"/>
                <a:cs typeface="Open Sans"/>
                <a:sym typeface="Open Sans"/>
              </a:rPr>
              <a:t>Employment status</a:t>
            </a:r>
            <a:endParaRPr sz="1200">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latin typeface="Open Sans"/>
                <a:ea typeface="Open Sans"/>
                <a:cs typeface="Open Sans"/>
                <a:sym typeface="Open Sans"/>
              </a:rPr>
              <a:t>Food Stamp Recipiency </a:t>
            </a:r>
            <a:endParaRPr sz="1200">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latin typeface="Open Sans"/>
                <a:ea typeface="Open Sans"/>
                <a:cs typeface="Open Sans"/>
                <a:sym typeface="Open Sans"/>
              </a:rPr>
              <a:t>Means of transportation</a:t>
            </a:r>
            <a:endParaRPr sz="1200">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latin typeface="Open Sans"/>
                <a:ea typeface="Open Sans"/>
                <a:cs typeface="Open Sans"/>
                <a:sym typeface="Open Sans"/>
              </a:rPr>
              <a:t>etc.</a:t>
            </a:r>
            <a:endParaRPr sz="1200">
              <a:latin typeface="Open Sans"/>
              <a:ea typeface="Open Sans"/>
              <a:cs typeface="Open Sans"/>
              <a:sym typeface="Open Sans"/>
            </a:endParaRPr>
          </a:p>
          <a:p>
            <a:pPr indent="0" lvl="0" marL="0" rtl="0" algn="l">
              <a:lnSpc>
                <a:spcPct val="115000"/>
              </a:lnSpc>
              <a:spcBef>
                <a:spcPts val="1600"/>
              </a:spcBef>
              <a:spcAft>
                <a:spcPts val="0"/>
              </a:spcAft>
              <a:buNone/>
            </a:pPr>
            <a:r>
              <a:rPr lang="en" sz="1700">
                <a:solidFill>
                  <a:schemeClr val="dk2"/>
                </a:solidFill>
                <a:latin typeface="Open Sans"/>
                <a:ea typeface="Open Sans"/>
                <a:cs typeface="Open Sans"/>
                <a:sym typeface="Open Sans"/>
              </a:rPr>
              <a:t> </a:t>
            </a:r>
            <a:endParaRPr sz="17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sz="1700"/>
          </a:p>
        </p:txBody>
      </p:sp>
      <p:pic>
        <p:nvPicPr>
          <p:cNvPr id="141" name="Google Shape;141;p20"/>
          <p:cNvPicPr preferRelativeResize="0"/>
          <p:nvPr/>
        </p:nvPicPr>
        <p:blipFill>
          <a:blip r:embed="rId3">
            <a:alphaModFix/>
          </a:blip>
          <a:stretch>
            <a:fillRect/>
          </a:stretch>
        </p:blipFill>
        <p:spPr>
          <a:xfrm>
            <a:off x="4173375" y="968025"/>
            <a:ext cx="4867601" cy="2438200"/>
          </a:xfrm>
          <a:prstGeom prst="rect">
            <a:avLst/>
          </a:prstGeom>
          <a:noFill/>
          <a:ln>
            <a:noFill/>
          </a:ln>
        </p:spPr>
      </p:pic>
      <p:sp>
        <p:nvSpPr>
          <p:cNvPr id="142" name="Google Shape;142;p20"/>
          <p:cNvSpPr/>
          <p:nvPr/>
        </p:nvSpPr>
        <p:spPr>
          <a:xfrm>
            <a:off x="3018450" y="3041350"/>
            <a:ext cx="545400" cy="616800"/>
          </a:xfrm>
          <a:prstGeom prst="rightArrow">
            <a:avLst>
              <a:gd fmla="val 50000" name="adj1"/>
              <a:gd fmla="val 50000" name="adj2"/>
            </a:avLst>
          </a:prstGeom>
          <a:solidFill>
            <a:srgbClr val="666666"/>
          </a:solidFill>
          <a:ln cap="flat" cmpd="sng" w="9525">
            <a:solidFill>
              <a:srgbClr val="999999"/>
            </a:solidFill>
            <a:prstDash val="solid"/>
            <a:round/>
            <a:headEnd len="sm" w="sm" type="none"/>
            <a:tailEnd len="sm" w="sm" type="none"/>
          </a:ln>
          <a:effectLst>
            <a:outerShdw blurRad="85725" rotWithShape="0" algn="bl" dir="5400000" dist="85725">
              <a:srgbClr val="666666">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2672325" y="2487100"/>
            <a:ext cx="14853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Assigning cluster numbers by immigrants’ state residency </a:t>
            </a:r>
            <a:endParaRPr sz="900">
              <a:latin typeface="Open Sans"/>
              <a:ea typeface="Open Sans"/>
              <a:cs typeface="Open Sans"/>
              <a:sym typeface="Open Sans"/>
            </a:endParaRPr>
          </a:p>
        </p:txBody>
      </p:sp>
      <p:pic>
        <p:nvPicPr>
          <p:cNvPr id="144" name="Google Shape;144;p20"/>
          <p:cNvPicPr preferRelativeResize="0"/>
          <p:nvPr/>
        </p:nvPicPr>
        <p:blipFill rotWithShape="1">
          <a:blip r:embed="rId4">
            <a:alphaModFix/>
          </a:blip>
          <a:srcRect b="8941" l="0" r="0" t="0"/>
          <a:stretch/>
        </p:blipFill>
        <p:spPr>
          <a:xfrm>
            <a:off x="4245475" y="3658138"/>
            <a:ext cx="4381500" cy="763250"/>
          </a:xfrm>
          <a:prstGeom prst="rect">
            <a:avLst/>
          </a:prstGeom>
          <a:noFill/>
          <a:ln>
            <a:noFill/>
          </a:ln>
        </p:spPr>
      </p:pic>
      <p:sp>
        <p:nvSpPr>
          <p:cNvPr id="145" name="Google Shape;145;p20"/>
          <p:cNvSpPr/>
          <p:nvPr/>
        </p:nvSpPr>
        <p:spPr>
          <a:xfrm>
            <a:off x="4128475" y="966225"/>
            <a:ext cx="3757500" cy="292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233650" y="161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Cluster Analysis (immigrant level)</a:t>
            </a:r>
            <a:endParaRPr sz="3000"/>
          </a:p>
          <a:p>
            <a:pPr indent="0" lvl="0" marL="0" rtl="0" algn="l">
              <a:spcBef>
                <a:spcPts val="0"/>
              </a:spcBef>
              <a:spcAft>
                <a:spcPts val="0"/>
              </a:spcAft>
              <a:buNone/>
            </a:pPr>
            <a:r>
              <a:t/>
            </a:r>
            <a:endParaRPr/>
          </a:p>
        </p:txBody>
      </p:sp>
      <p:pic>
        <p:nvPicPr>
          <p:cNvPr id="151" name="Google Shape;151;p21"/>
          <p:cNvPicPr preferRelativeResize="0"/>
          <p:nvPr/>
        </p:nvPicPr>
        <p:blipFill rotWithShape="1">
          <a:blip r:embed="rId3">
            <a:alphaModFix/>
          </a:blip>
          <a:srcRect b="0" l="4525" r="0" t="4716"/>
          <a:stretch/>
        </p:blipFill>
        <p:spPr>
          <a:xfrm>
            <a:off x="4159850" y="843125"/>
            <a:ext cx="4947876" cy="3719874"/>
          </a:xfrm>
          <a:prstGeom prst="rect">
            <a:avLst/>
          </a:prstGeom>
          <a:noFill/>
          <a:ln>
            <a:noFill/>
          </a:ln>
        </p:spPr>
      </p:pic>
      <p:pic>
        <p:nvPicPr>
          <p:cNvPr id="152" name="Google Shape;152;p21"/>
          <p:cNvPicPr preferRelativeResize="0"/>
          <p:nvPr/>
        </p:nvPicPr>
        <p:blipFill rotWithShape="1">
          <a:blip r:embed="rId4">
            <a:alphaModFix/>
          </a:blip>
          <a:srcRect b="0" l="0" r="15569" t="0"/>
          <a:stretch/>
        </p:blipFill>
        <p:spPr>
          <a:xfrm>
            <a:off x="184850" y="739825"/>
            <a:ext cx="4127401" cy="4183850"/>
          </a:xfrm>
          <a:prstGeom prst="rect">
            <a:avLst/>
          </a:prstGeom>
          <a:noFill/>
          <a:ln>
            <a:noFill/>
          </a:ln>
        </p:spPr>
      </p:pic>
      <p:sp>
        <p:nvSpPr>
          <p:cNvPr id="153" name="Google Shape;153;p21"/>
          <p:cNvSpPr/>
          <p:nvPr/>
        </p:nvSpPr>
        <p:spPr>
          <a:xfrm>
            <a:off x="4870225" y="2762075"/>
            <a:ext cx="3591600" cy="458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2654700" y="2869425"/>
            <a:ext cx="1034700" cy="1200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