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4" r:id="rId3"/>
  </p:sldMasterIdLst>
  <p:notesMasterIdLst>
    <p:notesMasterId r:id="rId35"/>
  </p:notesMasterIdLst>
  <p:handoutMasterIdLst>
    <p:handoutMasterId r:id="rId36"/>
  </p:handoutMasterIdLst>
  <p:sldIdLst>
    <p:sldId id="663" r:id="rId4"/>
    <p:sldId id="699" r:id="rId5"/>
    <p:sldId id="688" r:id="rId6"/>
    <p:sldId id="689" r:id="rId7"/>
    <p:sldId id="668" r:id="rId8"/>
    <p:sldId id="669" r:id="rId9"/>
    <p:sldId id="710" r:id="rId10"/>
    <p:sldId id="709" r:id="rId11"/>
    <p:sldId id="711" r:id="rId12"/>
    <p:sldId id="712" r:id="rId13"/>
    <p:sldId id="713" r:id="rId14"/>
    <p:sldId id="714" r:id="rId15"/>
    <p:sldId id="715" r:id="rId16"/>
    <p:sldId id="680" r:id="rId17"/>
    <p:sldId id="670" r:id="rId18"/>
    <p:sldId id="671" r:id="rId19"/>
    <p:sldId id="702" r:id="rId20"/>
    <p:sldId id="672" r:id="rId21"/>
    <p:sldId id="677" r:id="rId22"/>
    <p:sldId id="718" r:id="rId23"/>
    <p:sldId id="673" r:id="rId24"/>
    <p:sldId id="674" r:id="rId25"/>
    <p:sldId id="683" r:id="rId26"/>
    <p:sldId id="682" r:id="rId27"/>
    <p:sldId id="681" r:id="rId28"/>
    <p:sldId id="676" r:id="rId29"/>
    <p:sldId id="378" r:id="rId30"/>
    <p:sldId id="275" r:id="rId31"/>
    <p:sldId id="321" r:id="rId32"/>
    <p:sldId id="380" r:id="rId33"/>
    <p:sldId id="679" r:id="rId34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vir Netanel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9900"/>
    <a:srgbClr val="0033CC"/>
    <a:srgbClr val="EA0000"/>
    <a:srgbClr val="009999"/>
    <a:srgbClr val="EE96DB"/>
    <a:srgbClr val="F5C1EA"/>
    <a:srgbClr val="CC0000"/>
    <a:srgbClr val="B2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22" autoAdjust="0"/>
    <p:restoredTop sz="90958" autoAdjust="0"/>
  </p:normalViewPr>
  <p:slideViewPr>
    <p:cSldViewPr>
      <p:cViewPr varScale="1">
        <p:scale>
          <a:sx n="57" d="100"/>
          <a:sy n="57" d="100"/>
        </p:scale>
        <p:origin x="2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23DFC78-7B82-48DD-B246-5B19617F91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57AEBA-73E1-4C97-BBDA-B835BE1B02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8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line one</a:t>
            </a:r>
          </a:p>
          <a:p>
            <a:r>
              <a:rPr lang="en-US" dirty="0"/>
              <a:t>This is line two</a:t>
            </a:r>
          </a:p>
          <a:p>
            <a:r>
              <a:rPr lang="en-US" dirty="0"/>
              <a:t>This is line three</a:t>
            </a:r>
          </a:p>
          <a:p>
            <a:r>
              <a:rPr lang="en-US" dirty="0"/>
              <a:t>This is line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75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5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'test_file.txt'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'r’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 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s </a:t>
            </a:r>
            <a:r>
              <a:rPr lang="en-US" sz="1200" dirty="0">
                <a:solidFill>
                  <a:srgbClr val="A52A2A"/>
                </a:solidFill>
                <a:latin typeface="Arial Unicode MS" pitchFamily="34" charset="-128"/>
              </a:rPr>
              <a:t>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f.read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() </a:t>
            </a:r>
          </a:p>
          <a:p>
            <a:r>
              <a:rPr lang="en-US" sz="1200" dirty="0">
                <a:solidFill>
                  <a:srgbClr val="7030A0"/>
                </a:solidFill>
                <a:latin typeface="Arial Unicode MS" pitchFamily="34" charset="-128"/>
              </a:rPr>
              <a:t>print</a:t>
            </a:r>
            <a:r>
              <a:rPr lang="en-US" sz="1200" dirty="0">
                <a:latin typeface="Arial Unicode MS" pitchFamily="34" charset="-128"/>
              </a:rPr>
              <a:t>(s)</a:t>
            </a:r>
          </a:p>
          <a:p>
            <a:r>
              <a:rPr lang="en-US" sz="1200" dirty="0">
                <a:latin typeface="Arial Unicode MS" pitchFamily="34" charset="-128"/>
              </a:rPr>
              <a:t>print(type(f))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Unicode MS" pitchFamily="34" charset="-128"/>
              </a:rPr>
              <a:t>print(type(s))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 Unicode MS" pitchFamily="34" charset="-128"/>
              </a:rPr>
              <a:t>f.close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</a:rPr>
              <a:t>()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19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394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3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4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33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1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77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678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79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53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0EF9A-AEB5-48A2-8B4F-0A5C3B22E050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1CB-4A84-4088-914B-EEB341CA24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9ABC-34E2-46B6-AEB9-2773D9817787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E466-5E34-43FB-B16C-C1BF593904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45222-BF75-49A8-BB3C-6B7BD0360FD9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683D-3FA0-4AB2-93BC-B7410D151EF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BFF58-06DB-4493-9998-2DCB71E3AD1C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B902-DF34-4033-9C77-C3D901DCCC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86AD-87E5-41E5-AB26-4F3149E72E32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08BC6-65AA-448B-9A8E-E79B6B6D6B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D7812-837D-4E82-9429-C11EBD424522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AE0FE-33FF-4B00-BC5C-F6A16FBA0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DEC73-10D8-4E56-A865-E9AF4DA97C33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0C2A-BD64-4F46-9C18-341D36624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D381-4A4F-4D3C-A920-25F8061C2C3D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6873D-98B1-4650-8683-6E805CD537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C5132-47AB-4805-A6E7-B0B7DB57A388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AD195-D0EF-4083-B66E-C7F542926F5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AE116-87C0-4DA1-B72A-FCB8A4DA0803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CE5F-CE57-415C-9D46-CF9FA673030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5F1A-2B1C-4E02-8A1B-23D6E6A33727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1424-0588-4D6F-87EC-E7B9AC7390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84097-6BE7-4C4A-8206-CF47FA231C85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BCEC2-7AFA-4D53-AB86-EE0295861F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470D1-2DF8-4246-A70F-4D74896100C9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29330-6766-492A-A741-59B3C62871A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7F350-81C4-4421-9AF6-ED17D59D3FB2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44D-7412-4603-ABD3-399399BE65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75CC6-6355-4D98-B0C9-D8E2E0B517FA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9E26F-E756-4A11-B683-CEE1457659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4545-BAB9-49EB-A035-CFA393BCC167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B338-A8E4-402D-AD9A-E0FFA7FD38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535E-1DF3-4526-9908-D8D3B0C4E407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2957-52E9-404E-BC36-454F5CAD00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EBDD-3CDE-4A78-B1E7-19FC405DA35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6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DB33-F732-4D5A-BE5E-EB9AC88EA0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9BC7-4484-4B6F-99AE-6CC4D72338B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D45-C732-430C-8110-0DC2E58C8BD4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5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6937-2B7F-4C6A-AFFB-AF4140529521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B749-52CB-49BC-ADBE-EB9E09C9F977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8D1DC-247A-4560-BC65-4E856D6F2A9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6080-EA93-43E1-AA06-890179788C6C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69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536-6F2B-483B-9DA0-066D75DB452D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1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FC0-1F84-449B-B47E-6F77F9E1938F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E6C6-94B7-4A8B-B2E5-617B17CABB8A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6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F7A5-6A56-46CA-AAA4-6B8312F7D8FC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2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F8F-7DFE-4406-B09F-A19F06C99EC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79EED-21B0-49F4-98B4-F9CD02A89B49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0E44-E9F7-428A-9F57-589167CE16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66A3-7EB7-4C86-98C2-106B4BC48DC3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03DD-4EA2-4E50-91BF-7111ED1B497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04DFC-E0DC-4B9F-8D3F-38364631BA75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ADA7A-581F-4BAC-A282-9F820CB2E4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32A3E-B4FA-4CB0-8854-CB168EB4429A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BBB5-7941-4BF8-860D-95659E9D81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44D0C-A56F-45D5-B587-9F2F7EBEAD3F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6F79-ED90-45A0-94D1-D5A6B20B66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A013F-443F-474A-B337-1C06A9017503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76C19-AC52-4839-8173-358A68E1EC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9A8DEEB-B6AC-4CB5-996D-EECAD2F9CE11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3B224B-4FD0-46A6-BD85-536D183C51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D52048-3255-4830-A3DB-1D4128AC8AA0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08DC21-AD9C-4CE9-9F6B-2199E30424A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06B2-93A6-43EF-84FE-E75342E234EA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iconarchive.com/show/junior-icons-by-treetog/drive-win-icon.html" TargetMode="External"/><Relationship Id="rId7" Type="http://schemas.openxmlformats.org/officeDocument/2006/relationships/hyperlink" Target="http://www.iconarchive.com/show/leaf-mimes-icons-by-untergunter/text-x-python-ic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conarchive.com/show/sleek-xp-basic-icons-by-hopstarter/Document-icon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iconarchive.com/show/plex-icons-by-cornmanthe3rd/System-folder-yellow-icon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iconarchive.com/show/junior-icons-by-treetog/drive-win-icon.html" TargetMode="External"/><Relationship Id="rId7" Type="http://schemas.openxmlformats.org/officeDocument/2006/relationships/hyperlink" Target="http://www.iconarchive.com/show/leaf-mimes-icons-by-untergunter/text-x-python-ic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conarchive.com/show/sleek-xp-basic-icons-by-hopstarter/Document-icon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iconarchive.com/show/plex-icons-by-cornmanthe3rd/System-folder-yellow-icon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iconarchive.com/show/junior-icons-by-treetog/drive-win-icon.html" TargetMode="External"/><Relationship Id="rId7" Type="http://schemas.openxmlformats.org/officeDocument/2006/relationships/hyperlink" Target="http://www.iconarchive.com/show/leaf-mimes-icons-by-untergunter/text-x-python-ic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conarchive.com/show/sleek-xp-basic-icons-by-hopstarter/Document-icon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iconarchive.com/show/plex-icons-by-cornmanthe3rd/System-folder-yellow-icon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iconarchive.com/show/junior-icons-by-treetog/drive-win-icon.html" TargetMode="External"/><Relationship Id="rId7" Type="http://schemas.openxmlformats.org/officeDocument/2006/relationships/hyperlink" Target="http://www.iconarchive.com/show/leaf-mimes-icons-by-untergunter/text-x-python-ic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conarchive.com/show/sleek-xp-basic-icons-by-hopstarter/Document-icon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iconarchive.com/show/plex-icons-by-cornmanthe3rd/System-folder-yellow-ic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iconarchive.com/show/junior-icons-by-treetog/drive-win-icon.html" TargetMode="External"/><Relationship Id="rId7" Type="http://schemas.openxmlformats.org/officeDocument/2006/relationships/hyperlink" Target="http://www.iconarchive.com/show/leaf-mimes-icons-by-untergunter/text-x-python-ic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conarchive.com/show/sleek-xp-basic-icons-by-hopstarter/Document-icon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iconarchive.com/show/plex-icons-by-cornmanthe3rd/System-folder-yellow-icon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iconarchive.com/show/junior-icons-by-treetog/drive-win-icon.html" TargetMode="External"/><Relationship Id="rId7" Type="http://schemas.openxmlformats.org/officeDocument/2006/relationships/hyperlink" Target="http://www.iconarchive.com/show/leaf-mimes-icons-by-untergunter/text-x-python-ic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conarchive.com/show/sleek-xp-basic-icons-by-hopstarter/Document-icon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iconarchive.com/show/plex-icons-by-cornmanthe3rd/System-folder-yellow-icon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iconarchive.com/show/junior-icons-by-treetog/drive-win-icon.html" TargetMode="External"/><Relationship Id="rId7" Type="http://schemas.openxmlformats.org/officeDocument/2006/relationships/hyperlink" Target="http://www.iconarchive.com/show/leaf-mimes-icons-by-untergunter/text-x-python-ic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conarchive.com/show/sleek-xp-basic-icons-by-hopstarter/Document-icon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iconarchive.com/show/plex-icons-by-cornmanthe3rd/System-folder-yellow-ic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098" y="5181600"/>
            <a:ext cx="83058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GB" sz="4800" b="1" kern="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I/O</a:t>
            </a:r>
            <a:endParaRPr lang="en-US" sz="4800" b="1" kern="0" dirty="0">
              <a:solidFill>
                <a:srgbClr val="00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2219" y="4419600"/>
            <a:ext cx="24288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2022-2023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9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E0D81-B737-3471-98E4-AE366002A089}"/>
              </a:ext>
            </a:extLst>
          </p:cNvPr>
          <p:cNvGrpSpPr/>
          <p:nvPr/>
        </p:nvGrpSpPr>
        <p:grpSpPr>
          <a:xfrm>
            <a:off x="1219200" y="2203103"/>
            <a:ext cx="6046806" cy="3984887"/>
            <a:chOff x="-684740" y="277876"/>
            <a:chExt cx="7138577" cy="4704373"/>
          </a:xfrm>
        </p:grpSpPr>
        <p:pic>
          <p:nvPicPr>
            <p:cNvPr id="1030" name="Picture 6" descr="drive win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84740" y="277876"/>
              <a:ext cx="1219200" cy="1219201"/>
            </a:xfrm>
            <a:prstGeom prst="rect">
              <a:avLst/>
            </a:prstGeom>
            <a:noFill/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0E0860-D421-439A-AC05-19B4BA34D276}"/>
                </a:ext>
              </a:extLst>
            </p:cNvPr>
            <p:cNvGrpSpPr/>
            <p:nvPr/>
          </p:nvGrpSpPr>
          <p:grpSpPr>
            <a:xfrm>
              <a:off x="534460" y="630133"/>
              <a:ext cx="5919377" cy="4352116"/>
              <a:chOff x="506068" y="575069"/>
              <a:chExt cx="6472698" cy="4758932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2895600" y="43434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2" name="Picture 8" descr="Document icon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81400" y="4724400"/>
                <a:ext cx="609600" cy="609601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text x python icon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743200" y="2590800"/>
                <a:ext cx="609600" cy="609601"/>
              </a:xfrm>
              <a:prstGeom prst="rect">
                <a:avLst/>
              </a:prstGeom>
              <a:noFill/>
            </p:spPr>
          </p:pic>
          <p:cxnSp>
            <p:nvCxnSpPr>
              <p:cNvPr id="16" name="Straight Connector 15"/>
              <p:cNvCxnSpPr/>
              <p:nvPr/>
            </p:nvCxnSpPr>
            <p:spPr bwMode="auto">
              <a:xfrm>
                <a:off x="838200" y="1905000"/>
                <a:ext cx="16933" cy="16002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38200" y="17526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855134" y="3048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1905000" y="3810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506068" y="575069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C:\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22219" y="2057400"/>
                <a:ext cx="10118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Python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64898" y="3352800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Data</a:t>
                </a: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1905000" y="3733800"/>
                <a:ext cx="3175" cy="55562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302500" y="4114800"/>
                <a:ext cx="950235" cy="47677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2022</a:t>
                </a:r>
              </a:p>
            </p:txBody>
          </p:sp>
          <p:cxnSp>
            <p:nvCxnSpPr>
              <p:cNvPr id="54" name="Straight Connector 53"/>
              <p:cNvCxnSpPr>
                <a:endCxn id="1032" idx="1"/>
              </p:cNvCxnSpPr>
              <p:nvPr/>
            </p:nvCxnSpPr>
            <p:spPr bwMode="auto">
              <a:xfrm>
                <a:off x="2895600" y="50292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726225" y="2743200"/>
                <a:ext cx="22525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analyze_data.py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91000" y="4876800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income.txt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>
                <a:off x="1905000" y="2438400"/>
                <a:ext cx="0" cy="44873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905000" y="28956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844111" y="2085800"/>
                <a:ext cx="205216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1600" dirty="0">
                    <a:solidFill>
                      <a:srgbClr val="FF0000"/>
                    </a:solidFill>
                    <a:sym typeface="Wingdings" pitchFamily="2" charset="2"/>
                  </a:rPr>
                  <a:t></a:t>
                </a:r>
                <a:r>
                  <a:rPr lang="he-IL" sz="1600" dirty="0">
                    <a:solidFill>
                      <a:srgbClr val="FF0000"/>
                    </a:solidFill>
                  </a:rPr>
                  <a:t>)</a:t>
                </a:r>
                <a:r>
                  <a:rPr lang="en-US" sz="1600" dirty="0">
                    <a:solidFill>
                      <a:srgbClr val="FF0000"/>
                    </a:solidFill>
                  </a:rPr>
                  <a:t>Current directory)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CC06F-A4DE-A117-FC71-85513015B744}"/>
              </a:ext>
            </a:extLst>
          </p:cNvPr>
          <p:cNvSpPr txBox="1"/>
          <p:nvPr/>
        </p:nvSpPr>
        <p:spPr>
          <a:xfrm>
            <a:off x="228609" y="1386779"/>
            <a:ext cx="89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And what would be the </a:t>
            </a:r>
            <a:r>
              <a:rPr lang="en-US" sz="2400" b="1" dirty="0">
                <a:solidFill>
                  <a:srgbClr val="0070C0"/>
                </a:solidFill>
              </a:rPr>
              <a:t>relative path </a:t>
            </a:r>
            <a:r>
              <a:rPr lang="en-US" sz="2400" dirty="0"/>
              <a:t>to access 'income.txt' from the code inside 'analyze_data.py’ in the following example?</a:t>
            </a:r>
            <a:endParaRPr lang="en-IL" sz="2400" dirty="0"/>
          </a:p>
        </p:txBody>
      </p:sp>
      <p:pic>
        <p:nvPicPr>
          <p:cNvPr id="9" name="Picture 4" descr="System folder yellow icon">
            <a:hlinkClick r:id="rId9"/>
            <a:extLst>
              <a:ext uri="{FF2B5EF4-FFF2-40B4-BE49-F238E27FC236}">
                <a16:creationId xmlns:a16="http://schemas.microsoft.com/office/drawing/2014/main" id="{05634C25-92AC-0EA5-25C9-F02205DB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1124" y="2968113"/>
            <a:ext cx="649311" cy="649311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3EEDBB-55EF-7D34-3A88-C72FF686FFEA}"/>
              </a:ext>
            </a:extLst>
          </p:cNvPr>
          <p:cNvCxnSpPr/>
          <p:nvPr/>
        </p:nvCxnSpPr>
        <p:spPr bwMode="auto">
          <a:xfrm>
            <a:off x="1675304" y="2975747"/>
            <a:ext cx="0" cy="3476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8E5BE2-7D48-162B-7D6F-8A6AB4B57EDF}"/>
              </a:ext>
            </a:extLst>
          </p:cNvPr>
          <p:cNvCxnSpPr/>
          <p:nvPr/>
        </p:nvCxnSpPr>
        <p:spPr bwMode="auto">
          <a:xfrm>
            <a:off x="1675304" y="3329917"/>
            <a:ext cx="531254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1C4E4C-4E99-A4DB-B9C5-E238A644425E}"/>
              </a:ext>
            </a:extLst>
          </p:cNvPr>
          <p:cNvSpPr txBox="1"/>
          <p:nvPr/>
        </p:nvSpPr>
        <p:spPr>
          <a:xfrm>
            <a:off x="2845688" y="3127791"/>
            <a:ext cx="598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57243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0B975A-57C1-A470-5FE0-6B509B28D5C1}"/>
              </a:ext>
            </a:extLst>
          </p:cNvPr>
          <p:cNvGrpSpPr/>
          <p:nvPr/>
        </p:nvGrpSpPr>
        <p:grpSpPr>
          <a:xfrm>
            <a:off x="1219200" y="2203103"/>
            <a:ext cx="4876800" cy="3213845"/>
            <a:chOff x="1219200" y="2203103"/>
            <a:chExt cx="6046806" cy="39848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3E0D81-B737-3471-98E4-AE366002A089}"/>
                </a:ext>
              </a:extLst>
            </p:cNvPr>
            <p:cNvGrpSpPr/>
            <p:nvPr/>
          </p:nvGrpSpPr>
          <p:grpSpPr>
            <a:xfrm>
              <a:off x="1219200" y="2203103"/>
              <a:ext cx="6046806" cy="3984887"/>
              <a:chOff x="-684740" y="277876"/>
              <a:chExt cx="7138577" cy="4704373"/>
            </a:xfrm>
          </p:grpSpPr>
          <p:pic>
            <p:nvPicPr>
              <p:cNvPr id="1030" name="Picture 6" descr="drive win icon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684740" y="277876"/>
                <a:ext cx="1219200" cy="1219201"/>
              </a:xfrm>
              <a:prstGeom prst="rect">
                <a:avLst/>
              </a:prstGeom>
              <a:noFill/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E0E0860-D421-439A-AC05-19B4BA34D276}"/>
                  </a:ext>
                </a:extLst>
              </p:cNvPr>
              <p:cNvGrpSpPr/>
              <p:nvPr/>
            </p:nvGrpSpPr>
            <p:grpSpPr>
              <a:xfrm>
                <a:off x="534460" y="630133"/>
                <a:ext cx="5919377" cy="4352116"/>
                <a:chOff x="506068" y="575069"/>
                <a:chExt cx="6472698" cy="4758932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auto">
                <a:xfrm>
                  <a:off x="2895600" y="4343400"/>
                  <a:ext cx="0" cy="6858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Document icon">
                  <a:hlinkClick r:id="rId5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581400" y="4724400"/>
                  <a:ext cx="609600" cy="60960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4" name="Picture 10" descr="text x python icon">
                  <a:hlinkClick r:id="rId7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2743200" y="2590800"/>
                  <a:ext cx="609600" cy="60960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38200" y="1905000"/>
                  <a:ext cx="16933" cy="1600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838200" y="1752600"/>
                  <a:ext cx="1447800" cy="838200"/>
                  <a:chOff x="1219200" y="2362200"/>
                  <a:chExt cx="1447800" cy="83820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1219200" y="2819400"/>
                    <a:ext cx="6858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8" name="Picture 4" descr="System folder yellow icon">
                    <a:hlinkClick r:id="rId9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1828800" y="2362200"/>
                    <a:ext cx="838200" cy="8382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855134" y="3048000"/>
                  <a:ext cx="1447800" cy="838200"/>
                  <a:chOff x="1219200" y="2362200"/>
                  <a:chExt cx="1447800" cy="83820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1219200" y="2819400"/>
                    <a:ext cx="6858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1" name="Picture 4" descr="System folder yellow icon">
                    <a:hlinkClick r:id="rId9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1828800" y="2362200"/>
                    <a:ext cx="838200" cy="838200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905000" y="3810000"/>
                  <a:ext cx="1447800" cy="838200"/>
                  <a:chOff x="1219200" y="2362200"/>
                  <a:chExt cx="1447800" cy="8382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 bwMode="auto">
                  <a:xfrm>
                    <a:off x="1219200" y="2819400"/>
                    <a:ext cx="6858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4" descr="System folder yellow icon">
                    <a:hlinkClick r:id="rId9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1828800" y="2362200"/>
                    <a:ext cx="838200" cy="83820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506068" y="575069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C:\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22219" y="2057400"/>
                  <a:ext cx="10118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Python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464898" y="3352800"/>
                  <a:ext cx="736100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Data</a:t>
                  </a:r>
                </a:p>
              </p:txBody>
            </p:sp>
            <p:cxnSp>
              <p:nvCxnSpPr>
                <p:cNvPr id="46" name="Straight Connector 45"/>
                <p:cNvCxnSpPr>
                  <a:cxnSpLocks/>
                </p:cNvCxnSpPr>
                <p:nvPr/>
              </p:nvCxnSpPr>
              <p:spPr bwMode="auto">
                <a:xfrm>
                  <a:off x="1905000" y="3733800"/>
                  <a:ext cx="3175" cy="555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3302500" y="4114800"/>
                  <a:ext cx="1178209" cy="59115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/>
                  <a:r>
                    <a:rPr lang="en-US" b="1" dirty="0">
                      <a:latin typeface="Courier" pitchFamily="49" charset="0"/>
                    </a:rPr>
                    <a:t>2022</a:t>
                  </a:r>
                </a:p>
              </p:txBody>
            </p:sp>
            <p:cxnSp>
              <p:nvCxnSpPr>
                <p:cNvPr id="54" name="Straight Connector 53"/>
                <p:cNvCxnSpPr>
                  <a:endCxn id="1032" idx="1"/>
                </p:cNvCxnSpPr>
                <p:nvPr/>
              </p:nvCxnSpPr>
              <p:spPr bwMode="auto">
                <a:xfrm>
                  <a:off x="2895600" y="5029200"/>
                  <a:ext cx="6858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726225" y="2743200"/>
                  <a:ext cx="2252541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analyze_data.py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91000" y="4876800"/>
                  <a:ext cx="1563248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/>
                  <a:r>
                    <a:rPr lang="en-US" b="1" dirty="0">
                      <a:latin typeface="Courier" pitchFamily="49" charset="0"/>
                    </a:rPr>
                    <a:t>income.txt</a:t>
                  </a:r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1905000" y="2438400"/>
                  <a:ext cx="0" cy="44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1905000" y="2895600"/>
                  <a:ext cx="6858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3844111" y="2085800"/>
                  <a:ext cx="2052164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sz="1600" dirty="0">
                      <a:solidFill>
                        <a:srgbClr val="FF0000"/>
                      </a:solidFill>
                      <a:sym typeface="Wingdings" pitchFamily="2" charset="2"/>
                    </a:rPr>
                    <a:t></a:t>
                  </a:r>
                  <a:r>
                    <a:rPr lang="he-IL" sz="1600" dirty="0">
                      <a:solidFill>
                        <a:srgbClr val="FF0000"/>
                      </a:solidFill>
                    </a:rPr>
                    <a:t>)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Current directory)</a:t>
                  </a:r>
                  <a:endParaRPr lang="he-IL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pic>
          <p:nvPicPr>
            <p:cNvPr id="9" name="Picture 4" descr="System folder yellow icon">
              <a:hlinkClick r:id="rId9"/>
              <a:extLst>
                <a:ext uri="{FF2B5EF4-FFF2-40B4-BE49-F238E27FC236}">
                  <a16:creationId xmlns:a16="http://schemas.microsoft.com/office/drawing/2014/main" id="{05634C25-92AC-0EA5-25C9-F02205DB3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191124" y="2968113"/>
              <a:ext cx="649311" cy="649311"/>
            </a:xfrm>
            <a:prstGeom prst="rect">
              <a:avLst/>
            </a:prstGeom>
            <a:noFill/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3EEDBB-55EF-7D34-3A88-C72FF686FFEA}"/>
                </a:ext>
              </a:extLst>
            </p:cNvPr>
            <p:cNvCxnSpPr/>
            <p:nvPr/>
          </p:nvCxnSpPr>
          <p:spPr bwMode="auto">
            <a:xfrm>
              <a:off x="1675304" y="2975747"/>
              <a:ext cx="0" cy="34761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8E5BE2-7D48-162B-7D6F-8A6AB4B57EDF}"/>
                </a:ext>
              </a:extLst>
            </p:cNvPr>
            <p:cNvCxnSpPr/>
            <p:nvPr/>
          </p:nvCxnSpPr>
          <p:spPr bwMode="auto">
            <a:xfrm>
              <a:off x="1675304" y="3329917"/>
              <a:ext cx="531254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1C4E4C-4E99-A4DB-B9C5-E238A644425E}"/>
                </a:ext>
              </a:extLst>
            </p:cNvPr>
            <p:cNvSpPr txBox="1"/>
            <p:nvPr/>
          </p:nvSpPr>
          <p:spPr>
            <a:xfrm>
              <a:off x="2845688" y="3127791"/>
              <a:ext cx="59824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>
                  <a:latin typeface="Courier" pitchFamily="49" charset="0"/>
                </a:rPr>
                <a:t>Dev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20C42A-90C5-81A7-4259-1D01AEBA1212}"/>
              </a:ext>
            </a:extLst>
          </p:cNvPr>
          <p:cNvSpPr txBox="1"/>
          <p:nvPr/>
        </p:nvSpPr>
        <p:spPr>
          <a:xfrm>
            <a:off x="584557" y="5600649"/>
            <a:ext cx="82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Answer: </a:t>
            </a:r>
            <a:r>
              <a:rPr lang="en-US" sz="2400" b="1" dirty="0">
                <a:solidFill>
                  <a:srgbClr val="0070C0"/>
                </a:solidFill>
              </a:rPr>
              <a:t>Relative path: </a:t>
            </a:r>
            <a:r>
              <a:rPr lang="en-US" sz="2400" b="1" dirty="0">
                <a:latin typeface="Courier" pitchFamily="49" charset="0"/>
              </a:rPr>
              <a:t>..\Data\2022\income.txt</a:t>
            </a:r>
          </a:p>
          <a:p>
            <a:pPr algn="l" rtl="0"/>
            <a:r>
              <a:rPr lang="en-US" sz="2400" dirty="0"/>
              <a:t> (The same as before!)</a:t>
            </a:r>
            <a:endParaRPr lang="en-IL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D85E3-3AFC-B35D-4D9B-36DE7E033504}"/>
              </a:ext>
            </a:extLst>
          </p:cNvPr>
          <p:cNvSpPr txBox="1"/>
          <p:nvPr/>
        </p:nvSpPr>
        <p:spPr>
          <a:xfrm>
            <a:off x="228609" y="1386779"/>
            <a:ext cx="89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And what would be the </a:t>
            </a:r>
            <a:r>
              <a:rPr lang="en-US" sz="2400" b="1" dirty="0">
                <a:solidFill>
                  <a:srgbClr val="0070C0"/>
                </a:solidFill>
              </a:rPr>
              <a:t>relative path </a:t>
            </a:r>
            <a:r>
              <a:rPr lang="en-US" sz="2400" dirty="0"/>
              <a:t>to access 'income.txt' from the code inside 'analyze_data.py’ in the following example?</a:t>
            </a:r>
            <a:endParaRPr lang="en-IL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CA8BB5-1249-8E9D-5C41-64EB05738B7A}"/>
              </a:ext>
            </a:extLst>
          </p:cNvPr>
          <p:cNvCxnSpPr>
            <a:cxnSpLocks/>
          </p:cNvCxnSpPr>
          <p:nvPr/>
        </p:nvCxnSpPr>
        <p:spPr bwMode="auto">
          <a:xfrm flipH="1">
            <a:off x="1801282" y="3145780"/>
            <a:ext cx="20501" cy="1271424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FFD185-080F-E322-ACA6-3A69DF266B93}"/>
              </a:ext>
            </a:extLst>
          </p:cNvPr>
          <p:cNvCxnSpPr>
            <a:cxnSpLocks/>
          </p:cNvCxnSpPr>
          <p:nvPr/>
        </p:nvCxnSpPr>
        <p:spPr bwMode="auto">
          <a:xfrm>
            <a:off x="1811532" y="4379132"/>
            <a:ext cx="964869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60DA86-1D68-B59A-829C-E9AFF9536105}"/>
              </a:ext>
            </a:extLst>
          </p:cNvPr>
          <p:cNvCxnSpPr>
            <a:cxnSpLocks/>
          </p:cNvCxnSpPr>
          <p:nvPr/>
        </p:nvCxnSpPr>
        <p:spPr bwMode="auto">
          <a:xfrm>
            <a:off x="2799921" y="4401577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73D597-06FF-DA9D-BB6F-42109D85C976}"/>
              </a:ext>
            </a:extLst>
          </p:cNvPr>
          <p:cNvCxnSpPr>
            <a:cxnSpLocks/>
          </p:cNvCxnSpPr>
          <p:nvPr/>
        </p:nvCxnSpPr>
        <p:spPr bwMode="auto">
          <a:xfrm>
            <a:off x="2799921" y="4929145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91348-9428-E321-8C08-B3D1BEF4E8B8}"/>
              </a:ext>
            </a:extLst>
          </p:cNvPr>
          <p:cNvCxnSpPr>
            <a:cxnSpLocks/>
          </p:cNvCxnSpPr>
          <p:nvPr/>
        </p:nvCxnSpPr>
        <p:spPr bwMode="auto">
          <a:xfrm>
            <a:off x="3427691" y="4932874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89F469-7A35-82A0-20A8-E3500D3C92BC}"/>
              </a:ext>
            </a:extLst>
          </p:cNvPr>
          <p:cNvCxnSpPr>
            <a:cxnSpLocks/>
          </p:cNvCxnSpPr>
          <p:nvPr/>
        </p:nvCxnSpPr>
        <p:spPr bwMode="auto">
          <a:xfrm>
            <a:off x="3427691" y="5460442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E55309-0DD7-C939-6FE6-62C0A3ABD4F4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6920" y="3571646"/>
            <a:ext cx="637895" cy="8293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74AA3B-AE21-61F4-A88E-74D68997DE2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91464" y="3122781"/>
            <a:ext cx="1933" cy="494145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2999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E0D81-B737-3471-98E4-AE366002A089}"/>
              </a:ext>
            </a:extLst>
          </p:cNvPr>
          <p:cNvGrpSpPr/>
          <p:nvPr/>
        </p:nvGrpSpPr>
        <p:grpSpPr>
          <a:xfrm>
            <a:off x="1219200" y="2203103"/>
            <a:ext cx="5514136" cy="3892897"/>
            <a:chOff x="-684740" y="277876"/>
            <a:chExt cx="6509732" cy="4595773"/>
          </a:xfrm>
        </p:grpSpPr>
        <p:pic>
          <p:nvPicPr>
            <p:cNvPr id="1030" name="Picture 6" descr="drive win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84740" y="277876"/>
              <a:ext cx="1219200" cy="1219201"/>
            </a:xfrm>
            <a:prstGeom prst="rect">
              <a:avLst/>
            </a:prstGeom>
            <a:noFill/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0E0860-D421-439A-AC05-19B4BA34D276}"/>
                </a:ext>
              </a:extLst>
            </p:cNvPr>
            <p:cNvGrpSpPr/>
            <p:nvPr/>
          </p:nvGrpSpPr>
          <p:grpSpPr>
            <a:xfrm>
              <a:off x="520052" y="630133"/>
              <a:ext cx="5304940" cy="4243516"/>
              <a:chOff x="490313" y="575069"/>
              <a:chExt cx="5800826" cy="464018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1921179" y="4224649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2" name="Picture 8" descr="Document icon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06979" y="4605649"/>
                <a:ext cx="609600" cy="609601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text x python icon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743200" y="2590800"/>
                <a:ext cx="609600" cy="609601"/>
              </a:xfrm>
              <a:prstGeom prst="rect">
                <a:avLst/>
              </a:prstGeom>
              <a:noFill/>
            </p:spPr>
          </p:pic>
          <p:grpSp>
            <p:nvGrpSpPr>
              <p:cNvPr id="28" name="Group 27"/>
              <p:cNvGrpSpPr/>
              <p:nvPr/>
            </p:nvGrpSpPr>
            <p:grpSpPr>
              <a:xfrm>
                <a:off x="838200" y="17526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31" name="Picture 4" descr="System folder yellow icon">
                <a:hlinkClick r:id="rId9"/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90313" y="2929250"/>
                <a:ext cx="838200" cy="838200"/>
              </a:xfrm>
              <a:prstGeom prst="rect">
                <a:avLst/>
              </a:prstGeom>
              <a:noFill/>
            </p:spPr>
          </p:pic>
          <p:grpSp>
            <p:nvGrpSpPr>
              <p:cNvPr id="39" name="Group 38"/>
              <p:cNvGrpSpPr/>
              <p:nvPr/>
            </p:nvGrpSpPr>
            <p:grpSpPr>
              <a:xfrm>
                <a:off x="930579" y="3691248"/>
                <a:ext cx="1447799" cy="838200"/>
                <a:chOff x="244779" y="2243448"/>
                <a:chExt cx="1447799" cy="838200"/>
              </a:xfrm>
            </p:grpSpPr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244779" y="2700649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54378" y="2243448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506068" y="575069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C:\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77648" y="1990775"/>
                <a:ext cx="10118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Python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430612" y="3203443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Data</a:t>
                </a: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930578" y="3615049"/>
                <a:ext cx="3176" cy="55562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378378" y="3931517"/>
                <a:ext cx="950236" cy="47677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2022</a:t>
                </a:r>
              </a:p>
            </p:txBody>
          </p:sp>
          <p:cxnSp>
            <p:nvCxnSpPr>
              <p:cNvPr id="54" name="Straight Connector 53"/>
              <p:cNvCxnSpPr>
                <a:endCxn id="1032" idx="1"/>
              </p:cNvCxnSpPr>
              <p:nvPr/>
            </p:nvCxnSpPr>
            <p:spPr bwMode="auto">
              <a:xfrm>
                <a:off x="1921179" y="4910449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038598" y="2744583"/>
                <a:ext cx="22525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analyze_data.py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16579" y="4758050"/>
                <a:ext cx="156324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income.txt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>
                <a:off x="1905000" y="2438400"/>
                <a:ext cx="0" cy="44873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905000" y="28956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9539" y="2019175"/>
                <a:ext cx="205216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1600" dirty="0">
                    <a:solidFill>
                      <a:srgbClr val="FF0000"/>
                    </a:solidFill>
                    <a:sym typeface="Wingdings" pitchFamily="2" charset="2"/>
                  </a:rPr>
                  <a:t></a:t>
                </a:r>
                <a:r>
                  <a:rPr lang="he-IL" sz="1600" dirty="0">
                    <a:solidFill>
                      <a:srgbClr val="FF0000"/>
                    </a:solidFill>
                  </a:rPr>
                  <a:t>)</a:t>
                </a:r>
                <a:r>
                  <a:rPr lang="en-US" sz="1600" dirty="0">
                    <a:solidFill>
                      <a:srgbClr val="FF0000"/>
                    </a:solidFill>
                  </a:rPr>
                  <a:t>Current directory)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CC06F-A4DE-A117-FC71-85513015B744}"/>
              </a:ext>
            </a:extLst>
          </p:cNvPr>
          <p:cNvSpPr txBox="1"/>
          <p:nvPr/>
        </p:nvSpPr>
        <p:spPr>
          <a:xfrm>
            <a:off x="601201" y="1386779"/>
            <a:ext cx="820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And in this third example?</a:t>
            </a:r>
            <a:endParaRPr lang="en-IL" sz="2400" dirty="0"/>
          </a:p>
        </p:txBody>
      </p:sp>
      <p:pic>
        <p:nvPicPr>
          <p:cNvPr id="9" name="Picture 4" descr="System folder yellow icon">
            <a:hlinkClick r:id="rId9"/>
            <a:extLst>
              <a:ext uri="{FF2B5EF4-FFF2-40B4-BE49-F238E27FC236}">
                <a16:creationId xmlns:a16="http://schemas.microsoft.com/office/drawing/2014/main" id="{05634C25-92AC-0EA5-25C9-F02205DB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1124" y="2968113"/>
            <a:ext cx="649311" cy="649311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1C4E4C-4E99-A4DB-B9C5-E238A644425E}"/>
              </a:ext>
            </a:extLst>
          </p:cNvPr>
          <p:cNvSpPr txBox="1"/>
          <p:nvPr/>
        </p:nvSpPr>
        <p:spPr>
          <a:xfrm>
            <a:off x="2845688" y="3127791"/>
            <a:ext cx="598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Dev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F760D9-A816-622F-0C3F-25DC28F7EDEC}"/>
              </a:ext>
            </a:extLst>
          </p:cNvPr>
          <p:cNvCxnSpPr>
            <a:cxnSpLocks/>
          </p:cNvCxnSpPr>
          <p:nvPr/>
        </p:nvCxnSpPr>
        <p:spPr bwMode="auto">
          <a:xfrm>
            <a:off x="1682827" y="3074019"/>
            <a:ext cx="36072" cy="15757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CFE64A-47C7-89F0-ED6D-E4BD45D158FA}"/>
              </a:ext>
            </a:extLst>
          </p:cNvPr>
          <p:cNvCxnSpPr/>
          <p:nvPr/>
        </p:nvCxnSpPr>
        <p:spPr bwMode="auto">
          <a:xfrm>
            <a:off x="1682827" y="3310133"/>
            <a:ext cx="5312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D38441-0CE5-AB9C-1F5C-C6CE7453B5C7}"/>
              </a:ext>
            </a:extLst>
          </p:cNvPr>
          <p:cNvCxnSpPr/>
          <p:nvPr/>
        </p:nvCxnSpPr>
        <p:spPr bwMode="auto">
          <a:xfrm>
            <a:off x="1695944" y="4676220"/>
            <a:ext cx="5312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7FE2BD-9BBD-7F1E-507C-B155A4604E82}"/>
              </a:ext>
            </a:extLst>
          </p:cNvPr>
          <p:cNvCxnSpPr>
            <a:cxnSpLocks/>
          </p:cNvCxnSpPr>
          <p:nvPr/>
        </p:nvCxnSpPr>
        <p:spPr bwMode="auto">
          <a:xfrm>
            <a:off x="2509222" y="3497123"/>
            <a:ext cx="0" cy="27070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8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CC06F-A4DE-A117-FC71-85513015B744}"/>
              </a:ext>
            </a:extLst>
          </p:cNvPr>
          <p:cNvSpPr txBox="1"/>
          <p:nvPr/>
        </p:nvSpPr>
        <p:spPr>
          <a:xfrm>
            <a:off x="601201" y="1386779"/>
            <a:ext cx="820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And in this third example?</a:t>
            </a:r>
            <a:endParaRPr lang="en-IL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EB936D-50DC-D573-6FB6-60510EA21B3B}"/>
              </a:ext>
            </a:extLst>
          </p:cNvPr>
          <p:cNvGrpSpPr/>
          <p:nvPr/>
        </p:nvGrpSpPr>
        <p:grpSpPr>
          <a:xfrm>
            <a:off x="914400" y="1848444"/>
            <a:ext cx="4724400" cy="3041540"/>
            <a:chOff x="1219200" y="2203103"/>
            <a:chExt cx="6046806" cy="38928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3E0D81-B737-3471-98E4-AE366002A089}"/>
                </a:ext>
              </a:extLst>
            </p:cNvPr>
            <p:cNvGrpSpPr/>
            <p:nvPr/>
          </p:nvGrpSpPr>
          <p:grpSpPr>
            <a:xfrm>
              <a:off x="1219200" y="2203103"/>
              <a:ext cx="6046806" cy="3892897"/>
              <a:chOff x="-684740" y="277876"/>
              <a:chExt cx="7138577" cy="4595773"/>
            </a:xfrm>
          </p:grpSpPr>
          <p:pic>
            <p:nvPicPr>
              <p:cNvPr id="1030" name="Picture 6" descr="drive win icon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684740" y="277876"/>
                <a:ext cx="1219200" cy="1219201"/>
              </a:xfrm>
              <a:prstGeom prst="rect">
                <a:avLst/>
              </a:prstGeom>
              <a:noFill/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E0E0860-D421-439A-AC05-19B4BA34D276}"/>
                  </a:ext>
                </a:extLst>
              </p:cNvPr>
              <p:cNvGrpSpPr/>
              <p:nvPr/>
            </p:nvGrpSpPr>
            <p:grpSpPr>
              <a:xfrm>
                <a:off x="520052" y="514579"/>
                <a:ext cx="5933785" cy="4359070"/>
                <a:chOff x="490313" y="448714"/>
                <a:chExt cx="6488453" cy="4766536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auto">
                <a:xfrm>
                  <a:off x="1921179" y="4224649"/>
                  <a:ext cx="0" cy="6858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Document icon">
                  <a:hlinkClick r:id="rId5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606979" y="4605649"/>
                  <a:ext cx="609600" cy="60960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4" name="Picture 10" descr="text x python icon">
                  <a:hlinkClick r:id="rId7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2743200" y="2590800"/>
                  <a:ext cx="609600" cy="609601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838200" y="1752600"/>
                  <a:ext cx="1447800" cy="838200"/>
                  <a:chOff x="1219200" y="2362200"/>
                  <a:chExt cx="1447800" cy="83820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1219200" y="2819400"/>
                    <a:ext cx="6858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8" name="Picture 4" descr="System folder yellow icon">
                    <a:hlinkClick r:id="rId9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1828800" y="2362200"/>
                    <a:ext cx="838200" cy="838200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3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490313" y="2929250"/>
                  <a:ext cx="838200" cy="83820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39" name="Group 38"/>
                <p:cNvGrpSpPr/>
                <p:nvPr/>
              </p:nvGrpSpPr>
              <p:grpSpPr>
                <a:xfrm>
                  <a:off x="930579" y="3691248"/>
                  <a:ext cx="1447799" cy="838200"/>
                  <a:chOff x="244779" y="2243448"/>
                  <a:chExt cx="1447799" cy="8382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 bwMode="auto">
                  <a:xfrm>
                    <a:off x="244779" y="2700649"/>
                    <a:ext cx="6858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4" descr="System folder yellow icon">
                    <a:hlinkClick r:id="rId9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854378" y="2243448"/>
                    <a:ext cx="838200" cy="83820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818987" y="448714"/>
                  <a:ext cx="598241" cy="369333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C:\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22219" y="2057400"/>
                  <a:ext cx="10118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Python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658683" y="3184958"/>
                  <a:ext cx="736100" cy="369333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Data</a:t>
                  </a:r>
                </a:p>
              </p:txBody>
            </p:sp>
            <p:cxnSp>
              <p:nvCxnSpPr>
                <p:cNvPr id="46" name="Straight Connector 45"/>
                <p:cNvCxnSpPr>
                  <a:cxnSpLocks/>
                </p:cNvCxnSpPr>
                <p:nvPr/>
              </p:nvCxnSpPr>
              <p:spPr bwMode="auto">
                <a:xfrm>
                  <a:off x="930578" y="3615049"/>
                  <a:ext cx="3176" cy="555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2489028" y="3865560"/>
                  <a:ext cx="1216215" cy="610226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/>
                  <a:r>
                    <a:rPr lang="en-US" b="1" dirty="0">
                      <a:latin typeface="Courier" pitchFamily="49" charset="0"/>
                    </a:rPr>
                    <a:t>2022</a:t>
                  </a:r>
                </a:p>
              </p:txBody>
            </p:sp>
            <p:cxnSp>
              <p:nvCxnSpPr>
                <p:cNvPr id="54" name="Straight Connector 53"/>
                <p:cNvCxnSpPr>
                  <a:endCxn id="1032" idx="1"/>
                </p:cNvCxnSpPr>
                <p:nvPr/>
              </p:nvCxnSpPr>
              <p:spPr bwMode="auto">
                <a:xfrm>
                  <a:off x="1921179" y="4910449"/>
                  <a:ext cx="6858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726225" y="2743200"/>
                  <a:ext cx="2252541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>
                      <a:latin typeface="Courier" pitchFamily="49" charset="0"/>
                    </a:rPr>
                    <a:t>analyze_data.py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216579" y="4758050"/>
                  <a:ext cx="156324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/>
                  <a:r>
                    <a:rPr lang="en-US" b="1" dirty="0">
                      <a:latin typeface="Courier" pitchFamily="49" charset="0"/>
                    </a:rPr>
                    <a:t>income.txt</a:t>
                  </a:r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1905000" y="2438400"/>
                  <a:ext cx="0" cy="44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1905000" y="2895600"/>
                  <a:ext cx="6858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3844111" y="2085800"/>
                  <a:ext cx="2052164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sz="1600" dirty="0">
                      <a:solidFill>
                        <a:srgbClr val="FF0000"/>
                      </a:solidFill>
                      <a:sym typeface="Wingdings" pitchFamily="2" charset="2"/>
                    </a:rPr>
                    <a:t></a:t>
                  </a:r>
                  <a:r>
                    <a:rPr lang="he-IL" sz="1600" dirty="0">
                      <a:solidFill>
                        <a:srgbClr val="FF0000"/>
                      </a:solidFill>
                    </a:rPr>
                    <a:t>)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Current directory)</a:t>
                  </a:r>
                  <a:endParaRPr lang="he-IL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pic>
          <p:nvPicPr>
            <p:cNvPr id="9" name="Picture 4" descr="System folder yellow icon">
              <a:hlinkClick r:id="rId9"/>
              <a:extLst>
                <a:ext uri="{FF2B5EF4-FFF2-40B4-BE49-F238E27FC236}">
                  <a16:creationId xmlns:a16="http://schemas.microsoft.com/office/drawing/2014/main" id="{05634C25-92AC-0EA5-25C9-F02205DB3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191124" y="2968113"/>
              <a:ext cx="649311" cy="649311"/>
            </a:xfrm>
            <a:prstGeom prst="rect">
              <a:avLst/>
            </a:prstGeom>
            <a:no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1C4E4C-4E99-A4DB-B9C5-E238A644425E}"/>
                </a:ext>
              </a:extLst>
            </p:cNvPr>
            <p:cNvSpPr txBox="1"/>
            <p:nvPr/>
          </p:nvSpPr>
          <p:spPr>
            <a:xfrm>
              <a:off x="2845688" y="3127791"/>
              <a:ext cx="59824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>
                  <a:latin typeface="Courier" pitchFamily="49" charset="0"/>
                </a:rPr>
                <a:t>Dev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F760D9-A816-622F-0C3F-25DC28F7ED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82827" y="3074019"/>
              <a:ext cx="36072" cy="15757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CFE64A-47C7-89F0-ED6D-E4BD45D158FA}"/>
                </a:ext>
              </a:extLst>
            </p:cNvPr>
            <p:cNvCxnSpPr/>
            <p:nvPr/>
          </p:nvCxnSpPr>
          <p:spPr bwMode="auto">
            <a:xfrm>
              <a:off x="1682827" y="3310133"/>
              <a:ext cx="5312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D38441-0CE5-AB9C-1F5C-C6CE7453B5C7}"/>
                </a:ext>
              </a:extLst>
            </p:cNvPr>
            <p:cNvCxnSpPr/>
            <p:nvPr/>
          </p:nvCxnSpPr>
          <p:spPr bwMode="auto">
            <a:xfrm>
              <a:off x="1695944" y="4676220"/>
              <a:ext cx="5312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7FE2BD-9BBD-7F1E-507C-B155A4604E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9222" y="3497123"/>
              <a:ext cx="0" cy="27070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37849A-F5E0-55D9-121E-37B5AD765607}"/>
              </a:ext>
            </a:extLst>
          </p:cNvPr>
          <p:cNvSpPr txBox="1"/>
          <p:nvPr/>
        </p:nvSpPr>
        <p:spPr>
          <a:xfrm>
            <a:off x="584557" y="5600649"/>
            <a:ext cx="820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Answer: </a:t>
            </a:r>
            <a:r>
              <a:rPr lang="en-US" sz="2400" b="1" dirty="0">
                <a:solidFill>
                  <a:srgbClr val="0070C0"/>
                </a:solidFill>
              </a:rPr>
              <a:t>Relative path: </a:t>
            </a:r>
            <a:r>
              <a:rPr lang="en-US" sz="2400" b="1" dirty="0">
                <a:latin typeface="Courier" pitchFamily="49" charset="0"/>
              </a:rPr>
              <a:t>..\..\Data\2022\income.txt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DFF08B-49CC-0E74-4AB6-BC92C098A3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70305" y="2409643"/>
            <a:ext cx="19048" cy="1414372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76528-5FCA-DAA1-6A09-D0A090B923EC}"/>
              </a:ext>
            </a:extLst>
          </p:cNvPr>
          <p:cNvCxnSpPr>
            <a:cxnSpLocks/>
          </p:cNvCxnSpPr>
          <p:nvPr/>
        </p:nvCxnSpPr>
        <p:spPr bwMode="auto">
          <a:xfrm>
            <a:off x="889353" y="3824015"/>
            <a:ext cx="917660" cy="24311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22D86-013B-4004-4F7A-75FE8CF2494E}"/>
              </a:ext>
            </a:extLst>
          </p:cNvPr>
          <p:cNvCxnSpPr>
            <a:cxnSpLocks/>
          </p:cNvCxnSpPr>
          <p:nvPr/>
        </p:nvCxnSpPr>
        <p:spPr bwMode="auto">
          <a:xfrm>
            <a:off x="1830533" y="3870771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32A275-693E-6106-7C2B-04FB1A0974AB}"/>
              </a:ext>
            </a:extLst>
          </p:cNvPr>
          <p:cNvCxnSpPr>
            <a:cxnSpLocks/>
          </p:cNvCxnSpPr>
          <p:nvPr/>
        </p:nvCxnSpPr>
        <p:spPr bwMode="auto">
          <a:xfrm>
            <a:off x="1830533" y="4398339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AD5E68-1F51-7823-301F-EACC8F250031}"/>
              </a:ext>
            </a:extLst>
          </p:cNvPr>
          <p:cNvCxnSpPr>
            <a:cxnSpLocks/>
          </p:cNvCxnSpPr>
          <p:nvPr/>
        </p:nvCxnSpPr>
        <p:spPr bwMode="auto">
          <a:xfrm>
            <a:off x="2458303" y="4402068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652685-5C5A-462E-6509-F2E3F7679D75}"/>
              </a:ext>
            </a:extLst>
          </p:cNvPr>
          <p:cNvCxnSpPr>
            <a:cxnSpLocks/>
          </p:cNvCxnSpPr>
          <p:nvPr/>
        </p:nvCxnSpPr>
        <p:spPr bwMode="auto">
          <a:xfrm>
            <a:off x="2458303" y="4929636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9DEF6D-7BA0-5A12-B04E-ACED65F6B4EF}"/>
              </a:ext>
            </a:extLst>
          </p:cNvPr>
          <p:cNvCxnSpPr>
            <a:cxnSpLocks/>
          </p:cNvCxnSpPr>
          <p:nvPr/>
        </p:nvCxnSpPr>
        <p:spPr bwMode="auto">
          <a:xfrm flipH="1">
            <a:off x="1778953" y="3152325"/>
            <a:ext cx="637895" cy="8293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3D2F5E-8898-AE63-705F-066DB17BDF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63497" y="2703460"/>
            <a:ext cx="1933" cy="494145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30745-EBCD-F81E-1BBA-2E145D60AA01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1058" y="2759678"/>
            <a:ext cx="637895" cy="8293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C844EC-5959-0B1F-22E6-82C2CC6687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25602" y="2310813"/>
            <a:ext cx="1933" cy="494145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2E30A9B-C4FB-47BD-D65B-EBAEBD061D4A}"/>
              </a:ext>
            </a:extLst>
          </p:cNvPr>
          <p:cNvSpPr/>
          <p:nvPr/>
        </p:nvSpPr>
        <p:spPr bwMode="auto">
          <a:xfrm>
            <a:off x="3859302" y="5532611"/>
            <a:ext cx="1246098" cy="721342"/>
          </a:xfrm>
          <a:prstGeom prst="ellipse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I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FE7E51-A5BC-8235-0CFA-E80948F628C1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6081" y="3877929"/>
            <a:ext cx="1488519" cy="1654682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C17F7A-675F-37C8-D6BB-40C935FEE830}"/>
              </a:ext>
            </a:extLst>
          </p:cNvPr>
          <p:cNvSpPr txBox="1"/>
          <p:nvPr/>
        </p:nvSpPr>
        <p:spPr>
          <a:xfrm>
            <a:off x="6374887" y="365962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FF6600"/>
                </a:solidFill>
              </a:rPr>
              <a:t>“Go two levels up”</a:t>
            </a:r>
            <a:endParaRPr lang="en-IL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9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1"/>
            <a:ext cx="8229600" cy="24193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Text files are composed of lines of text.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Every line is composed of a sequence of characters.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The last character on every line is the special ‘end of line’ character (</a:t>
            </a:r>
            <a:r>
              <a:rPr lang="en-US" sz="2200" dirty="0">
                <a:solidFill>
                  <a:srgbClr val="00B050"/>
                </a:solidFill>
              </a:rPr>
              <a:t>'\n'</a:t>
            </a:r>
            <a:r>
              <a:rPr lang="en-US" sz="2200" dirty="0">
                <a:solidFill>
                  <a:schemeClr val="tx1"/>
                </a:solidFill>
              </a:rPr>
              <a:t>), usually hidden by most text editors.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1026" name="Picture 2" descr="http://www.fluxntech.com/Coding/Java/Images/notepad_textfi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89" y="2891812"/>
            <a:ext cx="2781300" cy="212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39D8C7-69AA-CAA1-34F5-157990140EDF}"/>
              </a:ext>
            </a:extLst>
          </p:cNvPr>
          <p:cNvSpPr txBox="1">
            <a:spLocks/>
          </p:cNvSpPr>
          <p:nvPr/>
        </p:nvSpPr>
        <p:spPr bwMode="auto">
          <a:xfrm>
            <a:off x="457199" y="3276600"/>
            <a:ext cx="54864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chemeClr val="tx1"/>
                </a:solidFill>
              </a:rPr>
              <a:t>To get rid of trailing newline characters, the string method </a:t>
            </a:r>
            <a:r>
              <a:rPr lang="en-US" sz="2200" kern="0" dirty="0" err="1">
                <a:solidFill>
                  <a:schemeClr val="tx1"/>
                </a:solidFill>
              </a:rPr>
              <a:t>rstrip</a:t>
            </a:r>
            <a:r>
              <a:rPr lang="en-US" sz="2200" kern="0" dirty="0">
                <a:solidFill>
                  <a:schemeClr val="tx1"/>
                </a:solidFill>
              </a:rPr>
              <a:t>() can be used (</a:t>
            </a:r>
            <a:r>
              <a:rPr lang="en-US" sz="2200" kern="0" dirty="0">
                <a:solidFill>
                  <a:schemeClr val="tx1"/>
                </a:solidFill>
                <a:hlinkClick r:id="rId4" action="ppaction://hlinksldjump"/>
              </a:rPr>
              <a:t>more details</a:t>
            </a:r>
            <a:r>
              <a:rPr lang="en-US" sz="2200" kern="0" dirty="0">
                <a:solidFill>
                  <a:schemeClr val="tx1"/>
                </a:solidFill>
              </a:rPr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kern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200" kern="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64176E-2FBA-4065-A323-9F2292A0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947" y="4826675"/>
            <a:ext cx="625042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 is line one\n', 'This is line two\n']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range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(lines)):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lines[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lines[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</a:p>
          <a:p>
            <a:pPr algn="l" rtl="0"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 is line one', 'This is line two']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1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600" dirty="0">
                <a:solidFill>
                  <a:schemeClr val="tx1"/>
                </a:solidFill>
              </a:rPr>
              <a:t> returns a file object. </a:t>
            </a: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Commonly used with two arguments: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(filename, mode)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l" rtl="0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address of a file (that is, an absolute or relative path to a file)</a:t>
            </a:r>
          </a:p>
          <a:p>
            <a:pPr lvl="1" algn="l" rtl="0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'r'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</a:t>
            </a:r>
          </a:p>
          <a:p>
            <a:pPr lvl="2" algn="l" rtl="0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'w'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write - overwrites (“deletes”) prior data</a:t>
            </a:r>
          </a:p>
          <a:p>
            <a:pPr lvl="2" algn="l" rtl="0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append - adds at </a:t>
            </a:r>
            <a:r>
              <a:rPr lang="en-US" sz="2600" dirty="0">
                <a:solidFill>
                  <a:schemeClr val="tx1"/>
                </a:solidFill>
              </a:rPr>
              <a:t>end of prior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5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872173"/>
          </a:xfrm>
        </p:spPr>
        <p:txBody>
          <a:bodyPr/>
          <a:lstStyle/>
          <a:p>
            <a:pPr rtl="0"/>
            <a:r>
              <a:rPr lang="en-US" dirty="0"/>
              <a:t>Reading a whole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63148" y="1140024"/>
            <a:ext cx="799288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'test_file.txt'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'r'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returns a file object</a:t>
            </a:r>
          </a:p>
          <a:p>
            <a:pPr lvl="0" algn="l" rt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s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f.read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reads the entire file, returns its content as a string</a:t>
            </a:r>
          </a:p>
          <a:p>
            <a:pPr lvl="0" algn="l" rtl="0">
              <a:defRPr/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print</a:t>
            </a:r>
            <a:r>
              <a:rPr lang="en-US" sz="2000" dirty="0">
                <a:latin typeface="Arial Unicode MS" pitchFamily="34" charset="-128"/>
              </a:rPr>
              <a:t>(s)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itchFamily="34" charset="-128"/>
              </a:rPr>
              <a:t>'This is a file'</a:t>
            </a:r>
            <a:endParaRPr lang="en-US" sz="2000" dirty="0">
              <a:solidFill>
                <a:srgbClr val="0000FF"/>
              </a:solidFill>
              <a:latin typeface="Arial Unicode MS" pitchFamily="34" charset="-128"/>
            </a:endParaRPr>
          </a:p>
          <a:p>
            <a:pPr lvl="0" algn="l" rtl="0">
              <a:defRPr/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releases the file lock, frees resources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 Unicode MS" pitchFamily="34" charset="-128"/>
              </a:rPr>
              <a:t>#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in case the file is located in a different directory, write an explicit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 Unicode MS" pitchFamily="34" charset="-128"/>
              </a:rPr>
              <a:t>path to the file 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C:/Users/Desktop/ta5_code/test_file.txt'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'r’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2A2A"/>
              </a:solidFill>
              <a:effectLst/>
              <a:uLnTx/>
              <a:uFillTx/>
              <a:latin typeface="Arial Unicode MS" pitchFamily="34" charset="-128"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</a:t>
            </a:r>
          </a:p>
          <a:p>
            <a:pPr lvl="0" algn="l" rtl="0"/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&lt;_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io.TextIOWrapper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 name='C:/Users/Desktop/ta5_code/test_file.txt' mode='r' encoding='cp1252'&gt;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f.read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()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itchFamily="34" charset="-128"/>
              </a:rPr>
              <a:t>'This is a file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'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66117A-03A4-3821-0AC0-5064E1E8EC9F}"/>
              </a:ext>
            </a:extLst>
          </p:cNvPr>
          <p:cNvSpPr/>
          <p:nvPr/>
        </p:nvSpPr>
        <p:spPr bwMode="auto">
          <a:xfrm>
            <a:off x="2209800" y="1143000"/>
            <a:ext cx="1488519" cy="369283"/>
          </a:xfrm>
          <a:prstGeom prst="ellipse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4C6D19-B945-16B4-C239-98B1398C9073}"/>
              </a:ext>
            </a:extLst>
          </p:cNvPr>
          <p:cNvCxnSpPr>
            <a:cxnSpLocks/>
          </p:cNvCxnSpPr>
          <p:nvPr/>
        </p:nvCxnSpPr>
        <p:spPr bwMode="auto">
          <a:xfrm>
            <a:off x="1828800" y="1140024"/>
            <a:ext cx="457200" cy="51226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1A0E7A-1F47-0D91-3ABA-5471B2F86C8F}"/>
              </a:ext>
            </a:extLst>
          </p:cNvPr>
          <p:cNvSpPr txBox="1"/>
          <p:nvPr/>
        </p:nvSpPr>
        <p:spPr>
          <a:xfrm>
            <a:off x="304800" y="838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FF6600"/>
                </a:solidFill>
              </a:rPr>
              <a:t>Relative path, file is in the same directory</a:t>
            </a:r>
            <a:endParaRPr lang="en-IL" dirty="0">
              <a:solidFill>
                <a:srgbClr val="FF66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F16EDE-86A4-1FC8-730D-420F2857E7C9}"/>
              </a:ext>
            </a:extLst>
          </p:cNvPr>
          <p:cNvGrpSpPr/>
          <p:nvPr/>
        </p:nvGrpSpPr>
        <p:grpSpPr>
          <a:xfrm>
            <a:off x="5333999" y="3370886"/>
            <a:ext cx="3467616" cy="1092735"/>
            <a:chOff x="5333999" y="3628006"/>
            <a:chExt cx="3467616" cy="3711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7C85CE-6ADC-6CF5-7691-F2F9F6268599}"/>
                </a:ext>
              </a:extLst>
            </p:cNvPr>
            <p:cNvSpPr txBox="1"/>
            <p:nvPr/>
          </p:nvSpPr>
          <p:spPr>
            <a:xfrm>
              <a:off x="5333999" y="3873727"/>
              <a:ext cx="3467616" cy="12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dirty="0">
                  <a:solidFill>
                    <a:srgbClr val="FF6600"/>
                  </a:solidFill>
                </a:rPr>
                <a:t>Path can be absolute or relative </a:t>
              </a:r>
              <a:endParaRPr lang="en-IL" dirty="0">
                <a:solidFill>
                  <a:srgbClr val="FF66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3B4591-5F95-4312-1913-A1150C2C95D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96200" y="3628006"/>
              <a:ext cx="76200" cy="245721"/>
            </a:xfrm>
            <a:prstGeom prst="straightConnector1">
              <a:avLst/>
            </a:prstGeom>
            <a:ln>
              <a:solidFill>
                <a:srgbClr val="FF6600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0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73"/>
          </a:xfrm>
        </p:spPr>
        <p:txBody>
          <a:bodyPr/>
          <a:lstStyle/>
          <a:p>
            <a:pPr rtl="0"/>
            <a:r>
              <a:rPr lang="en-US" dirty="0"/>
              <a:t>Note about 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43644" y="1493223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itchFamily="34" charset="-128"/>
              </a:rPr>
              <a:t>C:/Users/Desktop/ta5_code/test_file.txt'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itchFamily="34" charset="-128"/>
              </a:rPr>
              <a:t>'r'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BF89-73E1-4301-A675-28D9015975A7}"/>
              </a:ext>
            </a:extLst>
          </p:cNvPr>
          <p:cNvSpPr txBox="1"/>
          <p:nvPr/>
        </p:nvSpPr>
        <p:spPr>
          <a:xfrm>
            <a:off x="533400" y="2398648"/>
            <a:ext cx="81534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EA0000"/>
                </a:solidFill>
              </a:rPr>
              <a:t>Be careful when using \ in strings representing file paths!</a:t>
            </a:r>
          </a:p>
          <a:p>
            <a:pPr algn="l" rtl="0"/>
            <a:r>
              <a:rPr lang="en-US" sz="2400" dirty="0"/>
              <a:t>\ is normally used to indicate control characters. </a:t>
            </a:r>
          </a:p>
          <a:p>
            <a:pPr algn="l" rtl="0"/>
            <a:r>
              <a:rPr lang="en-US" sz="2400" dirty="0"/>
              <a:t>For example, '\n' in a string represents a new line!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Alternatives: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'C:/Users/Desktop/ta5_code/test_file.txt'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'C:\\Users\\Desktop\\ta5_code\\test_file.txt‘</a:t>
            </a:r>
          </a:p>
        </p:txBody>
      </p:sp>
    </p:spTree>
    <p:extLst>
      <p:ext uri="{BB962C8B-B14F-4D97-AF65-F5344CB8AC3E}">
        <p14:creationId xmlns:p14="http://schemas.microsoft.com/office/powerpoint/2010/main" val="181736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Reading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7772400" cy="5334001"/>
          </a:xfrm>
        </p:spPr>
        <p:txBody>
          <a:bodyPr/>
          <a:lstStyle/>
          <a:p>
            <a:pPr algn="l" rtl="0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rgbClr val="FF9900"/>
                </a:solidFill>
              </a:rPr>
              <a:t>for</a:t>
            </a:r>
            <a:r>
              <a:rPr lang="en-US" sz="2800" dirty="0">
                <a:solidFill>
                  <a:schemeClr val="tx1"/>
                </a:solidFill>
              </a:rPr>
              <a:t> loop is used to read line after line from a file object:</a:t>
            </a: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r>
              <a:rPr lang="en-US" sz="3000" kern="1200" dirty="0">
                <a:solidFill>
                  <a:prstClr val="black"/>
                </a:solidFill>
              </a:rPr>
              <a:t>Storing read lines as a list of strings:</a:t>
            </a: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marL="0" indent="0" algn="l" rtl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25051"/>
              </p:ext>
            </p:extLst>
          </p:nvPr>
        </p:nvGraphicFramePr>
        <p:xfrm>
          <a:off x="2057400" y="2133600"/>
          <a:ext cx="3657600" cy="16764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600" b="0" dirty="0"/>
                        <a:t>f </a:t>
                      </a:r>
                      <a:r>
                        <a:rPr lang="en-US" sz="2600" b="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600" b="0" dirty="0"/>
                        <a:t> </a:t>
                      </a:r>
                      <a:r>
                        <a:rPr lang="en-US" sz="2600" b="0" dirty="0">
                          <a:solidFill>
                            <a:srgbClr val="800080"/>
                          </a:solidFill>
                        </a:rPr>
                        <a:t>open</a:t>
                      </a:r>
                      <a:r>
                        <a:rPr lang="en-US" sz="2600" b="0" dirty="0"/>
                        <a:t>(</a:t>
                      </a:r>
                      <a:r>
                        <a:rPr lang="en-US" sz="2600" b="0" dirty="0">
                          <a:solidFill>
                            <a:srgbClr val="228B22"/>
                          </a:solidFill>
                        </a:rPr>
                        <a:t>'test_file_2.txt'</a:t>
                      </a:r>
                      <a:r>
                        <a:rPr lang="en-US" sz="2600" b="0" dirty="0"/>
                        <a:t>, </a:t>
                      </a:r>
                      <a:r>
                        <a:rPr lang="en-US" sz="2600" b="0" dirty="0">
                          <a:solidFill>
                            <a:srgbClr val="228B22"/>
                          </a:solidFill>
                        </a:rPr>
                        <a:t>'r'</a:t>
                      </a:r>
                      <a:r>
                        <a:rPr lang="en-US" sz="2600" b="0" dirty="0"/>
                        <a:t>)</a:t>
                      </a:r>
                    </a:p>
                    <a:p>
                      <a:pPr algn="l" rtl="0" fontAlgn="t"/>
                      <a:r>
                        <a:rPr lang="en-US" sz="2600" b="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600" b="0" dirty="0"/>
                        <a:t> line </a:t>
                      </a:r>
                      <a:r>
                        <a:rPr lang="en-US" sz="2600" b="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600" b="0" dirty="0"/>
                        <a:t> f: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  <a:p>
                      <a:pPr lvl="1" algn="l" rtl="0" fontAlgn="t"/>
                      <a:r>
                        <a:rPr lang="en-US" sz="2600" b="0" dirty="0">
                          <a:solidFill>
                            <a:srgbClr val="7030A0"/>
                          </a:solidFill>
                        </a:rPr>
                        <a:t>print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600" b="0" dirty="0"/>
                        <a:t>line, end=</a:t>
                      </a:r>
                      <a:r>
                        <a:rPr lang="en-US" sz="2600" b="0" dirty="0">
                          <a:solidFill>
                            <a:srgbClr val="00B050"/>
                          </a:solidFill>
                        </a:rPr>
                        <a:t>””</a:t>
                      </a:r>
                      <a:r>
                        <a:rPr lang="en-US" sz="2600" b="0" dirty="0"/>
                        <a:t>)</a:t>
                      </a:r>
                    </a:p>
                    <a:p>
                      <a:pPr lvl="0" algn="l" rtl="0" fontAlgn="t"/>
                      <a:r>
                        <a:rPr lang="en-US" sz="2600" b="0" dirty="0" err="1"/>
                        <a:t>f.close</a:t>
                      </a:r>
                      <a:r>
                        <a:rPr lang="en-US" sz="2600" b="0" dirty="0"/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6913B7-015D-433E-B357-87340CFBA6D7}"/>
              </a:ext>
            </a:extLst>
          </p:cNvPr>
          <p:cNvSpPr txBox="1"/>
          <p:nvPr/>
        </p:nvSpPr>
        <p:spPr>
          <a:xfrm>
            <a:off x="6476224" y="2507798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>
                <a:solidFill>
                  <a:srgbClr val="0033CC"/>
                </a:solidFill>
              </a:rPr>
              <a:t>this is line 1</a:t>
            </a:r>
          </a:p>
          <a:p>
            <a:pPr algn="l" rtl="0"/>
            <a:r>
              <a:rPr lang="en-US" sz="2000" dirty="0">
                <a:solidFill>
                  <a:srgbClr val="0033CC"/>
                </a:solidFill>
              </a:rPr>
              <a:t>this is line 2</a:t>
            </a:r>
          </a:p>
          <a:p>
            <a:pPr algn="l" rtl="0"/>
            <a:r>
              <a:rPr lang="en-US" sz="2000" dirty="0">
                <a:solidFill>
                  <a:srgbClr val="0033CC"/>
                </a:solidFill>
              </a:rPr>
              <a:t>the end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C4C12E-3ABC-4DC5-955D-A7C5244CCC5F}"/>
              </a:ext>
            </a:extLst>
          </p:cNvPr>
          <p:cNvSpPr/>
          <p:nvPr/>
        </p:nvSpPr>
        <p:spPr bwMode="auto">
          <a:xfrm>
            <a:off x="5486012" y="2981366"/>
            <a:ext cx="762000" cy="84788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DA300E-C921-4AA9-9C33-2E9A791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98325"/>
              </p:ext>
            </p:extLst>
          </p:nvPr>
        </p:nvGraphicFramePr>
        <p:xfrm>
          <a:off x="2061258" y="4572000"/>
          <a:ext cx="3657600" cy="20726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800080"/>
                          </a:solidFill>
                        </a:rPr>
                        <a:t>open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600" dirty="0">
                          <a:solidFill>
                            <a:srgbClr val="228B22"/>
                          </a:solidFill>
                        </a:rPr>
                        <a:t>'test_file_2.txt'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228B22"/>
                          </a:solidFill>
                        </a:rPr>
                        <a:t>'r'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lines = []</a:t>
                      </a:r>
                    </a:p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line </a:t>
                      </a:r>
                      <a:r>
                        <a:rPr lang="en-US" sz="260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f:</a:t>
                      </a:r>
                    </a:p>
                    <a:p>
                      <a:pPr marL="457200" lvl="1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lines.append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(line)</a:t>
                      </a:r>
                    </a:p>
                    <a:p>
                      <a:pPr marL="0" lv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f.close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CC708-2BA1-7F3E-65EE-34AC90D5A566}"/>
              </a:ext>
            </a:extLst>
          </p:cNvPr>
          <p:cNvGrpSpPr/>
          <p:nvPr/>
        </p:nvGrpSpPr>
        <p:grpSpPr>
          <a:xfrm>
            <a:off x="3670462" y="2895600"/>
            <a:ext cx="2044150" cy="1055132"/>
            <a:chOff x="3670462" y="2895600"/>
            <a:chExt cx="2044150" cy="10551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0B8B9C-2C5B-A537-821C-4EDDDCA660E7}"/>
                </a:ext>
              </a:extLst>
            </p:cNvPr>
            <p:cNvSpPr/>
            <p:nvPr/>
          </p:nvSpPr>
          <p:spPr bwMode="auto">
            <a:xfrm>
              <a:off x="4343400" y="2895600"/>
              <a:ext cx="228600" cy="381000"/>
            </a:xfrm>
            <a:prstGeom prst="ellips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rtl="0">
                <a:spcBef>
                  <a:spcPct val="50000"/>
                </a:spcBef>
              </a:pPr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5B274F-38E6-64BA-6814-3B1C0F893279}"/>
                </a:ext>
              </a:extLst>
            </p:cNvPr>
            <p:cNvSpPr txBox="1"/>
            <p:nvPr/>
          </p:nvSpPr>
          <p:spPr>
            <a:xfrm>
              <a:off x="3670462" y="3581400"/>
              <a:ext cx="204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The empty string</a:t>
              </a:r>
              <a:endParaRPr lang="en-IL" b="1" dirty="0">
                <a:solidFill>
                  <a:srgbClr val="FF66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CDD1EF-7C66-EAA3-E0F2-F77A6AF8817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457700" y="3346966"/>
              <a:ext cx="371536" cy="381000"/>
            </a:xfrm>
            <a:prstGeom prst="straightConnector1">
              <a:avLst/>
            </a:prstGeom>
            <a:ln>
              <a:solidFill>
                <a:srgbClr val="FF6600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26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Two common ways for reading from a file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– reads an entire file as single string</a:t>
            </a:r>
          </a:p>
          <a:p>
            <a:r>
              <a:rPr lang="en-US" sz="2800" dirty="0"/>
              <a:t>Iterating a file using </a:t>
            </a:r>
            <a:r>
              <a:rPr lang="en-US" sz="2800" b="1" i="1" dirty="0">
                <a:solidFill>
                  <a:srgbClr val="FF6600"/>
                </a:solidFill>
              </a:rPr>
              <a:t>for</a:t>
            </a:r>
            <a:r>
              <a:rPr lang="en-US" sz="2800" dirty="0"/>
              <a:t> loop: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line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f:</a:t>
            </a:r>
          </a:p>
          <a:p>
            <a:pPr lvl="2">
              <a:buNone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990600" y="1600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pitchFamily="34" charset="0"/>
              </a:rPr>
              <a:t> I</a:t>
            </a:r>
            <a:r>
              <a:rPr lang="en-US" sz="3200" dirty="0"/>
              <a:t>nput / Output (I/O, for short)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 Keyboard input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 Working with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48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common ways for reading from a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154" y="1756544"/>
            <a:ext cx="52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'test_file.txt'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'r'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154" y="3984943"/>
            <a:ext cx="306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f.close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402" y="2565363"/>
            <a:ext cx="175319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t"/>
          </a:lstStyle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=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f.read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402" y="4676208"/>
            <a:ext cx="551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FF"/>
                </a:solidFill>
                <a:latin typeface="Calibri" panose="020F0502020204030204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'this is line 1\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nthis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line 2\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end'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25138" y="2303753"/>
            <a:ext cx="2099733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18288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= []</a:t>
            </a:r>
          </a:p>
          <a:p>
            <a:pPr marL="0" marR="0" lvl="0" indent="0" algn="l" defTabSz="18288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C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C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f:</a:t>
            </a:r>
          </a:p>
          <a:p>
            <a:pPr marL="0" marR="0" lvl="0" indent="0" algn="l" defTabSz="18288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lines.append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(line)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4676208"/>
            <a:ext cx="551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FF"/>
                </a:solidFill>
                <a:latin typeface="Calibri" panose="020F0502020204030204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['this is line 1\n', 'this is line 2\n', 'the end']</a:t>
            </a:r>
          </a:p>
        </p:txBody>
      </p:sp>
      <p:grpSp>
        <p:nvGrpSpPr>
          <p:cNvPr id="12" name="קבוצה 6"/>
          <p:cNvGrpSpPr/>
          <p:nvPr/>
        </p:nvGrpSpPr>
        <p:grpSpPr>
          <a:xfrm>
            <a:off x="3614502" y="5288339"/>
            <a:ext cx="1637120" cy="1292662"/>
            <a:chOff x="6200596" y="2829236"/>
            <a:chExt cx="2592693" cy="1292662"/>
          </a:xfrm>
        </p:grpSpPr>
        <p:sp>
          <p:nvSpPr>
            <p:cNvPr id="13" name="מלבן 4"/>
            <p:cNvSpPr/>
            <p:nvPr/>
          </p:nvSpPr>
          <p:spPr>
            <a:xfrm>
              <a:off x="6200596" y="3198568"/>
              <a:ext cx="2592693" cy="923330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itchFamily="34" charset="-128"/>
                  <a:ea typeface="+mn-ea"/>
                  <a:cs typeface="Arial" pitchFamily="34" charset="0"/>
                </a:rPr>
                <a:t>this is line 1</a:t>
              </a:r>
            </a:p>
            <a:p>
              <a:pPr marL="0" marR="0" lvl="0" indent="0" algn="l" defTabSz="457200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itchFamily="34" charset="-128"/>
                  <a:ea typeface="+mn-ea"/>
                  <a:cs typeface="Arial" pitchFamily="34" charset="0"/>
                </a:rPr>
                <a:t>this is line 2</a:t>
              </a:r>
            </a:p>
            <a:p>
              <a:pPr marL="0" marR="0" lvl="0" indent="0" algn="l" defTabSz="457200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itchFamily="34" charset="-128"/>
                  <a:ea typeface="+mn-ea"/>
                  <a:cs typeface="Arial" pitchFamily="34" charset="0"/>
                </a:rPr>
                <a:t>the end</a:t>
              </a:r>
            </a:p>
          </p:txBody>
        </p:sp>
        <p:sp>
          <p:nvSpPr>
            <p:cNvPr id="15" name="מלבן 5"/>
            <p:cNvSpPr/>
            <p:nvPr/>
          </p:nvSpPr>
          <p:spPr>
            <a:xfrm>
              <a:off x="6200596" y="2829236"/>
              <a:ext cx="2592693" cy="369332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itchFamily="34" charset="-128"/>
                  <a:ea typeface="+mn-ea"/>
                  <a:cs typeface="Arial" pitchFamily="34" charset="0"/>
                </a:rPr>
                <a:t>test_file.txt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605627" y="3993102"/>
            <a:ext cx="587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# releases the file lock, frees resources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F43A370B-D720-40AA-8036-872E4E0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0C4C7-0A9A-41DD-9006-C3DBF346D7F1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2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20712 -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7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0886 0.00139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3"/>
      <p:bldP spid="10" grpId="0"/>
      <p:bldP spid="10" grpId="3"/>
      <p:bldP spid="11" grpId="0" animBg="1"/>
      <p:bldP spid="11" grpId="1" animBg="1"/>
      <p:bldP spid="14" grpId="0"/>
      <p:bldP spid="14" grpId="1"/>
      <p:bldP spid="16" grpId="0" animBg="1"/>
      <p:bldP spid="18" grpId="0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170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8450" y="1143000"/>
            <a:ext cx="8388350" cy="5548638"/>
          </a:xfrm>
        </p:spPr>
        <p:txBody>
          <a:bodyPr>
            <a:noAutofit/>
          </a:bodyPr>
          <a:lstStyle/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To start reading a file from its beginning, we need to re-open it. 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Remember to close the file using </a:t>
            </a:r>
            <a:r>
              <a:rPr lang="en-US" sz="2600" b="1" dirty="0" err="1">
                <a:solidFill>
                  <a:schemeClr val="tx1"/>
                </a:solidFill>
              </a:rPr>
              <a:t>f.close</a:t>
            </a:r>
            <a:r>
              <a:rPr lang="en-US" sz="2600" dirty="0">
                <a:solidFill>
                  <a:schemeClr val="tx1"/>
                </a:solidFill>
              </a:rPr>
              <a:t>() to free up resources!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In a string, </a:t>
            </a:r>
            <a:r>
              <a:rPr lang="en-US" sz="2600" dirty="0">
                <a:solidFill>
                  <a:srgbClr val="00B050"/>
                </a:solidFill>
              </a:rPr>
              <a:t>'\n'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represents the new line character.</a:t>
            </a:r>
          </a:p>
          <a:p>
            <a:pPr marL="274638" lvl="1" indent="0">
              <a:buNone/>
            </a:pPr>
            <a:endParaRPr lang="en-US" sz="1800" dirty="0">
              <a:solidFill>
                <a:srgbClr val="A52A2A"/>
              </a:solidFill>
              <a:latin typeface="Courier"/>
              <a:cs typeface="Arial" panose="020B0604020202020204" pitchFamily="34" charset="0"/>
            </a:endParaRPr>
          </a:p>
          <a:p>
            <a:pPr marL="274638" lvl="1" indent="0">
              <a:buNone/>
            </a:pP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'This is a line\</a:t>
            </a:r>
            <a:r>
              <a:rPr lang="en-US" sz="2400" b="1" dirty="0" err="1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nSecond</a:t>
            </a:r>
            <a:r>
              <a:rPr lang="en-US" sz="2400" b="1" dirty="0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 line'</a:t>
            </a:r>
            <a:b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endParaRPr lang="en-US" sz="2400" b="1" dirty="0">
              <a:solidFill>
                <a:srgbClr val="000000"/>
              </a:solidFill>
              <a:latin typeface="Courier"/>
              <a:cs typeface="Arial" panose="020B0604020202020204" pitchFamily="34" charset="0"/>
            </a:endParaRP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'This is a line\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nSecond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 line' 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)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Courier"/>
                <a:cs typeface="Arial" panose="020B0604020202020204" pitchFamily="34" charset="0"/>
              </a:rPr>
              <a:t>This is a line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Courier"/>
                <a:cs typeface="Arial" panose="020B0604020202020204" pitchFamily="34" charset="0"/>
              </a:rPr>
              <a:t>Second line</a:t>
            </a:r>
            <a:endParaRPr lang="en-US" sz="2400" b="1" dirty="0">
              <a:solidFill>
                <a:srgbClr val="0033CC"/>
              </a:solidFill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9F83-B26A-0847-AF3C-F8273A53DCF9}"/>
              </a:ext>
            </a:extLst>
          </p:cNvPr>
          <p:cNvSpPr/>
          <p:nvPr/>
        </p:nvSpPr>
        <p:spPr bwMode="auto">
          <a:xfrm>
            <a:off x="298450" y="1676400"/>
            <a:ext cx="8388350" cy="550386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223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File output: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49362"/>
            <a:ext cx="8229600" cy="4525963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99361"/>
            <a:ext cx="2133600" cy="228600"/>
          </a:xfrm>
        </p:spPr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62000" y="2094695"/>
            <a:ext cx="66967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open a file (or create it if no such file exists)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'test_file_3.txt'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"This is a test</a:t>
            </a:r>
            <a:r>
              <a:rPr lang="en-US" dirty="0">
                <a:solidFill>
                  <a:srgbClr val="228B22"/>
                </a:solidFill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newline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'\n'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to write a non-string object, first convert it to string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40)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flush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data to the file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close it,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unlock file, free resources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f.close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5305961"/>
            <a:ext cx="394218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open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'test_file_3.txt'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'r'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print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f.read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This is a test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(‘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my_string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', 40)</a:t>
            </a:r>
            <a:endParaRPr kumimoji="0" lang="he-IL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Perpetua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39E359-2016-0F3F-439F-90228D9110C3}"/>
              </a:ext>
            </a:extLst>
          </p:cNvPr>
          <p:cNvGrpSpPr/>
          <p:nvPr/>
        </p:nvGrpSpPr>
        <p:grpSpPr>
          <a:xfrm>
            <a:off x="152400" y="5201937"/>
            <a:ext cx="3313728" cy="1396765"/>
            <a:chOff x="230327" y="5334000"/>
            <a:chExt cx="8047542" cy="2031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E40D2C-4E13-C9EE-5F81-B9083092ADC4}"/>
                </a:ext>
              </a:extLst>
            </p:cNvPr>
            <p:cNvSpPr/>
            <p:nvPr/>
          </p:nvSpPr>
          <p:spPr bwMode="auto">
            <a:xfrm>
              <a:off x="774701" y="5334000"/>
              <a:ext cx="5778499" cy="449501"/>
            </a:xfrm>
            <a:prstGeom prst="rect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rtl="0">
                <a:spcBef>
                  <a:spcPct val="50000"/>
                </a:spcBef>
              </a:pPr>
              <a:endParaRPr lang="en-IL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8D1F9A-D9D8-C348-2026-55C1B06001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90893" y="5890422"/>
              <a:ext cx="0" cy="669126"/>
            </a:xfrm>
            <a:prstGeom prst="straightConnector1">
              <a:avLst/>
            </a:prstGeom>
            <a:ln w="28575">
              <a:solidFill>
                <a:srgbClr val="FF6600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23ECA1-55BC-5AB0-BF38-9C326F497B71}"/>
                </a:ext>
              </a:extLst>
            </p:cNvPr>
            <p:cNvSpPr txBox="1"/>
            <p:nvPr/>
          </p:nvSpPr>
          <p:spPr>
            <a:xfrm>
              <a:off x="230327" y="6828230"/>
              <a:ext cx="8047542" cy="53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b="1" dirty="0">
                  <a:solidFill>
                    <a:srgbClr val="FF6600"/>
                  </a:solidFill>
                </a:rPr>
                <a:t>Don’t forget to close the file!</a:t>
              </a:r>
              <a:endParaRPr lang="en-IL" b="1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6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Example: Writing a list of numbers to a text file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025134"/>
            <a:ext cx="8077200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my_list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**2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(1,11)]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 List comprehension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i="1" dirty="0">
                <a:solidFill>
                  <a:srgbClr val="C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en-US" altLang="he-IL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Generates a list of squares of the numbers 1 – 10</a:t>
            </a:r>
            <a:endParaRPr lang="en-US" altLang="he-IL" sz="2400" i="1" dirty="0">
              <a:solidFill>
                <a:srgbClr val="C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 =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"output.txt"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"w"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he-IL" sz="24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my_list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f.write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(item) +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he-IL" sz="24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B84A17-AC8E-C398-F5EC-0231CBF11A2C}"/>
              </a:ext>
            </a:extLst>
          </p:cNvPr>
          <p:cNvGrpSpPr/>
          <p:nvPr/>
        </p:nvGrpSpPr>
        <p:grpSpPr>
          <a:xfrm>
            <a:off x="774700" y="5334000"/>
            <a:ext cx="5778500" cy="609600"/>
            <a:chOff x="774700" y="5334000"/>
            <a:chExt cx="5778500" cy="609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4D1450-EFD7-DB50-6311-01ADC230B713}"/>
                </a:ext>
              </a:extLst>
            </p:cNvPr>
            <p:cNvSpPr/>
            <p:nvPr/>
          </p:nvSpPr>
          <p:spPr bwMode="auto">
            <a:xfrm>
              <a:off x="774700" y="5334000"/>
              <a:ext cx="5778500" cy="609600"/>
            </a:xfrm>
            <a:prstGeom prst="rect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rtl="0">
                <a:spcBef>
                  <a:spcPct val="50000"/>
                </a:spcBef>
              </a:pPr>
              <a:endParaRPr lang="en-IL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1B1FB3E-58C7-68C9-E84C-8FFCA162FE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09800" y="5638800"/>
              <a:ext cx="914400" cy="0"/>
            </a:xfrm>
            <a:prstGeom prst="straightConnector1">
              <a:avLst/>
            </a:prstGeom>
            <a:ln w="28575">
              <a:solidFill>
                <a:srgbClr val="FF6600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D1281-60B0-4C56-2088-53DCB33DF9C4}"/>
                </a:ext>
              </a:extLst>
            </p:cNvPr>
            <p:cNvSpPr txBox="1"/>
            <p:nvPr/>
          </p:nvSpPr>
          <p:spPr>
            <a:xfrm>
              <a:off x="3187700" y="5438040"/>
              <a:ext cx="304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dirty="0">
                  <a:solidFill>
                    <a:srgbClr val="FF6600"/>
                  </a:solidFill>
                </a:rPr>
                <a:t>Don’t forget to close the file!</a:t>
              </a:r>
              <a:endParaRPr lang="en-IL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3556"/>
            <a:ext cx="9144000" cy="6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Parsing a text file – </a:t>
            </a:r>
            <a:r>
              <a:rPr lang="en-US" b="1" dirty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88350" cy="5548638"/>
          </a:xfrm>
        </p:spPr>
        <p:txBody>
          <a:bodyPr>
            <a:noAutofit/>
          </a:bodyPr>
          <a:lstStyle/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a text file and breaking every line to fields based on some predefined format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Reminder: The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splits a string to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a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returns a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3447423"/>
            <a:ext cx="66294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hangingPunct="0"/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e-IL" altLang="he-IL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topeka</a:t>
            </a:r>
            <a:r>
              <a:rPr lang="he-IL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kansas city,wichita,</a:t>
            </a:r>
            <a:r>
              <a:rPr lang="en-GB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e-IL" altLang="he-IL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olathe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he-IL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hangingPunct="0"/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itie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he-IL" altLang="he-IL" sz="2000" b="1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.spl</a:t>
            </a:r>
            <a:r>
              <a:rPr kumimoji="0" lang="en-GB" altLang="he-IL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he-IL" altLang="he-IL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6019800" y="4191000"/>
            <a:ext cx="21336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GB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opeka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GB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ansas</a:t>
            </a:r>
            <a:r>
              <a:rPr lang="he-IL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ichita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olathe</a:t>
            </a:r>
            <a:r>
              <a:rPr lang="he-IL" altLang="he-IL" sz="2000" dirty="0">
                <a:solidFill>
                  <a:srgbClr val="0033CC"/>
                </a:solidFill>
              </a:rPr>
              <a:t> </a:t>
            </a:r>
            <a:endParaRPr lang="he-IL" sz="20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5943600"/>
            <a:ext cx="5791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If a delimiter is not specified, the string is split to words separated by a sequence of whitespaces.</a:t>
            </a:r>
            <a:endParaRPr lang="he-IL" sz="2000" dirty="0"/>
          </a:p>
        </p:txBody>
      </p:sp>
      <p:cxnSp>
        <p:nvCxnSpPr>
          <p:cNvPr id="9" name="מחבר חץ ישר 8"/>
          <p:cNvCxnSpPr/>
          <p:nvPr/>
        </p:nvCxnSpPr>
        <p:spPr bwMode="auto">
          <a:xfrm flipH="1" flipV="1">
            <a:off x="4038600" y="4543668"/>
            <a:ext cx="685800" cy="145617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62" y="353698"/>
            <a:ext cx="7772400" cy="6170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Parsing a text file – strip(), </a:t>
            </a:r>
            <a:r>
              <a:rPr lang="en-US" dirty="0" err="1"/>
              <a:t>rstrip</a:t>
            </a:r>
            <a:r>
              <a:rPr lang="en-US" dirty="0"/>
              <a:t>(), </a:t>
            </a:r>
            <a:r>
              <a:rPr lang="en-US" dirty="0" err="1"/>
              <a:t>lstrip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9362"/>
            <a:ext cx="8388350" cy="5548638"/>
          </a:xfrm>
        </p:spPr>
        <p:txBody>
          <a:bodyPr>
            <a:noAutofit/>
          </a:bodyPr>
          <a:lstStyle/>
          <a:p>
            <a:pPr algn="l" rtl="0">
              <a:spcAft>
                <a:spcPts val="10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strip()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remove unwanted characters from both sides of the string.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52A2A"/>
                </a:solidFill>
                <a:latin typeface="Courier"/>
              </a:rPr>
              <a:t>	</a:t>
            </a:r>
            <a:r>
              <a:rPr lang="en-US" sz="20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spacious   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.strip()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'spacious'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&gt;&gt;&gt;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'www.example.com'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.strip(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comwz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'example'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26525" y="3784699"/>
            <a:ext cx="8319025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rtl="0" eaLnBrk="0" hangingPunct="0">
              <a:spcBef>
                <a:spcPct val="20000"/>
              </a:spcBef>
              <a:spcAft>
                <a:spcPts val="1000"/>
              </a:spcAft>
              <a:buFontTx/>
              <a:buChar char="•"/>
            </a:pPr>
            <a:r>
              <a:rPr lang="en-US" sz="2800" kern="0" dirty="0"/>
              <a:t>The string method </a:t>
            </a:r>
            <a:r>
              <a:rPr lang="en-US" sz="2800" b="1" kern="0" dirty="0" err="1"/>
              <a:t>rstrip</a:t>
            </a:r>
            <a:r>
              <a:rPr lang="en-US" sz="2800" b="1" kern="0" dirty="0"/>
              <a:t>()</a:t>
            </a:r>
            <a:r>
              <a:rPr lang="en-US" sz="2800" kern="0" dirty="0"/>
              <a:t> can be used to get rid of trailing newlines (right-strip):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</a:rPr>
              <a:t>	</a:t>
            </a:r>
            <a:r>
              <a:rPr lang="en-US" sz="2000" kern="0" dirty="0">
                <a:solidFill>
                  <a:srgbClr val="000000"/>
                </a:solidFill>
              </a:rPr>
              <a:t>lines = [</a:t>
            </a:r>
            <a:r>
              <a:rPr lang="en-US" sz="2000" kern="0" dirty="0">
                <a:solidFill>
                  <a:srgbClr val="228B22"/>
                </a:solidFill>
              </a:rPr>
              <a:t>'this is line 1\n'</a:t>
            </a:r>
            <a:r>
              <a:rPr lang="en-US" sz="2000" kern="0" dirty="0">
                <a:solidFill>
                  <a:srgbClr val="000000"/>
                </a:solidFill>
              </a:rPr>
              <a:t>, </a:t>
            </a:r>
            <a:r>
              <a:rPr lang="en-US" sz="2000" kern="0" dirty="0">
                <a:solidFill>
                  <a:srgbClr val="228B22"/>
                </a:solidFill>
              </a:rPr>
              <a:t>'this is line 2\n'</a:t>
            </a:r>
            <a:r>
              <a:rPr lang="en-US" sz="2000" kern="0" dirty="0">
                <a:solidFill>
                  <a:srgbClr val="000000"/>
                </a:solidFill>
              </a:rPr>
              <a:t>, </a:t>
            </a:r>
            <a:r>
              <a:rPr lang="en-US" sz="2000" kern="0" dirty="0">
                <a:solidFill>
                  <a:srgbClr val="228B22"/>
                </a:solidFill>
              </a:rPr>
              <a:t>'the end'</a:t>
            </a:r>
            <a:r>
              <a:rPr lang="en-US" sz="2000" kern="0" dirty="0">
                <a:solidFill>
                  <a:srgbClr val="000000"/>
                </a:solidFill>
              </a:rPr>
              <a:t>]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6600"/>
                </a:solidFill>
              </a:rPr>
              <a:t>	for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srgbClr val="FF6600"/>
                </a:solidFill>
              </a:rPr>
              <a:t>in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srgbClr val="800080"/>
                </a:solidFill>
                <a:ea typeface="Arial Unicode MS"/>
              </a:rPr>
              <a:t>range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srgbClr val="800080"/>
                </a:solidFill>
                <a:ea typeface="Arial Unicode MS"/>
              </a:rPr>
              <a:t>len</a:t>
            </a:r>
            <a:r>
              <a:rPr lang="en-US" sz="2000" kern="0" dirty="0">
                <a:solidFill>
                  <a:prstClr val="black"/>
                </a:solidFill>
              </a:rPr>
              <a:t>(lines)):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prstClr val="black"/>
                </a:solidFill>
              </a:rPr>
              <a:t>	    lines[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] = lines[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].</a:t>
            </a:r>
            <a:r>
              <a:rPr lang="en-US" sz="2000" kern="0" dirty="0" err="1">
                <a:solidFill>
                  <a:prstClr val="black"/>
                </a:solidFill>
              </a:rPr>
              <a:t>rstrip</a:t>
            </a:r>
            <a:r>
              <a:rPr lang="en-US" sz="2000" kern="0" dirty="0">
                <a:solidFill>
                  <a:prstClr val="black"/>
                </a:solidFill>
              </a:rPr>
              <a:t>()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6600"/>
                </a:solidFill>
              </a:rPr>
              <a:t>	</a:t>
            </a:r>
            <a:r>
              <a:rPr lang="en-US" sz="2000" kern="0" dirty="0">
                <a:solidFill>
                  <a:srgbClr val="800080"/>
                </a:solidFill>
                <a:ea typeface="Arial Unicode MS"/>
              </a:rPr>
              <a:t>print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>
                <a:solidFill>
                  <a:srgbClr val="000000"/>
                </a:solidFill>
              </a:rPr>
              <a:t>lines)</a:t>
            </a:r>
            <a:br>
              <a:rPr lang="en-US" sz="2000" kern="0" dirty="0">
                <a:solidFill>
                  <a:srgbClr val="000000"/>
                </a:solidFill>
              </a:rPr>
            </a:br>
            <a:endParaRPr lang="en-US" sz="2000" kern="0" dirty="0">
              <a:solidFill>
                <a:srgbClr val="000000"/>
              </a:solidFill>
            </a:endParaRP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0033CC"/>
                </a:solidFill>
              </a:rPr>
              <a:t>	['this is line 1', 'this is line 2', 'the end']</a:t>
            </a:r>
          </a:p>
        </p:txBody>
      </p:sp>
      <p:sp>
        <p:nvSpPr>
          <p:cNvPr id="5" name="מלבן 4"/>
          <p:cNvSpPr/>
          <p:nvPr/>
        </p:nvSpPr>
        <p:spPr>
          <a:xfrm>
            <a:off x="5638800" y="5637153"/>
            <a:ext cx="3382657" cy="46166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</a:t>
            </a:r>
            <a:r>
              <a:rPr lang="en-US" sz="24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lstrip</a:t>
            </a:r>
            <a:r>
              <a:rPr lang="en-US" sz="24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400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do? </a:t>
            </a:r>
            <a:endParaRPr lang="he-IL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7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698974"/>
          </a:xfrm>
        </p:spPr>
        <p:txBody>
          <a:bodyPr/>
          <a:lstStyle/>
          <a:p>
            <a:r>
              <a:rPr lang="en-US" sz="4000" dirty="0"/>
              <a:t>Exercise 1: Printing word frequencies (Once again)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Print the words appearing in a file sorted by decreasing frequencies (print most frequent word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95400" y="2284512"/>
            <a:ext cx="747104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</a:rPr>
              <a:t>"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  <a:cs typeface="Arial" pitchFamily="34" charset="0"/>
              </a:rPr>
              <a:t>input.txt"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"r"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)</a:t>
            </a:r>
          </a:p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{}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line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f: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line.</a:t>
            </a:r>
            <a:r>
              <a:rPr lang="en-US" sz="2000" dirty="0" err="1">
                <a:latin typeface="Arial Unicode MS" pitchFamily="34" charset="-128"/>
              </a:rPr>
              <a:t>split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():</a:t>
            </a:r>
          </a:p>
          <a:p>
            <a:pPr lvl="0" algn="l" rtl="0"/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d[word]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0)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1</a:t>
            </a:r>
          </a:p>
          <a:p>
            <a:pPr lvl="0" algn="l" rtl="0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()</a:t>
            </a:r>
          </a:p>
          <a:p>
            <a:pPr lvl="0" algn="l" rtl="0"/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 Unicode MS" pitchFamily="34" charset="-128"/>
              </a:rPr>
              <a:t>sorted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d.keys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(), key =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reverse = </a:t>
            </a:r>
            <a:r>
              <a:rPr lang="en-US" sz="2000" dirty="0">
                <a:solidFill>
                  <a:srgbClr val="FF9900"/>
                </a:solidFill>
                <a:latin typeface="Arial Unicode MS" pitchFamily="34" charset="-128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 +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 ":"</a:t>
            </a:r>
            <a:r>
              <a:rPr lang="en-US" sz="2000" dirty="0">
                <a:latin typeface="Arial Unicode MS" pitchFamily="34" charset="-128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d[w])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8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75653" cy="1325563"/>
          </a:xfrm>
        </p:spPr>
        <p:txBody>
          <a:bodyPr/>
          <a:lstStyle/>
          <a:p>
            <a:pPr rtl="0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2: Copy a text file omitting comment lines</a:t>
            </a:r>
            <a:endParaRPr lang="he-IL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628650" y="1951963"/>
            <a:ext cx="7131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function that copies every line from a source file to a target file, excluding lines that start with a ‘#’</a:t>
            </a:r>
          </a:p>
        </p:txBody>
      </p:sp>
      <p:sp>
        <p:nvSpPr>
          <p:cNvPr id="3" name="מלבן 2"/>
          <p:cNvSpPr/>
          <p:nvPr/>
        </p:nvSpPr>
        <p:spPr>
          <a:xfrm>
            <a:off x="1167494" y="3272834"/>
            <a:ext cx="6955970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def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copy_file_excluding_comments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(source, target):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(source,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'r'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(target,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'w'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line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line[0] ==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'#'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outfile.write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(line)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infile.close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outfile.close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49" charset="0"/>
                <a:ea typeface="+mn-ea"/>
                <a:cs typeface="Arial" panose="020B0604020202020204" pitchFamily="34" charset="0"/>
              </a:rPr>
              <a:t># What is returned?</a:t>
            </a:r>
            <a:endParaRPr kumimoji="0" lang="he-IL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2E8C465-C2AF-4548-9EA0-BDB5FD4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0C4C7-0A9A-41DD-9006-C3DBF346D7F1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0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CSV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CSV file contains data in a tabular format using comma to separate between values</a:t>
            </a:r>
          </a:p>
          <a:p>
            <a:pPr algn="l" rtl="0"/>
            <a:r>
              <a:rPr lang="en-US" dirty="0"/>
              <a:t>Each row holds the same number of columns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None/>
            </a:pP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119" y="3367432"/>
            <a:ext cx="7714231" cy="12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683EF65-FB18-449F-B9D2-A63CE54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0C4C7-0A9A-41DD-9006-C3DBF346D7F1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41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3: Sum row of numbers read from a CSV file</a:t>
            </a:r>
            <a:endParaRPr lang="he-IL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580417" y="1874382"/>
            <a:ext cx="5959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function that sums the numbers in each row for a given CSV file.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CSV file name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 A list containing the line sums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7" y="3756071"/>
            <a:ext cx="2990850" cy="14097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58863"/>
          <a:stretch/>
        </p:blipFill>
        <p:spPr>
          <a:xfrm>
            <a:off x="3987807" y="3756071"/>
            <a:ext cx="3970784" cy="1403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6658" y="5159730"/>
            <a:ext cx="1998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seen in Notepad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6333" y="5167529"/>
            <a:ext cx="16558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seen in Excel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286000" y="5784988"/>
            <a:ext cx="4572000" cy="70788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sum_lines_in_csv_file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'numbers.csv'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[17, 13, 294]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63B06D9-4517-406B-91FF-1F859AA6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0C4C7-0A9A-41DD-9006-C3DBF346D7F1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52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Input/Output</a:t>
            </a:r>
            <a:r>
              <a:rPr lang="en-GB" b="1" dirty="0"/>
              <a:t> in 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I/O operations allow our program to interact with its environment by receiving and sending information in various ways.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rgbClr val="7030A0"/>
                </a:solidFill>
                <a:latin typeface="Courier"/>
              </a:rPr>
              <a:t>print</a:t>
            </a:r>
            <a:r>
              <a:rPr lang="en-GB" dirty="0">
                <a:solidFill>
                  <a:schemeClr val="tx1"/>
                </a:solidFill>
              </a:rPr>
              <a:t> command sends output to the screen.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rgbClr val="7030A0"/>
                </a:solidFill>
                <a:latin typeface="Courier"/>
              </a:rPr>
              <a:t>input</a:t>
            </a:r>
            <a:r>
              <a:rPr lang="en-GB" dirty="0">
                <a:solidFill>
                  <a:schemeClr val="tx1"/>
                </a:solidFill>
              </a:rPr>
              <a:t> command receives input from the keyboard.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Returns a </a:t>
            </a:r>
            <a:r>
              <a:rPr lang="en-GB" u="sng" dirty="0">
                <a:solidFill>
                  <a:schemeClr val="tx1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containing text typed by the user (the program stops when the user presses ENTER).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can specify a prompt message.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3: Sum row of numbers read from a CSV file</a:t>
            </a:r>
            <a:endParaRPr lang="he-IL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22421" y="5765327"/>
            <a:ext cx="86414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&gt;&gt;&gt;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sum_lines_in_csv_file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'numbers.csv'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[17, 13, 294]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897" y="2187897"/>
            <a:ext cx="8641492" cy="3370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sum_lines_in_csv_file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(filename):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 = 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filename,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sums = []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 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tokens = 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line.rstrip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().split(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','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token 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tokens: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    token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sums.append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he-IL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sums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49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64" y="1113693"/>
            <a:ext cx="2841250" cy="1339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54561" y="41200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    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2983" y="3981522"/>
            <a:ext cx="3890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#Can you compute the sum #using list comprehension?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2283413-74E1-49CF-96EA-9546291A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0C4C7-0A9A-41DD-9006-C3DBF346D7F1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1581" y="1066800"/>
            <a:ext cx="7616302" cy="471872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00B050"/>
                </a:solidFill>
              </a:rPr>
              <a:t>'myfile.txt'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2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text = </a:t>
            </a:r>
            <a:r>
              <a:rPr lang="en-US" altLang="nl-NL" sz="1600" dirty="0" err="1"/>
              <a:t>f.read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f.close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6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>
                <a:solidFill>
                  <a:srgbClr val="FF6600"/>
                </a:solidFill>
              </a:rPr>
              <a:t>for</a:t>
            </a:r>
            <a:r>
              <a:rPr lang="en-US" altLang="nl-NL" sz="1600" dirty="0"/>
              <a:t> l </a:t>
            </a:r>
            <a:r>
              <a:rPr lang="en-US" altLang="nl-NL" sz="1600" dirty="0">
                <a:solidFill>
                  <a:srgbClr val="FF6600"/>
                </a:solidFill>
              </a:rPr>
              <a:t>in</a:t>
            </a:r>
            <a:r>
              <a:rPr lang="en-US" altLang="nl-NL" sz="1600" dirty="0"/>
              <a:t> f: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/>
              <a:t>...     </a:t>
            </a:r>
            <a:r>
              <a:rPr lang="en-US" altLang="nl-NL" sz="1600" dirty="0">
                <a:solidFill>
                  <a:srgbClr val="7030A0"/>
                </a:solidFill>
              </a:rPr>
              <a:t>print</a:t>
            </a:r>
            <a:r>
              <a:rPr lang="en-US" altLang="nl-NL" sz="1600" dirty="0"/>
              <a:t>(</a:t>
            </a:r>
            <a:r>
              <a:rPr lang="en-US" altLang="nl-NL" sz="1600" dirty="0" err="1"/>
              <a:t>l.split</a:t>
            </a:r>
            <a:r>
              <a:rPr lang="en-US" altLang="nl-NL" sz="1600" dirty="0"/>
              <a:t>()[1])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f.close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600" dirty="0"/>
          </a:p>
          <a:p>
            <a:pPr algn="l" rtl="0" eaLnBrk="1" hangingPunct="1">
              <a:lnSpc>
                <a:spcPct val="120000"/>
              </a:lnSpc>
            </a:pPr>
            <a:endParaRPr lang="en-US" altLang="nl-NL" sz="16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outfname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00B050"/>
                </a:solidFill>
              </a:rPr>
              <a:t>'myoutput.txt'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outfname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'w'</a:t>
            </a:r>
            <a:r>
              <a:rPr lang="en-US" altLang="nl-NL" sz="1600" dirty="0"/>
              <a:t>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outf.write</a:t>
            </a:r>
            <a:r>
              <a:rPr lang="en-US" altLang="nl-NL" sz="1600" dirty="0"/>
              <a:t>(</a:t>
            </a:r>
            <a:r>
              <a:rPr lang="en-US" altLang="nl-NL" sz="1600" dirty="0">
                <a:solidFill>
                  <a:srgbClr val="00B050"/>
                </a:solidFill>
              </a:rPr>
              <a:t>'My very own file\n'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outf.close</a:t>
            </a:r>
            <a:r>
              <a:rPr lang="en-US" altLang="nl-NL" sz="1600" dirty="0"/>
              <a:t>()</a:t>
            </a:r>
            <a:endParaRPr lang="nl-NL" altLang="nl-NL" sz="16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37A07E2-94FE-4F84-8C30-DF52FF68E436}"/>
              </a:ext>
            </a:extLst>
          </p:cNvPr>
          <p:cNvSpPr/>
          <p:nvPr/>
        </p:nvSpPr>
        <p:spPr bwMode="auto">
          <a:xfrm rot="10800000">
            <a:off x="3563932" y="1981201"/>
            <a:ext cx="799042" cy="152397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48334-7426-4396-852C-B4CD60A1CF30}"/>
              </a:ext>
            </a:extLst>
          </p:cNvPr>
          <p:cNvSpPr txBox="1"/>
          <p:nvPr/>
        </p:nvSpPr>
        <p:spPr>
          <a:xfrm>
            <a:off x="4610893" y="1520726"/>
            <a:ext cx="33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i="1" dirty="0">
                <a:solidFill>
                  <a:srgbClr val="C00000"/>
                </a:solidFill>
              </a:rPr>
              <a:t>content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holds a string of the entire content of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40E1-5D81-4054-9139-779D67F8326D}"/>
              </a:ext>
            </a:extLst>
          </p:cNvPr>
          <p:cNvSpPr txBox="1"/>
          <p:nvPr/>
        </p:nvSpPr>
        <p:spPr>
          <a:xfrm>
            <a:off x="4610892" y="2858869"/>
            <a:ext cx="344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The second word from each line in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 is printed.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46D73-0734-41FA-8879-37CCB52C48CF}"/>
              </a:ext>
            </a:extLst>
          </p:cNvPr>
          <p:cNvSpPr txBox="1"/>
          <p:nvPr/>
        </p:nvSpPr>
        <p:spPr>
          <a:xfrm>
            <a:off x="4572000" y="4343400"/>
            <a:ext cx="3485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Creates a new txt file (or overwrites, if a file with same name and path exists) with one line in it:</a:t>
            </a:r>
          </a:p>
          <a:p>
            <a:pPr algn="l" rtl="0"/>
            <a:r>
              <a:rPr lang="en-US" dirty="0">
                <a:solidFill>
                  <a:srgbClr val="C00000"/>
                </a:solidFill>
              </a:rPr>
              <a:t>My very own file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424159-4FFF-781A-1634-14F1DCF056C5}"/>
              </a:ext>
            </a:extLst>
          </p:cNvPr>
          <p:cNvSpPr/>
          <p:nvPr/>
        </p:nvSpPr>
        <p:spPr bwMode="auto">
          <a:xfrm rot="10800000">
            <a:off x="3657600" y="3096402"/>
            <a:ext cx="799042" cy="152397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ECAF7B-2FD0-4768-8AF7-357B0CA660EB}"/>
              </a:ext>
            </a:extLst>
          </p:cNvPr>
          <p:cNvSpPr/>
          <p:nvPr/>
        </p:nvSpPr>
        <p:spPr bwMode="auto">
          <a:xfrm rot="10800000">
            <a:off x="3657600" y="4876802"/>
            <a:ext cx="799042" cy="152397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/>
      <p:bldP spid="12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GB" b="1" i="1" dirty="0"/>
              <a:t>input</a:t>
            </a:r>
            <a:r>
              <a:rPr lang="en-GB" dirty="0"/>
              <a:t>: Receiving input from the keyboard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85800" y="326147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 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 </a:t>
            </a:r>
            <a:r>
              <a:rPr lang="en-US" sz="2200" b="1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input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'Please enter a number:'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Please enter a number: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 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"6"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(s)+5)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A90E3-9917-489B-8532-4E3887A3B678}"/>
              </a:ext>
            </a:extLst>
          </p:cNvPr>
          <p:cNvSpPr txBox="1"/>
          <p:nvPr/>
        </p:nvSpPr>
        <p:spPr>
          <a:xfrm>
            <a:off x="4446016" y="3893798"/>
            <a:ext cx="354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5E764-48C5-7C65-7C85-0A3B6C646C40}"/>
              </a:ext>
            </a:extLst>
          </p:cNvPr>
          <p:cNvSpPr txBox="1"/>
          <p:nvPr/>
        </p:nvSpPr>
        <p:spPr>
          <a:xfrm>
            <a:off x="914400" y="2068126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Try it yourself:</a:t>
            </a:r>
          </a:p>
          <a:p>
            <a:pPr algn="l" rtl="0"/>
            <a:r>
              <a:rPr lang="en-US" dirty="0"/>
              <a:t>Run the following example using IDLE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908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File I/O in Python</a:t>
            </a:r>
            <a:endParaRPr lang="he-IL" sz="6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Working with files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4D1CB-4A84-4088-914B-EEB341CA24CB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File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Computer-File</a:t>
            </a:r>
            <a:r>
              <a:rPr lang="en-US" sz="2400" dirty="0">
                <a:solidFill>
                  <a:schemeClr val="tx1"/>
                </a:solidFill>
              </a:rPr>
              <a:t> is a resource for storing information; A “digital” document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Files are organized in folders (=directories).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Every file has an address (path) in the computer’s file system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Example: </a:t>
            </a:r>
            <a:r>
              <a:rPr lang="en-US" sz="2000" b="1" i="1" dirty="0">
                <a:solidFill>
                  <a:schemeClr val="tx1"/>
                </a:solidFill>
              </a:rPr>
              <a:t>C:\Desktop\ta5_code\test_file.txt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The file’s extension represents its content type (txt, exe, mp3, </a:t>
            </a:r>
            <a:r>
              <a:rPr lang="en-US" sz="2400" dirty="0" err="1">
                <a:solidFill>
                  <a:schemeClr val="tx1"/>
                </a:solidFill>
              </a:rPr>
              <a:t>avi</a:t>
            </a:r>
            <a:r>
              <a:rPr lang="en-US" sz="2400" dirty="0">
                <a:solidFill>
                  <a:schemeClr val="tx1"/>
                </a:solidFill>
              </a:rPr>
              <a:t>, jpg)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We shall next show how to deal with </a:t>
            </a:r>
            <a:r>
              <a:rPr lang="en-US" sz="2400" b="1" dirty="0">
                <a:solidFill>
                  <a:schemeClr val="tx1"/>
                </a:solidFill>
              </a:rPr>
              <a:t>textual files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</a:rPr>
              <a:t>Files can also contain arbitrary, “binary” information (we will not discuss these files though)</a:t>
            </a:r>
          </a:p>
          <a:p>
            <a:pPr marL="0" indent="0" algn="l" rtl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9000" y="10357"/>
            <a:ext cx="1588733" cy="1286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9A857-1F40-71DB-408E-1E1B20FEE076}"/>
              </a:ext>
            </a:extLst>
          </p:cNvPr>
          <p:cNvSpPr txBox="1"/>
          <p:nvPr/>
        </p:nvSpPr>
        <p:spPr>
          <a:xfrm>
            <a:off x="2514600" y="3402568"/>
            <a:ext cx="4724400" cy="369332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solidFill>
                  <a:prstClr val="black"/>
                </a:solidFill>
              </a:rPr>
              <a:t>DO NOT USE NON-ENGLISH PATHS!!!(!!!)</a:t>
            </a:r>
          </a:p>
        </p:txBody>
      </p:sp>
    </p:spTree>
    <p:extLst>
      <p:ext uri="{BB962C8B-B14F-4D97-AF65-F5344CB8AC3E}">
        <p14:creationId xmlns:p14="http://schemas.microsoft.com/office/powerpoint/2010/main" val="38862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E0D81-B737-3471-98E4-AE366002A089}"/>
              </a:ext>
            </a:extLst>
          </p:cNvPr>
          <p:cNvGrpSpPr/>
          <p:nvPr/>
        </p:nvGrpSpPr>
        <p:grpSpPr>
          <a:xfrm>
            <a:off x="838200" y="1670918"/>
            <a:ext cx="4648200" cy="3516163"/>
            <a:chOff x="304800" y="838200"/>
            <a:chExt cx="5478235" cy="4144049"/>
          </a:xfrm>
        </p:grpSpPr>
        <p:pic>
          <p:nvPicPr>
            <p:cNvPr id="1030" name="Picture 6" descr="drive win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" y="838200"/>
              <a:ext cx="1219200" cy="1219201"/>
            </a:xfrm>
            <a:prstGeom prst="rect">
              <a:avLst/>
            </a:prstGeom>
            <a:noFill/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0E0860-D421-439A-AC05-19B4BA34D276}"/>
                </a:ext>
              </a:extLst>
            </p:cNvPr>
            <p:cNvGrpSpPr/>
            <p:nvPr/>
          </p:nvGrpSpPr>
          <p:grpSpPr>
            <a:xfrm>
              <a:off x="838200" y="1219201"/>
              <a:ext cx="4944835" cy="3763048"/>
              <a:chOff x="838200" y="1219200"/>
              <a:chExt cx="5407058" cy="411480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2895600" y="43434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2" name="Picture 8" descr="Document icon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81400" y="4724400"/>
                <a:ext cx="609600" cy="609601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text x python icon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743200" y="2590800"/>
                <a:ext cx="609600" cy="609601"/>
              </a:xfrm>
              <a:prstGeom prst="rect">
                <a:avLst/>
              </a:prstGeom>
              <a:noFill/>
            </p:spPr>
          </p:pic>
          <p:cxnSp>
            <p:nvCxnSpPr>
              <p:cNvPr id="16" name="Straight Connector 15"/>
              <p:cNvCxnSpPr/>
              <p:nvPr/>
            </p:nvCxnSpPr>
            <p:spPr bwMode="auto">
              <a:xfrm>
                <a:off x="838200" y="1905000"/>
                <a:ext cx="16933" cy="16002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38200" y="17526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855134" y="3048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1905000" y="3810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1718940" y="1219200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C:\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83787" y="2057400"/>
                <a:ext cx="10118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Python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64898" y="3352800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Data</a:t>
                </a: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1905000" y="3733800"/>
                <a:ext cx="3175" cy="55562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302500" y="4114800"/>
                <a:ext cx="948640" cy="47597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2022</a:t>
                </a:r>
              </a:p>
            </p:txBody>
          </p:sp>
          <p:cxnSp>
            <p:nvCxnSpPr>
              <p:cNvPr id="54" name="Straight Connector 53"/>
              <p:cNvCxnSpPr>
                <a:endCxn id="1032" idx="1"/>
              </p:cNvCxnSpPr>
              <p:nvPr/>
            </p:nvCxnSpPr>
            <p:spPr bwMode="auto">
              <a:xfrm>
                <a:off x="2895600" y="50292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992718" y="2743200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analyze_data.py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91000" y="4876800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income.txt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>
                <a:off x="1905000" y="2438400"/>
                <a:ext cx="0" cy="44873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905000" y="28956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505679" y="2085800"/>
                <a:ext cx="20521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1600" dirty="0">
                    <a:solidFill>
                      <a:srgbClr val="FF0000"/>
                    </a:solidFill>
                    <a:sym typeface="Wingdings" pitchFamily="2" charset="2"/>
                  </a:rPr>
                  <a:t></a:t>
                </a:r>
                <a:r>
                  <a:rPr lang="he-IL" sz="1600" dirty="0">
                    <a:solidFill>
                      <a:srgbClr val="FF0000"/>
                    </a:solidFill>
                  </a:rPr>
                  <a:t>)</a:t>
                </a:r>
                <a:r>
                  <a:rPr lang="en-US" sz="1600" dirty="0">
                    <a:solidFill>
                      <a:srgbClr val="FF0000"/>
                    </a:solidFill>
                  </a:rPr>
                  <a:t>Current directory)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CC06F-A4DE-A117-FC71-85513015B744}"/>
              </a:ext>
            </a:extLst>
          </p:cNvPr>
          <p:cNvSpPr txBox="1"/>
          <p:nvPr/>
        </p:nvSpPr>
        <p:spPr>
          <a:xfrm>
            <a:off x="457200" y="1386779"/>
            <a:ext cx="891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/>
              <a:t>Consider the following file system hierarchy: (windows example)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72800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E0D81-B737-3471-98E4-AE366002A089}"/>
              </a:ext>
            </a:extLst>
          </p:cNvPr>
          <p:cNvGrpSpPr/>
          <p:nvPr/>
        </p:nvGrpSpPr>
        <p:grpSpPr>
          <a:xfrm>
            <a:off x="838200" y="1670918"/>
            <a:ext cx="4191000" cy="2824459"/>
            <a:chOff x="304800" y="838200"/>
            <a:chExt cx="6149037" cy="4144049"/>
          </a:xfrm>
        </p:grpSpPr>
        <p:pic>
          <p:nvPicPr>
            <p:cNvPr id="1030" name="Picture 6" descr="drive win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" y="838200"/>
              <a:ext cx="1219200" cy="1219201"/>
            </a:xfrm>
            <a:prstGeom prst="rect">
              <a:avLst/>
            </a:prstGeom>
            <a:noFill/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0E0860-D421-439A-AC05-19B4BA34D276}"/>
                </a:ext>
              </a:extLst>
            </p:cNvPr>
            <p:cNvGrpSpPr/>
            <p:nvPr/>
          </p:nvGrpSpPr>
          <p:grpSpPr>
            <a:xfrm>
              <a:off x="838200" y="1219201"/>
              <a:ext cx="5615637" cy="3763048"/>
              <a:chOff x="838200" y="1219200"/>
              <a:chExt cx="6140566" cy="411480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2895600" y="43434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2" name="Picture 8" descr="Document icon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81400" y="4724400"/>
                <a:ext cx="609600" cy="609601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text x python icon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743200" y="2590800"/>
                <a:ext cx="609600" cy="609601"/>
              </a:xfrm>
              <a:prstGeom prst="rect">
                <a:avLst/>
              </a:prstGeom>
              <a:noFill/>
            </p:spPr>
          </p:pic>
          <p:cxnSp>
            <p:nvCxnSpPr>
              <p:cNvPr id="16" name="Straight Connector 15"/>
              <p:cNvCxnSpPr/>
              <p:nvPr/>
            </p:nvCxnSpPr>
            <p:spPr bwMode="auto">
              <a:xfrm>
                <a:off x="838200" y="1905000"/>
                <a:ext cx="16933" cy="16002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38200" y="17526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855134" y="3048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1905000" y="3810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1718940" y="1219200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C:\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22219" y="2057400"/>
                <a:ext cx="10118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Python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64898" y="3352800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Data</a:t>
                </a: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1905000" y="3733800"/>
                <a:ext cx="3175" cy="55562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302499" y="4114800"/>
                <a:ext cx="1180960" cy="59253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2022</a:t>
                </a:r>
              </a:p>
            </p:txBody>
          </p:sp>
          <p:cxnSp>
            <p:nvCxnSpPr>
              <p:cNvPr id="54" name="Straight Connector 53"/>
              <p:cNvCxnSpPr>
                <a:endCxn id="1032" idx="1"/>
              </p:cNvCxnSpPr>
              <p:nvPr/>
            </p:nvCxnSpPr>
            <p:spPr bwMode="auto">
              <a:xfrm>
                <a:off x="2895600" y="50292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726225" y="2743200"/>
                <a:ext cx="22525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analyze_data.py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91000" y="4876800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income.txt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>
                <a:off x="1905000" y="2438400"/>
                <a:ext cx="0" cy="44873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905000" y="28956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844111" y="2085800"/>
                <a:ext cx="205216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1600" dirty="0">
                    <a:solidFill>
                      <a:srgbClr val="FF0000"/>
                    </a:solidFill>
                    <a:sym typeface="Wingdings" pitchFamily="2" charset="2"/>
                  </a:rPr>
                  <a:t></a:t>
                </a:r>
                <a:r>
                  <a:rPr lang="he-IL" sz="1600" dirty="0">
                    <a:solidFill>
                      <a:srgbClr val="FF0000"/>
                    </a:solidFill>
                  </a:rPr>
                  <a:t>)</a:t>
                </a:r>
                <a:r>
                  <a:rPr lang="en-US" sz="1600" dirty="0">
                    <a:solidFill>
                      <a:srgbClr val="FF0000"/>
                    </a:solidFill>
                  </a:rPr>
                  <a:t>Current directory)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396485" y="4923233"/>
            <a:ext cx="8686800" cy="12772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To access the file 'income.txt' from the code inside 'analyze_data.py' we can use two options:</a:t>
            </a:r>
          </a:p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Option 1: </a:t>
            </a:r>
            <a:r>
              <a:rPr lang="en-US" sz="2400" b="1" dirty="0">
                <a:solidFill>
                  <a:srgbClr val="0070C0"/>
                </a:solidFill>
              </a:rPr>
              <a:t>Absolute path: 	</a:t>
            </a:r>
            <a:r>
              <a:rPr lang="en-US" sz="2400" b="1" dirty="0">
                <a:latin typeface="Courier" pitchFamily="49" charset="0"/>
              </a:rPr>
              <a:t>C:\Data\2022\income.txt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CC06F-A4DE-A117-FC71-85513015B744}"/>
              </a:ext>
            </a:extLst>
          </p:cNvPr>
          <p:cNvSpPr txBox="1"/>
          <p:nvPr/>
        </p:nvSpPr>
        <p:spPr>
          <a:xfrm>
            <a:off x="601201" y="1386779"/>
            <a:ext cx="619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/>
              <a:t>Consider the following file system hierarchy:</a:t>
            </a:r>
            <a:endParaRPr lang="en-IL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3EC6D1-7620-28EC-C6A8-E17FA7E1DE75}"/>
              </a:ext>
            </a:extLst>
          </p:cNvPr>
          <p:cNvCxnSpPr>
            <a:cxnSpLocks/>
          </p:cNvCxnSpPr>
          <p:nvPr/>
        </p:nvCxnSpPr>
        <p:spPr bwMode="auto">
          <a:xfrm>
            <a:off x="457200" y="2057400"/>
            <a:ext cx="0" cy="143329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D10968-6CD1-1BB4-AD0C-5E8FBC2B167D}"/>
              </a:ext>
            </a:extLst>
          </p:cNvPr>
          <p:cNvCxnSpPr>
            <a:cxnSpLocks/>
          </p:cNvCxnSpPr>
          <p:nvPr/>
        </p:nvCxnSpPr>
        <p:spPr bwMode="auto">
          <a:xfrm>
            <a:off x="457200" y="3490690"/>
            <a:ext cx="1295400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A4101-A6F5-B6D2-BF4B-9CD000E4D566}"/>
              </a:ext>
            </a:extLst>
          </p:cNvPr>
          <p:cNvCxnSpPr>
            <a:cxnSpLocks/>
          </p:cNvCxnSpPr>
          <p:nvPr/>
        </p:nvCxnSpPr>
        <p:spPr bwMode="auto">
          <a:xfrm>
            <a:off x="1776120" y="3513135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186345-7ADA-E85C-32D7-B5A84D8797C3}"/>
              </a:ext>
            </a:extLst>
          </p:cNvPr>
          <p:cNvCxnSpPr>
            <a:cxnSpLocks/>
          </p:cNvCxnSpPr>
          <p:nvPr/>
        </p:nvCxnSpPr>
        <p:spPr bwMode="auto">
          <a:xfrm>
            <a:off x="1776120" y="4040703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926FE-A3BA-BAFA-11C2-AD71D5AF8F1B}"/>
              </a:ext>
            </a:extLst>
          </p:cNvPr>
          <p:cNvCxnSpPr>
            <a:cxnSpLocks/>
          </p:cNvCxnSpPr>
          <p:nvPr/>
        </p:nvCxnSpPr>
        <p:spPr bwMode="auto">
          <a:xfrm>
            <a:off x="2403890" y="4044432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0CD940-D25E-F353-7CFE-5E83CF701170}"/>
              </a:ext>
            </a:extLst>
          </p:cNvPr>
          <p:cNvCxnSpPr>
            <a:cxnSpLocks/>
          </p:cNvCxnSpPr>
          <p:nvPr/>
        </p:nvCxnSpPr>
        <p:spPr bwMode="auto">
          <a:xfrm>
            <a:off x="2403890" y="4572000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483F33E-7FBD-272E-032B-03702DF7389E}"/>
              </a:ext>
            </a:extLst>
          </p:cNvPr>
          <p:cNvSpPr/>
          <p:nvPr/>
        </p:nvSpPr>
        <p:spPr bwMode="auto">
          <a:xfrm>
            <a:off x="377303" y="1931687"/>
            <a:ext cx="204716" cy="204716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254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E0D81-B737-3471-98E4-AE366002A089}"/>
              </a:ext>
            </a:extLst>
          </p:cNvPr>
          <p:cNvGrpSpPr/>
          <p:nvPr/>
        </p:nvGrpSpPr>
        <p:grpSpPr>
          <a:xfrm>
            <a:off x="838200" y="1670918"/>
            <a:ext cx="4191000" cy="2824459"/>
            <a:chOff x="304800" y="838200"/>
            <a:chExt cx="6149037" cy="4144049"/>
          </a:xfrm>
        </p:grpSpPr>
        <p:pic>
          <p:nvPicPr>
            <p:cNvPr id="1030" name="Picture 6" descr="drive win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" y="838200"/>
              <a:ext cx="1219200" cy="1219201"/>
            </a:xfrm>
            <a:prstGeom prst="rect">
              <a:avLst/>
            </a:prstGeom>
            <a:noFill/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0E0860-D421-439A-AC05-19B4BA34D276}"/>
                </a:ext>
              </a:extLst>
            </p:cNvPr>
            <p:cNvGrpSpPr/>
            <p:nvPr/>
          </p:nvGrpSpPr>
          <p:grpSpPr>
            <a:xfrm>
              <a:off x="838200" y="1219201"/>
              <a:ext cx="5615637" cy="3763048"/>
              <a:chOff x="838200" y="1219200"/>
              <a:chExt cx="6140566" cy="411480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2895600" y="43434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2" name="Picture 8" descr="Document icon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81400" y="4724400"/>
                <a:ext cx="609600" cy="609601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text x python icon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743200" y="2590800"/>
                <a:ext cx="609600" cy="609601"/>
              </a:xfrm>
              <a:prstGeom prst="rect">
                <a:avLst/>
              </a:prstGeom>
              <a:noFill/>
            </p:spPr>
          </p:pic>
          <p:cxnSp>
            <p:nvCxnSpPr>
              <p:cNvPr id="16" name="Straight Connector 15"/>
              <p:cNvCxnSpPr/>
              <p:nvPr/>
            </p:nvCxnSpPr>
            <p:spPr bwMode="auto">
              <a:xfrm>
                <a:off x="838200" y="1905000"/>
                <a:ext cx="16933" cy="160020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38200" y="17526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855134" y="3048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1905000" y="3810000"/>
                <a:ext cx="1447800" cy="838200"/>
                <a:chOff x="1219200" y="2362200"/>
                <a:chExt cx="1447800" cy="838200"/>
              </a:xfrm>
            </p:grpSpPr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1219200" y="2819400"/>
                  <a:ext cx="685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4" descr="System folder yellow icon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828800" y="2362200"/>
                  <a:ext cx="838200" cy="8382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1718940" y="1219200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C:\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22219" y="2057400"/>
                <a:ext cx="10118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Python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64898" y="3352800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Data</a:t>
                </a: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1905000" y="3733800"/>
                <a:ext cx="3175" cy="55562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302499" y="4114800"/>
                <a:ext cx="1180960" cy="59253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2022</a:t>
                </a:r>
              </a:p>
            </p:txBody>
          </p:sp>
          <p:cxnSp>
            <p:nvCxnSpPr>
              <p:cNvPr id="54" name="Straight Connector 53"/>
              <p:cNvCxnSpPr>
                <a:endCxn id="1032" idx="1"/>
              </p:cNvCxnSpPr>
              <p:nvPr/>
            </p:nvCxnSpPr>
            <p:spPr bwMode="auto">
              <a:xfrm>
                <a:off x="2895600" y="50292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726225" y="2743200"/>
                <a:ext cx="225254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>
                    <a:latin typeface="Courier" pitchFamily="49" charset="0"/>
                  </a:rPr>
                  <a:t>analyze_data.py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91000" y="4876800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 b="1" dirty="0">
                    <a:latin typeface="Courier" pitchFamily="49" charset="0"/>
                  </a:rPr>
                  <a:t>income.txt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>
                <a:off x="1905000" y="2438400"/>
                <a:ext cx="0" cy="44873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905000" y="2895600"/>
                <a:ext cx="6858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844111" y="2085800"/>
                <a:ext cx="205216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1600" dirty="0">
                    <a:solidFill>
                      <a:srgbClr val="FF0000"/>
                    </a:solidFill>
                    <a:sym typeface="Wingdings" pitchFamily="2" charset="2"/>
                  </a:rPr>
                  <a:t></a:t>
                </a:r>
                <a:r>
                  <a:rPr lang="he-IL" sz="1600" dirty="0">
                    <a:solidFill>
                      <a:srgbClr val="FF0000"/>
                    </a:solidFill>
                  </a:rPr>
                  <a:t>)</a:t>
                </a:r>
                <a:r>
                  <a:rPr lang="en-US" sz="1600" dirty="0">
                    <a:solidFill>
                      <a:srgbClr val="FF0000"/>
                    </a:solidFill>
                  </a:rPr>
                  <a:t>Current directory)</a:t>
                </a:r>
                <a:endParaRPr lang="he-IL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457200" y="4905851"/>
            <a:ext cx="8686800" cy="17235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To access the file 'income.txt' from the code inside 'analyze_data.py' we can use two options:</a:t>
            </a:r>
          </a:p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Option 2: </a:t>
            </a:r>
            <a:r>
              <a:rPr lang="en-US" sz="2400" b="1" dirty="0">
                <a:solidFill>
                  <a:srgbClr val="0070C0"/>
                </a:solidFill>
              </a:rPr>
              <a:t>Relative path: 	</a:t>
            </a:r>
            <a:r>
              <a:rPr lang="en-US" sz="2400" b="1" dirty="0">
                <a:latin typeface="Courier" pitchFamily="49" charset="0"/>
              </a:rPr>
              <a:t>..\Data\2022\income.txt</a:t>
            </a:r>
          </a:p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Note that the current directory is ‘Python’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CC06F-A4DE-A117-FC71-85513015B744}"/>
              </a:ext>
            </a:extLst>
          </p:cNvPr>
          <p:cNvSpPr txBox="1"/>
          <p:nvPr/>
        </p:nvSpPr>
        <p:spPr>
          <a:xfrm>
            <a:off x="601201" y="1386779"/>
            <a:ext cx="619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/>
              <a:t>Consider the following file system hierarchy:</a:t>
            </a:r>
            <a:endParaRPr lang="en-IL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3EC6D1-7620-28EC-C6A8-E17FA7E1DE75}"/>
              </a:ext>
            </a:extLst>
          </p:cNvPr>
          <p:cNvCxnSpPr>
            <a:cxnSpLocks/>
          </p:cNvCxnSpPr>
          <p:nvPr/>
        </p:nvCxnSpPr>
        <p:spPr bwMode="auto">
          <a:xfrm>
            <a:off x="457200" y="2045700"/>
            <a:ext cx="0" cy="144499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D10968-6CD1-1BB4-AD0C-5E8FBC2B167D}"/>
              </a:ext>
            </a:extLst>
          </p:cNvPr>
          <p:cNvCxnSpPr>
            <a:cxnSpLocks/>
          </p:cNvCxnSpPr>
          <p:nvPr/>
        </p:nvCxnSpPr>
        <p:spPr bwMode="auto">
          <a:xfrm>
            <a:off x="457200" y="3490690"/>
            <a:ext cx="1295400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A4101-A6F5-B6D2-BF4B-9CD000E4D566}"/>
              </a:ext>
            </a:extLst>
          </p:cNvPr>
          <p:cNvCxnSpPr>
            <a:cxnSpLocks/>
          </p:cNvCxnSpPr>
          <p:nvPr/>
        </p:nvCxnSpPr>
        <p:spPr bwMode="auto">
          <a:xfrm>
            <a:off x="1776120" y="3513135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186345-7ADA-E85C-32D7-B5A84D8797C3}"/>
              </a:ext>
            </a:extLst>
          </p:cNvPr>
          <p:cNvCxnSpPr>
            <a:cxnSpLocks/>
          </p:cNvCxnSpPr>
          <p:nvPr/>
        </p:nvCxnSpPr>
        <p:spPr bwMode="auto">
          <a:xfrm>
            <a:off x="1776120" y="4040703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926FE-A3BA-BAFA-11C2-AD71D5AF8F1B}"/>
              </a:ext>
            </a:extLst>
          </p:cNvPr>
          <p:cNvCxnSpPr>
            <a:cxnSpLocks/>
          </p:cNvCxnSpPr>
          <p:nvPr/>
        </p:nvCxnSpPr>
        <p:spPr bwMode="auto">
          <a:xfrm>
            <a:off x="2403890" y="4044432"/>
            <a:ext cx="0" cy="55477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0CD940-D25E-F353-7CFE-5E83CF701170}"/>
              </a:ext>
            </a:extLst>
          </p:cNvPr>
          <p:cNvCxnSpPr>
            <a:cxnSpLocks/>
          </p:cNvCxnSpPr>
          <p:nvPr/>
        </p:nvCxnSpPr>
        <p:spPr bwMode="auto">
          <a:xfrm>
            <a:off x="2403890" y="4572000"/>
            <a:ext cx="613027" cy="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483F33E-7FBD-272E-032B-03702DF7389E}"/>
              </a:ext>
            </a:extLst>
          </p:cNvPr>
          <p:cNvSpPr/>
          <p:nvPr/>
        </p:nvSpPr>
        <p:spPr bwMode="auto">
          <a:xfrm>
            <a:off x="1733926" y="2490001"/>
            <a:ext cx="204716" cy="204716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817B1B-61E5-0372-1B45-32DA326541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000" y="2555827"/>
            <a:ext cx="1111707" cy="20438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81EB1-5ED2-4A36-52BA-586B84044C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8667" y="1930597"/>
            <a:ext cx="136573" cy="622906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1006A7B-65F1-2C1E-2BDD-0E7C58A94CE9}"/>
              </a:ext>
            </a:extLst>
          </p:cNvPr>
          <p:cNvSpPr/>
          <p:nvPr/>
        </p:nvSpPr>
        <p:spPr bwMode="auto">
          <a:xfrm>
            <a:off x="4077390" y="5739184"/>
            <a:ext cx="740988" cy="428944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24BFF-5C89-1098-8DAA-47017333E2A2}"/>
              </a:ext>
            </a:extLst>
          </p:cNvPr>
          <p:cNvCxnSpPr/>
          <p:nvPr/>
        </p:nvCxnSpPr>
        <p:spPr bwMode="auto">
          <a:xfrm flipH="1">
            <a:off x="4800600" y="3877929"/>
            <a:ext cx="1524000" cy="1861255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F69EC4-F0CD-2C01-AE59-4CA3655C432D}"/>
              </a:ext>
            </a:extLst>
          </p:cNvPr>
          <p:cNvSpPr txBox="1"/>
          <p:nvPr/>
        </p:nvSpPr>
        <p:spPr>
          <a:xfrm>
            <a:off x="6374887" y="365962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FF6600"/>
                </a:solidFill>
              </a:rPr>
              <a:t>“Go one level up”</a:t>
            </a:r>
            <a:endParaRPr lang="en-IL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24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algn="l" rtl="0">
          <a:spcBef>
            <a:spcPct val="50000"/>
          </a:spcBef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51785</TotalTime>
  <Words>2582</Words>
  <Application>Microsoft Office PowerPoint</Application>
  <PresentationFormat>On-screen Show (4:3)</PresentationFormat>
  <Paragraphs>406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 Narrow</vt:lpstr>
      <vt:lpstr>Arial Unicode MS</vt:lpstr>
      <vt:lpstr>Calibri</vt:lpstr>
      <vt:lpstr>Calibri Light</vt:lpstr>
      <vt:lpstr>Courier</vt:lpstr>
      <vt:lpstr>Courier New</vt:lpstr>
      <vt:lpstr>Franklin Gothic Book</vt:lpstr>
      <vt:lpstr>Perpetua</vt:lpstr>
      <vt:lpstr>Segoe UI Semibold</vt:lpstr>
      <vt:lpstr>Times New Roman</vt:lpstr>
      <vt:lpstr>Wingdings</vt:lpstr>
      <vt:lpstr>Default Design</vt:lpstr>
      <vt:lpstr>Custom Design</vt:lpstr>
      <vt:lpstr>Office Theme</vt:lpstr>
      <vt:lpstr>PowerPoint Presentation</vt:lpstr>
      <vt:lpstr>PowerPoint Presentation</vt:lpstr>
      <vt:lpstr>Input/Output in Python</vt:lpstr>
      <vt:lpstr>input: Receiving input from the keyboard</vt:lpstr>
      <vt:lpstr>File I/O in Python</vt:lpstr>
      <vt:lpstr>File and Folders</vt:lpstr>
      <vt:lpstr>The file system hierarchy</vt:lpstr>
      <vt:lpstr>The file system hierarchy</vt:lpstr>
      <vt:lpstr>The file system hierarchy</vt:lpstr>
      <vt:lpstr>The file system hierarchy</vt:lpstr>
      <vt:lpstr>The file system hierarchy</vt:lpstr>
      <vt:lpstr>The file system hierarchy</vt:lpstr>
      <vt:lpstr>The file system hierarchy</vt:lpstr>
      <vt:lpstr>Text files</vt:lpstr>
      <vt:lpstr>Opening a file</vt:lpstr>
      <vt:lpstr>Reading a whole file</vt:lpstr>
      <vt:lpstr>Note about \</vt:lpstr>
      <vt:lpstr>Reading line by line</vt:lpstr>
      <vt:lpstr>Two common ways for reading from a file</vt:lpstr>
      <vt:lpstr>Two common ways for reading from a file</vt:lpstr>
      <vt:lpstr>Remarks</vt:lpstr>
      <vt:lpstr>File output: writing to a file</vt:lpstr>
      <vt:lpstr>Example: Writing a list of numbers to a text file</vt:lpstr>
      <vt:lpstr>Parsing a text file – split()</vt:lpstr>
      <vt:lpstr>Parsing a text file – strip(), rstrip(), lstrip()</vt:lpstr>
      <vt:lpstr>Exercise 1: Printing word frequencies (Once again)</vt:lpstr>
      <vt:lpstr>Exercise 2: Copy a text file omitting comment lines</vt:lpstr>
      <vt:lpstr>Reading a CSV file</vt:lpstr>
      <vt:lpstr>Exercise 3: Sum row of numbers read from a CSV file</vt:lpstr>
      <vt:lpstr>Exercise 3: Sum row of numbers read from a CSV file</vt:lpstr>
      <vt:lpstr>Summary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5</dc:title>
  <dc:creator>Dvir Netanely</dc:creator>
  <cp:lastModifiedBy>Michal Belas</cp:lastModifiedBy>
  <cp:revision>2560</cp:revision>
  <dcterms:created xsi:type="dcterms:W3CDTF">2007-03-25T12:09:30Z</dcterms:created>
  <dcterms:modified xsi:type="dcterms:W3CDTF">2022-12-14T06:55:06Z</dcterms:modified>
</cp:coreProperties>
</file>