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59"/>
    <p:restoredTop sz="94682"/>
  </p:normalViewPr>
  <p:slideViewPr>
    <p:cSldViewPr snapToGrid="0" snapToObjects="1">
      <p:cViewPr varScale="1">
        <p:scale>
          <a:sx n="89" d="100"/>
          <a:sy n="89" d="100"/>
        </p:scale>
        <p:origin x="192"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4/23/18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4/23/18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4/23/18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olab.research.google.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hyperlink" Target="http://suriyadeepan.github.io/" TargetMode="External"/><Relationship Id="rId2" Type="http://schemas.openxmlformats.org/officeDocument/2006/relationships/hyperlink" Target="http://suriyadeepan.github.io/2016-06-28-easy-seq2seq/" TargetMode="External"/><Relationship Id="rId1" Type="http://schemas.openxmlformats.org/officeDocument/2006/relationships/slideLayout" Target="../slideLayouts/slideLayout2.xml"/><Relationship Id="rId6" Type="http://schemas.openxmlformats.org/officeDocument/2006/relationships/hyperlink" Target="http://www.wildml.com/2016/04/deep-learning-for-chatbots-part-1-introduction/" TargetMode="External"/><Relationship Id="rId5" Type="http://schemas.openxmlformats.org/officeDocument/2006/relationships/hyperlink" Target="https://github.com/alexis-jacq" TargetMode="External"/><Relationship Id="rId4" Type="http://schemas.openxmlformats.org/officeDocument/2006/relationships/hyperlink" Target="https://github.com/alexis-jacq/Pytorch-ChatBo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ensorflow.org/tutorials/seq2seq" TargetMode="External"/><Relationship Id="rId2" Type="http://schemas.openxmlformats.org/officeDocument/2006/relationships/hyperlink" Target="https://dev.botframework.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arxiv.org/abs/1603.0802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cs.cornell.edu/~cristian/Cornell_Movie-Dialogs_Corpu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97FBC-5566-004F-BDFA-5D95A7ACEF71}"/>
              </a:ext>
            </a:extLst>
          </p:cNvPr>
          <p:cNvSpPr>
            <a:spLocks noGrp="1"/>
          </p:cNvSpPr>
          <p:nvPr>
            <p:ph type="ctrTitle"/>
          </p:nvPr>
        </p:nvSpPr>
        <p:spPr/>
        <p:txBody>
          <a:bodyPr>
            <a:normAutofit fontScale="90000"/>
          </a:bodyPr>
          <a:lstStyle/>
          <a:p>
            <a:r>
              <a:rPr lang="en-US" dirty="0"/>
              <a:t>Seq-2-Seq Model for Chatbots (DNLP)</a:t>
            </a:r>
          </a:p>
        </p:txBody>
      </p:sp>
      <p:sp>
        <p:nvSpPr>
          <p:cNvPr id="3" name="Subtitle 2">
            <a:extLst>
              <a:ext uri="{FF2B5EF4-FFF2-40B4-BE49-F238E27FC236}">
                <a16:creationId xmlns:a16="http://schemas.microsoft.com/office/drawing/2014/main" id="{3F86AD7F-C2D0-3342-A8D0-E509C0699BA3}"/>
              </a:ext>
            </a:extLst>
          </p:cNvPr>
          <p:cNvSpPr>
            <a:spLocks noGrp="1"/>
          </p:cNvSpPr>
          <p:nvPr>
            <p:ph type="subTitle" idx="1"/>
          </p:nvPr>
        </p:nvSpPr>
        <p:spPr/>
        <p:txBody>
          <a:bodyPr>
            <a:normAutofit/>
          </a:bodyPr>
          <a:lstStyle/>
          <a:p>
            <a:endParaRPr lang="en-US" dirty="0"/>
          </a:p>
          <a:p>
            <a:r>
              <a:rPr lang="en-US" dirty="0"/>
              <a:t>				----Pengfei (</a:t>
            </a:r>
            <a:r>
              <a:rPr lang="en-US" dirty="0" err="1"/>
              <a:t>Leoanrd</a:t>
            </a:r>
            <a:r>
              <a:rPr lang="en-US" dirty="0"/>
              <a:t>) Li</a:t>
            </a:r>
          </a:p>
        </p:txBody>
      </p:sp>
    </p:spTree>
    <p:extLst>
      <p:ext uri="{BB962C8B-B14F-4D97-AF65-F5344CB8AC3E}">
        <p14:creationId xmlns:p14="http://schemas.microsoft.com/office/powerpoint/2010/main" val="2899301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EB6CD-572F-9D4D-B42B-CD25EF45CAED}"/>
              </a:ext>
            </a:extLst>
          </p:cNvPr>
          <p:cNvSpPr>
            <a:spLocks noGrp="1"/>
          </p:cNvSpPr>
          <p:nvPr>
            <p:ph type="title"/>
          </p:nvPr>
        </p:nvSpPr>
        <p:spPr/>
        <p:txBody>
          <a:bodyPr/>
          <a:lstStyle/>
          <a:p>
            <a:r>
              <a:rPr lang="en-US" b="1" dirty="0"/>
              <a:t>Implementation</a:t>
            </a:r>
            <a:br>
              <a:rPr lang="en-US" b="1" dirty="0"/>
            </a:br>
            <a:endParaRPr lang="en-US" dirty="0"/>
          </a:p>
        </p:txBody>
      </p:sp>
      <p:sp>
        <p:nvSpPr>
          <p:cNvPr id="3" name="Content Placeholder 2">
            <a:extLst>
              <a:ext uri="{FF2B5EF4-FFF2-40B4-BE49-F238E27FC236}">
                <a16:creationId xmlns:a16="http://schemas.microsoft.com/office/drawing/2014/main" id="{E7BD99DF-A798-9045-83C3-90D04C0139A2}"/>
              </a:ext>
            </a:extLst>
          </p:cNvPr>
          <p:cNvSpPr>
            <a:spLocks noGrp="1"/>
          </p:cNvSpPr>
          <p:nvPr>
            <p:ph idx="1"/>
          </p:nvPr>
        </p:nvSpPr>
        <p:spPr/>
        <p:txBody>
          <a:bodyPr/>
          <a:lstStyle/>
          <a:p>
            <a:r>
              <a:rPr lang="en-US" dirty="0"/>
              <a:t>Python</a:t>
            </a:r>
          </a:p>
          <a:p>
            <a:r>
              <a:rPr lang="en-US" dirty="0"/>
              <a:t>“re” library : “</a:t>
            </a:r>
            <a:r>
              <a:rPr lang="en-US" dirty="0" err="1"/>
              <a:t>re.sub</a:t>
            </a:r>
            <a:r>
              <a:rPr lang="en-US" dirty="0"/>
              <a:t>”, </a:t>
            </a:r>
          </a:p>
          <a:p>
            <a:pPr lvl="1"/>
            <a:r>
              <a:rPr lang="en-US" dirty="0"/>
              <a:t>Parse, text substitution,  for loop,  append method</a:t>
            </a:r>
          </a:p>
          <a:p>
            <a:r>
              <a:rPr lang="en-US" dirty="0"/>
              <a:t>“TensorFlow” library:  “</a:t>
            </a:r>
            <a:r>
              <a:rPr lang="en-US" dirty="0" err="1"/>
              <a:t>tf.placeholder</a:t>
            </a:r>
            <a:r>
              <a:rPr lang="en-US" dirty="0"/>
              <a:t>”, “</a:t>
            </a:r>
            <a:r>
              <a:rPr lang="en-US" dirty="0" err="1"/>
              <a:t>tf.strided_slice</a:t>
            </a:r>
            <a:r>
              <a:rPr lang="en-US" dirty="0"/>
              <a:t>”, “</a:t>
            </a:r>
            <a:r>
              <a:rPr lang="en-US" dirty="0" err="1"/>
              <a:t>tf.contrib.rnn.BasicLSTMCell</a:t>
            </a:r>
            <a:r>
              <a:rPr lang="en-US" dirty="0"/>
              <a:t>” </a:t>
            </a:r>
          </a:p>
          <a:p>
            <a:pPr lvl="1"/>
            <a:r>
              <a:rPr lang="en-US" dirty="0"/>
              <a:t>I assembled the graph based upon the architecture above. Then I executed the computation.  The code is running on </a:t>
            </a:r>
            <a:r>
              <a:rPr lang="en-US" u="sng" dirty="0">
                <a:hlinkClick r:id="rId2"/>
              </a:rPr>
              <a:t>Google Collaboratory</a:t>
            </a:r>
            <a:r>
              <a:rPr lang="en-US" dirty="0"/>
              <a:t>.</a:t>
            </a:r>
          </a:p>
        </p:txBody>
      </p:sp>
    </p:spTree>
    <p:extLst>
      <p:ext uri="{BB962C8B-B14F-4D97-AF65-F5344CB8AC3E}">
        <p14:creationId xmlns:p14="http://schemas.microsoft.com/office/powerpoint/2010/main" val="563788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A869E1-F851-4A52-92F5-77E592B76A5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B083AD55-8296-44BD-8E14-DD2DDBC351B0}"/>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2BF46B26-15FC-4C5A-94FA-AE9ED64B5C2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12F6065-5345-44BD-B66E-5487CCD7A9B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0EF77632-1A0C-4B9F-829B-226E68A78E9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3DCFC27-6BCE-42B6-8372-070EA07685D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2" name="Picture 21">
            <a:extLst>
              <a:ext uri="{FF2B5EF4-FFF2-40B4-BE49-F238E27FC236}">
                <a16:creationId xmlns:a16="http://schemas.microsoft.com/office/drawing/2014/main" id="{F82046CE-87C5-4670-A404-6AB453F5A92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A224BAD7-5931-4CA6-BB58-0CBCFCFA65A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B55A6AF3-D03B-A24D-9CDC-D8598525B025}"/>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2267162" y="643992"/>
            <a:ext cx="3250386" cy="3495040"/>
          </a:xfrm>
          <a:prstGeom prst="rect">
            <a:avLst/>
          </a:prstGeom>
        </p:spPr>
      </p:pic>
      <p:cxnSp>
        <p:nvCxnSpPr>
          <p:cNvPr id="26" name="Straight Connector 25">
            <a:extLst>
              <a:ext uri="{FF2B5EF4-FFF2-40B4-BE49-F238E27FC236}">
                <a16:creationId xmlns:a16="http://schemas.microsoft.com/office/drawing/2014/main" id="{96A4B1E0-284C-4A01-8141-A24D2B8EE09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a:extLst>
              <a:ext uri="{FF2B5EF4-FFF2-40B4-BE49-F238E27FC236}">
                <a16:creationId xmlns:a16="http://schemas.microsoft.com/office/drawing/2014/main" id="{C3EF04F6-D208-0342-85F4-D9B0B309E19D}"/>
              </a:ext>
            </a:extLst>
          </p:cNvPr>
          <p:cNvPicPr/>
          <p:nvPr/>
        </p:nvPicPr>
        <p:blipFill>
          <a:blip r:embed="rId4">
            <a:extLst>
              <a:ext uri="{28A0092B-C50C-407E-A947-70E740481C1C}">
                <a14:useLocalDpi xmlns:a14="http://schemas.microsoft.com/office/drawing/2010/main" val="0"/>
              </a:ext>
            </a:extLst>
          </a:blip>
          <a:stretch>
            <a:fillRect/>
          </a:stretch>
        </p:blipFill>
        <p:spPr>
          <a:xfrm>
            <a:off x="6171060" y="957384"/>
            <a:ext cx="4242437" cy="2868256"/>
          </a:xfrm>
          <a:prstGeom prst="rect">
            <a:avLst/>
          </a:prstGeom>
        </p:spPr>
      </p:pic>
      <p:sp>
        <p:nvSpPr>
          <p:cNvPr id="2" name="Title 1">
            <a:extLst>
              <a:ext uri="{FF2B5EF4-FFF2-40B4-BE49-F238E27FC236}">
                <a16:creationId xmlns:a16="http://schemas.microsoft.com/office/drawing/2014/main" id="{8F900FCE-1731-124F-A48B-EE3E1CBBBFA6}"/>
              </a:ext>
            </a:extLst>
          </p:cNvPr>
          <p:cNvSpPr>
            <a:spLocks noGrp="1"/>
          </p:cNvSpPr>
          <p:nvPr>
            <p:ph type="title"/>
          </p:nvPr>
        </p:nvSpPr>
        <p:spPr>
          <a:xfrm>
            <a:off x="1776424" y="4460798"/>
            <a:ext cx="8637073" cy="558063"/>
          </a:xfrm>
        </p:spPr>
        <p:txBody>
          <a:bodyPr vert="horz" lIns="91440" tIns="45720" rIns="91440" bIns="0" rtlCol="0" anchor="b">
            <a:normAutofit/>
          </a:bodyPr>
          <a:lstStyle/>
          <a:p>
            <a:r>
              <a:rPr lang="en-US" sz="1700"/>
              <a:t>Results </a:t>
            </a:r>
            <a:br>
              <a:rPr lang="en-US" sz="1700"/>
            </a:br>
            <a:endParaRPr lang="en-US" sz="1700"/>
          </a:p>
        </p:txBody>
      </p:sp>
    </p:spTree>
    <p:extLst>
      <p:ext uri="{BB962C8B-B14F-4D97-AF65-F5344CB8AC3E}">
        <p14:creationId xmlns:p14="http://schemas.microsoft.com/office/powerpoint/2010/main" val="62849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E4774-46DB-F24F-AF35-026001943BAA}"/>
              </a:ext>
            </a:extLst>
          </p:cNvPr>
          <p:cNvSpPr>
            <a:spLocks noGrp="1"/>
          </p:cNvSpPr>
          <p:nvPr>
            <p:ph type="title"/>
          </p:nvPr>
        </p:nvSpPr>
        <p:spPr/>
        <p:txBody>
          <a:bodyPr/>
          <a:lstStyle/>
          <a:p>
            <a:r>
              <a:rPr lang="en-US" b="1" dirty="0"/>
              <a:t>Related Works</a:t>
            </a:r>
            <a:endParaRPr lang="en-US" dirty="0"/>
          </a:p>
        </p:txBody>
      </p:sp>
      <p:sp>
        <p:nvSpPr>
          <p:cNvPr id="3" name="Content Placeholder 2">
            <a:extLst>
              <a:ext uri="{FF2B5EF4-FFF2-40B4-BE49-F238E27FC236}">
                <a16:creationId xmlns:a16="http://schemas.microsoft.com/office/drawing/2014/main" id="{75B299C2-F822-3047-9647-1B0EB84CFDE8}"/>
              </a:ext>
            </a:extLst>
          </p:cNvPr>
          <p:cNvSpPr>
            <a:spLocks noGrp="1"/>
          </p:cNvSpPr>
          <p:nvPr>
            <p:ph idx="1"/>
          </p:nvPr>
        </p:nvSpPr>
        <p:spPr/>
        <p:txBody>
          <a:bodyPr/>
          <a:lstStyle/>
          <a:p>
            <a:r>
              <a:rPr lang="en-US" dirty="0"/>
              <a:t>It is a very hot topic. And many others have a lot of fancy results. Two links provided below.</a:t>
            </a:r>
          </a:p>
          <a:p>
            <a:pPr lvl="0"/>
            <a:r>
              <a:rPr lang="en-US" u="sng" dirty="0">
                <a:hlinkClick r:id="rId2"/>
              </a:rPr>
              <a:t>Chatbots with Seq2Seq</a:t>
            </a:r>
            <a:r>
              <a:rPr lang="en-US" dirty="0"/>
              <a:t>  by </a:t>
            </a:r>
            <a:r>
              <a:rPr lang="en-US" b="1" u="sng" dirty="0">
                <a:hlinkClick r:id="rId3"/>
              </a:rPr>
              <a:t>Suriyadeepan Ram</a:t>
            </a:r>
            <a:endParaRPr lang="en-US" dirty="0"/>
          </a:p>
          <a:p>
            <a:pPr lvl="0"/>
            <a:r>
              <a:rPr lang="en-US" u="sng" dirty="0">
                <a:hlinkClick r:id="rId4"/>
              </a:rPr>
              <a:t>Pytorch-chatbot</a:t>
            </a:r>
            <a:r>
              <a:rPr lang="en-US" dirty="0"/>
              <a:t> by </a:t>
            </a:r>
            <a:r>
              <a:rPr lang="en-US" b="1" u="sng" dirty="0">
                <a:hlinkClick r:id="rId5"/>
              </a:rPr>
              <a:t>Alexis David Jacq</a:t>
            </a:r>
            <a:endParaRPr lang="en-US" dirty="0"/>
          </a:p>
          <a:p>
            <a:pPr lvl="0"/>
            <a:r>
              <a:rPr lang="en-US" dirty="0"/>
              <a:t>I also recommend to read </a:t>
            </a:r>
            <a:r>
              <a:rPr lang="en-US" u="sng" dirty="0">
                <a:hlinkClick r:id="rId6"/>
              </a:rPr>
              <a:t>Deep Learning for Chatbots, Part 1</a:t>
            </a:r>
            <a:r>
              <a:rPr lang="en-US" dirty="0"/>
              <a:t> – Introduction</a:t>
            </a:r>
          </a:p>
          <a:p>
            <a:r>
              <a:rPr lang="en-US" dirty="0"/>
              <a:t>to get more details. </a:t>
            </a:r>
          </a:p>
          <a:p>
            <a:endParaRPr lang="en-US" dirty="0"/>
          </a:p>
        </p:txBody>
      </p:sp>
    </p:spTree>
    <p:extLst>
      <p:ext uri="{BB962C8B-B14F-4D97-AF65-F5344CB8AC3E}">
        <p14:creationId xmlns:p14="http://schemas.microsoft.com/office/powerpoint/2010/main" val="2072655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1B79-C9F9-8D43-BF10-4A7F5D669A6E}"/>
              </a:ext>
            </a:extLst>
          </p:cNvPr>
          <p:cNvSpPr>
            <a:spLocks noGrp="1"/>
          </p:cNvSpPr>
          <p:nvPr>
            <p:ph type="title"/>
          </p:nvPr>
        </p:nvSpPr>
        <p:spPr/>
        <p:txBody>
          <a:bodyPr/>
          <a:lstStyle/>
          <a:p>
            <a:r>
              <a:rPr lang="en-US" b="1" dirty="0"/>
              <a:t>Conclusion</a:t>
            </a:r>
            <a:br>
              <a:rPr lang="en-US" b="1" dirty="0"/>
            </a:br>
            <a:endParaRPr lang="en-US" dirty="0"/>
          </a:p>
        </p:txBody>
      </p:sp>
      <p:sp>
        <p:nvSpPr>
          <p:cNvPr id="3" name="Content Placeholder 2">
            <a:extLst>
              <a:ext uri="{FF2B5EF4-FFF2-40B4-BE49-F238E27FC236}">
                <a16:creationId xmlns:a16="http://schemas.microsoft.com/office/drawing/2014/main" id="{4C8720EB-7449-8B4A-97D8-E2BA9F257D67}"/>
              </a:ext>
            </a:extLst>
          </p:cNvPr>
          <p:cNvSpPr>
            <a:spLocks noGrp="1"/>
          </p:cNvSpPr>
          <p:nvPr>
            <p:ph idx="1"/>
          </p:nvPr>
        </p:nvSpPr>
        <p:spPr/>
        <p:txBody>
          <a:bodyPr>
            <a:normAutofit lnSpcReduction="10000"/>
          </a:bodyPr>
          <a:lstStyle/>
          <a:p>
            <a:r>
              <a:rPr lang="en-US" dirty="0"/>
              <a:t>Deep learning is a boosting and extremely comprehensive topic.  And maybe what most of us know is a tip of iceberg. In this object,. This DNLP provides a brain simulation to let the machine mimic the behavior of a human. </a:t>
            </a:r>
          </a:p>
          <a:p>
            <a:r>
              <a:rPr lang="en-US" dirty="0"/>
              <a:t>Besides, I spend plenty of time finding a computation cluster and end up with Google </a:t>
            </a:r>
            <a:r>
              <a:rPr lang="en-US" dirty="0" err="1"/>
              <a:t>Colab</a:t>
            </a:r>
            <a:r>
              <a:rPr lang="en-US" dirty="0"/>
              <a:t>. But it can only train some epochs (as it is free). To delve deeper, one need to invest in GPU and have such a machine at hand.  </a:t>
            </a:r>
          </a:p>
          <a:p>
            <a:r>
              <a:rPr lang="en-US" dirty="0"/>
              <a:t>In order to get better results, the NLP part also matters a lot, e.g. what special symbol to filter out. When we play with model, we need to carefully tune the parameters. It would be a heavy workload.</a:t>
            </a:r>
          </a:p>
        </p:txBody>
      </p:sp>
    </p:spTree>
    <p:extLst>
      <p:ext uri="{BB962C8B-B14F-4D97-AF65-F5344CB8AC3E}">
        <p14:creationId xmlns:p14="http://schemas.microsoft.com/office/powerpoint/2010/main" val="364334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24C35-BF72-B04A-BE0E-A9C346956E53}"/>
              </a:ext>
            </a:extLst>
          </p:cNvPr>
          <p:cNvSpPr>
            <a:spLocks noGrp="1"/>
          </p:cNvSpPr>
          <p:nvPr>
            <p:ph type="title"/>
          </p:nvPr>
        </p:nvSpPr>
        <p:spPr/>
        <p:txBody>
          <a:bodyPr/>
          <a:lstStyle/>
          <a:p>
            <a:r>
              <a:rPr lang="en-US" dirty="0"/>
              <a:t>Thank you </a:t>
            </a:r>
            <a:br>
              <a:rPr lang="en-US" dirty="0"/>
            </a:br>
            <a:endParaRPr lang="en-US" dirty="0"/>
          </a:p>
        </p:txBody>
      </p:sp>
      <p:sp>
        <p:nvSpPr>
          <p:cNvPr id="3" name="Content Placeholder 2">
            <a:extLst>
              <a:ext uri="{FF2B5EF4-FFF2-40B4-BE49-F238E27FC236}">
                <a16:creationId xmlns:a16="http://schemas.microsoft.com/office/drawing/2014/main" id="{F7E29B69-FDD7-6544-8144-AC21BC832BA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40203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CABCAE3-64FC-4149-819F-2C18128241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6" name="Picture 25">
            <a:extLst>
              <a:ext uri="{FF2B5EF4-FFF2-40B4-BE49-F238E27FC236}">
                <a16:creationId xmlns:a16="http://schemas.microsoft.com/office/drawing/2014/main" id="{012FDCFE-9AD2-4D8A-8CBF-B3AA37EBF6D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FBD463FC-4CA8-4FF4-85A3-AF9F4B98D21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ECF35C3-8B44-4F4B-BD25-4C01823DB22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2" name="Rectangle 31">
            <a:extLst>
              <a:ext uri="{FF2B5EF4-FFF2-40B4-BE49-F238E27FC236}">
                <a16:creationId xmlns:a16="http://schemas.microsoft.com/office/drawing/2014/main" id="{2FA7AD0A-1871-4DF8-9235-F49D0513B9C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6B04CFB-FAE5-47DD-9B3E-4E9BA7A89CC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36" name="Picture 35">
            <a:extLst>
              <a:ext uri="{FF2B5EF4-FFF2-40B4-BE49-F238E27FC236}">
                <a16:creationId xmlns:a16="http://schemas.microsoft.com/office/drawing/2014/main" id="{16EFE474-4FE0-4E8F-8F09-5ED2C9E76A84}"/>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8" name="Straight Connector 37">
            <a:extLst>
              <a:ext uri="{FF2B5EF4-FFF2-40B4-BE49-F238E27FC236}">
                <a16:creationId xmlns:a16="http://schemas.microsoft.com/office/drawing/2014/main" id="{CF8B8C81-54DC-4AF5-B682-3A2C70A6B55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E8ACF89C-CFC3-4D68-B3C4-2BEFB7BBE5F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41" name="Rectangle 40">
              <a:extLst>
                <a:ext uri="{FF2B5EF4-FFF2-40B4-BE49-F238E27FC236}">
                  <a16:creationId xmlns:a16="http://schemas.microsoft.com/office/drawing/2014/main" id="{3B770B7D-3C5C-4682-8DF0-20783592F3B6}"/>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6893E11-7EC1-4EB6-A2A8-0B693F8FE576}"/>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622F7FD7-8884-4FD5-95AB-0B5C6033ADF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EE68D41B-9286-479F-9AB7-678C8E348D7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1" name="Content Placeholder 3">
            <a:extLst>
              <a:ext uri="{FF2B5EF4-FFF2-40B4-BE49-F238E27FC236}">
                <a16:creationId xmlns:a16="http://schemas.microsoft.com/office/drawing/2014/main" id="{57C1C89B-11C9-1D45-923E-61BC327CBF36}"/>
              </a:ext>
            </a:extLst>
          </p:cNvPr>
          <p:cNvPicPr>
            <a:picLocks noGrp="1" noChangeAspect="1"/>
          </p:cNvPicPr>
          <p:nvPr>
            <p:ph idx="1"/>
          </p:nvPr>
        </p:nvPicPr>
        <p:blipFill>
          <a:blip r:embed="rId3"/>
          <a:stretch>
            <a:fillRect/>
          </a:stretch>
        </p:blipFill>
        <p:spPr>
          <a:xfrm>
            <a:off x="4629330" y="1116345"/>
            <a:ext cx="6261007" cy="3866172"/>
          </a:xfrm>
          <a:prstGeom prst="rect">
            <a:avLst/>
          </a:prstGeom>
        </p:spPr>
      </p:pic>
      <p:sp>
        <p:nvSpPr>
          <p:cNvPr id="17" name="Title 1">
            <a:extLst>
              <a:ext uri="{FF2B5EF4-FFF2-40B4-BE49-F238E27FC236}">
                <a16:creationId xmlns:a16="http://schemas.microsoft.com/office/drawing/2014/main" id="{4E64C5F1-4A7B-864B-974F-CE763032ED50}"/>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300" dirty="0"/>
              <a:t>Chatbot in customer service </a:t>
            </a:r>
          </a:p>
        </p:txBody>
      </p:sp>
    </p:spTree>
    <p:extLst>
      <p:ext uri="{BB962C8B-B14F-4D97-AF65-F5344CB8AC3E}">
        <p14:creationId xmlns:p14="http://schemas.microsoft.com/office/powerpoint/2010/main" val="3559272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2CFC2-6551-8845-B5D0-CA3921554670}"/>
              </a:ext>
            </a:extLst>
          </p:cNvPr>
          <p:cNvSpPr>
            <a:spLocks noGrp="1"/>
          </p:cNvSpPr>
          <p:nvPr>
            <p:ph type="title"/>
          </p:nvPr>
        </p:nvSpPr>
        <p:spPr/>
        <p:txBody>
          <a:bodyPr/>
          <a:lstStyle/>
          <a:p>
            <a:r>
              <a:rPr lang="en-US" b="1" dirty="0"/>
              <a:t>Introduction and Motivation</a:t>
            </a:r>
            <a:endParaRPr lang="en-US" dirty="0"/>
          </a:p>
        </p:txBody>
      </p:sp>
      <p:sp>
        <p:nvSpPr>
          <p:cNvPr id="3" name="Content Placeholder 2">
            <a:extLst>
              <a:ext uri="{FF2B5EF4-FFF2-40B4-BE49-F238E27FC236}">
                <a16:creationId xmlns:a16="http://schemas.microsoft.com/office/drawing/2014/main" id="{61CB34C6-1FE8-FF42-BE6C-36DB34513899}"/>
              </a:ext>
            </a:extLst>
          </p:cNvPr>
          <p:cNvSpPr>
            <a:spLocks noGrp="1"/>
          </p:cNvSpPr>
          <p:nvPr>
            <p:ph idx="1"/>
          </p:nvPr>
        </p:nvSpPr>
        <p:spPr/>
        <p:txBody>
          <a:bodyPr>
            <a:normAutofit fontScale="85000" lnSpcReduction="20000"/>
          </a:bodyPr>
          <a:lstStyle/>
          <a:p>
            <a:r>
              <a:rPr lang="en-US" dirty="0"/>
              <a:t>Chatbot is one of the most prevailing and state-of-art deep learning model. One can take a look at the Microsoft’s latest product </a:t>
            </a:r>
            <a:r>
              <a:rPr lang="en-US" u="sng" dirty="0">
                <a:hlinkClick r:id="rId2"/>
              </a:rPr>
              <a:t>bot developer framework</a:t>
            </a:r>
            <a:r>
              <a:rPr lang="en-US" dirty="0"/>
              <a:t>.  </a:t>
            </a:r>
          </a:p>
          <a:p>
            <a:r>
              <a:rPr lang="en-US" dirty="0">
                <a:hlinkClick r:id="rId3"/>
              </a:rPr>
              <a:t>Neural Machine Translation. </a:t>
            </a:r>
            <a:endParaRPr lang="en-US" dirty="0"/>
          </a:p>
          <a:p>
            <a:r>
              <a:rPr lang="en-US" dirty="0"/>
              <a:t>Two ways: retrieval-based models and generative models. </a:t>
            </a:r>
          </a:p>
          <a:p>
            <a:pPr lvl="1"/>
            <a:r>
              <a:rPr lang="en-US" dirty="0"/>
              <a:t>The former one chooses the response from a bag of responses, i.e. answers. </a:t>
            </a:r>
          </a:p>
          <a:p>
            <a:pPr lvl="1"/>
            <a:r>
              <a:rPr lang="en-US" dirty="0"/>
              <a:t>The latter generates the responses word by word. It is less likely to produce many grammatical errors.</a:t>
            </a:r>
          </a:p>
          <a:p>
            <a:r>
              <a:rPr lang="en-US" dirty="0"/>
              <a:t>Basically, the chatbot, an indispensable component of bot platforms</a:t>
            </a:r>
          </a:p>
          <a:p>
            <a:pPr lvl="1"/>
            <a:r>
              <a:rPr lang="en-US" dirty="0"/>
              <a:t>NLP (natural language processing) </a:t>
            </a:r>
          </a:p>
          <a:p>
            <a:pPr lvl="1"/>
            <a:r>
              <a:rPr lang="en-US" dirty="0"/>
              <a:t>deep learning techniques  </a:t>
            </a:r>
          </a:p>
          <a:p>
            <a:r>
              <a:rPr lang="en-US" dirty="0"/>
              <a:t>Mimic the human-like conversations. </a:t>
            </a:r>
          </a:p>
        </p:txBody>
      </p:sp>
    </p:spTree>
    <p:extLst>
      <p:ext uri="{BB962C8B-B14F-4D97-AF65-F5344CB8AC3E}">
        <p14:creationId xmlns:p14="http://schemas.microsoft.com/office/powerpoint/2010/main" val="4201609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29F5-17B9-F543-9082-65FE7475CDC7}"/>
              </a:ext>
            </a:extLst>
          </p:cNvPr>
          <p:cNvSpPr>
            <a:spLocks noGrp="1"/>
          </p:cNvSpPr>
          <p:nvPr>
            <p:ph type="title"/>
          </p:nvPr>
        </p:nvSpPr>
        <p:spPr/>
        <p:txBody>
          <a:bodyPr/>
          <a:lstStyle/>
          <a:p>
            <a:r>
              <a:rPr lang="en-US" b="1" dirty="0"/>
              <a:t>Problem definition </a:t>
            </a:r>
            <a:endParaRPr lang="en-US" dirty="0"/>
          </a:p>
        </p:txBody>
      </p:sp>
      <p:sp>
        <p:nvSpPr>
          <p:cNvPr id="3" name="Content Placeholder 2">
            <a:extLst>
              <a:ext uri="{FF2B5EF4-FFF2-40B4-BE49-F238E27FC236}">
                <a16:creationId xmlns:a16="http://schemas.microsoft.com/office/drawing/2014/main" id="{1D3E6EE1-55D2-E24B-873B-04491AF87B4B}"/>
              </a:ext>
            </a:extLst>
          </p:cNvPr>
          <p:cNvSpPr>
            <a:spLocks noGrp="1"/>
          </p:cNvSpPr>
          <p:nvPr>
            <p:ph idx="1"/>
          </p:nvPr>
        </p:nvSpPr>
        <p:spPr/>
        <p:txBody>
          <a:bodyPr>
            <a:normAutofit/>
          </a:bodyPr>
          <a:lstStyle/>
          <a:p>
            <a:r>
              <a:rPr lang="en-US" dirty="0"/>
              <a:t>The seq-2-seq model is the whole point of chatbot (a conversation agent.).  We propose a query and then the PC provides an answer. As a machine learning model, the inputs and outputs can be clarified briefly as follows. </a:t>
            </a:r>
          </a:p>
          <a:p>
            <a:pPr lvl="0"/>
            <a:r>
              <a:rPr lang="en-US" dirty="0"/>
              <a:t>The inputs and outputs are English questions and answers in our everyday life. They are the oral sentences or phrases in our daily conversations (or the dialogs in the movie).   </a:t>
            </a:r>
          </a:p>
          <a:p>
            <a:pPr lvl="0"/>
            <a:r>
              <a:rPr lang="en-US" dirty="0"/>
              <a:t>Examples of the input: ‘Right. See? You’re ready for the quiz.’, ‘hi.’, and ‘Sure have.’ </a:t>
            </a:r>
          </a:p>
          <a:p>
            <a:pPr lvl="0"/>
            <a:r>
              <a:rPr lang="en-US" dirty="0"/>
              <a:t>Examples of the output: ‘I don’t want to see that through.’, ‘Looks like things worked out tonight.’, and ‘I really, really </a:t>
            </a:r>
            <a:r>
              <a:rPr lang="en-US" dirty="0" err="1"/>
              <a:t>wanna</a:t>
            </a:r>
            <a:r>
              <a:rPr lang="en-US" dirty="0"/>
              <a:t> go.’</a:t>
            </a:r>
          </a:p>
          <a:p>
            <a:endParaRPr lang="en-US" dirty="0"/>
          </a:p>
        </p:txBody>
      </p:sp>
    </p:spTree>
    <p:extLst>
      <p:ext uri="{BB962C8B-B14F-4D97-AF65-F5344CB8AC3E}">
        <p14:creationId xmlns:p14="http://schemas.microsoft.com/office/powerpoint/2010/main" val="921157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2BFDD-6408-6D48-BA05-5E9959848808}"/>
              </a:ext>
            </a:extLst>
          </p:cNvPr>
          <p:cNvSpPr>
            <a:spLocks noGrp="1"/>
          </p:cNvSpPr>
          <p:nvPr>
            <p:ph type="title"/>
          </p:nvPr>
        </p:nvSpPr>
        <p:spPr/>
        <p:txBody>
          <a:bodyPr/>
          <a:lstStyle/>
          <a:p>
            <a:r>
              <a:rPr lang="en-US" b="1" dirty="0"/>
              <a:t>Solution</a:t>
            </a:r>
            <a:br>
              <a:rPr lang="en-US" b="1" dirty="0"/>
            </a:br>
            <a:endParaRPr lang="en-US" dirty="0"/>
          </a:p>
        </p:txBody>
      </p:sp>
      <p:sp>
        <p:nvSpPr>
          <p:cNvPr id="3" name="Content Placeholder 2">
            <a:extLst>
              <a:ext uri="{FF2B5EF4-FFF2-40B4-BE49-F238E27FC236}">
                <a16:creationId xmlns:a16="http://schemas.microsoft.com/office/drawing/2014/main" id="{56988F84-ECD5-0F49-886D-1236CB3C9E5D}"/>
              </a:ext>
            </a:extLst>
          </p:cNvPr>
          <p:cNvSpPr>
            <a:spLocks noGrp="1"/>
          </p:cNvSpPr>
          <p:nvPr>
            <p:ph idx="1"/>
          </p:nvPr>
        </p:nvSpPr>
        <p:spPr/>
        <p:txBody>
          <a:bodyPr/>
          <a:lstStyle/>
          <a:p>
            <a:r>
              <a:rPr lang="en-US" dirty="0"/>
              <a:t>As mentioned above, our model is a seq-2-seq model that consists of two stacked LSTMs. </a:t>
            </a:r>
          </a:p>
          <a:p>
            <a:r>
              <a:rPr lang="en-US" dirty="0"/>
              <a:t>As the major concern in this model is that the output should be ordered grammatically. The LSTM is well-suited to solve sequence modelling. </a:t>
            </a:r>
          </a:p>
          <a:p>
            <a:r>
              <a:rPr lang="en-US" dirty="0"/>
              <a:t>Comparing to RNN, it can save the short-term memory for a long time thus mimic the mechanism of English conversation. It is also good at dealing with gradient exploding and vanishing. </a:t>
            </a:r>
          </a:p>
        </p:txBody>
      </p:sp>
    </p:spTree>
    <p:extLst>
      <p:ext uri="{BB962C8B-B14F-4D97-AF65-F5344CB8AC3E}">
        <p14:creationId xmlns:p14="http://schemas.microsoft.com/office/powerpoint/2010/main" val="786157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E1DFAD6-344A-E340-9939-7A35BE52E292}"/>
              </a:ext>
            </a:extLst>
          </p:cNvPr>
          <p:cNvPicPr/>
          <p:nvPr/>
        </p:nvPicPr>
        <p:blipFill>
          <a:blip r:embed="rId2">
            <a:extLst/>
          </a:blip>
          <a:stretch>
            <a:fillRect/>
          </a:stretch>
        </p:blipFill>
        <p:spPr>
          <a:xfrm>
            <a:off x="6094411" y="2990773"/>
            <a:ext cx="4960443" cy="1500534"/>
          </a:xfrm>
          <a:prstGeom prst="rect">
            <a:avLst/>
          </a:prstGeom>
        </p:spPr>
      </p:pic>
      <p:sp>
        <p:nvSpPr>
          <p:cNvPr id="2" name="Title 1">
            <a:extLst>
              <a:ext uri="{FF2B5EF4-FFF2-40B4-BE49-F238E27FC236}">
                <a16:creationId xmlns:a16="http://schemas.microsoft.com/office/drawing/2014/main" id="{9F684986-E381-6748-8517-305268D193A3}"/>
              </a:ext>
            </a:extLst>
          </p:cNvPr>
          <p:cNvSpPr>
            <a:spLocks noGrp="1"/>
          </p:cNvSpPr>
          <p:nvPr>
            <p:ph type="title"/>
          </p:nvPr>
        </p:nvSpPr>
        <p:spPr>
          <a:xfrm>
            <a:off x="1451579" y="804519"/>
            <a:ext cx="9603275" cy="1049235"/>
          </a:xfrm>
        </p:spPr>
        <p:txBody>
          <a:bodyPr>
            <a:normAutofit/>
          </a:bodyPr>
          <a:lstStyle/>
          <a:p>
            <a:r>
              <a:rPr lang="en-US" b="1" dirty="0"/>
              <a:t>Design </a:t>
            </a:r>
            <a:br>
              <a:rPr lang="en-US" b="1" dirty="0"/>
            </a:br>
            <a:endParaRPr lang="en-US" dirty="0"/>
          </a:p>
        </p:txBody>
      </p:sp>
      <p:sp>
        <p:nvSpPr>
          <p:cNvPr id="7" name="Content Placeholder 6">
            <a:extLst>
              <a:ext uri="{FF2B5EF4-FFF2-40B4-BE49-F238E27FC236}">
                <a16:creationId xmlns:a16="http://schemas.microsoft.com/office/drawing/2014/main" id="{F59186B4-B559-8F40-BD91-CC2FB727DEE2}"/>
              </a:ext>
            </a:extLst>
          </p:cNvPr>
          <p:cNvSpPr>
            <a:spLocks noGrp="1"/>
          </p:cNvSpPr>
          <p:nvPr>
            <p:ph idx="1"/>
          </p:nvPr>
        </p:nvSpPr>
        <p:spPr>
          <a:xfrm>
            <a:off x="1451579" y="2015734"/>
            <a:ext cx="4162555" cy="3450613"/>
          </a:xfrm>
        </p:spPr>
        <p:txBody>
          <a:bodyPr>
            <a:normAutofit lnSpcReduction="10000"/>
          </a:bodyPr>
          <a:lstStyle/>
          <a:p>
            <a:pPr>
              <a:lnSpc>
                <a:spcPct val="110000"/>
              </a:lnSpc>
            </a:pPr>
            <a:r>
              <a:rPr lang="en-US" sz="1700" dirty="0"/>
              <a:t>I the details upon the seq-2-seq model.</a:t>
            </a:r>
          </a:p>
          <a:p>
            <a:pPr>
              <a:lnSpc>
                <a:spcPct val="110000"/>
              </a:lnSpc>
            </a:pPr>
            <a:r>
              <a:rPr lang="en-US" sz="1700" dirty="0"/>
              <a:t>The diagram above provides us a big picture of the seq-2-seq model. </a:t>
            </a:r>
          </a:p>
          <a:p>
            <a:pPr>
              <a:lnSpc>
                <a:spcPct val="110000"/>
              </a:lnSpc>
            </a:pPr>
            <a:r>
              <a:rPr lang="en-US" sz="1700" dirty="0"/>
              <a:t>As we can see, the input is “Are you free tomorrow?” and the output “Yes, What’s up?”. Each word of the input is fed into each left LSTM cell one by one sequentially. Meanwhile, each word of the output is the return of each right LSTM cell, and every previous word is also fed into the next LSTM cell. </a:t>
            </a:r>
          </a:p>
          <a:p>
            <a:pPr>
              <a:lnSpc>
                <a:spcPct val="110000"/>
              </a:lnSpc>
            </a:pPr>
            <a:endParaRPr lang="en-US" sz="1700" dirty="0"/>
          </a:p>
        </p:txBody>
      </p:sp>
    </p:spTree>
    <p:extLst>
      <p:ext uri="{BB962C8B-B14F-4D97-AF65-F5344CB8AC3E}">
        <p14:creationId xmlns:p14="http://schemas.microsoft.com/office/powerpoint/2010/main" val="2889507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DE6A6-D640-9641-BA7B-26AC9DD3B0BC}"/>
              </a:ext>
            </a:extLst>
          </p:cNvPr>
          <p:cNvSpPr>
            <a:spLocks noGrp="1"/>
          </p:cNvSpPr>
          <p:nvPr>
            <p:ph type="title"/>
          </p:nvPr>
        </p:nvSpPr>
        <p:spPr/>
        <p:txBody>
          <a:bodyPr/>
          <a:lstStyle/>
          <a:p>
            <a:r>
              <a:rPr lang="en-US" b="1" dirty="0"/>
              <a:t>Architecture (Algorithm) </a:t>
            </a:r>
            <a:br>
              <a:rPr lang="en-US" b="1" dirty="0"/>
            </a:br>
            <a:endParaRPr lang="en-US" dirty="0"/>
          </a:p>
        </p:txBody>
      </p:sp>
      <p:sp>
        <p:nvSpPr>
          <p:cNvPr id="3" name="Content Placeholder 2">
            <a:extLst>
              <a:ext uri="{FF2B5EF4-FFF2-40B4-BE49-F238E27FC236}">
                <a16:creationId xmlns:a16="http://schemas.microsoft.com/office/drawing/2014/main" id="{2C76E2F5-058A-EF48-9D51-F7B59669D197}"/>
              </a:ext>
            </a:extLst>
          </p:cNvPr>
          <p:cNvSpPr>
            <a:spLocks noGrp="1"/>
          </p:cNvSpPr>
          <p:nvPr>
            <p:ph idx="1"/>
          </p:nvPr>
        </p:nvSpPr>
        <p:spPr/>
        <p:txBody>
          <a:bodyPr/>
          <a:lstStyle/>
          <a:p>
            <a:r>
              <a:rPr lang="en-US" dirty="0"/>
              <a:t>NLP : Text Substitution, List and Dictionary</a:t>
            </a:r>
          </a:p>
          <a:p>
            <a:r>
              <a:rPr lang="en-US" dirty="0"/>
              <a:t>Model Splitting and Evaluation.: Next Page</a:t>
            </a:r>
          </a:p>
          <a:p>
            <a:r>
              <a:rPr lang="en-US" dirty="0"/>
              <a:t>Deep Learning: </a:t>
            </a:r>
          </a:p>
          <a:p>
            <a:pPr lvl="1"/>
            <a:r>
              <a:rPr lang="en-US" dirty="0"/>
              <a:t>1. Encoder RNN, Decoder RNN, </a:t>
            </a:r>
          </a:p>
          <a:p>
            <a:pPr lvl="1"/>
            <a:r>
              <a:rPr lang="en-US" dirty="0"/>
              <a:t>Word Embedding, </a:t>
            </a:r>
          </a:p>
          <a:p>
            <a:pPr lvl="1"/>
            <a:r>
              <a:rPr lang="en-US" dirty="0"/>
              <a:t>Learning Rate Decay,  Adam Optimizer and Clipped Gradient </a:t>
            </a:r>
          </a:p>
          <a:p>
            <a:pPr lvl="1"/>
            <a:r>
              <a:rPr lang="en-US" dirty="0"/>
              <a:t>Attention-based mechanism </a:t>
            </a:r>
          </a:p>
          <a:p>
            <a:pPr lvl="1"/>
            <a:r>
              <a:rPr lang="en-US" dirty="0"/>
              <a:t>Dropout Method</a:t>
            </a:r>
          </a:p>
        </p:txBody>
      </p:sp>
    </p:spTree>
    <p:extLst>
      <p:ext uri="{BB962C8B-B14F-4D97-AF65-F5344CB8AC3E}">
        <p14:creationId xmlns:p14="http://schemas.microsoft.com/office/powerpoint/2010/main" val="1039110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91F4A-3A9C-E943-A642-2A676BD00A08}"/>
              </a:ext>
            </a:extLst>
          </p:cNvPr>
          <p:cNvSpPr>
            <a:spLocks noGrp="1"/>
          </p:cNvSpPr>
          <p:nvPr>
            <p:ph type="title"/>
          </p:nvPr>
        </p:nvSpPr>
        <p:spPr/>
        <p:txBody>
          <a:bodyPr/>
          <a:lstStyle/>
          <a:p>
            <a:r>
              <a:rPr lang="en-US" dirty="0"/>
              <a:t>Evaluation of Model</a:t>
            </a:r>
          </a:p>
        </p:txBody>
      </p:sp>
      <p:sp>
        <p:nvSpPr>
          <p:cNvPr id="3" name="Content Placeholder 2">
            <a:extLst>
              <a:ext uri="{FF2B5EF4-FFF2-40B4-BE49-F238E27FC236}">
                <a16:creationId xmlns:a16="http://schemas.microsoft.com/office/drawing/2014/main" id="{238119F9-0FCA-8749-B966-5B59ADB98949}"/>
              </a:ext>
            </a:extLst>
          </p:cNvPr>
          <p:cNvSpPr>
            <a:spLocks noGrp="1"/>
          </p:cNvSpPr>
          <p:nvPr>
            <p:ph idx="1"/>
          </p:nvPr>
        </p:nvSpPr>
        <p:spPr/>
        <p:txBody>
          <a:bodyPr/>
          <a:lstStyle/>
          <a:p>
            <a:r>
              <a:rPr lang="en-US" dirty="0"/>
              <a:t>Common metrics such as BLEU is not suitable. In fact, in </a:t>
            </a:r>
            <a:r>
              <a:rPr lang="en-US" u="sng" dirty="0">
                <a:hlinkClick r:id="rId2"/>
              </a:rPr>
              <a:t>How NOT To Evaluate Your Dialogue System: An Empirical Study of Unsupervised Evaluation Metrics for Dialogue Response Generation</a:t>
            </a:r>
            <a:r>
              <a:rPr lang="en-US" dirty="0"/>
              <a:t> researchers find that none of the commonly used metrics really correlate with human judgment. </a:t>
            </a:r>
          </a:p>
          <a:p>
            <a:r>
              <a:rPr lang="en-US" dirty="0"/>
              <a:t>Thus, our model is designed in this way. Training and validation set of 85/15 ratio of the whole dataset. The loss function of training and validation is the cross-entropy function.</a:t>
            </a:r>
          </a:p>
          <a:p>
            <a:r>
              <a:rPr lang="en-US" dirty="0"/>
              <a:t>We justify our result by asking our own questions, which can be seen as the testing dataset.</a:t>
            </a:r>
          </a:p>
        </p:txBody>
      </p:sp>
    </p:spTree>
    <p:extLst>
      <p:ext uri="{BB962C8B-B14F-4D97-AF65-F5344CB8AC3E}">
        <p14:creationId xmlns:p14="http://schemas.microsoft.com/office/powerpoint/2010/main" val="1801925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112B7-2E4F-5A43-BA4D-DF7DF1D86471}"/>
              </a:ext>
            </a:extLst>
          </p:cNvPr>
          <p:cNvSpPr>
            <a:spLocks noGrp="1"/>
          </p:cNvSpPr>
          <p:nvPr>
            <p:ph type="title"/>
          </p:nvPr>
        </p:nvSpPr>
        <p:spPr/>
        <p:txBody>
          <a:bodyPr/>
          <a:lstStyle/>
          <a:p>
            <a:r>
              <a:rPr lang="en-US" b="1" dirty="0"/>
              <a:t>Data</a:t>
            </a:r>
            <a:br>
              <a:rPr lang="en-US" b="1" dirty="0"/>
            </a:br>
            <a:endParaRPr lang="en-US" dirty="0"/>
          </a:p>
        </p:txBody>
      </p:sp>
      <p:sp>
        <p:nvSpPr>
          <p:cNvPr id="3" name="Content Placeholder 2">
            <a:extLst>
              <a:ext uri="{FF2B5EF4-FFF2-40B4-BE49-F238E27FC236}">
                <a16:creationId xmlns:a16="http://schemas.microsoft.com/office/drawing/2014/main" id="{2FFE1213-C783-1C42-9125-9E66F750CC5B}"/>
              </a:ext>
            </a:extLst>
          </p:cNvPr>
          <p:cNvSpPr>
            <a:spLocks noGrp="1"/>
          </p:cNvSpPr>
          <p:nvPr>
            <p:ph idx="1"/>
          </p:nvPr>
        </p:nvSpPr>
        <p:spPr/>
        <p:txBody>
          <a:bodyPr/>
          <a:lstStyle/>
          <a:p>
            <a:r>
              <a:rPr lang="en-US" dirty="0"/>
              <a:t>My data is the </a:t>
            </a:r>
            <a:r>
              <a:rPr lang="en-US" u="sng" dirty="0">
                <a:hlinkClick r:id="rId2"/>
              </a:rPr>
              <a:t>Cornell Movie Dialogs Corpus</a:t>
            </a:r>
            <a:r>
              <a:rPr lang="en-US" dirty="0"/>
              <a:t>. </a:t>
            </a:r>
          </a:p>
          <a:p>
            <a:r>
              <a:rPr lang="en-US" dirty="0"/>
              <a:t>The collectors are Cristian </a:t>
            </a:r>
            <a:r>
              <a:rPr lang="en-US" dirty="0" err="1"/>
              <a:t>Danescu-Niculescu-Mizil</a:t>
            </a:r>
            <a:r>
              <a:rPr lang="en-US" dirty="0"/>
              <a:t> and Lillian Lee. </a:t>
            </a:r>
            <a:r>
              <a:rPr lang="en-US" sz="1800" dirty="0"/>
              <a:t>They made the data from IMBD movie scripts database. They handled the data in a systematical way, e.g. discarding the movies with less that 5 votes, removing the pairs with less than 5 conversational changes, etc. </a:t>
            </a:r>
          </a:p>
          <a:p>
            <a:r>
              <a:rPr lang="en-US" dirty="0"/>
              <a:t>It has 220,579 conversational exchanges between 10,292 pairs of movie characters. The sentences are of various length.</a:t>
            </a:r>
          </a:p>
          <a:p>
            <a:pPr marL="0" indent="0">
              <a:buNone/>
            </a:pPr>
            <a:endParaRPr lang="en-US" dirty="0"/>
          </a:p>
        </p:txBody>
      </p:sp>
    </p:spTree>
    <p:extLst>
      <p:ext uri="{BB962C8B-B14F-4D97-AF65-F5344CB8AC3E}">
        <p14:creationId xmlns:p14="http://schemas.microsoft.com/office/powerpoint/2010/main" val="307955083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235</TotalTime>
  <Words>831</Words>
  <Application>Microsoft Macintosh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Gill Sans MT</vt:lpstr>
      <vt:lpstr>Gallery</vt:lpstr>
      <vt:lpstr>Seq-2-Seq Model for Chatbots (DNLP)</vt:lpstr>
      <vt:lpstr>Chatbot in customer service </vt:lpstr>
      <vt:lpstr>Introduction and Motivation</vt:lpstr>
      <vt:lpstr>Problem definition </vt:lpstr>
      <vt:lpstr>Solution </vt:lpstr>
      <vt:lpstr>Design  </vt:lpstr>
      <vt:lpstr>Architecture (Algorithm)  </vt:lpstr>
      <vt:lpstr>Evaluation of Model</vt:lpstr>
      <vt:lpstr>Data </vt:lpstr>
      <vt:lpstr>Implementation </vt:lpstr>
      <vt:lpstr>Results  </vt:lpstr>
      <vt:lpstr>Related Works</vt:lpstr>
      <vt:lpstr>Conclusion </vt:lpstr>
      <vt:lpstr>Thank you  </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Seq-2-Seq Model for Chatbots (DNLP)</dc:title>
  <dc:creator>Li, Pengfei</dc:creator>
  <cp:lastModifiedBy>Li, Pengfei</cp:lastModifiedBy>
  <cp:revision>23</cp:revision>
  <dcterms:created xsi:type="dcterms:W3CDTF">2018-04-22T16:29:43Z</dcterms:created>
  <dcterms:modified xsi:type="dcterms:W3CDTF">2018-04-24T02:07:12Z</dcterms:modified>
</cp:coreProperties>
</file>