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0" r:id="rId4"/>
    <p:sldId id="259"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5288-5010-4921-9F1E-125CBCF03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AEDD5A-A40D-4189-9229-5E3C25FFFD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629C89-0D45-4364-8E91-E4F7B1036D6B}"/>
              </a:ext>
            </a:extLst>
          </p:cNvPr>
          <p:cNvSpPr>
            <a:spLocks noGrp="1"/>
          </p:cNvSpPr>
          <p:nvPr>
            <p:ph type="dt" sz="half" idx="10"/>
          </p:nvPr>
        </p:nvSpPr>
        <p:spPr/>
        <p:txBody>
          <a:bodyPr/>
          <a:lstStyle/>
          <a:p>
            <a:fld id="{C10323E6-2CCD-49EB-9C67-8DAA2EE39781}" type="datetimeFigureOut">
              <a:rPr lang="en-US" smtClean="0"/>
              <a:t>7/3/2018</a:t>
            </a:fld>
            <a:endParaRPr lang="en-US"/>
          </a:p>
        </p:txBody>
      </p:sp>
      <p:sp>
        <p:nvSpPr>
          <p:cNvPr id="5" name="Footer Placeholder 4">
            <a:extLst>
              <a:ext uri="{FF2B5EF4-FFF2-40B4-BE49-F238E27FC236}">
                <a16:creationId xmlns:a16="http://schemas.microsoft.com/office/drawing/2014/main" id="{BCA0C7D0-801A-474A-AD92-BC85A1439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0C910-6385-48F6-807B-865B5E056E83}"/>
              </a:ext>
            </a:extLst>
          </p:cNvPr>
          <p:cNvSpPr>
            <a:spLocks noGrp="1"/>
          </p:cNvSpPr>
          <p:nvPr>
            <p:ph type="sldNum" sz="quarter" idx="12"/>
          </p:nvPr>
        </p:nvSpPr>
        <p:spPr/>
        <p:txBody>
          <a:bodyPr/>
          <a:lstStyle/>
          <a:p>
            <a:fld id="{D6BEF396-432F-49A1-809D-4B612BCAD05A}" type="slidenum">
              <a:rPr lang="en-US" smtClean="0"/>
              <a:t>‹#›</a:t>
            </a:fld>
            <a:endParaRPr lang="en-US"/>
          </a:p>
        </p:txBody>
      </p:sp>
    </p:spTree>
    <p:extLst>
      <p:ext uri="{BB962C8B-B14F-4D97-AF65-F5344CB8AC3E}">
        <p14:creationId xmlns:p14="http://schemas.microsoft.com/office/powerpoint/2010/main" val="165622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847F-41B2-498F-AEBE-714B5001F6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E3AB-67A6-449C-A85C-0C38C9BFA3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4EFA-550C-41A4-A4AB-54C4ABC2C6F0}"/>
              </a:ext>
            </a:extLst>
          </p:cNvPr>
          <p:cNvSpPr>
            <a:spLocks noGrp="1"/>
          </p:cNvSpPr>
          <p:nvPr>
            <p:ph type="dt" sz="half" idx="10"/>
          </p:nvPr>
        </p:nvSpPr>
        <p:spPr/>
        <p:txBody>
          <a:bodyPr/>
          <a:lstStyle/>
          <a:p>
            <a:fld id="{C10323E6-2CCD-49EB-9C67-8DAA2EE39781}" type="datetimeFigureOut">
              <a:rPr lang="en-US" smtClean="0"/>
              <a:t>7/3/2018</a:t>
            </a:fld>
            <a:endParaRPr lang="en-US"/>
          </a:p>
        </p:txBody>
      </p:sp>
      <p:sp>
        <p:nvSpPr>
          <p:cNvPr id="5" name="Footer Placeholder 4">
            <a:extLst>
              <a:ext uri="{FF2B5EF4-FFF2-40B4-BE49-F238E27FC236}">
                <a16:creationId xmlns:a16="http://schemas.microsoft.com/office/drawing/2014/main" id="{BE16ED91-9419-4474-A70C-5CAA4292C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23E57-43EF-499C-A601-72848F830761}"/>
              </a:ext>
            </a:extLst>
          </p:cNvPr>
          <p:cNvSpPr>
            <a:spLocks noGrp="1"/>
          </p:cNvSpPr>
          <p:nvPr>
            <p:ph type="sldNum" sz="quarter" idx="12"/>
          </p:nvPr>
        </p:nvSpPr>
        <p:spPr/>
        <p:txBody>
          <a:bodyPr/>
          <a:lstStyle/>
          <a:p>
            <a:fld id="{D6BEF396-432F-49A1-809D-4B612BCAD05A}" type="slidenum">
              <a:rPr lang="en-US" smtClean="0"/>
              <a:t>‹#›</a:t>
            </a:fld>
            <a:endParaRPr lang="en-US"/>
          </a:p>
        </p:txBody>
      </p:sp>
    </p:spTree>
    <p:extLst>
      <p:ext uri="{BB962C8B-B14F-4D97-AF65-F5344CB8AC3E}">
        <p14:creationId xmlns:p14="http://schemas.microsoft.com/office/powerpoint/2010/main" val="408875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1CAF0-B051-4C63-9C3B-B2BBBC1924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AF286B-1A0B-4D0A-BBC1-AF78095FEC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F8073-DB2A-40B4-A286-2619CE8DB8B2}"/>
              </a:ext>
            </a:extLst>
          </p:cNvPr>
          <p:cNvSpPr>
            <a:spLocks noGrp="1"/>
          </p:cNvSpPr>
          <p:nvPr>
            <p:ph type="dt" sz="half" idx="10"/>
          </p:nvPr>
        </p:nvSpPr>
        <p:spPr/>
        <p:txBody>
          <a:bodyPr/>
          <a:lstStyle/>
          <a:p>
            <a:fld id="{C10323E6-2CCD-49EB-9C67-8DAA2EE39781}" type="datetimeFigureOut">
              <a:rPr lang="en-US" smtClean="0"/>
              <a:t>7/3/2018</a:t>
            </a:fld>
            <a:endParaRPr lang="en-US"/>
          </a:p>
        </p:txBody>
      </p:sp>
      <p:sp>
        <p:nvSpPr>
          <p:cNvPr id="5" name="Footer Placeholder 4">
            <a:extLst>
              <a:ext uri="{FF2B5EF4-FFF2-40B4-BE49-F238E27FC236}">
                <a16:creationId xmlns:a16="http://schemas.microsoft.com/office/drawing/2014/main" id="{51254314-8795-463A-9D82-28283EDE8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B9DA9-D8C0-4DC6-BE6E-D1D616017B35}"/>
              </a:ext>
            </a:extLst>
          </p:cNvPr>
          <p:cNvSpPr>
            <a:spLocks noGrp="1"/>
          </p:cNvSpPr>
          <p:nvPr>
            <p:ph type="sldNum" sz="quarter" idx="12"/>
          </p:nvPr>
        </p:nvSpPr>
        <p:spPr/>
        <p:txBody>
          <a:bodyPr/>
          <a:lstStyle/>
          <a:p>
            <a:fld id="{D6BEF396-432F-49A1-809D-4B612BCAD05A}" type="slidenum">
              <a:rPr lang="en-US" smtClean="0"/>
              <a:t>‹#›</a:t>
            </a:fld>
            <a:endParaRPr lang="en-US"/>
          </a:p>
        </p:txBody>
      </p:sp>
    </p:spTree>
    <p:extLst>
      <p:ext uri="{BB962C8B-B14F-4D97-AF65-F5344CB8AC3E}">
        <p14:creationId xmlns:p14="http://schemas.microsoft.com/office/powerpoint/2010/main" val="191112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1C3-77FA-4602-A435-4D0268A72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47217B-C6BC-48ED-8CB2-DE6FA5559D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D14F4-4D79-4A82-8758-426BC796C5B6}"/>
              </a:ext>
            </a:extLst>
          </p:cNvPr>
          <p:cNvSpPr>
            <a:spLocks noGrp="1"/>
          </p:cNvSpPr>
          <p:nvPr>
            <p:ph type="dt" sz="half" idx="10"/>
          </p:nvPr>
        </p:nvSpPr>
        <p:spPr/>
        <p:txBody>
          <a:bodyPr/>
          <a:lstStyle/>
          <a:p>
            <a:fld id="{C10323E6-2CCD-49EB-9C67-8DAA2EE39781}" type="datetimeFigureOut">
              <a:rPr lang="en-US" smtClean="0"/>
              <a:t>7/3/2018</a:t>
            </a:fld>
            <a:endParaRPr lang="en-US"/>
          </a:p>
        </p:txBody>
      </p:sp>
      <p:sp>
        <p:nvSpPr>
          <p:cNvPr id="5" name="Footer Placeholder 4">
            <a:extLst>
              <a:ext uri="{FF2B5EF4-FFF2-40B4-BE49-F238E27FC236}">
                <a16:creationId xmlns:a16="http://schemas.microsoft.com/office/drawing/2014/main" id="{CD84C9FC-7418-44E1-8C6F-3F7EC845F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8D41A-12B1-412E-889D-6CF803709CB9}"/>
              </a:ext>
            </a:extLst>
          </p:cNvPr>
          <p:cNvSpPr>
            <a:spLocks noGrp="1"/>
          </p:cNvSpPr>
          <p:nvPr>
            <p:ph type="sldNum" sz="quarter" idx="12"/>
          </p:nvPr>
        </p:nvSpPr>
        <p:spPr/>
        <p:txBody>
          <a:bodyPr/>
          <a:lstStyle/>
          <a:p>
            <a:fld id="{D6BEF396-432F-49A1-809D-4B612BCAD05A}" type="slidenum">
              <a:rPr lang="en-US" smtClean="0"/>
              <a:t>‹#›</a:t>
            </a:fld>
            <a:endParaRPr lang="en-US"/>
          </a:p>
        </p:txBody>
      </p:sp>
    </p:spTree>
    <p:extLst>
      <p:ext uri="{BB962C8B-B14F-4D97-AF65-F5344CB8AC3E}">
        <p14:creationId xmlns:p14="http://schemas.microsoft.com/office/powerpoint/2010/main" val="366087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B675-AD59-43BC-B5A6-19B53F10AF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E8B6A-7760-4747-82BF-0E5080FBE9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B3B431-FB37-46D3-8742-256EA4FF4954}"/>
              </a:ext>
            </a:extLst>
          </p:cNvPr>
          <p:cNvSpPr>
            <a:spLocks noGrp="1"/>
          </p:cNvSpPr>
          <p:nvPr>
            <p:ph type="dt" sz="half" idx="10"/>
          </p:nvPr>
        </p:nvSpPr>
        <p:spPr/>
        <p:txBody>
          <a:bodyPr/>
          <a:lstStyle/>
          <a:p>
            <a:fld id="{C10323E6-2CCD-49EB-9C67-8DAA2EE39781}" type="datetimeFigureOut">
              <a:rPr lang="en-US" smtClean="0"/>
              <a:t>7/3/2018</a:t>
            </a:fld>
            <a:endParaRPr lang="en-US"/>
          </a:p>
        </p:txBody>
      </p:sp>
      <p:sp>
        <p:nvSpPr>
          <p:cNvPr id="5" name="Footer Placeholder 4">
            <a:extLst>
              <a:ext uri="{FF2B5EF4-FFF2-40B4-BE49-F238E27FC236}">
                <a16:creationId xmlns:a16="http://schemas.microsoft.com/office/drawing/2014/main" id="{21754099-57BB-416F-87B3-278991462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C7DFB-8485-416E-B959-DB1D47A4F965}"/>
              </a:ext>
            </a:extLst>
          </p:cNvPr>
          <p:cNvSpPr>
            <a:spLocks noGrp="1"/>
          </p:cNvSpPr>
          <p:nvPr>
            <p:ph type="sldNum" sz="quarter" idx="12"/>
          </p:nvPr>
        </p:nvSpPr>
        <p:spPr/>
        <p:txBody>
          <a:bodyPr/>
          <a:lstStyle/>
          <a:p>
            <a:fld id="{D6BEF396-432F-49A1-809D-4B612BCAD05A}" type="slidenum">
              <a:rPr lang="en-US" smtClean="0"/>
              <a:t>‹#›</a:t>
            </a:fld>
            <a:endParaRPr lang="en-US"/>
          </a:p>
        </p:txBody>
      </p:sp>
    </p:spTree>
    <p:extLst>
      <p:ext uri="{BB962C8B-B14F-4D97-AF65-F5344CB8AC3E}">
        <p14:creationId xmlns:p14="http://schemas.microsoft.com/office/powerpoint/2010/main" val="238960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A4F8-8200-4158-86A9-CA066CCDFC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93AA0D-030A-4E56-A8CA-38043FBCB1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7D428A-DAF8-4465-9347-533F084583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1CD6B-F2F6-45CD-81D9-5BE67F96CE9F}"/>
              </a:ext>
            </a:extLst>
          </p:cNvPr>
          <p:cNvSpPr>
            <a:spLocks noGrp="1"/>
          </p:cNvSpPr>
          <p:nvPr>
            <p:ph type="dt" sz="half" idx="10"/>
          </p:nvPr>
        </p:nvSpPr>
        <p:spPr/>
        <p:txBody>
          <a:bodyPr/>
          <a:lstStyle/>
          <a:p>
            <a:fld id="{C10323E6-2CCD-49EB-9C67-8DAA2EE39781}" type="datetimeFigureOut">
              <a:rPr lang="en-US" smtClean="0"/>
              <a:t>7/3/2018</a:t>
            </a:fld>
            <a:endParaRPr lang="en-US"/>
          </a:p>
        </p:txBody>
      </p:sp>
      <p:sp>
        <p:nvSpPr>
          <p:cNvPr id="6" name="Footer Placeholder 5">
            <a:extLst>
              <a:ext uri="{FF2B5EF4-FFF2-40B4-BE49-F238E27FC236}">
                <a16:creationId xmlns:a16="http://schemas.microsoft.com/office/drawing/2014/main" id="{1BBDDE90-72AC-4788-996D-AA52EB0AC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DDC5C-F690-4493-8ACD-64923EB0EFE1}"/>
              </a:ext>
            </a:extLst>
          </p:cNvPr>
          <p:cNvSpPr>
            <a:spLocks noGrp="1"/>
          </p:cNvSpPr>
          <p:nvPr>
            <p:ph type="sldNum" sz="quarter" idx="12"/>
          </p:nvPr>
        </p:nvSpPr>
        <p:spPr/>
        <p:txBody>
          <a:bodyPr/>
          <a:lstStyle/>
          <a:p>
            <a:fld id="{D6BEF396-432F-49A1-809D-4B612BCAD05A}" type="slidenum">
              <a:rPr lang="en-US" smtClean="0"/>
              <a:t>‹#›</a:t>
            </a:fld>
            <a:endParaRPr lang="en-US"/>
          </a:p>
        </p:txBody>
      </p:sp>
    </p:spTree>
    <p:extLst>
      <p:ext uri="{BB962C8B-B14F-4D97-AF65-F5344CB8AC3E}">
        <p14:creationId xmlns:p14="http://schemas.microsoft.com/office/powerpoint/2010/main" val="79347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154B-0993-492A-83D3-74827A1E46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7272FB-96D1-4665-B4EC-E99AA2642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F5C20D-D916-457B-AA2E-CFBF243863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A8CF30-CF3E-4638-8DD3-C87C205857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FD8ED6-F5D2-46E9-9BED-AEC3EAA9F41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85921F-B2BF-4080-A31A-4AA7E89F1F98}"/>
              </a:ext>
            </a:extLst>
          </p:cNvPr>
          <p:cNvSpPr>
            <a:spLocks noGrp="1"/>
          </p:cNvSpPr>
          <p:nvPr>
            <p:ph type="dt" sz="half" idx="10"/>
          </p:nvPr>
        </p:nvSpPr>
        <p:spPr/>
        <p:txBody>
          <a:bodyPr/>
          <a:lstStyle/>
          <a:p>
            <a:fld id="{C10323E6-2CCD-49EB-9C67-8DAA2EE39781}" type="datetimeFigureOut">
              <a:rPr lang="en-US" smtClean="0"/>
              <a:t>7/3/2018</a:t>
            </a:fld>
            <a:endParaRPr lang="en-US"/>
          </a:p>
        </p:txBody>
      </p:sp>
      <p:sp>
        <p:nvSpPr>
          <p:cNvPr id="8" name="Footer Placeholder 7">
            <a:extLst>
              <a:ext uri="{FF2B5EF4-FFF2-40B4-BE49-F238E27FC236}">
                <a16:creationId xmlns:a16="http://schemas.microsoft.com/office/drawing/2014/main" id="{2801E5ED-EB89-4FA0-A687-B2E1DD2A0E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5B8053-3631-40B7-9246-8BC6D0942EC5}"/>
              </a:ext>
            </a:extLst>
          </p:cNvPr>
          <p:cNvSpPr>
            <a:spLocks noGrp="1"/>
          </p:cNvSpPr>
          <p:nvPr>
            <p:ph type="sldNum" sz="quarter" idx="12"/>
          </p:nvPr>
        </p:nvSpPr>
        <p:spPr/>
        <p:txBody>
          <a:bodyPr/>
          <a:lstStyle/>
          <a:p>
            <a:fld id="{D6BEF396-432F-49A1-809D-4B612BCAD05A}" type="slidenum">
              <a:rPr lang="en-US" smtClean="0"/>
              <a:t>‹#›</a:t>
            </a:fld>
            <a:endParaRPr lang="en-US"/>
          </a:p>
        </p:txBody>
      </p:sp>
    </p:spTree>
    <p:extLst>
      <p:ext uri="{BB962C8B-B14F-4D97-AF65-F5344CB8AC3E}">
        <p14:creationId xmlns:p14="http://schemas.microsoft.com/office/powerpoint/2010/main" val="386361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3CED-CE79-4B39-A7C3-AD0627A36B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A6907D-D218-4604-8B42-7475098E1034}"/>
              </a:ext>
            </a:extLst>
          </p:cNvPr>
          <p:cNvSpPr>
            <a:spLocks noGrp="1"/>
          </p:cNvSpPr>
          <p:nvPr>
            <p:ph type="dt" sz="half" idx="10"/>
          </p:nvPr>
        </p:nvSpPr>
        <p:spPr/>
        <p:txBody>
          <a:bodyPr/>
          <a:lstStyle/>
          <a:p>
            <a:fld id="{C10323E6-2CCD-49EB-9C67-8DAA2EE39781}" type="datetimeFigureOut">
              <a:rPr lang="en-US" smtClean="0"/>
              <a:t>7/3/2018</a:t>
            </a:fld>
            <a:endParaRPr lang="en-US"/>
          </a:p>
        </p:txBody>
      </p:sp>
      <p:sp>
        <p:nvSpPr>
          <p:cNvPr id="4" name="Footer Placeholder 3">
            <a:extLst>
              <a:ext uri="{FF2B5EF4-FFF2-40B4-BE49-F238E27FC236}">
                <a16:creationId xmlns:a16="http://schemas.microsoft.com/office/drawing/2014/main" id="{B89F0BD2-31A9-4EC7-AD80-818B42C165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F9C362-0704-4182-8EBA-92019ABFE6E0}"/>
              </a:ext>
            </a:extLst>
          </p:cNvPr>
          <p:cNvSpPr>
            <a:spLocks noGrp="1"/>
          </p:cNvSpPr>
          <p:nvPr>
            <p:ph type="sldNum" sz="quarter" idx="12"/>
          </p:nvPr>
        </p:nvSpPr>
        <p:spPr/>
        <p:txBody>
          <a:bodyPr/>
          <a:lstStyle/>
          <a:p>
            <a:fld id="{D6BEF396-432F-49A1-809D-4B612BCAD05A}" type="slidenum">
              <a:rPr lang="en-US" smtClean="0"/>
              <a:t>‹#›</a:t>
            </a:fld>
            <a:endParaRPr lang="en-US"/>
          </a:p>
        </p:txBody>
      </p:sp>
    </p:spTree>
    <p:extLst>
      <p:ext uri="{BB962C8B-B14F-4D97-AF65-F5344CB8AC3E}">
        <p14:creationId xmlns:p14="http://schemas.microsoft.com/office/powerpoint/2010/main" val="308666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650C2-75F3-423C-84B9-19A5FE822FD2}"/>
              </a:ext>
            </a:extLst>
          </p:cNvPr>
          <p:cNvSpPr>
            <a:spLocks noGrp="1"/>
          </p:cNvSpPr>
          <p:nvPr>
            <p:ph type="dt" sz="half" idx="10"/>
          </p:nvPr>
        </p:nvSpPr>
        <p:spPr/>
        <p:txBody>
          <a:bodyPr/>
          <a:lstStyle/>
          <a:p>
            <a:fld id="{C10323E6-2CCD-49EB-9C67-8DAA2EE39781}" type="datetimeFigureOut">
              <a:rPr lang="en-US" smtClean="0"/>
              <a:t>7/3/2018</a:t>
            </a:fld>
            <a:endParaRPr lang="en-US"/>
          </a:p>
        </p:txBody>
      </p:sp>
      <p:sp>
        <p:nvSpPr>
          <p:cNvPr id="3" name="Footer Placeholder 2">
            <a:extLst>
              <a:ext uri="{FF2B5EF4-FFF2-40B4-BE49-F238E27FC236}">
                <a16:creationId xmlns:a16="http://schemas.microsoft.com/office/drawing/2014/main" id="{00227B5B-1D9C-4997-923E-FFBE4443D4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99E65-073C-4000-86CE-11B07AAB73B2}"/>
              </a:ext>
            </a:extLst>
          </p:cNvPr>
          <p:cNvSpPr>
            <a:spLocks noGrp="1"/>
          </p:cNvSpPr>
          <p:nvPr>
            <p:ph type="sldNum" sz="quarter" idx="12"/>
          </p:nvPr>
        </p:nvSpPr>
        <p:spPr/>
        <p:txBody>
          <a:bodyPr/>
          <a:lstStyle/>
          <a:p>
            <a:fld id="{D6BEF396-432F-49A1-809D-4B612BCAD05A}" type="slidenum">
              <a:rPr lang="en-US" smtClean="0"/>
              <a:t>‹#›</a:t>
            </a:fld>
            <a:endParaRPr lang="en-US"/>
          </a:p>
        </p:txBody>
      </p:sp>
    </p:spTree>
    <p:extLst>
      <p:ext uri="{BB962C8B-B14F-4D97-AF65-F5344CB8AC3E}">
        <p14:creationId xmlns:p14="http://schemas.microsoft.com/office/powerpoint/2010/main" val="86555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70B0-8BA7-4396-AC59-3F3D103FC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EDF112-8593-4127-A50C-CBB5292F4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3E9CBD-E93B-42A9-9C9D-E194BB60D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380F31-6877-44BE-9002-3B1908A21F1B}"/>
              </a:ext>
            </a:extLst>
          </p:cNvPr>
          <p:cNvSpPr>
            <a:spLocks noGrp="1"/>
          </p:cNvSpPr>
          <p:nvPr>
            <p:ph type="dt" sz="half" idx="10"/>
          </p:nvPr>
        </p:nvSpPr>
        <p:spPr/>
        <p:txBody>
          <a:bodyPr/>
          <a:lstStyle/>
          <a:p>
            <a:fld id="{C10323E6-2CCD-49EB-9C67-8DAA2EE39781}" type="datetimeFigureOut">
              <a:rPr lang="en-US" smtClean="0"/>
              <a:t>7/3/2018</a:t>
            </a:fld>
            <a:endParaRPr lang="en-US"/>
          </a:p>
        </p:txBody>
      </p:sp>
      <p:sp>
        <p:nvSpPr>
          <p:cNvPr id="6" name="Footer Placeholder 5">
            <a:extLst>
              <a:ext uri="{FF2B5EF4-FFF2-40B4-BE49-F238E27FC236}">
                <a16:creationId xmlns:a16="http://schemas.microsoft.com/office/drawing/2014/main" id="{126304AA-BF85-45CE-996A-54B010BE0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4F09C-C152-45B8-812B-1B65BDF77869}"/>
              </a:ext>
            </a:extLst>
          </p:cNvPr>
          <p:cNvSpPr>
            <a:spLocks noGrp="1"/>
          </p:cNvSpPr>
          <p:nvPr>
            <p:ph type="sldNum" sz="quarter" idx="12"/>
          </p:nvPr>
        </p:nvSpPr>
        <p:spPr/>
        <p:txBody>
          <a:bodyPr/>
          <a:lstStyle/>
          <a:p>
            <a:fld id="{D6BEF396-432F-49A1-809D-4B612BCAD05A}" type="slidenum">
              <a:rPr lang="en-US" smtClean="0"/>
              <a:t>‹#›</a:t>
            </a:fld>
            <a:endParaRPr lang="en-US"/>
          </a:p>
        </p:txBody>
      </p:sp>
    </p:spTree>
    <p:extLst>
      <p:ext uri="{BB962C8B-B14F-4D97-AF65-F5344CB8AC3E}">
        <p14:creationId xmlns:p14="http://schemas.microsoft.com/office/powerpoint/2010/main" val="248147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1E12-84C5-4DB5-A665-5F3EA2E12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F1CD68-EE53-4EF8-B842-6999E58E6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441C6-893B-4D8A-80F8-D7936FD9E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146DCA-203D-4D0E-9F95-90F9F79E5A01}"/>
              </a:ext>
            </a:extLst>
          </p:cNvPr>
          <p:cNvSpPr>
            <a:spLocks noGrp="1"/>
          </p:cNvSpPr>
          <p:nvPr>
            <p:ph type="dt" sz="half" idx="10"/>
          </p:nvPr>
        </p:nvSpPr>
        <p:spPr/>
        <p:txBody>
          <a:bodyPr/>
          <a:lstStyle/>
          <a:p>
            <a:fld id="{C10323E6-2CCD-49EB-9C67-8DAA2EE39781}" type="datetimeFigureOut">
              <a:rPr lang="en-US" smtClean="0"/>
              <a:t>7/3/2018</a:t>
            </a:fld>
            <a:endParaRPr lang="en-US"/>
          </a:p>
        </p:txBody>
      </p:sp>
      <p:sp>
        <p:nvSpPr>
          <p:cNvPr id="6" name="Footer Placeholder 5">
            <a:extLst>
              <a:ext uri="{FF2B5EF4-FFF2-40B4-BE49-F238E27FC236}">
                <a16:creationId xmlns:a16="http://schemas.microsoft.com/office/drawing/2014/main" id="{1EC79DF6-4E50-44DE-8CAF-CE51AA3DE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0A497-5115-4941-BDE9-A13106C77565}"/>
              </a:ext>
            </a:extLst>
          </p:cNvPr>
          <p:cNvSpPr>
            <a:spLocks noGrp="1"/>
          </p:cNvSpPr>
          <p:nvPr>
            <p:ph type="sldNum" sz="quarter" idx="12"/>
          </p:nvPr>
        </p:nvSpPr>
        <p:spPr/>
        <p:txBody>
          <a:bodyPr/>
          <a:lstStyle/>
          <a:p>
            <a:fld id="{D6BEF396-432F-49A1-809D-4B612BCAD05A}" type="slidenum">
              <a:rPr lang="en-US" smtClean="0"/>
              <a:t>‹#›</a:t>
            </a:fld>
            <a:endParaRPr lang="en-US"/>
          </a:p>
        </p:txBody>
      </p:sp>
    </p:spTree>
    <p:extLst>
      <p:ext uri="{BB962C8B-B14F-4D97-AF65-F5344CB8AC3E}">
        <p14:creationId xmlns:p14="http://schemas.microsoft.com/office/powerpoint/2010/main" val="112787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FE1A9-1C80-4DDB-A404-A620456EE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C67048-4703-4DE6-9EF5-2773077597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A9380-EBDA-4955-B077-BDD511DFD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323E6-2CCD-49EB-9C67-8DAA2EE39781}" type="datetimeFigureOut">
              <a:rPr lang="en-US" smtClean="0"/>
              <a:t>7/3/2018</a:t>
            </a:fld>
            <a:endParaRPr lang="en-US"/>
          </a:p>
        </p:txBody>
      </p:sp>
      <p:sp>
        <p:nvSpPr>
          <p:cNvPr id="5" name="Footer Placeholder 4">
            <a:extLst>
              <a:ext uri="{FF2B5EF4-FFF2-40B4-BE49-F238E27FC236}">
                <a16:creationId xmlns:a16="http://schemas.microsoft.com/office/drawing/2014/main" id="{3DBBADEE-B005-4A7B-A6DF-F9725FDDF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D79D3B-2960-431E-BAC6-FF0124A02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EF396-432F-49A1-809D-4B612BCAD05A}" type="slidenum">
              <a:rPr lang="en-US" smtClean="0"/>
              <a:t>‹#›</a:t>
            </a:fld>
            <a:endParaRPr lang="en-US"/>
          </a:p>
        </p:txBody>
      </p:sp>
    </p:spTree>
    <p:extLst>
      <p:ext uri="{BB962C8B-B14F-4D97-AF65-F5344CB8AC3E}">
        <p14:creationId xmlns:p14="http://schemas.microsoft.com/office/powerpoint/2010/main" val="739408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E18BF48-DA39-4E9A-8C11-A59DE8C87EDD}"/>
              </a:ext>
            </a:extLst>
          </p:cNvPr>
          <p:cNvGrpSpPr/>
          <p:nvPr/>
        </p:nvGrpSpPr>
        <p:grpSpPr>
          <a:xfrm>
            <a:off x="4001516" y="2598723"/>
            <a:ext cx="4188967" cy="1624003"/>
            <a:chOff x="4001516" y="2933997"/>
            <a:chExt cx="4188967" cy="1624003"/>
          </a:xfrm>
        </p:grpSpPr>
        <p:pic>
          <p:nvPicPr>
            <p:cNvPr id="3" name="Graphic 2">
              <a:extLst>
                <a:ext uri="{FF2B5EF4-FFF2-40B4-BE49-F238E27FC236}">
                  <a16:creationId xmlns:a16="http://schemas.microsoft.com/office/drawing/2014/main" id="{97D7B096-3796-4086-9FA9-F914FF47B6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6096" y="2933997"/>
              <a:ext cx="3659808" cy="990007"/>
            </a:xfrm>
            <a:prstGeom prst="rect">
              <a:avLst/>
            </a:prstGeom>
          </p:spPr>
        </p:pic>
        <p:sp>
          <p:nvSpPr>
            <p:cNvPr id="4" name="TextBox 3">
              <a:extLst>
                <a:ext uri="{FF2B5EF4-FFF2-40B4-BE49-F238E27FC236}">
                  <a16:creationId xmlns:a16="http://schemas.microsoft.com/office/drawing/2014/main" id="{D142924B-D07C-4F08-A503-BED4A95812D1}"/>
                </a:ext>
              </a:extLst>
            </p:cNvPr>
            <p:cNvSpPr txBox="1"/>
            <p:nvPr/>
          </p:nvSpPr>
          <p:spPr>
            <a:xfrm>
              <a:off x="4001516" y="4250223"/>
              <a:ext cx="4188967" cy="307777"/>
            </a:xfrm>
            <a:prstGeom prst="rect">
              <a:avLst/>
            </a:prstGeom>
            <a:noFill/>
          </p:spPr>
          <p:txBody>
            <a:bodyPr wrap="none" rtlCol="0">
              <a:spAutoFit/>
            </a:bodyPr>
            <a:lstStyle/>
            <a:p>
              <a:r>
                <a:rPr lang="en-US" sz="1400" spc="300" dirty="0">
                  <a:latin typeface="Raleway" panose="020B0503030101060003" pitchFamily="34" charset="0"/>
                </a:rPr>
                <a:t>NETFLIX </a:t>
              </a:r>
              <a:r>
                <a:rPr lang="en-US" sz="1400" b="1" spc="300" dirty="0">
                  <a:latin typeface="Raleway" panose="020B0503030101060003" pitchFamily="34" charset="0"/>
                </a:rPr>
                <a:t>[NFLX] </a:t>
              </a:r>
              <a:r>
                <a:rPr lang="en-US" sz="1400" spc="300" dirty="0">
                  <a:latin typeface="Raleway" panose="020B0503030101060003" pitchFamily="34" charset="0"/>
                </a:rPr>
                <a:t>STOCK ANALYSIS</a:t>
              </a:r>
            </a:p>
          </p:txBody>
        </p:sp>
      </p:grpSp>
    </p:spTree>
    <p:extLst>
      <p:ext uri="{BB962C8B-B14F-4D97-AF65-F5344CB8AC3E}">
        <p14:creationId xmlns:p14="http://schemas.microsoft.com/office/powerpoint/2010/main" val="200717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D173CD4-7DC2-48D4-9B73-6D89A8F2D575}"/>
              </a:ext>
            </a:extLst>
          </p:cNvPr>
          <p:cNvGrpSpPr/>
          <p:nvPr/>
        </p:nvGrpSpPr>
        <p:grpSpPr>
          <a:xfrm>
            <a:off x="2248249" y="2009041"/>
            <a:ext cx="6887362" cy="2839918"/>
            <a:chOff x="1904300" y="2072081"/>
            <a:chExt cx="6887362" cy="2839918"/>
          </a:xfrm>
        </p:grpSpPr>
        <p:sp>
          <p:nvSpPr>
            <p:cNvPr id="2" name="TextBox 1">
              <a:extLst>
                <a:ext uri="{FF2B5EF4-FFF2-40B4-BE49-F238E27FC236}">
                  <a16:creationId xmlns:a16="http://schemas.microsoft.com/office/drawing/2014/main" id="{2391EB71-6495-46B4-B08B-BCCA9A991256}"/>
                </a:ext>
              </a:extLst>
            </p:cNvPr>
            <p:cNvSpPr txBox="1"/>
            <p:nvPr/>
          </p:nvSpPr>
          <p:spPr>
            <a:xfrm>
              <a:off x="1904300" y="2072081"/>
              <a:ext cx="2723823" cy="307777"/>
            </a:xfrm>
            <a:prstGeom prst="rect">
              <a:avLst/>
            </a:prstGeom>
            <a:noFill/>
          </p:spPr>
          <p:txBody>
            <a:bodyPr wrap="none" rtlCol="0">
              <a:spAutoFit/>
            </a:bodyPr>
            <a:lstStyle/>
            <a:p>
              <a:r>
                <a:rPr lang="en-US" sz="1400" spc="300" dirty="0">
                  <a:solidFill>
                    <a:schemeClr val="tx1">
                      <a:lumMod val="65000"/>
                      <a:lumOff val="35000"/>
                    </a:schemeClr>
                  </a:solidFill>
                  <a:latin typeface="Aktiv Grotesk" pitchFamily="50" charset="0"/>
                </a:rPr>
                <a:t>EXECUTIVE SUMMARY</a:t>
              </a:r>
            </a:p>
          </p:txBody>
        </p:sp>
        <p:sp>
          <p:nvSpPr>
            <p:cNvPr id="4" name="TextBox 3">
              <a:extLst>
                <a:ext uri="{FF2B5EF4-FFF2-40B4-BE49-F238E27FC236}">
                  <a16:creationId xmlns:a16="http://schemas.microsoft.com/office/drawing/2014/main" id="{554FDBA5-D211-40DF-A51C-1294FDABF600}"/>
                </a:ext>
              </a:extLst>
            </p:cNvPr>
            <p:cNvSpPr txBox="1"/>
            <p:nvPr/>
          </p:nvSpPr>
          <p:spPr>
            <a:xfrm>
              <a:off x="1904300" y="2608976"/>
              <a:ext cx="6147837" cy="144488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1200" dirty="0">
                  <a:solidFill>
                    <a:schemeClr val="tx1">
                      <a:lumMod val="65000"/>
                      <a:lumOff val="35000"/>
                    </a:schemeClr>
                  </a:solidFill>
                  <a:latin typeface="Raleway" panose="020B0503030101060003" pitchFamily="34" charset="0"/>
                </a:rPr>
                <a:t>Distribution of the stock prices for Netflix in 2017</a:t>
              </a:r>
            </a:p>
            <a:p>
              <a:pPr marL="285750" indent="-285750">
                <a:lnSpc>
                  <a:spcPct val="150000"/>
                </a:lnSpc>
                <a:buFont typeface="Arial" panose="020B0604020202020204" pitchFamily="34" charset="0"/>
                <a:buChar char="•"/>
              </a:pPr>
              <a:r>
                <a:rPr lang="en-US" sz="1200" dirty="0">
                  <a:solidFill>
                    <a:schemeClr val="tx1">
                      <a:lumMod val="65000"/>
                      <a:lumOff val="35000"/>
                    </a:schemeClr>
                  </a:solidFill>
                  <a:latin typeface="Raleway" panose="020B0503030101060003" pitchFamily="34" charset="0"/>
                </a:rPr>
                <a:t>Summary of Netflix stock and revenue for the past four quarters</a:t>
              </a:r>
            </a:p>
            <a:p>
              <a:pPr marL="285750" indent="-285750">
                <a:lnSpc>
                  <a:spcPct val="150000"/>
                </a:lnSpc>
                <a:buFont typeface="Arial" panose="020B0604020202020204" pitchFamily="34" charset="0"/>
                <a:buChar char="•"/>
              </a:pPr>
              <a:r>
                <a:rPr lang="en-US" sz="1200" dirty="0">
                  <a:solidFill>
                    <a:schemeClr val="tx1">
                      <a:lumMod val="65000"/>
                      <a:lumOff val="35000"/>
                    </a:schemeClr>
                  </a:solidFill>
                  <a:latin typeface="Raleway" panose="020B0503030101060003" pitchFamily="34" charset="0"/>
                </a:rPr>
                <a:t>Summary of Netflix revenue versus actual earnings per share (EPS)</a:t>
              </a:r>
            </a:p>
            <a:p>
              <a:pPr marL="285750" indent="-285750">
                <a:lnSpc>
                  <a:spcPct val="150000"/>
                </a:lnSpc>
                <a:buFont typeface="Arial" panose="020B0604020202020204" pitchFamily="34" charset="0"/>
                <a:buChar char="•"/>
              </a:pPr>
              <a:r>
                <a:rPr lang="en-US" sz="1200" dirty="0">
                  <a:solidFill>
                    <a:schemeClr val="tx1">
                      <a:lumMod val="65000"/>
                      <a:lumOff val="35000"/>
                    </a:schemeClr>
                  </a:solidFill>
                  <a:latin typeface="Raleway" panose="020B0503030101060003" pitchFamily="34" charset="0"/>
                </a:rPr>
                <a:t>Netflix 2017 stock performance against the Dow Jones Industrial (market index)</a:t>
              </a:r>
            </a:p>
            <a:p>
              <a:pPr marL="285750" indent="-285750">
                <a:lnSpc>
                  <a:spcPct val="150000"/>
                </a:lnSpc>
                <a:buFont typeface="Arial" panose="020B0604020202020204" pitchFamily="34" charset="0"/>
                <a:buChar char="•"/>
              </a:pPr>
              <a:endParaRPr lang="en-US" sz="1200" dirty="0">
                <a:solidFill>
                  <a:schemeClr val="tx1">
                    <a:lumMod val="65000"/>
                    <a:lumOff val="35000"/>
                  </a:schemeClr>
                </a:solidFill>
                <a:latin typeface="Raleway" panose="020B0503030101060003" pitchFamily="34" charset="0"/>
              </a:endParaRPr>
            </a:p>
          </p:txBody>
        </p:sp>
        <p:sp>
          <p:nvSpPr>
            <p:cNvPr id="5" name="TextBox 4">
              <a:extLst>
                <a:ext uri="{FF2B5EF4-FFF2-40B4-BE49-F238E27FC236}">
                  <a16:creationId xmlns:a16="http://schemas.microsoft.com/office/drawing/2014/main" id="{0A906683-8D44-400E-8912-CCC6F75B199A}"/>
                </a:ext>
              </a:extLst>
            </p:cNvPr>
            <p:cNvSpPr txBox="1"/>
            <p:nvPr/>
          </p:nvSpPr>
          <p:spPr>
            <a:xfrm>
              <a:off x="1904300" y="4081002"/>
              <a:ext cx="6887362" cy="830997"/>
            </a:xfrm>
            <a:prstGeom prst="rect">
              <a:avLst/>
            </a:prstGeom>
            <a:noFill/>
          </p:spPr>
          <p:txBody>
            <a:bodyPr wrap="square" rtlCol="0">
              <a:spAutoFit/>
            </a:bodyPr>
            <a:lstStyle/>
            <a:p>
              <a:r>
                <a:rPr lang="en-US" sz="1200" dirty="0">
                  <a:solidFill>
                    <a:schemeClr val="tx1">
                      <a:lumMod val="65000"/>
                      <a:lumOff val="35000"/>
                    </a:schemeClr>
                  </a:solidFill>
                  <a:latin typeface="Raleway" panose="020B0503030101060003" pitchFamily="34" charset="0"/>
                </a:rPr>
                <a:t>Data analysis, conclusions and visualizations generated by </a:t>
              </a:r>
              <a:r>
                <a:rPr lang="en-US" sz="1200" b="1" dirty="0">
                  <a:solidFill>
                    <a:schemeClr val="tx1">
                      <a:lumMod val="65000"/>
                      <a:lumOff val="35000"/>
                    </a:schemeClr>
                  </a:solidFill>
                  <a:latin typeface="Raleway" panose="020B0503030101060003" pitchFamily="34" charset="0"/>
                </a:rPr>
                <a:t>Joseph Ashizawa</a:t>
              </a:r>
              <a:r>
                <a:rPr lang="en-US" sz="1200" dirty="0">
                  <a:solidFill>
                    <a:schemeClr val="tx1">
                      <a:lumMod val="65000"/>
                      <a:lumOff val="35000"/>
                    </a:schemeClr>
                  </a:solidFill>
                  <a:latin typeface="Raleway" panose="020B0503030101060003" pitchFamily="34" charset="0"/>
                </a:rPr>
                <a:t>.  Data visualizations are designed to engage further discussion regarding the performance of NETFLIX [ticker: NFLX] against the broader market, accuracy of earnings forecasts, potential risk factors and possible earnings efficiency improvements. </a:t>
              </a:r>
            </a:p>
          </p:txBody>
        </p:sp>
      </p:grpSp>
    </p:spTree>
    <p:extLst>
      <p:ext uri="{BB962C8B-B14F-4D97-AF65-F5344CB8AC3E}">
        <p14:creationId xmlns:p14="http://schemas.microsoft.com/office/powerpoint/2010/main" val="426079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CA94496-9F51-4996-A475-38E1D6EE04B5}"/>
              </a:ext>
            </a:extLst>
          </p:cNvPr>
          <p:cNvGrpSpPr/>
          <p:nvPr/>
        </p:nvGrpSpPr>
        <p:grpSpPr>
          <a:xfrm>
            <a:off x="0" y="518603"/>
            <a:ext cx="6822173" cy="5286834"/>
            <a:chOff x="0" y="166265"/>
            <a:chExt cx="6822173" cy="5286834"/>
          </a:xfrm>
        </p:grpSpPr>
        <p:pic>
          <p:nvPicPr>
            <p:cNvPr id="3" name="Picture 2">
              <a:extLst>
                <a:ext uri="{FF2B5EF4-FFF2-40B4-BE49-F238E27FC236}">
                  <a16:creationId xmlns:a16="http://schemas.microsoft.com/office/drawing/2014/main" id="{E644BE12-4BD7-42AF-83B7-77F7E0564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265"/>
              <a:ext cx="6822173" cy="4548116"/>
            </a:xfrm>
            <a:prstGeom prst="rect">
              <a:avLst/>
            </a:prstGeom>
          </p:spPr>
        </p:pic>
        <p:sp>
          <p:nvSpPr>
            <p:cNvPr id="6" name="TextBox 5">
              <a:extLst>
                <a:ext uri="{FF2B5EF4-FFF2-40B4-BE49-F238E27FC236}">
                  <a16:creationId xmlns:a16="http://schemas.microsoft.com/office/drawing/2014/main" id="{D68FE085-C893-4622-8FC8-57AD3CB59D26}"/>
                </a:ext>
              </a:extLst>
            </p:cNvPr>
            <p:cNvSpPr txBox="1"/>
            <p:nvPr/>
          </p:nvSpPr>
          <p:spPr>
            <a:xfrm>
              <a:off x="1068383" y="866292"/>
              <a:ext cx="1250663" cy="1077218"/>
            </a:xfrm>
            <a:prstGeom prst="rect">
              <a:avLst/>
            </a:prstGeom>
            <a:noFill/>
          </p:spPr>
          <p:txBody>
            <a:bodyPr wrap="none" rtlCol="0">
              <a:spAutoFit/>
            </a:bodyPr>
            <a:lstStyle/>
            <a:p>
              <a:r>
                <a:rPr lang="en-US" sz="800" dirty="0">
                  <a:solidFill>
                    <a:schemeClr val="tx1">
                      <a:lumMod val="65000"/>
                      <a:lumOff val="35000"/>
                    </a:schemeClr>
                  </a:solidFill>
                  <a:latin typeface="Consolas" panose="020B0609020204030204" pitchFamily="49" charset="0"/>
                </a:rPr>
                <a:t>count    251.000000</a:t>
              </a:r>
            </a:p>
            <a:p>
              <a:r>
                <a:rPr lang="en-US" sz="800" dirty="0">
                  <a:solidFill>
                    <a:schemeClr val="tx1">
                      <a:lumMod val="65000"/>
                      <a:lumOff val="35000"/>
                    </a:schemeClr>
                  </a:solidFill>
                  <a:latin typeface="Consolas" panose="020B0609020204030204" pitchFamily="49" charset="0"/>
                </a:rPr>
                <a:t>mean     165.374263</a:t>
              </a:r>
            </a:p>
            <a:p>
              <a:r>
                <a:rPr lang="en-US" sz="800" dirty="0">
                  <a:solidFill>
                    <a:schemeClr val="tx1">
                      <a:lumMod val="65000"/>
                      <a:lumOff val="35000"/>
                    </a:schemeClr>
                  </a:solidFill>
                  <a:latin typeface="Consolas" panose="020B0609020204030204" pitchFamily="49" charset="0"/>
                </a:rPr>
                <a:t>std       21.295641</a:t>
              </a:r>
            </a:p>
            <a:p>
              <a:r>
                <a:rPr lang="en-US" sz="800" dirty="0">
                  <a:solidFill>
                    <a:schemeClr val="tx1">
                      <a:lumMod val="65000"/>
                      <a:lumOff val="35000"/>
                    </a:schemeClr>
                  </a:solidFill>
                  <a:latin typeface="Consolas" panose="020B0609020204030204" pitchFamily="49" charset="0"/>
                </a:rPr>
                <a:t>min      127.489998</a:t>
              </a:r>
            </a:p>
            <a:p>
              <a:r>
                <a:rPr lang="en-US" sz="800" dirty="0">
                  <a:solidFill>
                    <a:schemeClr val="tx1">
                      <a:lumMod val="65000"/>
                      <a:lumOff val="35000"/>
                    </a:schemeClr>
                  </a:solidFill>
                  <a:latin typeface="Consolas" panose="020B0609020204030204" pitchFamily="49" charset="0"/>
                </a:rPr>
                <a:t>25%      144.245002</a:t>
              </a:r>
            </a:p>
            <a:p>
              <a:r>
                <a:rPr lang="en-US" sz="800" dirty="0">
                  <a:solidFill>
                    <a:schemeClr val="tx1">
                      <a:lumMod val="65000"/>
                      <a:lumOff val="35000"/>
                    </a:schemeClr>
                  </a:solidFill>
                  <a:latin typeface="Consolas" panose="020B0609020204030204" pitchFamily="49" charset="0"/>
                </a:rPr>
                <a:t>50%      162.429993</a:t>
              </a:r>
            </a:p>
            <a:p>
              <a:r>
                <a:rPr lang="en-US" sz="800" dirty="0">
                  <a:solidFill>
                    <a:schemeClr val="tx1">
                      <a:lumMod val="65000"/>
                      <a:lumOff val="35000"/>
                    </a:schemeClr>
                  </a:solidFill>
                  <a:latin typeface="Consolas" panose="020B0609020204030204" pitchFamily="49" charset="0"/>
                </a:rPr>
                <a:t>75%      185.594994</a:t>
              </a:r>
            </a:p>
            <a:p>
              <a:r>
                <a:rPr lang="en-US" sz="800" dirty="0">
                  <a:solidFill>
                    <a:schemeClr val="tx1">
                      <a:lumMod val="65000"/>
                      <a:lumOff val="35000"/>
                    </a:schemeClr>
                  </a:solidFill>
                  <a:latin typeface="Consolas" panose="020B0609020204030204" pitchFamily="49" charset="0"/>
                </a:rPr>
                <a:t>max      202.679993</a:t>
              </a:r>
            </a:p>
          </p:txBody>
        </p:sp>
        <p:sp>
          <p:nvSpPr>
            <p:cNvPr id="8" name="TextBox 7">
              <a:extLst>
                <a:ext uri="{FF2B5EF4-FFF2-40B4-BE49-F238E27FC236}">
                  <a16:creationId xmlns:a16="http://schemas.microsoft.com/office/drawing/2014/main" id="{42BD3B47-4876-4CF8-BC4D-005581148FEA}"/>
                </a:ext>
              </a:extLst>
            </p:cNvPr>
            <p:cNvSpPr txBox="1"/>
            <p:nvPr/>
          </p:nvSpPr>
          <p:spPr>
            <a:xfrm>
              <a:off x="716833" y="4622102"/>
              <a:ext cx="5682966" cy="830997"/>
            </a:xfrm>
            <a:prstGeom prst="rect">
              <a:avLst/>
            </a:prstGeom>
            <a:noFill/>
          </p:spPr>
          <p:txBody>
            <a:bodyPr wrap="none" rtlCol="0">
              <a:spAutoFit/>
            </a:bodyPr>
            <a:lstStyle/>
            <a:p>
              <a:r>
                <a:rPr lang="en-US" sz="800" dirty="0">
                  <a:latin typeface="Consolas" panose="020B0609020204030204" pitchFamily="49" charset="0"/>
                </a:rPr>
                <a:t>         count        mean        std         min         25%         50%         75%         max</a:t>
              </a:r>
            </a:p>
            <a:p>
              <a:r>
                <a:rPr lang="en-US" sz="800" dirty="0">
                  <a:latin typeface="Consolas" panose="020B0609020204030204" pitchFamily="49" charset="0"/>
                </a:rPr>
                <a:t>                                                                     </a:t>
              </a:r>
            </a:p>
            <a:p>
              <a:r>
                <a:rPr lang="en-US" sz="800" dirty="0">
                  <a:latin typeface="Consolas" panose="020B0609020204030204" pitchFamily="49" charset="0"/>
                </a:rPr>
                <a:t>Q1        62.0  140.309517   4.951144  127.489998  139.154998  141.889999  143.370003  148.059998</a:t>
              </a:r>
            </a:p>
            <a:p>
              <a:r>
                <a:rPr lang="en-US" sz="800" dirty="0">
                  <a:latin typeface="Consolas" panose="020B0609020204030204" pitchFamily="49" charset="0"/>
                </a:rPr>
                <a:t>Q2        63.0  153.835556   7.052627  139.759995  149.750000  154.889999  158.025002  165.880005</a:t>
              </a:r>
            </a:p>
            <a:p>
              <a:r>
                <a:rPr lang="en-US" sz="800" dirty="0">
                  <a:latin typeface="Consolas" panose="020B0609020204030204" pitchFamily="49" charset="0"/>
                </a:rPr>
                <a:t>Q3        63.0  174.400317  11.328460  146.169998  168.315002  178.550003  182.654999  189.080002</a:t>
              </a:r>
            </a:p>
            <a:p>
              <a:r>
                <a:rPr lang="en-US" sz="800" dirty="0">
                  <a:latin typeface="Consolas" panose="020B0609020204030204" pitchFamily="49" charset="0"/>
                </a:rPr>
                <a:t>Q4        63.0  192.553810   5.431155  177.009995  188.344993  194.100006  196.125000  202.679993</a:t>
              </a:r>
            </a:p>
          </p:txBody>
        </p:sp>
      </p:grpSp>
      <p:grpSp>
        <p:nvGrpSpPr>
          <p:cNvPr id="11" name="Group 10">
            <a:extLst>
              <a:ext uri="{FF2B5EF4-FFF2-40B4-BE49-F238E27FC236}">
                <a16:creationId xmlns:a16="http://schemas.microsoft.com/office/drawing/2014/main" id="{F2E824E1-7AA6-4772-84A4-7EE5834F7735}"/>
              </a:ext>
            </a:extLst>
          </p:cNvPr>
          <p:cNvGrpSpPr/>
          <p:nvPr/>
        </p:nvGrpSpPr>
        <p:grpSpPr>
          <a:xfrm>
            <a:off x="6625113" y="1899852"/>
            <a:ext cx="5057795" cy="2298546"/>
            <a:chOff x="6675447" y="1782406"/>
            <a:chExt cx="5057795" cy="2298546"/>
          </a:xfrm>
        </p:grpSpPr>
        <p:sp>
          <p:nvSpPr>
            <p:cNvPr id="2" name="TextBox 1">
              <a:extLst>
                <a:ext uri="{FF2B5EF4-FFF2-40B4-BE49-F238E27FC236}">
                  <a16:creationId xmlns:a16="http://schemas.microsoft.com/office/drawing/2014/main" id="{A461D7E1-75C3-47DF-82F8-A75827BA92E6}"/>
                </a:ext>
              </a:extLst>
            </p:cNvPr>
            <p:cNvSpPr txBox="1"/>
            <p:nvPr/>
          </p:nvSpPr>
          <p:spPr>
            <a:xfrm>
              <a:off x="6675447" y="2295848"/>
              <a:ext cx="4796579" cy="1785104"/>
            </a:xfrm>
            <a:prstGeom prst="rect">
              <a:avLst/>
            </a:prstGeom>
            <a:noFill/>
          </p:spPr>
          <p:txBody>
            <a:bodyPr wrap="square" rtlCol="0">
              <a:spAutoFit/>
            </a:bodyPr>
            <a:lstStyle/>
            <a:p>
              <a:pPr algn="just"/>
              <a:r>
                <a:rPr lang="en-US" sz="1100" dirty="0">
                  <a:latin typeface="Raleway" panose="020B0503030101060003" pitchFamily="34" charset="0"/>
                </a:rPr>
                <a:t>Netflix performance over the course of 2017 was remarkably positive with a stock performance peaking in Q4 at $ 202.68 after a steady climb from a Q1 low of $ 127.49.  </a:t>
              </a:r>
            </a:p>
            <a:p>
              <a:pPr algn="just"/>
              <a:endParaRPr lang="en-US" sz="1100" dirty="0">
                <a:latin typeface="Raleway" panose="020B0503030101060003" pitchFamily="34" charset="0"/>
              </a:endParaRPr>
            </a:p>
            <a:p>
              <a:pPr algn="just"/>
              <a:r>
                <a:rPr lang="en-US" sz="1100" dirty="0">
                  <a:latin typeface="Raleway" panose="020B0503030101060003" pitchFamily="34" charset="0"/>
                </a:rPr>
                <a:t>Netflix average stock price grew by an impressive 37.2% from Q1 2017 to Q4 2017. Price volatility peaked in Q3 after a slight rise in Q2 which diverges from the rest of the market. This movement could indicate that a significant event took place during that period. It appears investor concerns on the current valuation Netflix and future earnings potential were influenced despite EPS estimates on target for Q2.</a:t>
              </a:r>
            </a:p>
          </p:txBody>
        </p:sp>
        <p:sp>
          <p:nvSpPr>
            <p:cNvPr id="10" name="TextBox 9">
              <a:extLst>
                <a:ext uri="{FF2B5EF4-FFF2-40B4-BE49-F238E27FC236}">
                  <a16:creationId xmlns:a16="http://schemas.microsoft.com/office/drawing/2014/main" id="{7B9C5453-84C2-4E87-AA1D-879D641D7665}"/>
                </a:ext>
              </a:extLst>
            </p:cNvPr>
            <p:cNvSpPr txBox="1"/>
            <p:nvPr/>
          </p:nvSpPr>
          <p:spPr>
            <a:xfrm>
              <a:off x="6675447" y="1782406"/>
              <a:ext cx="5057795" cy="307777"/>
            </a:xfrm>
            <a:prstGeom prst="rect">
              <a:avLst/>
            </a:prstGeom>
            <a:noFill/>
          </p:spPr>
          <p:txBody>
            <a:bodyPr wrap="none" rtlCol="0">
              <a:spAutoFit/>
            </a:bodyPr>
            <a:lstStyle/>
            <a:p>
              <a:r>
                <a:rPr lang="en-US" sz="1400" spc="300" dirty="0">
                  <a:solidFill>
                    <a:schemeClr val="tx1">
                      <a:lumMod val="65000"/>
                      <a:lumOff val="35000"/>
                    </a:schemeClr>
                  </a:solidFill>
                  <a:latin typeface="Aktiv Grotesk" pitchFamily="50" charset="0"/>
                </a:rPr>
                <a:t>STOCK PRICE DISTRIBUTION BY QUARTER</a:t>
              </a:r>
            </a:p>
          </p:txBody>
        </p:sp>
      </p:grpSp>
    </p:spTree>
    <p:extLst>
      <p:ext uri="{BB962C8B-B14F-4D97-AF65-F5344CB8AC3E}">
        <p14:creationId xmlns:p14="http://schemas.microsoft.com/office/powerpoint/2010/main" val="123551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2BE66FA-43B4-49C5-A0FF-7A06C73D2248}"/>
              </a:ext>
            </a:extLst>
          </p:cNvPr>
          <p:cNvGrpSpPr/>
          <p:nvPr/>
        </p:nvGrpSpPr>
        <p:grpSpPr>
          <a:xfrm>
            <a:off x="0" y="521208"/>
            <a:ext cx="6816852" cy="4980828"/>
            <a:chOff x="0" y="521208"/>
            <a:chExt cx="6816852" cy="4980828"/>
          </a:xfrm>
        </p:grpSpPr>
        <p:pic>
          <p:nvPicPr>
            <p:cNvPr id="3" name="Picture 2">
              <a:extLst>
                <a:ext uri="{FF2B5EF4-FFF2-40B4-BE49-F238E27FC236}">
                  <a16:creationId xmlns:a16="http://schemas.microsoft.com/office/drawing/2014/main" id="{5D9C2A69-1351-4530-A77F-DF90F3000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1208"/>
              <a:ext cx="6816852" cy="4544568"/>
            </a:xfrm>
            <a:prstGeom prst="rect">
              <a:avLst/>
            </a:prstGeom>
          </p:spPr>
        </p:pic>
        <p:sp>
          <p:nvSpPr>
            <p:cNvPr id="2" name="Rectangle 1">
              <a:extLst>
                <a:ext uri="{FF2B5EF4-FFF2-40B4-BE49-F238E27FC236}">
                  <a16:creationId xmlns:a16="http://schemas.microsoft.com/office/drawing/2014/main" id="{FBBF2FD4-6D23-4CB9-82FF-BAFC10F5F367}"/>
                </a:ext>
              </a:extLst>
            </p:cNvPr>
            <p:cNvSpPr/>
            <p:nvPr/>
          </p:nvSpPr>
          <p:spPr>
            <a:xfrm>
              <a:off x="565699" y="4794150"/>
              <a:ext cx="2037541" cy="707886"/>
            </a:xfrm>
            <a:prstGeom prst="rect">
              <a:avLst/>
            </a:prstGeom>
          </p:spPr>
          <p:txBody>
            <a:bodyPr wrap="square">
              <a:spAutoFit/>
            </a:bodyPr>
            <a:lstStyle/>
            <a:p>
              <a:r>
                <a:rPr lang="en-US" sz="800" dirty="0">
                  <a:latin typeface="Consolas" panose="020B0609020204030204" pitchFamily="49" charset="0"/>
                </a:rPr>
                <a:t>     rev        earn           %</a:t>
              </a:r>
            </a:p>
            <a:p>
              <a:r>
                <a:rPr lang="en-US" sz="800" dirty="0">
                  <a:latin typeface="Consolas" panose="020B0609020204030204" pitchFamily="49" charset="0"/>
                </a:rPr>
                <a:t>    2.79     0.06560     2.35125</a:t>
              </a:r>
            </a:p>
            <a:p>
              <a:r>
                <a:rPr lang="en-US" sz="800" dirty="0">
                  <a:latin typeface="Consolas" panose="020B0609020204030204" pitchFamily="49" charset="0"/>
                </a:rPr>
                <a:t>    2.98     0.12959     4.34865</a:t>
              </a:r>
            </a:p>
            <a:p>
              <a:r>
                <a:rPr lang="en-US" sz="800" dirty="0">
                  <a:latin typeface="Consolas" panose="020B0609020204030204" pitchFamily="49" charset="0"/>
                </a:rPr>
                <a:t>    3.29     0.18552     5.63890</a:t>
              </a:r>
            </a:p>
            <a:p>
              <a:r>
                <a:rPr lang="en-US" sz="800" dirty="0">
                  <a:latin typeface="Consolas" panose="020B0609020204030204" pitchFamily="49" charset="0"/>
                </a:rPr>
                <a:t>    3.70     0.29012     7.84108</a:t>
              </a:r>
            </a:p>
          </p:txBody>
        </p:sp>
      </p:grpSp>
      <p:grpSp>
        <p:nvGrpSpPr>
          <p:cNvPr id="4" name="Group 3">
            <a:extLst>
              <a:ext uri="{FF2B5EF4-FFF2-40B4-BE49-F238E27FC236}">
                <a16:creationId xmlns:a16="http://schemas.microsoft.com/office/drawing/2014/main" id="{182C6425-D8B2-4FC9-8ECC-7536293B3FE9}"/>
              </a:ext>
            </a:extLst>
          </p:cNvPr>
          <p:cNvGrpSpPr/>
          <p:nvPr/>
        </p:nvGrpSpPr>
        <p:grpSpPr>
          <a:xfrm>
            <a:off x="6625113" y="1899852"/>
            <a:ext cx="4796579" cy="2298546"/>
            <a:chOff x="6675447" y="1782406"/>
            <a:chExt cx="4796579" cy="2298546"/>
          </a:xfrm>
        </p:grpSpPr>
        <p:sp>
          <p:nvSpPr>
            <p:cNvPr id="5" name="TextBox 4">
              <a:extLst>
                <a:ext uri="{FF2B5EF4-FFF2-40B4-BE49-F238E27FC236}">
                  <a16:creationId xmlns:a16="http://schemas.microsoft.com/office/drawing/2014/main" id="{A359E329-8B39-4DE6-AE63-027FE6DAE169}"/>
                </a:ext>
              </a:extLst>
            </p:cNvPr>
            <p:cNvSpPr txBox="1"/>
            <p:nvPr/>
          </p:nvSpPr>
          <p:spPr>
            <a:xfrm>
              <a:off x="6675447" y="2295848"/>
              <a:ext cx="4796579" cy="1785104"/>
            </a:xfrm>
            <a:prstGeom prst="rect">
              <a:avLst/>
            </a:prstGeom>
            <a:noFill/>
          </p:spPr>
          <p:txBody>
            <a:bodyPr wrap="square" rtlCol="0">
              <a:spAutoFit/>
            </a:bodyPr>
            <a:lstStyle/>
            <a:p>
              <a:pPr algn="just"/>
              <a:r>
                <a:rPr lang="en-US" sz="1100" dirty="0">
                  <a:latin typeface="Raleway" panose="020B0503030101060003" pitchFamily="34" charset="0"/>
                </a:rPr>
                <a:t>Netflix revenue climbed alongside their stock performance starting with $2.79B in Q1 to a peak in Q4 of $3.70B. Earnings also climbed from $70M in Q1 to $290M in Q4 more than quadrupling their earnings.</a:t>
              </a:r>
            </a:p>
            <a:p>
              <a:pPr algn="just"/>
              <a:endParaRPr lang="en-US" sz="1100" dirty="0">
                <a:latin typeface="Raleway" panose="020B0503030101060003" pitchFamily="34" charset="0"/>
              </a:endParaRPr>
            </a:p>
            <a:p>
              <a:pPr algn="just"/>
              <a:r>
                <a:rPr lang="en-US" sz="1100" dirty="0">
                  <a:latin typeface="Raleway" panose="020B0503030101060003" pitchFamily="34" charset="0"/>
                </a:rPr>
                <a:t>Earnings efficiency improved substantially over the four quarters in 2017 with earnings margins rising from 2.35% to 7.84%. This rise could imply that fixed costs are relatively stable and earnings will continue to rise alongside revenue if variable costs are kept under control and substantial capex expenses or long term liabilities are not on the horizon.</a:t>
              </a:r>
            </a:p>
          </p:txBody>
        </p:sp>
        <p:sp>
          <p:nvSpPr>
            <p:cNvPr id="6" name="TextBox 5">
              <a:extLst>
                <a:ext uri="{FF2B5EF4-FFF2-40B4-BE49-F238E27FC236}">
                  <a16:creationId xmlns:a16="http://schemas.microsoft.com/office/drawing/2014/main" id="{7529C6C2-D098-4F82-9581-A3EEA062DC93}"/>
                </a:ext>
              </a:extLst>
            </p:cNvPr>
            <p:cNvSpPr txBox="1"/>
            <p:nvPr/>
          </p:nvSpPr>
          <p:spPr>
            <a:xfrm>
              <a:off x="6675447" y="1782406"/>
              <a:ext cx="3969356" cy="307777"/>
            </a:xfrm>
            <a:prstGeom prst="rect">
              <a:avLst/>
            </a:prstGeom>
            <a:noFill/>
          </p:spPr>
          <p:txBody>
            <a:bodyPr wrap="none" rtlCol="0">
              <a:spAutoFit/>
            </a:bodyPr>
            <a:lstStyle/>
            <a:p>
              <a:r>
                <a:rPr lang="en-US" sz="1400" spc="300" dirty="0">
                  <a:solidFill>
                    <a:schemeClr val="tx1">
                      <a:lumMod val="65000"/>
                      <a:lumOff val="35000"/>
                    </a:schemeClr>
                  </a:solidFill>
                  <a:latin typeface="Aktiv Grotesk" pitchFamily="50" charset="0"/>
                </a:rPr>
                <a:t>NETFLIX REVENUE VS EARNINGS</a:t>
              </a:r>
            </a:p>
          </p:txBody>
        </p:sp>
      </p:grpSp>
    </p:spTree>
    <p:extLst>
      <p:ext uri="{BB962C8B-B14F-4D97-AF65-F5344CB8AC3E}">
        <p14:creationId xmlns:p14="http://schemas.microsoft.com/office/powerpoint/2010/main" val="281470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74ECCE-B803-4EF9-BFD7-17EE76156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1208"/>
            <a:ext cx="6816852" cy="4544568"/>
          </a:xfrm>
          <a:prstGeom prst="rect">
            <a:avLst/>
          </a:prstGeom>
        </p:spPr>
      </p:pic>
      <p:grpSp>
        <p:nvGrpSpPr>
          <p:cNvPr id="4" name="Group 3">
            <a:extLst>
              <a:ext uri="{FF2B5EF4-FFF2-40B4-BE49-F238E27FC236}">
                <a16:creationId xmlns:a16="http://schemas.microsoft.com/office/drawing/2014/main" id="{33CA7669-F491-40F6-9D35-3B357B548AA0}"/>
              </a:ext>
            </a:extLst>
          </p:cNvPr>
          <p:cNvGrpSpPr/>
          <p:nvPr/>
        </p:nvGrpSpPr>
        <p:grpSpPr>
          <a:xfrm>
            <a:off x="6625113" y="1899852"/>
            <a:ext cx="4796579" cy="1790715"/>
            <a:chOff x="6675447" y="1782406"/>
            <a:chExt cx="4796579" cy="1790715"/>
          </a:xfrm>
        </p:grpSpPr>
        <p:sp>
          <p:nvSpPr>
            <p:cNvPr id="5" name="TextBox 4">
              <a:extLst>
                <a:ext uri="{FF2B5EF4-FFF2-40B4-BE49-F238E27FC236}">
                  <a16:creationId xmlns:a16="http://schemas.microsoft.com/office/drawing/2014/main" id="{7DCCE9F8-2CF8-4DA4-A79A-38CCC2E0E34F}"/>
                </a:ext>
              </a:extLst>
            </p:cNvPr>
            <p:cNvSpPr txBox="1"/>
            <p:nvPr/>
          </p:nvSpPr>
          <p:spPr>
            <a:xfrm>
              <a:off x="6675447" y="2295848"/>
              <a:ext cx="4796579" cy="1277273"/>
            </a:xfrm>
            <a:prstGeom prst="rect">
              <a:avLst/>
            </a:prstGeom>
            <a:noFill/>
          </p:spPr>
          <p:txBody>
            <a:bodyPr wrap="square" rtlCol="0">
              <a:spAutoFit/>
            </a:bodyPr>
            <a:lstStyle/>
            <a:p>
              <a:pPr algn="just"/>
              <a:r>
                <a:rPr lang="en-US" sz="1100" dirty="0">
                  <a:latin typeface="Raleway" panose="020B0503030101060003" pitchFamily="34" charset="0"/>
                </a:rPr>
                <a:t>Earnings per share (EPS) estimates were spot on in both Q2 and Q4 with actual earnings beating forecasts in Q1 and slightly underperforming forecasts in Q3. Overall earnings per share appear to be in line with analyst expectations. Q3 may be worth a closer look as under performance and the increased price volatility could indicate a significant strategic shift, an event (regulatory policy, legal event) or broader industry change (e.g. appearance of competitor).</a:t>
              </a:r>
            </a:p>
          </p:txBody>
        </p:sp>
        <p:sp>
          <p:nvSpPr>
            <p:cNvPr id="6" name="TextBox 5">
              <a:extLst>
                <a:ext uri="{FF2B5EF4-FFF2-40B4-BE49-F238E27FC236}">
                  <a16:creationId xmlns:a16="http://schemas.microsoft.com/office/drawing/2014/main" id="{F98A6055-21D3-47A7-993E-57B870C5763A}"/>
                </a:ext>
              </a:extLst>
            </p:cNvPr>
            <p:cNvSpPr txBox="1"/>
            <p:nvPr/>
          </p:nvSpPr>
          <p:spPr>
            <a:xfrm>
              <a:off x="6675447" y="1782406"/>
              <a:ext cx="4112023" cy="307777"/>
            </a:xfrm>
            <a:prstGeom prst="rect">
              <a:avLst/>
            </a:prstGeom>
            <a:noFill/>
          </p:spPr>
          <p:txBody>
            <a:bodyPr wrap="none" rtlCol="0">
              <a:spAutoFit/>
            </a:bodyPr>
            <a:lstStyle/>
            <a:p>
              <a:r>
                <a:rPr lang="en-US" sz="1400" spc="300" dirty="0">
                  <a:solidFill>
                    <a:schemeClr val="tx1">
                      <a:lumMod val="65000"/>
                      <a:lumOff val="35000"/>
                    </a:schemeClr>
                  </a:solidFill>
                  <a:latin typeface="Aktiv Grotesk" pitchFamily="50" charset="0"/>
                </a:rPr>
                <a:t>2017 EARNINGS PER SHARE (EPS)</a:t>
              </a:r>
            </a:p>
          </p:txBody>
        </p:sp>
      </p:grpSp>
    </p:spTree>
    <p:extLst>
      <p:ext uri="{BB962C8B-B14F-4D97-AF65-F5344CB8AC3E}">
        <p14:creationId xmlns:p14="http://schemas.microsoft.com/office/powerpoint/2010/main" val="213472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6225836-0059-46D4-82A5-A5B5F7681036}"/>
              </a:ext>
            </a:extLst>
          </p:cNvPr>
          <p:cNvGrpSpPr/>
          <p:nvPr/>
        </p:nvGrpSpPr>
        <p:grpSpPr>
          <a:xfrm>
            <a:off x="604934" y="538583"/>
            <a:ext cx="10982131" cy="3660710"/>
            <a:chOff x="604934" y="538583"/>
            <a:chExt cx="10982131" cy="3660710"/>
          </a:xfrm>
        </p:grpSpPr>
        <p:pic>
          <p:nvPicPr>
            <p:cNvPr id="3" name="Picture 2">
              <a:extLst>
                <a:ext uri="{FF2B5EF4-FFF2-40B4-BE49-F238E27FC236}">
                  <a16:creationId xmlns:a16="http://schemas.microsoft.com/office/drawing/2014/main" id="{DED1650E-7D96-4741-9952-CAA85775C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34" y="538583"/>
              <a:ext cx="10982131" cy="3660710"/>
            </a:xfrm>
            <a:prstGeom prst="rect">
              <a:avLst/>
            </a:prstGeom>
          </p:spPr>
        </p:pic>
        <p:sp>
          <p:nvSpPr>
            <p:cNvPr id="4" name="Rectangle 3">
              <a:extLst>
                <a:ext uri="{FF2B5EF4-FFF2-40B4-BE49-F238E27FC236}">
                  <a16:creationId xmlns:a16="http://schemas.microsoft.com/office/drawing/2014/main" id="{FC7313FE-94CD-48F7-9058-025A0F3DFEDB}"/>
                </a:ext>
              </a:extLst>
            </p:cNvPr>
            <p:cNvSpPr/>
            <p:nvPr/>
          </p:nvSpPr>
          <p:spPr>
            <a:xfrm>
              <a:off x="2100044" y="1075212"/>
              <a:ext cx="1389776" cy="1077218"/>
            </a:xfrm>
            <a:prstGeom prst="rect">
              <a:avLst/>
            </a:prstGeom>
          </p:spPr>
          <p:txBody>
            <a:bodyPr wrap="square">
              <a:spAutoFit/>
            </a:bodyPr>
            <a:lstStyle/>
            <a:p>
              <a:r>
                <a:rPr lang="en-US" sz="800" dirty="0">
                  <a:solidFill>
                    <a:schemeClr val="tx1">
                      <a:lumMod val="65000"/>
                      <a:lumOff val="35000"/>
                    </a:schemeClr>
                  </a:solidFill>
                  <a:latin typeface="Consolas" panose="020B0609020204030204" pitchFamily="49" charset="0"/>
                </a:rPr>
                <a:t>count     12.000000</a:t>
              </a:r>
            </a:p>
            <a:p>
              <a:r>
                <a:rPr lang="en-US" sz="800" dirty="0">
                  <a:solidFill>
                    <a:schemeClr val="tx1">
                      <a:lumMod val="65000"/>
                      <a:lumOff val="35000"/>
                    </a:schemeClr>
                  </a:solidFill>
                  <a:latin typeface="Consolas" panose="020B0609020204030204" pitchFamily="49" charset="0"/>
                </a:rPr>
                <a:t>mean     168.079169</a:t>
              </a:r>
            </a:p>
            <a:p>
              <a:r>
                <a:rPr lang="en-US" sz="800" dirty="0">
                  <a:solidFill>
                    <a:schemeClr val="tx1">
                      <a:lumMod val="65000"/>
                      <a:lumOff val="35000"/>
                    </a:schemeClr>
                  </a:solidFill>
                  <a:latin typeface="Consolas" panose="020B0609020204030204" pitchFamily="49" charset="0"/>
                </a:rPr>
                <a:t>std       21.298918</a:t>
              </a:r>
            </a:p>
            <a:p>
              <a:r>
                <a:rPr lang="en-US" sz="800" dirty="0">
                  <a:solidFill>
                    <a:schemeClr val="tx1">
                      <a:lumMod val="65000"/>
                      <a:lumOff val="35000"/>
                    </a:schemeClr>
                  </a:solidFill>
                  <a:latin typeface="Consolas" panose="020B0609020204030204" pitchFamily="49" charset="0"/>
                </a:rPr>
                <a:t>min      140.710007</a:t>
              </a:r>
            </a:p>
            <a:p>
              <a:r>
                <a:rPr lang="en-US" sz="800" dirty="0">
                  <a:solidFill>
                    <a:schemeClr val="tx1">
                      <a:lumMod val="65000"/>
                      <a:lumOff val="35000"/>
                    </a:schemeClr>
                  </a:solidFill>
                  <a:latin typeface="Consolas" panose="020B0609020204030204" pitchFamily="49" charset="0"/>
                </a:rPr>
                <a:t>25%      149.010003</a:t>
              </a:r>
            </a:p>
            <a:p>
              <a:r>
                <a:rPr lang="en-US" sz="800" dirty="0">
                  <a:solidFill>
                    <a:schemeClr val="tx1">
                      <a:lumMod val="65000"/>
                      <a:lumOff val="35000"/>
                    </a:schemeClr>
                  </a:solidFill>
                  <a:latin typeface="Consolas" panose="020B0609020204030204" pitchFamily="49" charset="0"/>
                </a:rPr>
                <a:t>50%      168.890007</a:t>
              </a:r>
            </a:p>
            <a:p>
              <a:r>
                <a:rPr lang="en-US" sz="800" dirty="0">
                  <a:solidFill>
                    <a:schemeClr val="tx1">
                      <a:lumMod val="65000"/>
                      <a:lumOff val="35000"/>
                    </a:schemeClr>
                  </a:solidFill>
                  <a:latin typeface="Consolas" panose="020B0609020204030204" pitchFamily="49" charset="0"/>
                </a:rPr>
                <a:t>75%      184.235005</a:t>
              </a:r>
            </a:p>
            <a:p>
              <a:r>
                <a:rPr lang="en-US" sz="800" dirty="0">
                  <a:solidFill>
                    <a:schemeClr val="tx1">
                      <a:lumMod val="65000"/>
                      <a:lumOff val="35000"/>
                    </a:schemeClr>
                  </a:solidFill>
                  <a:latin typeface="Consolas" panose="020B0609020204030204" pitchFamily="49" charset="0"/>
                </a:rPr>
                <a:t>max      196.429993</a:t>
              </a:r>
            </a:p>
          </p:txBody>
        </p:sp>
        <p:sp>
          <p:nvSpPr>
            <p:cNvPr id="5" name="Rectangle 4">
              <a:extLst>
                <a:ext uri="{FF2B5EF4-FFF2-40B4-BE49-F238E27FC236}">
                  <a16:creationId xmlns:a16="http://schemas.microsoft.com/office/drawing/2014/main" id="{36448D99-30F1-4FEA-852F-001D55ABCC81}"/>
                </a:ext>
              </a:extLst>
            </p:cNvPr>
            <p:cNvSpPr/>
            <p:nvPr/>
          </p:nvSpPr>
          <p:spPr>
            <a:xfrm>
              <a:off x="7200550" y="1076633"/>
              <a:ext cx="1389776" cy="1077218"/>
            </a:xfrm>
            <a:prstGeom prst="rect">
              <a:avLst/>
            </a:prstGeom>
          </p:spPr>
          <p:txBody>
            <a:bodyPr wrap="square">
              <a:spAutoFit/>
            </a:bodyPr>
            <a:lstStyle/>
            <a:p>
              <a:r>
                <a:rPr lang="en-US" sz="800" dirty="0">
                  <a:solidFill>
                    <a:schemeClr val="tx1">
                      <a:lumMod val="65000"/>
                      <a:lumOff val="35000"/>
                    </a:schemeClr>
                  </a:solidFill>
                  <a:latin typeface="Consolas" panose="020B0609020204030204" pitchFamily="49" charset="0"/>
                </a:rPr>
                <a:t>count       12.000000</a:t>
              </a:r>
            </a:p>
            <a:p>
              <a:r>
                <a:rPr lang="en-US" sz="800" dirty="0">
                  <a:solidFill>
                    <a:schemeClr val="tx1">
                      <a:lumMod val="65000"/>
                      <a:lumOff val="35000"/>
                    </a:schemeClr>
                  </a:solidFill>
                  <a:latin typeface="Consolas" panose="020B0609020204030204" pitchFamily="49" charset="0"/>
                </a:rPr>
                <a:t>mean     21937.621745</a:t>
              </a:r>
            </a:p>
            <a:p>
              <a:r>
                <a:rPr lang="en-US" sz="800" dirty="0">
                  <a:solidFill>
                    <a:schemeClr val="tx1">
                      <a:lumMod val="65000"/>
                      <a:lumOff val="35000"/>
                    </a:schemeClr>
                  </a:solidFill>
                  <a:latin typeface="Consolas" panose="020B0609020204030204" pitchFamily="49" charset="0"/>
                </a:rPr>
                <a:t>std       1503.771517</a:t>
              </a:r>
            </a:p>
            <a:p>
              <a:r>
                <a:rPr lang="en-US" sz="800" dirty="0">
                  <a:solidFill>
                    <a:schemeClr val="tx1">
                      <a:lumMod val="65000"/>
                      <a:lumOff val="35000"/>
                    </a:schemeClr>
                  </a:solidFill>
                  <a:latin typeface="Consolas" panose="020B0609020204030204" pitchFamily="49" charset="0"/>
                </a:rPr>
                <a:t>min      19864.089844</a:t>
              </a:r>
            </a:p>
            <a:p>
              <a:r>
                <a:rPr lang="en-US" sz="800" dirty="0">
                  <a:solidFill>
                    <a:schemeClr val="tx1">
                      <a:lumMod val="65000"/>
                      <a:lumOff val="35000"/>
                    </a:schemeClr>
                  </a:solidFill>
                  <a:latin typeface="Consolas" panose="020B0609020204030204" pitchFamily="49" charset="0"/>
                </a:rPr>
                <a:t>25%      20908.442383</a:t>
              </a:r>
            </a:p>
            <a:p>
              <a:r>
                <a:rPr lang="en-US" sz="800" dirty="0">
                  <a:solidFill>
                    <a:schemeClr val="tx1">
                      <a:lumMod val="65000"/>
                      <a:lumOff val="35000"/>
                    </a:schemeClr>
                  </a:solidFill>
                  <a:latin typeface="Consolas" panose="020B0609020204030204" pitchFamily="49" charset="0"/>
                </a:rPr>
                <a:t>50%      21620.375000</a:t>
              </a:r>
            </a:p>
            <a:p>
              <a:r>
                <a:rPr lang="en-US" sz="800" dirty="0">
                  <a:solidFill>
                    <a:schemeClr val="tx1">
                      <a:lumMod val="65000"/>
                      <a:lumOff val="35000"/>
                    </a:schemeClr>
                  </a:solidFill>
                  <a:latin typeface="Consolas" panose="020B0609020204030204" pitchFamily="49" charset="0"/>
                </a:rPr>
                <a:t>75%      22648.127441</a:t>
              </a:r>
            </a:p>
            <a:p>
              <a:r>
                <a:rPr lang="en-US" sz="800" dirty="0">
                  <a:solidFill>
                    <a:schemeClr val="tx1">
                      <a:lumMod val="65000"/>
                      <a:lumOff val="35000"/>
                    </a:schemeClr>
                  </a:solidFill>
                  <a:latin typeface="Consolas" panose="020B0609020204030204" pitchFamily="49" charset="0"/>
                </a:rPr>
                <a:t>max      24719.220703</a:t>
              </a:r>
            </a:p>
          </p:txBody>
        </p:sp>
      </p:grpSp>
      <p:grpSp>
        <p:nvGrpSpPr>
          <p:cNvPr id="7" name="Group 6">
            <a:extLst>
              <a:ext uri="{FF2B5EF4-FFF2-40B4-BE49-F238E27FC236}">
                <a16:creationId xmlns:a16="http://schemas.microsoft.com/office/drawing/2014/main" id="{18727F38-00F6-449A-8C7D-E7E60DAC8270}"/>
              </a:ext>
            </a:extLst>
          </p:cNvPr>
          <p:cNvGrpSpPr/>
          <p:nvPr/>
        </p:nvGrpSpPr>
        <p:grpSpPr>
          <a:xfrm>
            <a:off x="1843388" y="4528702"/>
            <a:ext cx="8668018" cy="1113606"/>
            <a:chOff x="6675447" y="1782406"/>
            <a:chExt cx="4796579" cy="1113606"/>
          </a:xfrm>
        </p:grpSpPr>
        <p:sp>
          <p:nvSpPr>
            <p:cNvPr id="8" name="TextBox 7">
              <a:extLst>
                <a:ext uri="{FF2B5EF4-FFF2-40B4-BE49-F238E27FC236}">
                  <a16:creationId xmlns:a16="http://schemas.microsoft.com/office/drawing/2014/main" id="{BD2585D4-A6D4-4017-9921-4A32673A3EEF}"/>
                </a:ext>
              </a:extLst>
            </p:cNvPr>
            <p:cNvSpPr txBox="1"/>
            <p:nvPr/>
          </p:nvSpPr>
          <p:spPr>
            <a:xfrm>
              <a:off x="6675447" y="2295848"/>
              <a:ext cx="4796579" cy="600164"/>
            </a:xfrm>
            <a:prstGeom prst="rect">
              <a:avLst/>
            </a:prstGeom>
            <a:noFill/>
          </p:spPr>
          <p:txBody>
            <a:bodyPr wrap="square" rtlCol="0">
              <a:spAutoFit/>
            </a:bodyPr>
            <a:lstStyle/>
            <a:p>
              <a:pPr algn="just"/>
              <a:r>
                <a:rPr lang="en-US" sz="1100" dirty="0">
                  <a:latin typeface="Raleway" panose="020B0503030101060003" pitchFamily="34" charset="0"/>
                </a:rPr>
                <a:t>Netflix [NFLX] returned a total of 36.42% over the 2017 period while the Dow Jones Industrial [DJI] returned 24.44% over the same period. Netflix outperformed the index by approximately 12%. Further evaluation of Netflix should involve calculating the price movement sensitivity (beta) against major indices to approximate drawdown risk.</a:t>
              </a:r>
            </a:p>
          </p:txBody>
        </p:sp>
        <p:sp>
          <p:nvSpPr>
            <p:cNvPr id="9" name="TextBox 8">
              <a:extLst>
                <a:ext uri="{FF2B5EF4-FFF2-40B4-BE49-F238E27FC236}">
                  <a16:creationId xmlns:a16="http://schemas.microsoft.com/office/drawing/2014/main" id="{6F0B86DA-9814-4968-B6CC-81B32EAF837C}"/>
                </a:ext>
              </a:extLst>
            </p:cNvPr>
            <p:cNvSpPr txBox="1"/>
            <p:nvPr/>
          </p:nvSpPr>
          <p:spPr>
            <a:xfrm>
              <a:off x="6675447" y="1782406"/>
              <a:ext cx="4165746" cy="307777"/>
            </a:xfrm>
            <a:prstGeom prst="rect">
              <a:avLst/>
            </a:prstGeom>
            <a:noFill/>
          </p:spPr>
          <p:txBody>
            <a:bodyPr wrap="none" rtlCol="0">
              <a:spAutoFit/>
            </a:bodyPr>
            <a:lstStyle/>
            <a:p>
              <a:r>
                <a:rPr lang="en-US" sz="1400" spc="300" dirty="0">
                  <a:solidFill>
                    <a:schemeClr val="tx1">
                      <a:lumMod val="65000"/>
                      <a:lumOff val="35000"/>
                    </a:schemeClr>
                  </a:solidFill>
                  <a:latin typeface="Aktiv Grotesk" pitchFamily="50" charset="0"/>
                </a:rPr>
                <a:t>NETFLIX [NFLX] &amp; DOW JONES INDUSTRIAL [DJI] COMPARISON</a:t>
              </a:r>
            </a:p>
          </p:txBody>
        </p:sp>
      </p:grpSp>
      <p:sp>
        <p:nvSpPr>
          <p:cNvPr id="10" name="Rectangle 9">
            <a:extLst>
              <a:ext uri="{FF2B5EF4-FFF2-40B4-BE49-F238E27FC236}">
                <a16:creationId xmlns:a16="http://schemas.microsoft.com/office/drawing/2014/main" id="{760F75A4-B133-4099-82F0-8F06B1FBD77E}"/>
              </a:ext>
            </a:extLst>
          </p:cNvPr>
          <p:cNvSpPr/>
          <p:nvPr/>
        </p:nvSpPr>
        <p:spPr>
          <a:xfrm>
            <a:off x="5740774" y="3244334"/>
            <a:ext cx="710451" cy="369332"/>
          </a:xfrm>
          <a:prstGeom prst="rect">
            <a:avLst/>
          </a:prstGeom>
        </p:spPr>
        <p:txBody>
          <a:bodyPr wrap="none">
            <a:spAutoFit/>
          </a:bodyPr>
          <a:lstStyle/>
          <a:p>
            <a:r>
              <a:rPr lang="en-US" dirty="0"/>
              <a:t>36.42</a:t>
            </a:r>
          </a:p>
        </p:txBody>
      </p:sp>
    </p:spTree>
    <p:extLst>
      <p:ext uri="{BB962C8B-B14F-4D97-AF65-F5344CB8AC3E}">
        <p14:creationId xmlns:p14="http://schemas.microsoft.com/office/powerpoint/2010/main" val="1589315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608</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Aktiv Grotesk</vt:lpstr>
      <vt:lpstr>Arial</vt:lpstr>
      <vt:lpstr>Calibri</vt:lpstr>
      <vt:lpstr>Calibri Light</vt:lpstr>
      <vt:lpstr>Consolas</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Ashizawa</dc:creator>
  <cp:lastModifiedBy>Joseph Ashizawa</cp:lastModifiedBy>
  <cp:revision>19</cp:revision>
  <dcterms:created xsi:type="dcterms:W3CDTF">2018-07-03T10:41:38Z</dcterms:created>
  <dcterms:modified xsi:type="dcterms:W3CDTF">2018-07-03T15:34:11Z</dcterms:modified>
</cp:coreProperties>
</file>