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62" r:id="rId6"/>
    <p:sldId id="265" r:id="rId7"/>
    <p:sldId id="266" r:id="rId8"/>
    <p:sldId id="261" r:id="rId9"/>
    <p:sldId id="258" r:id="rId10"/>
    <p:sldId id="259" r:id="rId11"/>
    <p:sldId id="260" r:id="rId12"/>
    <p:sldId id="263" r:id="rId13"/>
    <p:sldId id="267"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CE365-BEA2-41CB-AC8B-74929E9FC48C}" type="datetimeFigureOut">
              <a:rPr lang="en-GB" smtClean="0"/>
              <a:t>07/03/2024</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4DA99-8993-41D9-9028-26D5D1E593CD}" type="slidenum">
              <a:rPr lang="en-GB" smtClean="0"/>
              <a:t>‹N°›</a:t>
            </a:fld>
            <a:endParaRPr lang="en-GB"/>
          </a:p>
        </p:txBody>
      </p:sp>
    </p:spTree>
    <p:extLst>
      <p:ext uri="{BB962C8B-B14F-4D97-AF65-F5344CB8AC3E}">
        <p14:creationId xmlns:p14="http://schemas.microsoft.com/office/powerpoint/2010/main" val="141485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6C34DA99-8993-41D9-9028-26D5D1E593CD}" type="slidenum">
              <a:rPr lang="en-GB" smtClean="0"/>
              <a:t>6</a:t>
            </a:fld>
            <a:endParaRPr lang="en-GB"/>
          </a:p>
        </p:txBody>
      </p:sp>
    </p:spTree>
    <p:extLst>
      <p:ext uri="{BB962C8B-B14F-4D97-AF65-F5344CB8AC3E}">
        <p14:creationId xmlns:p14="http://schemas.microsoft.com/office/powerpoint/2010/main" val="358577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5B341-903C-B292-BF5F-D809CCC51C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E759DAA0-126D-FF17-FD96-677FA38E7B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D305D35B-EC5F-FE8D-B87D-8601982CC7B1}"/>
              </a:ext>
            </a:extLst>
          </p:cNvPr>
          <p:cNvSpPr>
            <a:spLocks noGrp="1"/>
          </p:cNvSpPr>
          <p:nvPr>
            <p:ph type="dt" sz="half" idx="10"/>
          </p:nvPr>
        </p:nvSpPr>
        <p:spPr/>
        <p:txBody>
          <a:bodyPr/>
          <a:lstStyle/>
          <a:p>
            <a:fld id="{A851F6C5-1462-41D0-8EB8-8215714E1775}" type="datetime1">
              <a:rPr lang="en-GB" smtClean="0"/>
              <a:t>07/03/2024</a:t>
            </a:fld>
            <a:endParaRPr lang="en-GB"/>
          </a:p>
        </p:txBody>
      </p:sp>
      <p:sp>
        <p:nvSpPr>
          <p:cNvPr id="5" name="Espace réservé du pied de page 4">
            <a:extLst>
              <a:ext uri="{FF2B5EF4-FFF2-40B4-BE49-F238E27FC236}">
                <a16:creationId xmlns:a16="http://schemas.microsoft.com/office/drawing/2014/main" id="{CD70E85D-EF85-47C6-F8EB-512C3EC1FFF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9D987A17-B0E4-AB88-EB00-680CBF4C60FE}"/>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39571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6E50EC-638B-5594-72BA-A7C4F4128B00}"/>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2448BE2-975D-2ED1-2CDA-AA0CC08147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1A7D2E12-597C-5292-2FEE-5E039BFBE1B2}"/>
              </a:ext>
            </a:extLst>
          </p:cNvPr>
          <p:cNvSpPr>
            <a:spLocks noGrp="1"/>
          </p:cNvSpPr>
          <p:nvPr>
            <p:ph type="dt" sz="half" idx="10"/>
          </p:nvPr>
        </p:nvSpPr>
        <p:spPr/>
        <p:txBody>
          <a:bodyPr/>
          <a:lstStyle/>
          <a:p>
            <a:fld id="{BA27FC97-6AD2-416B-BEF5-5DB119EF702F}" type="datetime1">
              <a:rPr lang="en-GB" smtClean="0"/>
              <a:t>07/03/2024</a:t>
            </a:fld>
            <a:endParaRPr lang="en-GB"/>
          </a:p>
        </p:txBody>
      </p:sp>
      <p:sp>
        <p:nvSpPr>
          <p:cNvPr id="5" name="Espace réservé du pied de page 4">
            <a:extLst>
              <a:ext uri="{FF2B5EF4-FFF2-40B4-BE49-F238E27FC236}">
                <a16:creationId xmlns:a16="http://schemas.microsoft.com/office/drawing/2014/main" id="{CD6F7F54-5377-9DE8-5121-085CBC68D7A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78F2B92-20A7-410C-7201-CE7F2FFC7654}"/>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70205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D83D55F-1847-EE80-E7B0-650378D3291E}"/>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232D7DF8-DF9E-6994-C0AF-97CF5E2D805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1361852D-1916-B88B-7678-E582437361BC}"/>
              </a:ext>
            </a:extLst>
          </p:cNvPr>
          <p:cNvSpPr>
            <a:spLocks noGrp="1"/>
          </p:cNvSpPr>
          <p:nvPr>
            <p:ph type="dt" sz="half" idx="10"/>
          </p:nvPr>
        </p:nvSpPr>
        <p:spPr/>
        <p:txBody>
          <a:bodyPr/>
          <a:lstStyle/>
          <a:p>
            <a:fld id="{B7EEC954-CAE0-4004-964D-F5B56DC4BFB8}" type="datetime1">
              <a:rPr lang="en-GB" smtClean="0"/>
              <a:t>07/03/2024</a:t>
            </a:fld>
            <a:endParaRPr lang="en-GB"/>
          </a:p>
        </p:txBody>
      </p:sp>
      <p:sp>
        <p:nvSpPr>
          <p:cNvPr id="5" name="Espace réservé du pied de page 4">
            <a:extLst>
              <a:ext uri="{FF2B5EF4-FFF2-40B4-BE49-F238E27FC236}">
                <a16:creationId xmlns:a16="http://schemas.microsoft.com/office/drawing/2014/main" id="{C07BDF42-1423-B737-6231-C548433192F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72724D7-8C81-040F-8F7B-2DC9F0625BFB}"/>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84575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68446-2836-0724-3FC0-E88AF963166F}"/>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304EAA3C-362D-B7DB-C637-99FEF8C7FCF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886A7AD-25B5-EAF2-62B3-2AF0632C5066}"/>
              </a:ext>
            </a:extLst>
          </p:cNvPr>
          <p:cNvSpPr>
            <a:spLocks noGrp="1"/>
          </p:cNvSpPr>
          <p:nvPr>
            <p:ph type="dt" sz="half" idx="10"/>
          </p:nvPr>
        </p:nvSpPr>
        <p:spPr/>
        <p:txBody>
          <a:bodyPr/>
          <a:lstStyle/>
          <a:p>
            <a:fld id="{3EB30CBD-E080-48C2-8DF4-8D18D806124C}" type="datetime1">
              <a:rPr lang="en-GB" smtClean="0"/>
              <a:t>07/03/2024</a:t>
            </a:fld>
            <a:endParaRPr lang="en-GB"/>
          </a:p>
        </p:txBody>
      </p:sp>
      <p:sp>
        <p:nvSpPr>
          <p:cNvPr id="5" name="Espace réservé du pied de page 4">
            <a:extLst>
              <a:ext uri="{FF2B5EF4-FFF2-40B4-BE49-F238E27FC236}">
                <a16:creationId xmlns:a16="http://schemas.microsoft.com/office/drawing/2014/main" id="{89365D4E-6FA1-9E17-ED43-4BDB12B042C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DC78556-E398-D333-CB18-09C113B2174B}"/>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169744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0B31C-0ACF-C849-FE7B-34EBE025C4B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EC1C408A-1574-E799-C47C-2284008B3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04736A6-BEF2-AC93-9A83-980EFD1B0710}"/>
              </a:ext>
            </a:extLst>
          </p:cNvPr>
          <p:cNvSpPr>
            <a:spLocks noGrp="1"/>
          </p:cNvSpPr>
          <p:nvPr>
            <p:ph type="dt" sz="half" idx="10"/>
          </p:nvPr>
        </p:nvSpPr>
        <p:spPr/>
        <p:txBody>
          <a:bodyPr/>
          <a:lstStyle/>
          <a:p>
            <a:fld id="{52725A14-0A6E-4A2B-852D-9F4789A64594}" type="datetime1">
              <a:rPr lang="en-GB" smtClean="0"/>
              <a:t>07/03/2024</a:t>
            </a:fld>
            <a:endParaRPr lang="en-GB"/>
          </a:p>
        </p:txBody>
      </p:sp>
      <p:sp>
        <p:nvSpPr>
          <p:cNvPr id="5" name="Espace réservé du pied de page 4">
            <a:extLst>
              <a:ext uri="{FF2B5EF4-FFF2-40B4-BE49-F238E27FC236}">
                <a16:creationId xmlns:a16="http://schemas.microsoft.com/office/drawing/2014/main" id="{FF5BE474-C50C-8DF2-9FEC-750CD73C2AB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7B183C15-CF70-85BE-C23B-2425E693AE70}"/>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423539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1B77A-3291-E936-4FEC-41A6868122D1}"/>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C9090BB-C192-AF3A-4D03-95F441293CD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C6A5058-83BC-71C6-073E-D83947A3EC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CFE38507-1C7E-F8C8-26B2-2633808AF279}"/>
              </a:ext>
            </a:extLst>
          </p:cNvPr>
          <p:cNvSpPr>
            <a:spLocks noGrp="1"/>
          </p:cNvSpPr>
          <p:nvPr>
            <p:ph type="dt" sz="half" idx="10"/>
          </p:nvPr>
        </p:nvSpPr>
        <p:spPr/>
        <p:txBody>
          <a:bodyPr/>
          <a:lstStyle/>
          <a:p>
            <a:fld id="{792EC491-2AB5-4380-8B70-8F8D3FFC9E73}" type="datetime1">
              <a:rPr lang="en-GB" smtClean="0"/>
              <a:t>07/03/2024</a:t>
            </a:fld>
            <a:endParaRPr lang="en-GB"/>
          </a:p>
        </p:txBody>
      </p:sp>
      <p:sp>
        <p:nvSpPr>
          <p:cNvPr id="6" name="Espace réservé du pied de page 5">
            <a:extLst>
              <a:ext uri="{FF2B5EF4-FFF2-40B4-BE49-F238E27FC236}">
                <a16:creationId xmlns:a16="http://schemas.microsoft.com/office/drawing/2014/main" id="{6A9DFEDC-3637-0B5B-2EB7-E32201E983CC}"/>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26C001-96EE-D722-9CAB-F99081F9E402}"/>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61732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A14C8-6AA6-5702-AD9F-03C9DEB13D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953DAE6-5023-2D3C-FAD7-A4D782EAB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5481893-4EFC-65F5-AFF5-11E7AA5078D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B226E36F-FF58-5A5F-EF9D-7C3BD3AED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365132C-E17A-ADDA-40BB-46A0361E429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72A9D39E-A6FB-6AB3-1004-B55FA3E19551}"/>
              </a:ext>
            </a:extLst>
          </p:cNvPr>
          <p:cNvSpPr>
            <a:spLocks noGrp="1"/>
          </p:cNvSpPr>
          <p:nvPr>
            <p:ph type="dt" sz="half" idx="10"/>
          </p:nvPr>
        </p:nvSpPr>
        <p:spPr/>
        <p:txBody>
          <a:bodyPr/>
          <a:lstStyle/>
          <a:p>
            <a:fld id="{C6ECDBCE-2F4F-4463-9948-E4594145BB69}" type="datetime1">
              <a:rPr lang="en-GB" smtClean="0"/>
              <a:t>07/03/2024</a:t>
            </a:fld>
            <a:endParaRPr lang="en-GB"/>
          </a:p>
        </p:txBody>
      </p:sp>
      <p:sp>
        <p:nvSpPr>
          <p:cNvPr id="8" name="Espace réservé du pied de page 7">
            <a:extLst>
              <a:ext uri="{FF2B5EF4-FFF2-40B4-BE49-F238E27FC236}">
                <a16:creationId xmlns:a16="http://schemas.microsoft.com/office/drawing/2014/main" id="{A42F77DC-7386-4EC5-7A65-0114AFB357A2}"/>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BCC60596-A1C9-A8A6-B5D9-F72F6FB135DE}"/>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266467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26663-AE84-D435-4303-714043AE5CD3}"/>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6ADBFE51-7642-564C-855A-69A0BBA3F9F7}"/>
              </a:ext>
            </a:extLst>
          </p:cNvPr>
          <p:cNvSpPr>
            <a:spLocks noGrp="1"/>
          </p:cNvSpPr>
          <p:nvPr>
            <p:ph type="dt" sz="half" idx="10"/>
          </p:nvPr>
        </p:nvSpPr>
        <p:spPr/>
        <p:txBody>
          <a:bodyPr/>
          <a:lstStyle/>
          <a:p>
            <a:fld id="{C9A8BCAC-373A-416E-8309-3BCA0D18CEED}" type="datetime1">
              <a:rPr lang="en-GB" smtClean="0"/>
              <a:t>07/03/2024</a:t>
            </a:fld>
            <a:endParaRPr lang="en-GB"/>
          </a:p>
        </p:txBody>
      </p:sp>
      <p:sp>
        <p:nvSpPr>
          <p:cNvPr id="4" name="Espace réservé du pied de page 3">
            <a:extLst>
              <a:ext uri="{FF2B5EF4-FFF2-40B4-BE49-F238E27FC236}">
                <a16:creationId xmlns:a16="http://schemas.microsoft.com/office/drawing/2014/main" id="{59BBAC9A-9024-8BEA-E80C-18E77BB73C44}"/>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00B6DF03-F7F1-624D-803F-749A9285CE05}"/>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354737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3442E87-21E9-1CEA-B8ED-4D93ED6CBAF2}"/>
              </a:ext>
            </a:extLst>
          </p:cNvPr>
          <p:cNvSpPr>
            <a:spLocks noGrp="1"/>
          </p:cNvSpPr>
          <p:nvPr>
            <p:ph type="dt" sz="half" idx="10"/>
          </p:nvPr>
        </p:nvSpPr>
        <p:spPr/>
        <p:txBody>
          <a:bodyPr/>
          <a:lstStyle/>
          <a:p>
            <a:fld id="{CDF06BC4-6539-4AE5-8582-1C79DDC3090C}" type="datetime1">
              <a:rPr lang="en-GB" smtClean="0"/>
              <a:t>07/03/2024</a:t>
            </a:fld>
            <a:endParaRPr lang="en-GB"/>
          </a:p>
        </p:txBody>
      </p:sp>
      <p:sp>
        <p:nvSpPr>
          <p:cNvPr id="3" name="Espace réservé du pied de page 2">
            <a:extLst>
              <a:ext uri="{FF2B5EF4-FFF2-40B4-BE49-F238E27FC236}">
                <a16:creationId xmlns:a16="http://schemas.microsoft.com/office/drawing/2014/main" id="{77858909-5188-B645-70B5-6106E431A2A8}"/>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158F1886-BC65-4362-C02D-BFFAFC41EA60}"/>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10778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BAD26-2B8E-F0A9-ED88-3D8C620C9A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BC324D1-8699-F0A0-B125-E5A4D10DD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A3054148-86BD-F141-6DD8-A297B4E5A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FC11B7-61BB-054B-574B-318E80847C38}"/>
              </a:ext>
            </a:extLst>
          </p:cNvPr>
          <p:cNvSpPr>
            <a:spLocks noGrp="1"/>
          </p:cNvSpPr>
          <p:nvPr>
            <p:ph type="dt" sz="half" idx="10"/>
          </p:nvPr>
        </p:nvSpPr>
        <p:spPr/>
        <p:txBody>
          <a:bodyPr/>
          <a:lstStyle/>
          <a:p>
            <a:fld id="{AC7FA2C9-B6D5-4046-8EED-FBED46BF9D00}" type="datetime1">
              <a:rPr lang="en-GB" smtClean="0"/>
              <a:t>07/03/2024</a:t>
            </a:fld>
            <a:endParaRPr lang="en-GB"/>
          </a:p>
        </p:txBody>
      </p:sp>
      <p:sp>
        <p:nvSpPr>
          <p:cNvPr id="6" name="Espace réservé du pied de page 5">
            <a:extLst>
              <a:ext uri="{FF2B5EF4-FFF2-40B4-BE49-F238E27FC236}">
                <a16:creationId xmlns:a16="http://schemas.microsoft.com/office/drawing/2014/main" id="{FF514621-43C9-7528-BFC6-E1BACA34DD9C}"/>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6A65C491-5CD4-6828-8F56-E46C0457FFD0}"/>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146828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12C23-482D-6AAC-0842-FEE9BE92091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A137063-17C7-7658-298F-046ABFC9E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1A81B9CF-28EB-66E9-6973-91169210E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A15A7D-BD06-192C-0C18-C8FDBB4700B6}"/>
              </a:ext>
            </a:extLst>
          </p:cNvPr>
          <p:cNvSpPr>
            <a:spLocks noGrp="1"/>
          </p:cNvSpPr>
          <p:nvPr>
            <p:ph type="dt" sz="half" idx="10"/>
          </p:nvPr>
        </p:nvSpPr>
        <p:spPr/>
        <p:txBody>
          <a:bodyPr/>
          <a:lstStyle/>
          <a:p>
            <a:fld id="{1F2F615C-0170-4019-A580-44B1360D8C72}" type="datetime1">
              <a:rPr lang="en-GB" smtClean="0"/>
              <a:t>07/03/2024</a:t>
            </a:fld>
            <a:endParaRPr lang="en-GB"/>
          </a:p>
        </p:txBody>
      </p:sp>
      <p:sp>
        <p:nvSpPr>
          <p:cNvPr id="6" name="Espace réservé du pied de page 5">
            <a:extLst>
              <a:ext uri="{FF2B5EF4-FFF2-40B4-BE49-F238E27FC236}">
                <a16:creationId xmlns:a16="http://schemas.microsoft.com/office/drawing/2014/main" id="{2260C515-B62E-0B4F-F1A4-3A97C4D0F4CD}"/>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B0062CA3-DD20-9675-FF77-03B67F0B6663}"/>
              </a:ext>
            </a:extLst>
          </p:cNvPr>
          <p:cNvSpPr>
            <a:spLocks noGrp="1"/>
          </p:cNvSpPr>
          <p:nvPr>
            <p:ph type="sldNum" sz="quarter" idx="12"/>
          </p:nvPr>
        </p:nvSpPr>
        <p:spPr/>
        <p:txBody>
          <a:bodyPr/>
          <a:lstStyle/>
          <a:p>
            <a:fld id="{29D52024-642F-41C3-8CCD-3B127BFD06EA}" type="slidenum">
              <a:rPr lang="en-GB" smtClean="0"/>
              <a:t>‹N°›</a:t>
            </a:fld>
            <a:endParaRPr lang="en-GB"/>
          </a:p>
        </p:txBody>
      </p:sp>
    </p:spTree>
    <p:extLst>
      <p:ext uri="{BB962C8B-B14F-4D97-AF65-F5344CB8AC3E}">
        <p14:creationId xmlns:p14="http://schemas.microsoft.com/office/powerpoint/2010/main" val="348539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7D88550-CA00-FD9B-1092-7FA01B0B7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07E8FB20-9578-51BC-4B81-76BEBFF94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9389737-FAF3-C31F-DDF5-45429CE6E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66027-B644-43E3-A63F-C6DFC20335B1}" type="datetime1">
              <a:rPr lang="en-GB" smtClean="0"/>
              <a:t>07/03/2024</a:t>
            </a:fld>
            <a:endParaRPr lang="en-GB"/>
          </a:p>
        </p:txBody>
      </p:sp>
      <p:sp>
        <p:nvSpPr>
          <p:cNvPr id="5" name="Espace réservé du pied de page 4">
            <a:extLst>
              <a:ext uri="{FF2B5EF4-FFF2-40B4-BE49-F238E27FC236}">
                <a16:creationId xmlns:a16="http://schemas.microsoft.com/office/drawing/2014/main" id="{D48F8113-22B2-68CA-2C9A-D7F7226E6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53B22E99-0EB4-8D17-7986-3662F9934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52024-642F-41C3-8CCD-3B127BFD06EA}" type="slidenum">
              <a:rPr lang="en-GB" smtClean="0"/>
              <a:t>‹N°›</a:t>
            </a:fld>
            <a:endParaRPr lang="en-GB"/>
          </a:p>
        </p:txBody>
      </p:sp>
      <p:pic>
        <p:nvPicPr>
          <p:cNvPr id="8" name="Image 7" descr="Une image contenant texte, capture d’écran, graphisme, Graphique&#10;&#10;Description générée automatiquement">
            <a:extLst>
              <a:ext uri="{FF2B5EF4-FFF2-40B4-BE49-F238E27FC236}">
                <a16:creationId xmlns:a16="http://schemas.microsoft.com/office/drawing/2014/main" id="{7D529767-AE17-7478-9900-22D7A168678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927"/>
            <a:ext cx="2319533" cy="950978"/>
          </a:xfrm>
          <a:prstGeom prst="rect">
            <a:avLst/>
          </a:prstGeom>
        </p:spPr>
      </p:pic>
    </p:spTree>
    <p:extLst>
      <p:ext uri="{BB962C8B-B14F-4D97-AF65-F5344CB8AC3E}">
        <p14:creationId xmlns:p14="http://schemas.microsoft.com/office/powerpoint/2010/main" val="70544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elicesPolymtl/MEC821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52CAA7-54E3-436C-9F3D-3E8955BB4EAB}"/>
              </a:ext>
            </a:extLst>
          </p:cNvPr>
          <p:cNvSpPr>
            <a:spLocks noGrp="1"/>
          </p:cNvSpPr>
          <p:nvPr>
            <p:ph type="ctrTitle"/>
          </p:nvPr>
        </p:nvSpPr>
        <p:spPr/>
        <p:txBody>
          <a:bodyPr>
            <a:normAutofit/>
          </a:bodyPr>
          <a:lstStyle/>
          <a:p>
            <a:r>
              <a:rPr lang="fr-CA"/>
              <a:t>MEC8211 – Devoir 2</a:t>
            </a:r>
            <a:br>
              <a:rPr lang="fr-CA"/>
            </a:br>
            <a:r>
              <a:rPr lang="fr-CA"/>
              <a:t>Vérification de code - MMS</a:t>
            </a:r>
          </a:p>
        </p:txBody>
      </p:sp>
      <p:sp>
        <p:nvSpPr>
          <p:cNvPr id="3" name="Sous-titre 2">
            <a:extLst>
              <a:ext uri="{FF2B5EF4-FFF2-40B4-BE49-F238E27FC236}">
                <a16:creationId xmlns:a16="http://schemas.microsoft.com/office/drawing/2014/main" id="{EA12ECB5-247D-4302-9D19-E4C119B9921F}"/>
              </a:ext>
            </a:extLst>
          </p:cNvPr>
          <p:cNvSpPr>
            <a:spLocks noGrp="1"/>
          </p:cNvSpPr>
          <p:nvPr>
            <p:ph type="subTitle" idx="1"/>
          </p:nvPr>
        </p:nvSpPr>
        <p:spPr/>
        <p:txBody>
          <a:bodyPr vert="horz" lIns="91440" tIns="45720" rIns="91440" bIns="45720" rtlCol="0" anchor="t">
            <a:normAutofit fontScale="77500" lnSpcReduction="20000"/>
          </a:bodyPr>
          <a:lstStyle/>
          <a:p>
            <a:r>
              <a:rPr lang="fr-CA"/>
              <a:t>6 mars 2024</a:t>
            </a:r>
          </a:p>
          <a:p>
            <a:r>
              <a:rPr lang="fr-CA"/>
              <a:t>Par:</a:t>
            </a:r>
          </a:p>
          <a:p>
            <a:r>
              <a:rPr lang="fr-CA"/>
              <a:t>Pablo </a:t>
            </a:r>
            <a:r>
              <a:rPr lang="fr-CA" err="1"/>
              <a:t>Elices</a:t>
            </a:r>
            <a:r>
              <a:rPr lang="fr-CA"/>
              <a:t> Paz - 2170664</a:t>
            </a:r>
          </a:p>
          <a:p>
            <a:r>
              <a:rPr lang="fr-CA"/>
              <a:t>Lucas </a:t>
            </a:r>
            <a:r>
              <a:rPr lang="fr-CA" err="1"/>
              <a:t>Brahic</a:t>
            </a:r>
            <a:r>
              <a:rPr lang="fr-CA"/>
              <a:t> - 2225294</a:t>
            </a:r>
          </a:p>
          <a:p>
            <a:r>
              <a:rPr lang="fr-CA"/>
              <a:t>Justin Belzile - 2022581</a:t>
            </a:r>
          </a:p>
          <a:p>
            <a:endParaRPr lang="fr-CA"/>
          </a:p>
        </p:txBody>
      </p:sp>
      <p:sp>
        <p:nvSpPr>
          <p:cNvPr id="5" name="CuadroTexto 4">
            <a:extLst>
              <a:ext uri="{FF2B5EF4-FFF2-40B4-BE49-F238E27FC236}">
                <a16:creationId xmlns:a16="http://schemas.microsoft.com/office/drawing/2014/main" id="{F0697A84-7750-FEBE-1F6C-0366E26D9533}"/>
              </a:ext>
            </a:extLst>
          </p:cNvPr>
          <p:cNvSpPr txBox="1"/>
          <p:nvPr/>
        </p:nvSpPr>
        <p:spPr>
          <a:xfrm>
            <a:off x="2809374" y="5526505"/>
            <a:ext cx="6773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2"/>
              </a:rPr>
              <a:t>https://github.com/pelicesPolymtl/MEC8211/</a:t>
            </a:r>
          </a:p>
        </p:txBody>
      </p:sp>
      <p:sp>
        <p:nvSpPr>
          <p:cNvPr id="6" name="CuadroTexto 5">
            <a:extLst>
              <a:ext uri="{FF2B5EF4-FFF2-40B4-BE49-F238E27FC236}">
                <a16:creationId xmlns:a16="http://schemas.microsoft.com/office/drawing/2014/main" id="{D175DBCD-7EA5-8423-4A50-29C30C5FF92C}"/>
              </a:ext>
            </a:extLst>
          </p:cNvPr>
          <p:cNvSpPr txBox="1"/>
          <p:nvPr/>
        </p:nvSpPr>
        <p:spPr>
          <a:xfrm>
            <a:off x="6198268" y="6388769"/>
            <a:ext cx="56007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CA" sz="1200">
                <a:ea typeface="+mn-lt"/>
                <a:cs typeface="+mn-lt"/>
              </a:rPr>
              <a:t>Accès par lien, copier-coller l'url peut échouer.</a:t>
            </a:r>
            <a:endParaRPr lang="es-ES">
              <a:ea typeface="+mn-lt"/>
              <a:cs typeface="+mn-lt"/>
            </a:endParaRPr>
          </a:p>
        </p:txBody>
      </p:sp>
    </p:spTree>
    <p:extLst>
      <p:ext uri="{BB962C8B-B14F-4D97-AF65-F5344CB8AC3E}">
        <p14:creationId xmlns:p14="http://schemas.microsoft.com/office/powerpoint/2010/main" val="234687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FE910BF-F9FD-AE2A-3ACD-031FC69A96E8}"/>
              </a:ext>
            </a:extLst>
          </p:cNvPr>
          <p:cNvSpPr>
            <a:spLocks noGrp="1"/>
          </p:cNvSpPr>
          <p:nvPr>
            <p:ph type="sldNum" sz="quarter" idx="12"/>
          </p:nvPr>
        </p:nvSpPr>
        <p:spPr/>
        <p:txBody>
          <a:bodyPr/>
          <a:lstStyle/>
          <a:p>
            <a:fld id="{29D52024-642F-41C3-8CCD-3B127BFD06EA}" type="slidenum">
              <a:rPr lang="en-GB" smtClean="0"/>
              <a:t>10</a:t>
            </a:fld>
            <a:endParaRPr lang="en-GB" dirty="0"/>
          </a:p>
        </p:txBody>
      </p:sp>
      <p:pic>
        <p:nvPicPr>
          <p:cNvPr id="6" name="Image 5">
            <a:extLst>
              <a:ext uri="{FF2B5EF4-FFF2-40B4-BE49-F238E27FC236}">
                <a16:creationId xmlns:a16="http://schemas.microsoft.com/office/drawing/2014/main" id="{06AAE6E6-17E2-E421-7F0A-E1FE29DE87F3}"/>
              </a:ext>
            </a:extLst>
          </p:cNvPr>
          <p:cNvPicPr>
            <a:picLocks noChangeAspect="1"/>
          </p:cNvPicPr>
          <p:nvPr/>
        </p:nvPicPr>
        <p:blipFill>
          <a:blip r:embed="rId2"/>
          <a:stretch>
            <a:fillRect/>
          </a:stretch>
        </p:blipFill>
        <p:spPr>
          <a:xfrm>
            <a:off x="1122532" y="2227379"/>
            <a:ext cx="4877223" cy="2796782"/>
          </a:xfrm>
          <a:prstGeom prst="rect">
            <a:avLst/>
          </a:prstGeom>
        </p:spPr>
      </p:pic>
      <p:sp>
        <p:nvSpPr>
          <p:cNvPr id="7" name="ZoneTexte 6">
            <a:extLst>
              <a:ext uri="{FF2B5EF4-FFF2-40B4-BE49-F238E27FC236}">
                <a16:creationId xmlns:a16="http://schemas.microsoft.com/office/drawing/2014/main" id="{AA65488A-228E-D9CC-39F5-4A2E5B41AF6E}"/>
              </a:ext>
            </a:extLst>
          </p:cNvPr>
          <p:cNvSpPr txBox="1"/>
          <p:nvPr/>
        </p:nvSpPr>
        <p:spPr>
          <a:xfrm>
            <a:off x="7191949" y="2333108"/>
            <a:ext cx="3877519" cy="2585323"/>
          </a:xfrm>
          <a:prstGeom prst="rect">
            <a:avLst/>
          </a:prstGeom>
          <a:noFill/>
        </p:spPr>
        <p:txBody>
          <a:bodyPr wrap="square" rtlCol="0">
            <a:spAutoFit/>
          </a:bodyPr>
          <a:lstStyle/>
          <a:p>
            <a:r>
              <a:rPr lang="fr-FR" dirty="0"/>
              <a:t>Pour le code pertinent, nous insérons une condition </a:t>
            </a:r>
            <a:r>
              <a:rPr lang="fr-FR" i="1" dirty="0"/>
              <a:t>if </a:t>
            </a:r>
            <a:r>
              <a:rPr lang="fr-FR" dirty="0"/>
              <a:t>pour la MMS, de ce fait nous ajoutons le terme source calculé en temps et en espace à chaque itération</a:t>
            </a:r>
          </a:p>
          <a:p>
            <a:endParaRPr lang="fr-FR" dirty="0"/>
          </a:p>
          <a:p>
            <a:r>
              <a:rPr lang="fr-FR" dirty="0"/>
              <a:t>Voir MMS.py et Solve_Fick_sourceterm.py pour de plus amples détails. </a:t>
            </a:r>
            <a:endParaRPr lang="en-GB" dirty="0"/>
          </a:p>
        </p:txBody>
      </p:sp>
    </p:spTree>
    <p:extLst>
      <p:ext uri="{BB962C8B-B14F-4D97-AF65-F5344CB8AC3E}">
        <p14:creationId xmlns:p14="http://schemas.microsoft.com/office/powerpoint/2010/main" val="66342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2FB5E-DD2E-A784-6E4D-5751722F3EF7}"/>
              </a:ext>
            </a:extLst>
          </p:cNvPr>
          <p:cNvSpPr>
            <a:spLocks noGrp="1"/>
          </p:cNvSpPr>
          <p:nvPr>
            <p:ph type="title"/>
          </p:nvPr>
        </p:nvSpPr>
        <p:spPr>
          <a:xfrm>
            <a:off x="838200" y="681037"/>
            <a:ext cx="10515600" cy="1325563"/>
          </a:xfrm>
        </p:spPr>
        <p:txBody>
          <a:bodyPr/>
          <a:lstStyle/>
          <a:p>
            <a:r>
              <a:rPr lang="fr-FR"/>
              <a:t>C-Conclusion </a:t>
            </a:r>
            <a:endParaRPr lang="en-GB"/>
          </a:p>
        </p:txBody>
      </p:sp>
      <p:sp>
        <p:nvSpPr>
          <p:cNvPr id="3" name="Espace réservé du contenu 2">
            <a:extLst>
              <a:ext uri="{FF2B5EF4-FFF2-40B4-BE49-F238E27FC236}">
                <a16:creationId xmlns:a16="http://schemas.microsoft.com/office/drawing/2014/main" id="{A2846176-106F-1435-4A61-591E765152F1}"/>
              </a:ext>
            </a:extLst>
          </p:cNvPr>
          <p:cNvSpPr>
            <a:spLocks noGrp="1"/>
          </p:cNvSpPr>
          <p:nvPr>
            <p:ph idx="1"/>
          </p:nvPr>
        </p:nvSpPr>
        <p:spPr/>
        <p:txBody>
          <a:bodyPr>
            <a:normAutofit lnSpcReduction="10000"/>
          </a:bodyPr>
          <a:lstStyle/>
          <a:p>
            <a:r>
              <a:rPr lang="fr-FR" sz="1800" dirty="0"/>
              <a:t>La méthode la plus facile et la plus précise à mettre en œuvre est selon nous, la comparaison code à code. En effet, cette méthode n’inclue pas de facteur indépendants de notre volonté comme le choix d’une solution manufacturée qui doit vérifier un bon équilibre de complexité (ni trop, ni pas assez). </a:t>
            </a:r>
          </a:p>
          <a:p>
            <a:r>
              <a:rPr lang="fr-FR" sz="1800" dirty="0"/>
              <a:t>Conclusion sur la MMS :</a:t>
            </a:r>
          </a:p>
          <a:p>
            <a:pPr lvl="1"/>
            <a:r>
              <a:rPr lang="fr-FR" sz="1800" dirty="0"/>
              <a:t>La convergence spatiale sans convergence temporelle nécessite une réévaluation des paramètres de discrétisation temporelles que nous employons, de la réévaluation de notre solution manufacturée ou encore de l’implémentation de notre MMS. Notre analyse doit être menée en considérant les interactions qu’il peut y avoir entre discrétisation spatiale et temporelle car les deux peuvent influencer la précision globale ainsi que la solution numérique. </a:t>
            </a:r>
          </a:p>
          <a:p>
            <a:pPr lvl="1"/>
            <a:r>
              <a:rPr lang="fr-FR" sz="1800" dirty="0"/>
              <a:t>La précision de la MMS repose sur la complexité de la solution manufacturée, les schémas de discrétisation spatiale et temporelle ainsi que la capacité à ajuster le plus finement possible ces derniers afin de refléter fidèlement toutes les caractéristiques de l’équation différentielle étudiée.</a:t>
            </a:r>
          </a:p>
          <a:p>
            <a:r>
              <a:rPr lang="fr-FR" sz="1800" dirty="0"/>
              <a:t>Conclusion sur la comparaison code à code avec COMSOL :</a:t>
            </a:r>
          </a:p>
          <a:p>
            <a:pPr lvl="1"/>
            <a:r>
              <a:rPr lang="fr-FR" sz="1800" dirty="0"/>
              <a:t>COMSOL est un logiciel réputé fiable et vérifié, après s'être assuré de trouver la bonne physique pour résoudre le problème, il n’y a en théorie pas de d’erreur venant de notre partie possible. à la différence de la MMS </a:t>
            </a:r>
          </a:p>
        </p:txBody>
      </p:sp>
      <p:sp>
        <p:nvSpPr>
          <p:cNvPr id="4" name="Espace réservé du numéro de diapositive 3">
            <a:extLst>
              <a:ext uri="{FF2B5EF4-FFF2-40B4-BE49-F238E27FC236}">
                <a16:creationId xmlns:a16="http://schemas.microsoft.com/office/drawing/2014/main" id="{A573BFF5-BF62-EF47-D8A2-E61308381410}"/>
              </a:ext>
            </a:extLst>
          </p:cNvPr>
          <p:cNvSpPr>
            <a:spLocks noGrp="1"/>
          </p:cNvSpPr>
          <p:nvPr>
            <p:ph type="sldNum" sz="quarter" idx="12"/>
          </p:nvPr>
        </p:nvSpPr>
        <p:spPr/>
        <p:txBody>
          <a:bodyPr/>
          <a:lstStyle/>
          <a:p>
            <a:fld id="{29D52024-642F-41C3-8CCD-3B127BFD06EA}" type="slidenum">
              <a:rPr lang="en-GB" smtClean="0"/>
              <a:t>11</a:t>
            </a:fld>
            <a:endParaRPr lang="en-GB"/>
          </a:p>
        </p:txBody>
      </p:sp>
    </p:spTree>
    <p:extLst>
      <p:ext uri="{BB962C8B-B14F-4D97-AF65-F5344CB8AC3E}">
        <p14:creationId xmlns:p14="http://schemas.microsoft.com/office/powerpoint/2010/main" val="70603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40E97-D4F6-DA33-D2A6-E4F2562AF980}"/>
              </a:ext>
            </a:extLst>
          </p:cNvPr>
          <p:cNvSpPr>
            <a:spLocks noGrp="1"/>
          </p:cNvSpPr>
          <p:nvPr>
            <p:ph type="title"/>
          </p:nvPr>
        </p:nvSpPr>
        <p:spPr>
          <a:xfrm>
            <a:off x="2462463" y="214730"/>
            <a:ext cx="8921416" cy="573589"/>
          </a:xfrm>
        </p:spPr>
        <p:txBody>
          <a:bodyPr>
            <a:normAutofit fontScale="90000"/>
          </a:bodyPr>
          <a:lstStyle/>
          <a:p>
            <a:r>
              <a:rPr lang="es-ES" b="1" err="1">
                <a:ea typeface="Calibri Light"/>
                <a:cs typeface="Calibri Light"/>
              </a:rPr>
              <a:t>Solution</a:t>
            </a:r>
            <a:r>
              <a:rPr lang="es-ES" b="1">
                <a:ea typeface="Calibri Light"/>
                <a:cs typeface="Calibri Light"/>
              </a:rPr>
              <a:t> numérique </a:t>
            </a:r>
            <a:endParaRPr lang="es-ES" b="1"/>
          </a:p>
        </p:txBody>
      </p:sp>
      <p:sp>
        <p:nvSpPr>
          <p:cNvPr id="3" name="Marcador de contenido 2">
            <a:extLst>
              <a:ext uri="{FF2B5EF4-FFF2-40B4-BE49-F238E27FC236}">
                <a16:creationId xmlns:a16="http://schemas.microsoft.com/office/drawing/2014/main" id="{6147D586-F226-D387-C968-FD2BFB548102}"/>
              </a:ext>
            </a:extLst>
          </p:cNvPr>
          <p:cNvSpPr>
            <a:spLocks noGrp="1"/>
          </p:cNvSpPr>
          <p:nvPr>
            <p:ph idx="1"/>
          </p:nvPr>
        </p:nvSpPr>
        <p:spPr>
          <a:xfrm>
            <a:off x="687805" y="5846178"/>
            <a:ext cx="10094495" cy="471155"/>
          </a:xfrm>
        </p:spPr>
        <p:txBody>
          <a:bodyPr vert="horz" lIns="91440" tIns="45720" rIns="91440" bIns="45720" rtlCol="0" anchor="t">
            <a:normAutofit/>
          </a:bodyPr>
          <a:lstStyle/>
          <a:p>
            <a:pPr marL="0" indent="0">
              <a:buNone/>
            </a:pPr>
            <a:r>
              <a:rPr lang="es-ES" sz="1800" dirty="0" err="1">
                <a:ea typeface="+mn-lt"/>
                <a:cs typeface="+mn-lt"/>
              </a:rPr>
              <a:t>Convergence</a:t>
            </a:r>
            <a:r>
              <a:rPr lang="es-ES" sz="1800" dirty="0">
                <a:ea typeface="+mn-lt"/>
                <a:cs typeface="+mn-lt"/>
              </a:rPr>
              <a:t> de la </a:t>
            </a:r>
            <a:r>
              <a:rPr lang="es-ES" sz="1800" dirty="0" err="1">
                <a:ea typeface="+mn-lt"/>
                <a:cs typeface="+mn-lt"/>
              </a:rPr>
              <a:t>solution</a:t>
            </a:r>
            <a:r>
              <a:rPr lang="es-ES" sz="1800" dirty="0">
                <a:ea typeface="+mn-lt"/>
                <a:cs typeface="+mn-lt"/>
              </a:rPr>
              <a:t> de la </a:t>
            </a:r>
            <a:r>
              <a:rPr lang="es-ES" sz="1800" dirty="0" err="1">
                <a:ea typeface="+mn-lt"/>
                <a:cs typeface="+mn-lt"/>
              </a:rPr>
              <a:t>condition</a:t>
            </a:r>
            <a:r>
              <a:rPr lang="es-ES" sz="1800" dirty="0">
                <a:ea typeface="+mn-lt"/>
                <a:cs typeface="+mn-lt"/>
              </a:rPr>
              <a:t> </a:t>
            </a:r>
            <a:r>
              <a:rPr lang="es-ES" sz="1800" dirty="0" err="1">
                <a:ea typeface="+mn-lt"/>
                <a:cs typeface="+mn-lt"/>
              </a:rPr>
              <a:t>initiale</a:t>
            </a:r>
            <a:r>
              <a:rPr lang="es-ES" sz="1800" dirty="0">
                <a:ea typeface="+mn-lt"/>
                <a:cs typeface="+mn-lt"/>
              </a:rPr>
              <a:t> </a:t>
            </a:r>
            <a:r>
              <a:rPr lang="es-ES" sz="1800" dirty="0" err="1">
                <a:ea typeface="+mn-lt"/>
                <a:cs typeface="+mn-lt"/>
              </a:rPr>
              <a:t>vers</a:t>
            </a:r>
            <a:r>
              <a:rPr lang="es-ES" sz="1800" dirty="0">
                <a:ea typeface="+mn-lt"/>
                <a:cs typeface="+mn-lt"/>
              </a:rPr>
              <a:t> la </a:t>
            </a:r>
            <a:r>
              <a:rPr lang="es-ES" sz="1800" dirty="0" err="1">
                <a:ea typeface="+mn-lt"/>
                <a:cs typeface="+mn-lt"/>
              </a:rPr>
              <a:t>solution</a:t>
            </a:r>
            <a:r>
              <a:rPr lang="es-ES" sz="1800" dirty="0">
                <a:ea typeface="+mn-lt"/>
                <a:cs typeface="+mn-lt"/>
              </a:rPr>
              <a:t> </a:t>
            </a:r>
            <a:r>
              <a:rPr lang="es-ES" sz="1800" dirty="0" err="1">
                <a:ea typeface="+mn-lt"/>
                <a:cs typeface="+mn-lt"/>
              </a:rPr>
              <a:t>stationnaire</a:t>
            </a:r>
            <a:endParaRPr lang="es-ES" sz="1800" dirty="0"/>
          </a:p>
        </p:txBody>
      </p:sp>
      <p:sp>
        <p:nvSpPr>
          <p:cNvPr id="4" name="Marcador de número de diapositiva 3">
            <a:extLst>
              <a:ext uri="{FF2B5EF4-FFF2-40B4-BE49-F238E27FC236}">
                <a16:creationId xmlns:a16="http://schemas.microsoft.com/office/drawing/2014/main" id="{580F7D37-2F70-A485-8C95-D07A1F7BDBD4}"/>
              </a:ext>
            </a:extLst>
          </p:cNvPr>
          <p:cNvSpPr>
            <a:spLocks noGrp="1"/>
          </p:cNvSpPr>
          <p:nvPr>
            <p:ph type="sldNum" sz="quarter" idx="12"/>
          </p:nvPr>
        </p:nvSpPr>
        <p:spPr/>
        <p:txBody>
          <a:bodyPr/>
          <a:lstStyle/>
          <a:p>
            <a:fld id="{29D52024-642F-41C3-8CCD-3B127BFD06EA}" type="slidenum">
              <a:rPr lang="en-GB" smtClean="0"/>
              <a:t>2</a:t>
            </a:fld>
            <a:endParaRPr lang="en-GB"/>
          </a:p>
        </p:txBody>
      </p:sp>
      <p:pic>
        <p:nvPicPr>
          <p:cNvPr id="8" name="Imagen 7" descr="Imagen que contiene Gráfico&#10;&#10;Descripción generada automáticamente">
            <a:extLst>
              <a:ext uri="{FF2B5EF4-FFF2-40B4-BE49-F238E27FC236}">
                <a16:creationId xmlns:a16="http://schemas.microsoft.com/office/drawing/2014/main" id="{2BAD9B08-1D68-AD71-286B-7D4DA6AE29DD}"/>
              </a:ext>
            </a:extLst>
          </p:cNvPr>
          <p:cNvPicPr>
            <a:picLocks noChangeAspect="1"/>
          </p:cNvPicPr>
          <p:nvPr/>
        </p:nvPicPr>
        <p:blipFill>
          <a:blip r:embed="rId2"/>
          <a:stretch>
            <a:fillRect/>
          </a:stretch>
        </p:blipFill>
        <p:spPr>
          <a:xfrm>
            <a:off x="2841458" y="1060785"/>
            <a:ext cx="5917532" cy="4435643"/>
          </a:xfrm>
          <a:prstGeom prst="rect">
            <a:avLst/>
          </a:prstGeom>
        </p:spPr>
      </p:pic>
    </p:spTree>
    <p:extLst>
      <p:ext uri="{BB962C8B-B14F-4D97-AF65-F5344CB8AC3E}">
        <p14:creationId xmlns:p14="http://schemas.microsoft.com/office/powerpoint/2010/main" val="10342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40E97-D4F6-DA33-D2A6-E4F2562AF980}"/>
              </a:ext>
            </a:extLst>
          </p:cNvPr>
          <p:cNvSpPr>
            <a:spLocks noGrp="1"/>
          </p:cNvSpPr>
          <p:nvPr>
            <p:ph type="title"/>
          </p:nvPr>
        </p:nvSpPr>
        <p:spPr>
          <a:xfrm>
            <a:off x="2462463" y="214730"/>
            <a:ext cx="8921416" cy="573589"/>
          </a:xfrm>
        </p:spPr>
        <p:txBody>
          <a:bodyPr>
            <a:normAutofit fontScale="90000"/>
          </a:bodyPr>
          <a:lstStyle/>
          <a:p>
            <a:r>
              <a:rPr lang="es-ES" b="1" err="1">
                <a:ea typeface="Calibri Light"/>
                <a:cs typeface="Calibri Light"/>
              </a:rPr>
              <a:t>Solution</a:t>
            </a:r>
            <a:r>
              <a:rPr lang="es-ES" b="1">
                <a:ea typeface="Calibri Light"/>
                <a:cs typeface="Calibri Light"/>
              </a:rPr>
              <a:t> numérique </a:t>
            </a:r>
            <a:endParaRPr lang="es-ES" b="1"/>
          </a:p>
        </p:txBody>
      </p:sp>
      <p:sp>
        <p:nvSpPr>
          <p:cNvPr id="3" name="Marcador de contenido 2">
            <a:extLst>
              <a:ext uri="{FF2B5EF4-FFF2-40B4-BE49-F238E27FC236}">
                <a16:creationId xmlns:a16="http://schemas.microsoft.com/office/drawing/2014/main" id="{6147D586-F226-D387-C968-FD2BFB548102}"/>
              </a:ext>
            </a:extLst>
          </p:cNvPr>
          <p:cNvSpPr>
            <a:spLocks noGrp="1"/>
          </p:cNvSpPr>
          <p:nvPr>
            <p:ph idx="1"/>
          </p:nvPr>
        </p:nvSpPr>
        <p:spPr>
          <a:xfrm>
            <a:off x="186489" y="1254125"/>
            <a:ext cx="9162048" cy="912312"/>
          </a:xfrm>
        </p:spPr>
        <p:txBody>
          <a:bodyPr vert="horz" lIns="91440" tIns="45720" rIns="91440" bIns="45720" rtlCol="0" anchor="t">
            <a:normAutofit/>
          </a:bodyPr>
          <a:lstStyle/>
          <a:p>
            <a:r>
              <a:rPr lang="es-ES" sz="1800" dirty="0" err="1">
                <a:ea typeface="+mn-lt"/>
                <a:cs typeface="+mn-lt"/>
              </a:rPr>
              <a:t>Solution</a:t>
            </a:r>
            <a:r>
              <a:rPr lang="es-ES" sz="1800" dirty="0">
                <a:ea typeface="+mn-lt"/>
                <a:cs typeface="+mn-lt"/>
              </a:rPr>
              <a:t> </a:t>
            </a:r>
            <a:r>
              <a:rPr lang="es-ES" sz="1800" dirty="0" err="1">
                <a:ea typeface="+mn-lt"/>
                <a:cs typeface="+mn-lt"/>
              </a:rPr>
              <a:t>comparée</a:t>
            </a:r>
            <a:r>
              <a:rPr lang="es-ES" sz="1800" dirty="0">
                <a:ea typeface="+mn-lt"/>
                <a:cs typeface="+mn-lt"/>
              </a:rPr>
              <a:t> à une </a:t>
            </a:r>
            <a:r>
              <a:rPr lang="es-ES" sz="1800" dirty="0" err="1">
                <a:ea typeface="+mn-lt"/>
                <a:cs typeface="+mn-lt"/>
              </a:rPr>
              <a:t>solution</a:t>
            </a:r>
            <a:r>
              <a:rPr lang="es-ES" sz="1800" dirty="0">
                <a:ea typeface="+mn-lt"/>
                <a:cs typeface="+mn-lt"/>
              </a:rPr>
              <a:t> </a:t>
            </a:r>
            <a:r>
              <a:rPr lang="es-ES" sz="1800" dirty="0" err="1">
                <a:ea typeface="+mn-lt"/>
                <a:cs typeface="+mn-lt"/>
              </a:rPr>
              <a:t>deux</a:t>
            </a:r>
            <a:r>
              <a:rPr lang="es-ES" sz="1800" dirty="0">
                <a:ea typeface="+mn-lt"/>
                <a:cs typeface="+mn-lt"/>
              </a:rPr>
              <a:t> </a:t>
            </a:r>
            <a:r>
              <a:rPr lang="es-ES" sz="1800" dirty="0" err="1">
                <a:ea typeface="+mn-lt"/>
                <a:cs typeface="+mn-lt"/>
              </a:rPr>
              <a:t>fois</a:t>
            </a:r>
            <a:r>
              <a:rPr lang="es-ES" sz="1800" dirty="0">
                <a:ea typeface="+mn-lt"/>
                <a:cs typeface="+mn-lt"/>
              </a:rPr>
              <a:t> plus fine (</a:t>
            </a:r>
            <a:r>
              <a:rPr lang="es-ES" sz="1800" dirty="0" err="1">
                <a:ea typeface="+mn-lt"/>
                <a:cs typeface="+mn-lt"/>
              </a:rPr>
              <a:t>voir</a:t>
            </a:r>
            <a:r>
              <a:rPr lang="es-ES" sz="1800" dirty="0">
                <a:ea typeface="+mn-lt"/>
                <a:cs typeface="+mn-lt"/>
              </a:rPr>
              <a:t> script convergenceNumericalSolution.py)</a:t>
            </a:r>
            <a:endParaRPr lang="es-ES" sz="1800" dirty="0">
              <a:ea typeface="Calibri"/>
              <a:cs typeface="Calibri"/>
            </a:endParaRPr>
          </a:p>
        </p:txBody>
      </p:sp>
      <p:sp>
        <p:nvSpPr>
          <p:cNvPr id="4" name="Marcador de número de diapositiva 3">
            <a:extLst>
              <a:ext uri="{FF2B5EF4-FFF2-40B4-BE49-F238E27FC236}">
                <a16:creationId xmlns:a16="http://schemas.microsoft.com/office/drawing/2014/main" id="{580F7D37-2F70-A485-8C95-D07A1F7BDBD4}"/>
              </a:ext>
            </a:extLst>
          </p:cNvPr>
          <p:cNvSpPr>
            <a:spLocks noGrp="1"/>
          </p:cNvSpPr>
          <p:nvPr>
            <p:ph type="sldNum" sz="quarter" idx="12"/>
          </p:nvPr>
        </p:nvSpPr>
        <p:spPr/>
        <p:txBody>
          <a:bodyPr/>
          <a:lstStyle/>
          <a:p>
            <a:fld id="{29D52024-642F-41C3-8CCD-3B127BFD06EA}" type="slidenum">
              <a:rPr lang="en-GB" smtClean="0"/>
              <a:t>3</a:t>
            </a:fld>
            <a:endParaRPr lang="en-GB"/>
          </a:p>
        </p:txBody>
      </p:sp>
      <p:pic>
        <p:nvPicPr>
          <p:cNvPr id="10" name="Imagen 9" descr="Gráfico&#10;&#10;Descripción generada automáticamente">
            <a:extLst>
              <a:ext uri="{FF2B5EF4-FFF2-40B4-BE49-F238E27FC236}">
                <a16:creationId xmlns:a16="http://schemas.microsoft.com/office/drawing/2014/main" id="{49BD6229-2A2D-EC67-D4C5-172EF4B9EEDF}"/>
              </a:ext>
            </a:extLst>
          </p:cNvPr>
          <p:cNvPicPr>
            <a:picLocks noChangeAspect="1"/>
          </p:cNvPicPr>
          <p:nvPr/>
        </p:nvPicPr>
        <p:blipFill>
          <a:blip r:embed="rId2"/>
          <a:stretch>
            <a:fillRect/>
          </a:stretch>
        </p:blipFill>
        <p:spPr>
          <a:xfrm>
            <a:off x="304800" y="2424363"/>
            <a:ext cx="5486400" cy="4114800"/>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1EB76FAD-616A-B8FC-9E75-B98CC49656B7}"/>
              </a:ext>
            </a:extLst>
          </p:cNvPr>
          <p:cNvPicPr>
            <a:picLocks noChangeAspect="1"/>
          </p:cNvPicPr>
          <p:nvPr/>
        </p:nvPicPr>
        <p:blipFill>
          <a:blip r:embed="rId3"/>
          <a:stretch>
            <a:fillRect/>
          </a:stretch>
        </p:blipFill>
        <p:spPr>
          <a:xfrm>
            <a:off x="5799221" y="2424363"/>
            <a:ext cx="5486400" cy="4114800"/>
          </a:xfrm>
          <a:prstGeom prst="rect">
            <a:avLst/>
          </a:prstGeom>
        </p:spPr>
      </p:pic>
    </p:spTree>
    <p:extLst>
      <p:ext uri="{BB962C8B-B14F-4D97-AF65-F5344CB8AC3E}">
        <p14:creationId xmlns:p14="http://schemas.microsoft.com/office/powerpoint/2010/main" val="329709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B9E75-4B26-AF2C-1D37-9844FE541EE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875F47E-40DB-94E3-D09D-93EAAE2BF809}"/>
              </a:ext>
            </a:extLst>
          </p:cNvPr>
          <p:cNvSpPr>
            <a:spLocks noGrp="1"/>
          </p:cNvSpPr>
          <p:nvPr>
            <p:ph type="title"/>
          </p:nvPr>
        </p:nvSpPr>
        <p:spPr/>
        <p:txBody>
          <a:bodyPr/>
          <a:lstStyle/>
          <a:p>
            <a:r>
              <a:rPr lang="fr-CA" dirty="0"/>
              <a:t>A - </a:t>
            </a:r>
            <a:r>
              <a:rPr lang="fr-CA" dirty="0" err="1"/>
              <a:t>Comsol</a:t>
            </a:r>
            <a:endParaRPr lang="en-CA" dirty="0"/>
          </a:p>
        </p:txBody>
      </p:sp>
      <p:sp>
        <p:nvSpPr>
          <p:cNvPr id="3" name="Espace réservé du contenu 2">
            <a:extLst>
              <a:ext uri="{FF2B5EF4-FFF2-40B4-BE49-F238E27FC236}">
                <a16:creationId xmlns:a16="http://schemas.microsoft.com/office/drawing/2014/main" id="{ADE81219-1C7A-17B5-A2D3-01BC166314E8}"/>
              </a:ext>
            </a:extLst>
          </p:cNvPr>
          <p:cNvSpPr>
            <a:spLocks noGrp="1"/>
          </p:cNvSpPr>
          <p:nvPr>
            <p:ph idx="1"/>
          </p:nvPr>
        </p:nvSpPr>
        <p:spPr>
          <a:xfrm>
            <a:off x="838200" y="2490710"/>
            <a:ext cx="5029200" cy="2093234"/>
          </a:xfrm>
        </p:spPr>
        <p:txBody>
          <a:bodyPr/>
          <a:lstStyle/>
          <a:p>
            <a:pPr marL="0" indent="0">
              <a:buNone/>
            </a:pPr>
            <a:r>
              <a:rPr lang="fr-CA" sz="1800" dirty="0"/>
              <a:t>La solution comparaison code à code avec COMSOL a été choisie. Une simulation à 80 </a:t>
            </a:r>
            <a:r>
              <a:rPr lang="fr-CA" sz="1800" dirty="0" err="1"/>
              <a:t>noeuds</a:t>
            </a:r>
            <a:r>
              <a:rPr lang="fr-CA" sz="1800" dirty="0"/>
              <a:t> quadratiques a été faite. Le pas de temps du solver est de 1 E7 avec un temps maximal de 1 E9.</a:t>
            </a:r>
            <a:r>
              <a:rPr lang="en-CA" sz="1800" dirty="0"/>
              <a:t> La physique </a:t>
            </a:r>
            <a:r>
              <a:rPr lang="en-CA" sz="1800" dirty="0" err="1"/>
              <a:t>utilisée</a:t>
            </a:r>
            <a:r>
              <a:rPr lang="en-CA" sz="1800" dirty="0"/>
              <a:t> </a:t>
            </a:r>
            <a:r>
              <a:rPr lang="en-CA" sz="1800" dirty="0" err="1"/>
              <a:t>est</a:t>
            </a:r>
            <a:r>
              <a:rPr lang="en-CA" sz="1800" dirty="0"/>
              <a:t> </a:t>
            </a:r>
            <a:r>
              <a:rPr lang="en-CA" sz="1800" dirty="0" err="1"/>
              <a:t>l’équation</a:t>
            </a:r>
            <a:r>
              <a:rPr lang="en-CA" sz="1800" dirty="0"/>
              <a:t> de convection diffusion </a:t>
            </a:r>
            <a:r>
              <a:rPr lang="en-CA" sz="1800" dirty="0" err="1"/>
              <a:t>en</a:t>
            </a:r>
            <a:r>
              <a:rPr lang="en-CA" sz="1800" dirty="0"/>
              <a:t> 1D.</a:t>
            </a:r>
            <a:endParaRPr lang="fr-CA" sz="1800" dirty="0"/>
          </a:p>
        </p:txBody>
      </p:sp>
      <p:sp>
        <p:nvSpPr>
          <p:cNvPr id="4" name="Espace réservé du numéro de diapositive 3">
            <a:extLst>
              <a:ext uri="{FF2B5EF4-FFF2-40B4-BE49-F238E27FC236}">
                <a16:creationId xmlns:a16="http://schemas.microsoft.com/office/drawing/2014/main" id="{50A7851A-A27D-C01B-55F6-D4912D0D6FB8}"/>
              </a:ext>
            </a:extLst>
          </p:cNvPr>
          <p:cNvSpPr>
            <a:spLocks noGrp="1"/>
          </p:cNvSpPr>
          <p:nvPr>
            <p:ph type="sldNum" sz="quarter" idx="12"/>
          </p:nvPr>
        </p:nvSpPr>
        <p:spPr/>
        <p:txBody>
          <a:bodyPr/>
          <a:lstStyle/>
          <a:p>
            <a:fld id="{29D52024-642F-41C3-8CCD-3B127BFD06EA}" type="slidenum">
              <a:rPr lang="en-GB" smtClean="0"/>
              <a:t>4</a:t>
            </a:fld>
            <a:endParaRPr lang="en-GB"/>
          </a:p>
        </p:txBody>
      </p:sp>
      <p:pic>
        <p:nvPicPr>
          <p:cNvPr id="6" name="Image 5">
            <a:extLst>
              <a:ext uri="{FF2B5EF4-FFF2-40B4-BE49-F238E27FC236}">
                <a16:creationId xmlns:a16="http://schemas.microsoft.com/office/drawing/2014/main" id="{D4100E74-641F-09DB-1259-D30550D5FD1D}"/>
              </a:ext>
            </a:extLst>
          </p:cNvPr>
          <p:cNvPicPr>
            <a:picLocks noChangeAspect="1"/>
          </p:cNvPicPr>
          <p:nvPr/>
        </p:nvPicPr>
        <p:blipFill>
          <a:blip r:embed="rId2"/>
          <a:stretch>
            <a:fillRect/>
          </a:stretch>
        </p:blipFill>
        <p:spPr>
          <a:xfrm>
            <a:off x="6153539" y="895407"/>
            <a:ext cx="4914122" cy="5067185"/>
          </a:xfrm>
          <a:prstGeom prst="rect">
            <a:avLst/>
          </a:prstGeom>
        </p:spPr>
      </p:pic>
    </p:spTree>
    <p:extLst>
      <p:ext uri="{BB962C8B-B14F-4D97-AF65-F5344CB8AC3E}">
        <p14:creationId xmlns:p14="http://schemas.microsoft.com/office/powerpoint/2010/main" val="384771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11B20-F269-5C00-0E57-CAF3299C07BD}"/>
              </a:ext>
            </a:extLst>
          </p:cNvPr>
          <p:cNvSpPr>
            <a:spLocks noGrp="1"/>
          </p:cNvSpPr>
          <p:nvPr>
            <p:ph type="title"/>
          </p:nvPr>
        </p:nvSpPr>
        <p:spPr/>
        <p:txBody>
          <a:bodyPr/>
          <a:lstStyle/>
          <a:p>
            <a:r>
              <a:rPr lang="fr-CA"/>
              <a:t>A - </a:t>
            </a:r>
            <a:r>
              <a:rPr lang="fr-CA" dirty="0" err="1"/>
              <a:t>Comsol</a:t>
            </a:r>
            <a:endParaRPr lang="en-CA"/>
          </a:p>
        </p:txBody>
      </p:sp>
      <p:sp>
        <p:nvSpPr>
          <p:cNvPr id="4" name="Espace réservé du numéro de diapositive 3">
            <a:extLst>
              <a:ext uri="{FF2B5EF4-FFF2-40B4-BE49-F238E27FC236}">
                <a16:creationId xmlns:a16="http://schemas.microsoft.com/office/drawing/2014/main" id="{2CFAB7C3-7D07-0A6A-184B-3AA8293656E4}"/>
              </a:ext>
            </a:extLst>
          </p:cNvPr>
          <p:cNvSpPr>
            <a:spLocks noGrp="1"/>
          </p:cNvSpPr>
          <p:nvPr>
            <p:ph type="sldNum" sz="quarter" idx="12"/>
          </p:nvPr>
        </p:nvSpPr>
        <p:spPr/>
        <p:txBody>
          <a:bodyPr/>
          <a:lstStyle/>
          <a:p>
            <a:fld id="{29D52024-642F-41C3-8CCD-3B127BFD06EA}" type="slidenum">
              <a:rPr lang="en-GB" smtClean="0"/>
              <a:t>5</a:t>
            </a:fld>
            <a:endParaRPr lang="en-GB"/>
          </a:p>
        </p:txBody>
      </p:sp>
      <p:sp>
        <p:nvSpPr>
          <p:cNvPr id="9" name="Espace réservé du contenu 2">
            <a:extLst>
              <a:ext uri="{FF2B5EF4-FFF2-40B4-BE49-F238E27FC236}">
                <a16:creationId xmlns:a16="http://schemas.microsoft.com/office/drawing/2014/main" id="{27347736-F5D9-A9A9-B230-7F121C781092}"/>
              </a:ext>
            </a:extLst>
          </p:cNvPr>
          <p:cNvSpPr txBox="1">
            <a:spLocks/>
          </p:cNvSpPr>
          <p:nvPr/>
        </p:nvSpPr>
        <p:spPr>
          <a:xfrm>
            <a:off x="531938" y="1690688"/>
            <a:ext cx="452736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A" sz="1800" dirty="0"/>
              <a:t>À cette solution, on a comparé notre solution au premier et 2</a:t>
            </a:r>
            <a:r>
              <a:rPr lang="fr-CA" sz="1800" baseline="30000" dirty="0"/>
              <a:t>e</a:t>
            </a:r>
            <a:r>
              <a:rPr lang="fr-CA" sz="1800" dirty="0"/>
              <a:t> ordre. On y voit que notre solution est proche de celle obtenue par éléments finis. </a:t>
            </a:r>
          </a:p>
        </p:txBody>
      </p:sp>
      <p:pic>
        <p:nvPicPr>
          <p:cNvPr id="10" name="Image 9">
            <a:extLst>
              <a:ext uri="{FF2B5EF4-FFF2-40B4-BE49-F238E27FC236}">
                <a16:creationId xmlns:a16="http://schemas.microsoft.com/office/drawing/2014/main" id="{59875AB9-D0E4-C2FC-81C5-692FA81D64DB}"/>
              </a:ext>
            </a:extLst>
          </p:cNvPr>
          <p:cNvPicPr>
            <a:picLocks noChangeAspect="1"/>
          </p:cNvPicPr>
          <p:nvPr/>
        </p:nvPicPr>
        <p:blipFill>
          <a:blip r:embed="rId2"/>
          <a:stretch>
            <a:fillRect/>
          </a:stretch>
        </p:blipFill>
        <p:spPr>
          <a:xfrm>
            <a:off x="629857" y="3582540"/>
            <a:ext cx="4887167" cy="2910335"/>
          </a:xfrm>
          <a:prstGeom prst="rect">
            <a:avLst/>
          </a:prstGeom>
        </p:spPr>
      </p:pic>
      <p:pic>
        <p:nvPicPr>
          <p:cNvPr id="12" name="Image 11">
            <a:extLst>
              <a:ext uri="{FF2B5EF4-FFF2-40B4-BE49-F238E27FC236}">
                <a16:creationId xmlns:a16="http://schemas.microsoft.com/office/drawing/2014/main" id="{74D226F3-B6E6-DEF4-0E8D-B1D8563F8487}"/>
              </a:ext>
            </a:extLst>
          </p:cNvPr>
          <p:cNvPicPr>
            <a:picLocks noChangeAspect="1"/>
          </p:cNvPicPr>
          <p:nvPr/>
        </p:nvPicPr>
        <p:blipFill>
          <a:blip r:embed="rId3"/>
          <a:stretch>
            <a:fillRect/>
          </a:stretch>
        </p:blipFill>
        <p:spPr>
          <a:xfrm>
            <a:off x="5609621" y="365125"/>
            <a:ext cx="6262696" cy="3354052"/>
          </a:xfrm>
          <a:prstGeom prst="rect">
            <a:avLst/>
          </a:prstGeom>
        </p:spPr>
      </p:pic>
      <p:sp>
        <p:nvSpPr>
          <p:cNvPr id="13" name="ZoneTexte 12">
            <a:extLst>
              <a:ext uri="{FF2B5EF4-FFF2-40B4-BE49-F238E27FC236}">
                <a16:creationId xmlns:a16="http://schemas.microsoft.com/office/drawing/2014/main" id="{9DBD03B0-5B15-C4F4-CA90-0B8EAE056378}"/>
              </a:ext>
            </a:extLst>
          </p:cNvPr>
          <p:cNvSpPr txBox="1"/>
          <p:nvPr/>
        </p:nvSpPr>
        <p:spPr>
          <a:xfrm>
            <a:off x="6096000" y="4361514"/>
            <a:ext cx="4645306" cy="1200329"/>
          </a:xfrm>
          <a:prstGeom prst="rect">
            <a:avLst/>
          </a:prstGeom>
          <a:noFill/>
        </p:spPr>
        <p:txBody>
          <a:bodyPr wrap="square" rtlCol="0">
            <a:spAutoFit/>
          </a:bodyPr>
          <a:lstStyle/>
          <a:p>
            <a:r>
              <a:rPr lang="fr-FR" dirty="0"/>
              <a:t>On retrouve ici le tracé de l’erreur absolue entre les solutions </a:t>
            </a:r>
            <a:r>
              <a:rPr lang="fr-FR" dirty="0" err="1"/>
              <a:t>Comsol</a:t>
            </a:r>
            <a:r>
              <a:rPr lang="fr-FR" dirty="0"/>
              <a:t> et les solutions numériques du premier et du second ordre, on observe que ces dernières sont faibles. </a:t>
            </a:r>
            <a:endParaRPr lang="en-GB" dirty="0"/>
          </a:p>
        </p:txBody>
      </p:sp>
    </p:spTree>
    <p:extLst>
      <p:ext uri="{BB962C8B-B14F-4D97-AF65-F5344CB8AC3E}">
        <p14:creationId xmlns:p14="http://schemas.microsoft.com/office/powerpoint/2010/main" val="294353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24D9D2F-4C09-FE5A-31DC-7CB32C091DA5}"/>
              </a:ext>
            </a:extLst>
          </p:cNvPr>
          <p:cNvSpPr>
            <a:spLocks noGrp="1"/>
          </p:cNvSpPr>
          <p:nvPr>
            <p:ph type="sldNum" sz="quarter" idx="12"/>
          </p:nvPr>
        </p:nvSpPr>
        <p:spPr/>
        <p:txBody>
          <a:bodyPr/>
          <a:lstStyle/>
          <a:p>
            <a:fld id="{29D52024-642F-41C3-8CCD-3B127BFD06EA}" type="slidenum">
              <a:rPr lang="en-GB" smtClean="0"/>
              <a:t>6</a:t>
            </a:fld>
            <a:endParaRPr lang="en-GB"/>
          </a:p>
        </p:txBody>
      </p:sp>
      <p:sp>
        <p:nvSpPr>
          <p:cNvPr id="8" name="Título 7">
            <a:extLst>
              <a:ext uri="{FF2B5EF4-FFF2-40B4-BE49-F238E27FC236}">
                <a16:creationId xmlns:a16="http://schemas.microsoft.com/office/drawing/2014/main" id="{5FD9F65B-0632-1F10-4651-66BBC451D738}"/>
              </a:ext>
            </a:extLst>
          </p:cNvPr>
          <p:cNvSpPr>
            <a:spLocks noGrp="1"/>
          </p:cNvSpPr>
          <p:nvPr>
            <p:ph type="title"/>
          </p:nvPr>
        </p:nvSpPr>
        <p:spPr>
          <a:xfrm>
            <a:off x="748553" y="521628"/>
            <a:ext cx="10515600" cy="1325563"/>
          </a:xfrm>
        </p:spPr>
        <p:txBody>
          <a:bodyPr/>
          <a:lstStyle/>
          <a:p>
            <a:r>
              <a:rPr lang="es-ES">
                <a:ea typeface="Calibri Light"/>
                <a:cs typeface="Calibri Light"/>
              </a:rPr>
              <a:t>B- </a:t>
            </a:r>
            <a:r>
              <a:rPr lang="es-ES" err="1">
                <a:ea typeface="Calibri Light"/>
                <a:cs typeface="Calibri Light"/>
              </a:rPr>
              <a:t>Analyse</a:t>
            </a:r>
            <a:r>
              <a:rPr lang="es-ES">
                <a:ea typeface="Calibri Light"/>
                <a:cs typeface="Calibri Light"/>
              </a:rPr>
              <a:t> de </a:t>
            </a:r>
            <a:r>
              <a:rPr lang="es-ES" err="1">
                <a:ea typeface="Calibri Light"/>
                <a:cs typeface="Calibri Light"/>
              </a:rPr>
              <a:t>convergence</a:t>
            </a:r>
            <a:r>
              <a:rPr lang="es-ES">
                <a:ea typeface="Calibri Light"/>
                <a:cs typeface="Calibri Light"/>
              </a:rPr>
              <a:t> à </a:t>
            </a:r>
            <a:r>
              <a:rPr lang="es-ES" err="1">
                <a:ea typeface="Calibri Light"/>
                <a:cs typeface="Calibri Light"/>
              </a:rPr>
              <a:t>l'aide</a:t>
            </a:r>
            <a:r>
              <a:rPr lang="es-ES">
                <a:ea typeface="Calibri Light"/>
                <a:cs typeface="Calibri Light"/>
              </a:rPr>
              <a:t> de la MMS</a:t>
            </a: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7FD810C4-CC1D-4FC3-B1BC-F0EF9C010B62}"/>
                  </a:ext>
                </a:extLst>
              </p:cNvPr>
              <p:cNvSpPr txBox="1"/>
              <p:nvPr/>
            </p:nvSpPr>
            <p:spPr>
              <a:xfrm>
                <a:off x="820442" y="1502987"/>
                <a:ext cx="10441709" cy="2040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Nous utilisons la MMS (Méthode des solutions manufacturées) une technique qui vérifie l’implémentation numérique des équations différentielles partielles. Cette méthode consiste à inventer une solution exacte arbitraire et utiliser cette solution afin de générer un terme source que l’on ajoutera à l’équation résolue numériquement.</a:t>
                </a:r>
              </a:p>
              <a:p>
                <a:endParaRPr lang="fr-FR" dirty="0">
                  <a:ea typeface="Calibri"/>
                  <a:cs typeface="Calibri"/>
                </a:endParaRPr>
              </a:p>
              <a:p>
                <a:r>
                  <a:rPr lang="fr-FR" dirty="0">
                    <a:ea typeface="Calibri"/>
                    <a:cs typeface="Calibri"/>
                  </a:rPr>
                  <a:t>Il est stipulé que la solution manufacturée fasse intervenir une condition de Neumann et de Dirichlet, la fonction </a:t>
                </a:r>
                <a14:m>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𝐶</m:t>
                        </m:r>
                      </m:e>
                    </m:acc>
                  </m:oMath>
                </a14:m>
                <a:r>
                  <a:rPr lang="fr-FR" dirty="0">
                    <a:ea typeface="Calibri"/>
                    <a:cs typeface="Calibri"/>
                  </a:rPr>
                  <a:t> permet de satisfaire ces conditions. </a:t>
                </a:r>
                <a:endParaRPr lang="fr-FR" dirty="0"/>
              </a:p>
            </p:txBody>
          </p:sp>
        </mc:Choice>
        <mc:Fallback>
          <p:sp>
            <p:nvSpPr>
              <p:cNvPr id="2" name="ZoneTexte 1">
                <a:extLst>
                  <a:ext uri="{FF2B5EF4-FFF2-40B4-BE49-F238E27FC236}">
                    <a16:creationId xmlns:a16="http://schemas.microsoft.com/office/drawing/2014/main" id="{7FD810C4-CC1D-4FC3-B1BC-F0EF9C010B62}"/>
                  </a:ext>
                </a:extLst>
              </p:cNvPr>
              <p:cNvSpPr txBox="1">
                <a:spLocks noRot="1" noChangeAspect="1" noMove="1" noResize="1" noEditPoints="1" noAdjustHandles="1" noChangeArrowheads="1" noChangeShapeType="1" noTextEdit="1"/>
              </p:cNvSpPr>
              <p:nvPr/>
            </p:nvSpPr>
            <p:spPr>
              <a:xfrm>
                <a:off x="820442" y="1502987"/>
                <a:ext cx="10441709" cy="2040751"/>
              </a:xfrm>
              <a:prstGeom prst="rect">
                <a:avLst/>
              </a:prstGeom>
              <a:blipFill>
                <a:blip r:embed="rId3"/>
                <a:stretch>
                  <a:fillRect l="-526" t="-1796" b="-419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F1126E06-2294-AB64-DEDB-CF4C08F99219}"/>
                  </a:ext>
                </a:extLst>
              </p:cNvPr>
              <p:cNvSpPr txBox="1"/>
              <p:nvPr/>
            </p:nvSpPr>
            <p:spPr>
              <a:xfrm>
                <a:off x="3119037" y="3978153"/>
                <a:ext cx="6096000" cy="7203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𝐶</m:t>
                          </m:r>
                        </m:e>
                      </m:acc>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sin</m:t>
                          </m:r>
                        </m:fName>
                        <m:e>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𝜋</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num>
                                <m:den>
                                  <m:r>
                                    <a:rPr lang="fr-FR" b="0" i="1" smtClean="0">
                                      <a:latin typeface="Cambria Math" panose="02040503050406030204" pitchFamily="18" charset="0"/>
                                    </a:rPr>
                                    <m:t>2</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e>
                          </m:d>
                        </m:e>
                      </m:func>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r>
                        <a:rPr lang="fr-FR" b="0" i="1" smtClean="0">
                          <a:latin typeface="Cambria Math" panose="02040503050406030204" pitchFamily="18" charset="0"/>
                        </a:rPr>
                        <m:t>∗</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e>
                      </m:d>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𝑡</m:t>
                          </m:r>
                        </m:e>
                        <m:sup>
                          <m:r>
                            <a:rPr lang="fr-FR" b="0" i="1" smtClean="0">
                              <a:latin typeface="Cambria Math" panose="02040503050406030204" pitchFamily="18" charset="0"/>
                            </a:rPr>
                            <m:t>1/4</m:t>
                          </m:r>
                        </m:sup>
                      </m:sSup>
                    </m:oMath>
                  </m:oMathPara>
                </a14:m>
                <a:endParaRPr lang="en-GB" dirty="0"/>
              </a:p>
            </p:txBody>
          </p:sp>
        </mc:Choice>
        <mc:Fallback>
          <p:sp>
            <p:nvSpPr>
              <p:cNvPr id="6" name="ZoneTexte 5">
                <a:extLst>
                  <a:ext uri="{FF2B5EF4-FFF2-40B4-BE49-F238E27FC236}">
                    <a16:creationId xmlns:a16="http://schemas.microsoft.com/office/drawing/2014/main" id="{F1126E06-2294-AB64-DEDB-CF4C08F99219}"/>
                  </a:ext>
                </a:extLst>
              </p:cNvPr>
              <p:cNvSpPr txBox="1">
                <a:spLocks noRot="1" noChangeAspect="1" noMove="1" noResize="1" noEditPoints="1" noAdjustHandles="1" noChangeArrowheads="1" noChangeShapeType="1" noTextEdit="1"/>
              </p:cNvSpPr>
              <p:nvPr/>
            </p:nvSpPr>
            <p:spPr>
              <a:xfrm>
                <a:off x="3119037" y="3978153"/>
                <a:ext cx="6096000" cy="72032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6EC00098-661C-22E8-06A2-656D4187B184}"/>
                  </a:ext>
                </a:extLst>
              </p:cNvPr>
              <p:cNvSpPr txBox="1"/>
              <p:nvPr/>
            </p:nvSpPr>
            <p:spPr>
              <a:xfrm>
                <a:off x="2793859" y="5973328"/>
                <a:ext cx="6096000" cy="6583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𝑘</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𝑇</m:t>
                      </m:r>
                      <m:r>
                        <a:rPr lang="fr-FR" b="0" i="1" smtClean="0">
                          <a:latin typeface="Cambria Math" panose="02040503050406030204" pitchFamily="18" charset="0"/>
                          <a:ea typeface="Cambria Math" panose="02040503050406030204" pitchFamily="18" charset="0"/>
                        </a:rPr>
                        <m:t>𝑒𝑟𝑚𝑒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𝑆</m:t>
                      </m:r>
                      <m:r>
                        <a:rPr lang="fr-FR" b="0" i="1" smtClean="0">
                          <a:latin typeface="Cambria Math" panose="02040503050406030204" pitchFamily="18" charset="0"/>
                          <a:ea typeface="Cambria Math" panose="02040503050406030204" pitchFamily="18" charset="0"/>
                        </a:rPr>
                        <m:t>𝑜𝑢𝑟𝑐𝑒</m:t>
                      </m:r>
                    </m:oMath>
                  </m:oMathPara>
                </a14:m>
                <a:endParaRPr lang="en-GB" dirty="0"/>
              </a:p>
            </p:txBody>
          </p:sp>
        </mc:Choice>
        <mc:Fallback>
          <p:sp>
            <p:nvSpPr>
              <p:cNvPr id="9" name="ZoneTexte 8">
                <a:extLst>
                  <a:ext uri="{FF2B5EF4-FFF2-40B4-BE49-F238E27FC236}">
                    <a16:creationId xmlns:a16="http://schemas.microsoft.com/office/drawing/2014/main" id="{6EC00098-661C-22E8-06A2-656D4187B184}"/>
                  </a:ext>
                </a:extLst>
              </p:cNvPr>
              <p:cNvSpPr txBox="1">
                <a:spLocks noRot="1" noChangeAspect="1" noMove="1" noResize="1" noEditPoints="1" noAdjustHandles="1" noChangeArrowheads="1" noChangeShapeType="1" noTextEdit="1"/>
              </p:cNvSpPr>
              <p:nvPr/>
            </p:nvSpPr>
            <p:spPr>
              <a:xfrm>
                <a:off x="2793859" y="5973328"/>
                <a:ext cx="6096000" cy="65838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037DA245-51B7-705A-7DCE-63E88B905D3B}"/>
                  </a:ext>
                </a:extLst>
              </p:cNvPr>
              <p:cNvSpPr txBox="1"/>
              <p:nvPr/>
            </p:nvSpPr>
            <p:spPr>
              <a:xfrm>
                <a:off x="820442" y="3650844"/>
                <a:ext cx="10836968" cy="378758"/>
              </a:xfrm>
              <a:prstGeom prst="rect">
                <a:avLst/>
              </a:prstGeom>
              <a:noFill/>
            </p:spPr>
            <p:txBody>
              <a:bodyPr wrap="square" rtlCol="0">
                <a:spAutoFit/>
              </a:bodyPr>
              <a:lstStyle/>
              <a:p>
                <a:r>
                  <a:rPr lang="fr-FR" dirty="0"/>
                  <a:t>En effet en r=R on a : </a:t>
                </a:r>
                <a14:m>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𝐶</m:t>
                        </m:r>
                      </m:e>
                    </m:acc>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a14:m>
                <a:endParaRPr lang="en-GB" dirty="0"/>
              </a:p>
            </p:txBody>
          </p:sp>
        </mc:Choice>
        <mc:Fallback>
          <p:sp>
            <p:nvSpPr>
              <p:cNvPr id="10" name="ZoneTexte 9">
                <a:extLst>
                  <a:ext uri="{FF2B5EF4-FFF2-40B4-BE49-F238E27FC236}">
                    <a16:creationId xmlns:a16="http://schemas.microsoft.com/office/drawing/2014/main" id="{037DA245-51B7-705A-7DCE-63E88B905D3B}"/>
                  </a:ext>
                </a:extLst>
              </p:cNvPr>
              <p:cNvSpPr txBox="1">
                <a:spLocks noRot="1" noChangeAspect="1" noMove="1" noResize="1" noEditPoints="1" noAdjustHandles="1" noChangeArrowheads="1" noChangeShapeType="1" noTextEdit="1"/>
              </p:cNvSpPr>
              <p:nvPr/>
            </p:nvSpPr>
            <p:spPr>
              <a:xfrm>
                <a:off x="820442" y="3650844"/>
                <a:ext cx="10836968" cy="378758"/>
              </a:xfrm>
              <a:prstGeom prst="rect">
                <a:avLst/>
              </a:prstGeom>
              <a:blipFill>
                <a:blip r:embed="rId6"/>
                <a:stretch>
                  <a:fillRect l="-506" t="-8065" b="-2580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762A9EDA-4165-03E5-4BF4-A9C74EB5E2BB}"/>
                  </a:ext>
                </a:extLst>
              </p:cNvPr>
              <p:cNvSpPr txBox="1"/>
              <p:nvPr/>
            </p:nvSpPr>
            <p:spPr>
              <a:xfrm>
                <a:off x="748553" y="4679742"/>
                <a:ext cx="10836968" cy="972639"/>
              </a:xfrm>
              <a:prstGeom prst="rect">
                <a:avLst/>
              </a:prstGeom>
              <a:noFill/>
            </p:spPr>
            <p:txBody>
              <a:bodyPr wrap="square" rtlCol="0">
                <a:spAutoFit/>
              </a:bodyPr>
              <a:lstStyle/>
              <a:p>
                <a:r>
                  <a:rPr lang="fr-FR" dirty="0"/>
                  <a:t>Quand on dérive </a:t>
                </a:r>
                <a14:m>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𝐶</m:t>
                        </m:r>
                      </m:e>
                    </m:acc>
                  </m:oMath>
                </a14:m>
                <a:r>
                  <a:rPr lang="fr-FR" dirty="0"/>
                  <a:t> par rapport à r,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=2∗</m:t>
                    </m:r>
                    <m:r>
                      <a:rPr lang="fr-FR" b="0" i="1" smtClean="0">
                        <a:latin typeface="Cambria Math" panose="02040503050406030204" pitchFamily="18" charset="0"/>
                      </a:rPr>
                      <m:t>𝑟</m:t>
                    </m:r>
                    <m:r>
                      <a:rPr lang="fr-FR" b="0" i="1" smtClean="0">
                        <a:latin typeface="Cambria Math" panose="02040503050406030204" pitchFamily="18" charset="0"/>
                      </a:rPr>
                      <m:t>∗</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cos</m:t>
                        </m:r>
                      </m:fName>
                      <m:e>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𝜋</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num>
                              <m:den>
                                <m:r>
                                  <a:rPr lang="fr-FR" b="0" i="1" smtClean="0">
                                    <a:latin typeface="Cambria Math" panose="02040503050406030204" pitchFamily="18" charset="0"/>
                                  </a:rPr>
                                  <m:t>2∗</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e>
                        </m:d>
                      </m:e>
                    </m:func>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𝑡</m:t>
                        </m:r>
                      </m:e>
                      <m:sup>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3</m:t>
                            </m:r>
                          </m:num>
                          <m:den>
                            <m:r>
                              <a:rPr lang="fr-FR" b="0" i="1" smtClean="0">
                                <a:latin typeface="Cambria Math" panose="02040503050406030204" pitchFamily="18" charset="0"/>
                              </a:rPr>
                              <m:t>4</m:t>
                            </m:r>
                          </m:den>
                        </m:f>
                      </m:sup>
                    </m:sSup>
                    <m:r>
                      <a:rPr lang="fr-FR" b="0" i="1" smtClean="0">
                        <a:latin typeface="Cambria Math" panose="02040503050406030204" pitchFamily="18" charset="0"/>
                      </a:rPr>
                      <m:t>∗(3</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r>
                      <a:rPr lang="fr-FR" b="0" i="1" smtClean="0">
                        <a:latin typeface="Cambria Math" panose="02040503050406030204" pitchFamily="18" charset="0"/>
                      </a:rPr>
                      <m:t>−2</m:t>
                    </m:r>
                    <m:r>
                      <a:rPr lang="fr-FR" b="0" i="1" smtClean="0">
                        <a:latin typeface="Cambria Math" panose="02040503050406030204" pitchFamily="18" charset="0"/>
                      </a:rPr>
                      <m:t>𝑟𝑅</m:t>
                    </m:r>
                    <m:r>
                      <a:rPr lang="fr-FR" b="0" i="1" smtClean="0">
                        <a:latin typeface="Cambria Math" panose="02040503050406030204" pitchFamily="18" charset="0"/>
                      </a:rPr>
                      <m:t>) </m:t>
                    </m:r>
                  </m:oMath>
                </a14:m>
                <a:r>
                  <a:rPr lang="fr-FR" dirty="0"/>
                  <a:t>, en évaluant cette fonction en r=0 on a bien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oMath>
                </a14:m>
                <a:r>
                  <a:rPr lang="fr-FR" dirty="0"/>
                  <a:t> =0    </a:t>
                </a:r>
                <a:endParaRPr lang="en-GB" dirty="0"/>
              </a:p>
            </p:txBody>
          </p:sp>
        </mc:Choice>
        <mc:Fallback>
          <p:sp>
            <p:nvSpPr>
              <p:cNvPr id="11" name="ZoneTexte 10">
                <a:extLst>
                  <a:ext uri="{FF2B5EF4-FFF2-40B4-BE49-F238E27FC236}">
                    <a16:creationId xmlns:a16="http://schemas.microsoft.com/office/drawing/2014/main" id="{762A9EDA-4165-03E5-4BF4-A9C74EB5E2BB}"/>
                  </a:ext>
                </a:extLst>
              </p:cNvPr>
              <p:cNvSpPr txBox="1">
                <a:spLocks noRot="1" noChangeAspect="1" noMove="1" noResize="1" noEditPoints="1" noAdjustHandles="1" noChangeArrowheads="1" noChangeShapeType="1" noTextEdit="1"/>
              </p:cNvSpPr>
              <p:nvPr/>
            </p:nvSpPr>
            <p:spPr>
              <a:xfrm>
                <a:off x="748553" y="4679742"/>
                <a:ext cx="10836968" cy="972639"/>
              </a:xfrm>
              <a:prstGeom prst="rect">
                <a:avLst/>
              </a:prstGeom>
              <a:blipFill>
                <a:blip r:embed="rId7"/>
                <a:stretch>
                  <a:fillRect l="-506" r="-787" b="-377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E0756596-0D01-1DF5-48DD-15B66A89C2F2}"/>
                  </a:ext>
                </a:extLst>
              </p:cNvPr>
              <p:cNvSpPr txBox="1"/>
              <p:nvPr/>
            </p:nvSpPr>
            <p:spPr>
              <a:xfrm>
                <a:off x="1791907" y="5625607"/>
                <a:ext cx="10400093" cy="378758"/>
              </a:xfrm>
              <a:prstGeom prst="rect">
                <a:avLst/>
              </a:prstGeom>
              <a:noFill/>
            </p:spPr>
            <p:txBody>
              <a:bodyPr wrap="square" rtlCol="0">
                <a:spAutoFit/>
              </a:bodyPr>
              <a:lstStyle/>
              <a:p>
                <a:r>
                  <a:rPr lang="fr-FR" dirty="0"/>
                  <a:t>Afin de trouver le terme source il suffit de remplacer </a:t>
                </a:r>
                <a14:m>
                  <m:oMath xmlns:m="http://schemas.openxmlformats.org/officeDocument/2006/math">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𝐶</m:t>
                        </m:r>
                      </m:e>
                    </m:acc>
                  </m:oMath>
                </a14:m>
                <a:r>
                  <a:rPr lang="fr-FR" dirty="0"/>
                  <a:t> dans l’équation ci-dessous : </a:t>
                </a:r>
                <a:endParaRPr lang="en-GB" dirty="0"/>
              </a:p>
            </p:txBody>
          </p:sp>
        </mc:Choice>
        <mc:Fallback>
          <p:sp>
            <p:nvSpPr>
              <p:cNvPr id="12" name="ZoneTexte 11">
                <a:extLst>
                  <a:ext uri="{FF2B5EF4-FFF2-40B4-BE49-F238E27FC236}">
                    <a16:creationId xmlns:a16="http://schemas.microsoft.com/office/drawing/2014/main" id="{E0756596-0D01-1DF5-48DD-15B66A89C2F2}"/>
                  </a:ext>
                </a:extLst>
              </p:cNvPr>
              <p:cNvSpPr txBox="1">
                <a:spLocks noRot="1" noChangeAspect="1" noMove="1" noResize="1" noEditPoints="1" noAdjustHandles="1" noChangeArrowheads="1" noChangeShapeType="1" noTextEdit="1"/>
              </p:cNvSpPr>
              <p:nvPr/>
            </p:nvSpPr>
            <p:spPr>
              <a:xfrm>
                <a:off x="1791907" y="5625607"/>
                <a:ext cx="10400093" cy="378758"/>
              </a:xfrm>
              <a:prstGeom prst="rect">
                <a:avLst/>
              </a:prstGeom>
              <a:blipFill>
                <a:blip r:embed="rId8"/>
                <a:stretch>
                  <a:fillRect l="-528" t="-8065" b="-25806"/>
                </a:stretch>
              </a:blipFill>
            </p:spPr>
            <p:txBody>
              <a:bodyPr/>
              <a:lstStyle/>
              <a:p>
                <a:r>
                  <a:rPr lang="en-GB">
                    <a:noFill/>
                  </a:rPr>
                  <a:t> </a:t>
                </a:r>
              </a:p>
            </p:txBody>
          </p:sp>
        </mc:Fallback>
      </mc:AlternateContent>
    </p:spTree>
    <p:extLst>
      <p:ext uri="{BB962C8B-B14F-4D97-AF65-F5344CB8AC3E}">
        <p14:creationId xmlns:p14="http://schemas.microsoft.com/office/powerpoint/2010/main" val="13831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ECBBC89A-F2EB-6124-F254-2BA7648F2DEF}"/>
                  </a:ext>
                </a:extLst>
              </p:cNvPr>
              <p:cNvSpPr>
                <a:spLocks noGrp="1"/>
              </p:cNvSpPr>
              <p:nvPr>
                <p:ph idx="1"/>
              </p:nvPr>
            </p:nvSpPr>
            <p:spPr>
              <a:xfrm>
                <a:off x="838200" y="1101969"/>
                <a:ext cx="10515600" cy="2154578"/>
              </a:xfrm>
            </p:spPr>
            <p:txBody>
              <a:bodyPr>
                <a:normAutofit/>
              </a:bodyPr>
              <a:lstStyle/>
              <a:p>
                <a:r>
                  <a:rPr lang="fr-FR" sz="1800" dirty="0"/>
                  <a:t>En s’aidant de </a:t>
                </a:r>
                <a:r>
                  <a:rPr lang="fr-FR" sz="1800" dirty="0" err="1"/>
                  <a:t>sympy</a:t>
                </a:r>
                <a:r>
                  <a:rPr lang="fr-FR" sz="1800" dirty="0"/>
                  <a:t> dans le développement des calculs, on trouve pour le terme source : </a:t>
                </a:r>
              </a:p>
              <a:p>
                <a:pPr/>
                <a14:m>
                  <m:oMath xmlns:m="http://schemas.openxmlformats.org/officeDocument/2006/math">
                    <m:r>
                      <m:rPr>
                        <m:sty m:val="p"/>
                      </m:rPr>
                      <a:rPr lang="fr-FR" sz="1900" b="0" i="0" smtClean="0">
                        <a:latin typeface="Cambria Math" panose="02040503050406030204" pitchFamily="18" charset="0"/>
                      </a:rPr>
                      <m:t>T</m:t>
                    </m:r>
                    <m:r>
                      <a:rPr lang="fr-FR" sz="1900" b="0" i="1" smtClean="0">
                        <a:latin typeface="Cambria Math" panose="02040503050406030204" pitchFamily="18" charset="0"/>
                      </a:rPr>
                      <m:t>𝑒𝑟𝑚𝑒</m:t>
                    </m:r>
                    <m:r>
                      <a:rPr lang="fr-FR" sz="1900" b="0" i="1" smtClean="0">
                        <a:latin typeface="Cambria Math" panose="02040503050406030204" pitchFamily="18" charset="0"/>
                      </a:rPr>
                      <m:t> </m:t>
                    </m:r>
                    <m:r>
                      <a:rPr lang="fr-FR" sz="1900" b="0" i="1" smtClean="0">
                        <a:latin typeface="Cambria Math" panose="02040503050406030204" pitchFamily="18" charset="0"/>
                      </a:rPr>
                      <m:t>𝑆</m:t>
                    </m:r>
                    <m:r>
                      <a:rPr lang="fr-FR" sz="1900" b="0" i="1" smtClean="0">
                        <a:latin typeface="Cambria Math" panose="02040503050406030204" pitchFamily="18" charset="0"/>
                      </a:rPr>
                      <m:t>𝑜𝑢𝑟𝑐𝑒</m:t>
                    </m:r>
                    <m:r>
                      <a:rPr lang="fr-FR" sz="1900" b="0" i="1" smtClean="0">
                        <a:latin typeface="Cambria Math" panose="02040503050406030204" pitchFamily="18" charset="0"/>
                      </a:rPr>
                      <m:t>=−</m:t>
                    </m:r>
                    <m:r>
                      <a:rPr lang="fr-FR" sz="1900" b="0" i="1" smtClean="0">
                        <a:latin typeface="Cambria Math" panose="02040503050406030204" pitchFamily="18" charset="0"/>
                      </a:rPr>
                      <m:t>𝐷𝑒𝑓𝑓</m:t>
                    </m:r>
                    <m:d>
                      <m:dPr>
                        <m:ctrlPr>
                          <a:rPr lang="fr-FR" sz="1900" b="0" i="1" smtClean="0">
                            <a:latin typeface="Cambria Math" panose="02040503050406030204" pitchFamily="18" charset="0"/>
                          </a:rPr>
                        </m:ctrlPr>
                      </m:dPr>
                      <m:e>
                        <m:f>
                          <m:fPr>
                            <m:ctrlPr>
                              <a:rPr lang="fr-FR" sz="1900" b="0" i="1" smtClean="0">
                                <a:latin typeface="Cambria Math" panose="02040503050406030204" pitchFamily="18" charset="0"/>
                              </a:rPr>
                            </m:ctrlPr>
                          </m:fPr>
                          <m:num>
                            <m:r>
                              <a:rPr lang="fr-FR" sz="1900" b="0" i="1" smtClean="0">
                                <a:latin typeface="Cambria Math" panose="02040503050406030204" pitchFamily="18" charset="0"/>
                              </a:rPr>
                              <m:t>𝜋</m:t>
                            </m:r>
                            <m:sSub>
                              <m:sSubPr>
                                <m:ctrlPr>
                                  <a:rPr lang="fr-FR" sz="1900" b="0" i="1" smtClean="0">
                                    <a:latin typeface="Cambria Math" panose="02040503050406030204" pitchFamily="18" charset="0"/>
                                  </a:rPr>
                                </m:ctrlPr>
                              </m:sSubPr>
                              <m:e>
                                <m:r>
                                  <a:rPr lang="fr-FR" sz="1900" b="0" i="1" smtClean="0">
                                    <a:latin typeface="Cambria Math" panose="02040503050406030204" pitchFamily="18" charset="0"/>
                                  </a:rPr>
                                  <m:t>𝐶</m:t>
                                </m:r>
                              </m:e>
                              <m:sub>
                                <m:r>
                                  <a:rPr lang="fr-FR" sz="1900" b="0" i="1" smtClean="0">
                                    <a:latin typeface="Cambria Math" panose="02040503050406030204" pitchFamily="18" charset="0"/>
                                  </a:rPr>
                                  <m:t>𝑒</m:t>
                                </m:r>
                              </m:sub>
                            </m:sSub>
                            <m:r>
                              <a:rPr lang="fr-FR" sz="1900" b="0" i="1" smtClean="0">
                                <a:latin typeface="Cambria Math" panose="02040503050406030204" pitchFamily="18" charset="0"/>
                              </a:rPr>
                              <m:t>∗</m:t>
                            </m:r>
                            <m:func>
                              <m:funcPr>
                                <m:ctrlPr>
                                  <a:rPr lang="fr-FR" sz="1900" b="0" i="1" smtClean="0">
                                    <a:latin typeface="Cambria Math" panose="02040503050406030204" pitchFamily="18" charset="0"/>
                                  </a:rPr>
                                </m:ctrlPr>
                              </m:funcPr>
                              <m:fName>
                                <m:r>
                                  <m:rPr>
                                    <m:sty m:val="p"/>
                                  </m:rPr>
                                  <a:rPr lang="fr-FR" sz="1900" b="0" i="0" smtClean="0">
                                    <a:latin typeface="Cambria Math" panose="02040503050406030204" pitchFamily="18" charset="0"/>
                                  </a:rPr>
                                  <m:t>cos</m:t>
                                </m:r>
                              </m:fName>
                              <m:e>
                                <m:d>
                                  <m:dPr>
                                    <m:ctrlPr>
                                      <a:rPr lang="fr-FR" sz="1900" b="0" i="1" smtClean="0">
                                        <a:latin typeface="Cambria Math" panose="02040503050406030204" pitchFamily="18" charset="0"/>
                                      </a:rPr>
                                    </m:ctrlPr>
                                  </m:dPr>
                                  <m:e>
                                    <m:f>
                                      <m:fPr>
                                        <m:ctrlPr>
                                          <a:rPr lang="fr-FR" sz="1900" b="0" i="1" smtClean="0">
                                            <a:latin typeface="Cambria Math" panose="02040503050406030204" pitchFamily="18" charset="0"/>
                                          </a:rPr>
                                        </m:ctrlPr>
                                      </m:fPr>
                                      <m:num>
                                        <m:r>
                                          <a:rPr lang="fr-FR" sz="1900" b="0" i="1" smtClean="0">
                                            <a:latin typeface="Cambria Math" panose="02040503050406030204" pitchFamily="18" charset="0"/>
                                          </a:rPr>
                                          <m:t>𝜋</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𝑟</m:t>
                                            </m:r>
                                          </m:e>
                                          <m:sup>
                                            <m:r>
                                              <a:rPr lang="fr-FR" sz="1900" b="0" i="1" smtClean="0">
                                                <a:latin typeface="Cambria Math" panose="02040503050406030204" pitchFamily="18" charset="0"/>
                                              </a:rPr>
                                              <m:t>2</m:t>
                                            </m:r>
                                          </m:sup>
                                        </m:sSup>
                                      </m:num>
                                      <m:den>
                                        <m:r>
                                          <a:rPr lang="fr-FR" sz="1900" b="0" i="1" smtClean="0">
                                            <a:latin typeface="Cambria Math" panose="02040503050406030204" pitchFamily="18" charset="0"/>
                                          </a:rPr>
                                          <m:t>2</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𝑅</m:t>
                                            </m:r>
                                          </m:e>
                                          <m:sup>
                                            <m:r>
                                              <a:rPr lang="fr-FR" sz="1900" b="0" i="1" smtClean="0">
                                                <a:latin typeface="Cambria Math" panose="02040503050406030204" pitchFamily="18" charset="0"/>
                                              </a:rPr>
                                              <m:t>2</m:t>
                                            </m:r>
                                          </m:sup>
                                        </m:sSup>
                                      </m:den>
                                    </m:f>
                                  </m:e>
                                </m:d>
                              </m:e>
                            </m:func>
                          </m:num>
                          <m:den>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𝑅</m:t>
                                </m:r>
                              </m:e>
                              <m:sup>
                                <m:r>
                                  <a:rPr lang="fr-FR" sz="1900" b="0" i="1" smtClean="0">
                                    <a:latin typeface="Cambria Math" panose="02040503050406030204" pitchFamily="18" charset="0"/>
                                  </a:rPr>
                                  <m:t>2</m:t>
                                </m:r>
                              </m:sup>
                            </m:sSup>
                            <m:r>
                              <a:rPr lang="fr-FR" sz="1900" b="0" i="1" smtClean="0">
                                <a:latin typeface="Cambria Math" panose="02040503050406030204" pitchFamily="18" charset="0"/>
                              </a:rPr>
                              <m:t> </m:t>
                            </m:r>
                          </m:den>
                        </m:f>
                        <m:r>
                          <a:rPr lang="fr-FR" sz="1900" b="0" i="1" smtClean="0">
                            <a:latin typeface="Cambria Math" panose="02040503050406030204" pitchFamily="18" charset="0"/>
                          </a:rPr>
                          <m:t>−</m:t>
                        </m:r>
                        <m:f>
                          <m:fPr>
                            <m:ctrlPr>
                              <a:rPr lang="fr-FR" sz="1900" b="0" i="1" smtClean="0">
                                <a:latin typeface="Cambria Math" panose="02040503050406030204" pitchFamily="18" charset="0"/>
                              </a:rPr>
                            </m:ctrlPr>
                          </m:fPr>
                          <m:num>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𝜋</m:t>
                                </m:r>
                              </m:e>
                              <m:sup>
                                <m:r>
                                  <a:rPr lang="fr-FR" sz="1900" b="0" i="1" smtClean="0">
                                    <a:latin typeface="Cambria Math" panose="02040503050406030204" pitchFamily="18" charset="0"/>
                                  </a:rPr>
                                  <m:t>2</m:t>
                                </m:r>
                              </m:sup>
                            </m:sSup>
                            <m:sSub>
                              <m:sSubPr>
                                <m:ctrlPr>
                                  <a:rPr lang="fr-FR" sz="1900" b="0" i="1" smtClean="0">
                                    <a:latin typeface="Cambria Math" panose="02040503050406030204" pitchFamily="18" charset="0"/>
                                  </a:rPr>
                                </m:ctrlPr>
                              </m:sSubPr>
                              <m:e>
                                <m:r>
                                  <a:rPr lang="fr-FR" sz="1900" b="0" i="1" smtClean="0">
                                    <a:latin typeface="Cambria Math" panose="02040503050406030204" pitchFamily="18" charset="0"/>
                                  </a:rPr>
                                  <m:t>𝐶</m:t>
                                </m:r>
                              </m:e>
                              <m:sub>
                                <m:r>
                                  <a:rPr lang="fr-FR" sz="1900" b="0" i="1" smtClean="0">
                                    <a:latin typeface="Cambria Math" panose="02040503050406030204" pitchFamily="18" charset="0"/>
                                  </a:rPr>
                                  <m:t>𝑒</m:t>
                                </m:r>
                              </m:sub>
                            </m:sSub>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𝑟</m:t>
                                </m:r>
                              </m:e>
                              <m:sup>
                                <m:r>
                                  <a:rPr lang="fr-FR" sz="1900" b="0" i="1" smtClean="0">
                                    <a:latin typeface="Cambria Math" panose="02040503050406030204" pitchFamily="18" charset="0"/>
                                  </a:rPr>
                                  <m:t>2</m:t>
                                </m:r>
                              </m:sup>
                            </m:sSup>
                            <m:func>
                              <m:funcPr>
                                <m:ctrlPr>
                                  <a:rPr lang="fr-FR" sz="1900" b="0" i="1" smtClean="0">
                                    <a:latin typeface="Cambria Math" panose="02040503050406030204" pitchFamily="18" charset="0"/>
                                  </a:rPr>
                                </m:ctrlPr>
                              </m:funcPr>
                              <m:fName>
                                <m:r>
                                  <m:rPr>
                                    <m:sty m:val="p"/>
                                  </m:rPr>
                                  <a:rPr lang="fr-FR" sz="1900" b="0" i="0" smtClean="0">
                                    <a:latin typeface="Cambria Math" panose="02040503050406030204" pitchFamily="18" charset="0"/>
                                  </a:rPr>
                                  <m:t>sin</m:t>
                                </m:r>
                              </m:fName>
                              <m:e>
                                <m:d>
                                  <m:dPr>
                                    <m:ctrlPr>
                                      <a:rPr lang="fr-FR" sz="1900" b="0" i="1" smtClean="0">
                                        <a:latin typeface="Cambria Math" panose="02040503050406030204" pitchFamily="18" charset="0"/>
                                      </a:rPr>
                                    </m:ctrlPr>
                                  </m:dPr>
                                  <m:e>
                                    <m:f>
                                      <m:fPr>
                                        <m:ctrlPr>
                                          <a:rPr lang="fr-FR" sz="1900" b="0" i="1" smtClean="0">
                                            <a:latin typeface="Cambria Math" panose="02040503050406030204" pitchFamily="18" charset="0"/>
                                          </a:rPr>
                                        </m:ctrlPr>
                                      </m:fPr>
                                      <m:num>
                                        <m:r>
                                          <a:rPr lang="fr-FR" sz="1900" b="0" i="1" smtClean="0">
                                            <a:latin typeface="Cambria Math" panose="02040503050406030204" pitchFamily="18" charset="0"/>
                                          </a:rPr>
                                          <m:t>𝜋</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𝑟</m:t>
                                            </m:r>
                                          </m:e>
                                          <m:sup>
                                            <m:r>
                                              <a:rPr lang="fr-FR" sz="1900" b="0" i="1" smtClean="0">
                                                <a:latin typeface="Cambria Math" panose="02040503050406030204" pitchFamily="18" charset="0"/>
                                              </a:rPr>
                                              <m:t>2</m:t>
                                            </m:r>
                                          </m:sup>
                                        </m:sSup>
                                      </m:num>
                                      <m:den>
                                        <m:r>
                                          <a:rPr lang="fr-FR" sz="1900" b="0" i="1" smtClean="0">
                                            <a:latin typeface="Cambria Math" panose="02040503050406030204" pitchFamily="18" charset="0"/>
                                          </a:rPr>
                                          <m:t>2</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𝑅</m:t>
                                            </m:r>
                                          </m:e>
                                          <m:sup>
                                            <m:r>
                                              <a:rPr lang="fr-FR" sz="1900" b="0" i="1" smtClean="0">
                                                <a:latin typeface="Cambria Math" panose="02040503050406030204" pitchFamily="18" charset="0"/>
                                              </a:rPr>
                                              <m:t>2</m:t>
                                            </m:r>
                                          </m:sup>
                                        </m:sSup>
                                      </m:den>
                                    </m:f>
                                  </m:e>
                                </m:d>
                              </m:e>
                            </m:func>
                          </m:num>
                          <m:den>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𝑅</m:t>
                                </m:r>
                              </m:e>
                              <m:sup>
                                <m:r>
                                  <a:rPr lang="fr-FR" sz="1900" b="0" i="1" smtClean="0">
                                    <a:latin typeface="Cambria Math" panose="02040503050406030204" pitchFamily="18" charset="0"/>
                                  </a:rPr>
                                  <m:t>4</m:t>
                                </m:r>
                              </m:sup>
                            </m:sSup>
                          </m:den>
                        </m:f>
                        <m:r>
                          <a:rPr lang="fr-FR" sz="1900" b="0" i="1" smtClean="0">
                            <a:latin typeface="Cambria Math" panose="02040503050406030204" pitchFamily="18" charset="0"/>
                          </a:rPr>
                          <m:t>−4</m:t>
                        </m:r>
                        <m:r>
                          <a:rPr lang="fr-FR" sz="1900" b="0" i="1" smtClean="0">
                            <a:latin typeface="Cambria Math" panose="02040503050406030204" pitchFamily="18" charset="0"/>
                          </a:rPr>
                          <m:t>𝑟</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𝑡</m:t>
                            </m:r>
                          </m:e>
                          <m:sup>
                            <m:r>
                              <a:rPr lang="fr-FR" sz="1900" b="0" i="1" smtClean="0">
                                <a:latin typeface="Cambria Math" panose="02040503050406030204" pitchFamily="18" charset="0"/>
                              </a:rPr>
                              <m:t>0.25</m:t>
                            </m:r>
                          </m:sup>
                        </m:sSup>
                        <m:r>
                          <a:rPr lang="fr-FR" sz="1900" b="0" i="1" smtClean="0">
                            <a:latin typeface="Cambria Math" panose="02040503050406030204" pitchFamily="18" charset="0"/>
                          </a:rPr>
                          <m:t>+2</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𝑡</m:t>
                            </m:r>
                          </m:e>
                          <m:sup>
                            <m:r>
                              <a:rPr lang="fr-FR" sz="1900" b="0" i="1" smtClean="0">
                                <a:latin typeface="Cambria Math" panose="02040503050406030204" pitchFamily="18" charset="0"/>
                              </a:rPr>
                              <m:t>0,25</m:t>
                            </m:r>
                          </m:sup>
                        </m:sSup>
                        <m:d>
                          <m:dPr>
                            <m:ctrlPr>
                              <a:rPr lang="fr-FR" sz="1900" b="0" i="1" smtClean="0">
                                <a:latin typeface="Cambria Math" panose="02040503050406030204" pitchFamily="18" charset="0"/>
                              </a:rPr>
                            </m:ctrlPr>
                          </m:dPr>
                          <m:e>
                            <m:r>
                              <a:rPr lang="fr-FR" sz="1900" b="0" i="1" smtClean="0">
                                <a:latin typeface="Cambria Math" panose="02040503050406030204" pitchFamily="18" charset="0"/>
                              </a:rPr>
                              <m:t>𝑅</m:t>
                            </m:r>
                            <m:r>
                              <a:rPr lang="fr-FR" sz="1900" b="0" i="1" smtClean="0">
                                <a:latin typeface="Cambria Math" panose="02040503050406030204" pitchFamily="18" charset="0"/>
                              </a:rPr>
                              <m:t>−</m:t>
                            </m:r>
                            <m:r>
                              <a:rPr lang="fr-FR" sz="1900" b="0" i="1" smtClean="0">
                                <a:latin typeface="Cambria Math" panose="02040503050406030204" pitchFamily="18" charset="0"/>
                              </a:rPr>
                              <m:t>𝑟</m:t>
                            </m:r>
                          </m:e>
                        </m:d>
                      </m:e>
                    </m:d>
                    <m:r>
                      <a:rPr lang="fr-FR" sz="1900" b="0" i="1" smtClean="0">
                        <a:latin typeface="Cambria Math" panose="02040503050406030204" pitchFamily="18" charset="0"/>
                      </a:rPr>
                      <m:t>−</m:t>
                    </m:r>
                    <m:f>
                      <m:fPr>
                        <m:ctrlPr>
                          <a:rPr lang="fr-FR" sz="1900" b="0" i="1" smtClean="0">
                            <a:latin typeface="Cambria Math" panose="02040503050406030204" pitchFamily="18" charset="0"/>
                          </a:rPr>
                        </m:ctrlPr>
                      </m:fPr>
                      <m:num>
                        <m:r>
                          <a:rPr lang="fr-FR" sz="1900" b="0" i="1" smtClean="0">
                            <a:latin typeface="Cambria Math" panose="02040503050406030204" pitchFamily="18" charset="0"/>
                          </a:rPr>
                          <m:t>𝐷𝑒𝑓𝑓</m:t>
                        </m:r>
                      </m:num>
                      <m:den>
                        <m:r>
                          <a:rPr lang="fr-FR" sz="1900" b="0" i="1" smtClean="0">
                            <a:latin typeface="Cambria Math" panose="02040503050406030204" pitchFamily="18" charset="0"/>
                          </a:rPr>
                          <m:t>𝑟</m:t>
                        </m:r>
                      </m:den>
                    </m:f>
                    <m:d>
                      <m:dPr>
                        <m:ctrlPr>
                          <a:rPr lang="fr-FR" sz="1900" b="0" i="1" smtClean="0">
                            <a:latin typeface="Cambria Math" panose="02040503050406030204" pitchFamily="18" charset="0"/>
                          </a:rPr>
                        </m:ctrlPr>
                      </m:dPr>
                      <m:e>
                        <m:f>
                          <m:fPr>
                            <m:ctrlPr>
                              <a:rPr lang="fr-FR" sz="1900" i="1">
                                <a:latin typeface="Cambria Math" panose="02040503050406030204" pitchFamily="18" charset="0"/>
                              </a:rPr>
                            </m:ctrlPr>
                          </m:fPr>
                          <m:num>
                            <m:r>
                              <a:rPr lang="fr-FR" sz="1900" i="1">
                                <a:latin typeface="Cambria Math" panose="02040503050406030204" pitchFamily="18" charset="0"/>
                              </a:rPr>
                              <m:t>𝜋</m:t>
                            </m:r>
                            <m:sSub>
                              <m:sSubPr>
                                <m:ctrlPr>
                                  <a:rPr lang="fr-FR" sz="1900" i="1">
                                    <a:latin typeface="Cambria Math" panose="02040503050406030204" pitchFamily="18" charset="0"/>
                                  </a:rPr>
                                </m:ctrlPr>
                              </m:sSubPr>
                              <m:e>
                                <m:r>
                                  <a:rPr lang="fr-FR" sz="1900" i="1">
                                    <a:latin typeface="Cambria Math" panose="02040503050406030204" pitchFamily="18" charset="0"/>
                                  </a:rPr>
                                  <m:t>𝐶</m:t>
                                </m:r>
                              </m:e>
                              <m:sub>
                                <m:r>
                                  <a:rPr lang="fr-FR" sz="1900" i="1">
                                    <a:latin typeface="Cambria Math" panose="02040503050406030204" pitchFamily="18" charset="0"/>
                                  </a:rPr>
                                  <m:t>𝑒</m:t>
                                </m:r>
                              </m:sub>
                            </m:sSub>
                            <m:r>
                              <a:rPr lang="fr-FR" sz="1900" b="0" i="1" smtClean="0">
                                <a:latin typeface="Cambria Math" panose="02040503050406030204" pitchFamily="18" charset="0"/>
                              </a:rPr>
                              <m:t>𝑟</m:t>
                            </m:r>
                            <m:r>
                              <a:rPr lang="fr-FR" sz="1900" i="1">
                                <a:latin typeface="Cambria Math" panose="02040503050406030204" pitchFamily="18" charset="0"/>
                              </a:rPr>
                              <m:t>∗</m:t>
                            </m:r>
                            <m:func>
                              <m:funcPr>
                                <m:ctrlPr>
                                  <a:rPr lang="fr-FR" sz="1900" i="1">
                                    <a:latin typeface="Cambria Math" panose="02040503050406030204" pitchFamily="18" charset="0"/>
                                  </a:rPr>
                                </m:ctrlPr>
                              </m:funcPr>
                              <m:fName>
                                <m:r>
                                  <m:rPr>
                                    <m:sty m:val="p"/>
                                  </m:rPr>
                                  <a:rPr lang="fr-FR" sz="1900">
                                    <a:latin typeface="Cambria Math" panose="02040503050406030204" pitchFamily="18" charset="0"/>
                                  </a:rPr>
                                  <m:t>cos</m:t>
                                </m:r>
                              </m:fName>
                              <m:e>
                                <m:d>
                                  <m:dPr>
                                    <m:ctrlPr>
                                      <a:rPr lang="fr-FR" sz="1900" i="1">
                                        <a:latin typeface="Cambria Math" panose="02040503050406030204" pitchFamily="18" charset="0"/>
                                      </a:rPr>
                                    </m:ctrlPr>
                                  </m:dPr>
                                  <m:e>
                                    <m:f>
                                      <m:fPr>
                                        <m:ctrlPr>
                                          <a:rPr lang="fr-FR" sz="1900" i="1">
                                            <a:latin typeface="Cambria Math" panose="02040503050406030204" pitchFamily="18" charset="0"/>
                                          </a:rPr>
                                        </m:ctrlPr>
                                      </m:fPr>
                                      <m:num>
                                        <m:r>
                                          <a:rPr lang="fr-FR" sz="1900" i="1">
                                            <a:latin typeface="Cambria Math" panose="02040503050406030204" pitchFamily="18" charset="0"/>
                                          </a:rPr>
                                          <m:t>𝜋</m:t>
                                        </m:r>
                                        <m:sSup>
                                          <m:sSupPr>
                                            <m:ctrlPr>
                                              <a:rPr lang="fr-FR" sz="1900" i="1">
                                                <a:latin typeface="Cambria Math" panose="02040503050406030204" pitchFamily="18" charset="0"/>
                                              </a:rPr>
                                            </m:ctrlPr>
                                          </m:sSupPr>
                                          <m:e>
                                            <m:r>
                                              <a:rPr lang="fr-FR" sz="1900" i="1">
                                                <a:latin typeface="Cambria Math" panose="02040503050406030204" pitchFamily="18" charset="0"/>
                                              </a:rPr>
                                              <m:t>𝑟</m:t>
                                            </m:r>
                                          </m:e>
                                          <m:sup>
                                            <m:r>
                                              <a:rPr lang="fr-FR" sz="1900" i="1">
                                                <a:latin typeface="Cambria Math" panose="02040503050406030204" pitchFamily="18" charset="0"/>
                                              </a:rPr>
                                              <m:t>2</m:t>
                                            </m:r>
                                          </m:sup>
                                        </m:sSup>
                                      </m:num>
                                      <m:den>
                                        <m:r>
                                          <a:rPr lang="fr-FR" sz="1900" i="1">
                                            <a:latin typeface="Cambria Math" panose="02040503050406030204" pitchFamily="18" charset="0"/>
                                          </a:rPr>
                                          <m:t>2</m:t>
                                        </m:r>
                                        <m:sSup>
                                          <m:sSupPr>
                                            <m:ctrlPr>
                                              <a:rPr lang="fr-FR" sz="1900" i="1">
                                                <a:latin typeface="Cambria Math" panose="02040503050406030204" pitchFamily="18" charset="0"/>
                                              </a:rPr>
                                            </m:ctrlPr>
                                          </m:sSupPr>
                                          <m:e>
                                            <m:r>
                                              <a:rPr lang="fr-FR" sz="1900" i="1">
                                                <a:latin typeface="Cambria Math" panose="02040503050406030204" pitchFamily="18" charset="0"/>
                                              </a:rPr>
                                              <m:t>𝑅</m:t>
                                            </m:r>
                                          </m:e>
                                          <m:sup>
                                            <m:r>
                                              <a:rPr lang="fr-FR" sz="1900" i="1">
                                                <a:latin typeface="Cambria Math" panose="02040503050406030204" pitchFamily="18" charset="0"/>
                                              </a:rPr>
                                              <m:t>2</m:t>
                                            </m:r>
                                          </m:sup>
                                        </m:sSup>
                                      </m:den>
                                    </m:f>
                                  </m:e>
                                </m:d>
                              </m:e>
                            </m:func>
                          </m:num>
                          <m:den>
                            <m:sSup>
                              <m:sSupPr>
                                <m:ctrlPr>
                                  <a:rPr lang="fr-FR" sz="1900" i="1">
                                    <a:latin typeface="Cambria Math" panose="02040503050406030204" pitchFamily="18" charset="0"/>
                                  </a:rPr>
                                </m:ctrlPr>
                              </m:sSupPr>
                              <m:e>
                                <m:r>
                                  <a:rPr lang="fr-FR" sz="1900" i="1">
                                    <a:latin typeface="Cambria Math" panose="02040503050406030204" pitchFamily="18" charset="0"/>
                                  </a:rPr>
                                  <m:t>𝑅</m:t>
                                </m:r>
                              </m:e>
                              <m:sup>
                                <m:r>
                                  <a:rPr lang="fr-FR" sz="1900" i="1">
                                    <a:latin typeface="Cambria Math" panose="02040503050406030204" pitchFamily="18" charset="0"/>
                                  </a:rPr>
                                  <m:t>2</m:t>
                                </m:r>
                              </m:sup>
                            </m:sSup>
                            <m:r>
                              <a:rPr lang="fr-FR" sz="1900" i="1">
                                <a:latin typeface="Cambria Math" panose="02040503050406030204" pitchFamily="18" charset="0"/>
                              </a:rPr>
                              <m:t> </m:t>
                            </m:r>
                          </m:den>
                        </m:f>
                        <m:r>
                          <a:rPr lang="fr-FR" sz="1900" b="0" i="1" smtClean="0">
                            <a:latin typeface="Cambria Math" panose="02040503050406030204" pitchFamily="18" charset="0"/>
                          </a:rPr>
                          <m:t>−</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𝑟</m:t>
                            </m:r>
                          </m:e>
                          <m:sup>
                            <m:r>
                              <a:rPr lang="fr-FR" sz="1900" b="0" i="1" smtClean="0">
                                <a:latin typeface="Cambria Math" panose="02040503050406030204" pitchFamily="18" charset="0"/>
                              </a:rPr>
                              <m:t>2</m:t>
                            </m:r>
                          </m:sup>
                        </m:sSup>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𝑡</m:t>
                            </m:r>
                          </m:e>
                          <m:sup>
                            <m:r>
                              <a:rPr lang="fr-FR" sz="1900" b="0" i="1" smtClean="0">
                                <a:latin typeface="Cambria Math" panose="02040503050406030204" pitchFamily="18" charset="0"/>
                              </a:rPr>
                              <m:t>0,25</m:t>
                            </m:r>
                          </m:sup>
                        </m:sSup>
                        <m:r>
                          <a:rPr lang="fr-FR" sz="1900" b="0" i="1" smtClean="0">
                            <a:latin typeface="Cambria Math" panose="02040503050406030204" pitchFamily="18" charset="0"/>
                          </a:rPr>
                          <m:t>−2</m:t>
                        </m:r>
                        <m:r>
                          <a:rPr lang="fr-FR" sz="1900" b="0" i="1" smtClean="0">
                            <a:latin typeface="Cambria Math" panose="02040503050406030204" pitchFamily="18" charset="0"/>
                          </a:rPr>
                          <m:t>𝑟</m:t>
                        </m:r>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𝑡</m:t>
                            </m:r>
                          </m:e>
                          <m:sup>
                            <m:r>
                              <a:rPr lang="fr-FR" sz="1900" b="0" i="1" smtClean="0">
                                <a:latin typeface="Cambria Math" panose="02040503050406030204" pitchFamily="18" charset="0"/>
                              </a:rPr>
                              <m:t>0,25</m:t>
                            </m:r>
                          </m:sup>
                        </m:sSup>
                        <m:d>
                          <m:dPr>
                            <m:ctrlPr>
                              <a:rPr lang="fr-FR" sz="1900" b="0" i="1" smtClean="0">
                                <a:latin typeface="Cambria Math" panose="02040503050406030204" pitchFamily="18" charset="0"/>
                              </a:rPr>
                            </m:ctrlPr>
                          </m:dPr>
                          <m:e>
                            <m:r>
                              <a:rPr lang="fr-FR" sz="1900" b="0" i="1" smtClean="0">
                                <a:latin typeface="Cambria Math" panose="02040503050406030204" pitchFamily="18" charset="0"/>
                              </a:rPr>
                              <m:t>𝑟</m:t>
                            </m:r>
                            <m:r>
                              <a:rPr lang="fr-FR" sz="1900" b="0" i="1" smtClean="0">
                                <a:latin typeface="Cambria Math" panose="02040503050406030204" pitchFamily="18" charset="0"/>
                              </a:rPr>
                              <m:t>−</m:t>
                            </m:r>
                            <m:r>
                              <a:rPr lang="fr-FR" sz="1900" b="0" i="1" smtClean="0">
                                <a:latin typeface="Cambria Math" panose="02040503050406030204" pitchFamily="18" charset="0"/>
                              </a:rPr>
                              <m:t>𝑅</m:t>
                            </m:r>
                          </m:e>
                        </m:d>
                      </m:e>
                    </m:d>
                    <m:r>
                      <a:rPr lang="fr-FR" sz="1900" b="0" i="1" smtClean="0">
                        <a:latin typeface="Cambria Math" panose="02040503050406030204" pitchFamily="18" charset="0"/>
                      </a:rPr>
                      <m:t>−0,25</m:t>
                    </m:r>
                    <m:f>
                      <m:fPr>
                        <m:ctrlPr>
                          <a:rPr lang="fr-FR" sz="1900" b="0" i="1" smtClean="0">
                            <a:latin typeface="Cambria Math" panose="02040503050406030204" pitchFamily="18" charset="0"/>
                          </a:rPr>
                        </m:ctrlPr>
                      </m:fPr>
                      <m:num>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𝑟</m:t>
                            </m:r>
                          </m:e>
                          <m:sup>
                            <m:r>
                              <a:rPr lang="fr-FR" sz="1900" b="0" i="1" smtClean="0">
                                <a:latin typeface="Cambria Math" panose="02040503050406030204" pitchFamily="18" charset="0"/>
                              </a:rPr>
                              <m:t>2</m:t>
                            </m:r>
                          </m:sup>
                        </m:sSup>
                        <m:d>
                          <m:dPr>
                            <m:ctrlPr>
                              <a:rPr lang="fr-FR" sz="1900" b="0" i="1" smtClean="0">
                                <a:latin typeface="Cambria Math" panose="02040503050406030204" pitchFamily="18" charset="0"/>
                              </a:rPr>
                            </m:ctrlPr>
                          </m:dPr>
                          <m:e>
                            <m:r>
                              <a:rPr lang="fr-FR" sz="1900" b="0" i="1" smtClean="0">
                                <a:latin typeface="Cambria Math" panose="02040503050406030204" pitchFamily="18" charset="0"/>
                              </a:rPr>
                              <m:t>𝑟</m:t>
                            </m:r>
                            <m:r>
                              <a:rPr lang="fr-FR" sz="1900" b="0" i="1" smtClean="0">
                                <a:latin typeface="Cambria Math" panose="02040503050406030204" pitchFamily="18" charset="0"/>
                              </a:rPr>
                              <m:t>−</m:t>
                            </m:r>
                            <m:r>
                              <a:rPr lang="fr-FR" sz="1900" b="0" i="1" smtClean="0">
                                <a:latin typeface="Cambria Math" panose="02040503050406030204" pitchFamily="18" charset="0"/>
                              </a:rPr>
                              <m:t>𝑅</m:t>
                            </m:r>
                          </m:e>
                        </m:d>
                      </m:num>
                      <m:den>
                        <m:sSup>
                          <m:sSupPr>
                            <m:ctrlPr>
                              <a:rPr lang="fr-FR" sz="1900" b="0" i="1" smtClean="0">
                                <a:latin typeface="Cambria Math" panose="02040503050406030204" pitchFamily="18" charset="0"/>
                              </a:rPr>
                            </m:ctrlPr>
                          </m:sSupPr>
                          <m:e>
                            <m:r>
                              <a:rPr lang="fr-FR" sz="1900" b="0" i="1" smtClean="0">
                                <a:latin typeface="Cambria Math" panose="02040503050406030204" pitchFamily="18" charset="0"/>
                              </a:rPr>
                              <m:t>𝑡</m:t>
                            </m:r>
                          </m:e>
                          <m:sup>
                            <m:r>
                              <a:rPr lang="fr-FR" sz="1900" b="0" i="1" smtClean="0">
                                <a:latin typeface="Cambria Math" panose="02040503050406030204" pitchFamily="18" charset="0"/>
                              </a:rPr>
                              <m:t>0,75</m:t>
                            </m:r>
                          </m:sup>
                        </m:sSup>
                      </m:den>
                    </m:f>
                  </m:oMath>
                </a14:m>
                <a:endParaRPr lang="en-GB" sz="1900" dirty="0"/>
              </a:p>
              <a:p>
                <a:endParaRPr lang="en-GB" sz="2500" dirty="0"/>
              </a:p>
              <a:p>
                <a:endParaRPr lang="en-GB" sz="2500" dirty="0"/>
              </a:p>
              <a:p>
                <a:endParaRPr lang="en-GB" sz="2500" dirty="0"/>
              </a:p>
            </p:txBody>
          </p:sp>
        </mc:Choice>
        <mc:Fallback>
          <p:sp>
            <p:nvSpPr>
              <p:cNvPr id="3" name="Espace réservé du contenu 2">
                <a:extLst>
                  <a:ext uri="{FF2B5EF4-FFF2-40B4-BE49-F238E27FC236}">
                    <a16:creationId xmlns:a16="http://schemas.microsoft.com/office/drawing/2014/main" id="{ECBBC89A-F2EB-6124-F254-2BA7648F2DEF}"/>
                  </a:ext>
                </a:extLst>
              </p:cNvPr>
              <p:cNvSpPr>
                <a:spLocks noGrp="1" noRot="1" noChangeAspect="1" noMove="1" noResize="1" noEditPoints="1" noAdjustHandles="1" noChangeArrowheads="1" noChangeShapeType="1" noTextEdit="1"/>
              </p:cNvSpPr>
              <p:nvPr>
                <p:ph idx="1"/>
              </p:nvPr>
            </p:nvSpPr>
            <p:spPr>
              <a:xfrm>
                <a:off x="838200" y="1101969"/>
                <a:ext cx="10515600" cy="2154578"/>
              </a:xfrm>
              <a:blipFill>
                <a:blip r:embed="rId2"/>
                <a:stretch>
                  <a:fillRect l="-406" t="-2833"/>
                </a:stretch>
              </a:blipFill>
            </p:spPr>
            <p:txBody>
              <a:bodyPr/>
              <a:lstStyle/>
              <a:p>
                <a:r>
                  <a:rPr lang="en-GB">
                    <a:noFill/>
                  </a:rPr>
                  <a:t> </a:t>
                </a:r>
              </a:p>
            </p:txBody>
          </p:sp>
        </mc:Fallback>
      </mc:AlternateContent>
      <p:sp>
        <p:nvSpPr>
          <p:cNvPr id="4" name="Espace réservé du numéro de diapositive 3">
            <a:extLst>
              <a:ext uri="{FF2B5EF4-FFF2-40B4-BE49-F238E27FC236}">
                <a16:creationId xmlns:a16="http://schemas.microsoft.com/office/drawing/2014/main" id="{A1F762D5-847B-5AB9-ECDF-4BAAB0B77573}"/>
              </a:ext>
            </a:extLst>
          </p:cNvPr>
          <p:cNvSpPr>
            <a:spLocks noGrp="1"/>
          </p:cNvSpPr>
          <p:nvPr>
            <p:ph type="sldNum" sz="quarter" idx="12"/>
          </p:nvPr>
        </p:nvSpPr>
        <p:spPr/>
        <p:txBody>
          <a:bodyPr/>
          <a:lstStyle/>
          <a:p>
            <a:fld id="{29D52024-642F-41C3-8CCD-3B127BFD06EA}" type="slidenum">
              <a:rPr lang="en-GB" smtClean="0"/>
              <a:t>7</a:t>
            </a:fld>
            <a:endParaRPr lang="en-GB"/>
          </a:p>
        </p:txBody>
      </p:sp>
      <p:sp>
        <p:nvSpPr>
          <p:cNvPr id="2" name="ZoneTexte 1">
            <a:extLst>
              <a:ext uri="{FF2B5EF4-FFF2-40B4-BE49-F238E27FC236}">
                <a16:creationId xmlns:a16="http://schemas.microsoft.com/office/drawing/2014/main" id="{6F865B43-83E6-BB7D-434B-F8C534AA19C2}"/>
              </a:ext>
            </a:extLst>
          </p:cNvPr>
          <p:cNvSpPr txBox="1"/>
          <p:nvPr/>
        </p:nvSpPr>
        <p:spPr>
          <a:xfrm>
            <a:off x="7939809" y="4000570"/>
            <a:ext cx="2743200" cy="1200329"/>
          </a:xfrm>
          <a:prstGeom prst="rect">
            <a:avLst/>
          </a:prstGeom>
          <a:noFill/>
        </p:spPr>
        <p:txBody>
          <a:bodyPr wrap="square" rtlCol="0">
            <a:spAutoFit/>
          </a:bodyPr>
          <a:lstStyle/>
          <a:p>
            <a:r>
              <a:rPr lang="fr-FR" dirty="0"/>
              <a:t>On peut ainsi tracer à gauche la solution manufacturée en fonction de la position.</a:t>
            </a:r>
            <a:endParaRPr lang="en-GB" dirty="0"/>
          </a:p>
        </p:txBody>
      </p:sp>
      <p:pic>
        <p:nvPicPr>
          <p:cNvPr id="11" name="Image 10">
            <a:extLst>
              <a:ext uri="{FF2B5EF4-FFF2-40B4-BE49-F238E27FC236}">
                <a16:creationId xmlns:a16="http://schemas.microsoft.com/office/drawing/2014/main" id="{C7867FA4-5B3D-76E7-0E20-EAEA9D1F2B52}"/>
              </a:ext>
            </a:extLst>
          </p:cNvPr>
          <p:cNvPicPr>
            <a:picLocks noChangeAspect="1"/>
          </p:cNvPicPr>
          <p:nvPr/>
        </p:nvPicPr>
        <p:blipFill>
          <a:blip r:embed="rId3"/>
          <a:stretch>
            <a:fillRect/>
          </a:stretch>
        </p:blipFill>
        <p:spPr>
          <a:xfrm>
            <a:off x="1542695" y="3311871"/>
            <a:ext cx="5418993" cy="3227041"/>
          </a:xfrm>
          <a:prstGeom prst="rect">
            <a:avLst/>
          </a:prstGeom>
        </p:spPr>
      </p:pic>
    </p:spTree>
    <p:extLst>
      <p:ext uri="{BB962C8B-B14F-4D97-AF65-F5344CB8AC3E}">
        <p14:creationId xmlns:p14="http://schemas.microsoft.com/office/powerpoint/2010/main" val="59835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42050C0-D20C-8ED2-942E-3175DD86CFC7}"/>
              </a:ext>
            </a:extLst>
          </p:cNvPr>
          <p:cNvSpPr>
            <a:spLocks noGrp="1"/>
          </p:cNvSpPr>
          <p:nvPr>
            <p:ph type="sldNum" sz="quarter" idx="12"/>
          </p:nvPr>
        </p:nvSpPr>
        <p:spPr/>
        <p:txBody>
          <a:bodyPr/>
          <a:lstStyle/>
          <a:p>
            <a:fld id="{29D52024-642F-41C3-8CCD-3B127BFD06EA}" type="slidenum">
              <a:rPr lang="en-GB" smtClean="0"/>
              <a:t>8</a:t>
            </a:fld>
            <a:endParaRPr lang="en-GB"/>
          </a:p>
        </p:txBody>
      </p:sp>
      <p:pic>
        <p:nvPicPr>
          <p:cNvPr id="2" name="Image 1">
            <a:extLst>
              <a:ext uri="{FF2B5EF4-FFF2-40B4-BE49-F238E27FC236}">
                <a16:creationId xmlns:a16="http://schemas.microsoft.com/office/drawing/2014/main" id="{D1721BED-D916-D379-0EBE-FDF13AE28580}"/>
              </a:ext>
            </a:extLst>
          </p:cNvPr>
          <p:cNvPicPr>
            <a:picLocks noChangeAspect="1"/>
          </p:cNvPicPr>
          <p:nvPr/>
        </p:nvPicPr>
        <p:blipFill>
          <a:blip r:embed="rId2"/>
          <a:stretch>
            <a:fillRect/>
          </a:stretch>
        </p:blipFill>
        <p:spPr>
          <a:xfrm>
            <a:off x="1119035" y="1566095"/>
            <a:ext cx="4819650" cy="3981450"/>
          </a:xfrm>
          <a:prstGeom prst="rect">
            <a:avLst/>
          </a:prstGeom>
        </p:spPr>
      </p:pic>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1882DED5-9DCB-7F30-9779-CC87F4ABACFD}"/>
                  </a:ext>
                </a:extLst>
              </p:cNvPr>
              <p:cNvSpPr txBox="1"/>
              <p:nvPr/>
            </p:nvSpPr>
            <p:spPr>
              <a:xfrm>
                <a:off x="6665898" y="2730116"/>
                <a:ext cx="4819650" cy="1200329"/>
              </a:xfrm>
              <a:prstGeom prst="rect">
                <a:avLst/>
              </a:prstGeom>
              <a:noFill/>
            </p:spPr>
            <p:txBody>
              <a:bodyPr wrap="square" rtlCol="0">
                <a:spAutoFit/>
              </a:bodyPr>
              <a:lstStyle/>
              <a:p>
                <a:r>
                  <a:rPr lang="fr-FR" dirty="0"/>
                  <a:t>La convergence en espace est respectée. On approche un ordre de convergence de 2 comme attendu. Le pas de temps est pris à </a:t>
                </a:r>
                <a14:m>
                  <m:oMath xmlns:m="http://schemas.openxmlformats.org/officeDocument/2006/math">
                    <m:r>
                      <a:rPr lang="fr-FR" b="0" i="1" smtClean="0">
                        <a:latin typeface="Cambria Math" panose="02040503050406030204" pitchFamily="18" charset="0"/>
                      </a:rPr>
                      <m:t>1</m:t>
                    </m:r>
                    <m:r>
                      <a:rPr lang="fr-FR" b="0" i="1" smtClean="0">
                        <a:latin typeface="Cambria Math" panose="02040503050406030204" pitchFamily="18" charset="0"/>
                      </a:rPr>
                      <m:t>𝑒</m:t>
                    </m:r>
                    <m:r>
                      <a:rPr lang="fr-FR" b="0" i="1" smtClean="0">
                        <a:latin typeface="Cambria Math" panose="02040503050406030204" pitchFamily="18" charset="0"/>
                      </a:rPr>
                      <m:t>7</m:t>
                    </m:r>
                    <m:r>
                      <a:rPr lang="fr-FR" b="0" i="1" smtClean="0">
                        <a:latin typeface="Cambria Math" panose="02040503050406030204" pitchFamily="18" charset="0"/>
                      </a:rPr>
                      <m:t>𝑠</m:t>
                    </m:r>
                  </m:oMath>
                </a14:m>
                <a:r>
                  <a:rPr lang="en-GB" dirty="0"/>
                  <a:t> pour un temps maximal de </a:t>
                </a:r>
                <a14:m>
                  <m:oMath xmlns:m="http://schemas.openxmlformats.org/officeDocument/2006/math">
                    <m:r>
                      <a:rPr lang="fr-FR" b="0" i="1" smtClean="0">
                        <a:latin typeface="Cambria Math" panose="02040503050406030204" pitchFamily="18" charset="0"/>
                      </a:rPr>
                      <m:t>1</m:t>
                    </m:r>
                    <m:r>
                      <a:rPr lang="fr-FR" b="0" i="1" smtClean="0">
                        <a:latin typeface="Cambria Math" panose="02040503050406030204" pitchFamily="18" charset="0"/>
                      </a:rPr>
                      <m:t>𝑒</m:t>
                    </m:r>
                    <m:r>
                      <a:rPr lang="fr-FR" b="0" i="1" smtClean="0">
                        <a:latin typeface="Cambria Math" panose="02040503050406030204" pitchFamily="18" charset="0"/>
                      </a:rPr>
                      <m:t>12</m:t>
                    </m:r>
                    <m:r>
                      <a:rPr lang="fr-FR" b="0" i="1" smtClean="0">
                        <a:latin typeface="Cambria Math" panose="02040503050406030204" pitchFamily="18" charset="0"/>
                      </a:rPr>
                      <m:t>𝑠</m:t>
                    </m:r>
                    <m:r>
                      <a:rPr lang="fr-FR" b="0" i="0" smtClean="0">
                        <a:latin typeface="Cambria Math" panose="02040503050406030204" pitchFamily="18" charset="0"/>
                      </a:rPr>
                      <m:t>.</m:t>
                    </m:r>
                  </m:oMath>
                </a14:m>
                <a:endParaRPr lang="en-GB" dirty="0"/>
              </a:p>
            </p:txBody>
          </p:sp>
        </mc:Choice>
        <mc:Fallback>
          <p:sp>
            <p:nvSpPr>
              <p:cNvPr id="5" name="ZoneTexte 4">
                <a:extLst>
                  <a:ext uri="{FF2B5EF4-FFF2-40B4-BE49-F238E27FC236}">
                    <a16:creationId xmlns:a16="http://schemas.microsoft.com/office/drawing/2014/main" id="{1882DED5-9DCB-7F30-9779-CC87F4ABACFD}"/>
                  </a:ext>
                </a:extLst>
              </p:cNvPr>
              <p:cNvSpPr txBox="1">
                <a:spLocks noRot="1" noChangeAspect="1" noMove="1" noResize="1" noEditPoints="1" noAdjustHandles="1" noChangeArrowheads="1" noChangeShapeType="1" noTextEdit="1"/>
              </p:cNvSpPr>
              <p:nvPr/>
            </p:nvSpPr>
            <p:spPr>
              <a:xfrm>
                <a:off x="6665898" y="2730116"/>
                <a:ext cx="4819650" cy="1200329"/>
              </a:xfrm>
              <a:prstGeom prst="rect">
                <a:avLst/>
              </a:prstGeom>
              <a:blipFill>
                <a:blip r:embed="rId3"/>
                <a:stretch>
                  <a:fillRect l="-1011" t="-3046" r="-253" b="-7107"/>
                </a:stretch>
              </a:blipFill>
            </p:spPr>
            <p:txBody>
              <a:bodyPr/>
              <a:lstStyle/>
              <a:p>
                <a:r>
                  <a:rPr lang="en-GB">
                    <a:noFill/>
                  </a:rPr>
                  <a:t> </a:t>
                </a:r>
              </a:p>
            </p:txBody>
          </p:sp>
        </mc:Fallback>
      </mc:AlternateContent>
    </p:spTree>
    <p:extLst>
      <p:ext uri="{BB962C8B-B14F-4D97-AF65-F5344CB8AC3E}">
        <p14:creationId xmlns:p14="http://schemas.microsoft.com/office/powerpoint/2010/main" val="404492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12E439F-8752-79D3-4BA6-1FFF1DE77925}"/>
              </a:ext>
            </a:extLst>
          </p:cNvPr>
          <p:cNvSpPr>
            <a:spLocks noGrp="1"/>
          </p:cNvSpPr>
          <p:nvPr>
            <p:ph type="sldNum" sz="quarter" idx="12"/>
          </p:nvPr>
        </p:nvSpPr>
        <p:spPr/>
        <p:txBody>
          <a:bodyPr/>
          <a:lstStyle/>
          <a:p>
            <a:fld id="{29D52024-642F-41C3-8CCD-3B127BFD06EA}" type="slidenum">
              <a:rPr lang="en-GB" smtClean="0"/>
              <a:t>9</a:t>
            </a:fld>
            <a:endParaRPr lang="en-GB"/>
          </a:p>
        </p:txBody>
      </p:sp>
      <p:sp>
        <p:nvSpPr>
          <p:cNvPr id="5" name="ZoneTexte 4">
            <a:extLst>
              <a:ext uri="{FF2B5EF4-FFF2-40B4-BE49-F238E27FC236}">
                <a16:creationId xmlns:a16="http://schemas.microsoft.com/office/drawing/2014/main" id="{39F5F2C2-585B-9177-928B-CF486FBD39A0}"/>
              </a:ext>
            </a:extLst>
          </p:cNvPr>
          <p:cNvSpPr txBox="1"/>
          <p:nvPr/>
        </p:nvSpPr>
        <p:spPr>
          <a:xfrm>
            <a:off x="7015457" y="335845"/>
            <a:ext cx="4166886" cy="5909310"/>
          </a:xfrm>
          <a:prstGeom prst="rect">
            <a:avLst/>
          </a:prstGeom>
          <a:noFill/>
        </p:spPr>
        <p:txBody>
          <a:bodyPr wrap="square" rtlCol="0">
            <a:spAutoFit/>
          </a:bodyPr>
          <a:lstStyle/>
          <a:p>
            <a:r>
              <a:rPr lang="fr-FR" dirty="0"/>
              <a:t>La convergence en temps cependant n’est pas respectée. Bien que l’erreur L2 soit faible nous n’arrivons pas à atteindre l’ordre de convergence attendue qui est de 1.</a:t>
            </a:r>
          </a:p>
          <a:p>
            <a:endParaRPr lang="fr-FR" dirty="0"/>
          </a:p>
          <a:p>
            <a:r>
              <a:rPr lang="fr-FR" dirty="0"/>
              <a:t>Cette erreur pourrait être lié à une mauvaise implémentation de notre MMS en temps. Notre choix de fonction était-il suffisamment complexe ? Avons-nous bien implémenté l’algorithme en temps ?</a:t>
            </a:r>
          </a:p>
          <a:p>
            <a:endParaRPr lang="fr-FR" dirty="0"/>
          </a:p>
          <a:p>
            <a:r>
              <a:rPr lang="fr-FR" dirty="0"/>
              <a:t>Notre solution était-elle trop complexe? Ou alors pas assez? Si la solution manufacturée est trop complexe et comporte des variations rapides, il se peut que l’atteinte du bon ordre de convergence se fasse pour des pas de temps très petit.  </a:t>
            </a:r>
          </a:p>
          <a:p>
            <a:endParaRPr lang="fr-FR" dirty="0"/>
          </a:p>
          <a:p>
            <a:endParaRPr lang="en-GB" dirty="0"/>
          </a:p>
        </p:txBody>
      </p:sp>
      <p:pic>
        <p:nvPicPr>
          <p:cNvPr id="7" name="Image 6">
            <a:extLst>
              <a:ext uri="{FF2B5EF4-FFF2-40B4-BE49-F238E27FC236}">
                <a16:creationId xmlns:a16="http://schemas.microsoft.com/office/drawing/2014/main" id="{CAF3D1FA-2FCE-2332-35FE-CE2E552C7AA8}"/>
              </a:ext>
            </a:extLst>
          </p:cNvPr>
          <p:cNvPicPr>
            <a:picLocks noChangeAspect="1"/>
          </p:cNvPicPr>
          <p:nvPr/>
        </p:nvPicPr>
        <p:blipFill>
          <a:blip r:embed="rId2"/>
          <a:stretch>
            <a:fillRect/>
          </a:stretch>
        </p:blipFill>
        <p:spPr>
          <a:xfrm>
            <a:off x="1009657" y="1506793"/>
            <a:ext cx="4830870" cy="3844414"/>
          </a:xfrm>
          <a:prstGeom prst="rect">
            <a:avLst/>
          </a:prstGeom>
        </p:spPr>
      </p:pic>
    </p:spTree>
    <p:extLst>
      <p:ext uri="{BB962C8B-B14F-4D97-AF65-F5344CB8AC3E}">
        <p14:creationId xmlns:p14="http://schemas.microsoft.com/office/powerpoint/2010/main" val="39517708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E21A0CBBAB9B4EA5B1634216B70256" ma:contentTypeVersion="3" ma:contentTypeDescription="Create a new document." ma:contentTypeScope="" ma:versionID="29de6369b1ea9d47ac2ded2f41742698">
  <xsd:schema xmlns:xsd="http://www.w3.org/2001/XMLSchema" xmlns:xs="http://www.w3.org/2001/XMLSchema" xmlns:p="http://schemas.microsoft.com/office/2006/metadata/properties" xmlns:ns3="d3841c9a-a9c7-4179-a960-719014f0751d" targetNamespace="http://schemas.microsoft.com/office/2006/metadata/properties" ma:root="true" ma:fieldsID="e3d70e0899c8ad0216c65ee8c37961dd" ns3:_="">
    <xsd:import namespace="d3841c9a-a9c7-4179-a960-719014f0751d"/>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841c9a-a9c7-4179-a960-719014f07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C6292A-7E13-427C-A196-D43C2EEE8F65}">
  <ds:schemaRefs>
    <ds:schemaRef ds:uri="d3841c9a-a9c7-4179-a960-719014f075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95A4FBC-E7A7-4751-9E16-8DABE6D11F1C}">
  <ds:schemaRefs>
    <ds:schemaRef ds:uri="http://purl.org/dc/elements/1.1/"/>
    <ds:schemaRef ds:uri="http://purl.org/dc/terms/"/>
    <ds:schemaRef ds:uri="d3841c9a-a9c7-4179-a960-719014f0751d"/>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FD435C1-A201-4B55-8070-85CB3E2C70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Grand écran</PresentationFormat>
  <Paragraphs>57</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Cambria Math</vt:lpstr>
      <vt:lpstr>Thème Office</vt:lpstr>
      <vt:lpstr>MEC8211 – Devoir 2 Vérification de code - MMS</vt:lpstr>
      <vt:lpstr>Solution numérique </vt:lpstr>
      <vt:lpstr>Solution numérique </vt:lpstr>
      <vt:lpstr>A - Comsol</vt:lpstr>
      <vt:lpstr>A - Comsol</vt:lpstr>
      <vt:lpstr>B- Analyse de convergence à l'aide de la MMS</vt:lpstr>
      <vt:lpstr>Présentation PowerPoint</vt:lpstr>
      <vt:lpstr>Présentation PowerPoint</vt:lpstr>
      <vt:lpstr>Présentation PowerPoint</vt:lpstr>
      <vt:lpstr>Présentation PowerPoint</vt:lpstr>
      <vt:lpstr>C-Conclusion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nov 2023</dc:title>
  <dc:creator>Lucas Brahic</dc:creator>
  <cp:lastModifiedBy>Lucas Brahic</cp:lastModifiedBy>
  <cp:revision>3</cp:revision>
  <dcterms:created xsi:type="dcterms:W3CDTF">2023-11-09T15:28:18Z</dcterms:created>
  <dcterms:modified xsi:type="dcterms:W3CDTF">2024-03-07T18:50:34Z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0x01010039E21A0CBBAB9B4EA5B1634216B70256</vt:lpwstr>
  </property>
</Properties>
</file>