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4" r:id="rId3"/>
    <p:sldId id="267" r:id="rId4"/>
    <p:sldId id="272" r:id="rId5"/>
    <p:sldId id="268" r:id="rId6"/>
    <p:sldId id="269" r:id="rId7"/>
    <p:sldId id="270" r:id="rId8"/>
    <p:sldId id="271" r:id="rId9"/>
    <p:sldId id="257" r:id="rId10"/>
    <p:sldId id="259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73" r:id="rId19"/>
    <p:sldId id="275" r:id="rId20"/>
    <p:sldId id="276" r:id="rId21"/>
    <p:sldId id="279" r:id="rId22"/>
    <p:sldId id="280" r:id="rId23"/>
    <p:sldId id="278" r:id="rId24"/>
    <p:sldId id="281" r:id="rId25"/>
    <p:sldId id="282" r:id="rId26"/>
    <p:sldId id="274" r:id="rId27"/>
    <p:sldId id="277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Статистика</a:t>
            </a:r>
            <a:r>
              <a:rPr lang="ru-RU" baseline="0"/>
              <a:t> успешности проектов по </a:t>
            </a:r>
            <a:r>
              <a:rPr lang="en-US" baseline="0"/>
              <a:t>Standish Group</a:t>
            </a:r>
            <a:endParaRPr lang="ru-RU"/>
          </a:p>
        </c:rich>
      </c:tx>
      <c:layout>
        <c:manualLayout>
          <c:xMode val="edge"/>
          <c:yMode val="edge"/>
          <c:x val="0.570873872013633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Завершены успешно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Лист1!$B$1:$I$1</c:f>
              <c:numCache>
                <c:formatCode>General</c:formatCode>
                <c:ptCount val="8"/>
                <c:pt idx="0">
                  <c:v>1995</c:v>
                </c:pt>
                <c:pt idx="1">
                  <c:v>2002</c:v>
                </c:pt>
                <c:pt idx="2">
                  <c:v>2004</c:v>
                </c:pt>
                <c:pt idx="3">
                  <c:v>2006</c:v>
                </c:pt>
                <c:pt idx="4">
                  <c:v>2008</c:v>
                </c:pt>
                <c:pt idx="5">
                  <c:v>2010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Лист1!$B$2:$I$2</c:f>
              <c:numCache>
                <c:formatCode>0%</c:formatCode>
                <c:ptCount val="8"/>
                <c:pt idx="0">
                  <c:v>0.16</c:v>
                </c:pt>
                <c:pt idx="1">
                  <c:v>0.34</c:v>
                </c:pt>
                <c:pt idx="2">
                  <c:v>0.28999999999999998</c:v>
                </c:pt>
                <c:pt idx="3">
                  <c:v>0.35</c:v>
                </c:pt>
                <c:pt idx="4">
                  <c:v>0.32</c:v>
                </c:pt>
                <c:pt idx="5">
                  <c:v>0.37</c:v>
                </c:pt>
                <c:pt idx="6">
                  <c:v>0.39</c:v>
                </c:pt>
                <c:pt idx="7">
                  <c:v>0.36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Вышли за рамки запланированного бюджета, сроков, либо не достигли цели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Лист1!$B$1:$I$1</c:f>
              <c:numCache>
                <c:formatCode>General</c:formatCode>
                <c:ptCount val="8"/>
                <c:pt idx="0">
                  <c:v>1995</c:v>
                </c:pt>
                <c:pt idx="1">
                  <c:v>2002</c:v>
                </c:pt>
                <c:pt idx="2">
                  <c:v>2004</c:v>
                </c:pt>
                <c:pt idx="3">
                  <c:v>2006</c:v>
                </c:pt>
                <c:pt idx="4">
                  <c:v>2008</c:v>
                </c:pt>
                <c:pt idx="5">
                  <c:v>2010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Лист1!$B$3:$I$3</c:f>
              <c:numCache>
                <c:formatCode>0%</c:formatCode>
                <c:ptCount val="8"/>
                <c:pt idx="0">
                  <c:v>0.53</c:v>
                </c:pt>
                <c:pt idx="1">
                  <c:v>0.51</c:v>
                </c:pt>
                <c:pt idx="2">
                  <c:v>0.52</c:v>
                </c:pt>
                <c:pt idx="3">
                  <c:v>0.46</c:v>
                </c:pt>
                <c:pt idx="4">
                  <c:v>0.44</c:v>
                </c:pt>
                <c:pt idx="5">
                  <c:v>0.42</c:v>
                </c:pt>
                <c:pt idx="6">
                  <c:v>0.43</c:v>
                </c:pt>
                <c:pt idx="7">
                  <c:v>0.48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Потерпели неудачу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Лист1!$B$1:$I$1</c:f>
              <c:numCache>
                <c:formatCode>General</c:formatCode>
                <c:ptCount val="8"/>
                <c:pt idx="0">
                  <c:v>1995</c:v>
                </c:pt>
                <c:pt idx="1">
                  <c:v>2002</c:v>
                </c:pt>
                <c:pt idx="2">
                  <c:v>2004</c:v>
                </c:pt>
                <c:pt idx="3">
                  <c:v>2006</c:v>
                </c:pt>
                <c:pt idx="4">
                  <c:v>2008</c:v>
                </c:pt>
                <c:pt idx="5">
                  <c:v>2010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Лист1!$B$4:$I$4</c:f>
              <c:numCache>
                <c:formatCode>0%</c:formatCode>
                <c:ptCount val="8"/>
                <c:pt idx="0">
                  <c:v>0.31</c:v>
                </c:pt>
                <c:pt idx="1">
                  <c:v>0.15</c:v>
                </c:pt>
                <c:pt idx="2">
                  <c:v>0.19</c:v>
                </c:pt>
                <c:pt idx="3">
                  <c:v>0.19</c:v>
                </c:pt>
                <c:pt idx="4">
                  <c:v>0.24</c:v>
                </c:pt>
                <c:pt idx="5">
                  <c:v>0.21</c:v>
                </c:pt>
                <c:pt idx="6">
                  <c:v>0.18</c:v>
                </c:pt>
                <c:pt idx="7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8144520"/>
        <c:axId val="468144912"/>
      </c:barChart>
      <c:catAx>
        <c:axId val="46814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44912"/>
        <c:crosses val="autoZero"/>
        <c:auto val="1"/>
        <c:lblAlgn val="ctr"/>
        <c:lblOffset val="100"/>
        <c:noMultiLvlLbl val="0"/>
      </c:catAx>
      <c:valAx>
        <c:axId val="46814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4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CAD30-D12E-4E87-9480-0C17B6D91098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45AF-3FCF-4B19-B230-38A0F92A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45AF-3FCF-4B19-B230-38A0F92A0D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7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.pelipas@solarl.ru" TargetMode="External"/><Relationship Id="rId2" Type="http://schemas.openxmlformats.org/officeDocument/2006/relationships/hyperlink" Target="mailto:pelipas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Гибкие методологии проектирования ПО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Практический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видит </a:t>
            </a:r>
            <a:r>
              <a:rPr lang="en-US" dirty="0" smtClean="0"/>
              <a:t>SDLC </a:t>
            </a:r>
            <a:r>
              <a:rPr lang="ru-RU" dirty="0" smtClean="0"/>
              <a:t>разработчик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Анализ</a:t>
            </a:r>
            <a:r>
              <a:rPr lang="ru-RU" dirty="0" smtClean="0"/>
              <a:t>: «интересно, что там у </a:t>
            </a:r>
            <a:br>
              <a:rPr lang="ru-RU" dirty="0" smtClean="0"/>
            </a:br>
            <a:r>
              <a:rPr lang="ru-RU" dirty="0" smtClean="0"/>
              <a:t>них за задачка…»</a:t>
            </a:r>
          </a:p>
          <a:p>
            <a:r>
              <a:rPr lang="ru-RU" b="1" dirty="0" smtClean="0">
                <a:solidFill>
                  <a:srgbClr val="00B050"/>
                </a:solidFill>
              </a:rPr>
              <a:t>Проектирование</a:t>
            </a:r>
            <a:r>
              <a:rPr lang="ru-RU" dirty="0" smtClean="0"/>
              <a:t>: «я построю</a:t>
            </a:r>
            <a:br>
              <a:rPr lang="ru-RU" dirty="0" smtClean="0"/>
            </a:br>
            <a:r>
              <a:rPr lang="ru-RU" dirty="0" smtClean="0"/>
              <a:t>свою собственную архитектуру, </a:t>
            </a:r>
            <a:br>
              <a:rPr lang="ru-RU" dirty="0" smtClean="0"/>
            </a:br>
            <a:r>
              <a:rPr lang="ru-RU" dirty="0" smtClean="0"/>
              <a:t>с сущностями и связями!»</a:t>
            </a:r>
          </a:p>
          <a:p>
            <a:r>
              <a:rPr lang="ru-RU" b="1" dirty="0" smtClean="0">
                <a:solidFill>
                  <a:srgbClr val="00B050"/>
                </a:solidFill>
              </a:rPr>
              <a:t>Реализация</a:t>
            </a:r>
            <a:r>
              <a:rPr lang="ru-RU" dirty="0" smtClean="0"/>
              <a:t>: «</a:t>
            </a:r>
            <a:r>
              <a:rPr lang="ru-RU" dirty="0" err="1" smtClean="0"/>
              <a:t>кодинг</a:t>
            </a:r>
            <a:r>
              <a:rPr lang="ru-RU" dirty="0" smtClean="0"/>
              <a:t> – это то, ради чего я пришел в профессию!»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Внедрение</a:t>
            </a:r>
            <a:r>
              <a:rPr lang="ru-RU" dirty="0" smtClean="0"/>
              <a:t>: «веселье кончилось, надо теперь как-то сдать работу, а эти идиоты придираются к мелочам»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Эксплуатация/сопровождение</a:t>
            </a:r>
            <a:r>
              <a:rPr lang="ru-RU" dirty="0" smtClean="0"/>
              <a:t>: «да я уже видеть не хочу это старье, я хочу писать что-то новое и интересное!»</a:t>
            </a:r>
          </a:p>
          <a:p>
            <a:endParaRPr lang="en-US" dirty="0"/>
          </a:p>
        </p:txBody>
      </p:sp>
      <p:pic>
        <p:nvPicPr>
          <p:cNvPr id="1026" name="Picture 2" descr="Image result for software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064" y="1243819"/>
            <a:ext cx="3723936" cy="203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Жестокая правда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SDLC </a:t>
            </a:r>
            <a:r>
              <a:rPr lang="ru-RU" dirty="0" smtClean="0"/>
              <a:t>глазами заказчика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575" y="2269717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Анализ</a:t>
            </a:r>
            <a:r>
              <a:rPr lang="ru-RU" dirty="0" smtClean="0"/>
              <a:t>: «Они тратят мое время и деньги </a:t>
            </a:r>
            <a:br>
              <a:rPr lang="ru-RU" dirty="0" smtClean="0"/>
            </a:br>
            <a:r>
              <a:rPr lang="ru-RU" dirty="0" smtClean="0"/>
              <a:t>на разговоры!»</a:t>
            </a:r>
            <a:r>
              <a:rPr lang="ru-RU" i="1" dirty="0" smtClean="0"/>
              <a:t>.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Проектирование</a:t>
            </a:r>
            <a:r>
              <a:rPr lang="ru-RU" dirty="0" smtClean="0"/>
              <a:t>: «Они тратят мое время </a:t>
            </a:r>
            <a:br>
              <a:rPr lang="ru-RU" dirty="0" smtClean="0"/>
            </a:br>
            <a:r>
              <a:rPr lang="ru-RU" dirty="0" smtClean="0"/>
              <a:t>и деньги на дурацкие картинки!».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Реализация</a:t>
            </a:r>
            <a:r>
              <a:rPr lang="ru-RU" dirty="0" smtClean="0"/>
              <a:t>: «Они тратят мое время и деньги </a:t>
            </a:r>
            <a:br>
              <a:rPr lang="ru-RU" dirty="0" smtClean="0"/>
            </a:br>
            <a:r>
              <a:rPr lang="ru-RU" dirty="0" smtClean="0"/>
              <a:t>вообще не пойми на что!»</a:t>
            </a:r>
          </a:p>
          <a:p>
            <a:r>
              <a:rPr lang="ru-RU" b="1" dirty="0" smtClean="0">
                <a:solidFill>
                  <a:srgbClr val="00B050"/>
                </a:solidFill>
              </a:rPr>
              <a:t>Внедрение</a:t>
            </a:r>
            <a:r>
              <a:rPr lang="ru-RU" dirty="0" smtClean="0"/>
              <a:t>: «Наконец-то я получил хоть что-то!»</a:t>
            </a:r>
          </a:p>
          <a:p>
            <a:r>
              <a:rPr lang="ru-RU" b="1" dirty="0" smtClean="0">
                <a:solidFill>
                  <a:srgbClr val="00B050"/>
                </a:solidFill>
              </a:rPr>
              <a:t>Эксплуатация/сопровождение</a:t>
            </a:r>
            <a:r>
              <a:rPr lang="ru-RU" dirty="0" smtClean="0"/>
              <a:t>: «Все работает, деньги наконец-то стали зарабатываться, а не только расходоваться. Но неплохо бы еще сделать…»</a:t>
            </a:r>
          </a:p>
          <a:p>
            <a:endParaRPr lang="en-US" dirty="0"/>
          </a:p>
        </p:txBody>
      </p:sp>
      <p:pic>
        <p:nvPicPr>
          <p:cNvPr id="2050" name="Picture 2" descr="Image result for mean business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66" y="1295400"/>
            <a:ext cx="3274504" cy="21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разрешить противоречие?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Избавиться от каких-либо фаз цикла – не всегда возможно.</a:t>
            </a:r>
          </a:p>
          <a:p>
            <a:pPr lvl="1"/>
            <a:r>
              <a:rPr lang="ru-RU" dirty="0" smtClean="0"/>
              <a:t>«Зеленый цикл» программиста – разработка «из любви к искусству», (например, вклад в </a:t>
            </a:r>
            <a:r>
              <a:rPr lang="en-US" dirty="0" smtClean="0"/>
              <a:t>open</a:t>
            </a:r>
            <a:r>
              <a:rPr lang="ru-RU" dirty="0" smtClean="0"/>
              <a:t> </a:t>
            </a:r>
            <a:r>
              <a:rPr lang="en-US" dirty="0" smtClean="0"/>
              <a:t>source</a:t>
            </a:r>
            <a:r>
              <a:rPr lang="ru-RU" dirty="0" smtClean="0"/>
              <a:t> проекты). </a:t>
            </a:r>
            <a:r>
              <a:rPr lang="ru-RU" i="1" dirty="0" smtClean="0"/>
              <a:t>Интересно, но безденежно.</a:t>
            </a:r>
          </a:p>
          <a:p>
            <a:pPr lvl="1"/>
            <a:r>
              <a:rPr lang="ru-RU" dirty="0" smtClean="0"/>
              <a:t>«Зеленый цикл» бизнеса –</a:t>
            </a:r>
            <a:r>
              <a:rPr lang="en-US" dirty="0" smtClean="0"/>
              <a:t> </a:t>
            </a:r>
            <a:r>
              <a:rPr lang="ru-RU" dirty="0" smtClean="0"/>
              <a:t>внедрение готовых решений (например, типовой конфигурации 1С). </a:t>
            </a:r>
            <a:r>
              <a:rPr lang="ru-RU" i="1" dirty="0" smtClean="0"/>
              <a:t>Деньги приносит, но не интересно.</a:t>
            </a:r>
          </a:p>
          <a:p>
            <a:r>
              <a:rPr lang="ru-RU" dirty="0" smtClean="0"/>
              <a:t>Если нельзя полностью убрать противоречия, надо их максимально сгладить, т.е. убрать раздражающие факторы для обеих сторон.</a:t>
            </a:r>
          </a:p>
          <a:p>
            <a:r>
              <a:rPr lang="ru-RU" dirty="0" smtClean="0"/>
              <a:t>В то же время, стоит максимально усилить мотивирующие факторы обеих сторон.</a:t>
            </a:r>
          </a:p>
          <a:p>
            <a:r>
              <a:rPr lang="ru-RU" dirty="0" smtClean="0"/>
              <a:t>Основной метод – переход на итеративную разработку с короткими итерациями.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0083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Раздражающие факторы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У </a:t>
            </a:r>
            <a:r>
              <a:rPr lang="ru-RU" b="1" dirty="0" smtClean="0"/>
              <a:t>бизнеса </a:t>
            </a:r>
            <a:r>
              <a:rPr lang="ru-RU" dirty="0" smtClean="0"/>
              <a:t>– это </a:t>
            </a:r>
            <a:r>
              <a:rPr lang="ru-RU" b="1" dirty="0" smtClean="0"/>
              <a:t>время = деньги</a:t>
            </a:r>
            <a:r>
              <a:rPr lang="ru-RU" dirty="0" smtClean="0"/>
              <a:t>, которые приходится тратить до получения результата. </a:t>
            </a:r>
          </a:p>
          <a:p>
            <a:pPr lvl="1"/>
            <a:r>
              <a:rPr lang="ru-RU" dirty="0" smtClean="0"/>
              <a:t>Уменьшаем время разработки –</a:t>
            </a:r>
            <a:r>
              <a:rPr lang="en-US" dirty="0" smtClean="0"/>
              <a:t>&gt; </a:t>
            </a:r>
            <a:r>
              <a:rPr lang="ru-RU" dirty="0" smtClean="0"/>
              <a:t>уменьшаем боль заказчика. </a:t>
            </a:r>
          </a:p>
          <a:p>
            <a:r>
              <a:rPr lang="ru-RU" dirty="0" smtClean="0"/>
              <a:t>У </a:t>
            </a:r>
            <a:r>
              <a:rPr lang="ru-RU" b="1" dirty="0" smtClean="0"/>
              <a:t>разработки </a:t>
            </a:r>
            <a:r>
              <a:rPr lang="ru-RU" dirty="0" smtClean="0"/>
              <a:t>– это процессы </a:t>
            </a:r>
            <a:r>
              <a:rPr lang="ru-RU" b="1" dirty="0" smtClean="0"/>
              <a:t>сдачи продукта заказчику</a:t>
            </a:r>
            <a:r>
              <a:rPr lang="ru-RU" dirty="0" smtClean="0"/>
              <a:t> (конфликт интересов) и </a:t>
            </a:r>
            <a:r>
              <a:rPr lang="ru-RU" b="1" dirty="0" smtClean="0"/>
              <a:t>сопровождения</a:t>
            </a:r>
            <a:r>
              <a:rPr lang="ru-RU" dirty="0" smtClean="0"/>
              <a:t> (хочется делать новое, а не работать со старым кодом)</a:t>
            </a:r>
          </a:p>
          <a:p>
            <a:pPr lvl="1"/>
            <a:r>
              <a:rPr lang="ru-RU" dirty="0" smtClean="0"/>
              <a:t>Уменьшаем время разработки –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ru-RU" dirty="0" smtClean="0"/>
              <a:t>уменьшаем объем –</a:t>
            </a:r>
            <a:r>
              <a:rPr lang="en-US" dirty="0" smtClean="0"/>
              <a:t>&gt;</a:t>
            </a:r>
            <a:r>
              <a:rPr lang="ru-RU" dirty="0" smtClean="0"/>
              <a:t> упрощаем процесс сдачи –</a:t>
            </a:r>
            <a:r>
              <a:rPr lang="en-US" dirty="0" smtClean="0"/>
              <a:t>&gt; </a:t>
            </a:r>
            <a:r>
              <a:rPr lang="ru-RU" dirty="0" smtClean="0"/>
              <a:t>уменьшаем боль разработчика.</a:t>
            </a:r>
          </a:p>
          <a:p>
            <a:pPr lvl="1"/>
            <a:r>
              <a:rPr lang="ru-RU" dirty="0" smtClean="0"/>
              <a:t>Уменьшаем время разработки –</a:t>
            </a:r>
            <a:r>
              <a:rPr lang="en-US" dirty="0" smtClean="0"/>
              <a:t>&gt; </a:t>
            </a:r>
            <a:r>
              <a:rPr lang="ru-RU" dirty="0" smtClean="0"/>
              <a:t>уменьшаем объем –</a:t>
            </a:r>
            <a:r>
              <a:rPr lang="en-US" dirty="0" smtClean="0"/>
              <a:t>&gt;</a:t>
            </a:r>
            <a:r>
              <a:rPr lang="ru-RU" dirty="0" smtClean="0"/>
              <a:t> необходимо повторение цикла –</a:t>
            </a:r>
            <a:r>
              <a:rPr lang="en-US" dirty="0" smtClean="0"/>
              <a:t>&gt;</a:t>
            </a:r>
            <a:r>
              <a:rPr lang="ru-RU" dirty="0" smtClean="0"/>
              <a:t> работа по сопровождению идет на фоне работы по новой итерации цикла –</a:t>
            </a:r>
            <a:r>
              <a:rPr lang="en-US" dirty="0" smtClean="0"/>
              <a:t>&gt; </a:t>
            </a:r>
            <a:r>
              <a:rPr lang="ru-RU" dirty="0" smtClean="0"/>
              <a:t>уменьшаем боль разработчика.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Мотивирующие факторы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бизнеса:</a:t>
            </a:r>
          </a:p>
          <a:p>
            <a:pPr lvl="1"/>
            <a:r>
              <a:rPr lang="ru-RU" dirty="0" smtClean="0"/>
              <a:t>Скорость выхода на рынок;</a:t>
            </a:r>
          </a:p>
          <a:p>
            <a:pPr lvl="1"/>
            <a:r>
              <a:rPr lang="ru-RU" dirty="0" smtClean="0"/>
              <a:t>Скорость получения обратной связи от рынка;</a:t>
            </a:r>
          </a:p>
          <a:p>
            <a:pPr lvl="1"/>
            <a:r>
              <a:rPr lang="ru-RU" dirty="0" smtClean="0"/>
              <a:t>Возможность минимизировать расходы при неудачном старте (закрытие или</a:t>
            </a:r>
            <a:r>
              <a:rPr lang="en-US" dirty="0" smtClean="0"/>
              <a:t> pivot</a:t>
            </a:r>
            <a:r>
              <a:rPr lang="ru-RU" dirty="0" smtClean="0"/>
              <a:t> проекта);</a:t>
            </a:r>
          </a:p>
          <a:p>
            <a:r>
              <a:rPr lang="ru-RU" dirty="0" smtClean="0"/>
              <a:t>Для разработки:</a:t>
            </a:r>
          </a:p>
          <a:p>
            <a:pPr lvl="1"/>
            <a:r>
              <a:rPr lang="ru-RU" dirty="0" smtClean="0"/>
              <a:t>«Слона легче есть по кусочкам»;</a:t>
            </a:r>
          </a:p>
          <a:p>
            <a:pPr lvl="1"/>
            <a:r>
              <a:rPr lang="ru-RU" dirty="0" smtClean="0"/>
              <a:t>Возможность чаще корректировать свои планы и оценки, постоянно улучшая их точность; </a:t>
            </a:r>
          </a:p>
          <a:p>
            <a:pPr lvl="1"/>
            <a:r>
              <a:rPr lang="ru-RU" dirty="0" smtClean="0"/>
              <a:t>Скорость получения обратной связи от технического окружения системы (для вскрытия возможных  недостатков архитектуры или реализации).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4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итеративного метода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Организационные сложности частого повторения фазы анализа:</a:t>
            </a:r>
            <a:endParaRPr lang="ru-RU" dirty="0"/>
          </a:p>
          <a:p>
            <a:pPr lvl="1"/>
            <a:r>
              <a:rPr lang="ru-RU" dirty="0"/>
              <a:t>Обеспечение вовлеченности представителей бизнеса в ежедневную работу команды </a:t>
            </a:r>
            <a:r>
              <a:rPr lang="ru-RU" dirty="0" smtClean="0"/>
              <a:t>(+ обратная связь)</a:t>
            </a:r>
            <a:endParaRPr lang="ru-RU" dirty="0"/>
          </a:p>
          <a:p>
            <a:r>
              <a:rPr lang="ru-RU" dirty="0" smtClean="0"/>
              <a:t>Рост доли постоянных расходов в фазе внедрения системы:</a:t>
            </a:r>
          </a:p>
          <a:p>
            <a:pPr lvl="1"/>
            <a:r>
              <a:rPr lang="ru-RU" dirty="0" smtClean="0"/>
              <a:t>Автоматизация процесса тестирования - юнит-тестирование</a:t>
            </a:r>
            <a:r>
              <a:rPr lang="en-US" dirty="0" smtClean="0"/>
              <a:t>, </a:t>
            </a:r>
            <a:r>
              <a:rPr lang="ru-RU" dirty="0" smtClean="0"/>
              <a:t>автоматизированное интеграционное/регрессионное тестирование;</a:t>
            </a:r>
          </a:p>
          <a:p>
            <a:pPr lvl="1"/>
            <a:r>
              <a:rPr lang="ru-RU" dirty="0" smtClean="0"/>
              <a:t>Автоматизация процесса сборки и установки системы -  непрерывная интеграция/доставка (</a:t>
            </a:r>
            <a:r>
              <a:rPr lang="en-US" dirty="0" smtClean="0"/>
              <a:t>continuous  integration/delivery)</a:t>
            </a:r>
            <a:endParaRPr lang="ru-RU" dirty="0" smtClean="0"/>
          </a:p>
          <a:p>
            <a:r>
              <a:rPr lang="ru-RU" dirty="0" smtClean="0"/>
              <a:t>Конфликты </a:t>
            </a:r>
            <a:r>
              <a:rPr lang="ru-RU" dirty="0"/>
              <a:t>выбранной архитектуры системы с выявляемыми позднее </a:t>
            </a:r>
            <a:r>
              <a:rPr lang="ru-RU" dirty="0" smtClean="0"/>
              <a:t>требованиями:</a:t>
            </a:r>
            <a:endParaRPr lang="ru-RU" dirty="0"/>
          </a:p>
          <a:p>
            <a:pPr lvl="1"/>
            <a:r>
              <a:rPr lang="ru-RU" dirty="0"/>
              <a:t>Предварительное высокоуровневое проектирование как отдельная итерация проекта (обычно на фазе </a:t>
            </a:r>
            <a:r>
              <a:rPr lang="en-US" dirty="0"/>
              <a:t>presale)</a:t>
            </a:r>
            <a:endParaRPr lang="ru-RU" dirty="0"/>
          </a:p>
          <a:p>
            <a:pPr lvl="1"/>
            <a:r>
              <a:rPr lang="ru-RU" dirty="0"/>
              <a:t>Проблема общая для любых методов, не только для итерационного. </a:t>
            </a:r>
            <a:endParaRPr lang="ru-RU" dirty="0" smtClean="0"/>
          </a:p>
          <a:p>
            <a:r>
              <a:rPr lang="ru-RU" dirty="0" smtClean="0"/>
              <a:t>Необходимость совмещать сопровождение с разработкой приводит к переключению контекста разработчиков и уменьшает их фокус:</a:t>
            </a:r>
          </a:p>
          <a:p>
            <a:pPr lvl="1"/>
            <a:r>
              <a:rPr lang="ru-RU" dirty="0" smtClean="0"/>
              <a:t>Планирование части времени итерации на работы по сопровождению.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итеративных методов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49" y="1825624"/>
            <a:ext cx="4421145" cy="4665791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Идея итеративной разработки не нова, базируется на классическом цикле </a:t>
            </a:r>
            <a:r>
              <a:rPr lang="ru-RU" dirty="0" err="1" smtClean="0"/>
              <a:t>Деминга-Шухарта</a:t>
            </a:r>
            <a:r>
              <a:rPr lang="ru-RU" dirty="0" smtClean="0"/>
              <a:t> </a:t>
            </a:r>
            <a:r>
              <a:rPr lang="en-US" b="1" dirty="0" smtClean="0"/>
              <a:t>PDCA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ru-RU" i="1" dirty="0" smtClean="0"/>
              <a:t>«</a:t>
            </a:r>
            <a:r>
              <a:rPr lang="en-US" b="1" i="1" dirty="0"/>
              <a:t>P</a:t>
            </a:r>
            <a:r>
              <a:rPr lang="en-US" i="1" dirty="0"/>
              <a:t>lan-</a:t>
            </a:r>
            <a:r>
              <a:rPr lang="en-US" b="1" i="1" dirty="0"/>
              <a:t>D</a:t>
            </a:r>
            <a:r>
              <a:rPr lang="en-US" i="1" dirty="0"/>
              <a:t>o-</a:t>
            </a:r>
            <a:r>
              <a:rPr lang="en-US" b="1" i="1" dirty="0"/>
              <a:t>C</a:t>
            </a:r>
            <a:r>
              <a:rPr lang="en-US" i="1" dirty="0"/>
              <a:t>heck-</a:t>
            </a:r>
            <a:r>
              <a:rPr lang="en-US" b="1" i="1" dirty="0"/>
              <a:t>A</a:t>
            </a:r>
            <a:r>
              <a:rPr lang="en-US" i="1" dirty="0"/>
              <a:t>ct»</a:t>
            </a:r>
            <a:r>
              <a:rPr lang="en-US" dirty="0"/>
              <a:t> - </a:t>
            </a:r>
            <a:r>
              <a:rPr lang="ru-RU" dirty="0" smtClean="0"/>
              <a:t>планирование-действие-проверка-корректировка), широко использующемся управленческой деятельности.</a:t>
            </a:r>
          </a:p>
          <a:p>
            <a:r>
              <a:rPr lang="ru-RU" dirty="0" smtClean="0"/>
              <a:t>В случае разработки ПО, можно считать, что:</a:t>
            </a:r>
          </a:p>
          <a:p>
            <a:pPr lvl="1"/>
            <a:r>
              <a:rPr lang="en-US" b="1" dirty="0" smtClean="0"/>
              <a:t>Plan</a:t>
            </a:r>
            <a:r>
              <a:rPr lang="en-US" dirty="0" smtClean="0"/>
              <a:t> – </a:t>
            </a:r>
            <a:r>
              <a:rPr lang="ru-RU" dirty="0" smtClean="0"/>
              <a:t>анализ и проектирование;</a:t>
            </a:r>
          </a:p>
          <a:p>
            <a:pPr lvl="1"/>
            <a:r>
              <a:rPr lang="en-US" b="1" dirty="0" smtClean="0"/>
              <a:t>Do</a:t>
            </a:r>
            <a:r>
              <a:rPr lang="en-US" dirty="0" smtClean="0"/>
              <a:t> –</a:t>
            </a:r>
            <a:r>
              <a:rPr lang="ru-RU" dirty="0" smtClean="0"/>
              <a:t>реализация;</a:t>
            </a:r>
          </a:p>
          <a:p>
            <a:pPr lvl="1"/>
            <a:r>
              <a:rPr lang="en-US" b="1" dirty="0" smtClean="0"/>
              <a:t>Check</a:t>
            </a:r>
            <a:r>
              <a:rPr lang="en-US" dirty="0" smtClean="0"/>
              <a:t> –</a:t>
            </a:r>
            <a:r>
              <a:rPr lang="ru-RU" dirty="0" smtClean="0"/>
              <a:t> внедрение;</a:t>
            </a:r>
          </a:p>
          <a:p>
            <a:pPr lvl="1"/>
            <a:r>
              <a:rPr lang="en-US" b="1" dirty="0" smtClean="0"/>
              <a:t>Act</a:t>
            </a:r>
            <a:r>
              <a:rPr lang="en-US" dirty="0" smtClean="0"/>
              <a:t> – </a:t>
            </a:r>
            <a:r>
              <a:rPr lang="ru-RU" dirty="0" smtClean="0"/>
              <a:t>сопровождение.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3074" name="Picture 2" descr="https://upload.wikimedia.org/wikipedia/commons/thumb/7/7a/PDCA_Cycle.svg/400px-PDCA_Cycle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12" y="2705894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5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итеративных методов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Почему сразу не пришли к итеративной модели разработки?</a:t>
            </a:r>
          </a:p>
          <a:p>
            <a:pPr lvl="1"/>
            <a:r>
              <a:rPr lang="ru-RU" dirty="0"/>
              <a:t>Отрасль начиналась с аппаратных решений, потом перешла к программно-аппаратным, потом (преимущественно) к программным.</a:t>
            </a:r>
          </a:p>
          <a:p>
            <a:pPr lvl="1"/>
            <a:r>
              <a:rPr lang="ru-RU" dirty="0" smtClean="0"/>
              <a:t>Инерция разработчиков и руководителей, привыкших к «материальным» проектам, где работает правило «7 раз отмерь, </a:t>
            </a:r>
            <a:r>
              <a:rPr lang="en-US" dirty="0" smtClean="0"/>
              <a:t>1 </a:t>
            </a:r>
            <a:r>
              <a:rPr lang="ru-RU" dirty="0" smtClean="0"/>
              <a:t>отрежь»</a:t>
            </a:r>
          </a:p>
          <a:p>
            <a:r>
              <a:rPr lang="ru-RU" dirty="0" smtClean="0"/>
              <a:t>Эволюционный переход </a:t>
            </a:r>
          </a:p>
          <a:p>
            <a:pPr lvl="1"/>
            <a:r>
              <a:rPr lang="ru-RU" dirty="0" smtClean="0"/>
              <a:t>После завершения работ над первой версией продукта, появлялось понимание, что надо делать вторую, улучшенную, и так далее. </a:t>
            </a:r>
          </a:p>
          <a:p>
            <a:pPr lvl="1"/>
            <a:r>
              <a:rPr lang="ru-RU" dirty="0" smtClean="0"/>
              <a:t>Ключевой была идея уменьшить размер этой итерации до некоего разумного минимума</a:t>
            </a:r>
          </a:p>
          <a:p>
            <a:pPr lvl="2"/>
            <a:r>
              <a:rPr lang="ru-RU" dirty="0" smtClean="0"/>
              <a:t>Технологические ограничения долгое время делали рост накладных издержек ключевым ограничивающим фактором.</a:t>
            </a:r>
          </a:p>
        </p:txBody>
      </p:sp>
    </p:spTree>
    <p:extLst>
      <p:ext uri="{BB962C8B-B14F-4D97-AF65-F5344CB8AC3E}">
        <p14:creationId xmlns:p14="http://schemas.microsoft.com/office/powerpoint/2010/main" val="243038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итеративных методик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021" y="1480459"/>
            <a:ext cx="8332470" cy="548204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Начало положено еще в 30е гг. </a:t>
            </a:r>
            <a:r>
              <a:rPr lang="en-US" dirty="0" smtClean="0"/>
              <a:t>XX </a:t>
            </a:r>
            <a:r>
              <a:rPr lang="ru-RU" dirty="0" smtClean="0"/>
              <a:t>века, </a:t>
            </a:r>
            <a:r>
              <a:rPr lang="ru-RU" dirty="0" err="1" smtClean="0"/>
              <a:t>Демингом</a:t>
            </a:r>
            <a:r>
              <a:rPr lang="ru-RU" dirty="0" smtClean="0"/>
              <a:t> и </a:t>
            </a:r>
            <a:r>
              <a:rPr lang="ru-RU" dirty="0" err="1" smtClean="0"/>
              <a:t>Шухартом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50-70е основные заказчики – военные, основной подход – каскадный:</a:t>
            </a:r>
          </a:p>
          <a:p>
            <a:pPr lvl="1"/>
            <a:r>
              <a:rPr lang="ru-RU" dirty="0" smtClean="0"/>
              <a:t>В некоторых </a:t>
            </a:r>
            <a:r>
              <a:rPr lang="en-US" dirty="0" smtClean="0"/>
              <a:t>R&amp;D </a:t>
            </a:r>
            <a:r>
              <a:rPr lang="ru-RU" dirty="0" smtClean="0"/>
              <a:t>проектах используется итеративный подход;</a:t>
            </a:r>
          </a:p>
          <a:p>
            <a:pPr lvl="1"/>
            <a:r>
              <a:rPr lang="ru-RU" dirty="0" smtClean="0"/>
              <a:t>Все чаще делаются пилотные проекты, являющиеся прообразом итеративности. </a:t>
            </a:r>
          </a:p>
          <a:p>
            <a:r>
              <a:rPr lang="ru-RU" dirty="0" smtClean="0"/>
              <a:t>В 80е произошел рывок в кон</a:t>
            </a:r>
            <a:r>
              <a:rPr lang="en-US" dirty="0" smtClean="0"/>
              <a:t>c</a:t>
            </a:r>
            <a:r>
              <a:rPr lang="ru-RU" dirty="0" smtClean="0"/>
              <a:t>ьюмеризации рынка компьютеров (появление ПК) и, как следствие, ПО; сильно ускорились процессы обратной связи, в связи с чем инкрементная модель стала завоевывать позиции в индустрии:</a:t>
            </a:r>
          </a:p>
          <a:p>
            <a:pPr lvl="1"/>
            <a:r>
              <a:rPr lang="ru-RU" dirty="0" smtClean="0"/>
              <a:t>Инкрементная (многопроходная) модель </a:t>
            </a:r>
          </a:p>
          <a:p>
            <a:pPr lvl="1"/>
            <a:r>
              <a:rPr lang="ru-RU" dirty="0" smtClean="0"/>
              <a:t>Спиральная модель</a:t>
            </a:r>
          </a:p>
          <a:p>
            <a:pPr lvl="1"/>
            <a:r>
              <a:rPr lang="ru-RU" dirty="0" smtClean="0"/>
              <a:t>К концу 80х даже МО США приняло инкрементную модель разработки</a:t>
            </a:r>
          </a:p>
          <a:p>
            <a:r>
              <a:rPr lang="ru-RU" dirty="0" smtClean="0"/>
              <a:t>В 90е итеративная разработка стала </a:t>
            </a:r>
            <a:r>
              <a:rPr lang="ru-RU" dirty="0" err="1" smtClean="0"/>
              <a:t>мейнстримом</a:t>
            </a:r>
            <a:r>
              <a:rPr lang="ru-RU" dirty="0" smtClean="0"/>
              <a:t>:</a:t>
            </a:r>
          </a:p>
          <a:p>
            <a:pPr lvl="1"/>
            <a:r>
              <a:rPr lang="en-US" b="1" dirty="0" smtClean="0"/>
              <a:t>RUP</a:t>
            </a:r>
          </a:p>
          <a:p>
            <a:pPr lvl="1"/>
            <a:r>
              <a:rPr lang="en-US" dirty="0" smtClean="0"/>
              <a:t>RAD</a:t>
            </a:r>
          </a:p>
          <a:p>
            <a:pPr lvl="1"/>
            <a:r>
              <a:rPr lang="ru-RU" dirty="0" smtClean="0"/>
              <a:t>Зарождение гибких методологий </a:t>
            </a:r>
            <a:r>
              <a:rPr lang="en-US" dirty="0" smtClean="0"/>
              <a:t>(Agile)</a:t>
            </a:r>
            <a:r>
              <a:rPr lang="ru-RU" dirty="0" smtClean="0"/>
              <a:t> – </a:t>
            </a:r>
            <a:r>
              <a:rPr lang="en-US" dirty="0" smtClean="0"/>
              <a:t>XP, Scrum.</a:t>
            </a:r>
            <a:endParaRPr lang="ru-RU" dirty="0" smtClean="0"/>
          </a:p>
          <a:p>
            <a:r>
              <a:rPr lang="ru-RU" dirty="0" smtClean="0"/>
              <a:t>В 00е годы </a:t>
            </a:r>
            <a:r>
              <a:rPr lang="en-US" dirty="0" smtClean="0"/>
              <a:t>XXI </a:t>
            </a:r>
            <a:r>
              <a:rPr lang="ru-RU" dirty="0" smtClean="0"/>
              <a:t>века индустрия вошла с набором полновесных итеративных методик разработки различных крупных компаний </a:t>
            </a:r>
            <a:r>
              <a:rPr lang="en-US" dirty="0" smtClean="0"/>
              <a:t>(RUP, MSF, etc.)</a:t>
            </a:r>
            <a:r>
              <a:rPr lang="ru-RU" dirty="0" smtClean="0"/>
              <a:t>, а вышла – в состоянии практически полной победы </a:t>
            </a:r>
            <a:r>
              <a:rPr lang="en-US" dirty="0" smtClean="0"/>
              <a:t>Agile’</a:t>
            </a:r>
            <a:r>
              <a:rPr lang="ru-RU" dirty="0" smtClean="0"/>
              <a:t>а. </a:t>
            </a:r>
          </a:p>
          <a:p>
            <a:pPr lvl="1"/>
            <a:r>
              <a:rPr lang="en-US" dirty="0" smtClean="0"/>
              <a:t>Scrum </a:t>
            </a:r>
            <a:r>
              <a:rPr lang="ru-RU" dirty="0" smtClean="0"/>
              <a:t>стал индустриальным стандартом де-факто. </a:t>
            </a:r>
          </a:p>
          <a:p>
            <a:pPr lvl="1"/>
            <a:r>
              <a:rPr lang="ru-RU" dirty="0" smtClean="0"/>
              <a:t>Появились новые, еще более легкие методологии, как </a:t>
            </a:r>
            <a:r>
              <a:rPr lang="en-US" dirty="0" smtClean="0"/>
              <a:t>Lean/Kanban</a:t>
            </a:r>
            <a:endParaRPr lang="ru-RU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6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Манифест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Мы постоянно открываем для себя более совершенные методы разработки </a:t>
            </a:r>
            <a:r>
              <a:rPr lang="ru-RU" dirty="0" smtClean="0"/>
              <a:t>программного </a:t>
            </a:r>
            <a:r>
              <a:rPr lang="ru-RU" dirty="0"/>
              <a:t>обеспечения, занимаясь разработкой непосредственно и помогая </a:t>
            </a:r>
            <a:r>
              <a:rPr lang="ru-RU" dirty="0" smtClean="0"/>
              <a:t>в </a:t>
            </a:r>
            <a:r>
              <a:rPr lang="ru-RU" dirty="0"/>
              <a:t>этом другим. Благодаря проделанной работе мы смогли осознать, что: </a:t>
            </a:r>
            <a:br>
              <a:rPr lang="ru-RU" dirty="0"/>
            </a:br>
            <a:endParaRPr lang="en-US" dirty="0"/>
          </a:p>
          <a:p>
            <a:pPr lvl="1"/>
            <a:r>
              <a:rPr lang="ru-RU" b="1" dirty="0" smtClean="0"/>
              <a:t>Люди </a:t>
            </a:r>
            <a:r>
              <a:rPr lang="ru-RU" b="1" dirty="0"/>
              <a:t>и взаимодействие</a:t>
            </a:r>
            <a:r>
              <a:rPr lang="ru-RU" dirty="0"/>
              <a:t> важнее процессов и </a:t>
            </a:r>
            <a:r>
              <a:rPr lang="ru-RU" dirty="0" smtClean="0"/>
              <a:t>инструментов</a:t>
            </a:r>
            <a:endParaRPr lang="en-US" dirty="0" smtClean="0"/>
          </a:p>
          <a:p>
            <a:pPr lvl="1"/>
            <a:r>
              <a:rPr lang="ru-RU" b="1" dirty="0" smtClean="0"/>
              <a:t>Работающий </a:t>
            </a:r>
            <a:r>
              <a:rPr lang="ru-RU" b="1" dirty="0"/>
              <a:t>продукт</a:t>
            </a:r>
            <a:r>
              <a:rPr lang="ru-RU" dirty="0"/>
              <a:t> важнее исчерпывающей </a:t>
            </a:r>
            <a:r>
              <a:rPr lang="ru-RU" dirty="0" smtClean="0"/>
              <a:t>документации</a:t>
            </a:r>
            <a:endParaRPr lang="en-US" dirty="0" smtClean="0"/>
          </a:p>
          <a:p>
            <a:pPr lvl="1"/>
            <a:r>
              <a:rPr lang="ru-RU" b="1" dirty="0" smtClean="0"/>
              <a:t>Сотрудничество с заказчиком</a:t>
            </a:r>
            <a:r>
              <a:rPr lang="ru-RU" dirty="0" smtClean="0"/>
              <a:t> важнее согласования условий контракта</a:t>
            </a:r>
            <a:endParaRPr lang="en-US" dirty="0" smtClean="0"/>
          </a:p>
          <a:p>
            <a:pPr lvl="1"/>
            <a:r>
              <a:rPr lang="ru-RU" b="1" dirty="0" smtClean="0"/>
              <a:t>Готовность </a:t>
            </a:r>
            <a:r>
              <a:rPr lang="ru-RU" b="1" dirty="0"/>
              <a:t>к изменениям</a:t>
            </a:r>
            <a:r>
              <a:rPr lang="ru-RU" dirty="0"/>
              <a:t> важнее следования первоначальному плану </a:t>
            </a:r>
            <a:br>
              <a:rPr lang="ru-RU" dirty="0"/>
            </a:br>
            <a:endParaRPr lang="ru-RU" dirty="0"/>
          </a:p>
          <a:p>
            <a:r>
              <a:rPr lang="ru-RU" dirty="0"/>
              <a:t>То есть, не отрицая важности того, что справа, </a:t>
            </a:r>
            <a:br>
              <a:rPr lang="ru-RU" dirty="0"/>
            </a:br>
            <a:r>
              <a:rPr lang="ru-RU" dirty="0"/>
              <a:t>мы всё-таки больше ценим то, что слева.</a:t>
            </a:r>
            <a:br>
              <a:rPr lang="ru-RU" dirty="0"/>
            </a:b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7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Пелипас</a:t>
            </a:r>
            <a:r>
              <a:rPr lang="ru-RU" dirty="0" smtClean="0"/>
              <a:t> Всеволод Олегович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Контакты:</a:t>
            </a:r>
          </a:p>
          <a:p>
            <a:pPr lvl="1"/>
            <a:r>
              <a:rPr lang="en-US" dirty="0" smtClean="0"/>
              <a:t>Skype: </a:t>
            </a:r>
            <a:r>
              <a:rPr lang="en-US" dirty="0" err="1" smtClean="0"/>
              <a:t>pelipas</a:t>
            </a:r>
            <a:endParaRPr lang="en-US" dirty="0" smtClean="0"/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pelipas@gmail.com</a:t>
            </a:r>
            <a:endParaRPr lang="en-US" dirty="0" smtClean="0"/>
          </a:p>
          <a:p>
            <a:pPr lvl="1"/>
            <a:r>
              <a:rPr lang="en-US" dirty="0" smtClean="0"/>
              <a:t>VK</a:t>
            </a:r>
          </a:p>
          <a:p>
            <a:r>
              <a:rPr lang="ru-RU" dirty="0"/>
              <a:t>ООО «</a:t>
            </a:r>
            <a:r>
              <a:rPr lang="ru-RU" dirty="0" err="1"/>
              <a:t>СоларЛаб</a:t>
            </a:r>
            <a:r>
              <a:rPr lang="ru-RU" dirty="0"/>
              <a:t>»</a:t>
            </a:r>
          </a:p>
          <a:p>
            <a:pPr lvl="1"/>
            <a:r>
              <a:rPr lang="en-US" dirty="0" smtClean="0">
                <a:hlinkClick r:id="rId3"/>
              </a:rPr>
              <a:t>v.pelipas@solarl.ru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4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 </a:t>
            </a:r>
            <a:r>
              <a:rPr lang="en-US" dirty="0" smtClean="0"/>
              <a:t>Agile</a:t>
            </a:r>
            <a:r>
              <a:rPr lang="ru-RU" dirty="0" smtClean="0"/>
              <a:t>-манифеста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960608"/>
            <a:ext cx="7886700" cy="431827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Наивысшим приоритетом для нас является удовлетворение потребностей</a:t>
            </a:r>
            <a:r>
              <a:rPr lang="en-US" dirty="0" smtClean="0"/>
              <a:t> </a:t>
            </a:r>
            <a:r>
              <a:rPr lang="ru-RU" dirty="0" smtClean="0"/>
              <a:t>заказчика, </a:t>
            </a:r>
            <a:r>
              <a:rPr lang="ru-RU" b="1" dirty="0" smtClean="0"/>
              <a:t>благодаря регулярной и ранней поставке полезного ПО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Ранее поставка заказчику рассматривалась как завершение цикла разработки. </a:t>
            </a:r>
          </a:p>
          <a:p>
            <a:pPr lvl="1"/>
            <a:r>
              <a:rPr lang="en-US" dirty="0" smtClean="0"/>
              <a:t>Agile</a:t>
            </a:r>
            <a:r>
              <a:rPr lang="ru-RU" dirty="0" smtClean="0"/>
              <a:t> призывает поставлять решение как можно раньше, чтобы иметь получить раннюю обратную связь и скорректировать планы, а также дать возможность бизнесу раньше выйти на рынок. </a:t>
            </a:r>
          </a:p>
          <a:p>
            <a:r>
              <a:rPr lang="ru-RU" b="1" dirty="0" smtClean="0"/>
              <a:t>Изменение требований приветствуется</a:t>
            </a:r>
            <a:r>
              <a:rPr lang="ru-RU" dirty="0" smtClean="0"/>
              <a:t>, даже на поздних стадиях разработки. </a:t>
            </a:r>
            <a:r>
              <a:rPr lang="ru-RU" dirty="0" err="1" smtClean="0"/>
              <a:t>Agile</a:t>
            </a:r>
            <a:r>
              <a:rPr lang="ru-RU" dirty="0" smtClean="0"/>
              <a:t>-процессы позволяют использовать изменения для обеспечения заказчику</a:t>
            </a:r>
            <a:r>
              <a:rPr lang="en-US" dirty="0" smtClean="0"/>
              <a:t> </a:t>
            </a:r>
            <a:r>
              <a:rPr lang="ru-RU" dirty="0" smtClean="0"/>
              <a:t>конкурентного преимущества.</a:t>
            </a:r>
          </a:p>
          <a:p>
            <a:pPr lvl="1"/>
            <a:r>
              <a:rPr lang="ru-RU" dirty="0" smtClean="0"/>
              <a:t>Ранее считалось, что работа ведется в рамках ТЗ, а любые изменения должны были проходить через тяжеловесный процесс контроля изменений. </a:t>
            </a:r>
          </a:p>
          <a:p>
            <a:pPr lvl="1"/>
            <a:r>
              <a:rPr lang="en-US" dirty="0" smtClean="0"/>
              <a:t>Agile</a:t>
            </a:r>
            <a:r>
              <a:rPr lang="ru-RU" dirty="0" smtClean="0"/>
              <a:t> призывает быть готовым к изменениям, и проектировать систему исходя из этих соображений.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 </a:t>
            </a:r>
            <a:r>
              <a:rPr lang="en-US" dirty="0" smtClean="0"/>
              <a:t>Agile</a:t>
            </a:r>
            <a:r>
              <a:rPr lang="ru-RU" dirty="0" smtClean="0"/>
              <a:t>-манифеста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960608"/>
            <a:ext cx="7886700" cy="441406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Работающий продукт следует </a:t>
            </a:r>
            <a:r>
              <a:rPr lang="ru-RU" b="1" dirty="0"/>
              <a:t>выпускать как можно чаще</a:t>
            </a:r>
            <a:r>
              <a:rPr lang="ru-RU" dirty="0"/>
              <a:t>, с периодичностью от пары недель до пары месяцев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Частые выпуски дают возможность своевременной коррекции, если развитие продукта пошло не в том направлении.</a:t>
            </a:r>
            <a:endParaRPr lang="ru-RU" dirty="0"/>
          </a:p>
          <a:p>
            <a:r>
              <a:rPr lang="ru-RU" dirty="0" smtClean="0"/>
              <a:t>На протяжении всего проекта </a:t>
            </a:r>
            <a:r>
              <a:rPr lang="ru-RU" b="1" dirty="0" smtClean="0"/>
              <a:t>разработчики и представители бизнеса должны ежедневно работать вместе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Ранее было принято, что разработчики вообще не работают с заказчиком непосредственно, а лишь через посредничество аналитиков и менеджеров. </a:t>
            </a:r>
          </a:p>
          <a:p>
            <a:pPr lvl="1"/>
            <a:r>
              <a:rPr lang="en-US" dirty="0" smtClean="0"/>
              <a:t>Agile </a:t>
            </a:r>
            <a:r>
              <a:rPr lang="ru-RU" dirty="0" smtClean="0"/>
              <a:t>требует, чтобы команда разработчиков непосредственно контактировала с заказчиком и получала информацию и обратную связь из первых рук, что значительно ускоряет и «выпрямляет» процесс разработки.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3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 </a:t>
            </a:r>
            <a:r>
              <a:rPr lang="en-US" dirty="0" smtClean="0"/>
              <a:t>Agile</a:t>
            </a:r>
            <a:r>
              <a:rPr lang="ru-RU" dirty="0" smtClean="0"/>
              <a:t>-манифеста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960608"/>
            <a:ext cx="8018960" cy="441406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Над проектом должны работать </a:t>
            </a:r>
            <a:r>
              <a:rPr lang="ru-RU" b="1" dirty="0" smtClean="0"/>
              <a:t>мотивированные профессионалы</a:t>
            </a:r>
            <a:r>
              <a:rPr lang="ru-RU" dirty="0" smtClean="0"/>
              <a:t>. Чтобы работа была сделана, создайте условия, обеспечьте поддержку и полностью доверьтесь им.</a:t>
            </a:r>
          </a:p>
          <a:p>
            <a:pPr lvl="1"/>
            <a:r>
              <a:rPr lang="ru-RU" dirty="0" smtClean="0"/>
              <a:t>Ранее считалось, что отвечает за разработку менеджмент, который, в свою очередь, спускает команде разработки план и постоянно контролирует его выполнение. </a:t>
            </a:r>
          </a:p>
          <a:p>
            <a:pPr lvl="1"/>
            <a:r>
              <a:rPr lang="en-US" dirty="0" smtClean="0"/>
              <a:t>Agile </a:t>
            </a:r>
            <a:r>
              <a:rPr lang="ru-RU" dirty="0" smtClean="0"/>
              <a:t>утверждает, что грамотные и хорошо мотивированные специалисты не нуждаются в подобных надсмотрщиках, и эффективнее работают, когда сами несут ответственность за свою деятельность.</a:t>
            </a:r>
          </a:p>
          <a:p>
            <a:r>
              <a:rPr lang="ru-RU" b="1" dirty="0" smtClean="0"/>
              <a:t>Непосредственное общение </a:t>
            </a:r>
            <a:r>
              <a:rPr lang="ru-RU" dirty="0" smtClean="0"/>
              <a:t>является наиболее практичным и эффективным способом обмена информацией как с самой командой, так и внутри команды.</a:t>
            </a:r>
          </a:p>
          <a:p>
            <a:pPr lvl="1"/>
            <a:r>
              <a:rPr lang="ru-RU" dirty="0" smtClean="0"/>
              <a:t>Ранее считалось, что все виды коммуникации должны проходить по официальным каналам – письма, документы, и т.п., для того, чтобы обеспечить полную документированность принятия решений. </a:t>
            </a:r>
          </a:p>
          <a:p>
            <a:pPr lvl="1"/>
            <a:r>
              <a:rPr lang="en-US" dirty="0" smtClean="0"/>
              <a:t>Agile </a:t>
            </a:r>
            <a:r>
              <a:rPr lang="ru-RU" dirty="0" smtClean="0"/>
              <a:t>утверждает, что нормальное человеческое общение в среде, где все участники доверяют друг другу, гораздо эффективнее.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9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 </a:t>
            </a:r>
            <a:r>
              <a:rPr lang="en-US" dirty="0" smtClean="0"/>
              <a:t>Agile</a:t>
            </a:r>
            <a:r>
              <a:rPr lang="ru-RU" dirty="0" smtClean="0"/>
              <a:t>-манифеста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60608"/>
            <a:ext cx="8262801" cy="452727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Работающий продукт </a:t>
            </a:r>
            <a:r>
              <a:rPr lang="ru-RU" dirty="0"/>
              <a:t>— основной показатель прогресса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Ранее считалось, что для демонстрации успешного хода проекта, в течение процесса разработки менеджмент должен предоставлять заказчику различные отчеты, которые должны донести до него основные метрики процесса.</a:t>
            </a:r>
          </a:p>
          <a:p>
            <a:pPr lvl="1"/>
            <a:r>
              <a:rPr lang="en-US" dirty="0" smtClean="0"/>
              <a:t>Agile </a:t>
            </a:r>
            <a:r>
              <a:rPr lang="ru-RU" dirty="0" smtClean="0"/>
              <a:t>провозглашает подобные отчеты несущественной ерундой, по сравнению с реальным работающим продуктом. Пусть продукт еще не полнофункционален, но он есть, он работает, и заказчик может «потрогать» его. </a:t>
            </a:r>
            <a:endParaRPr lang="ru-RU" dirty="0"/>
          </a:p>
          <a:p>
            <a:r>
              <a:rPr lang="ru-RU" dirty="0" smtClean="0"/>
              <a:t>Инвесторы</a:t>
            </a:r>
            <a:r>
              <a:rPr lang="ru-RU" dirty="0"/>
              <a:t>, разработчики и пользователи должны иметь возможность </a:t>
            </a:r>
            <a:r>
              <a:rPr lang="ru-RU" b="1" dirty="0" smtClean="0"/>
              <a:t>поддерживать </a:t>
            </a:r>
            <a:r>
              <a:rPr lang="ru-RU" b="1" dirty="0"/>
              <a:t>постоянный ритм </a:t>
            </a:r>
            <a:r>
              <a:rPr lang="ru-RU" dirty="0"/>
              <a:t>бесконечно. </a:t>
            </a:r>
            <a:r>
              <a:rPr lang="ru-RU" dirty="0" err="1"/>
              <a:t>Agile</a:t>
            </a:r>
            <a:r>
              <a:rPr lang="ru-RU" dirty="0"/>
              <a:t> помогает наладить такой </a:t>
            </a:r>
            <a:r>
              <a:rPr lang="ru-RU" dirty="0" smtClean="0"/>
              <a:t>устойчивый </a:t>
            </a:r>
            <a:r>
              <a:rPr lang="ru-RU" dirty="0"/>
              <a:t>процесс разработки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Жесткие рамки треугольника «время-качество-функциональность», при том, что оценка проекта обычно проводится в верхней части воронки неопределенности, приводят к тому, что команда вынуждена перенапрягаться и быстро выгорать.</a:t>
            </a:r>
          </a:p>
          <a:p>
            <a:pPr lvl="1"/>
            <a:r>
              <a:rPr lang="en-US" dirty="0" smtClean="0"/>
              <a:t>Agile </a:t>
            </a:r>
            <a:r>
              <a:rPr lang="ru-RU" dirty="0" smtClean="0"/>
              <a:t>предлагает наладить процесс так, чтобы этого можно было избежать, путем итеративного добавления функциональности и жесткого планирования лишь небольших итераций.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9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 </a:t>
            </a:r>
            <a:r>
              <a:rPr lang="en-US" dirty="0" smtClean="0"/>
              <a:t>Agile</a:t>
            </a:r>
            <a:r>
              <a:rPr lang="ru-RU" dirty="0" smtClean="0"/>
              <a:t>-манифеста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60608"/>
            <a:ext cx="8262801" cy="45272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Постоянное </a:t>
            </a:r>
            <a:r>
              <a:rPr lang="ru-RU" b="1" dirty="0"/>
              <a:t>внимание к техническому совершенству и качеству </a:t>
            </a:r>
            <a:r>
              <a:rPr lang="ru-RU" b="1" dirty="0" smtClean="0"/>
              <a:t>проектирования </a:t>
            </a:r>
            <a:r>
              <a:rPr lang="ru-RU" dirty="0"/>
              <a:t>повышает гибкость проекта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Ранее считалось, что достаточно на старте проекта описать основные технические решения, и придерживаться их в ходе разработки. Но это не работает, если мы хотим быть гибкими и приветствовать изменение требований.</a:t>
            </a:r>
          </a:p>
          <a:p>
            <a:pPr lvl="1"/>
            <a:r>
              <a:rPr lang="en-US" dirty="0" smtClean="0"/>
              <a:t>Agile </a:t>
            </a:r>
            <a:r>
              <a:rPr lang="ru-RU" dirty="0" smtClean="0"/>
              <a:t>призывает:</a:t>
            </a:r>
          </a:p>
          <a:p>
            <a:pPr lvl="2"/>
            <a:r>
              <a:rPr lang="ru-RU" dirty="0" smtClean="0"/>
              <a:t>проектировать так, чтобы быть готовым к изменениям;</a:t>
            </a:r>
          </a:p>
          <a:p>
            <a:pPr lvl="2"/>
            <a:r>
              <a:rPr lang="ru-RU" dirty="0" smtClean="0"/>
              <a:t>всегда рассматривать код критически, и быть готовым менять его, если это необходимо (</a:t>
            </a:r>
            <a:r>
              <a:rPr lang="ru-RU" b="1" dirty="0" err="1" smtClean="0"/>
              <a:t>рефакторинг</a:t>
            </a:r>
            <a:r>
              <a:rPr lang="ru-RU" dirty="0" smtClean="0"/>
              <a:t>);</a:t>
            </a:r>
          </a:p>
          <a:p>
            <a:pPr lvl="2"/>
            <a:r>
              <a:rPr lang="ru-RU" dirty="0" smtClean="0"/>
              <a:t>следить за уровнем </a:t>
            </a:r>
            <a:r>
              <a:rPr lang="ru-RU" b="1" dirty="0" smtClean="0"/>
              <a:t>технического долга </a:t>
            </a:r>
            <a:r>
              <a:rPr lang="ru-RU" dirty="0" smtClean="0"/>
              <a:t>и планировать его устранение;</a:t>
            </a:r>
            <a:endParaRPr lang="ru-RU" dirty="0"/>
          </a:p>
          <a:p>
            <a:r>
              <a:rPr lang="ru-RU" b="1" dirty="0"/>
              <a:t>Простота</a:t>
            </a:r>
            <a:r>
              <a:rPr lang="ru-RU" dirty="0"/>
              <a:t> — искусство минимизации лишней работы — крайне необходима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Ранее считалось, что лучший способ обеспечить гибкость системы – заранее заложить эту гибкость в дизайне системы, что зачастую приводило к чрезмерному усложнению решения (</a:t>
            </a:r>
            <a:r>
              <a:rPr lang="en-US" b="1" dirty="0" err="1" smtClean="0"/>
              <a:t>overengineering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Agile </a:t>
            </a:r>
            <a:r>
              <a:rPr lang="ru-RU" dirty="0" smtClean="0"/>
              <a:t>писать как можно проще, чтобы потом этот код не жалко было выкинуть и написать новый.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 </a:t>
            </a:r>
            <a:r>
              <a:rPr lang="en-US" dirty="0" smtClean="0"/>
              <a:t>Agile</a:t>
            </a:r>
            <a:r>
              <a:rPr lang="ru-RU" dirty="0" smtClean="0"/>
              <a:t>-манифеста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60608"/>
            <a:ext cx="8262801" cy="45272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Самые </a:t>
            </a:r>
            <a:r>
              <a:rPr lang="ru-RU" dirty="0"/>
              <a:t>лучшие требования, архитектурные и технические решения рождаются </a:t>
            </a:r>
            <a:r>
              <a:rPr lang="ru-RU" dirty="0" smtClean="0"/>
              <a:t>у </a:t>
            </a:r>
            <a:r>
              <a:rPr lang="ru-RU" b="1" dirty="0"/>
              <a:t>самоорганизующихся команд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Ранее считалось, что разработчики – это этакие «инопланетяне», которых нормальному человеку от бизнеса не понять, и необходим надсмотрщик-менеджер, переводчик-аналитик, которые обеспечат, чтобы работа шла в нужном направлении.</a:t>
            </a:r>
          </a:p>
          <a:p>
            <a:pPr lvl="1"/>
            <a:r>
              <a:rPr lang="en-US" dirty="0" smtClean="0"/>
              <a:t>Agile </a:t>
            </a:r>
            <a:r>
              <a:rPr lang="ru-RU" dirty="0" smtClean="0"/>
              <a:t>ставит под сомнение необходимость выделения таких отдельных ролей, теперь команда, </a:t>
            </a:r>
            <a:r>
              <a:rPr lang="ru-RU" dirty="0"/>
              <a:t>в тесном контакте с </a:t>
            </a:r>
            <a:r>
              <a:rPr lang="ru-RU" dirty="0" smtClean="0"/>
              <a:t>бизнесом, организует свою работу самостоятельно, и сама отвечает за результаты своей работы. </a:t>
            </a:r>
            <a:endParaRPr lang="ru-RU" dirty="0"/>
          </a:p>
          <a:p>
            <a:r>
              <a:rPr lang="ru-RU" dirty="0"/>
              <a:t>Команда должна систематически анализировать возможные способы </a:t>
            </a:r>
            <a:r>
              <a:rPr lang="ru-RU" dirty="0" smtClean="0"/>
              <a:t>улучшения </a:t>
            </a:r>
            <a:r>
              <a:rPr lang="ru-RU" dirty="0"/>
              <a:t>эффективности и соответственно </a:t>
            </a:r>
            <a:r>
              <a:rPr lang="ru-RU" b="1" dirty="0"/>
              <a:t>корректировать </a:t>
            </a:r>
            <a:r>
              <a:rPr lang="ru-RU" b="1" dirty="0" smtClean="0"/>
              <a:t>стиль </a:t>
            </a:r>
            <a:r>
              <a:rPr lang="ru-RU" b="1" dirty="0"/>
              <a:t>своей работы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Ранее считалось, что оценка работы команды – дело только менеджмента и/или заказчика. Но не всегда они видят ситуацию также хорошо, как и сами члены команды.</a:t>
            </a:r>
          </a:p>
          <a:p>
            <a:pPr lvl="1"/>
            <a:r>
              <a:rPr lang="en-US" dirty="0" smtClean="0"/>
              <a:t>Agile </a:t>
            </a:r>
            <a:r>
              <a:rPr lang="ru-RU" dirty="0" smtClean="0"/>
              <a:t>провозглашает необходимость постоянного стремления команды сделать свою работу более эффективной. Т.к. члены команды имеют наиболее точную и полную информацию о положении дел в команде, именно они и знают лучше других, что именно необходимо улучшить.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2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дал </a:t>
            </a:r>
            <a:r>
              <a:rPr lang="en-US" dirty="0" smtClean="0"/>
              <a:t>Agile?</a:t>
            </a:r>
            <a:endParaRPr lang="en-US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9905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8947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надо сделать, чтобы </a:t>
            </a:r>
            <a:r>
              <a:rPr lang="en-US" dirty="0" smtClean="0"/>
              <a:t>Agile</a:t>
            </a:r>
            <a:r>
              <a:rPr lang="ru-RU" dirty="0" smtClean="0"/>
              <a:t> успешно заработал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Донести его идеи до бизнеса («продать </a:t>
            </a:r>
            <a:r>
              <a:rPr lang="en-US" dirty="0" smtClean="0"/>
              <a:t>Agile</a:t>
            </a:r>
            <a:r>
              <a:rPr lang="ru-RU" dirty="0" smtClean="0"/>
              <a:t>»)</a:t>
            </a:r>
          </a:p>
          <a:p>
            <a:pPr lvl="1"/>
            <a:r>
              <a:rPr lang="ru-RU" dirty="0" smtClean="0"/>
              <a:t>Не все менеджеры способны правильно понять и оценить возможности </a:t>
            </a:r>
            <a:r>
              <a:rPr lang="en-US" dirty="0" smtClean="0"/>
              <a:t>Agile, </a:t>
            </a:r>
            <a:r>
              <a:rPr lang="ru-RU" dirty="0" smtClean="0"/>
              <a:t>в результате чего часто идеи </a:t>
            </a:r>
            <a:r>
              <a:rPr lang="en-US" dirty="0" smtClean="0"/>
              <a:t>Agile </a:t>
            </a:r>
            <a:r>
              <a:rPr lang="ru-RU" dirty="0" smtClean="0"/>
              <a:t>извращаются и трактуются неверно.</a:t>
            </a:r>
          </a:p>
          <a:p>
            <a:r>
              <a:rPr lang="ru-RU" dirty="0" smtClean="0"/>
              <a:t>Обеспечить постоянную вовлеченность представителей бизнеса в работу </a:t>
            </a:r>
            <a:r>
              <a:rPr lang="en-US" dirty="0" smtClean="0"/>
              <a:t>Agile-</a:t>
            </a:r>
            <a:r>
              <a:rPr lang="ru-RU" dirty="0" smtClean="0"/>
              <a:t>команды</a:t>
            </a:r>
          </a:p>
          <a:p>
            <a:pPr lvl="1"/>
            <a:r>
              <a:rPr lang="ru-RU" dirty="0" smtClean="0"/>
              <a:t>Необходимо, чтобы идеями </a:t>
            </a:r>
            <a:r>
              <a:rPr lang="en-US" dirty="0" smtClean="0"/>
              <a:t>Agile</a:t>
            </a:r>
            <a:r>
              <a:rPr lang="ru-RU" dirty="0" smtClean="0"/>
              <a:t> прониклись не только собственники/топы бизнеса, но и рядовые сотрудники, которые должны стать частью команды в качестве продуктовых экспертов.</a:t>
            </a:r>
          </a:p>
          <a:p>
            <a:r>
              <a:rPr lang="ru-RU" dirty="0" smtClean="0"/>
              <a:t>Подобрать команду мотивированных профессионалов</a:t>
            </a:r>
          </a:p>
          <a:p>
            <a:pPr lvl="1"/>
            <a:r>
              <a:rPr lang="ru-RU" dirty="0" smtClean="0"/>
              <a:t>Работа по </a:t>
            </a:r>
            <a:r>
              <a:rPr lang="en-US" dirty="0" smtClean="0"/>
              <a:t>Agile </a:t>
            </a:r>
            <a:r>
              <a:rPr lang="ru-RU" dirty="0" smtClean="0"/>
              <a:t>требует высоких профессиональных навыков («не бояться кода») и высокой мотивации («не лениться разобраться во всех аспектах проблемы, не перекладывая ответственность на других»). </a:t>
            </a:r>
          </a:p>
          <a:p>
            <a:r>
              <a:rPr lang="ru-RU" dirty="0" smtClean="0"/>
              <a:t>Грамотно организовать техническую сторону процесса</a:t>
            </a:r>
          </a:p>
          <a:p>
            <a:pPr lvl="1"/>
            <a:r>
              <a:rPr lang="ru-RU" dirty="0" smtClean="0"/>
              <a:t>Необходима максимально полная автоматизация вспомогательных процессов, таких как сборка, тестирование, поставка и т.п.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методологии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Сам манифест </a:t>
            </a:r>
            <a:r>
              <a:rPr lang="en-US" dirty="0" smtClean="0"/>
              <a:t>Agile – </a:t>
            </a:r>
            <a:r>
              <a:rPr lang="ru-RU" dirty="0" smtClean="0"/>
              <a:t>абстрактный набор принципов, которые конкретизируются </a:t>
            </a:r>
            <a:r>
              <a:rPr lang="en-US" dirty="0" smtClean="0"/>
              <a:t>Agile-</a:t>
            </a:r>
            <a:r>
              <a:rPr lang="ru-RU" dirty="0" smtClean="0"/>
              <a:t>методологиями.</a:t>
            </a:r>
          </a:p>
          <a:p>
            <a:r>
              <a:rPr lang="ru-RU" dirty="0" smtClean="0"/>
              <a:t>Методологий – множество, рассмотрим лишь наиболее примечательные:</a:t>
            </a:r>
          </a:p>
          <a:p>
            <a:pPr lvl="1"/>
            <a:r>
              <a:rPr lang="en-US" b="1" dirty="0" smtClean="0"/>
              <a:t>Extreme Programming </a:t>
            </a:r>
            <a:r>
              <a:rPr lang="en-US" dirty="0" smtClean="0"/>
              <a:t>– XP – </a:t>
            </a:r>
            <a:r>
              <a:rPr lang="ru-RU" dirty="0" smtClean="0"/>
              <a:t>методология</a:t>
            </a:r>
            <a:r>
              <a:rPr lang="ru-RU" dirty="0"/>
              <a:t>,</a:t>
            </a:r>
            <a:r>
              <a:rPr lang="ru-RU" dirty="0" smtClean="0"/>
              <a:t> предложенная Кентом Беком в 1995-1996 гг.  - фокус больше на инженерных практиках.</a:t>
            </a:r>
          </a:p>
          <a:p>
            <a:pPr lvl="1"/>
            <a:r>
              <a:rPr lang="en-US" b="1" dirty="0" smtClean="0"/>
              <a:t>Scrum</a:t>
            </a:r>
            <a:r>
              <a:rPr lang="en-US" dirty="0" smtClean="0"/>
              <a:t> - </a:t>
            </a:r>
            <a:r>
              <a:rPr lang="ru-RU" dirty="0"/>
              <a:t>методология, </a:t>
            </a:r>
            <a:r>
              <a:rPr lang="ru-RU" dirty="0" smtClean="0"/>
              <a:t>описанная Кеном </a:t>
            </a:r>
            <a:r>
              <a:rPr lang="ru-RU" dirty="0" err="1" smtClean="0"/>
              <a:t>Швабером</a:t>
            </a:r>
            <a:r>
              <a:rPr lang="ru-RU" dirty="0" smtClean="0"/>
              <a:t> и </a:t>
            </a:r>
            <a:r>
              <a:rPr lang="ru-RU" dirty="0" err="1" smtClean="0"/>
              <a:t>Джеффом</a:t>
            </a:r>
            <a:r>
              <a:rPr lang="ru-RU" dirty="0" smtClean="0"/>
              <a:t> Сазерлендом в  1995 г. (первые наработки начались в конце 80х-начале 90х) – фокус на организационной составляющей. </a:t>
            </a:r>
          </a:p>
          <a:p>
            <a:pPr lvl="1"/>
            <a:r>
              <a:rPr lang="en-US" b="1" dirty="0" smtClean="0"/>
              <a:t>Kanban </a:t>
            </a:r>
            <a:r>
              <a:rPr lang="en-US" dirty="0" smtClean="0"/>
              <a:t>– </a:t>
            </a:r>
            <a:r>
              <a:rPr lang="ru-RU" dirty="0" smtClean="0"/>
              <a:t>методология, предложенная в конце 00х – начале 10х годов </a:t>
            </a:r>
            <a:r>
              <a:rPr lang="en-US" dirty="0" smtClean="0"/>
              <a:t>XXI </a:t>
            </a:r>
            <a:r>
              <a:rPr lang="ru-RU" dirty="0" smtClean="0"/>
              <a:t>века различными авторами, имеющая в своей основе идеи </a:t>
            </a:r>
            <a:r>
              <a:rPr lang="en-US" dirty="0" smtClean="0"/>
              <a:t>“</a:t>
            </a:r>
            <a:r>
              <a:rPr lang="ru-RU" dirty="0" smtClean="0"/>
              <a:t>бережливого производства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(lean manufacturing), </a:t>
            </a:r>
            <a:r>
              <a:rPr lang="ru-RU" dirty="0" smtClean="0"/>
              <a:t>принятые в </a:t>
            </a:r>
            <a:r>
              <a:rPr lang="en-US" dirty="0" smtClean="0"/>
              <a:t>Toyota Production System </a:t>
            </a:r>
            <a:r>
              <a:rPr lang="ru-RU" dirty="0" smtClean="0"/>
              <a:t>– фокус на процессе. </a:t>
            </a:r>
          </a:p>
          <a:p>
            <a:r>
              <a:rPr lang="ru-RU" dirty="0" smtClean="0"/>
              <a:t>Особняком выделим </a:t>
            </a:r>
            <a:r>
              <a:rPr lang="en-US" b="1" dirty="0" smtClean="0"/>
              <a:t>Agile modeling</a:t>
            </a:r>
            <a:r>
              <a:rPr lang="en-US" dirty="0" smtClean="0"/>
              <a:t> – </a:t>
            </a:r>
            <a:r>
              <a:rPr lang="ru-RU" dirty="0" smtClean="0"/>
              <a:t>методологию проектирования и документирования систем для </a:t>
            </a:r>
            <a:r>
              <a:rPr lang="en-US" dirty="0" smtClean="0"/>
              <a:t>Agile.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4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Постановка задачи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Цели разработки ПО.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Почему говорим про ПО, а не про ИС в целом?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такое Проектирование ПО?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Определение. Терминологические сложности.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Почему оно появилось как отдельная фаза </a:t>
            </a:r>
            <a:r>
              <a:rPr lang="en-US" dirty="0" smtClean="0"/>
              <a:t>SDLC </a:t>
            </a:r>
            <a:r>
              <a:rPr lang="ru-RU" dirty="0" smtClean="0"/>
              <a:t>и где его место в </a:t>
            </a:r>
            <a:r>
              <a:rPr lang="en-US" dirty="0" smtClean="0"/>
              <a:t>SDLC </a:t>
            </a:r>
            <a:r>
              <a:rPr lang="ru-RU" dirty="0" smtClean="0"/>
              <a:t>сейчас?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SDLC (</a:t>
            </a:r>
            <a:r>
              <a:rPr lang="ru-RU" dirty="0" smtClean="0"/>
              <a:t>ЖЦРПО) – проблемы и решения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Что не так с ЖЦ? Какие есть противоречия?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Разрешаем противоречия с помощью итеративного подхода.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История итеративного подхода.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Гибкая разработка ПО (</a:t>
            </a:r>
            <a:r>
              <a:rPr lang="en-US" dirty="0" smtClean="0"/>
              <a:t>Agile</a:t>
            </a:r>
            <a:r>
              <a:rPr lang="ru-RU" dirty="0" smtClean="0"/>
              <a:t>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Манифест и принципы </a:t>
            </a:r>
            <a:r>
              <a:rPr lang="en-US" dirty="0"/>
              <a:t>Agile </a:t>
            </a:r>
            <a:r>
              <a:rPr lang="ru-RU" dirty="0" smtClean="0"/>
              <a:t>в деталях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Результаты и проблемы </a:t>
            </a:r>
            <a:r>
              <a:rPr lang="en-US" dirty="0" smtClean="0"/>
              <a:t>Agile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Краткий обзор методологий </a:t>
            </a:r>
            <a:r>
              <a:rPr lang="en-US" dirty="0" smtClean="0"/>
              <a:t>Agile, </a:t>
            </a:r>
            <a:r>
              <a:rPr lang="ru-RU" dirty="0" smtClean="0"/>
              <a:t>которые будем рассматривать далее.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Extremal Programming?</a:t>
            </a: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целях разработки ИС и 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Конечная цель деятельности индустрии разработки ПО, как и любой другой индустрии – это деньги.</a:t>
            </a:r>
          </a:p>
          <a:p>
            <a:pPr lvl="1"/>
            <a:r>
              <a:rPr lang="ru-RU" dirty="0" smtClean="0"/>
              <a:t>Разработчики сами по себе деньги не зарабатывают, а только тратят.</a:t>
            </a:r>
          </a:p>
          <a:p>
            <a:pPr lvl="1"/>
            <a:r>
              <a:rPr lang="ru-RU" dirty="0" smtClean="0"/>
              <a:t>Зарабатывает деньги бизнес, для которого разработчики создают инструмент, с помощью которого эти деньги зарабатываются. </a:t>
            </a:r>
          </a:p>
          <a:p>
            <a:r>
              <a:rPr lang="ru-RU" dirty="0" smtClean="0"/>
              <a:t>Таким образом, все технические и организационные решения в ходе разработки ПО необходимо рассматривать с точки зрения экономики этих решений:</a:t>
            </a:r>
          </a:p>
          <a:p>
            <a:pPr lvl="1"/>
            <a:r>
              <a:rPr lang="ru-RU" dirty="0" smtClean="0"/>
              <a:t>Если решение помогает заработать больше – это хорошее решение, если же наоборот – плохое. </a:t>
            </a:r>
          </a:p>
          <a:p>
            <a:pPr lvl="2"/>
            <a:r>
              <a:rPr lang="ru-RU" dirty="0" smtClean="0"/>
              <a:t>Возможное противоречие тактических и стратегических целей </a:t>
            </a:r>
            <a:r>
              <a:rPr lang="ru-RU" dirty="0"/>
              <a:t>–</a:t>
            </a:r>
            <a:r>
              <a:rPr lang="ru-RU" dirty="0" smtClean="0"/>
              <a:t> нормальное явление, которое также разрешается исходя из планов бизнеса.</a:t>
            </a:r>
          </a:p>
          <a:p>
            <a:r>
              <a:rPr lang="ru-RU" dirty="0" smtClean="0"/>
              <a:t>Осознание этого факта позволит лучше понять логику развития индустриальных подходов к проектированию и разработке ПО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6663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как часть ИС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84663"/>
            <a:ext cx="7886700" cy="524256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ИС – очень широкое понятие, включающее в себя:</a:t>
            </a:r>
          </a:p>
          <a:p>
            <a:pPr lvl="1"/>
            <a:r>
              <a:rPr lang="ru-RU" dirty="0" smtClean="0"/>
              <a:t>Информационное обеспечение (данные)</a:t>
            </a:r>
          </a:p>
          <a:p>
            <a:pPr lvl="1"/>
            <a:r>
              <a:rPr lang="ru-RU" dirty="0" smtClean="0"/>
              <a:t>Техническое обеспечение («железо»)</a:t>
            </a:r>
          </a:p>
          <a:p>
            <a:pPr lvl="1"/>
            <a:r>
              <a:rPr lang="ru-RU" dirty="0" smtClean="0"/>
              <a:t>Программное обеспечение</a:t>
            </a:r>
          </a:p>
          <a:p>
            <a:pPr lvl="1"/>
            <a:r>
              <a:rPr lang="ru-RU" dirty="0" smtClean="0"/>
              <a:t>Организационное обеспечение (методики, процессы, инструкции и т.п.)</a:t>
            </a:r>
          </a:p>
          <a:p>
            <a:pPr lvl="1"/>
            <a:r>
              <a:rPr lang="ru-RU" dirty="0" smtClean="0"/>
              <a:t>Персонал</a:t>
            </a:r>
          </a:p>
          <a:p>
            <a:r>
              <a:rPr lang="ru-RU" dirty="0" smtClean="0"/>
              <a:t>Нас более всего интересует ПО</a:t>
            </a:r>
          </a:p>
          <a:p>
            <a:pPr lvl="1"/>
            <a:r>
              <a:rPr lang="ru-RU" dirty="0" smtClean="0"/>
              <a:t>Потому, что оно интегрирует все компоненты в систему;</a:t>
            </a:r>
          </a:p>
          <a:p>
            <a:pPr lvl="1"/>
            <a:r>
              <a:rPr lang="ru-RU" dirty="0" smtClean="0"/>
              <a:t>А также, вложения в ПО – наиболее выгодно масштабируются:</a:t>
            </a:r>
          </a:p>
          <a:p>
            <a:pPr lvl="2"/>
            <a:r>
              <a:rPr lang="ru-RU" b="1" dirty="0" smtClean="0"/>
              <a:t>Данные:</a:t>
            </a:r>
            <a:r>
              <a:rPr lang="ru-RU" dirty="0" smtClean="0"/>
              <a:t> генерируются персоналом или внешними датчиками – осмысленные данные вещь крайне дорогая, просто так взять их неоткуда, для управления этими драгоценными данными и строится вся система;</a:t>
            </a:r>
          </a:p>
          <a:p>
            <a:pPr lvl="2"/>
            <a:r>
              <a:rPr lang="ru-RU" b="1" dirty="0" smtClean="0"/>
              <a:t>Железо:</a:t>
            </a:r>
            <a:r>
              <a:rPr lang="ru-RU" dirty="0" smtClean="0"/>
              <a:t> является физическим предметом, вследствие чего его тиражирование обходится дорого. Поэтому индустрия стремится к его унификации (упрощению);</a:t>
            </a:r>
          </a:p>
          <a:p>
            <a:pPr lvl="2"/>
            <a:r>
              <a:rPr lang="ru-RU" b="1" dirty="0" smtClean="0"/>
              <a:t>Персонал и организационное обеспечение:</a:t>
            </a:r>
            <a:r>
              <a:rPr lang="ru-RU" dirty="0" smtClean="0"/>
              <a:t> люди - это всегда дорого, умные (правильно организованные) люди – это очень дорого. Масштабируется очень плохо. </a:t>
            </a:r>
          </a:p>
          <a:p>
            <a:pPr lvl="2"/>
            <a:r>
              <a:rPr lang="ru-RU" b="1" dirty="0" smtClean="0"/>
              <a:t>ПО</a:t>
            </a:r>
            <a:r>
              <a:rPr lang="ru-RU" dirty="0" smtClean="0"/>
              <a:t> – созданное один раз, ПО может тиражироваться многократно, наиболее гибкое звено - стоимость модификации значительно ниже, чем для железа и, тем более, для людей или процессов.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Проектирование ПО?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Проектирование – создание проекта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Что же такое проект? А тут уже есть разночтения:</a:t>
            </a:r>
          </a:p>
          <a:p>
            <a:pPr lvl="1"/>
            <a:r>
              <a:rPr lang="ru-RU" b="1" dirty="0"/>
              <a:t>Проект</a:t>
            </a:r>
            <a:r>
              <a:rPr lang="ru-RU" dirty="0"/>
              <a:t> (</a:t>
            </a:r>
            <a:r>
              <a:rPr lang="ru-RU" b="1" dirty="0"/>
              <a:t>в инженерной деятельности</a:t>
            </a:r>
            <a:r>
              <a:rPr lang="ru-RU" dirty="0"/>
              <a:t>) (англ. </a:t>
            </a:r>
            <a:r>
              <a:rPr lang="ru-RU" i="1" dirty="0" err="1"/>
              <a:t>design</a:t>
            </a:r>
            <a:r>
              <a:rPr lang="ru-RU" dirty="0"/>
              <a:t> от лат. </a:t>
            </a:r>
            <a:r>
              <a:rPr lang="ru-RU" i="1" dirty="0" err="1"/>
              <a:t>designare</a:t>
            </a:r>
            <a:r>
              <a:rPr lang="ru-RU" dirty="0"/>
              <a:t> — </a:t>
            </a:r>
            <a:r>
              <a:rPr lang="ru-RU" i="1" dirty="0"/>
              <a:t>размечать, указывать, описывать, изобретать</a:t>
            </a:r>
            <a:r>
              <a:rPr lang="ru-RU" dirty="0"/>
              <a:t>) — целостная совокупность моделей, свойств или характеристик, описанных в форме, пригодной для реализации системы (</a:t>
            </a:r>
            <a:r>
              <a:rPr lang="ru-RU" dirty="0" err="1"/>
              <a:t>SEBoK</a:t>
            </a:r>
            <a:r>
              <a:rPr lang="ru-RU" dirty="0" smtClean="0"/>
              <a:t>)</a:t>
            </a:r>
          </a:p>
          <a:p>
            <a:pPr lvl="1"/>
            <a:r>
              <a:rPr lang="ru-RU" b="1" dirty="0"/>
              <a:t>Проект</a:t>
            </a:r>
            <a:r>
              <a:rPr lang="ru-RU" dirty="0"/>
              <a:t> (</a:t>
            </a:r>
            <a:r>
              <a:rPr lang="ru-RU" b="1" dirty="0"/>
              <a:t>в управленческой деятельности</a:t>
            </a:r>
            <a:r>
              <a:rPr lang="ru-RU" dirty="0"/>
              <a:t>) (англ. </a:t>
            </a:r>
            <a:r>
              <a:rPr lang="ru-RU" i="1" dirty="0" err="1"/>
              <a:t>project</a:t>
            </a:r>
            <a:r>
              <a:rPr lang="ru-RU" dirty="0"/>
              <a:t> от лат. </a:t>
            </a:r>
            <a:r>
              <a:rPr lang="ru-RU" i="1" dirty="0" err="1"/>
              <a:t>projectus</a:t>
            </a:r>
            <a:r>
              <a:rPr lang="ru-RU" dirty="0"/>
              <a:t> — </a:t>
            </a:r>
            <a:r>
              <a:rPr lang="ru-RU" i="1" dirty="0"/>
              <a:t>брошенный вперёд, выступающий, выдающийся вперёд</a:t>
            </a:r>
            <a:r>
              <a:rPr lang="ru-RU" dirty="0"/>
              <a:t>) — временное предприятие, направленное на создание уникального продукта, услуги или результата (PMBOK</a:t>
            </a:r>
            <a:r>
              <a:rPr lang="ru-RU" dirty="0" smtClean="0"/>
              <a:t>)</a:t>
            </a:r>
          </a:p>
          <a:p>
            <a:r>
              <a:rPr lang="ru-RU" dirty="0" smtClean="0"/>
              <a:t>Что же интересует нас? </a:t>
            </a:r>
          </a:p>
          <a:p>
            <a:pPr lvl="1"/>
            <a:r>
              <a:rPr lang="ru-RU" dirty="0" smtClean="0"/>
              <a:t>И то и другое, т.к. в нашей области они тесно переплетены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</a:t>
            </a:r>
            <a:r>
              <a:rPr lang="en-US" dirty="0" smtClean="0"/>
              <a:t>(design) </a:t>
            </a:r>
            <a:r>
              <a:rPr lang="ru-RU" dirty="0" smtClean="0"/>
              <a:t>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Пришло к нам из классической инженерии</a:t>
            </a:r>
          </a:p>
          <a:p>
            <a:pPr lvl="1"/>
            <a:r>
              <a:rPr lang="ru-RU" dirty="0" smtClean="0"/>
              <a:t>При работе с физическими объектами принят принцип «7 раз отмерь, 1 отрежь»;</a:t>
            </a:r>
          </a:p>
          <a:p>
            <a:pPr lvl="1"/>
            <a:r>
              <a:rPr lang="ru-RU" dirty="0" smtClean="0"/>
              <a:t>По началу, «когда компьютеры были большими», а машинное время дорогим, это было актуально и для разработки ПО.</a:t>
            </a:r>
          </a:p>
          <a:p>
            <a:pPr lvl="2"/>
            <a:r>
              <a:rPr lang="ru-RU" dirty="0" smtClean="0"/>
              <a:t>Ввод программы занимал огромное время, множество ручной работы, вероятность ошибки.</a:t>
            </a:r>
          </a:p>
          <a:p>
            <a:pPr lvl="2"/>
            <a:r>
              <a:rPr lang="ru-RU" dirty="0" smtClean="0"/>
              <a:t>Время работы программы также могло быть значительным.</a:t>
            </a:r>
          </a:p>
          <a:p>
            <a:pPr lvl="2"/>
            <a:r>
              <a:rPr lang="ru-RU" dirty="0" smtClean="0"/>
              <a:t>Ввод и вывод были очень ограничены, ни о каком интерактивном режиме не было и речи. </a:t>
            </a:r>
          </a:p>
          <a:p>
            <a:pPr lvl="2"/>
            <a:r>
              <a:rPr lang="ru-RU" dirty="0" err="1" smtClean="0"/>
              <a:t>Т.о</a:t>
            </a:r>
            <a:r>
              <a:rPr lang="ru-RU" dirty="0" smtClean="0"/>
              <a:t>., цена ошибки при реализации ПО была очень большой, и проектирование помогало снизить вероятность такой ошибки.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6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</a:t>
            </a:r>
            <a:r>
              <a:rPr lang="en-US" dirty="0"/>
              <a:t>(design) </a:t>
            </a:r>
            <a:r>
              <a:rPr lang="ru-RU" dirty="0"/>
              <a:t>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mtClean="0"/>
              <a:t>Развитие «железа» и появление интерактивных систем (обеспечивающих взаимодействие с пользователем) оказало существенное влияние на проектирование с различных сторон:</a:t>
            </a:r>
          </a:p>
          <a:p>
            <a:pPr lvl="1"/>
            <a:r>
              <a:rPr lang="ru-RU" smtClean="0"/>
              <a:t>Резко упростился процесс реализации программ – компьютер научился не только исполнять программы, но и помогать в их написании (компиляторы/трансляторы ЯПВУ, </a:t>
            </a:r>
            <a:r>
              <a:rPr lang="en-US" smtClean="0"/>
              <a:t>IDE </a:t>
            </a:r>
            <a:r>
              <a:rPr lang="ru-RU" smtClean="0"/>
              <a:t>и прочие инструменты). </a:t>
            </a:r>
          </a:p>
          <a:p>
            <a:pPr lvl="2"/>
            <a:r>
              <a:rPr lang="ru-RU" smtClean="0"/>
              <a:t>Цена ошибки в реализации пошла вниз</a:t>
            </a:r>
          </a:p>
          <a:p>
            <a:pPr lvl="1"/>
            <a:r>
              <a:rPr lang="ru-RU" smtClean="0"/>
              <a:t>Резко усложнилась функциональность ПО, т.к. добавился такой трудно прогнозируемый фактор, как пользователь. Полное проектирование всех вариантов поведения системы в зависимости от действий пользователя привело к комбинаторному росту сложности проекта.</a:t>
            </a:r>
          </a:p>
          <a:p>
            <a:pPr lvl="2"/>
            <a:r>
              <a:rPr lang="ru-RU" smtClean="0"/>
              <a:t>Цена полноценного проектирования пошла вверх</a:t>
            </a:r>
          </a:p>
          <a:p>
            <a:r>
              <a:rPr lang="ru-RU" smtClean="0"/>
              <a:t>В результате понимание места проектирования в </a:t>
            </a:r>
            <a:r>
              <a:rPr lang="en-US" smtClean="0"/>
              <a:t>SDLC </a:t>
            </a:r>
            <a:r>
              <a:rPr lang="ru-RU" smtClean="0"/>
              <a:t>стало меняться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Рассмотрим </a:t>
            </a:r>
            <a:r>
              <a:rPr lang="en-US" dirty="0" smtClean="0"/>
              <a:t>SDLC (</a:t>
            </a:r>
            <a:r>
              <a:rPr lang="ru-RU" dirty="0" smtClean="0"/>
              <a:t>ЖЦРПО)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0789"/>
            <a:ext cx="7886700" cy="476617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Т.к. на смену понимания проектирования сильно повлияли изменения в подходе к разработке в целом, рассмотрим подробнее </a:t>
            </a:r>
            <a:r>
              <a:rPr lang="en-US" dirty="0" smtClean="0"/>
              <a:t>SDLC</a:t>
            </a:r>
            <a:r>
              <a:rPr lang="ru-RU" dirty="0" smtClean="0"/>
              <a:t> </a:t>
            </a:r>
          </a:p>
          <a:p>
            <a:r>
              <a:rPr lang="ru-RU" dirty="0" smtClean="0"/>
              <a:t>Фазы цикла всегда примерно одни и те же:</a:t>
            </a:r>
          </a:p>
          <a:p>
            <a:pPr lvl="1"/>
            <a:r>
              <a:rPr lang="ru-RU" dirty="0" smtClean="0"/>
              <a:t>Анализ</a:t>
            </a:r>
          </a:p>
          <a:p>
            <a:pPr lvl="1"/>
            <a:r>
              <a:rPr lang="ru-RU" dirty="0" smtClean="0"/>
              <a:t>Проектирование</a:t>
            </a:r>
          </a:p>
          <a:p>
            <a:pPr lvl="1"/>
            <a:r>
              <a:rPr lang="ru-RU" dirty="0" smtClean="0"/>
              <a:t>Реализация</a:t>
            </a:r>
          </a:p>
          <a:p>
            <a:pPr lvl="1"/>
            <a:r>
              <a:rPr lang="ru-RU" dirty="0" smtClean="0"/>
              <a:t>Внедрение</a:t>
            </a:r>
          </a:p>
          <a:p>
            <a:pPr lvl="1"/>
            <a:r>
              <a:rPr lang="ru-RU" dirty="0" smtClean="0"/>
              <a:t>Эксплуатация/сопровождение</a:t>
            </a:r>
          </a:p>
          <a:p>
            <a:r>
              <a:rPr lang="ru-RU" dirty="0" smtClean="0"/>
              <a:t>Основные различия – в детализации, наличии/отсутствии итеративности, характере итераций (общие/частные) и т.п. </a:t>
            </a:r>
          </a:p>
          <a:p>
            <a:r>
              <a:rPr lang="ru-RU" dirty="0" smtClean="0"/>
              <a:t>Какая фаза наиболее интересна заказчику?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03" y="2842406"/>
            <a:ext cx="3690550" cy="17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1911</Words>
  <Application>Microsoft Office PowerPoint</Application>
  <PresentationFormat>Экран (4:3)</PresentationFormat>
  <Paragraphs>231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Тема Office</vt:lpstr>
      <vt:lpstr>Гибкие методологии проектирования ПО</vt:lpstr>
      <vt:lpstr>Пелипас Всеволод Олегович </vt:lpstr>
      <vt:lpstr>План</vt:lpstr>
      <vt:lpstr>О целях разработки ИС и ПО</vt:lpstr>
      <vt:lpstr>ПО как часть ИС</vt:lpstr>
      <vt:lpstr>Что такое Проектирование ПО?</vt:lpstr>
      <vt:lpstr>Проектирование (design) ПО</vt:lpstr>
      <vt:lpstr>Проектирование (design) ПО</vt:lpstr>
      <vt:lpstr>Рассмотрим SDLC (ЖЦРПО)</vt:lpstr>
      <vt:lpstr>Как видит SDLC разработчик</vt:lpstr>
      <vt:lpstr>Жестокая правда: SDLC глазами заказчика</vt:lpstr>
      <vt:lpstr>Как разрешить противоречие?</vt:lpstr>
      <vt:lpstr>Раздражающие факторы</vt:lpstr>
      <vt:lpstr>Мотивирующие факторы</vt:lpstr>
      <vt:lpstr>Проблемы итеративного метода</vt:lpstr>
      <vt:lpstr>История итеративных методов</vt:lpstr>
      <vt:lpstr>История итеративных методов</vt:lpstr>
      <vt:lpstr>Развитие итеративных методик</vt:lpstr>
      <vt:lpstr>Манифест Agile</vt:lpstr>
      <vt:lpstr>Основополагающие принципы Agile-манифеста</vt:lpstr>
      <vt:lpstr>Основополагающие принципы Agile-манифеста</vt:lpstr>
      <vt:lpstr>Основополагающие принципы Agile-манифеста</vt:lpstr>
      <vt:lpstr>Основополагающие принципы Agile-манифеста</vt:lpstr>
      <vt:lpstr>Основополагающие принципы Agile-манифеста</vt:lpstr>
      <vt:lpstr>Основополагающие принципы Agile-манифеста</vt:lpstr>
      <vt:lpstr>Что же дал Agile?</vt:lpstr>
      <vt:lpstr>Что надо сделать, чтобы Agile успешно заработал?</vt:lpstr>
      <vt:lpstr>Основные методологии Agile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Гибкие методологии проектирования</dc:title>
  <dc:creator>Vsevolod Pelipas</dc:creator>
  <cp:lastModifiedBy>Vsevolod Pelipas</cp:lastModifiedBy>
  <cp:revision>81</cp:revision>
  <dcterms:created xsi:type="dcterms:W3CDTF">2016-10-19T19:36:04Z</dcterms:created>
  <dcterms:modified xsi:type="dcterms:W3CDTF">2016-11-06T18:40:40Z</dcterms:modified>
</cp:coreProperties>
</file>