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4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9" r:id="rId13"/>
    <p:sldId id="306" r:id="rId14"/>
    <p:sldId id="315" r:id="rId15"/>
    <p:sldId id="316" r:id="rId16"/>
    <p:sldId id="317" r:id="rId17"/>
    <p:sldId id="307" r:id="rId18"/>
    <p:sldId id="318" r:id="rId19"/>
    <p:sldId id="319" r:id="rId20"/>
    <p:sldId id="320" r:id="rId21"/>
    <p:sldId id="321" r:id="rId22"/>
    <p:sldId id="322" r:id="rId23"/>
    <p:sldId id="310" r:id="rId24"/>
    <p:sldId id="323" r:id="rId25"/>
    <p:sldId id="311" r:id="rId26"/>
    <p:sldId id="312" r:id="rId27"/>
    <p:sldId id="313" r:id="rId28"/>
    <p:sldId id="314" r:id="rId29"/>
    <p:sldId id="256" r:id="rId30"/>
    <p:sldId id="284" r:id="rId31"/>
    <p:sldId id="285" r:id="rId32"/>
    <p:sldId id="292" r:id="rId33"/>
    <p:sldId id="286" r:id="rId34"/>
    <p:sldId id="288" r:id="rId35"/>
    <p:sldId id="289" r:id="rId36"/>
    <p:sldId id="290" r:id="rId37"/>
    <p:sldId id="293" r:id="rId38"/>
    <p:sldId id="291" r:id="rId39"/>
    <p:sldId id="26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CAD30-D12E-4E87-9480-0C17B6D91098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45AF-3FCF-4B19-B230-38A0F92A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7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CD3E-43F8-4EB7-B175-D51DE1511B7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2E6F-AC7C-4689-AECF-43669FDD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Гибкие методологии проектирования ПО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Rational Unified Process – </a:t>
            </a:r>
            <a:r>
              <a:rPr lang="ru-RU" dirty="0" smtClean="0"/>
              <a:t>не совсем </a:t>
            </a:r>
            <a:r>
              <a:rPr lang="en-US" dirty="0" smtClean="0"/>
              <a:t>Agile, </a:t>
            </a:r>
            <a:r>
              <a:rPr lang="ru-RU" dirty="0" smtClean="0"/>
              <a:t>но стремится к нему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Фазы. Особенности.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159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Рабочие процессы продолжаются на каждой фазе</a:t>
            </a:r>
          </a:p>
          <a:p>
            <a:pPr lvl="1"/>
            <a:r>
              <a:rPr lang="ru-RU" dirty="0" smtClean="0"/>
              <a:t>В отличие от фаз каскадной модели, где анализ, проектирование, реализация и тестирование идут отдельными фазами. </a:t>
            </a:r>
          </a:p>
          <a:p>
            <a:r>
              <a:rPr lang="ru-RU" dirty="0" smtClean="0"/>
              <a:t>Артефакты проекта эволюционируют от фазы к фазе</a:t>
            </a:r>
          </a:p>
          <a:p>
            <a:pPr lvl="1"/>
            <a:r>
              <a:rPr lang="ru-RU" dirty="0" smtClean="0"/>
              <a:t>В отличие от каскадной модели, где, например,  спецификация требований должна быть </a:t>
            </a:r>
            <a:r>
              <a:rPr lang="ru-RU" dirty="0" err="1" smtClean="0"/>
              <a:t>финализирована</a:t>
            </a:r>
            <a:r>
              <a:rPr lang="ru-RU" dirty="0" smtClean="0"/>
              <a:t> до начала реализации.</a:t>
            </a:r>
          </a:p>
          <a:p>
            <a:pPr lvl="1"/>
            <a:r>
              <a:rPr lang="ru-RU" dirty="0"/>
              <a:t>Артефакты – любые плоды работы команды (документы, модели, код, исполнимые модули и т.д.)</a:t>
            </a:r>
          </a:p>
          <a:p>
            <a:r>
              <a:rPr lang="ru-RU" dirty="0" smtClean="0"/>
              <a:t>Планирование проекта методом набегающей волны</a:t>
            </a:r>
          </a:p>
          <a:p>
            <a:pPr lvl="1"/>
            <a:r>
              <a:rPr lang="ru-RU" dirty="0" smtClean="0"/>
              <a:t>Детальный план строится для ближайших итераций, в то время как для всего проекта в целом поддерживается более общий план. </a:t>
            </a:r>
          </a:p>
          <a:p>
            <a:r>
              <a:rPr lang="ru-RU" dirty="0" smtClean="0"/>
              <a:t>Управление рисками проекта на всех фазах</a:t>
            </a:r>
          </a:p>
          <a:p>
            <a:pPr lvl="1"/>
            <a:r>
              <a:rPr lang="ru-RU" dirty="0" smtClean="0"/>
              <a:t>Оценка рисков, </a:t>
            </a:r>
            <a:r>
              <a:rPr lang="en-US" dirty="0" smtClean="0"/>
              <a:t>risk avoidance &amp; mitigation planning.</a:t>
            </a:r>
          </a:p>
          <a:p>
            <a:r>
              <a:rPr lang="ru-RU" dirty="0" smtClean="0"/>
              <a:t>Каждая фаза завершается решением, идти ли дальше.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Итерации.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54331"/>
            <a:ext cx="7886700" cy="519901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Итерация реализует часть работы, которая должна быть сделана на данной фазе</a:t>
            </a:r>
          </a:p>
          <a:p>
            <a:r>
              <a:rPr lang="ru-RU" dirty="0" smtClean="0"/>
              <a:t>Каждая итерация должна иметь четкие план и цель. </a:t>
            </a:r>
          </a:p>
          <a:p>
            <a:pPr lvl="1"/>
            <a:r>
              <a:rPr lang="ru-RU" dirty="0" err="1" smtClean="0"/>
              <a:t>Высокорисковые</a:t>
            </a:r>
            <a:r>
              <a:rPr lang="ru-RU" dirty="0" smtClean="0"/>
              <a:t> задачи планируются на ранние итерации;</a:t>
            </a:r>
          </a:p>
          <a:p>
            <a:pPr lvl="1"/>
            <a:r>
              <a:rPr lang="ru-RU" dirty="0" smtClean="0"/>
              <a:t>Чем ближе итерация, тем более детален ее план;</a:t>
            </a:r>
          </a:p>
          <a:p>
            <a:r>
              <a:rPr lang="ru-RU" dirty="0" smtClean="0"/>
              <a:t>Каждая итерация базируется на работе, выполненной на предыдущих итерациях, </a:t>
            </a:r>
            <a:r>
              <a:rPr lang="ru-RU" dirty="0" err="1" smtClean="0"/>
              <a:t>инкрементально</a:t>
            </a:r>
            <a:r>
              <a:rPr lang="ru-RU" dirty="0" smtClean="0"/>
              <a:t> улучшая артефакты системы</a:t>
            </a:r>
          </a:p>
          <a:p>
            <a:pPr lvl="1"/>
            <a:r>
              <a:rPr lang="ru-RU" dirty="0" smtClean="0"/>
              <a:t>Документацию, код, планы, что угодно.</a:t>
            </a:r>
          </a:p>
          <a:p>
            <a:r>
              <a:rPr lang="ru-RU" dirty="0" smtClean="0"/>
              <a:t>Внутри итерации параллельно идет ряд различных рабочих процессов </a:t>
            </a:r>
          </a:p>
          <a:p>
            <a:pPr lvl="1"/>
            <a:r>
              <a:rPr lang="ru-RU" dirty="0" smtClean="0"/>
              <a:t>см. схему ЖЦ далее;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3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Схема ЖЦ еще раз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26" name="Picture 2" descr="https://upload.wikimedia.org/wikipedia/ru/d/da/RUP_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955772" cy="50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7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RUP. </a:t>
            </a:r>
            <a:r>
              <a:rPr lang="ru-RU" dirty="0" smtClean="0"/>
              <a:t>Рабочие процессы.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0306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Бизнес-моделирование</a:t>
            </a:r>
            <a:r>
              <a:rPr lang="ru-RU" dirty="0" smtClean="0"/>
              <a:t> – понимание той части бизнеса заказчика, которая важна в контексте проекта</a:t>
            </a:r>
          </a:p>
          <a:p>
            <a:pPr lvl="1"/>
            <a:r>
              <a:rPr lang="ru-RU" dirty="0" smtClean="0"/>
              <a:t>Оценить бизнес заказчика, возможности разработки и поддержки решения;</a:t>
            </a:r>
          </a:p>
          <a:p>
            <a:pPr lvl="1"/>
            <a:r>
              <a:rPr lang="ru-RU" dirty="0" smtClean="0"/>
              <a:t>Исследовать текущие бизнес-процессы, роли и ответственности, выявить и оценить потенциальные изменения бизнес-процессов;</a:t>
            </a:r>
          </a:p>
          <a:p>
            <a:pPr lvl="1"/>
            <a:r>
              <a:rPr lang="ru-RU" dirty="0" smtClean="0"/>
              <a:t>Разработать модель предметной области;</a:t>
            </a:r>
            <a:endParaRPr lang="en-US" dirty="0"/>
          </a:p>
          <a:p>
            <a:r>
              <a:rPr lang="ru-RU" b="1" dirty="0"/>
              <a:t>Управление </a:t>
            </a:r>
            <a:r>
              <a:rPr lang="ru-RU" b="1" dirty="0" smtClean="0"/>
              <a:t>требованиями </a:t>
            </a:r>
            <a:r>
              <a:rPr lang="ru-RU" dirty="0" smtClean="0"/>
              <a:t>– выделение, документирование и согласование того, что будет и что не будет реализовано;</a:t>
            </a:r>
          </a:p>
          <a:p>
            <a:pPr lvl="1"/>
            <a:r>
              <a:rPr lang="ru-RU" dirty="0" smtClean="0"/>
              <a:t>Работать совместно с заказчиком, чтобы выявить его потребности;</a:t>
            </a:r>
          </a:p>
          <a:p>
            <a:pPr lvl="1"/>
            <a:r>
              <a:rPr lang="ru-RU" dirty="0" smtClean="0"/>
              <a:t>Определить границы (</a:t>
            </a:r>
            <a:r>
              <a:rPr lang="ru-RU" dirty="0" err="1" smtClean="0"/>
              <a:t>скоуп</a:t>
            </a:r>
            <a:r>
              <a:rPr lang="ru-RU" dirty="0" smtClean="0"/>
              <a:t>) системы;</a:t>
            </a:r>
          </a:p>
          <a:p>
            <a:pPr lvl="1"/>
            <a:r>
              <a:rPr lang="ru-RU" dirty="0" smtClean="0"/>
              <a:t>Определить сценарии использования, бизнес-правила, пользовательский интерфейс и нефункциональные требования;</a:t>
            </a:r>
          </a:p>
          <a:p>
            <a:pPr lvl="1"/>
            <a:r>
              <a:rPr lang="ru-RU" dirty="0" smtClean="0"/>
              <a:t>Выявлять и </a:t>
            </a:r>
            <a:r>
              <a:rPr lang="ru-RU" dirty="0" err="1" smtClean="0"/>
              <a:t>приоритезировать</a:t>
            </a:r>
            <a:r>
              <a:rPr lang="ru-RU" dirty="0" smtClean="0"/>
              <a:t> новые появляющиеся </a:t>
            </a:r>
            <a:r>
              <a:rPr lang="ru-RU" dirty="0" err="1" smtClean="0"/>
              <a:t>тербования</a:t>
            </a:r>
            <a:r>
              <a:rPr lang="ru-RU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UML. </a:t>
            </a:r>
            <a:r>
              <a:rPr lang="ru-RU" dirty="0" smtClean="0"/>
              <a:t>Диаграмма прецедентов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175" y="1825625"/>
            <a:ext cx="5883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активности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35445"/>
            <a:ext cx="7886700" cy="33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классов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85" y="1825625"/>
            <a:ext cx="7252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RUP. </a:t>
            </a:r>
            <a:r>
              <a:rPr lang="ru-RU" dirty="0" smtClean="0"/>
              <a:t>Рабочие процессы.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Анализ и </a:t>
            </a:r>
            <a:r>
              <a:rPr lang="ru-RU" b="1" dirty="0" smtClean="0"/>
              <a:t>проектирование </a:t>
            </a:r>
            <a:r>
              <a:rPr lang="ru-RU" dirty="0" smtClean="0"/>
              <a:t>– проанализировать требования и спроектировать решение, принимая во внимание требования, ограничения, стандарты и руководства:</a:t>
            </a:r>
          </a:p>
          <a:p>
            <a:pPr lvl="1"/>
            <a:r>
              <a:rPr lang="ru-RU" dirty="0" smtClean="0"/>
              <a:t>Понять требования и ограничения;</a:t>
            </a:r>
          </a:p>
          <a:p>
            <a:pPr lvl="1"/>
            <a:r>
              <a:rPr lang="ru-RU" dirty="0" smtClean="0"/>
              <a:t>Определить возможную архитектуру системы;</a:t>
            </a:r>
          </a:p>
          <a:p>
            <a:pPr lvl="1"/>
            <a:r>
              <a:rPr lang="ru-RU" dirty="0" smtClean="0"/>
              <a:t>Построить прототип (</a:t>
            </a:r>
            <a:r>
              <a:rPr lang="en-US" dirty="0" smtClean="0"/>
              <a:t>proof-of-concept) </a:t>
            </a:r>
            <a:r>
              <a:rPr lang="ru-RU" dirty="0" smtClean="0"/>
              <a:t>для проверки;</a:t>
            </a:r>
          </a:p>
          <a:p>
            <a:pPr lvl="1"/>
            <a:r>
              <a:rPr lang="ru-RU" dirty="0" smtClean="0"/>
              <a:t>Спроектировать общую структуру системы, и отдельных ее компонентов;</a:t>
            </a:r>
            <a:endParaRPr lang="en-US" dirty="0"/>
          </a:p>
          <a:p>
            <a:r>
              <a:rPr lang="ru-RU" b="1" dirty="0" smtClean="0"/>
              <a:t>Реализация</a:t>
            </a:r>
            <a:r>
              <a:rPr lang="ru-RU" dirty="0" smtClean="0"/>
              <a:t> – перевод проекта системы в код и базовое тестирование его:</a:t>
            </a:r>
          </a:p>
          <a:p>
            <a:pPr lvl="1"/>
            <a:r>
              <a:rPr lang="ru-RU" dirty="0" smtClean="0"/>
              <a:t>Понимание и доработка проекта системы;</a:t>
            </a:r>
          </a:p>
          <a:p>
            <a:pPr lvl="1"/>
            <a:r>
              <a:rPr lang="ru-RU" dirty="0" smtClean="0"/>
              <a:t>Реализация исходного кода компонентов системы;</a:t>
            </a:r>
          </a:p>
          <a:p>
            <a:pPr lvl="1"/>
            <a:r>
              <a:rPr lang="ru-RU" dirty="0" smtClean="0"/>
              <a:t>Юнит-</a:t>
            </a:r>
            <a:r>
              <a:rPr lang="ru-RU" dirty="0" err="1" smtClean="0"/>
              <a:t>тестрование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Сборка и интегрирование кода;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3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23464" cy="1325563"/>
          </a:xfrm>
        </p:spPr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сотрудничества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03" y="1825625"/>
            <a:ext cx="77425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6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последовательности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49" y="1825625"/>
            <a:ext cx="6504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Определение и история.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Rational Unified Process (RUP</a:t>
            </a:r>
            <a:r>
              <a:rPr lang="en-US" dirty="0" smtClean="0"/>
              <a:t>)</a:t>
            </a:r>
            <a:r>
              <a:rPr lang="ru-RU" dirty="0" smtClean="0"/>
              <a:t> – каркас (</a:t>
            </a:r>
            <a:r>
              <a:rPr lang="en-US" dirty="0" smtClean="0"/>
              <a:t>framework)</a:t>
            </a:r>
            <a:r>
              <a:rPr lang="ru-RU" dirty="0" smtClean="0"/>
              <a:t> итеративного процесса разработки ПО</a:t>
            </a:r>
          </a:p>
          <a:p>
            <a:pPr lvl="1"/>
            <a:r>
              <a:rPr lang="ru-RU" dirty="0" smtClean="0"/>
              <a:t>Не конкретный готовый процесс, а набор принципов, по которым строится конкретный процесс, адаптированный для данной организации/команды. </a:t>
            </a:r>
          </a:p>
          <a:p>
            <a:r>
              <a:rPr lang="ru-RU" dirty="0" smtClean="0"/>
              <a:t>Развивался как методология объектно-ориентированного процесса разработки ПО</a:t>
            </a:r>
            <a:endParaRPr lang="en-US" dirty="0" smtClean="0"/>
          </a:p>
          <a:p>
            <a:pPr lvl="1"/>
            <a:r>
              <a:rPr lang="ru-RU" dirty="0" smtClean="0"/>
              <a:t>Ивар Якобсон</a:t>
            </a:r>
            <a:r>
              <a:rPr lang="en-US" dirty="0" smtClean="0"/>
              <a:t>, Objective Systems</a:t>
            </a:r>
            <a:r>
              <a:rPr lang="ru-RU" dirty="0" smtClean="0"/>
              <a:t> </a:t>
            </a:r>
            <a:r>
              <a:rPr lang="en-US" dirty="0" smtClean="0"/>
              <a:t>(1987)</a:t>
            </a:r>
          </a:p>
          <a:p>
            <a:pPr lvl="1"/>
            <a:r>
              <a:rPr lang="en-US" dirty="0" smtClean="0"/>
              <a:t>Ericsson (1991)</a:t>
            </a:r>
            <a:r>
              <a:rPr lang="ru-RU" dirty="0" smtClean="0"/>
              <a:t>, </a:t>
            </a:r>
            <a:r>
              <a:rPr lang="en-US" dirty="0" smtClean="0"/>
              <a:t>Object-Oriented </a:t>
            </a:r>
            <a:r>
              <a:rPr lang="en-US" dirty="0"/>
              <a:t>Software Engineering (OOSE) </a:t>
            </a:r>
            <a:r>
              <a:rPr lang="ru-RU" dirty="0" smtClean="0"/>
              <a:t>(1992)</a:t>
            </a:r>
          </a:p>
          <a:p>
            <a:pPr lvl="1"/>
            <a:r>
              <a:rPr lang="en-US" dirty="0" smtClean="0"/>
              <a:t>Rational Software (1995), </a:t>
            </a:r>
            <a:r>
              <a:rPr lang="en-US" dirty="0"/>
              <a:t>Rational </a:t>
            </a:r>
            <a:r>
              <a:rPr lang="en-US" dirty="0" err="1"/>
              <a:t>Objectory</a:t>
            </a:r>
            <a:r>
              <a:rPr lang="en-US" dirty="0"/>
              <a:t> Process (ROP) </a:t>
            </a:r>
            <a:r>
              <a:rPr lang="en-US" dirty="0" smtClean="0"/>
              <a:t>(1996)</a:t>
            </a:r>
            <a:r>
              <a:rPr lang="ru-RU" dirty="0" smtClean="0"/>
              <a:t>, позднее </a:t>
            </a:r>
            <a:r>
              <a:rPr lang="en-US" dirty="0" smtClean="0"/>
              <a:t>RUP – </a:t>
            </a:r>
            <a:r>
              <a:rPr lang="ru-RU" dirty="0" smtClean="0"/>
              <a:t>совместно с </a:t>
            </a:r>
            <a:r>
              <a:rPr lang="ru-RU" dirty="0" err="1" smtClean="0"/>
              <a:t>Гради</a:t>
            </a:r>
            <a:r>
              <a:rPr lang="ru-RU" dirty="0" smtClean="0"/>
              <a:t> </a:t>
            </a:r>
            <a:r>
              <a:rPr lang="ru-RU" dirty="0" err="1" smtClean="0"/>
              <a:t>Бучем</a:t>
            </a:r>
            <a:r>
              <a:rPr lang="ru-RU" dirty="0" smtClean="0"/>
              <a:t> и Джеймсом </a:t>
            </a:r>
            <a:r>
              <a:rPr lang="ru-RU" dirty="0" err="1" smtClean="0"/>
              <a:t>Рамбо</a:t>
            </a:r>
            <a:r>
              <a:rPr lang="ru-RU" dirty="0" smtClean="0"/>
              <a:t>, как часть этой работы был создан </a:t>
            </a:r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IBM (2003), </a:t>
            </a:r>
            <a:r>
              <a:rPr lang="ru-RU" dirty="0" smtClean="0"/>
              <a:t>модификации по сближению с </a:t>
            </a:r>
            <a:r>
              <a:rPr lang="en-US" dirty="0" smtClean="0"/>
              <a:t>Agile. </a:t>
            </a:r>
            <a:r>
              <a:rPr lang="en-US" dirty="0" err="1" smtClean="0"/>
              <a:t>OpenUP</a:t>
            </a:r>
            <a:r>
              <a:rPr lang="en-US" dirty="0" smtClean="0"/>
              <a:t> (1996).</a:t>
            </a:r>
          </a:p>
          <a:p>
            <a:pPr lvl="2"/>
            <a:r>
              <a:rPr lang="en-US" dirty="0" smtClean="0"/>
              <a:t>Agile Unified Process (AUP)</a:t>
            </a:r>
          </a:p>
          <a:p>
            <a:pPr lvl="2"/>
            <a:r>
              <a:rPr lang="en-US" dirty="0" smtClean="0"/>
              <a:t>Enterprise Unified Process (EUP)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коммуникации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7046"/>
            <a:ext cx="7886700" cy="41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взаимодействия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985" y="1825625"/>
            <a:ext cx="7060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компонентов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572" y="1825625"/>
            <a:ext cx="4102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6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RUP. </a:t>
            </a:r>
            <a:r>
              <a:rPr lang="ru-RU" dirty="0" smtClean="0"/>
              <a:t>Рабочие процессы.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613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Тестирование </a:t>
            </a:r>
            <a:r>
              <a:rPr lang="ru-RU" dirty="0" smtClean="0"/>
              <a:t>– объективная оценка качества разрабатываемой системы, для того, чтобы установить, насколько она соответствует требованиям и проекту:</a:t>
            </a:r>
          </a:p>
          <a:p>
            <a:pPr lvl="1"/>
            <a:r>
              <a:rPr lang="ru-RU" dirty="0" smtClean="0"/>
              <a:t>Определение и планирование тестовых работ;</a:t>
            </a:r>
          </a:p>
          <a:p>
            <a:pPr lvl="1"/>
            <a:r>
              <a:rPr lang="ru-RU" dirty="0" smtClean="0"/>
              <a:t>Разработка тестовых случаев и наборов;</a:t>
            </a:r>
            <a:endParaRPr lang="en-US" dirty="0" smtClean="0"/>
          </a:p>
          <a:p>
            <a:pPr lvl="1"/>
            <a:r>
              <a:rPr lang="ru-RU" dirty="0" smtClean="0"/>
              <a:t>Проведение тестов;</a:t>
            </a:r>
          </a:p>
          <a:p>
            <a:pPr lvl="1"/>
            <a:r>
              <a:rPr lang="ru-RU" dirty="0" smtClean="0"/>
              <a:t>Регистрация дефектов;</a:t>
            </a:r>
            <a:endParaRPr lang="en-US" dirty="0"/>
          </a:p>
          <a:p>
            <a:r>
              <a:rPr lang="ru-RU" b="1" dirty="0" smtClean="0"/>
              <a:t>Развертывание</a:t>
            </a:r>
            <a:r>
              <a:rPr lang="ru-RU" dirty="0" smtClean="0"/>
              <a:t> – планирование и реализация поставки системы конечным пользователям:</a:t>
            </a:r>
          </a:p>
          <a:p>
            <a:pPr lvl="1"/>
            <a:r>
              <a:rPr lang="ru-RU" dirty="0" smtClean="0"/>
              <a:t>Планирование стратегии поставки;</a:t>
            </a:r>
          </a:p>
          <a:p>
            <a:pPr lvl="1"/>
            <a:r>
              <a:rPr lang="ru-RU" dirty="0" smtClean="0"/>
              <a:t>Разработка материалов для пользователей и поддержки;</a:t>
            </a:r>
          </a:p>
          <a:p>
            <a:pPr lvl="1"/>
            <a:r>
              <a:rPr lang="ru-RU" dirty="0" smtClean="0"/>
              <a:t>Создание установочных пакетов и установка ПО;</a:t>
            </a:r>
          </a:p>
          <a:p>
            <a:pPr lvl="1"/>
            <a:r>
              <a:rPr lang="ru-RU" dirty="0" smtClean="0"/>
              <a:t>Организация альфа-, бета-, и приемочного тестирования;</a:t>
            </a:r>
          </a:p>
          <a:p>
            <a:pPr lvl="1"/>
            <a:r>
              <a:rPr lang="ru-RU" dirty="0" smtClean="0"/>
              <a:t>Тренировка пользователей;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4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UML. </a:t>
            </a:r>
            <a:r>
              <a:rPr lang="ru-RU" dirty="0" smtClean="0"/>
              <a:t>Диаграмма развертывания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192" y="1825625"/>
            <a:ext cx="4041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RUP. </a:t>
            </a:r>
            <a:r>
              <a:rPr lang="ru-RU" dirty="0" smtClean="0"/>
              <a:t>Рабочие процессы.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Управление </a:t>
            </a:r>
            <a:r>
              <a:rPr lang="ru-RU" b="1" dirty="0"/>
              <a:t>конфигурациями и </a:t>
            </a:r>
            <a:r>
              <a:rPr lang="ru-RU" b="1" dirty="0" smtClean="0"/>
              <a:t>изменениями </a:t>
            </a:r>
            <a:r>
              <a:rPr lang="ru-RU" dirty="0" smtClean="0"/>
              <a:t>– отслеживание и управление изменениями в артефактах проекта</a:t>
            </a:r>
          </a:p>
          <a:p>
            <a:pPr lvl="1"/>
            <a:r>
              <a:rPr lang="ru-RU" dirty="0" smtClean="0"/>
              <a:t>Управление конфигурациями;</a:t>
            </a:r>
          </a:p>
          <a:p>
            <a:pPr lvl="1"/>
            <a:r>
              <a:rPr lang="ru-RU" dirty="0" smtClean="0"/>
              <a:t>Управление изменениями;</a:t>
            </a:r>
          </a:p>
          <a:p>
            <a:r>
              <a:rPr lang="ru-RU" b="1" dirty="0" smtClean="0"/>
              <a:t>Управление проектом </a:t>
            </a:r>
            <a:r>
              <a:rPr lang="ru-RU" dirty="0" smtClean="0"/>
              <a:t>– обеспечение того, что проект будет реализован в срок и в бюджете:</a:t>
            </a:r>
          </a:p>
          <a:p>
            <a:pPr lvl="1"/>
            <a:r>
              <a:rPr lang="ru-RU" dirty="0" smtClean="0"/>
              <a:t>Инициация проекта;</a:t>
            </a:r>
          </a:p>
          <a:p>
            <a:pPr lvl="1"/>
            <a:r>
              <a:rPr lang="ru-RU" dirty="0" smtClean="0"/>
              <a:t>Управление персоналом на проекте и отношениями с внешними контрагентами;</a:t>
            </a:r>
          </a:p>
          <a:p>
            <a:pPr lvl="1"/>
            <a:r>
              <a:rPr lang="ru-RU" dirty="0" smtClean="0"/>
              <a:t>Управление рисками;</a:t>
            </a:r>
          </a:p>
          <a:p>
            <a:pPr lvl="1"/>
            <a:r>
              <a:rPr lang="ru-RU" dirty="0" smtClean="0"/>
              <a:t>Оценки и планирование;</a:t>
            </a:r>
          </a:p>
          <a:p>
            <a:pPr lvl="1"/>
            <a:r>
              <a:rPr lang="ru-RU" dirty="0" smtClean="0"/>
              <a:t>Управление итерациями и фазами;</a:t>
            </a:r>
            <a:endParaRPr lang="ru-RU" dirty="0"/>
          </a:p>
          <a:p>
            <a:r>
              <a:rPr lang="ru-RU" b="1" dirty="0"/>
              <a:t>Создание окружения </a:t>
            </a:r>
            <a:r>
              <a:rPr lang="ru-RU" dirty="0"/>
              <a:t>(инфраструктуры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Инструментальная поддержка процесса разработки и эксплуатации разрабатываемого решения;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RUP</a:t>
            </a:r>
            <a:r>
              <a:rPr lang="en-US" dirty="0" smtClean="0"/>
              <a:t>.</a:t>
            </a:r>
            <a:r>
              <a:rPr lang="ru-RU" dirty="0" smtClean="0"/>
              <a:t> Инкрементная поставка.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3211341"/>
            <a:ext cx="7888179" cy="3206875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28649" y="1599201"/>
            <a:ext cx="7886701" cy="161213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Хотя </a:t>
            </a:r>
            <a:r>
              <a:rPr lang="en-US" dirty="0" smtClean="0"/>
              <a:t>RUP </a:t>
            </a:r>
            <a:r>
              <a:rPr lang="ru-RU" dirty="0" smtClean="0"/>
              <a:t>и не предполагает регулярной поставки ПО заказчику, зачастую выпускается более одной версии продукта.</a:t>
            </a:r>
          </a:p>
          <a:p>
            <a:r>
              <a:rPr lang="ru-RU" dirty="0" smtClean="0"/>
              <a:t>Обычно работа над следующей версией запускается со стадии Уточнения.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Лучшие практики.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Изначальные </a:t>
            </a:r>
            <a:r>
              <a:rPr lang="en-US" dirty="0" smtClean="0"/>
              <a:t>best practices:</a:t>
            </a:r>
          </a:p>
          <a:p>
            <a:pPr lvl="1"/>
            <a:r>
              <a:rPr lang="ru-RU" dirty="0" smtClean="0"/>
              <a:t>Разрабатывать итеративно;</a:t>
            </a:r>
          </a:p>
          <a:p>
            <a:pPr lvl="1"/>
            <a:r>
              <a:rPr lang="ru-RU" dirty="0" smtClean="0"/>
              <a:t>Управлять требованиями;</a:t>
            </a:r>
            <a:endParaRPr lang="en-US" dirty="0"/>
          </a:p>
          <a:p>
            <a:pPr lvl="1"/>
            <a:r>
              <a:rPr lang="ru-RU" dirty="0" smtClean="0"/>
              <a:t>Использовать компонентную архитектуру;</a:t>
            </a:r>
            <a:endParaRPr lang="en-US" dirty="0"/>
          </a:p>
          <a:p>
            <a:pPr lvl="1"/>
            <a:r>
              <a:rPr lang="ru-RU" dirty="0" smtClean="0"/>
              <a:t>Моделировать визуально (</a:t>
            </a:r>
            <a:r>
              <a:rPr lang="en-US" dirty="0" smtClean="0"/>
              <a:t>UML</a:t>
            </a:r>
            <a:r>
              <a:rPr lang="ru-RU" dirty="0" smtClean="0"/>
              <a:t>);</a:t>
            </a:r>
            <a:endParaRPr lang="en-US" dirty="0"/>
          </a:p>
          <a:p>
            <a:pPr lvl="1"/>
            <a:r>
              <a:rPr lang="ru-RU" dirty="0" smtClean="0"/>
              <a:t>Всегда контролировать качество;</a:t>
            </a:r>
            <a:endParaRPr lang="en-US" dirty="0"/>
          </a:p>
          <a:p>
            <a:pPr lvl="1"/>
            <a:r>
              <a:rPr lang="ru-RU" dirty="0" smtClean="0"/>
              <a:t>Управлять изменениями;</a:t>
            </a:r>
            <a:endParaRPr lang="en-US" dirty="0"/>
          </a:p>
          <a:p>
            <a:r>
              <a:rPr lang="ru-RU" dirty="0" smtClean="0"/>
              <a:t>Дополнения от </a:t>
            </a:r>
            <a:r>
              <a:rPr lang="en-US" dirty="0" smtClean="0"/>
              <a:t>IBM (2005)</a:t>
            </a:r>
          </a:p>
          <a:p>
            <a:pPr lvl="1"/>
            <a:r>
              <a:rPr lang="ru-RU" dirty="0" smtClean="0"/>
              <a:t>Адаптировать процесс под свои нужды;</a:t>
            </a:r>
          </a:p>
          <a:p>
            <a:pPr lvl="1"/>
            <a:r>
              <a:rPr lang="ru-RU" dirty="0" smtClean="0"/>
              <a:t>Сбалансировать конкурирующие приоритеты заинтересованных лиц;</a:t>
            </a:r>
          </a:p>
          <a:p>
            <a:pPr lvl="1"/>
            <a:r>
              <a:rPr lang="ru-RU" dirty="0" smtClean="0"/>
              <a:t>Сотрудничество между командами и людьми;</a:t>
            </a:r>
          </a:p>
          <a:p>
            <a:pPr lvl="1"/>
            <a:r>
              <a:rPr lang="ru-RU" dirty="0" smtClean="0"/>
              <a:t>Итеративно демонстрировать улучшения продукта;</a:t>
            </a:r>
          </a:p>
          <a:p>
            <a:pPr lvl="1"/>
            <a:r>
              <a:rPr lang="ru-RU" dirty="0" smtClean="0"/>
              <a:t>Подымать уровень абстракции;</a:t>
            </a:r>
          </a:p>
          <a:p>
            <a:pPr lvl="1"/>
            <a:r>
              <a:rPr lang="ru-RU" dirty="0" smtClean="0"/>
              <a:t>Постоянно фокусироваться на качестве (</a:t>
            </a:r>
            <a:r>
              <a:rPr lang="en-US" dirty="0" smtClean="0"/>
              <a:t>TDD </a:t>
            </a:r>
            <a:r>
              <a:rPr lang="ru-RU" dirty="0" smtClean="0"/>
              <a:t>и т.д.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8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Итоги.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8574"/>
            <a:ext cx="7886700" cy="4906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RUP </a:t>
            </a:r>
            <a:r>
              <a:rPr lang="ru-RU" dirty="0" smtClean="0"/>
              <a:t>является стандартом де-факто в области т.н. «жестких» (</a:t>
            </a:r>
            <a:r>
              <a:rPr lang="en-US" dirty="0" smtClean="0"/>
              <a:t>prescriptive) </a:t>
            </a:r>
            <a:r>
              <a:rPr lang="ru-RU" dirty="0" smtClean="0"/>
              <a:t>или «зрелых» (</a:t>
            </a:r>
            <a:r>
              <a:rPr lang="en-US" dirty="0" smtClean="0"/>
              <a:t>mature</a:t>
            </a:r>
            <a:r>
              <a:rPr lang="ru-RU" dirty="0" smtClean="0"/>
              <a:t>) процессов разработки ПО.</a:t>
            </a:r>
          </a:p>
          <a:p>
            <a:pPr lvl="1"/>
            <a:r>
              <a:rPr lang="ru-RU" dirty="0" smtClean="0"/>
              <a:t>Адаптивный каркас для создания «своего» процесса</a:t>
            </a:r>
          </a:p>
          <a:p>
            <a:r>
              <a:rPr lang="ru-RU" dirty="0" smtClean="0"/>
              <a:t>По сравнению с последовательными процессами:</a:t>
            </a:r>
          </a:p>
          <a:p>
            <a:pPr lvl="1"/>
            <a:r>
              <a:rPr lang="ru-RU" dirty="0" smtClean="0"/>
              <a:t>Лучше управляемость;</a:t>
            </a:r>
          </a:p>
          <a:p>
            <a:pPr lvl="1"/>
            <a:r>
              <a:rPr lang="ru-RU" dirty="0" smtClean="0"/>
              <a:t>Регулярная обратная связь;</a:t>
            </a:r>
          </a:p>
          <a:p>
            <a:pPr lvl="1"/>
            <a:r>
              <a:rPr lang="ru-RU" dirty="0" smtClean="0"/>
              <a:t>Управление рисками;</a:t>
            </a:r>
          </a:p>
          <a:p>
            <a:pPr lvl="1"/>
            <a:r>
              <a:rPr lang="ru-RU" dirty="0" smtClean="0"/>
              <a:t>Реализация актуальных требований;</a:t>
            </a:r>
          </a:p>
          <a:p>
            <a:pPr lvl="1"/>
            <a:r>
              <a:rPr lang="ru-RU" dirty="0" smtClean="0"/>
              <a:t>Ранняя проверка правильности концепции;</a:t>
            </a:r>
          </a:p>
          <a:p>
            <a:pPr lvl="1"/>
            <a:r>
              <a:rPr lang="ru-RU" dirty="0" smtClean="0"/>
              <a:t>Фокусировка на важном;</a:t>
            </a:r>
          </a:p>
          <a:p>
            <a:r>
              <a:rPr lang="ru-RU" dirty="0" smtClean="0"/>
              <a:t>По сравнению с гибкими (</a:t>
            </a:r>
            <a:r>
              <a:rPr lang="en-US" dirty="0" smtClean="0"/>
              <a:t>agile) </a:t>
            </a:r>
            <a:r>
              <a:rPr lang="ru-RU" dirty="0" smtClean="0"/>
              <a:t>процессами:</a:t>
            </a:r>
          </a:p>
          <a:p>
            <a:pPr lvl="1"/>
            <a:r>
              <a:rPr lang="ru-RU" dirty="0" smtClean="0"/>
              <a:t>Позволяет удобнее формализовать контрактные условия;</a:t>
            </a:r>
            <a:endParaRPr lang="en-US" dirty="0" smtClean="0"/>
          </a:p>
          <a:p>
            <a:pPr lvl="1"/>
            <a:r>
              <a:rPr lang="ru-RU" dirty="0" smtClean="0"/>
              <a:t>Легче принимается стороной заказчика в повседневной работе;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6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Гибкие методологии проектирования ПО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Экстремальное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116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Основные черты.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RUP – </a:t>
            </a:r>
            <a:r>
              <a:rPr lang="ru-RU" dirty="0" smtClean="0"/>
              <a:t>четко определенный процесс, описывающий все стадии ЖЦ.</a:t>
            </a:r>
          </a:p>
          <a:p>
            <a:r>
              <a:rPr lang="ru-RU" dirty="0" smtClean="0"/>
              <a:t>Базируется на объектном/компонентном подходе, тесно интегрирован с языком </a:t>
            </a:r>
            <a:r>
              <a:rPr lang="en-US" dirty="0" smtClean="0"/>
              <a:t>UML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Является последовательным процессом в целом.</a:t>
            </a:r>
            <a:endParaRPr lang="en-US" dirty="0"/>
          </a:p>
          <a:p>
            <a:r>
              <a:rPr lang="ru-RU" dirty="0" smtClean="0"/>
              <a:t>При этом – итеративным при более детальном рассмотрении.</a:t>
            </a:r>
            <a:endParaRPr lang="en-US" dirty="0"/>
          </a:p>
          <a:p>
            <a:r>
              <a:rPr lang="ru-RU" dirty="0" smtClean="0"/>
              <a:t>Не исключает инкрементального подхода к поставке ПО.</a:t>
            </a:r>
            <a:endParaRPr lang="en-US" dirty="0"/>
          </a:p>
          <a:p>
            <a:r>
              <a:rPr lang="ru-RU" dirty="0" smtClean="0"/>
              <a:t>Использует проверенные практикой подходы (</a:t>
            </a:r>
            <a:r>
              <a:rPr lang="en-US" dirty="0" smtClean="0"/>
              <a:t>best practices) </a:t>
            </a:r>
            <a:r>
              <a:rPr lang="ru-RU" dirty="0" smtClean="0"/>
              <a:t>программной инженерии</a:t>
            </a:r>
            <a:r>
              <a:rPr lang="en-US" dirty="0" smtClean="0"/>
              <a:t>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178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Экстремальное программирование (</a:t>
            </a:r>
            <a:r>
              <a:rPr lang="en-US" dirty="0" smtClean="0"/>
              <a:t>XP)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76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Была одной из первых и наиболее нашумевших </a:t>
            </a:r>
            <a:r>
              <a:rPr lang="en-US" dirty="0" smtClean="0"/>
              <a:t>Agile-</a:t>
            </a:r>
            <a:r>
              <a:rPr lang="ru-RU" dirty="0" smtClean="0"/>
              <a:t>методологий, став у истоков </a:t>
            </a:r>
            <a:r>
              <a:rPr lang="en-US" dirty="0" smtClean="0"/>
              <a:t>Agile-</a:t>
            </a:r>
            <a:r>
              <a:rPr lang="ru-RU" dirty="0" smtClean="0"/>
              <a:t>движения.</a:t>
            </a:r>
          </a:p>
          <a:p>
            <a:pPr lvl="1"/>
            <a:r>
              <a:rPr lang="ru-RU" dirty="0" smtClean="0"/>
              <a:t>Популяризовала целый ряд инженерных и организационных практик, которые ценны сами по себе и были позаимствованы другими методологиями.</a:t>
            </a:r>
          </a:p>
          <a:p>
            <a:pPr lvl="1"/>
            <a:r>
              <a:rPr lang="ru-RU" dirty="0"/>
              <a:t>На сегодняшний день редко применяется в своем изначальном виде, как методология управления проектом, </a:t>
            </a:r>
            <a:r>
              <a:rPr lang="ru-RU" dirty="0" smtClean="0"/>
              <a:t>т.к. имеет ряд противоречивых моментов (связанных с тем самым «экстремизмом» авторов).</a:t>
            </a:r>
          </a:p>
          <a:p>
            <a:r>
              <a:rPr lang="en-US" dirty="0" smtClean="0"/>
              <a:t>XP – </a:t>
            </a:r>
            <a:r>
              <a:rPr lang="ru-RU" dirty="0" smtClean="0"/>
              <a:t>является </a:t>
            </a:r>
            <a:r>
              <a:rPr lang="en-US" dirty="0" smtClean="0"/>
              <a:t>Agile-</a:t>
            </a:r>
            <a:r>
              <a:rPr lang="ru-RU" dirty="0" smtClean="0"/>
              <a:t>методологией, и принимает основные идеи </a:t>
            </a:r>
            <a:r>
              <a:rPr lang="en-US" dirty="0" smtClean="0"/>
              <a:t>Agile:</a:t>
            </a:r>
          </a:p>
          <a:p>
            <a:pPr lvl="1"/>
            <a:r>
              <a:rPr lang="ru-RU" dirty="0" smtClean="0"/>
              <a:t>В проектировании и кодировании – готовность к изменениям, внимание к техническому совершенству кода и архитектуры, стремление к простоте;</a:t>
            </a:r>
          </a:p>
          <a:p>
            <a:pPr lvl="1"/>
            <a:r>
              <a:rPr lang="ru-RU" dirty="0" smtClean="0"/>
              <a:t>В организации процесса поставки – ранняя и частая поставка, фокус на рабочем продукте;</a:t>
            </a:r>
          </a:p>
          <a:p>
            <a:pPr lvl="1"/>
            <a:r>
              <a:rPr lang="ru-RU" dirty="0" smtClean="0"/>
              <a:t>В организации процесса – работа самоорганизующейся команды мотивированных профессионалов в тесной связке с бизнесом, с приоритетом сохранения долгосрочной работоспособности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162789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«Экстремальное?»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Основной особенностью методологии стало доведение до экстремума известных ранее методик:</a:t>
            </a:r>
          </a:p>
          <a:p>
            <a:pPr lvl="1"/>
            <a:r>
              <a:rPr lang="ru-RU" dirty="0"/>
              <a:t>Экстремальное ускорение выпуска ПО за счет полной автоматизации тестирования;</a:t>
            </a:r>
          </a:p>
          <a:p>
            <a:pPr lvl="1"/>
            <a:r>
              <a:rPr lang="ru-RU" dirty="0"/>
              <a:t>Экстремальное расширение практики </a:t>
            </a:r>
            <a:r>
              <a:rPr lang="en-US" dirty="0"/>
              <a:t>code review </a:t>
            </a:r>
            <a:r>
              <a:rPr lang="ru-RU" dirty="0"/>
              <a:t>за счет введения практики парного программирования;</a:t>
            </a:r>
          </a:p>
          <a:p>
            <a:pPr lvl="1"/>
            <a:r>
              <a:rPr lang="ru-RU" dirty="0"/>
              <a:t>Экстремальное облегчение изменений в коде за счет максимального упрощения кода и отказа реализовывать какой-либо код до тех пор, пока это не станет необходимым </a:t>
            </a:r>
            <a:endParaRPr lang="ru-RU" dirty="0" smtClean="0"/>
          </a:p>
          <a:p>
            <a:pPr lvl="1"/>
            <a:r>
              <a:rPr lang="ru-RU" dirty="0" smtClean="0"/>
              <a:t>и </a:t>
            </a:r>
            <a:r>
              <a:rPr lang="ru-RU" dirty="0"/>
              <a:t>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9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en-US" dirty="0" smtClean="0"/>
              <a:t>XP</a:t>
            </a:r>
            <a:endParaRPr lang="en-US" dirty="0"/>
          </a:p>
        </p:txBody>
      </p:sp>
      <p:pic>
        <p:nvPicPr>
          <p:cNvPr id="4100" name="Picture 4" descr="Схема потока работ в X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2" y="1690689"/>
            <a:ext cx="8462696" cy="397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51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практики </a:t>
            </a:r>
            <a:r>
              <a:rPr lang="en-US" dirty="0" smtClean="0"/>
              <a:t>XP</a:t>
            </a:r>
            <a:r>
              <a:rPr lang="ru-RU" dirty="0" smtClean="0"/>
              <a:t> (группы)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793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Короткий цикл обратной связи </a:t>
            </a:r>
            <a:endParaRPr lang="ru-RU" dirty="0" smtClean="0"/>
          </a:p>
          <a:p>
            <a:pPr lvl="1"/>
            <a:r>
              <a:rPr lang="ru-RU" dirty="0" smtClean="0"/>
              <a:t>чем быстрее мы поймем, что делаем что-то не то, тем проще и дешевле это исправить;</a:t>
            </a:r>
            <a:endParaRPr lang="en-US" dirty="0" smtClean="0"/>
          </a:p>
          <a:p>
            <a:r>
              <a:rPr lang="ru-RU" dirty="0" smtClean="0"/>
              <a:t>Непрерывный процесс разработки и поставки ПО </a:t>
            </a:r>
          </a:p>
          <a:p>
            <a:pPr lvl="1"/>
            <a:r>
              <a:rPr lang="ru-RU" dirty="0" smtClean="0"/>
              <a:t>чем быстрее ПО дойдет до конечного потребителя, тем быстрее мы получим от него обратную связь</a:t>
            </a:r>
          </a:p>
          <a:p>
            <a:r>
              <a:rPr lang="ru-RU" dirty="0" smtClean="0"/>
              <a:t>Понимание</a:t>
            </a:r>
            <a:r>
              <a:rPr lang="ru-RU" dirty="0"/>
              <a:t>, разделяемое всеми</a:t>
            </a:r>
          </a:p>
          <a:p>
            <a:pPr lvl="1"/>
            <a:r>
              <a:rPr lang="ru-RU" dirty="0" smtClean="0"/>
              <a:t>Чем лучше все члены команды понимают, что и как команда разрабатывает – тем эффективнее будет ее работа.</a:t>
            </a:r>
            <a:endParaRPr lang="en-US" dirty="0"/>
          </a:p>
          <a:p>
            <a:r>
              <a:rPr lang="ru-RU" dirty="0"/>
              <a:t>Социальная защищённость </a:t>
            </a:r>
            <a:r>
              <a:rPr lang="ru-RU" dirty="0" smtClean="0"/>
              <a:t>программиста</a:t>
            </a:r>
            <a:endParaRPr lang="en-US" dirty="0"/>
          </a:p>
          <a:p>
            <a:pPr lvl="1"/>
            <a:r>
              <a:rPr lang="ru-RU" dirty="0" smtClean="0"/>
              <a:t>На загнанной лошади далеко не уедешь, и потеря одного человека ставит под угрозу работу всей команды в целом.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r>
              <a:rPr lang="ru-RU" dirty="0"/>
              <a:t>: Короткий цикл обратной связи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0009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Разработка </a:t>
            </a:r>
            <a:r>
              <a:rPr lang="ru-RU" b="1" dirty="0"/>
              <a:t>через тестирование </a:t>
            </a:r>
            <a:r>
              <a:rPr lang="ru-RU" b="1" dirty="0" smtClean="0"/>
              <a:t>(</a:t>
            </a:r>
            <a:r>
              <a:rPr lang="en-US" b="1" dirty="0" smtClean="0"/>
              <a:t>TDD)</a:t>
            </a:r>
          </a:p>
          <a:p>
            <a:pPr lvl="1"/>
            <a:r>
              <a:rPr lang="en-US" dirty="0" smtClean="0"/>
              <a:t>Unit-</a:t>
            </a:r>
            <a:r>
              <a:rPr lang="ru-RU" dirty="0" smtClean="0"/>
              <a:t>тесты</a:t>
            </a:r>
            <a:r>
              <a:rPr lang="en-US" dirty="0" smtClean="0"/>
              <a:t> – </a:t>
            </a:r>
            <a:r>
              <a:rPr lang="ru-RU" dirty="0" smtClean="0"/>
              <a:t>ключ к </a:t>
            </a:r>
            <a:r>
              <a:rPr lang="ru-RU" dirty="0" err="1" smtClean="0"/>
              <a:t>рефакторингу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Интеграционные/функциональные тесты;</a:t>
            </a:r>
          </a:p>
          <a:p>
            <a:pPr lvl="1"/>
            <a:r>
              <a:rPr lang="en-US" dirty="0" smtClean="0"/>
              <a:t>Test-first </a:t>
            </a:r>
            <a:r>
              <a:rPr lang="ru-RU" dirty="0" smtClean="0"/>
              <a:t>подход (</a:t>
            </a:r>
            <a:r>
              <a:rPr lang="en-US" dirty="0" smtClean="0"/>
              <a:t>Red-Green-Refactor)</a:t>
            </a:r>
            <a:r>
              <a:rPr lang="ru-RU" dirty="0" smtClean="0"/>
              <a:t>;</a:t>
            </a:r>
            <a:endParaRPr lang="en-US" dirty="0"/>
          </a:p>
          <a:p>
            <a:r>
              <a:rPr lang="ru-RU" dirty="0"/>
              <a:t>Игра в </a:t>
            </a:r>
            <a:r>
              <a:rPr lang="ru-RU" dirty="0" smtClean="0"/>
              <a:t>планирование</a:t>
            </a:r>
          </a:p>
          <a:p>
            <a:pPr lvl="1"/>
            <a:r>
              <a:rPr lang="ru-RU" dirty="0" smtClean="0"/>
              <a:t>Карточки с историями;</a:t>
            </a:r>
          </a:p>
          <a:p>
            <a:pPr lvl="1"/>
            <a:r>
              <a:rPr lang="ru-RU" dirty="0" smtClean="0"/>
              <a:t>Постоянное обновление планов по мере получения новых знаний;</a:t>
            </a:r>
            <a:endParaRPr lang="en-US" dirty="0"/>
          </a:p>
          <a:p>
            <a:r>
              <a:rPr lang="ru-RU" dirty="0"/>
              <a:t>Заказчик всегда </a:t>
            </a:r>
            <a:r>
              <a:rPr lang="ru-RU" dirty="0" smtClean="0"/>
              <a:t>рядом</a:t>
            </a:r>
          </a:p>
          <a:p>
            <a:pPr lvl="1"/>
            <a:r>
              <a:rPr lang="ru-RU" dirty="0" smtClean="0"/>
              <a:t>Специалист по продукту или заинтересованный пользователь со стороны заказчика всегда должны быть на связи;</a:t>
            </a:r>
            <a:endParaRPr lang="en-US" dirty="0"/>
          </a:p>
          <a:p>
            <a:r>
              <a:rPr lang="ru-RU" b="1" dirty="0"/>
              <a:t>Парное </a:t>
            </a:r>
            <a:r>
              <a:rPr lang="ru-RU" b="1" dirty="0" smtClean="0"/>
              <a:t>программирование</a:t>
            </a:r>
          </a:p>
          <a:p>
            <a:pPr lvl="1"/>
            <a:r>
              <a:rPr lang="ru-RU" dirty="0" smtClean="0"/>
              <a:t>Весь </a:t>
            </a:r>
            <a:r>
              <a:rPr lang="ru-RU" dirty="0"/>
              <a:t>код создается парами программистов, работающих за одним </a:t>
            </a:r>
            <a:r>
              <a:rPr lang="ru-RU" dirty="0" smtClean="0"/>
              <a:t>компьютером, один пишет, другой его просматривает и дает свою оценку, затем меняются;</a:t>
            </a:r>
          </a:p>
          <a:p>
            <a:pPr lvl="1"/>
            <a:r>
              <a:rPr lang="ru-RU" dirty="0" smtClean="0"/>
              <a:t>Пары рекомендуется перемешивать, чтобы знания распределялись в команде;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97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r>
              <a:rPr lang="ru-RU" dirty="0"/>
              <a:t>: Непрерывный процесс разработки и поставки ПО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0009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Непрерывная интеграция</a:t>
            </a:r>
          </a:p>
          <a:p>
            <a:pPr lvl="1"/>
            <a:r>
              <a:rPr lang="ru-RU" dirty="0" smtClean="0"/>
              <a:t>Выполнять интеграцию (полное построение продукта, прогон </a:t>
            </a:r>
            <a:r>
              <a:rPr lang="ru-RU" dirty="0" err="1" smtClean="0"/>
              <a:t>автотестов</a:t>
            </a:r>
            <a:r>
              <a:rPr lang="ru-RU" dirty="0" smtClean="0"/>
              <a:t> и его установку на тестовое/рабочее окружение) как можно чаще, в идеале – после каждого зафиксированного изменения. </a:t>
            </a:r>
            <a:endParaRPr lang="en-US" dirty="0"/>
          </a:p>
          <a:p>
            <a:r>
              <a:rPr lang="ru-RU" b="1" dirty="0" err="1" smtClean="0"/>
              <a:t>Рефакторинг</a:t>
            </a:r>
            <a:endParaRPr lang="ru-RU" b="1" dirty="0" smtClean="0"/>
          </a:p>
          <a:p>
            <a:pPr lvl="1"/>
            <a:r>
              <a:rPr lang="ru-RU" dirty="0" smtClean="0"/>
              <a:t>Улучшение кода без изменения функциональности;</a:t>
            </a:r>
          </a:p>
          <a:p>
            <a:pPr lvl="1"/>
            <a:r>
              <a:rPr lang="ru-RU" dirty="0" smtClean="0"/>
              <a:t>Непрерывное проектирование (</a:t>
            </a:r>
            <a:r>
              <a:rPr lang="en-US" dirty="0" smtClean="0"/>
              <a:t>continuous design);</a:t>
            </a:r>
            <a:endParaRPr lang="ru-RU" dirty="0" smtClean="0"/>
          </a:p>
          <a:p>
            <a:pPr lvl="1"/>
            <a:r>
              <a:rPr lang="ru-RU" dirty="0" smtClean="0"/>
              <a:t>Уменьшает технический долг;</a:t>
            </a:r>
            <a:endParaRPr lang="en-US" dirty="0" smtClean="0"/>
          </a:p>
          <a:p>
            <a:r>
              <a:rPr lang="ru-RU" dirty="0" smtClean="0"/>
              <a:t>Частые </a:t>
            </a:r>
            <a:r>
              <a:rPr lang="ru-RU" dirty="0"/>
              <a:t>небольшие релизы </a:t>
            </a:r>
            <a:endParaRPr lang="en-US" dirty="0" smtClean="0"/>
          </a:p>
          <a:p>
            <a:pPr lvl="1"/>
            <a:r>
              <a:rPr lang="ru-RU" dirty="0" smtClean="0"/>
              <a:t>Ускоряют процесс выхода </a:t>
            </a:r>
            <a:r>
              <a:rPr lang="ru-RU" dirty="0"/>
              <a:t>бизнеса </a:t>
            </a:r>
            <a:r>
              <a:rPr lang="ru-RU" dirty="0" smtClean="0"/>
              <a:t>на прибыльность;</a:t>
            </a:r>
          </a:p>
          <a:p>
            <a:pPr lvl="1"/>
            <a:r>
              <a:rPr lang="ru-RU" dirty="0" smtClean="0"/>
              <a:t>Ускоряют обратную связь от пользователей;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3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Понимание, разделяемое </a:t>
            </a:r>
            <a:r>
              <a:rPr lang="ru-RU" dirty="0" smtClean="0"/>
              <a:t>всеми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313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Простота дизайна</a:t>
            </a:r>
          </a:p>
          <a:p>
            <a:pPr lvl="1"/>
            <a:r>
              <a:rPr lang="ru-RU" dirty="0" smtClean="0"/>
              <a:t>Попытка детально спроектировать систему на старте – потеря времени;</a:t>
            </a:r>
          </a:p>
          <a:p>
            <a:pPr lvl="1"/>
            <a:r>
              <a:rPr lang="ru-RU" dirty="0" smtClean="0"/>
              <a:t>Проектировать надо непрерывно, небольшими этапами, по мере накопления новых знаний о системе;</a:t>
            </a:r>
          </a:p>
          <a:p>
            <a:pPr lvl="1"/>
            <a:r>
              <a:rPr lang="ru-RU" dirty="0" smtClean="0"/>
              <a:t>В каждый момент времени надо использовать максимально простое из возможных проектное решение;</a:t>
            </a:r>
            <a:endParaRPr lang="en-US" dirty="0"/>
          </a:p>
          <a:p>
            <a:r>
              <a:rPr lang="ru-RU" b="1" dirty="0"/>
              <a:t>Коллективное владение кодом </a:t>
            </a:r>
          </a:p>
          <a:p>
            <a:pPr lvl="1"/>
            <a:r>
              <a:rPr lang="ru-RU" dirty="0"/>
              <a:t>Каждый член команды несёт ответственность за весь исходный код и вправе менять любую часть системы;</a:t>
            </a:r>
          </a:p>
          <a:p>
            <a:pPr lvl="1"/>
            <a:r>
              <a:rPr lang="ru-RU" dirty="0"/>
              <a:t>Нет жесткой привязки планируемых задач к исполнителям;</a:t>
            </a:r>
          </a:p>
          <a:p>
            <a:pPr lvl="1"/>
            <a:r>
              <a:rPr lang="ru-RU" dirty="0"/>
              <a:t>Вероятность ошибки выше, что необходимо нивелировать юнит-тестами;</a:t>
            </a:r>
          </a:p>
          <a:p>
            <a:r>
              <a:rPr lang="ru-RU" b="1" dirty="0"/>
              <a:t>Стандарт кодирования</a:t>
            </a:r>
          </a:p>
          <a:p>
            <a:pPr lvl="1"/>
            <a:r>
              <a:rPr lang="ru-RU" dirty="0"/>
              <a:t>Единые правила оформления и структурирования кода делают код легко читаемым всеми членами команды;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98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Понимание, разделяемое всеми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Метафора </a:t>
            </a:r>
            <a:r>
              <a:rPr lang="ru-RU" dirty="0"/>
              <a:t>системы</a:t>
            </a:r>
          </a:p>
          <a:p>
            <a:pPr lvl="1"/>
            <a:r>
              <a:rPr lang="ru-RU" dirty="0"/>
              <a:t>Метафора – некий аналог архитектуры (знания о компонентах и связях системы), но не детально описанный в проектной документации, а выраженный образно, </a:t>
            </a:r>
            <a:r>
              <a:rPr lang="ru-RU" dirty="0" smtClean="0"/>
              <a:t>в виде имен сущностей предметной области или шаблонов </a:t>
            </a:r>
            <a:r>
              <a:rPr lang="ru-RU" dirty="0"/>
              <a:t>проектирования </a:t>
            </a:r>
          </a:p>
          <a:p>
            <a:pPr lvl="2"/>
            <a:r>
              <a:rPr lang="ru-RU" dirty="0"/>
              <a:t>Пример: «</a:t>
            </a:r>
            <a:r>
              <a:rPr lang="ru-RU" i="1" dirty="0"/>
              <a:t>у нас есть </a:t>
            </a:r>
            <a:r>
              <a:rPr lang="ru-RU" i="1" dirty="0" smtClean="0"/>
              <a:t>очередь сообщений по отчетам, </a:t>
            </a:r>
            <a:r>
              <a:rPr lang="ru-RU" i="1" dirty="0"/>
              <a:t>в которую </a:t>
            </a:r>
            <a:r>
              <a:rPr lang="ru-RU" i="1" dirty="0" smtClean="0"/>
              <a:t>почтовые </a:t>
            </a:r>
            <a:r>
              <a:rPr lang="ru-RU" i="1" dirty="0" err="1" smtClean="0"/>
              <a:t>микросервисы</a:t>
            </a:r>
            <a:r>
              <a:rPr lang="ru-RU" i="1" dirty="0" smtClean="0"/>
              <a:t> </a:t>
            </a:r>
            <a:r>
              <a:rPr lang="ru-RU" i="1" dirty="0"/>
              <a:t>пихают приходящие </a:t>
            </a:r>
            <a:r>
              <a:rPr lang="ru-RU" i="1" dirty="0" smtClean="0"/>
              <a:t>сообщения, </a:t>
            </a:r>
            <a:r>
              <a:rPr lang="ru-RU" i="1" dirty="0"/>
              <a:t>и демоны, которые эту очередь </a:t>
            </a:r>
            <a:r>
              <a:rPr lang="ru-RU" i="1" dirty="0" smtClean="0"/>
              <a:t>разгребают: </a:t>
            </a:r>
            <a:r>
              <a:rPr lang="ru-RU" i="1" dirty="0"/>
              <a:t>подымают из </a:t>
            </a:r>
            <a:r>
              <a:rPr lang="ru-RU" i="1" dirty="0" err="1"/>
              <a:t>репозитория</a:t>
            </a:r>
            <a:r>
              <a:rPr lang="ru-RU" i="1" dirty="0"/>
              <a:t> </a:t>
            </a:r>
            <a:r>
              <a:rPr lang="ru-RU" i="1" dirty="0" smtClean="0"/>
              <a:t>сагу нужного отчета, </a:t>
            </a:r>
            <a:r>
              <a:rPr lang="ru-RU" i="1" dirty="0"/>
              <a:t>скармливают ей пакет, при этом сага перещёлкивает свой автомат в зависимости от полученного пакета и </a:t>
            </a:r>
            <a:r>
              <a:rPr lang="ru-RU" i="1" dirty="0" smtClean="0"/>
              <a:t>публикует соответствующее событие, </a:t>
            </a:r>
            <a:r>
              <a:rPr lang="ru-RU" i="1" dirty="0"/>
              <a:t>и далее </a:t>
            </a:r>
            <a:r>
              <a:rPr lang="ru-RU" i="1" dirty="0" smtClean="0"/>
              <a:t>ее подписчики </a:t>
            </a:r>
            <a:r>
              <a:rPr lang="ru-RU" i="1" dirty="0"/>
              <a:t>выполняют свои действия</a:t>
            </a:r>
            <a:r>
              <a:rPr lang="ru-RU" dirty="0"/>
              <a:t>». </a:t>
            </a:r>
            <a:endParaRPr lang="ru-RU" dirty="0" smtClean="0"/>
          </a:p>
          <a:p>
            <a:pPr lvl="1"/>
            <a:r>
              <a:rPr lang="ru-RU" dirty="0" smtClean="0"/>
              <a:t>В то же время, метафора должна быть известна и понятна всей команде, и разработчикам, и представителям бизнеса, для того, чтобы они говорили на одном языке.</a:t>
            </a:r>
          </a:p>
          <a:p>
            <a:pPr lvl="1"/>
            <a:r>
              <a:rPr lang="ru-RU" dirty="0" smtClean="0"/>
              <a:t>Имена объектов, классов, методов и т.п. должны следовать терминологии метафоры, для того чтобы обеспечить прозрачность для всех членов команды.</a:t>
            </a:r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XP</a:t>
            </a:r>
            <a:r>
              <a:rPr lang="ru-RU" dirty="0"/>
              <a:t>: Социальная защищённость </a:t>
            </a:r>
            <a:r>
              <a:rPr lang="ru-RU" dirty="0" smtClean="0"/>
              <a:t>программиста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0009"/>
          </a:xfrm>
        </p:spPr>
        <p:txBody>
          <a:bodyPr>
            <a:normAutofit/>
          </a:bodyPr>
          <a:lstStyle/>
          <a:p>
            <a:pPr lvl="1"/>
            <a:r>
              <a:rPr lang="ru-RU" b="1" dirty="0" smtClean="0"/>
              <a:t>Подходящий темп</a:t>
            </a:r>
          </a:p>
          <a:p>
            <a:pPr lvl="2"/>
            <a:r>
              <a:rPr lang="en-US" dirty="0" smtClean="0"/>
              <a:t>40-</a:t>
            </a:r>
            <a:r>
              <a:rPr lang="ru-RU" dirty="0"/>
              <a:t>часовая рабочая </a:t>
            </a:r>
            <a:r>
              <a:rPr lang="ru-RU" dirty="0" smtClean="0"/>
              <a:t>неделя;</a:t>
            </a:r>
          </a:p>
          <a:p>
            <a:pPr lvl="2"/>
            <a:r>
              <a:rPr lang="ru-RU" dirty="0" smtClean="0"/>
              <a:t>Запрещено выполнение сверхурочной работы на данной неделе, если на предыдущей это имело место;</a:t>
            </a:r>
          </a:p>
          <a:p>
            <a:pPr lvl="2"/>
            <a:r>
              <a:rPr lang="ru-RU" dirty="0" smtClean="0"/>
              <a:t>Частая интеграция и юнит-тестирование обеспечивают минимизацию непредвиденных обстоятельств, требующих сверхурочной работы;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далее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r>
              <a:rPr lang="en-US" dirty="0" smtClean="0"/>
              <a:t>Kanban</a:t>
            </a:r>
          </a:p>
          <a:p>
            <a:r>
              <a:rPr lang="en-US" dirty="0" smtClean="0"/>
              <a:t>Agile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Схема ЖЦ </a:t>
            </a:r>
            <a:endParaRPr lang="en-US" dirty="0"/>
          </a:p>
        </p:txBody>
      </p:sp>
      <p:pic>
        <p:nvPicPr>
          <p:cNvPr id="1026" name="Picture 2" descr="https://upload.wikimedia.org/wikipedia/ru/d/da/RUP_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955772" cy="50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Последовательный или итеративный?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Фазы (стадии) проекта отражают его последовательную составляющую.</a:t>
            </a:r>
          </a:p>
          <a:p>
            <a:pPr lvl="1"/>
            <a:r>
              <a:rPr lang="ru-RU" dirty="0" smtClean="0"/>
              <a:t>«Времена года» проекта;</a:t>
            </a:r>
          </a:p>
          <a:p>
            <a:pPr lvl="1"/>
            <a:r>
              <a:rPr lang="ru-RU" dirty="0" smtClean="0"/>
              <a:t>Каждая фаза завершается оценкой достижения цели фазы (</a:t>
            </a:r>
            <a:r>
              <a:rPr lang="en-US" dirty="0" smtClean="0"/>
              <a:t>milestone)</a:t>
            </a:r>
            <a:r>
              <a:rPr lang="ru-RU" dirty="0" smtClean="0"/>
              <a:t>, и принимается решение, продолжается ли проект.</a:t>
            </a:r>
          </a:p>
          <a:p>
            <a:r>
              <a:rPr lang="ru-RU" dirty="0" smtClean="0"/>
              <a:t>Основные процессы проекта отражают его итерационную природу</a:t>
            </a:r>
          </a:p>
          <a:p>
            <a:pPr lvl="1"/>
            <a:r>
              <a:rPr lang="ru-RU" dirty="0" smtClean="0"/>
              <a:t>Фазы делятся на итерации, в рамках которых разрабатывается часть требуемой функциональности</a:t>
            </a:r>
            <a:r>
              <a:rPr lang="ru-RU" dirty="0"/>
              <a:t>;</a:t>
            </a:r>
            <a:endParaRPr lang="ru-RU" dirty="0" smtClean="0"/>
          </a:p>
          <a:p>
            <a:pPr lvl="1"/>
            <a:r>
              <a:rPr lang="ru-RU" dirty="0" smtClean="0"/>
              <a:t>Основные процессы не заканчиваются на определенной фазе (как в каскадной модели), но продолжаются между фазами и итерациями, лишь меняя свой объем.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Начальная фаза (</a:t>
            </a:r>
            <a:r>
              <a:rPr lang="en-US" dirty="0" smtClean="0"/>
              <a:t>Inception)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Действия (</a:t>
            </a:r>
            <a:r>
              <a:rPr lang="en-US" dirty="0" smtClean="0"/>
              <a:t>~10% </a:t>
            </a:r>
            <a:r>
              <a:rPr lang="ru-RU" dirty="0" smtClean="0"/>
              <a:t>времени проекта):</a:t>
            </a:r>
          </a:p>
          <a:p>
            <a:pPr lvl="1"/>
            <a:r>
              <a:rPr lang="ru-RU" dirty="0" smtClean="0"/>
              <a:t>Создается </a:t>
            </a:r>
            <a:r>
              <a:rPr lang="ru-RU" dirty="0"/>
              <a:t>видение и </a:t>
            </a:r>
            <a:r>
              <a:rPr lang="ru-RU" dirty="0" smtClean="0"/>
              <a:t>экономическое </a:t>
            </a:r>
            <a:r>
              <a:rPr lang="ru-RU" dirty="0"/>
              <a:t>обоснование 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 smtClean="0"/>
              <a:t>) разрабатываемого решения;</a:t>
            </a:r>
          </a:p>
          <a:p>
            <a:pPr lvl="1"/>
            <a:r>
              <a:rPr lang="ru-RU" dirty="0"/>
              <a:t>Формируются границы </a:t>
            </a:r>
            <a:r>
              <a:rPr lang="ru-RU" dirty="0" smtClean="0"/>
              <a:t>(</a:t>
            </a:r>
            <a:r>
              <a:rPr lang="en-US" dirty="0" smtClean="0"/>
              <a:t>scope) </a:t>
            </a:r>
            <a:r>
              <a:rPr lang="ru-RU" dirty="0" smtClean="0"/>
              <a:t>проекта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Оценивается бюджет и план-график проекта;</a:t>
            </a:r>
          </a:p>
          <a:p>
            <a:pPr lvl="1"/>
            <a:r>
              <a:rPr lang="ru-RU" dirty="0" smtClean="0"/>
              <a:t>Выявляются риски проекта;</a:t>
            </a:r>
          </a:p>
          <a:p>
            <a:pPr lvl="1"/>
            <a:r>
              <a:rPr lang="ru-RU" dirty="0" smtClean="0"/>
              <a:t>Подготавливается проектное окружение;</a:t>
            </a:r>
          </a:p>
          <a:p>
            <a:pPr lvl="1"/>
            <a:r>
              <a:rPr lang="ru-RU" dirty="0" smtClean="0"/>
              <a:t>Определяется архитектура решения;</a:t>
            </a:r>
            <a:endParaRPr lang="ru-RU" dirty="0"/>
          </a:p>
          <a:p>
            <a:r>
              <a:rPr lang="ru-RU" dirty="0" smtClean="0"/>
              <a:t>Цели – достичь с заказчиком договоренности по:</a:t>
            </a:r>
          </a:p>
          <a:p>
            <a:pPr lvl="1"/>
            <a:r>
              <a:rPr lang="ru-RU" dirty="0" smtClean="0"/>
              <a:t>Границам </a:t>
            </a:r>
            <a:r>
              <a:rPr lang="ru-RU" dirty="0"/>
              <a:t>(</a:t>
            </a:r>
            <a:r>
              <a:rPr lang="en-US" dirty="0"/>
              <a:t>scope) </a:t>
            </a:r>
            <a:r>
              <a:rPr lang="ru-RU" dirty="0" smtClean="0"/>
              <a:t>проекта;</a:t>
            </a:r>
          </a:p>
          <a:p>
            <a:pPr lvl="1"/>
            <a:r>
              <a:rPr lang="ru-RU" dirty="0" smtClean="0"/>
              <a:t>Определению начальных требований (без деталей);</a:t>
            </a:r>
          </a:p>
          <a:p>
            <a:pPr lvl="1"/>
            <a:r>
              <a:rPr lang="ru-RU" dirty="0" smtClean="0"/>
              <a:t>Реалистичности плана разработки;</a:t>
            </a:r>
          </a:p>
          <a:p>
            <a:pPr lvl="1"/>
            <a:r>
              <a:rPr lang="ru-RU" dirty="0" smtClean="0"/>
              <a:t>Полноте и реалистичности плана по управлению рисками;</a:t>
            </a:r>
          </a:p>
          <a:p>
            <a:pPr lvl="1"/>
            <a:r>
              <a:rPr lang="ru-RU" dirty="0" smtClean="0"/>
              <a:t>Осмысленности 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 smtClean="0"/>
              <a:t>case</a:t>
            </a:r>
            <a:r>
              <a:rPr lang="en-US" dirty="0" smtClean="0"/>
              <a:t>’</a:t>
            </a:r>
            <a:r>
              <a:rPr lang="ru-RU" dirty="0" smtClean="0"/>
              <a:t>а;</a:t>
            </a:r>
          </a:p>
          <a:p>
            <a:pPr lvl="1"/>
            <a:r>
              <a:rPr lang="ru-RU" dirty="0" smtClean="0"/>
              <a:t>Дальнейшему процессу разработки.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23464" cy="1325563"/>
          </a:xfrm>
        </p:spPr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Фаза уточнения (</a:t>
            </a:r>
            <a:r>
              <a:rPr lang="en-US" dirty="0" smtClean="0"/>
              <a:t>Elaboration)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901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Действия </a:t>
            </a:r>
            <a:r>
              <a:rPr lang="ru-RU" dirty="0"/>
              <a:t>(</a:t>
            </a:r>
            <a:r>
              <a:rPr lang="en-US" dirty="0" smtClean="0"/>
              <a:t>~</a:t>
            </a:r>
            <a:r>
              <a:rPr lang="ru-RU" dirty="0" smtClean="0"/>
              <a:t>25</a:t>
            </a:r>
            <a:r>
              <a:rPr lang="en-US" dirty="0" smtClean="0"/>
              <a:t>% </a:t>
            </a:r>
            <a:r>
              <a:rPr lang="ru-RU" dirty="0"/>
              <a:t>времени проекта</a:t>
            </a:r>
            <a:r>
              <a:rPr lang="ru-RU" dirty="0" smtClean="0"/>
              <a:t>):</a:t>
            </a:r>
          </a:p>
          <a:p>
            <a:pPr lvl="1"/>
            <a:r>
              <a:rPr lang="ru-RU" dirty="0" smtClean="0"/>
              <a:t>Определяются детальные требования к системе;</a:t>
            </a:r>
          </a:p>
          <a:p>
            <a:pPr lvl="1"/>
            <a:r>
              <a:rPr lang="ru-RU" dirty="0" smtClean="0"/>
              <a:t>Проверяются архитектурные решения (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Дорабатывается проектное окружение:</a:t>
            </a:r>
          </a:p>
          <a:p>
            <a:pPr lvl="2"/>
            <a:r>
              <a:rPr lang="ru-RU" dirty="0" smtClean="0"/>
              <a:t>Дорабатываются артефакты управления проектом;</a:t>
            </a:r>
          </a:p>
          <a:p>
            <a:pPr lvl="2"/>
            <a:r>
              <a:rPr lang="ru-RU" dirty="0" smtClean="0"/>
              <a:t>Формируется проектная команда;</a:t>
            </a:r>
            <a:endParaRPr lang="ru-RU" dirty="0"/>
          </a:p>
          <a:p>
            <a:r>
              <a:rPr lang="ru-RU" dirty="0" smtClean="0"/>
              <a:t>Цели:</a:t>
            </a:r>
          </a:p>
          <a:p>
            <a:pPr lvl="1"/>
            <a:r>
              <a:rPr lang="ru-RU" dirty="0" smtClean="0"/>
              <a:t>Видение проекта стабильно и реалистично;</a:t>
            </a:r>
          </a:p>
          <a:p>
            <a:pPr lvl="1"/>
            <a:r>
              <a:rPr lang="ru-RU" dirty="0" smtClean="0"/>
              <a:t>Готовы требования (хотя они и будут развиваться и далее);</a:t>
            </a:r>
          </a:p>
          <a:p>
            <a:pPr lvl="1"/>
            <a:r>
              <a:rPr lang="ru-RU" dirty="0" smtClean="0"/>
              <a:t>Архитектура стабильна и соответствует требованиям;</a:t>
            </a:r>
          </a:p>
          <a:p>
            <a:pPr lvl="1"/>
            <a:r>
              <a:rPr lang="ru-RU" dirty="0" smtClean="0"/>
              <a:t>Риски управляемы;</a:t>
            </a:r>
          </a:p>
          <a:p>
            <a:pPr lvl="1"/>
            <a:r>
              <a:rPr lang="ru-RU" dirty="0" smtClean="0"/>
              <a:t>Текущие расходы находятся в приемлемых рамках и уточнены оценки будущих расходов и плана-графика;</a:t>
            </a:r>
          </a:p>
          <a:p>
            <a:pPr lvl="1"/>
            <a:r>
              <a:rPr lang="ru-RU" dirty="0" smtClean="0"/>
              <a:t>Проектная команда имеет реалистичные шансы успешно реализовать проект;</a:t>
            </a:r>
          </a:p>
          <a:p>
            <a:pPr lvl="1"/>
            <a:r>
              <a:rPr lang="ru-RU" dirty="0" smtClean="0"/>
              <a:t>Имеется высокоуровневый план проекта, а также детальные планы-графики нескольких следующих итераций фазы построения продукта.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5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263" y="347708"/>
            <a:ext cx="8673737" cy="1325563"/>
          </a:xfrm>
        </p:spPr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Фаза построения (</a:t>
            </a:r>
            <a:r>
              <a:rPr lang="en-US" dirty="0" smtClean="0"/>
              <a:t>Construction)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Действия </a:t>
            </a:r>
            <a:r>
              <a:rPr lang="ru-RU" dirty="0"/>
              <a:t>(</a:t>
            </a:r>
            <a:r>
              <a:rPr lang="en-US" dirty="0" smtClean="0"/>
              <a:t>~</a:t>
            </a:r>
            <a:r>
              <a:rPr lang="ru-RU" dirty="0" smtClean="0"/>
              <a:t>55</a:t>
            </a:r>
            <a:r>
              <a:rPr lang="en-US" dirty="0" smtClean="0"/>
              <a:t>% </a:t>
            </a:r>
            <a:r>
              <a:rPr lang="ru-RU" dirty="0"/>
              <a:t>времени проекта</a:t>
            </a:r>
            <a:r>
              <a:rPr lang="ru-RU" dirty="0" smtClean="0"/>
              <a:t>):</a:t>
            </a:r>
          </a:p>
          <a:p>
            <a:pPr lvl="1"/>
            <a:r>
              <a:rPr lang="ru-RU" dirty="0" smtClean="0"/>
              <a:t>Проектируем, реализуем и тестируем систему;</a:t>
            </a:r>
          </a:p>
          <a:p>
            <a:pPr lvl="1"/>
            <a:r>
              <a:rPr lang="ru-RU" dirty="0" smtClean="0"/>
              <a:t>Разрабатываем документацию для поддержки системы;</a:t>
            </a:r>
            <a:endParaRPr lang="ru-RU" dirty="0"/>
          </a:p>
          <a:p>
            <a:r>
              <a:rPr lang="ru-RU" dirty="0" smtClean="0"/>
              <a:t>Цели:</a:t>
            </a:r>
          </a:p>
          <a:p>
            <a:pPr lvl="1"/>
            <a:r>
              <a:rPr lang="ru-RU" dirty="0" smtClean="0"/>
              <a:t>ПО и документация достаточно хороши для поставки;</a:t>
            </a:r>
            <a:endParaRPr lang="en-US" dirty="0"/>
          </a:p>
          <a:p>
            <a:pPr lvl="1"/>
            <a:r>
              <a:rPr lang="ru-RU" dirty="0" smtClean="0"/>
              <a:t>Бизнес заказчика готов к приемке системы в эксплуатацию;</a:t>
            </a:r>
            <a:endParaRPr lang="en-US" dirty="0"/>
          </a:p>
          <a:p>
            <a:pPr lvl="1"/>
            <a:r>
              <a:rPr lang="ru-RU" dirty="0" smtClean="0"/>
              <a:t>Риски управляемы;</a:t>
            </a:r>
            <a:endParaRPr lang="en-US" dirty="0"/>
          </a:p>
          <a:p>
            <a:pPr lvl="1"/>
            <a:r>
              <a:rPr lang="ru-RU" dirty="0"/>
              <a:t>Текущие расходы находятся в приемлемых рамках и </a:t>
            </a:r>
            <a:r>
              <a:rPr lang="ru-RU" dirty="0" smtClean="0"/>
              <a:t>даны </a:t>
            </a:r>
            <a:r>
              <a:rPr lang="ru-RU" dirty="0"/>
              <a:t>приемлемые оценки </a:t>
            </a:r>
            <a:r>
              <a:rPr lang="ru-RU" dirty="0" smtClean="0"/>
              <a:t>будущих расходов и плана-графика;</a:t>
            </a:r>
          </a:p>
          <a:p>
            <a:pPr lvl="1"/>
            <a:r>
              <a:rPr lang="ru-RU" dirty="0" smtClean="0"/>
              <a:t>Имеется высокоуровневый </a:t>
            </a:r>
            <a:r>
              <a:rPr lang="ru-RU" dirty="0"/>
              <a:t>план проекта, а также детальные </a:t>
            </a:r>
            <a:r>
              <a:rPr lang="ru-RU" dirty="0" smtClean="0"/>
              <a:t>планы-графики </a:t>
            </a:r>
            <a:r>
              <a:rPr lang="ru-RU" dirty="0"/>
              <a:t>нескольких следующих итераций фазы </a:t>
            </a:r>
            <a:r>
              <a:rPr lang="ru-RU" dirty="0" smtClean="0"/>
              <a:t>внедрения.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3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RUP. </a:t>
            </a:r>
            <a:r>
              <a:rPr lang="ru-RU" dirty="0" smtClean="0"/>
              <a:t>Фаза внедрения (</a:t>
            </a:r>
            <a:r>
              <a:rPr lang="en-US" dirty="0" smtClean="0"/>
              <a:t>Transition)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Действия </a:t>
            </a:r>
            <a:r>
              <a:rPr lang="ru-RU" dirty="0"/>
              <a:t>(</a:t>
            </a:r>
            <a:r>
              <a:rPr lang="en-US" dirty="0"/>
              <a:t>~10% </a:t>
            </a:r>
            <a:r>
              <a:rPr lang="ru-RU" dirty="0"/>
              <a:t>времени проекта) 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Установка системы на окружении заказчика;</a:t>
            </a:r>
          </a:p>
          <a:p>
            <a:pPr lvl="1"/>
            <a:r>
              <a:rPr lang="ru-RU" dirty="0" smtClean="0"/>
              <a:t>Тестирование системы</a:t>
            </a:r>
          </a:p>
          <a:p>
            <a:pPr lvl="2"/>
            <a:r>
              <a:rPr lang="ru-RU" dirty="0" err="1" smtClean="0"/>
              <a:t>Тестировщиками</a:t>
            </a:r>
            <a:r>
              <a:rPr lang="ru-RU" dirty="0" smtClean="0"/>
              <a:t> на окружении заказчика;</a:t>
            </a:r>
          </a:p>
          <a:p>
            <a:pPr lvl="2"/>
            <a:r>
              <a:rPr lang="ru-RU" dirty="0" smtClean="0"/>
              <a:t>Реальными пользователями заказчика;</a:t>
            </a:r>
          </a:p>
          <a:p>
            <a:pPr lvl="1"/>
            <a:r>
              <a:rPr lang="ru-RU" dirty="0" smtClean="0"/>
              <a:t>Настройки и доработки «живой» системы;</a:t>
            </a:r>
          </a:p>
          <a:p>
            <a:pPr lvl="1"/>
            <a:r>
              <a:rPr lang="ru-RU" dirty="0" smtClean="0"/>
              <a:t>Обучение персонала заказчика;</a:t>
            </a:r>
          </a:p>
          <a:p>
            <a:r>
              <a:rPr lang="ru-RU" dirty="0" smtClean="0"/>
              <a:t>Цели:</a:t>
            </a:r>
          </a:p>
          <a:p>
            <a:pPr lvl="1"/>
            <a:r>
              <a:rPr lang="ru-RU" dirty="0" smtClean="0"/>
              <a:t>Готовность системы к развертыванию;</a:t>
            </a:r>
          </a:p>
          <a:p>
            <a:pPr lvl="1"/>
            <a:r>
              <a:rPr lang="ru-RU" dirty="0" smtClean="0"/>
              <a:t>Приемка системы заказчиком ( в </a:t>
            </a:r>
            <a:r>
              <a:rPr lang="ru-RU" dirty="0" err="1" smtClean="0"/>
              <a:t>т.ч</a:t>
            </a:r>
            <a:r>
              <a:rPr lang="ru-RU" dirty="0" smtClean="0"/>
              <a:t>. на уровне пользователей)</a:t>
            </a:r>
          </a:p>
          <a:p>
            <a:pPr lvl="1"/>
            <a:r>
              <a:rPr lang="ru-RU" dirty="0" smtClean="0"/>
              <a:t>Приемка системы службой поддержки;</a:t>
            </a:r>
          </a:p>
          <a:p>
            <a:pPr lvl="1"/>
            <a:r>
              <a:rPr lang="ru-RU" dirty="0"/>
              <a:t>Текущие расходы находятся в приемлемых рамках и даны приемлемые оценки будущих </a:t>
            </a:r>
            <a:r>
              <a:rPr lang="ru-RU" dirty="0" smtClean="0"/>
              <a:t>расходов;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2081</Words>
  <Application>Microsoft Office PowerPoint</Application>
  <PresentationFormat>Экран (4:3)</PresentationFormat>
  <Paragraphs>264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Тема Office</vt:lpstr>
      <vt:lpstr>Гибкие методологии проектирования ПО</vt:lpstr>
      <vt:lpstr>RUP. Определение и история.</vt:lpstr>
      <vt:lpstr>RUP. Основные черты.</vt:lpstr>
      <vt:lpstr>RUP. Схема ЖЦ </vt:lpstr>
      <vt:lpstr>RUP. Последовательный или итеративный?</vt:lpstr>
      <vt:lpstr>RUP. Начальная фаза (Inception)</vt:lpstr>
      <vt:lpstr>RUP. Фаза уточнения (Elaboration)</vt:lpstr>
      <vt:lpstr>RUP. Фаза построения (Construction)</vt:lpstr>
      <vt:lpstr>RUP. Фаза внедрения (Transition)</vt:lpstr>
      <vt:lpstr>RUP. Фазы. Особенности.</vt:lpstr>
      <vt:lpstr>RUP. Итерации.</vt:lpstr>
      <vt:lpstr>RUP. Схема ЖЦ еще раз </vt:lpstr>
      <vt:lpstr>RUP. Рабочие процессы.</vt:lpstr>
      <vt:lpstr>UML. Диаграмма прецедентов</vt:lpstr>
      <vt:lpstr>UML. Диаграмма активности</vt:lpstr>
      <vt:lpstr>UML. Диаграмма классов</vt:lpstr>
      <vt:lpstr>RUP. Рабочие процессы.</vt:lpstr>
      <vt:lpstr>UML. Диаграмма сотрудничества</vt:lpstr>
      <vt:lpstr>UML. Диаграмма последовательности</vt:lpstr>
      <vt:lpstr>UML. Диаграмма коммуникации</vt:lpstr>
      <vt:lpstr>UML. Диаграмма взаимодействия</vt:lpstr>
      <vt:lpstr>UML. Диаграмма компонентов</vt:lpstr>
      <vt:lpstr>RUP. Рабочие процессы.</vt:lpstr>
      <vt:lpstr>UML. Диаграмма развертывания</vt:lpstr>
      <vt:lpstr>RUP. Рабочие процессы.</vt:lpstr>
      <vt:lpstr>RUP. Инкрементная поставка.</vt:lpstr>
      <vt:lpstr>RUP. Лучшие практики.</vt:lpstr>
      <vt:lpstr>RUP. Итоги.</vt:lpstr>
      <vt:lpstr>Гибкие методологии проектирования ПО</vt:lpstr>
      <vt:lpstr>Экстремальное программирование (XP)</vt:lpstr>
      <vt:lpstr>Почему «Экстремальное?»</vt:lpstr>
      <vt:lpstr>Процесс XP</vt:lpstr>
      <vt:lpstr>Основные практики XP (группы)</vt:lpstr>
      <vt:lpstr>XP: Короткий цикл обратной связи </vt:lpstr>
      <vt:lpstr>XP: Непрерывный процесс разработки и поставки ПО</vt:lpstr>
      <vt:lpstr>XP: Понимание, разделяемое всеми</vt:lpstr>
      <vt:lpstr>XP: Понимание, разделяемое всеми</vt:lpstr>
      <vt:lpstr>XP: Социальная защищённость программиста</vt:lpstr>
      <vt:lpstr>План далее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Гибкие методологии проектирования</dc:title>
  <dc:creator>Vsevolod Pelipas</dc:creator>
  <cp:lastModifiedBy>Vsevolod Pelipas</cp:lastModifiedBy>
  <cp:revision>123</cp:revision>
  <dcterms:created xsi:type="dcterms:W3CDTF">2016-10-19T19:36:04Z</dcterms:created>
  <dcterms:modified xsi:type="dcterms:W3CDTF">2016-11-06T20:32:44Z</dcterms:modified>
</cp:coreProperties>
</file>