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95" r:id="rId9"/>
    <p:sldId id="296" r:id="rId10"/>
    <p:sldId id="297" r:id="rId11"/>
    <p:sldId id="302" r:id="rId12"/>
    <p:sldId id="262" r:id="rId13"/>
    <p:sldId id="263" r:id="rId14"/>
    <p:sldId id="264" r:id="rId15"/>
    <p:sldId id="265" r:id="rId16"/>
    <p:sldId id="298" r:id="rId17"/>
    <p:sldId id="299" r:id="rId18"/>
    <p:sldId id="300" r:id="rId19"/>
    <p:sldId id="301" r:id="rId20"/>
    <p:sldId id="266" r:id="rId21"/>
    <p:sldId id="267" r:id="rId22"/>
    <p:sldId id="268" r:id="rId23"/>
    <p:sldId id="269" r:id="rId24"/>
    <p:sldId id="270" r:id="rId25"/>
    <p:sldId id="271" r:id="rId26"/>
    <p:sldId id="303" r:id="rId27"/>
    <p:sldId id="304" r:id="rId28"/>
    <p:sldId id="305" r:id="rId29"/>
    <p:sldId id="272" r:id="rId30"/>
    <p:sldId id="273" r:id="rId31"/>
    <p:sldId id="274" r:id="rId32"/>
    <p:sldId id="275" r:id="rId33"/>
    <p:sldId id="276" r:id="rId34"/>
    <p:sldId id="306" r:id="rId35"/>
    <p:sldId id="307" r:id="rId36"/>
    <p:sldId id="308" r:id="rId37"/>
    <p:sldId id="277" r:id="rId38"/>
    <p:sldId id="278" r:id="rId39"/>
    <p:sldId id="279" r:id="rId40"/>
    <p:sldId id="280" r:id="rId41"/>
    <p:sldId id="281" r:id="rId42"/>
    <p:sldId id="309" r:id="rId43"/>
    <p:sldId id="310" r:id="rId44"/>
    <p:sldId id="31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312" r:id="rId53"/>
    <p:sldId id="313" r:id="rId54"/>
    <p:sldId id="314" r:id="rId55"/>
    <p:sldId id="289" r:id="rId56"/>
    <p:sldId id="290" r:id="rId57"/>
    <p:sldId id="291" r:id="rId58"/>
    <p:sldId id="292" r:id="rId59"/>
    <p:sldId id="315" r:id="rId60"/>
    <p:sldId id="31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5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2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46715-E6D4-494B-A330-9770ECE4BED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709F-7F5A-4DEF-A7B1-591BD9F8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bridge-design-patter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composite-design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decorator-design-patter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acade-design-patter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lyweight-design-patter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adapter-design-patte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proxy-design-pattern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предыдущей лекции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Что такое Паттерны (Шаблоны) Проектирования</a:t>
            </a:r>
          </a:p>
          <a:p>
            <a:r>
              <a:rPr lang="ru-RU" dirty="0"/>
              <a:t>Порождающие паттерны </a:t>
            </a:r>
            <a:r>
              <a:rPr lang="ru-RU" dirty="0" smtClean="0"/>
              <a:t>проектирования – предназначены </a:t>
            </a:r>
            <a:r>
              <a:rPr lang="ru-RU" dirty="0"/>
              <a:t>для создания объектов, позволяя системе оставаться независимой как от самого процесса порождения, так и от типов порождаемых объектов:</a:t>
            </a:r>
          </a:p>
          <a:p>
            <a:pPr lvl="1"/>
            <a:r>
              <a:rPr lang="ru-RU" dirty="0" err="1"/>
              <a:t>Factory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(Фабричный метод)</a:t>
            </a:r>
          </a:p>
          <a:p>
            <a:pPr lvl="1"/>
            <a:r>
              <a:rPr lang="ru-RU" dirty="0" err="1"/>
              <a:t>Abstract</a:t>
            </a:r>
            <a:r>
              <a:rPr lang="ru-RU" dirty="0"/>
              <a:t> </a:t>
            </a:r>
            <a:r>
              <a:rPr lang="ru-RU" dirty="0" err="1"/>
              <a:t>Factory</a:t>
            </a:r>
            <a:r>
              <a:rPr lang="ru-RU" dirty="0"/>
              <a:t> (Абстрактная Фабрика)</a:t>
            </a:r>
          </a:p>
          <a:p>
            <a:pPr lvl="1"/>
            <a:r>
              <a:rPr lang="ru-RU" dirty="0" err="1"/>
              <a:t>Builder</a:t>
            </a:r>
            <a:r>
              <a:rPr lang="ru-RU" dirty="0"/>
              <a:t> (Строитель)</a:t>
            </a:r>
          </a:p>
          <a:p>
            <a:pPr lvl="1"/>
            <a:r>
              <a:rPr lang="ru-RU" dirty="0" err="1"/>
              <a:t>Prototype</a:t>
            </a:r>
            <a:r>
              <a:rPr lang="ru-RU" dirty="0"/>
              <a:t> (Прототип)</a:t>
            </a:r>
          </a:p>
          <a:p>
            <a:pPr lvl="1"/>
            <a:r>
              <a:rPr lang="ru-RU" dirty="0" err="1"/>
              <a:t>Singleton</a:t>
            </a:r>
            <a:r>
              <a:rPr lang="ru-RU" dirty="0"/>
              <a:t> (Одиночка)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79400"/>
            <a:ext cx="7886700" cy="64431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RichCompound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Compound 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ChemicalDatabank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_bank;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RichCompound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_bank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ChemicalDatabank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создаем 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Adaptee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boilingPoint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bank.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GetCriticalPoint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(_chemical,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"B"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meltingPoint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bank.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GetCriticalPoint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(_chemical,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"M"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molecularWeight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bank.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GetMolecularWeight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(_chemical);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molecularFormula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bank.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GetMolecularStructure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(_chemical);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Formula: {0}"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molecularFormula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Weight : {0}"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molecularWeight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Melting Pt: {0}"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meltingPoint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Boiling Pt: {0}"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boilingPoint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916" y="1041399"/>
            <a:ext cx="7886700" cy="5440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Неадаптированное соединение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unknown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"Unknown"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unknown.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Адаптированные химические соединения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water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RichCompound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"Water"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water.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benzene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RichCompound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"Benzene"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benzene.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ethanol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RichCompound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"Ethanol"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ethanol.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874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Отделить </a:t>
            </a:r>
            <a:r>
              <a:rPr lang="ru-RU" dirty="0"/>
              <a:t>абстракцию от ее </a:t>
            </a:r>
            <a:r>
              <a:rPr lang="ru-RU" dirty="0" smtClean="0"/>
              <a:t>реализации так, чтобы то и другое можно было изменять независимо</a:t>
            </a:r>
            <a:endParaRPr lang="en-US" dirty="0"/>
          </a:p>
          <a:p>
            <a:r>
              <a:rPr lang="ru-RU" dirty="0" smtClean="0"/>
              <a:t>Применимость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Если хотите </a:t>
            </a:r>
            <a:r>
              <a:rPr lang="ru-RU" dirty="0"/>
              <a:t>избежать постоянной привязки абстракции к реализации. Так, например, бывает, когда реализацию необходимо выбирать во время выполнения </a:t>
            </a:r>
            <a:r>
              <a:rPr lang="ru-RU" dirty="0" smtClean="0"/>
              <a:t>программы</a:t>
            </a:r>
            <a:endParaRPr lang="ru-RU" dirty="0"/>
          </a:p>
          <a:p>
            <a:pPr lvl="1"/>
            <a:r>
              <a:rPr lang="ru-RU" dirty="0" smtClean="0"/>
              <a:t>Если и абстракции</a:t>
            </a:r>
            <a:r>
              <a:rPr lang="ru-RU" dirty="0"/>
              <a:t>, и реализации должны расширяться новыми подклассами. В таком случае паттерн мост позволяет комбинировать разные абстракции и реализации и изменять их </a:t>
            </a:r>
            <a:r>
              <a:rPr lang="ru-RU" dirty="0" smtClean="0"/>
              <a:t>независимо</a:t>
            </a:r>
            <a:endParaRPr lang="ru-RU" dirty="0"/>
          </a:p>
          <a:p>
            <a:pPr lvl="1"/>
            <a:r>
              <a:rPr lang="ru-RU" dirty="0" smtClean="0"/>
              <a:t>Если изменения </a:t>
            </a:r>
            <a:r>
              <a:rPr lang="ru-RU" dirty="0"/>
              <a:t>в реализации абстракции не должны сказываться на клиентах, то есть клиентский код не должен </a:t>
            </a:r>
            <a:r>
              <a:rPr lang="ru-RU" dirty="0" smtClean="0"/>
              <a:t>перекомпилироваться</a:t>
            </a:r>
            <a:endParaRPr lang="ru-RU" dirty="0"/>
          </a:p>
          <a:p>
            <a:pPr lvl="1"/>
            <a:r>
              <a:rPr lang="ru-RU" dirty="0" smtClean="0"/>
              <a:t>Если число </a:t>
            </a:r>
            <a:r>
              <a:rPr lang="ru-RU" dirty="0"/>
              <a:t>классов начинает быстро расти (что создаёт проблему</a:t>
            </a:r>
            <a:r>
              <a:rPr lang="ru-RU" dirty="0" smtClean="0"/>
              <a:t>). </a:t>
            </a:r>
            <a:r>
              <a:rPr lang="ru-RU" dirty="0"/>
              <a:t>Это признак того, что иерархию следует разделить на две части</a:t>
            </a:r>
            <a:r>
              <a:rPr lang="ru-RU" dirty="0" smtClean="0"/>
              <a:t>.</a:t>
            </a:r>
            <a:endParaRPr lang="ru-RU" dirty="0"/>
          </a:p>
          <a:p>
            <a:pPr lvl="1"/>
            <a:r>
              <a:rPr lang="ru-RU" dirty="0" smtClean="0"/>
              <a:t>Если вы </a:t>
            </a:r>
            <a:r>
              <a:rPr lang="ru-RU" dirty="0"/>
              <a:t>хотите разделить одну реализацию между несколькими </a:t>
            </a:r>
            <a:r>
              <a:rPr lang="ru-RU" dirty="0" smtClean="0"/>
              <a:t>объектами, </a:t>
            </a:r>
            <a:r>
              <a:rPr lang="ru-RU" dirty="0"/>
              <a:t>и этот факт необходимо скрыть от клиента.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0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3231"/>
            <a:ext cx="7886700" cy="36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 -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66479"/>
            <a:ext cx="7892624" cy="47789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46189" y="6145427"/>
            <a:ext cx="5251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www.dofactory.com/net/bridge-design-pattern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Абстракция транслирует запросы клиента Реализации.</a:t>
            </a:r>
          </a:p>
          <a:p>
            <a:r>
              <a:rPr lang="ru-RU" dirty="0" smtClean="0"/>
              <a:t>Удобно конструировать объекты, реализующие шаблон Мост, с помощью Абстрактной Фабрики.</a:t>
            </a:r>
          </a:p>
          <a:p>
            <a:r>
              <a:rPr lang="ru-RU" dirty="0" smtClean="0"/>
              <a:t>Мост обычно применяется на ранней стадии проектирования, закладываясь в «фундамент» системы.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5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0983" y="507999"/>
            <a:ext cx="7886700" cy="58758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CustomersBase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 The 'Abstraction' class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DataObject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dataObject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CustomersBase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group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group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DataObject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Data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dataObject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value;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dataObject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Next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dataObject.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NextRecord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Prior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dataObject.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PriorRecord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dataObject.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AddRecord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dataObject.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DeleteRecord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Show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dataObject.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ShowRecord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ShowAll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"Customer Group: 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group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dataObject.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ShowAllRecords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916" y="203201"/>
            <a:ext cx="7886700" cy="652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CustomersBase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 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RefinedAbstraction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group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group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ShowAll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Add separator lines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"------------------------"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ShowAll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"------------------------"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DataObject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 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Implementor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NextRecord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PriorRecord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AddRecord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DeleteRecord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ShowRecord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ShowAllRecords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7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915" y="203201"/>
            <a:ext cx="8142817" cy="652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CustomersData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DataObject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 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ConcreteImplementor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_customers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_current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CustomersData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"Jim Jones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      ...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Имитируем получение из БД, просто забивая список данными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"Lisa 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Giolani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NextRecord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(_current &lt;=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-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_current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++;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PriorRecord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(_current &gt;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BEBEC5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_current-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-;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AddRecord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DeleteRecord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ShowRecord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(_customers[_current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]);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ShowAllRecords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 smtClean="0">
                <a:solidFill>
                  <a:srgbClr val="0000DD"/>
                </a:solidFill>
                <a:latin typeface="Menlo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customer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_customers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customer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78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917" y="736599"/>
            <a:ext cx="7886700" cy="5948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"Chicago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создаем 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RefinedAbstraction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Data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CustomersData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задаем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ConcreteImplementor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Exercise the bridge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Next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Next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"Henry Velasquez"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ShowAll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паттерны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Паттерны, </a:t>
            </a:r>
            <a:r>
              <a:rPr lang="ru-RU" dirty="0"/>
              <a:t>в которых рассматривается вопрос о том, как из классов и объектов образуются более крупные структуры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Действуют на уровне:</a:t>
            </a:r>
          </a:p>
          <a:p>
            <a:pPr lvl="1"/>
            <a:r>
              <a:rPr lang="ru-RU" b="1" dirty="0" smtClean="0"/>
              <a:t>Классов </a:t>
            </a:r>
            <a:r>
              <a:rPr lang="ru-RU" dirty="0" smtClean="0"/>
              <a:t>- </a:t>
            </a:r>
            <a:r>
              <a:rPr lang="ru-RU" dirty="0"/>
              <a:t>используют наследование для составления композиций из интерфейсов и реализаций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Объектов </a:t>
            </a:r>
            <a:r>
              <a:rPr lang="ru-RU" dirty="0" smtClean="0"/>
              <a:t>– компонуют объекты для получения новой функциональности </a:t>
            </a:r>
          </a:p>
          <a:p>
            <a:r>
              <a:rPr lang="ru-RU" dirty="0" smtClean="0"/>
              <a:t>Паттерны:</a:t>
            </a:r>
          </a:p>
          <a:p>
            <a:pPr lvl="1"/>
            <a:r>
              <a:rPr lang="ru-RU" b="1" dirty="0" smtClean="0"/>
              <a:t>Адаптер (</a:t>
            </a:r>
            <a:r>
              <a:rPr lang="en-US" b="1" dirty="0" smtClean="0"/>
              <a:t>Adapter</a:t>
            </a:r>
            <a:r>
              <a:rPr lang="ru-RU" b="1" dirty="0" smtClean="0"/>
              <a:t>)</a:t>
            </a:r>
            <a:r>
              <a:rPr lang="ru-RU" dirty="0" smtClean="0"/>
              <a:t> – стыкует интерфейсы различных классов</a:t>
            </a:r>
            <a:endParaRPr lang="en-US" dirty="0"/>
          </a:p>
          <a:p>
            <a:pPr lvl="1"/>
            <a:r>
              <a:rPr lang="ru-RU" b="1" dirty="0" smtClean="0"/>
              <a:t>Мост (</a:t>
            </a:r>
            <a:r>
              <a:rPr lang="en-US" b="1" dirty="0" smtClean="0"/>
              <a:t>Bridge</a:t>
            </a:r>
            <a:r>
              <a:rPr lang="ru-RU" b="1" dirty="0" smtClean="0"/>
              <a:t>)</a:t>
            </a:r>
            <a:r>
              <a:rPr lang="ru-RU" dirty="0" smtClean="0"/>
              <a:t> – отделяет абстракцию от ее реализации</a:t>
            </a:r>
            <a:endParaRPr lang="en-US" dirty="0"/>
          </a:p>
          <a:p>
            <a:pPr lvl="1"/>
            <a:r>
              <a:rPr lang="ru-RU" b="1" dirty="0" smtClean="0"/>
              <a:t>Компоновщик (</a:t>
            </a:r>
            <a:r>
              <a:rPr lang="en-US" b="1" dirty="0" smtClean="0"/>
              <a:t>Composite</a:t>
            </a:r>
            <a:r>
              <a:rPr lang="ru-RU" b="1" dirty="0" smtClean="0"/>
              <a:t>)</a:t>
            </a:r>
            <a:r>
              <a:rPr lang="ru-RU" dirty="0" smtClean="0"/>
              <a:t> – представляет сложный объект в виде древовидной структуры</a:t>
            </a:r>
            <a:endParaRPr lang="en-US" dirty="0"/>
          </a:p>
          <a:p>
            <a:pPr lvl="1"/>
            <a:r>
              <a:rPr lang="ru-RU" b="1" dirty="0" smtClean="0"/>
              <a:t>Декоратор (</a:t>
            </a:r>
            <a:r>
              <a:rPr lang="en-US" b="1" dirty="0" smtClean="0"/>
              <a:t>Decorator</a:t>
            </a:r>
            <a:r>
              <a:rPr lang="ru-RU" b="1" dirty="0" smtClean="0"/>
              <a:t>)</a:t>
            </a:r>
            <a:r>
              <a:rPr lang="ru-RU" dirty="0" smtClean="0"/>
              <a:t> – динамически добавляет объекту новые обязанности</a:t>
            </a:r>
            <a:endParaRPr lang="en-US" dirty="0"/>
          </a:p>
          <a:p>
            <a:pPr lvl="1"/>
            <a:r>
              <a:rPr lang="ru-RU" b="1" dirty="0" smtClean="0"/>
              <a:t>Фасад (</a:t>
            </a:r>
            <a:r>
              <a:rPr lang="en-US" b="1" dirty="0" smtClean="0"/>
              <a:t>Facade</a:t>
            </a:r>
            <a:r>
              <a:rPr lang="ru-RU" b="1" dirty="0" smtClean="0"/>
              <a:t>)</a:t>
            </a:r>
            <a:r>
              <a:rPr lang="ru-RU" dirty="0" smtClean="0"/>
              <a:t> – одиночный класс, представляющий целую подсистему</a:t>
            </a:r>
            <a:endParaRPr lang="en-US" dirty="0"/>
          </a:p>
          <a:p>
            <a:pPr lvl="1"/>
            <a:r>
              <a:rPr lang="ru-RU" b="1" dirty="0" smtClean="0"/>
              <a:t>Приспособленец (</a:t>
            </a:r>
            <a:r>
              <a:rPr lang="en-US" b="1" dirty="0" smtClean="0"/>
              <a:t>Flyweight</a:t>
            </a:r>
            <a:r>
              <a:rPr lang="ru-RU" b="1" dirty="0" smtClean="0"/>
              <a:t>)</a:t>
            </a:r>
            <a:r>
              <a:rPr lang="ru-RU" dirty="0" smtClean="0"/>
              <a:t> – разделяемый объект, используемый для моделирования множества мелких объектов.</a:t>
            </a:r>
            <a:endParaRPr lang="en-US" dirty="0"/>
          </a:p>
          <a:p>
            <a:pPr lvl="1"/>
            <a:r>
              <a:rPr lang="ru-RU" b="1" dirty="0" smtClean="0"/>
              <a:t>Заместитель (</a:t>
            </a:r>
            <a:r>
              <a:rPr lang="en-US" b="1" dirty="0" smtClean="0"/>
              <a:t>Proxy</a:t>
            </a:r>
            <a:r>
              <a:rPr lang="ru-RU" b="1" dirty="0" smtClean="0"/>
              <a:t>)</a:t>
            </a:r>
            <a:r>
              <a:rPr lang="ru-RU" dirty="0" smtClean="0"/>
              <a:t> – объект, представляющий другой объект.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24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(</a:t>
            </a:r>
            <a:r>
              <a:rPr lang="en-US" dirty="0" smtClean="0"/>
              <a:t>Composite)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Объединить </a:t>
            </a:r>
            <a:r>
              <a:rPr lang="ru-RU" dirty="0"/>
              <a:t>объекты в древовидную структуру для представления иерархии от частного к </a:t>
            </a:r>
            <a:r>
              <a:rPr lang="ru-RU" dirty="0" smtClean="0"/>
              <a:t>целому.</a:t>
            </a:r>
            <a:endParaRPr lang="en-US" dirty="0" smtClean="0"/>
          </a:p>
          <a:p>
            <a:r>
              <a:rPr lang="ru-RU" dirty="0"/>
              <a:t>Применимость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Если нужно представить иерархию объектов вида часть-целое</a:t>
            </a:r>
          </a:p>
          <a:p>
            <a:pPr lvl="1"/>
            <a:r>
              <a:rPr lang="ru-RU" dirty="0" smtClean="0"/>
              <a:t>Если необходимо позволить </a:t>
            </a:r>
            <a:r>
              <a:rPr lang="ru-RU" dirty="0"/>
              <a:t>клиентам обращаться к отдельным объектам и к группам объектов </a:t>
            </a:r>
            <a:r>
              <a:rPr lang="ru-RU" dirty="0" smtClean="0"/>
              <a:t>единообразно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7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</a:t>
            </a:r>
            <a:r>
              <a:rPr lang="ru-RU" dirty="0" smtClean="0"/>
              <a:t>– структура классов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1" y="2059459"/>
            <a:ext cx="7884423" cy="38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4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</a:t>
            </a:r>
            <a:r>
              <a:rPr lang="ru-RU" dirty="0" smtClean="0"/>
              <a:t>– структура объектов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36" y="2067697"/>
            <a:ext cx="7446547" cy="38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3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- </a:t>
            </a:r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38" y="2034745"/>
            <a:ext cx="7870911" cy="39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7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- </a:t>
            </a:r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67" y="2166551"/>
            <a:ext cx="7897531" cy="378116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03173" y="5947719"/>
            <a:ext cx="5737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www.dofactory.com/net/composite-design-pattern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 используют интерфейс </a:t>
            </a:r>
            <a:r>
              <a:rPr lang="en-US" dirty="0" smtClean="0"/>
              <a:t>Component </a:t>
            </a:r>
            <a:r>
              <a:rPr lang="ru-RU" dirty="0" smtClean="0"/>
              <a:t>как для взаимодействия со всей структурой в целом, так и с ее отдельными составляющими.</a:t>
            </a:r>
          </a:p>
          <a:p>
            <a:r>
              <a:rPr lang="ru-RU" dirty="0" smtClean="0"/>
              <a:t>Если получателем является листовой объект </a:t>
            </a:r>
            <a:r>
              <a:rPr lang="en-US" dirty="0" smtClean="0"/>
              <a:t>Leaf, </a:t>
            </a:r>
            <a:r>
              <a:rPr lang="ru-RU" dirty="0" smtClean="0"/>
              <a:t>он и обрабатывает запрос.</a:t>
            </a:r>
          </a:p>
          <a:p>
            <a:r>
              <a:rPr lang="ru-RU" dirty="0" smtClean="0"/>
              <a:t>Если получатель – составной объект </a:t>
            </a:r>
            <a:r>
              <a:rPr lang="en-US" dirty="0" smtClean="0"/>
              <a:t>Composite</a:t>
            </a:r>
            <a:r>
              <a:rPr lang="ru-RU" dirty="0" smtClean="0"/>
              <a:t>, он передает запрос на обработку своим составляющим, возможно, добавляя что-либо от себя.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5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317" y="491067"/>
            <a:ext cx="8244416" cy="63669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Component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 Component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{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.name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= 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depth);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Composite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Component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 Composite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 _children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Composite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component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children.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(component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Remove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Component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component)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children.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(component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depth)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'-'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depth) + name);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_children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component.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(depth +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рекурсия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13697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317" y="736600"/>
            <a:ext cx="8244416" cy="5613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Component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//Leaf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{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"Cannot add to a leaf"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"Cannot remove from a leaf"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depth)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'-'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depth) + name);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7221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317" y="736600"/>
            <a:ext cx="8244416" cy="5613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Composite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root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Composite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"root"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root.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"Leaf A"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root.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"Leaf B"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Composite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comp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Composite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"Composite X"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comp.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"Leaf XA"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comp.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"Leaf XB"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root.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(comp);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root.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"Leaf C"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Leaf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"Leaf D"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root.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(leaf);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root.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(leaf);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root.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13549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Динамически добавлять объекту новые обязанности.</a:t>
            </a:r>
            <a:endParaRPr lang="en-US" dirty="0"/>
          </a:p>
          <a:p>
            <a:r>
              <a:rPr lang="ru-RU" dirty="0"/>
              <a:t>Применимость:</a:t>
            </a:r>
            <a:endParaRPr lang="en-US" dirty="0"/>
          </a:p>
          <a:p>
            <a:pPr lvl="1"/>
            <a:r>
              <a:rPr lang="ru-RU" dirty="0" smtClean="0"/>
              <a:t>Для динамического, прозрачного для клиента добавления обязанностей </a:t>
            </a:r>
            <a:r>
              <a:rPr lang="ru-RU" b="1" dirty="0" smtClean="0"/>
              <a:t>объектам</a:t>
            </a:r>
            <a:r>
              <a:rPr lang="ru-RU" dirty="0" smtClean="0"/>
              <a:t> (не классам!)</a:t>
            </a:r>
          </a:p>
          <a:p>
            <a:pPr lvl="1"/>
            <a:r>
              <a:rPr lang="ru-RU" dirty="0" smtClean="0"/>
              <a:t>Для реализации обязанностей, которые могут быть сняты с объекта. </a:t>
            </a:r>
          </a:p>
          <a:p>
            <a:pPr lvl="1"/>
            <a:r>
              <a:rPr lang="ru-RU" dirty="0" smtClean="0"/>
              <a:t>Когда наследование невозможно (</a:t>
            </a:r>
            <a:r>
              <a:rPr lang="en-US" dirty="0" smtClean="0"/>
              <a:t>sealed) </a:t>
            </a:r>
            <a:r>
              <a:rPr lang="ru-RU" dirty="0" smtClean="0"/>
              <a:t>или неудобно по каким-либо причинам.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Преобразует интерфейс одного класса в интерфейс другого, который ожидают клиенты. Адаптер обеспечивает совместную работу классов с несовместимыми интерфейсами, которая без него была бы невозможна. </a:t>
            </a:r>
            <a:endParaRPr lang="ru-RU" dirty="0" smtClean="0"/>
          </a:p>
          <a:p>
            <a:r>
              <a:rPr lang="ru-RU" dirty="0" smtClean="0"/>
              <a:t>Применимость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Если хотите </a:t>
            </a:r>
            <a:r>
              <a:rPr lang="ru-RU" dirty="0"/>
              <a:t>использовать существующий класс, но его интерфейс не соответствует вашим потребностям; </a:t>
            </a:r>
            <a:endParaRPr lang="ru-RU" dirty="0" smtClean="0"/>
          </a:p>
          <a:p>
            <a:pPr lvl="1"/>
            <a:r>
              <a:rPr lang="ru-RU" dirty="0" smtClean="0"/>
              <a:t>Если собираетесь </a:t>
            </a:r>
            <a:r>
              <a:rPr lang="ru-RU" dirty="0"/>
              <a:t>создать повторно используемый класс, который должен </a:t>
            </a:r>
            <a:r>
              <a:rPr lang="ru-RU" dirty="0" smtClean="0"/>
              <a:t>взаимодействовать </a:t>
            </a:r>
            <a:r>
              <a:rPr lang="ru-RU" dirty="0"/>
              <a:t>с заранее неизвестными или не связанными с ним классами, имеющими </a:t>
            </a:r>
            <a:r>
              <a:rPr lang="ru-RU" dirty="0" smtClean="0"/>
              <a:t>несовместимые </a:t>
            </a:r>
            <a:r>
              <a:rPr lang="ru-RU" dirty="0"/>
              <a:t>интерфейсы; </a:t>
            </a:r>
            <a:endParaRPr lang="ru-RU" dirty="0" smtClean="0"/>
          </a:p>
          <a:p>
            <a:pPr lvl="1"/>
            <a:r>
              <a:rPr lang="ru-RU" dirty="0" smtClean="0"/>
              <a:t>если нужно </a:t>
            </a:r>
            <a:r>
              <a:rPr lang="ru-RU" dirty="0"/>
              <a:t>использовать несколько существующих </a:t>
            </a:r>
            <a:r>
              <a:rPr lang="ru-RU" dirty="0" smtClean="0"/>
              <a:t>подклассов</a:t>
            </a:r>
            <a:r>
              <a:rPr lang="ru-RU" dirty="0"/>
              <a:t>, но непрактично адаптировать их интерфейсы путем порождения новых </a:t>
            </a:r>
            <a:r>
              <a:rPr lang="ru-RU" dirty="0" smtClean="0"/>
              <a:t>подклассов </a:t>
            </a:r>
            <a:r>
              <a:rPr lang="ru-RU" dirty="0"/>
              <a:t>от каждого. В этом случае адаптер объектов может приспосабливать </a:t>
            </a:r>
            <a:r>
              <a:rPr lang="ru-RU" dirty="0" smtClean="0"/>
              <a:t>интерфейс </a:t>
            </a:r>
            <a:r>
              <a:rPr lang="ru-RU" dirty="0"/>
              <a:t>их общего родительского класса.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5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937621"/>
            <a:ext cx="7883037" cy="41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</a:t>
            </a:r>
            <a:r>
              <a:rPr lang="ru-RU" dirty="0"/>
              <a:t>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31" y="1690689"/>
            <a:ext cx="8109363" cy="4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7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</a:t>
            </a:r>
            <a:r>
              <a:rPr lang="ru-RU" dirty="0"/>
              <a:t>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16" y="1690689"/>
            <a:ext cx="8101634" cy="36067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12557" y="5750181"/>
            <a:ext cx="5918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www.dofactory.com/net/decorator-design-pattern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6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r>
              <a:rPr lang="ru-RU" dirty="0"/>
              <a:t>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 наследованием Декоратора от Компонента на диаграммах подразумевается исключительно наследование интерфейса. Доступ к функциональности компонента осуществляется через композицию, а не наследование.</a:t>
            </a:r>
          </a:p>
          <a:p>
            <a:r>
              <a:rPr lang="ru-RU" dirty="0" smtClean="0"/>
              <a:t>Декоратор переадресует запросы Компоненту, добавляя что-то от себя до или после вызова Компонента.</a:t>
            </a:r>
          </a:p>
          <a:p>
            <a:r>
              <a:rPr lang="ru-RU" dirty="0" smtClean="0"/>
              <a:t>В отличие от Адаптера сохраняет неизменным интерфейс объекта, меняя только поведение.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18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254000"/>
            <a:ext cx="9143999" cy="660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LibraryItem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//Component</a:t>
            </a:r>
            <a:endParaRPr lang="ru-RU" dirty="0" smtClean="0">
              <a:solidFill>
                <a:srgbClr val="008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numCopies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NumCopies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numCopies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numCopies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value;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Book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LibraryItem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ConcreteComponent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_author;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_title;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Book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author,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title,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numCopies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._author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author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 smtClean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._title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title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 smtClean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NumCopies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numCopies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вывести данные книги на экран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Video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LibraryItem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ConcreteComponent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_director;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_title;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playTime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Video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director,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title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numCopies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playTime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._director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director;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._title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title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 smtClean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NumCopies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numCopies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playTime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playTime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вывести данные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фильма на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экран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801" y="254000"/>
            <a:ext cx="8381999" cy="660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Decorator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LibraryItem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 Decorator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LibraryItem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libraryItem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Decorator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LibraryItem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libraryItem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.libraryItem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libraryItem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libraryItem.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Borrowable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Decorator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ConcreteDecorator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borrowers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List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&lt;string&gt;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Borrowable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LibraryItem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libraryItem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libraryItem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BorrowItem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borrowers.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libraryItem.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NumCopies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-;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ReturnItem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borrowers.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libraryItem.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NumCopies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++;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borrower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borrowers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borrower: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borrower);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2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33400"/>
            <a:ext cx="7886700" cy="58758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Создать книгу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Book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book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Book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"Worley"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"Inside ASP.NET"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book.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Создать видео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Video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video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Video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"Spielberg"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"Jaws"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23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92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video.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Сделать видео одалживаемым, одолжить и отобразить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Borrowable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borrowvideo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Borrowable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(video);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borrowvideo.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BorrowItem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"Customer #1"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borrowvideo.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BorrowItem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"Customer #2"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borrowvideo.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64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скрыть </a:t>
            </a:r>
            <a:r>
              <a:rPr lang="ru-RU" dirty="0"/>
              <a:t>сложность системы путем сведения всех возможных внешних вызовов к одному объекту, делегирующему их соответствующим объектам системы.</a:t>
            </a:r>
          </a:p>
          <a:p>
            <a:r>
              <a:rPr lang="ru-RU" dirty="0" smtClean="0"/>
              <a:t>Применимость:</a:t>
            </a:r>
            <a:endParaRPr lang="en-US" dirty="0" smtClean="0"/>
          </a:p>
          <a:p>
            <a:pPr lvl="1"/>
            <a:r>
              <a:rPr lang="ru-RU" dirty="0" smtClean="0"/>
              <a:t>Если хотим предоставить простой интерфейс к сложной системе</a:t>
            </a:r>
          </a:p>
          <a:p>
            <a:pPr lvl="1"/>
            <a:r>
              <a:rPr lang="ru-RU" dirty="0"/>
              <a:t>Если хотим </a:t>
            </a:r>
            <a:r>
              <a:rPr lang="ru-RU" dirty="0" smtClean="0"/>
              <a:t>уменьшить степень зависимости клиента от внутренней структуры системы</a:t>
            </a:r>
          </a:p>
          <a:p>
            <a:pPr lvl="1"/>
            <a:r>
              <a:rPr lang="ru-RU" dirty="0" smtClean="0"/>
              <a:t>Если хотим разложить систему на отдельные слои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r>
              <a:rPr lang="ru-RU" dirty="0" smtClean="0"/>
              <a:t>- </a:t>
            </a:r>
            <a:r>
              <a:rPr lang="ru-RU" dirty="0"/>
              <a:t>структура 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1" y="1732942"/>
            <a:ext cx="8425035" cy="29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r>
              <a:rPr lang="ru-RU" dirty="0"/>
              <a:t> - структура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538"/>
            <a:ext cx="7886700" cy="40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 - структура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99" y="1690689"/>
            <a:ext cx="6209001" cy="2189400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628650" y="4177527"/>
            <a:ext cx="7886700" cy="190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5" y="4319488"/>
            <a:ext cx="6066267" cy="19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2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r>
              <a:rPr lang="ru-RU" dirty="0"/>
              <a:t> - пример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05" y="1252151"/>
            <a:ext cx="7922045" cy="501459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43447" y="6266744"/>
            <a:ext cx="5432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http://www.dofactory.com/net/facade-design-pattern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2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</a:t>
            </a:r>
            <a:r>
              <a:rPr lang="ru-RU" dirty="0"/>
              <a:t> - примечания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Клиенты общаются с подсистемой, посылая запросы Фасаду, который переадресует их нужным компонентам системы.</a:t>
            </a:r>
          </a:p>
          <a:p>
            <a:r>
              <a:rPr lang="ru-RU" dirty="0" smtClean="0"/>
              <a:t>Фасад может также осуществлять общее управление (</a:t>
            </a:r>
            <a:r>
              <a:rPr lang="en-US" dirty="0" smtClean="0"/>
              <a:t>“</a:t>
            </a:r>
            <a:r>
              <a:rPr lang="ru-RU" dirty="0" err="1" smtClean="0"/>
              <a:t>дирижирование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r>
              <a:rPr lang="en-US" dirty="0" smtClean="0"/>
              <a:t> orchestration) </a:t>
            </a:r>
            <a:r>
              <a:rPr lang="ru-RU" dirty="0" smtClean="0"/>
              <a:t>процессом исполнения запроса.</a:t>
            </a:r>
          </a:p>
          <a:p>
            <a:r>
              <a:rPr lang="ru-RU" dirty="0" smtClean="0"/>
              <a:t>Клиенты, пользующиеся фасадом, обычно не имеют доступа к компонентам подсистемы напрямую.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54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85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Bank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Класс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A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 в подсистеме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HasSufficientSavings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c,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amount)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«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Проверяем накопления 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Credit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Класс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Б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в подсистеме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HasGoodCredit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«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Проверяем кредит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Loan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Класс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В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в подсистеме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HasNoBadLoans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«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Проверяем долги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8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62466"/>
            <a:ext cx="7886700" cy="65955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Customer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Клиент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_name;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    {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_name;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Mortgage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 Facade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Bank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_bank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Bank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Loan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_loan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Loan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Credit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_credit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Credit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IsEligible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amount)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"{0} applies for {1:C} loan\n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amount);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eligible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(!_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bank.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HasSufficientSavings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amount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eligible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(!_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loan.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HasNoBadLoans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eligible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(!_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credit.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HasGoodCredit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eligible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eligible;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7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716" y="1253067"/>
            <a:ext cx="7886700" cy="457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Фасад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Mortgage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mortgage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Mortgage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Оценить возможность выдачи кредита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Customer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ru-RU" dirty="0" smtClean="0">
                <a:solidFill>
                  <a:srgbClr val="A31515"/>
                </a:solidFill>
                <a:latin typeface="Menlo"/>
              </a:rPr>
              <a:t>Василий </a:t>
            </a:r>
            <a:r>
              <a:rPr lang="ru-RU" dirty="0" err="1" smtClean="0">
                <a:solidFill>
                  <a:srgbClr val="A31515"/>
                </a:solidFill>
                <a:latin typeface="Menlo"/>
              </a:rPr>
              <a:t>Пупкин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bool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eligible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mortgage.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IsEligible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(customer,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125000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"\n"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customer.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  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has been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(eligible ?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"Approved"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"Rejected"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78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(</a:t>
            </a:r>
            <a:r>
              <a:rPr lang="ru-RU" dirty="0" smtClean="0"/>
              <a:t>Приспособленец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86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  <a:endParaRPr lang="en-US" dirty="0"/>
          </a:p>
          <a:p>
            <a:pPr lvl="1"/>
            <a:r>
              <a:rPr lang="ru-RU" dirty="0" smtClean="0"/>
              <a:t>Использовать разделяемые объекты для эффективной поддержки множества мелких объектов.</a:t>
            </a:r>
            <a:endParaRPr lang="ru-RU" dirty="0"/>
          </a:p>
          <a:p>
            <a:r>
              <a:rPr lang="ru-RU" dirty="0" smtClean="0"/>
              <a:t>Применимость (если выполняются все условия):</a:t>
            </a:r>
            <a:endParaRPr lang="en-US" dirty="0"/>
          </a:p>
          <a:p>
            <a:pPr lvl="1"/>
            <a:r>
              <a:rPr lang="ru-RU" dirty="0" smtClean="0"/>
              <a:t>В приложении используется настолько большое число объектов, что накладные расходы на их хранение становятся чересчур высоки</a:t>
            </a:r>
          </a:p>
          <a:p>
            <a:pPr lvl="1"/>
            <a:r>
              <a:rPr lang="ru-RU" dirty="0" smtClean="0"/>
              <a:t>Большую часть состояния объектов можно вынести вовне и заменить множество объектов ссылкой на один разделяемый объект, в который вынесено состояние</a:t>
            </a:r>
          </a:p>
          <a:p>
            <a:pPr lvl="1"/>
            <a:r>
              <a:rPr lang="ru-RU" dirty="0" smtClean="0"/>
              <a:t>Идентичность объектов чаще всего не важна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41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38" y="1304338"/>
            <a:ext cx="6227805" cy="50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77" y="1392194"/>
            <a:ext cx="8359948" cy="4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6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317" y="1541945"/>
            <a:ext cx="7319365" cy="47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6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48" y="1361175"/>
            <a:ext cx="7584002" cy="48133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4152" y="6174497"/>
            <a:ext cx="5663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http://www.dofactory.com/net/flyweight-design-pattern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15548"/>
            <a:ext cx="7886700" cy="31714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79838" y="5988733"/>
            <a:ext cx="5721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www.dofactory.com/net/adapter-design-pattern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9061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57" y="1804086"/>
            <a:ext cx="7616655" cy="44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62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ru-RU" dirty="0"/>
              <a:t>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Состояние, необходимое</a:t>
            </a:r>
            <a:r>
              <a:rPr lang="en-US" dirty="0" smtClean="0"/>
              <a:t> Flyweight </a:t>
            </a:r>
            <a:r>
              <a:rPr lang="ru-RU" dirty="0" smtClean="0"/>
              <a:t>для работы делится на 2 части – внешнее и внутреннее. Внутреннее хранится в самом объекте, внешнее – передается клиентом. </a:t>
            </a:r>
          </a:p>
          <a:p>
            <a:r>
              <a:rPr lang="ru-RU" dirty="0" smtClean="0"/>
              <a:t>Клиенты не должны создавать</a:t>
            </a:r>
            <a:r>
              <a:rPr lang="en-US" dirty="0"/>
              <a:t> </a:t>
            </a:r>
            <a:r>
              <a:rPr lang="ru-RU" dirty="0" smtClean="0"/>
              <a:t>экземпляры </a:t>
            </a:r>
            <a:r>
              <a:rPr lang="en-US" dirty="0" smtClean="0"/>
              <a:t>Flyweight </a:t>
            </a:r>
            <a:r>
              <a:rPr lang="ru-RU" dirty="0" smtClean="0"/>
              <a:t>напрямую, но только через Фабрику, что гарантирует корректное повторное использование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95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15400" cy="685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Character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//Flyweight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symbol;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width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height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pointSize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pointSize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CharacterA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Character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ConcreteFlyweight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CharacterA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.symbol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'A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.height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100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.width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120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pointSize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передача внешнего состояния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 smtClean="0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.pointSize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pointSize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.symbol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+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(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pointsize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.pointSize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")"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ru-RU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CharacterB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Character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 //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ConcreteFlyweight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CharacterB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.symbol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'B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.height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100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.width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140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pointSize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передача внешнего состояния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.pointSize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pointSize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.symbol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+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 (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pointsize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.pointSize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")"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691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"/>
            <a:ext cx="7924800" cy="685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CharacterFactory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 _characters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=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GetCharacter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key)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«Ленивая» инициализация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characters.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ContainsKey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(key))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character = _characters[key];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else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(key)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'A'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character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CharacterA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'B'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character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CharacterB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//...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characters.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Add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(key, character);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character;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144307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534" y="237068"/>
            <a:ext cx="7924800" cy="63838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Построим документ с текстом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document =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AABAB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[] chars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document.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ToCharArray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CharacterFactory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factory =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CharacterFactory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внешнее состояние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pointSize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Для каждого символа текста используем объект-приспособленец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char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chars)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pointSize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character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factory.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GetCharacter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character.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pointSize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ReadKey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40676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Заместитель (</a:t>
            </a:r>
            <a:r>
              <a:rPr lang="en-US" dirty="0"/>
              <a:t>Proxy)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Является заместителем другого объекта и контролирует доступ к нему</a:t>
            </a:r>
            <a:endParaRPr lang="ru-RU" dirty="0"/>
          </a:p>
          <a:p>
            <a:r>
              <a:rPr lang="ru-RU" dirty="0"/>
              <a:t>Применимость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Локальный заместитель удаленного объекта</a:t>
            </a:r>
          </a:p>
          <a:p>
            <a:pPr lvl="1"/>
            <a:r>
              <a:rPr lang="ru-RU" dirty="0" smtClean="0"/>
              <a:t>Виртуальный заместитель «тяжелого» объекта</a:t>
            </a:r>
          </a:p>
          <a:p>
            <a:pPr lvl="1"/>
            <a:r>
              <a:rPr lang="ru-RU" dirty="0" smtClean="0"/>
              <a:t>Защищающий заместитель, осуществляющий контроль доступа</a:t>
            </a:r>
          </a:p>
          <a:p>
            <a:pPr lvl="1"/>
            <a:r>
              <a:rPr lang="ru-RU" dirty="0" smtClean="0"/>
              <a:t>«Интеллектуальный указатель», ведущий подсчет ссылок на объект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7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r>
              <a:rPr lang="ru-RU" dirty="0"/>
              <a:t> - структура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91" y="1476555"/>
            <a:ext cx="7351417" cy="30017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44509"/>
            <a:ext cx="7798658" cy="13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8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r>
              <a:rPr lang="ru-RU" dirty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479" y="1361176"/>
            <a:ext cx="7604871" cy="47990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83492" y="6160233"/>
            <a:ext cx="622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http://www.dofactory.com/net/proxy-design-pattern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2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Заместитель</a:t>
            </a:r>
            <a:r>
              <a:rPr lang="ru-RU" dirty="0"/>
              <a:t>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 наследованием </a:t>
            </a:r>
            <a:r>
              <a:rPr lang="ru-RU" dirty="0" smtClean="0"/>
              <a:t>Заместителя от Субъекта на </a:t>
            </a:r>
            <a:r>
              <a:rPr lang="ru-RU" dirty="0"/>
              <a:t>диаграммах подразумевается исключительно наследование интерфейса. Доступ к функциональности Субъекта </a:t>
            </a:r>
            <a:r>
              <a:rPr lang="ru-RU" dirty="0" smtClean="0"/>
              <a:t>осуществляется </a:t>
            </a:r>
            <a:r>
              <a:rPr lang="ru-RU" dirty="0"/>
              <a:t>через композицию, а не наследование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Заместитель либо отвечает на запросы сам, либо, если сам ответить не в состоянии, транслирует вызовы Субъекту.</a:t>
            </a:r>
          </a:p>
          <a:p>
            <a:r>
              <a:rPr lang="ru-RU" dirty="0" smtClean="0"/>
              <a:t>При этом Заместитель может выполнять дополнительную работу, контролировать доступ либо оптимизировать работу с Субъектом.</a:t>
            </a:r>
          </a:p>
          <a:p>
            <a:r>
              <a:rPr lang="ru-RU" dirty="0" smtClean="0"/>
              <a:t>В отличие от Декоратора, Клиент не имеет доступа к Субъекту и работает только с Заместителем.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69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783" y="237067"/>
            <a:ext cx="7886700" cy="660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IMath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Subject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  {        </a:t>
            </a:r>
            <a:r>
              <a:rPr lang="en-US" dirty="0" smtClean="0">
                <a:solidFill>
                  <a:srgbClr val="0000FF"/>
                </a:solidFill>
                <a:latin typeface="Menlo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DoSomeTimeConsumingComputations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Menlo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x);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IMath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RealSubject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//притворимся, что тут тяжелые вычисления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long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DoSomeTimeConsumingComputations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x) {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x * x;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MathProxy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IMath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//Proxy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long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 _cache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long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_math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Math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long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DoSomeTimeConsumingComputations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(!_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cache.ContainsKey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(x))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ru-RU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ru-RU" dirty="0" err="1">
                <a:solidFill>
                  <a:srgbClr val="000000"/>
                </a:solidFill>
                <a:latin typeface="Menlo"/>
              </a:rPr>
              <a:t>.WriteLine</a:t>
            </a:r>
            <a:r>
              <a:rPr lang="ru-RU" dirty="0">
                <a:solidFill>
                  <a:srgbClr val="000000"/>
                </a:solidFill>
                <a:latin typeface="Menlo"/>
              </a:rPr>
              <a:t>(</a:t>
            </a:r>
            <a:r>
              <a:rPr lang="ru-RU" dirty="0">
                <a:solidFill>
                  <a:srgbClr val="A31515"/>
                </a:solidFill>
                <a:latin typeface="Menlo"/>
              </a:rPr>
              <a:t>"Рассчитываю значение для "</a:t>
            </a:r>
            <a:r>
              <a:rPr lang="ru-RU" dirty="0">
                <a:solidFill>
                  <a:srgbClr val="000000"/>
                </a:solidFill>
                <a:latin typeface="Menlo"/>
              </a:rPr>
              <a:t> + 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    _cache[x] =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math.DoSomeTimeConsumingComputations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_cache[x];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025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 -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Клиенты вызывают операции Адаптера, а он транслирует их Адаптируемому, который и выполняет запрос, возвращая результат через Адаптер.</a:t>
            </a:r>
          </a:p>
          <a:p>
            <a:r>
              <a:rPr lang="ru-RU" dirty="0" smtClean="0"/>
              <a:t>Адаптер обычно применяется для изменения интерфейса существующего объекта, т.е. применяется на поздней стадии проектирования или при доработке существующей системы (в отличие от Моста).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30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049" y="1834091"/>
            <a:ext cx="8625418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Создаем кеширующий прокси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MathProxy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proxy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MathProxy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Делаем вычисления, и следим за сообщением «Рассчитываю значение»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"F(1234) =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proxy.DoSomeTimeConsumingComputations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(1234));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"F(456) =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proxy.DoSomeTimeConsumingComputations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(456));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"F(1234) =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proxy.DoSomeTimeConsumingComputations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(1234));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.ReadKey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9831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49" y="254000"/>
            <a:ext cx="7886700" cy="64092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ChemicalDatabank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2B91AF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/// </a:t>
            </a:r>
            <a:r>
              <a:rPr lang="en-US" dirty="0" err="1" smtClean="0">
                <a:solidFill>
                  <a:srgbClr val="008000"/>
                </a:solidFill>
                <a:latin typeface="Menlo"/>
              </a:rPr>
              <a:t>Adaptee</a:t>
            </a:r>
            <a:r>
              <a:rPr lang="ru-RU" dirty="0" smtClean="0">
                <a:solidFill>
                  <a:srgbClr val="008000"/>
                </a:solidFill>
                <a:latin typeface="Menlo"/>
              </a:rPr>
              <a:t> (некий унаследованный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API)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GetMolecularStructure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compound)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compound.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ToLower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"water"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"H20"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"benzene"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"C6H6"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"ethanol"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"C2H5OH"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GetMolecularWeight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compound)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compound.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ToLower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"water"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18.015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"benzene"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78.1134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"ethanol"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46.0688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0d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0732" y="2387600"/>
            <a:ext cx="3494617" cy="4368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DD"/>
                </a:solidFill>
                <a:latin typeface="Menlo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7716" y="0"/>
            <a:ext cx="8354483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DD"/>
                </a:solidFill>
                <a:latin typeface="Menlo"/>
              </a:rPr>
              <a:t>    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GetCriticalPoint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point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продолжение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ChemicalDatabank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 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(point ==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"M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Melting Point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{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        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compound.</a:t>
            </a:r>
            <a:r>
              <a:rPr lang="en-US" dirty="0" err="1" smtClean="0">
                <a:solidFill>
                  <a:srgbClr val="2B91AF"/>
                </a:solidFill>
                <a:latin typeface="Menlo"/>
              </a:rPr>
              <a:t>ToLower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())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            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Menlo"/>
              </a:rPr>
              <a:t>"water"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/>
              </a:rPr>
              <a:t>0.0f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dirty="0" smtClean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"benzene"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5.5f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"ethanol"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-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114.1f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0f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else</a:t>
            </a:r>
            <a:r>
              <a:rPr lang="ru-RU" dirty="0" smtClean="0">
                <a:solidFill>
                  <a:srgbClr val="0000DD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Boiling Point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0000DD"/>
                </a:solidFill>
                <a:latin typeface="Menlo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compound.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ToLower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"water"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100.0f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"benzene"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80.1f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"ethanol"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78.3f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0f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окончание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GetCriticalPoint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ru-RU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</a:t>
            </a:r>
            <a:r>
              <a:rPr lang="ru-RU" dirty="0">
                <a:solidFill>
                  <a:srgbClr val="008000"/>
                </a:solidFill>
                <a:latin typeface="Menlo"/>
              </a:rPr>
              <a:t>окончание </a:t>
            </a:r>
            <a:r>
              <a:rPr lang="en-US" dirty="0" err="1">
                <a:solidFill>
                  <a:srgbClr val="008000"/>
                </a:solidFill>
                <a:latin typeface="Menlo"/>
              </a:rPr>
              <a:t>ChemicalDatabank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 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0732" y="2387600"/>
            <a:ext cx="3494617" cy="4368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60917" y="618068"/>
            <a:ext cx="7886700" cy="57234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DD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Menlo"/>
              </a:rPr>
              <a:t>Compound 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Target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_chemical;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boilingPoint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meltingPoint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molecularWeight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molecularFormula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Menlo"/>
              </a:rPr>
              <a:t>Constructor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Compound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chemical)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0000DD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._chemical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chemical;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DD"/>
                </a:solidFill>
                <a:latin typeface="Menl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2B91AF"/>
                </a:solidFill>
                <a:latin typeface="Menlo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{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  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Menlo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Menlo"/>
              </a:rPr>
              <a:t>nCompound</a:t>
            </a:r>
            <a:r>
              <a:rPr lang="en-US" dirty="0">
                <a:solidFill>
                  <a:srgbClr val="A31515"/>
                </a:solidFill>
                <a:latin typeface="Menlo"/>
              </a:rPr>
              <a:t>: {0} ------ 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_chemical);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  }</a:t>
            </a:r>
            <a:endParaRPr lang="en-US" dirty="0">
              <a:solidFill>
                <a:srgbClr val="BEBEC5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97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1337</Words>
  <Application>Microsoft Office PowerPoint</Application>
  <PresentationFormat>Экран (4:3)</PresentationFormat>
  <Paragraphs>614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Menlo</vt:lpstr>
      <vt:lpstr>Тема Office</vt:lpstr>
      <vt:lpstr>На предыдущей лекции</vt:lpstr>
      <vt:lpstr>Структурные паттерны</vt:lpstr>
      <vt:lpstr>Адаптер</vt:lpstr>
      <vt:lpstr>Адаптер - структура</vt:lpstr>
      <vt:lpstr>Адаптер - пример</vt:lpstr>
      <vt:lpstr>Адаптер - примечания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Мост </vt:lpstr>
      <vt:lpstr>Мост - структура</vt:lpstr>
      <vt:lpstr>Мост - пример</vt:lpstr>
      <vt:lpstr>Мост - примечания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Компоновщик (Composite)</vt:lpstr>
      <vt:lpstr>Компоновщик – структура классов</vt:lpstr>
      <vt:lpstr>Компоновщик – структура объектов</vt:lpstr>
      <vt:lpstr>Компоновщик - пример</vt:lpstr>
      <vt:lpstr>Компоновщик - пример</vt:lpstr>
      <vt:lpstr>Компоновщик - примечания</vt:lpstr>
      <vt:lpstr>Презентация PowerPoint</vt:lpstr>
      <vt:lpstr>Презентация PowerPoint</vt:lpstr>
      <vt:lpstr>Презентация PowerPoint</vt:lpstr>
      <vt:lpstr>Декоратор</vt:lpstr>
      <vt:lpstr>Декоратор - структура</vt:lpstr>
      <vt:lpstr>Декоратор - пример</vt:lpstr>
      <vt:lpstr>Декоратор - пример</vt:lpstr>
      <vt:lpstr>Декоратор - примечания</vt:lpstr>
      <vt:lpstr>Презентация PowerPoint</vt:lpstr>
      <vt:lpstr>Презентация PowerPoint</vt:lpstr>
      <vt:lpstr>Презентация PowerPoint</vt:lpstr>
      <vt:lpstr>Фасад </vt:lpstr>
      <vt:lpstr>Фасад - структура </vt:lpstr>
      <vt:lpstr>Фасад - структура </vt:lpstr>
      <vt:lpstr>Фасад - пример </vt:lpstr>
      <vt:lpstr>Фасад - примечания </vt:lpstr>
      <vt:lpstr>Презентация PowerPoint</vt:lpstr>
      <vt:lpstr>Презентация PowerPoint</vt:lpstr>
      <vt:lpstr>Презентация PowerPoint</vt:lpstr>
      <vt:lpstr>Flyweight (Приспособленец)</vt:lpstr>
      <vt:lpstr>Flyweight - пример</vt:lpstr>
      <vt:lpstr>Flyweight - пример</vt:lpstr>
      <vt:lpstr>Flyweight - пример</vt:lpstr>
      <vt:lpstr>Flyweight - пример</vt:lpstr>
      <vt:lpstr>Flyweight - структура</vt:lpstr>
      <vt:lpstr>Flyweight - примечания</vt:lpstr>
      <vt:lpstr>Презентация PowerPoint</vt:lpstr>
      <vt:lpstr>Презентация PowerPoint</vt:lpstr>
      <vt:lpstr>Презентация PowerPoint</vt:lpstr>
      <vt:lpstr>Заместитель (Proxy)</vt:lpstr>
      <vt:lpstr>Заместитель - структура</vt:lpstr>
      <vt:lpstr>Заместитель - пример</vt:lpstr>
      <vt:lpstr>Заместитель - примечания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 предыдущей лекции</dc:title>
  <dc:creator>Vsevolod Pelipas</dc:creator>
  <cp:lastModifiedBy>Vsevolod Pelipas</cp:lastModifiedBy>
  <cp:revision>53</cp:revision>
  <dcterms:created xsi:type="dcterms:W3CDTF">2015-12-18T20:29:24Z</dcterms:created>
  <dcterms:modified xsi:type="dcterms:W3CDTF">2016-12-05T21:23:38Z</dcterms:modified>
</cp:coreProperties>
</file>