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311" r:id="rId8"/>
    <p:sldId id="312" r:id="rId9"/>
    <p:sldId id="313" r:id="rId10"/>
    <p:sldId id="314" r:id="rId11"/>
    <p:sldId id="263" r:id="rId12"/>
    <p:sldId id="264" r:id="rId13"/>
    <p:sldId id="265" r:id="rId14"/>
    <p:sldId id="315" r:id="rId15"/>
    <p:sldId id="270" r:id="rId16"/>
    <p:sldId id="266" r:id="rId17"/>
    <p:sldId id="267" r:id="rId18"/>
    <p:sldId id="268" r:id="rId19"/>
    <p:sldId id="269" r:id="rId20"/>
    <p:sldId id="271" r:id="rId21"/>
    <p:sldId id="272" r:id="rId22"/>
    <p:sldId id="273" r:id="rId23"/>
    <p:sldId id="317" r:id="rId24"/>
    <p:sldId id="318" r:id="rId25"/>
    <p:sldId id="319" r:id="rId26"/>
    <p:sldId id="274" r:id="rId27"/>
    <p:sldId id="275" r:id="rId28"/>
    <p:sldId id="276" r:id="rId29"/>
    <p:sldId id="277" r:id="rId30"/>
    <p:sldId id="278" r:id="rId31"/>
    <p:sldId id="320" r:id="rId32"/>
    <p:sldId id="321" r:id="rId33"/>
    <p:sldId id="322" r:id="rId34"/>
    <p:sldId id="279" r:id="rId35"/>
    <p:sldId id="280" r:id="rId36"/>
    <p:sldId id="281" r:id="rId37"/>
    <p:sldId id="282" r:id="rId38"/>
    <p:sldId id="283" r:id="rId39"/>
    <p:sldId id="325" r:id="rId40"/>
    <p:sldId id="323" r:id="rId41"/>
    <p:sldId id="324" r:id="rId42"/>
    <p:sldId id="326" r:id="rId43"/>
    <p:sldId id="284" r:id="rId44"/>
    <p:sldId id="285" r:id="rId45"/>
    <p:sldId id="286" r:id="rId46"/>
    <p:sldId id="287" r:id="rId47"/>
    <p:sldId id="288" r:id="rId48"/>
    <p:sldId id="329" r:id="rId49"/>
    <p:sldId id="327" r:id="rId50"/>
    <p:sldId id="328" r:id="rId51"/>
    <p:sldId id="330" r:id="rId52"/>
    <p:sldId id="289" r:id="rId53"/>
    <p:sldId id="290" r:id="rId54"/>
    <p:sldId id="291" r:id="rId55"/>
    <p:sldId id="292" r:id="rId56"/>
    <p:sldId id="331" r:id="rId57"/>
    <p:sldId id="332" r:id="rId58"/>
    <p:sldId id="333" r:id="rId59"/>
    <p:sldId id="293" r:id="rId60"/>
    <p:sldId id="294" r:id="rId61"/>
    <p:sldId id="295" r:id="rId62"/>
    <p:sldId id="296" r:id="rId63"/>
    <p:sldId id="334" r:id="rId64"/>
    <p:sldId id="336" r:id="rId65"/>
    <p:sldId id="338" r:id="rId66"/>
    <p:sldId id="337" r:id="rId67"/>
    <p:sldId id="339" r:id="rId68"/>
    <p:sldId id="340" r:id="rId69"/>
    <p:sldId id="297" r:id="rId70"/>
    <p:sldId id="298" r:id="rId71"/>
    <p:sldId id="299" r:id="rId72"/>
    <p:sldId id="300" r:id="rId73"/>
    <p:sldId id="342" r:id="rId74"/>
    <p:sldId id="343" r:id="rId75"/>
    <p:sldId id="344" r:id="rId76"/>
    <p:sldId id="301" r:id="rId77"/>
    <p:sldId id="302" r:id="rId78"/>
    <p:sldId id="303" r:id="rId79"/>
    <p:sldId id="304" r:id="rId80"/>
    <p:sldId id="346" r:id="rId81"/>
    <p:sldId id="347" r:id="rId82"/>
    <p:sldId id="348" r:id="rId83"/>
    <p:sldId id="305" r:id="rId84"/>
    <p:sldId id="306" r:id="rId85"/>
    <p:sldId id="307" r:id="rId86"/>
    <p:sldId id="308" r:id="rId87"/>
    <p:sldId id="309" r:id="rId88"/>
    <p:sldId id="349" r:id="rId89"/>
    <p:sldId id="350" r:id="rId90"/>
    <p:sldId id="351" r:id="rId91"/>
    <p:sldId id="352" r:id="rId92"/>
    <p:sldId id="310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3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1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1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6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4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3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3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9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4A45-36AF-4345-88AC-4B328025C5A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9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interpreter-design-patter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iterator-design-patter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observer-design-patter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net/chain-of-responsibility-design-pattern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net/mediator-design-pattern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template-method-design-patter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net/command-design-pattern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state-design-pattern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strategy-design-pattern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memento-design-pattern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visitor-design-pattern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предыдущей лекции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Структурные паттерны</a:t>
            </a:r>
            <a:r>
              <a:rPr lang="ru-RU" dirty="0"/>
              <a:t>, в которых рассматривается вопрос о том, как из классов и объектов образуются более крупные структуры:</a:t>
            </a:r>
          </a:p>
          <a:p>
            <a:pPr lvl="1"/>
            <a:r>
              <a:rPr lang="ru-RU" b="1" dirty="0"/>
              <a:t>Адаптер (</a:t>
            </a:r>
            <a:r>
              <a:rPr lang="en-US" b="1" dirty="0"/>
              <a:t>Adapter</a:t>
            </a:r>
            <a:r>
              <a:rPr lang="ru-RU" b="1" dirty="0"/>
              <a:t>)</a:t>
            </a:r>
            <a:r>
              <a:rPr lang="ru-RU" dirty="0"/>
              <a:t> – стыкует интерфейсы различных классов</a:t>
            </a:r>
            <a:endParaRPr lang="en-US" dirty="0"/>
          </a:p>
          <a:p>
            <a:pPr lvl="1"/>
            <a:r>
              <a:rPr lang="ru-RU" b="1" dirty="0"/>
              <a:t>Мост (</a:t>
            </a:r>
            <a:r>
              <a:rPr lang="en-US" b="1" dirty="0"/>
              <a:t>Bridge</a:t>
            </a:r>
            <a:r>
              <a:rPr lang="ru-RU" b="1" dirty="0"/>
              <a:t>)</a:t>
            </a:r>
            <a:r>
              <a:rPr lang="ru-RU" dirty="0"/>
              <a:t> – отделяет абстракцию от ее реализации</a:t>
            </a:r>
            <a:endParaRPr lang="en-US" dirty="0"/>
          </a:p>
          <a:p>
            <a:pPr lvl="1"/>
            <a:r>
              <a:rPr lang="ru-RU" b="1" dirty="0"/>
              <a:t>Компоновщик (</a:t>
            </a:r>
            <a:r>
              <a:rPr lang="en-US" b="1" dirty="0"/>
              <a:t>Composite</a:t>
            </a:r>
            <a:r>
              <a:rPr lang="ru-RU" b="1" dirty="0"/>
              <a:t>)</a:t>
            </a:r>
            <a:r>
              <a:rPr lang="ru-RU" dirty="0"/>
              <a:t> – представляет сложный объект в виде древовидной структуры</a:t>
            </a:r>
            <a:endParaRPr lang="en-US" dirty="0"/>
          </a:p>
          <a:p>
            <a:pPr lvl="1"/>
            <a:r>
              <a:rPr lang="ru-RU" b="1" dirty="0"/>
              <a:t>Декоратор (</a:t>
            </a:r>
            <a:r>
              <a:rPr lang="en-US" b="1" dirty="0"/>
              <a:t>Decorator</a:t>
            </a:r>
            <a:r>
              <a:rPr lang="ru-RU" b="1" dirty="0"/>
              <a:t>)</a:t>
            </a:r>
            <a:r>
              <a:rPr lang="ru-RU" dirty="0"/>
              <a:t> – динамически добавляет объекту новые обязанности</a:t>
            </a:r>
            <a:endParaRPr lang="en-US" dirty="0"/>
          </a:p>
          <a:p>
            <a:pPr lvl="1"/>
            <a:r>
              <a:rPr lang="ru-RU" b="1" dirty="0"/>
              <a:t>Фасад (</a:t>
            </a:r>
            <a:r>
              <a:rPr lang="en-US" b="1" dirty="0"/>
              <a:t>Facade</a:t>
            </a:r>
            <a:r>
              <a:rPr lang="ru-RU" b="1" dirty="0"/>
              <a:t>)</a:t>
            </a:r>
            <a:r>
              <a:rPr lang="ru-RU" dirty="0"/>
              <a:t> – одиночный класс, представляющий целую подсистему</a:t>
            </a:r>
            <a:endParaRPr lang="en-US" dirty="0"/>
          </a:p>
          <a:p>
            <a:pPr lvl="1"/>
            <a:r>
              <a:rPr lang="ru-RU" b="1" dirty="0"/>
              <a:t>Приспособленец (</a:t>
            </a:r>
            <a:r>
              <a:rPr lang="en-US" b="1" dirty="0"/>
              <a:t>Flyweight</a:t>
            </a:r>
            <a:r>
              <a:rPr lang="ru-RU" b="1" dirty="0"/>
              <a:t>)</a:t>
            </a:r>
            <a:r>
              <a:rPr lang="ru-RU" dirty="0"/>
              <a:t> – разделяемый объект, используемый для моделирования множества мелких объектов.</a:t>
            </a:r>
            <a:endParaRPr lang="en-US" dirty="0"/>
          </a:p>
          <a:p>
            <a:pPr lvl="1"/>
            <a:r>
              <a:rPr lang="ru-RU" b="1" dirty="0"/>
              <a:t>Заместитель (</a:t>
            </a:r>
            <a:r>
              <a:rPr lang="en-US" b="1" dirty="0"/>
              <a:t>Proxy</a:t>
            </a:r>
            <a:r>
              <a:rPr lang="ru-RU" b="1" dirty="0"/>
              <a:t>)</a:t>
            </a:r>
            <a:r>
              <a:rPr lang="ru-RU" dirty="0"/>
              <a:t> – объект, представляющий другой объект.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1784" y="1955800"/>
            <a:ext cx="7886700" cy="31411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DD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Main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DataAccessObject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daoCategories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Categories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daoCategories.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Run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DataAccessObject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daoProducts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Products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daoProducts.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Run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ReadKey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b="0" i="0" dirty="0">
              <a:solidFill>
                <a:srgbClr val="BEBEC5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51708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9934" cy="1325563"/>
          </a:xfrm>
        </p:spPr>
        <p:txBody>
          <a:bodyPr/>
          <a:lstStyle/>
          <a:p>
            <a:r>
              <a:rPr lang="ru-RU" dirty="0"/>
              <a:t>Шаблонный метод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Инвертированная структура вызовов (т.н. «</a:t>
            </a:r>
            <a:r>
              <a:rPr lang="ru-RU" b="1" dirty="0"/>
              <a:t>Принцип Голливуда</a:t>
            </a:r>
            <a:r>
              <a:rPr lang="ru-RU" dirty="0"/>
              <a:t>» - «не звоните нам, мы сами Вам позвоним») – родительский класс вызывает методы подкласса, а не наоборот.</a:t>
            </a:r>
          </a:p>
          <a:p>
            <a:r>
              <a:rPr lang="ru-RU" dirty="0"/>
              <a:t>Часть методов базового класса </a:t>
            </a:r>
            <a:r>
              <a:rPr lang="ru-RU" b="1" dirty="0"/>
              <a:t>можно </a:t>
            </a:r>
            <a:r>
              <a:rPr lang="ru-RU" dirty="0"/>
              <a:t>переопределить – если это операции-зацепки (</a:t>
            </a:r>
            <a:r>
              <a:rPr lang="en-US" dirty="0"/>
              <a:t>hooks)</a:t>
            </a:r>
            <a:r>
              <a:rPr lang="ru-RU" dirty="0"/>
              <a:t>.</a:t>
            </a:r>
          </a:p>
          <a:p>
            <a:r>
              <a:rPr lang="ru-RU" dirty="0"/>
              <a:t>Часть методов базового класса </a:t>
            </a:r>
            <a:r>
              <a:rPr lang="ru-RU" b="1" dirty="0"/>
              <a:t>необходимо </a:t>
            </a:r>
            <a:r>
              <a:rPr lang="ru-RU" dirty="0"/>
              <a:t>переопределить – если это абстрактные методы.</a:t>
            </a:r>
          </a:p>
          <a:p>
            <a:r>
              <a:rPr lang="ru-RU" dirty="0"/>
              <a:t>Переопределяемые методы должны</a:t>
            </a:r>
            <a:r>
              <a:rPr lang="en-US" dirty="0"/>
              <a:t> </a:t>
            </a:r>
            <a:r>
              <a:rPr lang="ru-RU" dirty="0"/>
              <a:t>быть </a:t>
            </a:r>
            <a:r>
              <a:rPr lang="ru-RU" b="1" dirty="0"/>
              <a:t>виртуальными</a:t>
            </a:r>
            <a:r>
              <a:rPr lang="ru-RU" dirty="0"/>
              <a:t> для корректной полиморфной работы.</a:t>
            </a:r>
          </a:p>
          <a:p>
            <a:r>
              <a:rPr lang="ru-RU" dirty="0"/>
              <a:t>Переопределяемые методы рекомендуется определять как </a:t>
            </a:r>
            <a:r>
              <a:rPr lang="en-US" b="1" dirty="0"/>
              <a:t>protected</a:t>
            </a:r>
            <a:r>
              <a:rPr lang="ru-RU" dirty="0"/>
              <a:t>, чтобы иметь возможность их переопределения потомками и, в то же время, избежать их использования напрямую.</a:t>
            </a:r>
          </a:p>
        </p:txBody>
      </p:sp>
    </p:spTree>
    <p:extLst>
      <p:ext uri="{BB962C8B-B14F-4D97-AF65-F5344CB8AC3E}">
        <p14:creationId xmlns:p14="http://schemas.microsoft.com/office/powerpoint/2010/main" val="74392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Для заданного языка определяет представление его грамматики, а также интерпретатор предложений этого языка.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Если есть язык для интерпретации, предложения которого можно представить в виде абстрактных синтаксических деревьев;</a:t>
            </a:r>
          </a:p>
          <a:p>
            <a:pPr lvl="1"/>
            <a:r>
              <a:rPr lang="ru-RU" dirty="0"/>
              <a:t>Если грамматика языка достаточно проста (иначе решение сильно теряет в эффективности)</a:t>
            </a:r>
          </a:p>
          <a:p>
            <a:pPr lvl="1"/>
            <a:r>
              <a:rPr lang="ru-RU" dirty="0"/>
              <a:t>Эффективность не является главным критерием (это простой, но не самый эффективный способ работы)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856" y="1367523"/>
            <a:ext cx="7832288" cy="465353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676400" y="6021062"/>
            <a:ext cx="6283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http://www.dofactory.com/net/interpreter-design-pattern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9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30867"/>
            <a:ext cx="7886700" cy="520700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Римские числа:</a:t>
            </a:r>
          </a:p>
          <a:p>
            <a:pPr lvl="1"/>
            <a:r>
              <a:rPr lang="ru-RU" dirty="0"/>
              <a:t>Символ обозначает разряд:</a:t>
            </a:r>
          </a:p>
          <a:p>
            <a:pPr lvl="2"/>
            <a:r>
              <a:rPr lang="en-US" dirty="0"/>
              <a:t>I = 1</a:t>
            </a:r>
            <a:r>
              <a:rPr lang="ru-RU" dirty="0"/>
              <a:t> </a:t>
            </a:r>
            <a:endParaRPr lang="en-US" dirty="0"/>
          </a:p>
          <a:p>
            <a:pPr lvl="2"/>
            <a:r>
              <a:rPr lang="en-US" dirty="0"/>
              <a:t>X = 10</a:t>
            </a:r>
            <a:r>
              <a:rPr lang="ru-RU" dirty="0"/>
              <a:t>;</a:t>
            </a:r>
          </a:p>
          <a:p>
            <a:pPr lvl="2"/>
            <a:r>
              <a:rPr lang="en-US" dirty="0"/>
              <a:t>C = 100</a:t>
            </a:r>
            <a:r>
              <a:rPr lang="ru-RU" dirty="0"/>
              <a:t>;</a:t>
            </a:r>
          </a:p>
          <a:p>
            <a:pPr lvl="2"/>
            <a:r>
              <a:rPr lang="en-US" dirty="0"/>
              <a:t>M = 1000</a:t>
            </a:r>
            <a:r>
              <a:rPr lang="ru-RU" dirty="0"/>
              <a:t>.</a:t>
            </a:r>
            <a:endParaRPr lang="en-US" dirty="0"/>
          </a:p>
          <a:p>
            <a:pPr lvl="1"/>
            <a:r>
              <a:rPr lang="ru-RU" dirty="0"/>
              <a:t>Или </a:t>
            </a:r>
            <a:r>
              <a:rPr lang="ru-RU" dirty="0" err="1"/>
              <a:t>полуразряд</a:t>
            </a:r>
            <a:r>
              <a:rPr lang="ru-RU" dirty="0"/>
              <a:t>:</a:t>
            </a:r>
          </a:p>
          <a:p>
            <a:pPr lvl="2"/>
            <a:r>
              <a:rPr lang="en-US" dirty="0"/>
              <a:t>V </a:t>
            </a:r>
            <a:r>
              <a:rPr lang="ru-RU" dirty="0"/>
              <a:t>= 5</a:t>
            </a:r>
            <a:endParaRPr lang="en-US" dirty="0"/>
          </a:p>
          <a:p>
            <a:pPr lvl="2"/>
            <a:r>
              <a:rPr lang="en-US" dirty="0"/>
              <a:t>L</a:t>
            </a:r>
            <a:r>
              <a:rPr lang="ru-RU" dirty="0"/>
              <a:t> = 50</a:t>
            </a:r>
            <a:endParaRPr lang="en-US" dirty="0"/>
          </a:p>
          <a:p>
            <a:pPr lvl="2"/>
            <a:r>
              <a:rPr lang="en-US" dirty="0"/>
              <a:t>D</a:t>
            </a:r>
            <a:r>
              <a:rPr lang="ru-RU" dirty="0"/>
              <a:t> = 500</a:t>
            </a:r>
            <a:endParaRPr lang="en-US" dirty="0"/>
          </a:p>
          <a:p>
            <a:pPr lvl="1"/>
            <a:r>
              <a:rPr lang="ru-RU" dirty="0"/>
              <a:t>Количество единиц в разряде:</a:t>
            </a:r>
          </a:p>
          <a:p>
            <a:pPr lvl="2"/>
            <a:r>
              <a:rPr lang="ru-RU" dirty="0"/>
              <a:t>1 – 3 : </a:t>
            </a:r>
            <a:r>
              <a:rPr lang="en-US" dirty="0"/>
              <a:t>N*{</a:t>
            </a:r>
            <a:r>
              <a:rPr lang="ru-RU" dirty="0"/>
              <a:t>символ разряда</a:t>
            </a:r>
            <a:r>
              <a:rPr lang="en-US" dirty="0"/>
              <a:t>}</a:t>
            </a:r>
            <a:r>
              <a:rPr lang="ru-RU" dirty="0"/>
              <a:t> подряд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III, XX, C</a:t>
            </a:r>
            <a:endParaRPr lang="ru-RU" dirty="0"/>
          </a:p>
          <a:p>
            <a:pPr lvl="2"/>
            <a:r>
              <a:rPr lang="ru-RU" dirty="0"/>
              <a:t>4 : </a:t>
            </a:r>
            <a:r>
              <a:rPr lang="en-US" dirty="0"/>
              <a:t>{</a:t>
            </a:r>
            <a:r>
              <a:rPr lang="ru-RU" dirty="0"/>
              <a:t>символ разряда</a:t>
            </a:r>
            <a:r>
              <a:rPr lang="en-US" dirty="0"/>
              <a:t>}{</a:t>
            </a:r>
            <a:r>
              <a:rPr lang="ru-RU" dirty="0"/>
              <a:t>символ следующего </a:t>
            </a:r>
            <a:r>
              <a:rPr lang="ru-RU" dirty="0" err="1"/>
              <a:t>полуразряда</a:t>
            </a:r>
            <a:r>
              <a:rPr lang="en-US" dirty="0"/>
              <a:t>} </a:t>
            </a:r>
          </a:p>
          <a:p>
            <a:pPr lvl="3"/>
            <a:r>
              <a:rPr lang="en-US" dirty="0"/>
              <a:t>IV, XL, CD</a:t>
            </a:r>
            <a:endParaRPr lang="ru-RU" dirty="0"/>
          </a:p>
          <a:p>
            <a:pPr lvl="2"/>
            <a:r>
              <a:rPr lang="ru-RU" dirty="0"/>
              <a:t>5 : </a:t>
            </a:r>
            <a:r>
              <a:rPr lang="en-US" dirty="0"/>
              <a:t>{</a:t>
            </a:r>
            <a:r>
              <a:rPr lang="ru-RU" dirty="0"/>
              <a:t>символ следующего </a:t>
            </a:r>
            <a:r>
              <a:rPr lang="ru-RU" dirty="0" err="1"/>
              <a:t>полуразряда</a:t>
            </a:r>
            <a:r>
              <a:rPr lang="en-US" dirty="0"/>
              <a:t>} </a:t>
            </a:r>
            <a:endParaRPr lang="ru-RU" dirty="0"/>
          </a:p>
          <a:p>
            <a:pPr lvl="2"/>
            <a:r>
              <a:rPr lang="ru-RU" dirty="0"/>
              <a:t>6-8 : </a:t>
            </a:r>
            <a:r>
              <a:rPr lang="en-US" dirty="0"/>
              <a:t>{</a:t>
            </a:r>
            <a:r>
              <a:rPr lang="ru-RU" dirty="0"/>
              <a:t>символ следующего </a:t>
            </a:r>
            <a:r>
              <a:rPr lang="ru-RU" dirty="0" err="1"/>
              <a:t>полуразряда</a:t>
            </a:r>
            <a:r>
              <a:rPr lang="en-US" dirty="0"/>
              <a:t>} </a:t>
            </a:r>
            <a:r>
              <a:rPr lang="ru-RU" dirty="0"/>
              <a:t> </a:t>
            </a:r>
            <a:r>
              <a:rPr lang="en-US" dirty="0"/>
              <a:t>N*{</a:t>
            </a:r>
            <a:r>
              <a:rPr lang="ru-RU" dirty="0"/>
              <a:t>символ разряда</a:t>
            </a:r>
            <a:r>
              <a:rPr lang="en-US" dirty="0"/>
              <a:t>} </a:t>
            </a:r>
          </a:p>
          <a:p>
            <a:pPr lvl="3"/>
            <a:r>
              <a:rPr lang="en-US" dirty="0"/>
              <a:t>VIII, LXX, DC</a:t>
            </a:r>
          </a:p>
          <a:p>
            <a:pPr lvl="2"/>
            <a:r>
              <a:rPr lang="en-US" dirty="0"/>
              <a:t>9 : {</a:t>
            </a:r>
            <a:r>
              <a:rPr lang="ru-RU" dirty="0"/>
              <a:t>символ разряда</a:t>
            </a:r>
            <a:r>
              <a:rPr lang="en-US" dirty="0"/>
              <a:t>}{</a:t>
            </a:r>
            <a:r>
              <a:rPr lang="ru-RU" dirty="0"/>
              <a:t>символ следующего разряда</a:t>
            </a:r>
            <a:r>
              <a:rPr lang="en-US" dirty="0"/>
              <a:t>} </a:t>
            </a:r>
          </a:p>
          <a:p>
            <a:pPr lvl="3"/>
            <a:r>
              <a:rPr lang="en-US" dirty="0"/>
              <a:t>IX, XC, CM</a:t>
            </a:r>
          </a:p>
          <a:p>
            <a:pPr lvl="2"/>
            <a:endParaRPr lang="en-US" dirty="0"/>
          </a:p>
          <a:p>
            <a:pPr lvl="3"/>
            <a:endParaRPr lang="ru-RU" dirty="0"/>
          </a:p>
          <a:p>
            <a:pPr lvl="3"/>
            <a:endParaRPr lang="ru-RU" dirty="0"/>
          </a:p>
          <a:p>
            <a:pPr lvl="2"/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37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66336"/>
            <a:ext cx="7886700" cy="51486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roman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"MCMXXVIII"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(roman);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Строим дерево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парсеров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tree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ThousandExpression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HundredExpression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tree)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Интерпретируем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exp.Interpret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(context);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roman,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context.Output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1937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6315" y="1342768"/>
            <a:ext cx="7886700" cy="551523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_input;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_output;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input;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_input;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_input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_output;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_output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6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– пример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23567" y="1499286"/>
            <a:ext cx="8946291" cy="5231028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AbstractExpression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Interpret(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context.Input.StartsWith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(Nine()))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context.Output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(9 * Multiplier());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context.Input.StartsWith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(Four()))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context.Output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(4 * Multiplier());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context.Input.StartsWith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(Five()))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context.Output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(5 * Multiplier());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context.Input.StartsWith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(One()))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context.Output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(1 * Multiplier());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Four();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Five();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Nine();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Multiplier();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89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49401"/>
            <a:ext cx="9144000" cy="4648200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TerminalExpression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&lt;remarks&gt;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Тысячи (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&lt;/remarks&gt;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ThousandExpression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Four()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Five()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Nine()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Multiplier()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1000;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TerminalExpression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&lt;remarks&gt;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Сотни (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C, CD, D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или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CM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&lt;/remarks&gt;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HundredExpression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Four()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Five()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Nine()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"CM"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Multiplier()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5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" y="1690689"/>
            <a:ext cx="9076267" cy="4622799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TerminalExpression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&lt;remarks&gt;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Десятки (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 XL, L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XC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&lt;/remarks&gt;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Four()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Five()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Nine()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"XC"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Multiplier()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TerminalExpression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&lt;remarks&gt;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da-DK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Единицы (</a:t>
            </a:r>
            <a:r>
              <a:rPr lang="da-DK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I, II, III, IV, V, VI, VI, VII, 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VIII, IX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&lt;/remarks&gt;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Four()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"IV"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Five()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Nine()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Multiplier()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75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 поведения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648" y="1416909"/>
            <a:ext cx="7990703" cy="5441091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Паттерны, связанные с алгоритмами и распределением обязанностей между объектами.</a:t>
            </a:r>
          </a:p>
          <a:p>
            <a:r>
              <a:rPr lang="ru-RU" dirty="0"/>
              <a:t>Действуют на уровне:</a:t>
            </a:r>
          </a:p>
          <a:p>
            <a:pPr lvl="1"/>
            <a:r>
              <a:rPr lang="ru-RU" b="1" dirty="0"/>
              <a:t>Классов </a:t>
            </a:r>
            <a:r>
              <a:rPr lang="ru-RU" dirty="0"/>
              <a:t>- используют наследование чтобы распределить поведение между классами.</a:t>
            </a:r>
          </a:p>
          <a:p>
            <a:pPr lvl="1"/>
            <a:r>
              <a:rPr lang="ru-RU" b="1" dirty="0"/>
              <a:t>Объектов </a:t>
            </a:r>
            <a:r>
              <a:rPr lang="ru-RU" dirty="0"/>
              <a:t>– используют композицию объектов для организации их совместной работы</a:t>
            </a:r>
          </a:p>
          <a:p>
            <a:r>
              <a:rPr lang="ru-RU" dirty="0"/>
              <a:t>Паттерны:</a:t>
            </a:r>
          </a:p>
          <a:p>
            <a:pPr lvl="1"/>
            <a:r>
              <a:rPr lang="ru-RU" b="1" dirty="0"/>
              <a:t>Шаблонный метод (</a:t>
            </a:r>
            <a:r>
              <a:rPr lang="en-US" b="1" dirty="0"/>
              <a:t>Template Method)</a:t>
            </a:r>
            <a:r>
              <a:rPr lang="ru-RU" dirty="0"/>
              <a:t> – пошаговое определение алгоритма в подклассах;</a:t>
            </a:r>
            <a:endParaRPr lang="en-US" dirty="0"/>
          </a:p>
          <a:p>
            <a:pPr lvl="1"/>
            <a:r>
              <a:rPr lang="ru-RU" b="1" dirty="0"/>
              <a:t>Интерпретатор (</a:t>
            </a:r>
            <a:r>
              <a:rPr lang="en-US" b="1" dirty="0"/>
              <a:t>Interpreter)</a:t>
            </a:r>
            <a:r>
              <a:rPr lang="ru-RU" dirty="0"/>
              <a:t> – реализует грамматику языка в виде иерархии классов и реализует интерпретатор как последовательность операций над этими классами;</a:t>
            </a:r>
            <a:endParaRPr lang="en-US" dirty="0"/>
          </a:p>
          <a:p>
            <a:pPr lvl="1"/>
            <a:r>
              <a:rPr lang="ru-RU" b="1" dirty="0"/>
              <a:t>Итератор (</a:t>
            </a:r>
            <a:r>
              <a:rPr lang="en-US" b="1" dirty="0"/>
              <a:t>Iterator)</a:t>
            </a:r>
            <a:r>
              <a:rPr lang="ru-RU" dirty="0"/>
              <a:t> – абстрагирует перебор объектов в контейнере;</a:t>
            </a:r>
            <a:endParaRPr lang="en-US" dirty="0"/>
          </a:p>
          <a:p>
            <a:pPr lvl="1"/>
            <a:r>
              <a:rPr lang="ru-RU" b="1" dirty="0"/>
              <a:t>Наблюдатель (</a:t>
            </a:r>
            <a:r>
              <a:rPr lang="en-US" b="1" dirty="0"/>
              <a:t>Observer)</a:t>
            </a:r>
            <a:r>
              <a:rPr lang="ru-RU" dirty="0"/>
              <a:t> – управляет зависимостями между объектами через события.</a:t>
            </a:r>
            <a:endParaRPr lang="en-US" dirty="0"/>
          </a:p>
          <a:p>
            <a:pPr lvl="1"/>
            <a:r>
              <a:rPr lang="ru-RU" b="1" dirty="0"/>
              <a:t>Цепочка обязанностей (</a:t>
            </a:r>
            <a:r>
              <a:rPr lang="en-US" b="1" dirty="0"/>
              <a:t>Chain of Responsibility)</a:t>
            </a:r>
            <a:r>
              <a:rPr lang="en-US" dirty="0"/>
              <a:t> – </a:t>
            </a:r>
            <a:r>
              <a:rPr lang="ru-RU" dirty="0"/>
              <a:t>уменьшает степень связанности классов, посылая запросы не напрямую, а по цепочке кандидатов;</a:t>
            </a:r>
            <a:endParaRPr lang="en-US" dirty="0"/>
          </a:p>
          <a:p>
            <a:pPr lvl="1"/>
            <a:r>
              <a:rPr lang="ru-RU" b="1" dirty="0"/>
              <a:t>Посредник (</a:t>
            </a:r>
            <a:r>
              <a:rPr lang="en-US" b="1" dirty="0"/>
              <a:t>Mediator)</a:t>
            </a:r>
            <a:r>
              <a:rPr lang="ru-RU" dirty="0"/>
              <a:t> – уменьшает связанность классов через косвенные ссылки;</a:t>
            </a:r>
            <a:endParaRPr lang="en-US" dirty="0"/>
          </a:p>
          <a:p>
            <a:pPr lvl="1"/>
            <a:r>
              <a:rPr lang="ru-RU" b="1" dirty="0"/>
              <a:t>Команда (</a:t>
            </a:r>
            <a:r>
              <a:rPr lang="en-US" b="1" dirty="0"/>
              <a:t>Command)</a:t>
            </a:r>
            <a:r>
              <a:rPr lang="ru-RU" dirty="0"/>
              <a:t> – инкапсулирует запрос в виде объекта, который можно передавать, хранить и т.п.;</a:t>
            </a:r>
            <a:endParaRPr lang="en-US" dirty="0"/>
          </a:p>
          <a:p>
            <a:pPr lvl="1"/>
            <a:r>
              <a:rPr lang="ru-RU" b="1" dirty="0"/>
              <a:t>Состояние </a:t>
            </a:r>
            <a:r>
              <a:rPr lang="en-US" b="1" dirty="0"/>
              <a:t>(State</a:t>
            </a:r>
            <a:r>
              <a:rPr lang="ru-RU" b="1" dirty="0"/>
              <a:t>)</a:t>
            </a:r>
            <a:r>
              <a:rPr lang="ru-RU" dirty="0"/>
              <a:t> - инкапсулирует состояние объекта так, что его изменение меняет поведение;</a:t>
            </a:r>
          </a:p>
          <a:p>
            <a:pPr lvl="1"/>
            <a:r>
              <a:rPr lang="ru-RU" b="1" dirty="0"/>
              <a:t>Стратегия (</a:t>
            </a:r>
            <a:r>
              <a:rPr lang="en-US" b="1" dirty="0"/>
              <a:t>Strategy)</a:t>
            </a:r>
            <a:r>
              <a:rPr lang="ru-RU" dirty="0"/>
              <a:t> – инкапсулирует алгоритм объекта, обеспечивая его хранение и замену;</a:t>
            </a:r>
            <a:endParaRPr lang="en-US" dirty="0"/>
          </a:p>
          <a:p>
            <a:pPr lvl="1"/>
            <a:r>
              <a:rPr lang="ru-RU" b="1" dirty="0"/>
              <a:t>Хранитель (</a:t>
            </a:r>
            <a:r>
              <a:rPr lang="en-US" b="1" dirty="0"/>
              <a:t>Memento)</a:t>
            </a:r>
            <a:r>
              <a:rPr lang="ru-RU" b="1" dirty="0"/>
              <a:t> </a:t>
            </a:r>
            <a:r>
              <a:rPr lang="ru-RU" dirty="0"/>
              <a:t>– выносит во внешний объект внутренне состояние объекта;</a:t>
            </a:r>
            <a:endParaRPr lang="en-US" dirty="0"/>
          </a:p>
          <a:p>
            <a:pPr lvl="1"/>
            <a:r>
              <a:rPr lang="ru-RU" b="1" dirty="0"/>
              <a:t>Посетитель (</a:t>
            </a:r>
            <a:r>
              <a:rPr lang="en-US" b="1" dirty="0"/>
              <a:t>Visitor)</a:t>
            </a:r>
            <a:r>
              <a:rPr lang="ru-RU" dirty="0"/>
              <a:t> – инкапсулирует поведение, которое иначе пришлось бы распределять между классами;</a:t>
            </a:r>
          </a:p>
          <a:p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4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Предоставляет способ последовательного доступа ко всем элементам составного (контейнерного) объекта, не раскрывая его внутреннего представления.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Для доступа к содержимому агрегированных объектов без раскрытия их внутреннего представления;</a:t>
            </a:r>
          </a:p>
          <a:p>
            <a:pPr lvl="1"/>
            <a:r>
              <a:rPr lang="ru-RU" dirty="0"/>
              <a:t>Для поддержки нескольких активных обходов одного и того же агрегированного объекта;</a:t>
            </a:r>
          </a:p>
          <a:p>
            <a:pPr lvl="1"/>
            <a:r>
              <a:rPr lang="ru-RU" dirty="0"/>
              <a:t>Для предоставления единообразного представления интерфейса для обхода различных структур данных (полиморфной итерации)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86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90" y="1878227"/>
            <a:ext cx="7994260" cy="418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35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 –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552" y="2098432"/>
            <a:ext cx="7886700" cy="328519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874108" y="5791371"/>
            <a:ext cx="5918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http://www.dofactory.com/net/iterator-design-pattern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29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517" y="118533"/>
            <a:ext cx="7886700" cy="6578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Item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A collection item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{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/*…*/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}</a:t>
            </a:r>
          </a:p>
          <a:p>
            <a:pPr marL="0" indent="0">
              <a:buNone/>
            </a:pP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IAbstractCollection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Aggregate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CreateIterator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}</a:t>
            </a:r>
          </a:p>
          <a:p>
            <a:pPr marL="0" indent="0">
              <a:buNone/>
            </a:pP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Collection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IAbstractCollection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ConcreteAggregate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_items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     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CreateIterator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  {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items.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}  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index] {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_items[index]; }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items.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(value); }  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}</a:t>
            </a:r>
          </a:p>
          <a:p>
            <a:pPr marL="0" indent="0">
              <a:buNone/>
            </a:pP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IAbstractIterator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///Iterator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Next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bool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IsDone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CurrentItem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23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316" y="118534"/>
            <a:ext cx="7886700" cy="6578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IAbstractIterator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  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ConcreteIterator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Collection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_collection;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_current =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_step =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Collection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collection) {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._collection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collection;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    _current =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_collection[_current]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   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Next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    _current += _step;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(!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IsDone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    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_collection[_current]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else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    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Step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_step; }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_step = value; } 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CurrentItem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_collection[_current]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} 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bool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IsDone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_current &gt;=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collection.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} 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48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717" y="245535"/>
            <a:ext cx="7886700" cy="6350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Main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   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Collection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collection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Collection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 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    collection[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]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"Item 0"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    collection[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]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"Item 1"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    collection[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]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"Item 2"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    collection[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]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"Item 3"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    collection[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]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"Item 4"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    collection[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]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"Item 5"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   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collection.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CreateIterator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   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iterator.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Step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   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"Iterating over collection:"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   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iterator.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        !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iterator.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IsDone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item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iterator.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Next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    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       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item.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   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      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88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Итератор инкапсулирует алгоритм обхода и позволяет легко его изменять;</a:t>
            </a:r>
          </a:p>
          <a:p>
            <a:r>
              <a:rPr lang="ru-RU" dirty="0"/>
              <a:t>Итератор облегчает интерфейс агрегата;</a:t>
            </a:r>
          </a:p>
          <a:p>
            <a:r>
              <a:rPr lang="ru-RU" dirty="0"/>
              <a:t>На одном агрегате одновременно может работать несколько итераторов, т.к. состояние обхода инкапсулировано не в агрегате, а в итераторе;</a:t>
            </a:r>
          </a:p>
          <a:p>
            <a:r>
              <a:rPr lang="ru-RU" dirty="0"/>
              <a:t>Устойчивость итератора – способность корректной работы при изменении агрегата (очень дорого, обычно от этого отказываются).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90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Наблюдатель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9759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Определяет зависимость 1:М между объектами таким образом, что при изменении состояния одного объекта все зависящие от него объекты оповещаются об этом и автоматически обновляются (реагируют).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Если у абстракции есть несколько аспектов, зависящих друг от друга, инкапсуляция этих аспектов в разные объекты позволяет изменять и повторно использовать их независимо;</a:t>
            </a:r>
          </a:p>
          <a:p>
            <a:pPr lvl="1"/>
            <a:r>
              <a:rPr lang="ru-RU" dirty="0"/>
              <a:t>Когда при модификации одного объекта необходимо оповестить заранее неизвестное множество других объектов. </a:t>
            </a:r>
          </a:p>
          <a:p>
            <a:pPr lvl="1"/>
            <a:r>
              <a:rPr lang="ru-RU" dirty="0"/>
              <a:t>Когда уведомляющий объект ничего не знает об уведомляемых объектах.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42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Наблюдатель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198" y="2224216"/>
            <a:ext cx="7885152" cy="355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76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Наблюдатель –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860" y="1598142"/>
            <a:ext cx="8033490" cy="42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0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Определяет основу алгоритма и позволяет подклассам переопределить некоторые шаги алгоритма, не изменяя структуру в целом. 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Чтобы однократно использовать инвариантные части алгоритма, оставляя реализацию изменяющегося поведения на усмотрение подклассов;</a:t>
            </a:r>
          </a:p>
          <a:p>
            <a:pPr lvl="1"/>
            <a:r>
              <a:rPr lang="ru-RU" dirty="0"/>
              <a:t>Когда нужно вычленить и локализовать в одном классе поведение, общее для всех подклассов;</a:t>
            </a:r>
          </a:p>
          <a:p>
            <a:pPr lvl="1"/>
            <a:r>
              <a:rPr lang="ru-RU" dirty="0"/>
              <a:t>Для управления расширениями подклассов – можно определить шаблонный метод так, чтобы он вызывал операции-зацепки (</a:t>
            </a:r>
            <a:r>
              <a:rPr lang="en-US" dirty="0"/>
              <a:t>hooks) </a:t>
            </a:r>
            <a:r>
              <a:rPr lang="ru-RU" dirty="0"/>
              <a:t>в определенных точках, расширяя поведение именно в этих точках.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55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Наблюдатель – пример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28" y="1837038"/>
            <a:ext cx="7888322" cy="432762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849393" y="6164660"/>
            <a:ext cx="639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http://www.dofactory.com/net/observer-design-pattern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32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Stock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//Subject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_symbol;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_price;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IInvestor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 _investors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IInvestor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symbol,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price) {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._symbol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symbol;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._price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price;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Attach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IInvestor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investor) {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investors.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(investor);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Detach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IInvestor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investor) { 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investors.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Remove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(investor);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Notify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 </a:t>
            </a:r>
            <a:endParaRPr lang="ru-RU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{ </a:t>
            </a:r>
            <a:endParaRPr lang="ru-RU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IInvestor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investor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_investors) </a:t>
            </a:r>
            <a:endParaRPr lang="ru-RU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{ </a:t>
            </a:r>
            <a:endParaRPr lang="ru-RU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investor.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 </a:t>
            </a:r>
            <a:endParaRPr lang="ru-RU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  </a:t>
            </a:r>
            <a:endParaRPr lang="ru-RU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Price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_price;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{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(_price != value) { _price = value;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Notify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r>
              <a:rPr lang="ru-RU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Symbol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{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_symbol;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67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0183" y="321732"/>
            <a:ext cx="7886700" cy="615526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IBM :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Stock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ConcreteSubject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IBM(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symbol,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price) 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base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(symbol, price)  {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Iinvestor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Observer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stock);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Investor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Iinvestor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ConcreteObserver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_name;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_stock;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Investor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name) {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._name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name;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stock) {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"Notified {0} of {1}'s 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"change to {2:C}"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_name,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stock.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Symbol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stock.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{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_stock; }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_stock = value; }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56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0183" y="1244600"/>
            <a:ext cx="7886700" cy="46397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DD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Main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>
                <a:solidFill>
                  <a:srgbClr val="008000"/>
                </a:solidFill>
                <a:latin typeface="Menlo"/>
              </a:rPr>
              <a:t>Создаем котировку акций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IBM </a:t>
            </a:r>
            <a:r>
              <a:rPr lang="ru-RU" dirty="0">
                <a:solidFill>
                  <a:srgbClr val="008000"/>
                </a:solidFill>
                <a:latin typeface="Menlo"/>
              </a:rPr>
              <a:t>и подключаем инвесторов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IBM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ibm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IBM(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"IBM"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120.00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ibm.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Attach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Investor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Menlo"/>
              </a:rPr>
              <a:t>Sorros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ibm.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Attach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Investor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"Berkshire"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>
                <a:solidFill>
                  <a:srgbClr val="008000"/>
                </a:solidFill>
                <a:latin typeface="Menlo"/>
              </a:rPr>
              <a:t>Смена цен нотифицирует инвесторов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ibm.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120.10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ibm.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121.00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ibm.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120.50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ibm.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120.75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ReadKey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58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Наблюдатель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Абстрактная связанность субъекта и наблюдателя – субъекту неизвестны конкретные классы наблюдателей;</a:t>
            </a:r>
          </a:p>
          <a:p>
            <a:r>
              <a:rPr lang="ru-RU" dirty="0"/>
              <a:t>Поддержка широковещательной коммуникации – субъект может уведомлять любое количество наблюдателей;</a:t>
            </a:r>
          </a:p>
          <a:p>
            <a:r>
              <a:rPr lang="ru-RU" dirty="0"/>
              <a:t>Неожиданные обновления – т.к. заранее неизвестно количество реагирующих объектов, и характер этой реакции, возможны сюрпризы. </a:t>
            </a:r>
          </a:p>
          <a:p>
            <a:r>
              <a:rPr lang="ru-RU" dirty="0"/>
              <a:t>Возможность передачи информации (например, через </a:t>
            </a:r>
            <a:r>
              <a:rPr lang="en-US" dirty="0" err="1"/>
              <a:t>EventArgs</a:t>
            </a:r>
            <a:r>
              <a:rPr lang="en-US" dirty="0"/>
              <a:t>) </a:t>
            </a:r>
            <a:r>
              <a:rPr lang="ru-RU" dirty="0"/>
              <a:t>непосредственно при нотификации</a:t>
            </a:r>
            <a:r>
              <a:rPr lang="en-US" dirty="0"/>
              <a:t> (push-</a:t>
            </a:r>
            <a:r>
              <a:rPr lang="ru-RU" dirty="0"/>
              <a:t>модель</a:t>
            </a:r>
            <a:r>
              <a:rPr lang="en-US" dirty="0"/>
              <a:t>)</a:t>
            </a:r>
            <a:r>
              <a:rPr lang="ru-RU" dirty="0"/>
              <a:t>, вместо получения состояния отдельным вызовом</a:t>
            </a:r>
            <a:r>
              <a:rPr lang="en-US" dirty="0"/>
              <a:t> (pull-</a:t>
            </a:r>
            <a:r>
              <a:rPr lang="ru-RU" dirty="0"/>
              <a:t>модель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Необходимость отписки от наблюдения перед удалением наблюдателя.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537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Цепочка обязанностей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1636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Позволяет избежать привязки отправителя запроса к его получателю, давая шанс обработать запрос нескольким объектам. </a:t>
            </a:r>
          </a:p>
          <a:p>
            <a:pPr lvl="1"/>
            <a:r>
              <a:rPr lang="ru-RU" dirty="0"/>
              <a:t>Связывает объекты-получатели в цепочку и передает запрос вдоль этой цепочки пока его не обработают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Есть более одного объекта, способного обработать запрос, причем нужный обработчик заранее неизвестен и должен быть найден в процессе обработки</a:t>
            </a:r>
          </a:p>
          <a:p>
            <a:pPr lvl="1"/>
            <a:r>
              <a:rPr lang="ru-RU" dirty="0"/>
              <a:t>Необходимо отправить запрос одному из нескольких объектов, не указывая, кому именно</a:t>
            </a:r>
          </a:p>
          <a:p>
            <a:pPr lvl="1"/>
            <a:r>
              <a:rPr lang="ru-RU" dirty="0"/>
              <a:t>Набор объектов-обработчиков должен задаваться динамически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43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67069" cy="1325563"/>
          </a:xfrm>
        </p:spPr>
        <p:txBody>
          <a:bodyPr/>
          <a:lstStyle/>
          <a:p>
            <a:r>
              <a:rPr lang="ru-RU" dirty="0"/>
              <a:t>Цепочка обязанностей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049" y="1287036"/>
            <a:ext cx="6063048" cy="34932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049" y="5318648"/>
            <a:ext cx="6268751" cy="9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25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Цепочка обязанностей –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999" y="2100649"/>
            <a:ext cx="8103934" cy="37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41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Цепочка обязанностей – пример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22" y="1406637"/>
            <a:ext cx="6584755" cy="2212719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2251" y="3887240"/>
            <a:ext cx="5219496" cy="248060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06377" y="6367849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http://www.dofactory.com/net/chain-of-responsibility-design-pattern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19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583" y="465667"/>
            <a:ext cx="7886700" cy="59144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Purchase</a:t>
            </a:r>
            <a:r>
              <a:rPr lang="ru-RU" dirty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//DTO (</a:t>
            </a:r>
            <a:r>
              <a:rPr lang="ru-RU" dirty="0">
                <a:solidFill>
                  <a:srgbClr val="008000"/>
                </a:solidFill>
                <a:latin typeface="Menlo"/>
              </a:rPr>
              <a:t>информационный объект)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_number;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_amount;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_purpose;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Purchase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number,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amount,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purpose)    </a:t>
            </a:r>
            <a:endParaRPr lang="ru-RU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{      </a:t>
            </a:r>
            <a:endParaRPr lang="ru-RU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._number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number;      </a:t>
            </a:r>
            <a:endParaRPr lang="ru-RU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._amount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amount;      </a:t>
            </a:r>
            <a:endParaRPr lang="ru-RU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._purpose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purpose;    </a:t>
            </a:r>
            <a:endParaRPr lang="ru-RU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{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_number; }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_number = value; }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{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_amount; }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_amount = value; }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Purpose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{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_purpose; }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_purpose = value; }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9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708" y="1886466"/>
            <a:ext cx="7887642" cy="422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6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440266"/>
            <a:ext cx="8462010" cy="641773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Approver</a:t>
            </a:r>
            <a:r>
              <a:rPr lang="ru-RU" dirty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//Handler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Approver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successor;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SetSuccessor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Approver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successor) {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.successor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successor;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ProcessRequest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Purchase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purchase);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Director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Approver</a:t>
            </a:r>
            <a:r>
              <a:rPr lang="ru-RU" dirty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ConcreteHandler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ProcessRequest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Purchase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purchase)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purchase.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&lt;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10000.0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"{0} </a:t>
            </a:r>
            <a:r>
              <a:rPr lang="ru-RU" dirty="0">
                <a:solidFill>
                  <a:srgbClr val="A31515"/>
                </a:solidFill>
                <a:latin typeface="Menlo"/>
              </a:rPr>
              <a:t>одобрил запрос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# {1}"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GetType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().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purchase.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(successor !=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successor.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ProcessRequest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(purchase);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24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4737" y="115993"/>
            <a:ext cx="8355330" cy="66573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VicePresident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Approver</a:t>
            </a:r>
            <a:r>
              <a:rPr lang="ru-RU" dirty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The '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ConcreteHandler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' class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ProcessRequest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Purchase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purchase)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purchase.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&lt;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25000.0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"{0} </a:t>
            </a:r>
            <a:r>
              <a:rPr lang="ru-RU" dirty="0">
                <a:solidFill>
                  <a:srgbClr val="A31515"/>
                </a:solidFill>
                <a:latin typeface="Menlo"/>
              </a:rPr>
              <a:t>одобрил запрос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# {1}"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GetType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().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purchase.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(successor !=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  {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successor.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ProcessRequest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(purchase);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ru-RU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President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Approver</a:t>
            </a:r>
            <a:r>
              <a:rPr lang="ru-RU" dirty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ConcreteHandler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ProcessRequest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Purchase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purchase)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purchase.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&lt;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100000.0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"{0} approved request# {1}"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GetType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().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purchase.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{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 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«</a:t>
            </a:r>
            <a:r>
              <a:rPr lang="ru-RU" dirty="0">
                <a:solidFill>
                  <a:srgbClr val="A31515"/>
                </a:solidFill>
                <a:latin typeface="Menlo"/>
              </a:rPr>
              <a:t>Запрос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# {0} </a:t>
            </a:r>
            <a:r>
              <a:rPr lang="ru-RU" dirty="0">
                <a:solidFill>
                  <a:srgbClr val="A31515"/>
                </a:solidFill>
                <a:latin typeface="Menlo"/>
              </a:rPr>
              <a:t>отправлен на </a:t>
            </a:r>
            <a:r>
              <a:rPr lang="ru-RU" dirty="0" err="1">
                <a:solidFill>
                  <a:srgbClr val="A31515"/>
                </a:solidFill>
                <a:latin typeface="Menlo"/>
              </a:rPr>
              <a:t>СовДир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purchase.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b="0" i="0" dirty="0">
              <a:solidFill>
                <a:srgbClr val="BEBEC5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944576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96333"/>
            <a:ext cx="7886700" cy="618913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Main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>
                <a:solidFill>
                  <a:srgbClr val="008000"/>
                </a:solidFill>
                <a:latin typeface="Menlo"/>
              </a:rPr>
              <a:t>Настраиваем цепочку ответственности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Approver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larry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Director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Approver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sam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VicePresident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Approver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tammy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President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larry.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SetSuccessor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sam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sam.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SetSuccessor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(tammy);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</a:t>
            </a:r>
            <a:r>
              <a:rPr lang="ru-RU" dirty="0">
                <a:solidFill>
                  <a:srgbClr val="008000"/>
                </a:solidFill>
                <a:latin typeface="Menlo"/>
              </a:rPr>
              <a:t> Создаем и обрабатываем запросы на закупку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Purchase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p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Purchase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2034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350.00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"Assets"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larry.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ProcessRequest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(p);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p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Purchase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2035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32590.10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"Project X"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larry.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ProcessRequest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(p);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p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Purchase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2036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122100.00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"Project Y"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larry.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ProcessRequest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(p);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ReadKey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023409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281" y="365126"/>
            <a:ext cx="8995719" cy="1325563"/>
          </a:xfrm>
        </p:spPr>
        <p:txBody>
          <a:bodyPr/>
          <a:lstStyle/>
          <a:p>
            <a:r>
              <a:rPr lang="ru-RU" dirty="0"/>
              <a:t>Цепочка обязанностей–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Ослабление связанности – конкретный обработчик неизвестен отправителю</a:t>
            </a:r>
          </a:p>
          <a:p>
            <a:r>
              <a:rPr lang="ru-RU" dirty="0"/>
              <a:t>Гибкость распределения обязанностей – в цепочку легко добавить нового участника</a:t>
            </a:r>
          </a:p>
          <a:p>
            <a:r>
              <a:rPr lang="ru-RU" dirty="0"/>
              <a:t>Получение не гарантировано – запрос может пройти всю цепочку и остаться необработанным</a:t>
            </a:r>
          </a:p>
          <a:p>
            <a:r>
              <a:rPr lang="ru-RU" dirty="0"/>
              <a:t>Запрос может быть инкапсулирован в объект и нести дополнительный данные, такие как флаг обработанности, например. </a:t>
            </a:r>
          </a:p>
          <a:p>
            <a:r>
              <a:rPr lang="ru-RU" dirty="0"/>
              <a:t>Часто применяется в сочетании с Компоновщиком (см. пример), где Родитель является Преемником.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54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Посредник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Определяет объект, инкапсулирующий способ взаимодействия множества объектов.</a:t>
            </a:r>
          </a:p>
          <a:p>
            <a:pPr lvl="1"/>
            <a:r>
              <a:rPr lang="ru-RU" dirty="0"/>
              <a:t>Обеспечивает слабую связанность системы, избавляя объекты 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Если имеются объекты, связи между которым сложны и четко определены, при этом, получающиеся зависимости не структурированы и сложны для понимания; </a:t>
            </a:r>
          </a:p>
          <a:p>
            <a:pPr lvl="1"/>
            <a:r>
              <a:rPr lang="ru-RU" dirty="0"/>
              <a:t>Нельзя повторно использовать объект, т.к. он обменивается информацией с множеством других объектов;</a:t>
            </a:r>
          </a:p>
          <a:p>
            <a:pPr lvl="1"/>
            <a:r>
              <a:rPr lang="ru-RU" dirty="0"/>
              <a:t>Поведение, распределенное между множеством классов, должно поддаваться настройке без порождения множества подклассов.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666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Посредник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043" y="1493424"/>
            <a:ext cx="7205913" cy="17769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466" y="3624649"/>
            <a:ext cx="4995066" cy="286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833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1905" y="3443417"/>
            <a:ext cx="8137677" cy="294724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832389" y="288325"/>
            <a:ext cx="3072714" cy="34598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Посредник – пример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96798" y="365126"/>
            <a:ext cx="2917687" cy="329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23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Посредник – пример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117" y="3707921"/>
            <a:ext cx="4411763" cy="2763146"/>
          </a:xfrm>
          <a:prstGeom prst="rect">
            <a:avLst/>
          </a:prstGeom>
        </p:spPr>
      </p:pic>
      <p:pic>
        <p:nvPicPr>
          <p:cNvPr id="9" name="Объект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492" y="1398122"/>
            <a:ext cx="5151015" cy="230979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682576" y="6310354"/>
            <a:ext cx="5778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http://www.dofactory.com/net/mediator-design-pattern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43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533" y="220133"/>
            <a:ext cx="8644467" cy="6553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AbstractChatroom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//Mediator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Register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Participant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participant);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Send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to,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message);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Chatroom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AbstractChatroom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ConcreteMediator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Dictionary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,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Participant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 _participants = 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Dictionary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,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Participant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Register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Participant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participant)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  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(!_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participants.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ContainsValue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(participant))  { _participants[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participant.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] = participant;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participant.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Chatroom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Send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to,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message)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Participant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participant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_participants[to];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(participant !=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      {  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participant.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Receive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message);  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4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20133"/>
            <a:ext cx="7886700" cy="6426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Participant</a:t>
            </a:r>
            <a:r>
              <a:rPr lang="ru-RU" dirty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AbstractColleague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Chatroom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_chatroom;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_name;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Participant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name)  {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._name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name;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{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_name; }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Chatroom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Chatroom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{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_chatroom = value; }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_chatroom; }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Send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to,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message)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chatroom.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Send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(_name, to, message);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Receive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message)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"{0} to {1}: '{2}'"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message);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ru-RU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0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– пример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031" y="1690689"/>
            <a:ext cx="7892319" cy="369980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231557" y="5792724"/>
            <a:ext cx="6536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http://www.dofactory.com/net/template-method-design-pattern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491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524934"/>
            <a:ext cx="7886700" cy="5918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DD"/>
                </a:solidFill>
                <a:latin typeface="Menlo"/>
              </a:rPr>
              <a:t> 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LoudSpeaker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Participant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ConcreteColleague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LoudSpeaker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name) 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base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(name)    {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Receive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message)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Receive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message.ToUpper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LowSpeaker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Participant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ConcreteColleague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LowSpeaker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name) 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base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(name)    {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Receive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message)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Receive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message.ToLower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645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28600"/>
            <a:ext cx="7886700" cy="62314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Main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>
                <a:solidFill>
                  <a:srgbClr val="008000"/>
                </a:solidFill>
                <a:latin typeface="Menlo"/>
              </a:rPr>
              <a:t>Создаем чат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Chatroom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chatroom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Chatroom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>
                <a:solidFill>
                  <a:srgbClr val="008000"/>
                </a:solidFill>
                <a:latin typeface="Menlo"/>
              </a:rPr>
              <a:t>Создаем участников и регистрируем их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Participant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Menlo"/>
              </a:rPr>
              <a:t>vasya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LowSpeaker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ru-RU" dirty="0">
                <a:solidFill>
                  <a:srgbClr val="A31515"/>
                </a:solidFill>
                <a:latin typeface="Menlo"/>
              </a:rPr>
              <a:t>Вася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Participant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Menlo"/>
              </a:rPr>
              <a:t>petya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LoudSpeaker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ru-RU" dirty="0">
                <a:solidFill>
                  <a:srgbClr val="A31515"/>
                </a:solidFill>
                <a:latin typeface="Menlo"/>
              </a:rPr>
              <a:t>Петя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Participant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Menlo"/>
              </a:rPr>
              <a:t>masha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LowSpeaker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ru-RU" dirty="0">
                <a:solidFill>
                  <a:srgbClr val="A31515"/>
                </a:solidFill>
                <a:latin typeface="Menlo"/>
              </a:rPr>
              <a:t>Маша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chatroom.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Register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Vasya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chatroom.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Register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Petya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chatroom.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Register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Masha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>
                <a:solidFill>
                  <a:srgbClr val="008000"/>
                </a:solidFill>
                <a:latin typeface="Menlo"/>
              </a:rPr>
              <a:t>Переписка…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2700" dirty="0" err="1">
                <a:solidFill>
                  <a:srgbClr val="000000"/>
                </a:solidFill>
                <a:latin typeface="Menlo"/>
              </a:rPr>
              <a:t>masha.</a:t>
            </a:r>
            <a:r>
              <a:rPr lang="en-US" sz="2700" dirty="0" err="1">
                <a:solidFill>
                  <a:srgbClr val="2B91AF"/>
                </a:solidFill>
                <a:latin typeface="Menlo"/>
              </a:rPr>
              <a:t>Send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ru-RU" dirty="0">
                <a:solidFill>
                  <a:srgbClr val="A31515"/>
                </a:solidFill>
                <a:latin typeface="Menlo"/>
              </a:rPr>
              <a:t>Вася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ru-RU" dirty="0">
                <a:solidFill>
                  <a:srgbClr val="A31515"/>
                </a:solidFill>
                <a:latin typeface="Menlo"/>
              </a:rPr>
              <a:t>Привет, как дела?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2700" dirty="0" err="1">
                <a:solidFill>
                  <a:srgbClr val="000000"/>
                </a:solidFill>
                <a:latin typeface="Menlo"/>
              </a:rPr>
              <a:t>vasya.</a:t>
            </a:r>
            <a:r>
              <a:rPr lang="en-US" sz="2700" dirty="0" err="1">
                <a:solidFill>
                  <a:srgbClr val="2B91AF"/>
                </a:solidFill>
                <a:latin typeface="Menlo"/>
              </a:rPr>
              <a:t>Send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ru-RU" dirty="0">
                <a:solidFill>
                  <a:srgbClr val="A31515"/>
                </a:solidFill>
                <a:latin typeface="Menlo"/>
              </a:rPr>
              <a:t>Петя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ru-RU" dirty="0">
                <a:solidFill>
                  <a:srgbClr val="A31515"/>
                </a:solidFill>
                <a:latin typeface="Menlo"/>
              </a:rPr>
              <a:t>и, в общем, дальше я ничего не помню…. :(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2700" dirty="0" err="1">
                <a:solidFill>
                  <a:srgbClr val="000000"/>
                </a:solidFill>
                <a:latin typeface="Menlo"/>
              </a:rPr>
              <a:t>petya.</a:t>
            </a:r>
            <a:r>
              <a:rPr lang="en-US" sz="2700" dirty="0" err="1">
                <a:solidFill>
                  <a:srgbClr val="2B91AF"/>
                </a:solidFill>
                <a:latin typeface="Menlo"/>
              </a:rPr>
              <a:t>Send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ru-RU" dirty="0">
                <a:solidFill>
                  <a:srgbClr val="A31515"/>
                </a:solidFill>
                <a:latin typeface="Menlo"/>
              </a:rPr>
              <a:t>Вася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ru-RU" dirty="0">
                <a:solidFill>
                  <a:srgbClr val="A31515"/>
                </a:solidFill>
                <a:latin typeface="Menlo"/>
              </a:rPr>
              <a:t>Ну ты даешь!!!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ReadKey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91578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Посредник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Снижает чисто порождаемых подклассов – порождаем одного нового Посредника, а не подкласс для каждого Коллеги.</a:t>
            </a:r>
          </a:p>
          <a:p>
            <a:r>
              <a:rPr lang="ru-RU" dirty="0"/>
              <a:t>Устраняет связность между Коллегами.</a:t>
            </a:r>
          </a:p>
          <a:p>
            <a:r>
              <a:rPr lang="ru-RU" dirty="0"/>
              <a:t>Упрощает протокол взаимодействия объектов (1:М вместо М:М).</a:t>
            </a:r>
          </a:p>
          <a:p>
            <a:r>
              <a:rPr lang="ru-RU" dirty="0"/>
              <a:t>Абстрагирует и централизует управление группой объектов.</a:t>
            </a:r>
          </a:p>
          <a:p>
            <a:r>
              <a:rPr lang="ru-RU" dirty="0"/>
              <a:t>Хорошо сочетается с паттерном Наблюдатель для уведомления Посредника об изменениях Коллег.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021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Инкапсулирует запрос как объект, позволяя тем самым задавать параметры клиентов для обработки соответствующих запросов, ставить запросы в очередь и поддерживать отмену операций.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Чтобы параметризировать объекты выполняемым действием (объектная обертка над  </a:t>
            </a:r>
            <a:r>
              <a:rPr lang="ru-RU" dirty="0" err="1"/>
              <a:t>коллбэком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Чтобы определять, ставить в очередь и выполнять запросы в разное время; </a:t>
            </a:r>
          </a:p>
          <a:p>
            <a:pPr lvl="1"/>
            <a:r>
              <a:rPr lang="ru-RU" dirty="0"/>
              <a:t>Чтобы поддерживать отмену операций;</a:t>
            </a:r>
          </a:p>
          <a:p>
            <a:pPr lvl="1"/>
            <a:r>
              <a:rPr lang="ru-RU" dirty="0"/>
              <a:t>Чтобы поддерживать протоколирование операций;</a:t>
            </a:r>
          </a:p>
          <a:p>
            <a:pPr lvl="1"/>
            <a:endParaRPr lang="ru-RU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02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251" y="1690689"/>
            <a:ext cx="5953382" cy="20459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251" y="4056054"/>
            <a:ext cx="4820007" cy="254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088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–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880" y="1463975"/>
            <a:ext cx="7595287" cy="22386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01" y="3702612"/>
            <a:ext cx="7233766" cy="239231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570895" y="6211669"/>
            <a:ext cx="6330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http://www.dofactory.com/net/command-design-pattern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095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825" y="0"/>
            <a:ext cx="8561439" cy="68579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//Command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Execute();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UnExecute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CalculatorCommand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ConcreteCommand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_operator;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_operand;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Calculator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_calculator;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CalculatorCommand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Calculator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calculator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@operator,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operand)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{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._calculator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calculator;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._operator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@operator;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._operand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operand;}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Operator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{ _operator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; }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Operand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{ _operand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; }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Execute() {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calculator.Operation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(_operator, _operand);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UnExecute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 {_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calculator.Operation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(Undo(_operator), _operand);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Undo(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@operator)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(@operator)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'+'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'-'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'-'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'+'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'*'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'/'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'/'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'*'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ArgumentException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"@operator"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}</a:t>
            </a:r>
            <a:endParaRPr lang="ru-RU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6327717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825" y="103240"/>
            <a:ext cx="8561439" cy="663677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//Invoker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Calculator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_calculator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Calculator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&gt; _commands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_current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Redo(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levels)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"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Menlo"/>
              </a:rPr>
              <a:t>\n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---- Redo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Menlo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 levels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, levels);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&lt; levels;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++)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(_current &lt;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commands.Count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- 1)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        _commands[_current++].Execute();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Undo(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levels)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"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Menlo"/>
              </a:rPr>
              <a:t>\n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---- Undo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Menlo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 levels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, levels);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&lt; levels;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++)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(_current &gt; 0)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        _commands[--_current].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UnExecute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Compute(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@operator,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operand)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CalculatorCommand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(_calculator, @operator, operand);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command.Execute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commands.Add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(command);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Добавить команду в список отмены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_current++;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}</a:t>
            </a:r>
            <a:endParaRPr lang="ru-RU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2953001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825" y="103240"/>
            <a:ext cx="8561439" cy="663677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Calculator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//Receiver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curr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Operation(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@operator,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operand)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(@operator)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'+'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: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curr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+= operand;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'-'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: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curr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-= operand;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'*'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: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curr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*= operand;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'/'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: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curr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/= operand;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"Current value =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Menlo"/>
              </a:rPr>
              <a:t>{0,3}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 (following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Menlo"/>
              </a:rPr>
              <a:t>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Menlo"/>
              </a:rPr>
              <a:t>{2}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,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curr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, @operator, operand);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…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 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Main()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User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user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new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User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//моделируем пользователя,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user.Compute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'+'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, 100);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работающего с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user.Compute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'-'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, 50);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калькулятором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user.Compute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'*'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, 10);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user.Compute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'/'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, 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user.Undo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(4);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отменяем 4 операции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user.Redo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(3);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восстанавливаем 3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опрерации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.ReadKey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  <a:endParaRPr lang="ru-RU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669809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Команда разрывает связь между объектом-инициатором и объектом-исполнителем. </a:t>
            </a:r>
          </a:p>
          <a:p>
            <a:r>
              <a:rPr lang="ru-RU" dirty="0"/>
              <a:t>Команды – обычные объекты, которые можно хранить, передавать, расширять и т.п. </a:t>
            </a:r>
          </a:p>
          <a:p>
            <a:r>
              <a:rPr lang="ru-RU" dirty="0"/>
              <a:t>Для добавления новой команды – достаточно добавить новый класс, и нет необходимости менять существующие.</a:t>
            </a:r>
          </a:p>
          <a:p>
            <a:r>
              <a:rPr lang="ru-RU" dirty="0"/>
              <a:t>Из простых команд можно собрать составные, пользуясь паттерном Компоновщик</a:t>
            </a:r>
          </a:p>
          <a:p>
            <a:r>
              <a:rPr lang="ru-RU" dirty="0"/>
              <a:t>Для отмены действия Команда должна иметь два метода – действия и его отмены (</a:t>
            </a:r>
            <a:r>
              <a:rPr lang="en-US" dirty="0"/>
              <a:t>Do/Undo).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3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OpenDocument(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CanOpenDocument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//Работа с данным документом невозможна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doc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DoCreateDocument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(doc);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AboutToOpenDocument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(doc);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doc.DoRead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OpenDocument(doc);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109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Позволяет объекту менять свое поведение в зависимости от состояния. Извне создается впечатление, что изменился класс объекта.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Когда поведение объекта зависит от его состояния и должно изменяться во время выполнения;</a:t>
            </a:r>
          </a:p>
          <a:p>
            <a:pPr lvl="1"/>
            <a:r>
              <a:rPr lang="ru-RU" dirty="0"/>
              <a:t>Когда в коде операций встречаются состоящие из многих ветвей условные операторы, в которых выбор ветви определяется состоянием (часто разные операции при этом имеют схожую структуру ветвлений)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700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939" y="2172248"/>
            <a:ext cx="7424121" cy="31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885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– пример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817" y="1920398"/>
            <a:ext cx="7726366" cy="343194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925595" y="5824321"/>
            <a:ext cx="5292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http://www.dofactory.com/net/state-design-pattern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51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767" y="1828800"/>
            <a:ext cx="7886700" cy="362810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Main()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Account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account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Account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"Jim Johnson"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// Open a new account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// Apply financial transactions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account.Deposit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(500.0);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account.Deposit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(300.0);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account.Deposit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(550.0);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account.PayInterest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account.Withdraw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(2000.00);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account.Withdraw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(1100.00);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.ReadKey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  <a:endParaRPr lang="ru-RU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9987122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959645" cy="68579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Account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//Context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_state;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_owner;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Account(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owner)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._owner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owner;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._state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SilverState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(0.0,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Новые аккаунты – по умолчанию «серебряные»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Balance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state.Balance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; }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_state; 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{ _state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; }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Deposit(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amount)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state.Deposit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(amount);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Внесли </a:t>
            </a:r>
            <a:r>
              <a:rPr lang="ru-RU" dirty="0">
                <a:solidFill>
                  <a:srgbClr val="3CB371"/>
                </a:solidFill>
                <a:highlight>
                  <a:srgbClr val="FFFFFF"/>
                </a:highlight>
                <a:latin typeface="Menlo"/>
              </a:rPr>
              <a:t>{0: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Menlo"/>
              </a:rPr>
              <a:t>C}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,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баланс </a:t>
            </a:r>
            <a:r>
              <a:rPr lang="ru-RU" dirty="0">
                <a:solidFill>
                  <a:srgbClr val="3CB371"/>
                </a:solidFill>
                <a:highlight>
                  <a:srgbClr val="FFFFFF"/>
                </a:highlight>
                <a:latin typeface="Menlo"/>
              </a:rPr>
              <a:t>{1: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Menlo"/>
              </a:rPr>
              <a:t>C}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,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статус </a:t>
            </a:r>
            <a:r>
              <a:rPr lang="ru-RU" dirty="0">
                <a:solidFill>
                  <a:srgbClr val="3CB371"/>
                </a:solidFill>
                <a:highlight>
                  <a:srgbClr val="FFFFFF"/>
                </a:highlight>
                <a:latin typeface="Menlo"/>
              </a:rPr>
              <a:t>{2}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amount, Balance,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().Name);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Withdraw(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amount)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state.Withdraw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(amount);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Сняли </a:t>
            </a:r>
            <a:r>
              <a:rPr lang="ru-RU" dirty="0">
                <a:solidFill>
                  <a:srgbClr val="3CB371"/>
                </a:solidFill>
                <a:highlight>
                  <a:srgbClr val="FFFFFF"/>
                </a:highlight>
                <a:latin typeface="Menlo"/>
              </a:rPr>
              <a:t>{0: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Menlo"/>
              </a:rPr>
              <a:t>C}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,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баланс </a:t>
            </a:r>
            <a:r>
              <a:rPr lang="ru-RU" dirty="0">
                <a:solidFill>
                  <a:srgbClr val="3CB371"/>
                </a:solidFill>
                <a:highlight>
                  <a:srgbClr val="FFFFFF"/>
                </a:highlight>
                <a:latin typeface="Menlo"/>
              </a:rPr>
              <a:t>{1: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Menlo"/>
              </a:rPr>
              <a:t>C}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,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статус </a:t>
            </a:r>
            <a:r>
              <a:rPr lang="ru-RU" dirty="0">
                <a:solidFill>
                  <a:srgbClr val="3CB371"/>
                </a:solidFill>
                <a:highlight>
                  <a:srgbClr val="FFFFFF"/>
                </a:highlight>
                <a:latin typeface="Menlo"/>
              </a:rPr>
              <a:t>{2}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amount, Balance,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().Name);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PayInterest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state.PayInterest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Выплата %, баланс </a:t>
            </a:r>
            <a:r>
              <a:rPr lang="ru-RU" dirty="0">
                <a:solidFill>
                  <a:srgbClr val="3CB371"/>
                </a:solidFill>
                <a:highlight>
                  <a:srgbClr val="FFFFFF"/>
                </a:highlight>
                <a:latin typeface="Menlo"/>
              </a:rPr>
              <a:t>{0: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Menlo"/>
              </a:rPr>
              <a:t>C}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,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статус </a:t>
            </a:r>
            <a:r>
              <a:rPr lang="ru-RU" dirty="0">
                <a:solidFill>
                  <a:srgbClr val="3CB371"/>
                </a:solidFill>
                <a:highlight>
                  <a:srgbClr val="FFFFFF"/>
                </a:highlight>
                <a:latin typeface="Menlo"/>
              </a:rPr>
              <a:t>{1}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Balance,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().Name);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}</a:t>
            </a:r>
            <a:endParaRPr lang="ru-RU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5478945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959645" cy="68579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SilverState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ConcreteState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 –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«Серебряный» счет – проценты не выплачиваются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SilverState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state)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state.Balance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state.Account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) {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SilverState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balance,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Account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account)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.balance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balance;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.account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account;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interest = 0.0;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lowerLimit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0.0;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upperLimit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1000.0;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Deposit(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amount)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balance += amount;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StateChangeCheck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Withdraw(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amount)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balance -= amount;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StateChangeCheck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PayInterest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 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/*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процент не выплачивается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 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StateChangeCheck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(balance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lowerLimit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)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account.State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RedState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(balance 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upperLimit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)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account.State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GoldState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}</a:t>
            </a:r>
            <a:endParaRPr lang="ru-RU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9248011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959645" cy="68579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RedState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ConcreteState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 –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«Красный» счет – ушедший в минус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serviceFee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RedState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state)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.balance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state.Balance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.account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state.Account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interest = 0.0;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lowerLimit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-100.0;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upperLimit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0.0;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serviceFee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15.00;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Deposit(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amount)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balance += amount;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StateChangeCheck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Withdraw(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amount)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amount = amount -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serviceFee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Снятие невозможно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enlo"/>
              </a:rPr>
              <a:t>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PayInterest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 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/*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процент не выплачивается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 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StateChangeCheck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(balance 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upperLimit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)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account.State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SilverState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}</a:t>
            </a:r>
            <a:endParaRPr lang="ru-RU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443470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959645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GoldState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: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State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//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ConcreteState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 – </a:t>
            </a:r>
            <a:r>
              <a:rPr lang="ru-RU" sz="11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«Золотой счет» – с начислением процентов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GoldState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State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state) 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state.Balance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,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state.Account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) {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GoldState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double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balance,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Account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account)</a:t>
            </a: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.balance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balance;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.account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account; interest = 0.05;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lowerLimit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1000.0;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upperLimit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10000000.0;</a:t>
            </a: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override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Deposit(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double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amount)</a:t>
            </a: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balance += amount;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StateChangeCheck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override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Withdraw(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double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amount)</a:t>
            </a: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balance -= amount;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StateChangeCheck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override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PayInterest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balance += interest * balance;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StateChangeCheck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();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// </a:t>
            </a:r>
            <a:r>
              <a:rPr lang="ru-RU" sz="11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выплачивается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ru-RU" sz="11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процент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private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StateChangeCheck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(balance &lt; 0.0)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account.State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RedState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else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(balance &lt;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lowerLimit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)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account.State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SilverState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}</a:t>
            </a:r>
            <a:endParaRPr lang="ru-RU" sz="11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606201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959645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GoldState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: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State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//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ConcreteState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 – </a:t>
            </a:r>
            <a:r>
              <a:rPr lang="ru-RU" sz="11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«Золотой счет» – с начислением процентов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GoldState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State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state) :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state.Balance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,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state.Account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) {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GoldState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double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balance,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Account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account)</a:t>
            </a: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.balance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balance;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.account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account; interest = 0.05;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lowerLimit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1000.0;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upperLimit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10000000.0;</a:t>
            </a: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override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Deposit(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double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amount)</a:t>
            </a: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balance += amount;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StateChangeCheck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override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Withdraw(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double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amount)</a:t>
            </a: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balance -= amount;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StateChangeCheck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override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PayInterest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balance += interest * balance;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StateChangeCheck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();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// </a:t>
            </a:r>
            <a:r>
              <a:rPr lang="ru-RU" sz="11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выплачивается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ru-RU" sz="11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процент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private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StateChangeCheck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(balance &lt; 0.0)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account.State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RedState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else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(balance &lt;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lowerLimit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)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account.State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Menlo"/>
              </a:rPr>
              <a:t>SilverState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Menlo"/>
              </a:rPr>
              <a:t>this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    }</a:t>
            </a:r>
            <a:endParaRPr lang="ru-RU" sz="11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5538713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Состояние локализует зависящее от состояния поведения в различных классах, описывающих каждое из состояний.</a:t>
            </a:r>
          </a:p>
          <a:p>
            <a:r>
              <a:rPr lang="ru-RU" dirty="0"/>
              <a:t>Делает явными и консистентными (непротиворечивыми) переходы между состояниями.</a:t>
            </a:r>
          </a:p>
          <a:p>
            <a:r>
              <a:rPr lang="ru-RU" dirty="0"/>
              <a:t>Объекты-состояния могут быть разделяемыми, а все </a:t>
            </a:r>
            <a:r>
              <a:rPr lang="ru-RU" dirty="0" err="1"/>
              <a:t>экземплярные</a:t>
            </a:r>
            <a:r>
              <a:rPr lang="ru-RU" dirty="0"/>
              <a:t> поля могут быть вынесены в Контекст.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6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3317" y="254001"/>
            <a:ext cx="8430683" cy="62991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DataAccessObject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AbstractClass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endParaRPr lang="ru-RU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Connect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 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"provider=Microsoft.JET.OLEDB.4.0; data source=..\\..\\..\\db1.mdb"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 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Disconnect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Run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>
                <a:solidFill>
                  <a:srgbClr val="008000"/>
                </a:solidFill>
                <a:latin typeface="Menlo"/>
              </a:rPr>
              <a:t>Шаблонный метод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Connect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Disconnect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6332091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7517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Определяет семейство алгоритмов, инкапсулирует каждый из них и делает их взаимозаменяемыми. Стратегия позволяет изменять алгоритмы независимо от клиентов, которые ими пользуются. 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Имеется ряд родственных классов, отличающихся только поведением;</a:t>
            </a:r>
          </a:p>
          <a:p>
            <a:pPr lvl="1"/>
            <a:r>
              <a:rPr lang="ru-RU" dirty="0"/>
              <a:t>Необходимо иметь несколько вариантов алгоритма;</a:t>
            </a:r>
          </a:p>
          <a:p>
            <a:pPr lvl="1"/>
            <a:r>
              <a:rPr lang="ru-RU" dirty="0"/>
              <a:t>Необходимо скрыть детали реализации алгоритма от клиента</a:t>
            </a:r>
          </a:p>
          <a:p>
            <a:pPr lvl="1"/>
            <a:r>
              <a:rPr lang="ru-RU" dirty="0"/>
              <a:t>Класс определяет ряд вариантов поведения, представленных многочисленными ветвлениями, при этом проще перенести код из ветвей в классы Стратегии.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131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694" y="2199503"/>
            <a:ext cx="7736584" cy="245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230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–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141" y="2150076"/>
            <a:ext cx="6216221" cy="347046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635467" y="5898462"/>
            <a:ext cx="5457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http://www.dofactory.com/net/strategy-design-pattern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566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959645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1100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100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100" dirty="0" err="1" smtClean="0">
                <a:solidFill>
                  <a:srgbClr val="2B91AF"/>
                </a:solidFill>
                <a:latin typeface="Menlo"/>
              </a:rPr>
              <a:t>SortStrategy</a:t>
            </a:r>
            <a:r>
              <a:rPr lang="en-US" sz="1100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1100" dirty="0" smtClean="0">
                <a:solidFill>
                  <a:srgbClr val="008000"/>
                </a:solidFill>
                <a:latin typeface="Menlo"/>
              </a:rPr>
              <a:t>//Strategy</a:t>
            </a:r>
            <a:endParaRPr lang="en-US" sz="11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/>
              </a:rPr>
              <a:t>  {</a:t>
            </a:r>
            <a:endParaRPr lang="en-US" sz="11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sz="1100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100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100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Menlo"/>
              </a:rPr>
              <a:t>Sort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Menlo"/>
              </a:rPr>
              <a:t>List</a:t>
            </a:r>
            <a:r>
              <a:rPr lang="en-US" sz="1100" dirty="0">
                <a:solidFill>
                  <a:srgbClr val="A31515"/>
                </a:solidFill>
                <a:latin typeface="Menlo"/>
              </a:rPr>
              <a:t>&lt;string&gt;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list);</a:t>
            </a:r>
            <a:endParaRPr lang="en-US" sz="11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/>
              </a:rPr>
              <a:t>  }</a:t>
            </a:r>
            <a:endParaRPr lang="en-US" sz="11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sz="1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1100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Menlo"/>
              </a:rPr>
              <a:t>QuickSort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sz="1100" dirty="0" err="1" smtClean="0">
                <a:solidFill>
                  <a:srgbClr val="2B91AF"/>
                </a:solidFill>
                <a:latin typeface="Menlo"/>
              </a:rPr>
              <a:t>SortStrategy</a:t>
            </a:r>
            <a:r>
              <a:rPr lang="en-US" sz="1100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1100" dirty="0" smtClean="0">
                <a:solidFill>
                  <a:srgbClr val="008000"/>
                </a:solidFill>
                <a:latin typeface="Menlo"/>
              </a:rPr>
              <a:t>//</a:t>
            </a:r>
            <a:r>
              <a:rPr lang="en-US" sz="1100" dirty="0" err="1" smtClean="0">
                <a:solidFill>
                  <a:srgbClr val="008000"/>
                </a:solidFill>
                <a:latin typeface="Menlo"/>
              </a:rPr>
              <a:t>ConcreteStrategy</a:t>
            </a:r>
            <a:endParaRPr lang="en-US" sz="11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/>
              </a:rPr>
              <a:t>  {</a:t>
            </a:r>
            <a:endParaRPr lang="en-US" sz="11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sz="1100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100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100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Menlo"/>
              </a:rPr>
              <a:t>Sort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Menlo"/>
              </a:rPr>
              <a:t>List</a:t>
            </a:r>
            <a:r>
              <a:rPr lang="en-US" sz="1100" dirty="0">
                <a:solidFill>
                  <a:srgbClr val="A31515"/>
                </a:solidFill>
                <a:latin typeface="Menlo"/>
              </a:rPr>
              <a:t>&lt;string&gt;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list)</a:t>
            </a:r>
            <a:endParaRPr lang="en-US" sz="11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/>
              </a:rPr>
              <a:t>    {</a:t>
            </a:r>
            <a:endParaRPr lang="en-US" sz="11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100" dirty="0" err="1">
                <a:solidFill>
                  <a:srgbClr val="000000"/>
                </a:solidFill>
                <a:latin typeface="Menlo"/>
              </a:rPr>
              <a:t>list.</a:t>
            </a:r>
            <a:r>
              <a:rPr lang="en-US" sz="1100" dirty="0" err="1">
                <a:solidFill>
                  <a:srgbClr val="2B91AF"/>
                </a:solidFill>
                <a:latin typeface="Menlo"/>
              </a:rPr>
              <a:t>Sort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(); </a:t>
            </a:r>
            <a:r>
              <a:rPr lang="en-US" sz="1100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sz="1100" dirty="0" smtClean="0">
                <a:solidFill>
                  <a:srgbClr val="008000"/>
                </a:solidFill>
                <a:latin typeface="Menlo"/>
              </a:rPr>
              <a:t>Быстрая сортировка используется по умолчанию</a:t>
            </a:r>
            <a:endParaRPr lang="en-US" sz="11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100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sz="1100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Menlo"/>
              </a:rPr>
              <a:t>QuickSorted</a:t>
            </a:r>
            <a:r>
              <a:rPr lang="en-US" sz="1100" dirty="0">
                <a:solidFill>
                  <a:srgbClr val="A31515"/>
                </a:solidFill>
                <a:latin typeface="Menlo"/>
              </a:rPr>
              <a:t> list "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);</a:t>
            </a:r>
            <a:endParaRPr lang="en-US" sz="11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/>
              </a:rPr>
              <a:t>    }</a:t>
            </a:r>
            <a:endParaRPr lang="en-US" sz="11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/>
              </a:rPr>
              <a:t>  }</a:t>
            </a:r>
            <a:endParaRPr lang="en-US" sz="11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sz="1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1100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Menlo"/>
              </a:rPr>
              <a:t>ShellSort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sz="1100" dirty="0" err="1" smtClean="0">
                <a:solidFill>
                  <a:srgbClr val="2B91AF"/>
                </a:solidFill>
                <a:latin typeface="Menlo"/>
              </a:rPr>
              <a:t>SortStrategy</a:t>
            </a:r>
            <a:r>
              <a:rPr lang="en-US" sz="1100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1100" dirty="0" smtClean="0">
                <a:solidFill>
                  <a:srgbClr val="008000"/>
                </a:solidFill>
                <a:latin typeface="Menlo"/>
              </a:rPr>
              <a:t>//</a:t>
            </a:r>
            <a:r>
              <a:rPr lang="en-US" sz="1100" dirty="0" err="1" smtClean="0">
                <a:solidFill>
                  <a:srgbClr val="008000"/>
                </a:solidFill>
                <a:latin typeface="Menlo"/>
              </a:rPr>
              <a:t>ConcreteStrategy</a:t>
            </a:r>
            <a:endParaRPr lang="en-US" sz="11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/>
              </a:rPr>
              <a:t>  {</a:t>
            </a:r>
            <a:endParaRPr lang="en-US" sz="11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sz="1100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100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100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Menlo"/>
              </a:rPr>
              <a:t>Sort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Menlo"/>
              </a:rPr>
              <a:t>List</a:t>
            </a:r>
            <a:r>
              <a:rPr lang="en-US" sz="1100" dirty="0">
                <a:solidFill>
                  <a:srgbClr val="A31515"/>
                </a:solidFill>
                <a:latin typeface="Menlo"/>
              </a:rPr>
              <a:t>&lt;string&gt;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list)</a:t>
            </a:r>
            <a:endParaRPr lang="en-US" sz="11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sz="11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100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sz="1100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Menlo"/>
              </a:rPr>
              <a:t>ShellSorted</a:t>
            </a:r>
            <a:r>
              <a:rPr lang="en-US" sz="1100" dirty="0">
                <a:solidFill>
                  <a:srgbClr val="A31515"/>
                </a:solidFill>
                <a:latin typeface="Menlo"/>
              </a:rPr>
              <a:t> list </a:t>
            </a:r>
            <a:r>
              <a:rPr lang="en-US" sz="1100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Menlo"/>
              </a:rPr>
              <a:t>); 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100" dirty="0">
                <a:solidFill>
                  <a:srgbClr val="008000"/>
                </a:solidFill>
                <a:latin typeface="Menlo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Menlo"/>
              </a:rPr>
              <a:t>list.ShellSort</a:t>
            </a:r>
            <a:r>
              <a:rPr lang="en-US" sz="1100" dirty="0">
                <a:solidFill>
                  <a:srgbClr val="008000"/>
                </a:solidFill>
                <a:latin typeface="Menlo"/>
              </a:rPr>
              <a:t>(); </a:t>
            </a:r>
            <a:r>
              <a:rPr lang="ru-RU" sz="1100" dirty="0" smtClean="0">
                <a:solidFill>
                  <a:srgbClr val="008000"/>
                </a:solidFill>
                <a:latin typeface="Menlo"/>
              </a:rPr>
              <a:t>не реализован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    }</a:t>
            </a:r>
            <a:endParaRPr lang="en-US" sz="11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/>
              </a:rPr>
              <a:t>  }</a:t>
            </a:r>
            <a:endParaRPr lang="en-US" sz="11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sz="1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1100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Menlo"/>
              </a:rPr>
              <a:t>MergeSort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sz="1100" dirty="0" err="1" smtClean="0">
                <a:solidFill>
                  <a:srgbClr val="2B91AF"/>
                </a:solidFill>
                <a:latin typeface="Menlo"/>
              </a:rPr>
              <a:t>SortStrategy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1100" dirty="0" smtClean="0">
                <a:solidFill>
                  <a:srgbClr val="008000"/>
                </a:solidFill>
                <a:latin typeface="Menlo"/>
              </a:rPr>
              <a:t>//</a:t>
            </a:r>
            <a:r>
              <a:rPr lang="en-US" sz="1100" dirty="0" err="1" smtClean="0">
                <a:solidFill>
                  <a:srgbClr val="008000"/>
                </a:solidFill>
                <a:latin typeface="Menlo"/>
              </a:rPr>
              <a:t>ConcreteStrategy</a:t>
            </a:r>
            <a:endParaRPr lang="en-US" sz="11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/>
              </a:rPr>
              <a:t>  {</a:t>
            </a:r>
            <a:endParaRPr lang="en-US" sz="11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sz="1100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100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100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Menlo"/>
              </a:rPr>
              <a:t>Sort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Menlo"/>
              </a:rPr>
              <a:t>List</a:t>
            </a:r>
            <a:r>
              <a:rPr lang="en-US" sz="1100" dirty="0">
                <a:solidFill>
                  <a:srgbClr val="A31515"/>
                </a:solidFill>
                <a:latin typeface="Menlo"/>
              </a:rPr>
              <a:t>&lt;string&gt;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 list)</a:t>
            </a:r>
            <a:endParaRPr lang="en-US" sz="11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sz="11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100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sz="1100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Menlo"/>
              </a:rPr>
              <a:t>MergeSorted</a:t>
            </a:r>
            <a:r>
              <a:rPr lang="en-US" sz="1100" dirty="0">
                <a:solidFill>
                  <a:srgbClr val="A31515"/>
                </a:solidFill>
                <a:latin typeface="Menlo"/>
              </a:rPr>
              <a:t> list </a:t>
            </a:r>
            <a:r>
              <a:rPr lang="en-US" sz="1100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Menlo"/>
              </a:rPr>
              <a:t>); 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100" dirty="0">
                <a:solidFill>
                  <a:srgbClr val="008000"/>
                </a:solidFill>
                <a:latin typeface="Menlo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Menlo"/>
              </a:rPr>
              <a:t>list.MergeSort</a:t>
            </a:r>
            <a:r>
              <a:rPr lang="en-US" sz="1100" dirty="0">
                <a:solidFill>
                  <a:srgbClr val="008000"/>
                </a:solidFill>
                <a:latin typeface="Menlo"/>
              </a:rPr>
              <a:t>(); </a:t>
            </a:r>
            <a:r>
              <a:rPr lang="ru-RU" sz="1100" dirty="0">
                <a:solidFill>
                  <a:srgbClr val="008000"/>
                </a:solidFill>
                <a:latin typeface="Menlo"/>
              </a:rPr>
              <a:t>не реализован </a:t>
            </a:r>
            <a:r>
              <a:rPr lang="en-US" sz="1100" dirty="0">
                <a:solidFill>
                  <a:srgbClr val="000000"/>
                </a:solidFill>
                <a:latin typeface="Menlo"/>
              </a:rPr>
              <a:t>   }</a:t>
            </a:r>
            <a:endParaRPr lang="en-US" sz="11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11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100" dirty="0">
              <a:solidFill>
                <a:srgbClr val="BEBEC5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943729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959645" cy="68579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SortedList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//Context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List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&lt;string&gt;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_list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List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&lt;string&gt;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SortStrategy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sortstrategy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SetSortStrategy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SortStrategy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sortstrategy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sortstrategy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sortstrategy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name)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list.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(name);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Sort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sortstrategy.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Sort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(_list);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отображаем результат сортировки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name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_list)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 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 name);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BEBEC5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2913397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959645" cy="68579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MainApp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Main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err="1" smtClean="0">
                <a:solidFill>
                  <a:srgbClr val="008000"/>
                </a:solidFill>
                <a:latin typeface="Menlo"/>
              </a:rPr>
              <a:t>инициализруем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 контекст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SortedList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studentRecords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SortedList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studentRecords.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“</a:t>
            </a:r>
            <a:r>
              <a:rPr lang="ru-RU" dirty="0" smtClean="0">
                <a:solidFill>
                  <a:srgbClr val="A31515"/>
                </a:solidFill>
                <a:latin typeface="Menlo"/>
              </a:rPr>
              <a:t>Василий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studentRecords.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«</a:t>
            </a:r>
            <a:r>
              <a:rPr lang="ru-RU" dirty="0" smtClean="0">
                <a:solidFill>
                  <a:srgbClr val="A31515"/>
                </a:solidFill>
                <a:latin typeface="Menlo"/>
              </a:rPr>
              <a:t>Петр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studentRecords.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«</a:t>
            </a:r>
            <a:r>
              <a:rPr lang="ru-RU" dirty="0" smtClean="0">
                <a:solidFill>
                  <a:srgbClr val="A31515"/>
                </a:solidFill>
                <a:latin typeface="Menlo"/>
              </a:rPr>
              <a:t>Мария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studentRecords.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«</a:t>
            </a:r>
            <a:r>
              <a:rPr lang="ru-RU" dirty="0" smtClean="0">
                <a:solidFill>
                  <a:srgbClr val="A31515"/>
                </a:solidFill>
                <a:latin typeface="Menlo"/>
              </a:rPr>
              <a:t>Геннадий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studentRecords.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«</a:t>
            </a:r>
            <a:r>
              <a:rPr lang="ru-RU" dirty="0" smtClean="0">
                <a:solidFill>
                  <a:srgbClr val="A31515"/>
                </a:solidFill>
                <a:latin typeface="Menlo"/>
              </a:rPr>
              <a:t>Федор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сортируем, используя разные стратегии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studentRecords.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SetSortStrategy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QuickSort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studentRecords.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Sort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studentRecords.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SetSortStrategy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ShellSort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studentRecords.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Sort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studentRecords.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SetSortStrategy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MergeSort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studentRecords.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Sort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ReadKey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endParaRPr lang="en-US" b="0" i="0" dirty="0">
              <a:solidFill>
                <a:srgbClr val="BEBEC5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6050836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Общая часть алгоритма может быть вынесена в базовый класс (расширение через Шаблонный Метод).</a:t>
            </a:r>
          </a:p>
          <a:p>
            <a:r>
              <a:rPr lang="ru-RU" dirty="0"/>
              <a:t>Стратегия является альтернативой порождению подклассов Контекста.</a:t>
            </a:r>
          </a:p>
          <a:p>
            <a:r>
              <a:rPr lang="ru-RU" dirty="0"/>
              <a:t>Стратегия упрощает логику операций Контекста.</a:t>
            </a:r>
          </a:p>
          <a:p>
            <a:r>
              <a:rPr lang="ru-RU" dirty="0"/>
              <a:t>Стратегия дает возможность варьировать поведение, подставляя нужную стратегию. При этом клиент должен знать о имеющихся Стратегиях и их особенностях.</a:t>
            </a:r>
          </a:p>
          <a:p>
            <a:r>
              <a:rPr lang="ru-RU" dirty="0"/>
              <a:t>Стратегии чаще всего являются разделяемыми объектами.</a:t>
            </a:r>
          </a:p>
        </p:txBody>
      </p:sp>
    </p:spTree>
    <p:extLst>
      <p:ext uri="{BB962C8B-B14F-4D97-AF65-F5344CB8AC3E}">
        <p14:creationId xmlns:p14="http://schemas.microsoft.com/office/powerpoint/2010/main" val="6696718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Хранитель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Не нарушая инкапсуляции, фиксирует и выносит за пределы объекта его внутренне состояние так, чтобы позднее по нему можно было восстановить объект.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Необходимо сохранить моментальный снимок объекта (или его части), чтобы впоследствии иметь возможность восстановить объект в том же состоянии.</a:t>
            </a:r>
          </a:p>
          <a:p>
            <a:pPr lvl="1"/>
            <a:r>
              <a:rPr lang="ru-RU" dirty="0"/>
              <a:t>Прямое получение этого состояния раскрывает детали реализации и нарушает инкапсуляцию.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966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Хранитель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710" y="1381518"/>
            <a:ext cx="7891640" cy="24652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605" y="3846734"/>
            <a:ext cx="4781849" cy="282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224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Хранитель – пример</a:t>
            </a:r>
            <a:endParaRPr lang="en-US" dirty="0"/>
          </a:p>
        </p:txBody>
      </p:sp>
      <p:pic>
        <p:nvPicPr>
          <p:cNvPr id="1026" name="Picture 2" descr="http://40.media.tumblr.com/7935e78221af3ba62ce68931f027b7a6/tumblr_inline_nrcb3lUkQi1qfwweo_50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877219"/>
            <a:ext cx="47625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890582" y="6211669"/>
            <a:ext cx="5671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http://www.dofactory.com/net/memento-design-pattern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1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431800"/>
            <a:ext cx="7886700" cy="612986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Categories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DataAccessObject</a:t>
            </a:r>
            <a:r>
              <a:rPr lang="ru-RU" dirty="0">
                <a:solidFill>
                  <a:srgbClr val="2B91AF"/>
                </a:solidFill>
                <a:latin typeface="Menlo"/>
              </a:rPr>
              <a:t> 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ConcreteClass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sql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"select </a:t>
            </a:r>
            <a:r>
              <a:rPr lang="en-US" dirty="0" err="1">
                <a:solidFill>
                  <a:srgbClr val="A31515"/>
                </a:solidFill>
                <a:latin typeface="Menlo"/>
              </a:rPr>
              <a:t>CategoryName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 from Categories"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OleDbDataAdapter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dataAdapter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OleDbDataAdapter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sql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dataAdapter.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Fill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"Categories"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"Categories ---- 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DataTable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dataTable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dataSet.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Tables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"Categories"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];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DataRow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row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dataTable.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Rows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(row[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Menlo"/>
              </a:rPr>
              <a:t>CategoryName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]);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671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959645" cy="68579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SalesProspect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//Originator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_name;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_phone;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_budget;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Name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_name;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  _name = value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"Name:  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 _name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Phone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_phone;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  _phone = value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"Phone: 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 _phone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Budget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_budget;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  _budget = value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"Budget: 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 _budget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Memento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SaveMemento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"\</a:t>
            </a:r>
            <a:r>
              <a:rPr lang="en-US" dirty="0" err="1">
                <a:solidFill>
                  <a:srgbClr val="A31515"/>
                </a:solidFill>
                <a:latin typeface="Menlo"/>
              </a:rPr>
              <a:t>nSaving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 state --\n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Memento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(_name, _phone, _budget);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RestoreMemento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Memento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memento)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"\</a:t>
            </a:r>
            <a:r>
              <a:rPr lang="en-US" dirty="0" err="1">
                <a:solidFill>
                  <a:srgbClr val="A31515"/>
                </a:solidFill>
                <a:latin typeface="Menlo"/>
              </a:rPr>
              <a:t>nRestoring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 state --\n"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memento.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Phone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memento.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Phone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Budget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memento.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Budget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b="0" i="0" dirty="0">
              <a:solidFill>
                <a:srgbClr val="BEBEC5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6784108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959645" cy="68579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Memento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/// The 'Memento' class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_name;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_phone;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_budget;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Memento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name,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phone,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budget)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._name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name;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._phone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phone;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._budget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budget;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_name;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_name = value;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Phone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_phone;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_phone = value;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Budget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_budget;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_budget = value;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ProspectMemory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/// The 'Caretaker' class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Memento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_memento;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Memento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Memento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_memento = value;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_memento;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b="0" i="0" dirty="0">
              <a:solidFill>
                <a:srgbClr val="BEBEC5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5676763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959645" cy="68579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MainApp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Main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Устанавливаем начальное состояние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SalesProspect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s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SalesProspect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ru-RU" dirty="0" smtClean="0">
                <a:solidFill>
                  <a:srgbClr val="A31515"/>
                </a:solidFill>
                <a:latin typeface="Menlo"/>
              </a:rPr>
              <a:t>Василий Иванович </a:t>
            </a:r>
            <a:r>
              <a:rPr lang="ru-RU" dirty="0" err="1" smtClean="0">
                <a:solidFill>
                  <a:srgbClr val="A31515"/>
                </a:solidFill>
                <a:latin typeface="Menlo"/>
              </a:rPr>
              <a:t>Пупкин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Phone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"(412) 256-0990"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Budget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25000.0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Сохраняем состояние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ProspectMemory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m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ProspectMemory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Memento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SaveMemento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Продолжаем изменять объект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«</a:t>
            </a:r>
            <a:r>
              <a:rPr lang="ru-RU" dirty="0" smtClean="0">
                <a:solidFill>
                  <a:srgbClr val="A31515"/>
                </a:solidFill>
                <a:latin typeface="Menlo"/>
              </a:rPr>
              <a:t>Марфа Васильевна Романова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Phone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"(310) 209-7111"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Budget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1000000.0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Восстанавливаем сохраненное состояние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RestoreMemento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Memento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ReadKey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b="0" i="0" dirty="0">
              <a:solidFill>
                <a:srgbClr val="BEBEC5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153977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Хранитель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идеале, Хранитель должен обеспечивать доступ ко всей информации состояния только своему Хозяину. Для остальных классов, включая Посыльного эта информация должна быть закрыта.  </a:t>
            </a:r>
          </a:p>
          <a:p>
            <a:r>
              <a:rPr lang="ru-RU" dirty="0"/>
              <a:t>Возможно хранение инкрементных изменений состояния (используя паттерн Команда).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644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Посетитель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Описывает операцию, выполняемую с каждым объектом из некоторой структуры, при этом не изменяя классы этих объектов.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В структуре присутствуют объекты многих классов с различными интерфейсами и есть необходимость выполнять над ними операции, зависящие от конкретных классов;</a:t>
            </a:r>
          </a:p>
          <a:p>
            <a:pPr lvl="1"/>
            <a:r>
              <a:rPr lang="ru-RU" dirty="0"/>
              <a:t>Над данными объектам необходимо выполнять разнообразные, не связанные между собой операции и вы не хотите засорять такими операциями классы. </a:t>
            </a:r>
          </a:p>
          <a:p>
            <a:pPr lvl="1"/>
            <a:r>
              <a:rPr lang="ru-RU" dirty="0"/>
              <a:t>Классы, описывающие структуру, меняются редко, но новые операции добавляются часто.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594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Посетитель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374" y="1690689"/>
            <a:ext cx="6900133" cy="47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074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Посетитель – структура  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869" y="1755478"/>
            <a:ext cx="8072481" cy="397345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839097" y="5931413"/>
            <a:ext cx="5465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http://www.dofactory.com/net/visitor-design-pattern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128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Посетитель –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245" y="1268627"/>
            <a:ext cx="5949041" cy="55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430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959645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1300" dirty="0" smtClean="0">
                <a:solidFill>
                  <a:srgbClr val="0000DD"/>
                </a:solidFill>
                <a:latin typeface="Menlo"/>
              </a:rPr>
              <a:t>interface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err="1" smtClean="0">
                <a:solidFill>
                  <a:srgbClr val="2B91AF"/>
                </a:solidFill>
                <a:latin typeface="Menlo"/>
              </a:rPr>
              <a:t>IVisitor</a:t>
            </a:r>
            <a:r>
              <a:rPr lang="ru-RU" sz="1300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sz="1300" dirty="0" smtClean="0">
                <a:solidFill>
                  <a:srgbClr val="008000"/>
                </a:solidFill>
                <a:latin typeface="Menlo"/>
              </a:rPr>
              <a:t>интерфейс </a:t>
            </a:r>
            <a:r>
              <a:rPr lang="en-US" sz="1300" dirty="0" smtClean="0">
                <a:solidFill>
                  <a:srgbClr val="008000"/>
                </a:solidFill>
                <a:latin typeface="Menlo"/>
              </a:rPr>
              <a:t>Visitor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Menlo"/>
              </a:rPr>
              <a:t>Visit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dirty="0">
                <a:solidFill>
                  <a:srgbClr val="2B91AF"/>
                </a:solidFill>
                <a:latin typeface="Menlo"/>
              </a:rPr>
              <a:t>Element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element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}</a:t>
            </a:r>
            <a:endParaRPr lang="ru-RU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ru-RU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2B91AF"/>
                </a:solidFill>
                <a:latin typeface="Menlo"/>
              </a:rPr>
              <a:t>Element</a:t>
            </a:r>
            <a:r>
              <a:rPr lang="ru-RU" sz="1300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1300" dirty="0" smtClean="0">
                <a:solidFill>
                  <a:srgbClr val="008000"/>
                </a:solidFill>
                <a:latin typeface="Menlo"/>
              </a:rPr>
              <a:t>//Element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Menlo"/>
              </a:rPr>
              <a:t>Accept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Menlo"/>
              </a:rPr>
              <a:t>IVisitor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visitor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}</a:t>
            </a:r>
            <a:endParaRPr lang="ru-RU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Menlo"/>
              </a:rPr>
              <a:t>Employee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sz="1300" dirty="0" smtClean="0">
                <a:solidFill>
                  <a:srgbClr val="2B91AF"/>
                </a:solidFill>
                <a:latin typeface="Menlo"/>
              </a:rPr>
              <a:t>Element</a:t>
            </a:r>
            <a:r>
              <a:rPr lang="ru-RU" sz="1300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1300" dirty="0" smtClean="0">
                <a:solidFill>
                  <a:srgbClr val="008000"/>
                </a:solidFill>
                <a:latin typeface="Menlo"/>
              </a:rPr>
              <a:t>///</a:t>
            </a:r>
            <a:r>
              <a:rPr lang="en-US" sz="1300" dirty="0" err="1" smtClean="0">
                <a:solidFill>
                  <a:srgbClr val="008000"/>
                </a:solidFill>
                <a:latin typeface="Menlo"/>
              </a:rPr>
              <a:t>ConcreteElement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{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_name;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_income;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_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vacationDays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ru-RU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Menlo"/>
              </a:rPr>
              <a:t>Employee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name, 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income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sz="1300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vacationDays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  </a:t>
            </a:r>
            <a:endParaRPr lang="ru-RU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ru-RU" sz="13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300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._name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name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300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._income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income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._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vacationDays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vacationDays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  }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ru-RU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2B91AF"/>
                </a:solidFill>
                <a:latin typeface="Menlo"/>
              </a:rPr>
              <a:t>Name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_name;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set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{ _name = value;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  }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2B91AF"/>
                </a:solidFill>
                <a:latin typeface="Menlo"/>
              </a:rPr>
              <a:t>Income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_income;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set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{ _income = value;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  }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err="1" smtClean="0">
                <a:solidFill>
                  <a:srgbClr val="2B91AF"/>
                </a:solidFill>
                <a:latin typeface="Menlo"/>
              </a:rPr>
              <a:t>VacationDays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_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vacationDays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set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{ _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vacationDays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value;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  }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Menlo"/>
              </a:rPr>
              <a:t>Accept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Menlo"/>
              </a:rPr>
              <a:t>IVisitor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visitor)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visitor.</a:t>
            </a:r>
            <a:r>
              <a:rPr lang="en-US" sz="1300" dirty="0" err="1" smtClean="0">
                <a:solidFill>
                  <a:srgbClr val="2B91AF"/>
                </a:solidFill>
                <a:latin typeface="Menlo"/>
              </a:rPr>
              <a:t>Visit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dirty="0" smtClean="0">
                <a:solidFill>
                  <a:srgbClr val="0000DD"/>
                </a:solidFill>
                <a:latin typeface="Menlo"/>
              </a:rPr>
              <a:t>this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}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sz="1300" b="0" i="0" dirty="0">
              <a:solidFill>
                <a:srgbClr val="BEBEC5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0046492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959645" cy="68579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IncomeVisitor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IVisitor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</a:t>
            </a:r>
            <a:r>
              <a:rPr lang="en-US" dirty="0" err="1" smtClean="0">
                <a:solidFill>
                  <a:srgbClr val="008000"/>
                </a:solidFill>
                <a:latin typeface="Menlo"/>
              </a:rPr>
              <a:t>ConcreteVisitor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Visit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Element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element)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Employee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employee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element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Employee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employee.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Income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*=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1.10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Увеличить ЗП на 10%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«{0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} {1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}: </a:t>
            </a:r>
            <a:r>
              <a:rPr lang="ru-RU" dirty="0" smtClean="0">
                <a:solidFill>
                  <a:srgbClr val="A31515"/>
                </a:solidFill>
                <a:latin typeface="Menlo"/>
              </a:rPr>
              <a:t>новая ЗП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: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{2:C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}"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,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enlo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employee.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GetType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().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employee.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, 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employee.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Income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endParaRPr lang="en-US" dirty="0" smtClean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VacationVisitor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IVisitor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/// A '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ConcreteVisitor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' class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Visit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Element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element)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Employee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employee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element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Employee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employee.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VacationDays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+=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Provide 3 extra vacation days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"{0} {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1}</a:t>
            </a:r>
            <a:r>
              <a:rPr lang="ru-RU" dirty="0" smtClean="0">
                <a:solidFill>
                  <a:srgbClr val="A31515"/>
                </a:solidFill>
                <a:latin typeface="Menlo"/>
              </a:rPr>
              <a:t>: новая продолжительность отпуска 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: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{2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}"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,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enlo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employee.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GetType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().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employee.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,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employee.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VacationDays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BEBEC5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84604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431800"/>
            <a:ext cx="7886700" cy="612986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Products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DataAccessObject</a:t>
            </a:r>
            <a:r>
              <a:rPr lang="ru-RU" dirty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A '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ConcreteClass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' class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sql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"select </a:t>
            </a:r>
            <a:r>
              <a:rPr lang="en-US" dirty="0" err="1">
                <a:solidFill>
                  <a:srgbClr val="A31515"/>
                </a:solidFill>
                <a:latin typeface="Menlo"/>
              </a:rPr>
              <a:t>ProductName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 from Products"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OleDbDataAdapter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dataAdapter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OleDbDataAdapter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sql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dataAdapter.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Fill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"Products"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"Products ---- 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DataTable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dataTable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dataSet.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Tables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"Products"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];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DataRow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row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dataTable.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Rows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(row[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Menlo"/>
              </a:rPr>
              <a:t>ProductName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]);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b="0" i="0" dirty="0">
              <a:solidFill>
                <a:srgbClr val="BEBEC5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3343820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959645" cy="68579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Employees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/// The '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ObjectStructure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' class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Employee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 _employees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Employee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Attach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Employee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employee)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employees.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(employee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Detach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Employee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employee)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employees.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Remove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(employee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Accept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IVisitor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visitor)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Employee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e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_employees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Accept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(visitor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Clerk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Employee</a:t>
            </a:r>
            <a:endParaRPr lang="en-US" dirty="0" smtClean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  {     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Clerk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      : 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base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ru-RU" dirty="0" smtClean="0">
                <a:solidFill>
                  <a:srgbClr val="A31515"/>
                </a:solidFill>
                <a:latin typeface="Menlo"/>
              </a:rPr>
              <a:t>Вася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Menlo"/>
              </a:rPr>
              <a:t>25000.0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Menlo"/>
              </a:rPr>
              <a:t>14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    {    }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  }</a:t>
            </a:r>
            <a:endParaRPr lang="en-US" dirty="0" smtClean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Director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Employee</a:t>
            </a:r>
            <a:endParaRPr lang="en-US" dirty="0" smtClean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  {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   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Director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      : 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base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ru-RU" dirty="0" smtClean="0">
                <a:solidFill>
                  <a:srgbClr val="A31515"/>
                </a:solidFill>
                <a:latin typeface="Menlo"/>
              </a:rPr>
              <a:t>Маша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Menlo"/>
              </a:rPr>
              <a:t>35000.0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Menlo"/>
              </a:rPr>
              <a:t>16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    {    }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  }</a:t>
            </a:r>
            <a:endParaRPr lang="en-US" dirty="0" smtClean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President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Employee</a:t>
            </a:r>
            <a:endParaRPr lang="en-US" dirty="0" smtClean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  {    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President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      : 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base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ru-RU" dirty="0" smtClean="0">
                <a:solidFill>
                  <a:srgbClr val="A31515"/>
                </a:solidFill>
                <a:latin typeface="Menlo"/>
              </a:rPr>
              <a:t>Федор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Menlo"/>
              </a:rPr>
              <a:t>45000.0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Menlo"/>
              </a:rPr>
              <a:t>21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    {    }  }</a:t>
            </a:r>
            <a:endParaRPr lang="en-US" dirty="0" smtClean="0">
              <a:solidFill>
                <a:srgbClr val="BEBEC5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7661839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959645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300" dirty="0" smtClean="0">
              <a:solidFill>
                <a:srgbClr val="0000DD"/>
              </a:solidFill>
              <a:latin typeface="Menlo"/>
            </a:endParaRPr>
          </a:p>
          <a:p>
            <a:pPr marL="0" indent="0">
              <a:buNone/>
            </a:pPr>
            <a:endParaRPr lang="ru-RU" sz="1300" dirty="0">
              <a:solidFill>
                <a:srgbClr val="0000DD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Menlo"/>
              </a:rPr>
              <a:t>MainApp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{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Menlo"/>
              </a:rPr>
              <a:t>Main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()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  {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300" dirty="0" smtClean="0">
                <a:solidFill>
                  <a:srgbClr val="008000"/>
                </a:solidFill>
                <a:latin typeface="Menlo"/>
              </a:rPr>
              <a:t>//</a:t>
            </a:r>
            <a:r>
              <a:rPr lang="ru-RU" sz="1300" dirty="0" smtClean="0">
                <a:solidFill>
                  <a:srgbClr val="008000"/>
                </a:solidFill>
                <a:latin typeface="Menlo"/>
              </a:rPr>
              <a:t>Строим структуру объектов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300" dirty="0">
                <a:solidFill>
                  <a:srgbClr val="2B91AF"/>
                </a:solidFill>
                <a:latin typeface="Menlo"/>
              </a:rPr>
              <a:t>Employees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e = 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Menlo"/>
              </a:rPr>
              <a:t>Employees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();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e.</a:t>
            </a:r>
            <a:r>
              <a:rPr lang="en-US" sz="1300" dirty="0" err="1">
                <a:solidFill>
                  <a:srgbClr val="2B91AF"/>
                </a:solidFill>
                <a:latin typeface="Menlo"/>
              </a:rPr>
              <a:t>Attach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Menlo"/>
              </a:rPr>
              <a:t>Clerk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());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e.</a:t>
            </a:r>
            <a:r>
              <a:rPr lang="en-US" sz="1300" dirty="0" err="1">
                <a:solidFill>
                  <a:srgbClr val="2B91AF"/>
                </a:solidFill>
                <a:latin typeface="Menlo"/>
              </a:rPr>
              <a:t>Attach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Menlo"/>
              </a:rPr>
              <a:t>Director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());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e.</a:t>
            </a:r>
            <a:r>
              <a:rPr lang="en-US" sz="1300" dirty="0" err="1">
                <a:solidFill>
                  <a:srgbClr val="2B91AF"/>
                </a:solidFill>
                <a:latin typeface="Menlo"/>
              </a:rPr>
              <a:t>Attach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Menlo"/>
              </a:rPr>
              <a:t>President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());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300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sz="1300" dirty="0" smtClean="0">
                <a:solidFill>
                  <a:srgbClr val="008000"/>
                </a:solidFill>
                <a:latin typeface="Menlo"/>
              </a:rPr>
              <a:t>Запускаем Посетителей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e.</a:t>
            </a:r>
            <a:r>
              <a:rPr lang="en-US" sz="1300" dirty="0" err="1">
                <a:solidFill>
                  <a:srgbClr val="2B91AF"/>
                </a:solidFill>
                <a:latin typeface="Menlo"/>
              </a:rPr>
              <a:t>Accept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Menlo"/>
              </a:rPr>
              <a:t>IncomeVisitor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());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e.</a:t>
            </a:r>
            <a:r>
              <a:rPr lang="en-US" sz="1300" dirty="0" err="1">
                <a:solidFill>
                  <a:srgbClr val="2B91AF"/>
                </a:solidFill>
                <a:latin typeface="Menlo"/>
              </a:rPr>
              <a:t>Accept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Menlo"/>
              </a:rPr>
              <a:t>VacationVisitor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());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sz="1300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sz="1300" dirty="0" err="1">
                <a:solidFill>
                  <a:srgbClr val="2B91AF"/>
                </a:solidFill>
                <a:latin typeface="Menlo"/>
              </a:rPr>
              <a:t>ReadKey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();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  }</a:t>
            </a:r>
            <a:endParaRPr lang="en-US" sz="1300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  }</a:t>
            </a:r>
            <a:endParaRPr lang="en-US" sz="1300" b="0" i="0" dirty="0">
              <a:solidFill>
                <a:srgbClr val="BEBEC5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9062408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Посетитель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Упрощает добавление новых операций, </a:t>
            </a:r>
            <a:r>
              <a:rPr lang="ru-RU" dirty="0" smtClean="0"/>
              <a:t>работающих </a:t>
            </a:r>
            <a:r>
              <a:rPr lang="ru-RU" dirty="0"/>
              <a:t>на всей </a:t>
            </a:r>
            <a:r>
              <a:rPr lang="ru-RU" dirty="0" smtClean="0"/>
              <a:t>структуре объектов.</a:t>
            </a:r>
            <a:endParaRPr lang="ru-RU" dirty="0"/>
          </a:p>
          <a:p>
            <a:r>
              <a:rPr lang="ru-RU" dirty="0"/>
              <a:t>Объединяет родственные операции и отделяет не имеющие отношения.</a:t>
            </a:r>
          </a:p>
          <a:p>
            <a:r>
              <a:rPr lang="ru-RU" dirty="0"/>
              <a:t>Усложняет изменение структуры (добавление классов </a:t>
            </a:r>
            <a:r>
              <a:rPr lang="ru-RU" dirty="0" err="1"/>
              <a:t>КонкретныхЭлементов</a:t>
            </a:r>
            <a:r>
              <a:rPr lang="ru-RU" dirty="0"/>
              <a:t>)</a:t>
            </a:r>
          </a:p>
          <a:p>
            <a:r>
              <a:rPr lang="ru-RU" dirty="0"/>
              <a:t>Таким образом, перед применением необходимо оценить, что будет меняться чаще – структура или алгоритмы работы с ней.</a:t>
            </a:r>
          </a:p>
          <a:p>
            <a:r>
              <a:rPr lang="ru-RU" dirty="0"/>
              <a:t>Потенциальное нарушение инкапсуляции, т.к. Посетитель должен получить от Элемента достаточно информации для реализации своего алгоритма.</a:t>
            </a:r>
          </a:p>
          <a:p>
            <a:r>
              <a:rPr lang="ru-RU" dirty="0"/>
              <a:t>Посетители могут аккумулировать состояние, что удобно для реализации агрегирующих алгоритмов.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27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4145</Words>
  <Application>Microsoft Office PowerPoint</Application>
  <PresentationFormat>Экран (4:3)</PresentationFormat>
  <Paragraphs>1230</Paragraphs>
  <Slides>92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92</vt:i4>
      </vt:variant>
    </vt:vector>
  </HeadingPairs>
  <TitlesOfParts>
    <vt:vector size="98" baseType="lpstr">
      <vt:lpstr>Arial</vt:lpstr>
      <vt:lpstr>Calibri</vt:lpstr>
      <vt:lpstr>Calibri Light</vt:lpstr>
      <vt:lpstr>Consolas</vt:lpstr>
      <vt:lpstr>Menlo</vt:lpstr>
      <vt:lpstr>Тема Office</vt:lpstr>
      <vt:lpstr>На предыдущей лекции</vt:lpstr>
      <vt:lpstr>Паттерны поведения</vt:lpstr>
      <vt:lpstr>Шаблонный метод</vt:lpstr>
      <vt:lpstr>Шаблонный метод – структура  </vt:lpstr>
      <vt:lpstr>Шаблонный метод – пример</vt:lpstr>
      <vt:lpstr>Шаблонный метод – 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Шаблонный метод – примечания</vt:lpstr>
      <vt:lpstr>Интерпретатор</vt:lpstr>
      <vt:lpstr>Интерпретатор – структура  </vt:lpstr>
      <vt:lpstr>Интерпретатор – пример</vt:lpstr>
      <vt:lpstr>Интерпретатор – пример</vt:lpstr>
      <vt:lpstr>Интерпретатор – пример</vt:lpstr>
      <vt:lpstr>Интерпретатор – пример</vt:lpstr>
      <vt:lpstr>Интерпретатор – пример</vt:lpstr>
      <vt:lpstr>Интерпретатор – пример</vt:lpstr>
      <vt:lpstr>Итератор </vt:lpstr>
      <vt:lpstr>Итератор – структура  </vt:lpstr>
      <vt:lpstr>Итератор – пример</vt:lpstr>
      <vt:lpstr>Презентация PowerPoint</vt:lpstr>
      <vt:lpstr>Презентация PowerPoint</vt:lpstr>
      <vt:lpstr>Презентация PowerPoint</vt:lpstr>
      <vt:lpstr>Итератор – примечания</vt:lpstr>
      <vt:lpstr>Наблюдатель</vt:lpstr>
      <vt:lpstr>Наблюдатель – структура  </vt:lpstr>
      <vt:lpstr>Наблюдатель – пример</vt:lpstr>
      <vt:lpstr>Наблюдатель – пример</vt:lpstr>
      <vt:lpstr>Презентация PowerPoint</vt:lpstr>
      <vt:lpstr>Презентация PowerPoint</vt:lpstr>
      <vt:lpstr>Презентация PowerPoint</vt:lpstr>
      <vt:lpstr>Наблюдатель – примечания</vt:lpstr>
      <vt:lpstr>Цепочка обязанностей</vt:lpstr>
      <vt:lpstr>Цепочка обязанностей – структура  </vt:lpstr>
      <vt:lpstr>Цепочка обязанностей – пример</vt:lpstr>
      <vt:lpstr>Цепочка обязанностей – 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Цепочка обязанностей– примечания</vt:lpstr>
      <vt:lpstr>Посредник</vt:lpstr>
      <vt:lpstr>Посредник – структура  </vt:lpstr>
      <vt:lpstr>Посредник – пример</vt:lpstr>
      <vt:lpstr>Посредник – 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Посредник – примечания</vt:lpstr>
      <vt:lpstr>Команда</vt:lpstr>
      <vt:lpstr>Команда – структура  </vt:lpstr>
      <vt:lpstr>Команда – пример</vt:lpstr>
      <vt:lpstr>Презентация PowerPoint</vt:lpstr>
      <vt:lpstr>Презентация PowerPoint</vt:lpstr>
      <vt:lpstr>Презентация PowerPoint</vt:lpstr>
      <vt:lpstr>Команда – примечания</vt:lpstr>
      <vt:lpstr>Состояние</vt:lpstr>
      <vt:lpstr>Состояние – структура  </vt:lpstr>
      <vt:lpstr>Состояние – 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Состояние – примечания</vt:lpstr>
      <vt:lpstr>Стратегия</vt:lpstr>
      <vt:lpstr>Стратегия – структура  </vt:lpstr>
      <vt:lpstr>Стратегия – пример</vt:lpstr>
      <vt:lpstr>Презентация PowerPoint</vt:lpstr>
      <vt:lpstr>Презентация PowerPoint</vt:lpstr>
      <vt:lpstr>Презентация PowerPoint</vt:lpstr>
      <vt:lpstr>Стратегия – примечания</vt:lpstr>
      <vt:lpstr>Хранитель</vt:lpstr>
      <vt:lpstr>Хранитель – структура  </vt:lpstr>
      <vt:lpstr>Хранитель – пример</vt:lpstr>
      <vt:lpstr>Презентация PowerPoint</vt:lpstr>
      <vt:lpstr>Презентация PowerPoint</vt:lpstr>
      <vt:lpstr>Презентация PowerPoint</vt:lpstr>
      <vt:lpstr>Хранитель – примечания</vt:lpstr>
      <vt:lpstr>Посетитель</vt:lpstr>
      <vt:lpstr>Посетитель – структура  </vt:lpstr>
      <vt:lpstr>Посетитель – структура  </vt:lpstr>
      <vt:lpstr>Посетитель – 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Посетитель – примечания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 предыдущей лекции</dc:title>
  <dc:creator>Vsevolod Pelipas</dc:creator>
  <cp:lastModifiedBy>Vsevolod Pelipas</cp:lastModifiedBy>
  <cp:revision>73</cp:revision>
  <dcterms:created xsi:type="dcterms:W3CDTF">2015-12-18T20:26:18Z</dcterms:created>
  <dcterms:modified xsi:type="dcterms:W3CDTF">2016-12-19T21:01:32Z</dcterms:modified>
</cp:coreProperties>
</file>