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309" r:id="rId2"/>
    <p:sldId id="338" r:id="rId3"/>
    <p:sldId id="327" r:id="rId4"/>
    <p:sldId id="329" r:id="rId5"/>
    <p:sldId id="330" r:id="rId6"/>
    <p:sldId id="332" r:id="rId7"/>
    <p:sldId id="333" r:id="rId8"/>
    <p:sldId id="339" r:id="rId9"/>
    <p:sldId id="336" r:id="rId10"/>
    <p:sldId id="340" r:id="rId11"/>
    <p:sldId id="337" r:id="rId12"/>
    <p:sldId id="341" r:id="rId13"/>
    <p:sldId id="331" r:id="rId14"/>
    <p:sldId id="290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2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42" r:id="rId34"/>
    <p:sldId id="343" r:id="rId35"/>
    <p:sldId id="345" r:id="rId36"/>
    <p:sldId id="346" r:id="rId37"/>
    <p:sldId id="348" r:id="rId38"/>
    <p:sldId id="344" r:id="rId39"/>
    <p:sldId id="349" r:id="rId40"/>
    <p:sldId id="350" r:id="rId41"/>
    <p:sldId id="351" r:id="rId42"/>
    <p:sldId id="352" r:id="rId43"/>
    <p:sldId id="353" r:id="rId44"/>
    <p:sldId id="354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110" d="100"/>
          <a:sy n="110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4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93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2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9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72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61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B6B8-87F3-414E-B0D7-6384AF648F0E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60034-4B50-4EB5-83E7-EBF0A105C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2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предыдущей лекции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Контейнерные классы и их интерфейсы (продолжение)</a:t>
            </a:r>
          </a:p>
          <a:p>
            <a:pPr lvl="1"/>
            <a:r>
              <a:rPr lang="ru-RU" dirty="0"/>
              <a:t>Обобщенные (параметризованные) контейнеры</a:t>
            </a:r>
          </a:p>
          <a:p>
            <a:r>
              <a:rPr lang="ru-RU" dirty="0"/>
              <a:t>Создание обобщенных (параметризированных) классов и методов</a:t>
            </a:r>
          </a:p>
          <a:p>
            <a:r>
              <a:rPr lang="ru-RU" dirty="0"/>
              <a:t>Делегаты и </a:t>
            </a:r>
            <a:r>
              <a:rPr lang="ru-RU" dirty="0" smtClean="0"/>
              <a:t>события</a:t>
            </a:r>
            <a:endParaRPr lang="en-US" dirty="0" smtClean="0"/>
          </a:p>
          <a:p>
            <a:r>
              <a:rPr lang="ru-RU" dirty="0" smtClean="0"/>
              <a:t>Расширяющие методы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6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LINQ.</a:t>
            </a:r>
            <a:r>
              <a:rPr lang="ru-RU" altLang="en-US" dirty="0"/>
              <a:t> </a:t>
            </a:r>
            <a:r>
              <a:rPr lang="ru-RU" altLang="en-US" dirty="0" smtClean="0"/>
              <a:t>Альтернативный синтаксис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 });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from item in list where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20 select item.name; 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.Where&lt;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&gt;(item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&gt;(item =&gt; item.name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Gogi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18 });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3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sz="4000"/>
              <a:t>Синтаксические элементы языка запросов </a:t>
            </a:r>
            <a:r>
              <a:rPr lang="en-US" altLang="en-US" sz="4000"/>
              <a:t>LINQ</a:t>
            </a:r>
            <a:endParaRPr lang="ru-RU" altLang="en-US" sz="40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en-US" sz="2400" b="1" dirty="0" err="1"/>
              <a:t>from</a:t>
            </a:r>
            <a:r>
              <a:rPr lang="ru-RU" altLang="en-US" sz="2400" b="1" dirty="0"/>
              <a:t>, </a:t>
            </a:r>
            <a:r>
              <a:rPr lang="ru-RU" altLang="en-US" sz="2400" b="1" dirty="0" err="1"/>
              <a:t>in</a:t>
            </a:r>
            <a:r>
              <a:rPr lang="en-US" altLang="en-US" sz="2400" dirty="0"/>
              <a:t> - </a:t>
            </a:r>
            <a:r>
              <a:rPr lang="ru-RU" altLang="en-US" sz="2400" dirty="0"/>
              <a:t>используются для определения основы любого выражения LINQ, позволяющего извлечь подмножество данных из подходящего контейнера;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 err="1"/>
              <a:t>where</a:t>
            </a:r>
            <a:r>
              <a:rPr lang="ru-RU" altLang="en-US" sz="2400" dirty="0"/>
              <a:t> - используется для определения ограничения, в соответствии с которым должны быть извлечены элементы из контейнера; 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 err="1"/>
              <a:t>select</a:t>
            </a:r>
            <a:r>
              <a:rPr lang="ru-RU" altLang="en-US" sz="2400" dirty="0"/>
              <a:t> - используется для выбора последовательности из контейнера;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 err="1"/>
              <a:t>join</a:t>
            </a:r>
            <a:r>
              <a:rPr lang="ru-RU" altLang="en-US" sz="2400" b="1" dirty="0"/>
              <a:t>, </a:t>
            </a:r>
            <a:r>
              <a:rPr lang="ru-RU" altLang="en-US" sz="2400" b="1" dirty="0" err="1"/>
              <a:t>on</a:t>
            </a:r>
            <a:r>
              <a:rPr lang="ru-RU" altLang="en-US" sz="2400" b="1" dirty="0"/>
              <a:t>, </a:t>
            </a:r>
            <a:r>
              <a:rPr lang="ru-RU" altLang="en-US" sz="2400" b="1" dirty="0" err="1"/>
              <a:t>equals</a:t>
            </a:r>
            <a:r>
              <a:rPr lang="ru-RU" altLang="en-US" sz="2400" b="1" dirty="0"/>
              <a:t>, </a:t>
            </a:r>
            <a:r>
              <a:rPr lang="ru-RU" altLang="en-US" sz="2400" b="1" dirty="0" err="1"/>
              <a:t>into</a:t>
            </a:r>
            <a:r>
              <a:rPr lang="ru-RU" altLang="en-US" sz="2400" dirty="0"/>
              <a:t> - выполняет соединения на основе указанного ключа;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 err="1"/>
              <a:t>orderby</a:t>
            </a:r>
            <a:r>
              <a:rPr lang="ru-RU" altLang="en-US" sz="2400" b="1" dirty="0"/>
              <a:t>, </a:t>
            </a:r>
            <a:r>
              <a:rPr lang="ru-RU" altLang="en-US" sz="2400" b="1" dirty="0" err="1"/>
              <a:t>ascending</a:t>
            </a:r>
            <a:r>
              <a:rPr lang="ru-RU" altLang="en-US" sz="2400" b="1" dirty="0"/>
              <a:t>, </a:t>
            </a:r>
            <a:r>
              <a:rPr lang="ru-RU" altLang="en-US" sz="2400" b="1" dirty="0" err="1"/>
              <a:t>descending</a:t>
            </a:r>
            <a:r>
              <a:rPr lang="ru-RU" altLang="en-US" sz="2400" b="1" dirty="0"/>
              <a:t> </a:t>
            </a:r>
            <a:r>
              <a:rPr lang="ru-RU" altLang="en-US" sz="2400" dirty="0"/>
              <a:t>- позволяет результирующему подмножеству быть упорядоченным по возрастанию или убыванию;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 err="1"/>
              <a:t>group</a:t>
            </a:r>
            <a:r>
              <a:rPr lang="ru-RU" altLang="en-US" sz="2400" b="1" dirty="0"/>
              <a:t>, </a:t>
            </a:r>
            <a:r>
              <a:rPr lang="ru-RU" altLang="en-US" sz="2400" b="1" dirty="0" err="1"/>
              <a:t>by</a:t>
            </a:r>
            <a:r>
              <a:rPr lang="ru-RU" altLang="en-US" sz="2400" dirty="0"/>
              <a:t> - порождает подмножество с данными, группированными по указанному значению.</a:t>
            </a:r>
          </a:p>
          <a:p>
            <a:pPr>
              <a:lnSpc>
                <a:spcPct val="80000"/>
              </a:lnSpc>
            </a:pP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564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ru-RU" dirty="0" smtClean="0"/>
              <a:t>Агрегирующие функции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Стандартные </a:t>
            </a:r>
            <a:r>
              <a:rPr lang="en-US" b="1" dirty="0" smtClean="0"/>
              <a:t>Average</a:t>
            </a:r>
            <a:r>
              <a:rPr lang="ru-RU" dirty="0" smtClean="0"/>
              <a:t>, </a:t>
            </a:r>
            <a:r>
              <a:rPr lang="en-US" b="1" dirty="0" smtClean="0"/>
              <a:t>Count</a:t>
            </a:r>
            <a:r>
              <a:rPr lang="ru-RU" dirty="0" smtClean="0"/>
              <a:t>, </a:t>
            </a:r>
            <a:r>
              <a:rPr lang="en-US" b="1" dirty="0" smtClean="0"/>
              <a:t>Sum</a:t>
            </a:r>
            <a:r>
              <a:rPr lang="ru-RU" dirty="0" smtClean="0"/>
              <a:t>, </a:t>
            </a:r>
            <a:r>
              <a:rPr lang="en-US" b="1" dirty="0" smtClean="0"/>
              <a:t>Min</a:t>
            </a:r>
            <a:r>
              <a:rPr lang="ru-RU" dirty="0" smtClean="0"/>
              <a:t>, </a:t>
            </a:r>
            <a:r>
              <a:rPr lang="en-US" b="1" dirty="0" smtClean="0"/>
              <a:t>Max</a:t>
            </a:r>
            <a:endParaRPr lang="ru-RU" b="1" dirty="0" smtClean="0"/>
          </a:p>
          <a:p>
            <a:r>
              <a:rPr lang="ru-RU" dirty="0" smtClean="0"/>
              <a:t>Функция произвольной агрегации</a:t>
            </a:r>
            <a:r>
              <a:rPr lang="en-US" dirty="0" smtClean="0"/>
              <a:t> </a:t>
            </a:r>
            <a:r>
              <a:rPr lang="en-US" b="1" dirty="0" smtClean="0"/>
              <a:t>Aggregate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 });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 });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 });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Karapuz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 });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list.Average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имеют возраст выше среднего"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cntQuery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aggregateQuery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item.name)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Aggregate((buffer, value) =&gt; buffer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aggregateQuery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9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Разновидности </a:t>
            </a:r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LINQ to Objects </a:t>
            </a:r>
            <a:r>
              <a:rPr lang="en-US" dirty="0" smtClean="0"/>
              <a:t>– </a:t>
            </a:r>
            <a:r>
              <a:rPr lang="ru-RU" dirty="0" smtClean="0"/>
              <a:t>рассмотрен выше, дает возможность запросов к коллекциям</a:t>
            </a:r>
            <a:endParaRPr lang="en-US" dirty="0" smtClean="0"/>
          </a:p>
          <a:p>
            <a:r>
              <a:rPr lang="en-US" b="1" dirty="0" smtClean="0"/>
              <a:t>LINQ to XML</a:t>
            </a:r>
            <a:r>
              <a:rPr lang="ru-RU" b="1" dirty="0" smtClean="0"/>
              <a:t> </a:t>
            </a:r>
            <a:r>
              <a:rPr lang="ru-RU" dirty="0" smtClean="0"/>
              <a:t>– дает возможность запросов к </a:t>
            </a:r>
            <a:r>
              <a:rPr lang="en-US" dirty="0" smtClean="0"/>
              <a:t>XML-</a:t>
            </a:r>
            <a:r>
              <a:rPr lang="ru-RU" dirty="0" smtClean="0"/>
              <a:t>документам</a:t>
            </a:r>
            <a:endParaRPr lang="en-US" dirty="0" smtClean="0"/>
          </a:p>
          <a:p>
            <a:r>
              <a:rPr lang="en-US" b="1" dirty="0" smtClean="0"/>
              <a:t>LINQ to SQL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дает возможность запросов к </a:t>
            </a:r>
            <a:r>
              <a:rPr lang="ru-RU" dirty="0" smtClean="0"/>
              <a:t>базам данных</a:t>
            </a:r>
            <a:endParaRPr lang="en-US" dirty="0"/>
          </a:p>
          <a:p>
            <a:r>
              <a:rPr lang="en-US" b="1" dirty="0" smtClean="0"/>
              <a:t>LINQ to </a:t>
            </a:r>
            <a:r>
              <a:rPr lang="en-US" b="1" dirty="0" err="1" smtClean="0"/>
              <a:t>DataSet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дает возможность запросов к </a:t>
            </a:r>
            <a:r>
              <a:rPr lang="ru-RU" dirty="0" smtClean="0"/>
              <a:t>объектам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000" b="1" dirty="0"/>
              <a:t>Многопоточные </a:t>
            </a:r>
            <a:r>
              <a:rPr lang="ru-RU" sz="2000" b="1" dirty="0" smtClean="0"/>
              <a:t>приложения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435280" cy="6048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Приложение .NET состоит из одного или нескольких процессов. Процессу принадлежат выделенная для него область оперативной памяти и ресурсы. Каждый процесс может состоять из нескольких доменов (частей) приложения, ресурсы которых изолированы друг от друга. В рамках домена может быть запущено несколько потоков выполнения. Поток (</a:t>
            </a:r>
            <a:r>
              <a:rPr lang="ru-RU" dirty="0" err="1">
                <a:solidFill>
                  <a:srgbClr val="0070C0"/>
                </a:solidFill>
              </a:rPr>
              <a:t>thread</a:t>
            </a:r>
            <a:r>
              <a:rPr lang="ru-RU" dirty="0"/>
              <a:t>) представляет собой часть исполняемого кода программы. Иногда термин "</a:t>
            </a:r>
            <a:r>
              <a:rPr lang="ru-RU" dirty="0" err="1">
                <a:solidFill>
                  <a:srgbClr val="0070C0"/>
                </a:solidFill>
              </a:rPr>
              <a:t>thread</a:t>
            </a:r>
            <a:r>
              <a:rPr lang="ru-RU" dirty="0"/>
              <a:t>" переводится буквально — </a:t>
            </a:r>
            <a:r>
              <a:rPr lang="ru-RU" dirty="0" smtClean="0"/>
              <a:t>«нить», </a:t>
            </a:r>
            <a:r>
              <a:rPr lang="ru-RU" dirty="0"/>
              <a:t>чтобы отличить его от потоков ввода-вывода. Поэтому в литературе можно встретить и термин </a:t>
            </a:r>
            <a:r>
              <a:rPr lang="ru-RU" dirty="0" smtClean="0"/>
              <a:t>«</a:t>
            </a:r>
            <a:r>
              <a:rPr lang="ru-RU" dirty="0" err="1" smtClean="0"/>
              <a:t>многонитевые</a:t>
            </a:r>
            <a:r>
              <a:rPr lang="ru-RU" dirty="0" smtClean="0"/>
              <a:t> приложения». В </a:t>
            </a:r>
            <a:r>
              <a:rPr lang="ru-RU" dirty="0"/>
              <a:t>каждом процессе есть первичный поток, исполняющий роль точки входа в приложение. Для консольных приложений это метод </a:t>
            </a:r>
            <a:r>
              <a:rPr lang="ru-RU" dirty="0" err="1" smtClean="0">
                <a:solidFill>
                  <a:srgbClr val="0070C0"/>
                </a:solidFill>
              </a:rPr>
              <a:t>Main</a:t>
            </a:r>
            <a:r>
              <a:rPr lang="ru-RU" dirty="0" smtClean="0"/>
              <a:t>. Многопоточные </a:t>
            </a:r>
            <a:r>
              <a:rPr lang="ru-RU" dirty="0"/>
              <a:t>приложения создают как для многопроцессорных, так и для однопроцессорных систем. Основной целью при этом являются повышение общей производительности и сокращение времени реакции приложения. Управление потоками осуществляет операционная система. Каждый поток получает некоторое количество квантов времени, по истечении которого управление передается другому потоку. Это создает у пользователя однопроцессорной машины впечатление одновременной работы нескольких потоков и позволяет, к примеру, выполнять ввод текста одновременно с длительной операцией по передаче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75018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408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Недостатки </a:t>
            </a:r>
            <a:r>
              <a:rPr lang="ru-RU" dirty="0" err="1"/>
              <a:t>многопоточности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большое количество потоков ведет к увеличению накладных расходов, связанных с переключением потоков, что снижает общую производительность;</a:t>
            </a:r>
          </a:p>
          <a:p>
            <a:r>
              <a:rPr lang="ru-RU" dirty="0"/>
              <a:t>возникают проблемы синхронизации данных, связанные с потенциальной возможностью доступа к одним и тем же данным со стороны нескольких потоков (например, если один поток начинает изменение общих данных, а отведенное ему время истекает, доступ к этим же данным может получить другой поток, который, изменяя данные, необратимо их повреждает).</a:t>
            </a:r>
          </a:p>
        </p:txBody>
      </p:sp>
    </p:spTree>
    <p:extLst>
      <p:ext uri="{BB962C8B-B14F-4D97-AF65-F5344CB8AC3E}">
        <p14:creationId xmlns:p14="http://schemas.microsoft.com/office/powerpoint/2010/main" val="233639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/>
              <a:t>Класс </a:t>
            </a:r>
            <a:r>
              <a:rPr lang="en-US" sz="2000" b="1" dirty="0" smtClean="0"/>
              <a:t>Thread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В .NET </a:t>
            </a:r>
            <a:r>
              <a:rPr lang="ru-RU" sz="2000" dirty="0" err="1"/>
              <a:t>многопоточность</a:t>
            </a:r>
            <a:r>
              <a:rPr lang="ru-RU" sz="2000" dirty="0"/>
              <a:t> поддерживается в основном с помощью пространства </a:t>
            </a:r>
            <a:r>
              <a:rPr lang="ru-RU" sz="2000" dirty="0" smtClean="0"/>
              <a:t>имен </a:t>
            </a:r>
            <a:r>
              <a:rPr lang="ru-RU" sz="2000" dirty="0" err="1" smtClean="0">
                <a:solidFill>
                  <a:srgbClr val="0070C0"/>
                </a:solidFill>
              </a:rPr>
              <a:t>System.Threading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36989"/>
              </p:ext>
            </p:extLst>
          </p:nvPr>
        </p:nvGraphicFramePr>
        <p:xfrm>
          <a:off x="179512" y="1691482"/>
          <a:ext cx="8856984" cy="4977877"/>
        </p:xfrm>
        <a:graphic>
          <a:graphicData uri="http://schemas.openxmlformats.org/drawingml/2006/table">
            <a:tbl>
              <a:tblPr/>
              <a:tblGrid>
                <a:gridCol w="4428492"/>
                <a:gridCol w="4428492"/>
              </a:tblGrid>
              <a:tr h="35805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Тип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724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Monitor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Класс, обеспечивающий синхронизацию доступа к объектам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86842">
                <a:tc>
                  <a:txBody>
                    <a:bodyPr/>
                    <a:lstStyle/>
                    <a:p>
                      <a:r>
                        <a:rPr lang="en-US" i="1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Mutex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Класс-примитив синхронизации, который используется также для синхронизации между процессами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868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Thread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Класс, который создает поток, устанавливает его приоритет, получает информацию о состоянии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8684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ThreadPool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Класс, используемый для управления набором взаимосвязанных потоков — пулом потоков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8684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Timer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Класс, определяющий механизм вызова заданного метода в заданные интервалы времени для пула потоков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8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171935"/>
              </p:ext>
            </p:extLst>
          </p:nvPr>
        </p:nvGraphicFramePr>
        <p:xfrm>
          <a:off x="107504" y="476671"/>
          <a:ext cx="9036496" cy="5760642"/>
        </p:xfrm>
        <a:graphic>
          <a:graphicData uri="http://schemas.openxmlformats.org/drawingml/2006/table">
            <a:tbl>
              <a:tblPr/>
              <a:tblGrid>
                <a:gridCol w="4518248"/>
                <a:gridCol w="4518248"/>
              </a:tblGrid>
              <a:tr h="114202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WaitHandle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Класс, инкапсулирующий объекты синхронизации, которые ожидают доступа к разделяемым ресурсам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4202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ThreadStart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Делегат, представляющий метод, который должен быть выполнен при запуске потока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4202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TimerCallback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Делегат, представляющий метод, обрабатывающий вызовы от класса </a:t>
                      </a:r>
                      <a:r>
                        <a:rPr lang="ru-RU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Timer</a:t>
                      </a:r>
                      <a:endParaRPr lang="ru-RU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7819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WaitCallback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Делегат, представляющий метод для элементов класса </a:t>
                      </a:r>
                      <a:r>
                        <a:rPr lang="ru-RU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ThreadPool</a:t>
                      </a:r>
                      <a:endParaRPr lang="ru-RU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7819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ThreadPriority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Перечисление, описывающее </a:t>
                      </a:r>
                      <a:r>
                        <a:rPr lang="ru-RU" i="1">
                          <a:effectLst/>
                        </a:rPr>
                        <a:t>приоритет потока</a:t>
                      </a:r>
                      <a:endParaRPr lang="ru-RU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7819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ThreadState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Перечисление, описывающее состояние потока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86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Первичный поток создается автоматически. Для запуска вторичных потоков используется </a:t>
            </a:r>
            <a:r>
              <a:rPr lang="ru-RU" dirty="0" smtClean="0"/>
              <a:t>класс </a:t>
            </a:r>
            <a:r>
              <a:rPr lang="ru-RU" dirty="0" err="1" smtClean="0">
                <a:solidFill>
                  <a:srgbClr val="0070C0"/>
                </a:solidFill>
              </a:rPr>
              <a:t>Thread</a:t>
            </a:r>
            <a:r>
              <a:rPr lang="ru-RU" dirty="0"/>
              <a:t>. При создании объекта-потока ему передается делегат, определяющий метод, выполнение которого выделяется в отдельный поток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Thread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t = new </a:t>
            </a:r>
            <a:r>
              <a:rPr lang="ru-RU" dirty="0" err="1" smtClean="0">
                <a:solidFill>
                  <a:srgbClr val="0070C0"/>
                </a:solidFill>
              </a:rPr>
              <a:t>Thread</a:t>
            </a:r>
            <a:r>
              <a:rPr lang="ru-RU" dirty="0" smtClean="0">
                <a:solidFill>
                  <a:srgbClr val="0070C0"/>
                </a:solidFill>
              </a:rPr>
              <a:t> ( </a:t>
            </a:r>
            <a:r>
              <a:rPr lang="ru-RU" dirty="0">
                <a:solidFill>
                  <a:srgbClr val="0070C0"/>
                </a:solidFill>
              </a:rPr>
              <a:t>new </a:t>
            </a:r>
            <a:r>
              <a:rPr lang="ru-RU" dirty="0" err="1">
                <a:solidFill>
                  <a:srgbClr val="0070C0"/>
                </a:solidFill>
              </a:rPr>
              <a:t>ThreadStart</a:t>
            </a:r>
            <a:r>
              <a:rPr lang="ru-RU" dirty="0">
                <a:solidFill>
                  <a:srgbClr val="0070C0"/>
                </a:solidFill>
              </a:rPr>
              <a:t>( </a:t>
            </a:r>
            <a:r>
              <a:rPr lang="ru-RU" dirty="0" err="1" smtClean="0">
                <a:solidFill>
                  <a:srgbClr val="0070C0"/>
                </a:solidFill>
              </a:rPr>
              <a:t>имя_метода</a:t>
            </a:r>
            <a:r>
              <a:rPr lang="ru-RU" dirty="0" smtClean="0">
                <a:solidFill>
                  <a:srgbClr val="0070C0"/>
                </a:solidFill>
              </a:rPr>
              <a:t> ) );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/>
              <a:t>После создания потока заданный метод начинает в нем свою работу, а первичный поток продолжает выполняться. </a:t>
            </a:r>
          </a:p>
        </p:txBody>
      </p:sp>
    </p:spTree>
    <p:extLst>
      <p:ext uri="{BB962C8B-B14F-4D97-AF65-F5344CB8AC3E}">
        <p14:creationId xmlns:p14="http://schemas.microsoft.com/office/powerpoint/2010/main" val="41639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Пример </a:t>
            </a:r>
            <a:r>
              <a:rPr lang="ru-RU" sz="2000" b="1" dirty="0"/>
              <a:t>одновременной работы двух потоков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619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System.Threading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namespace ConsoleApplication1</a:t>
            </a:r>
          </a:p>
          <a:p>
            <a:pPr marL="0" indent="0">
              <a:buNone/>
            </a:pPr>
            <a:r>
              <a:rPr lang="en-US" dirty="0"/>
              <a:t>{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public void Hedgehog() </a:t>
            </a:r>
            <a:r>
              <a:rPr lang="en-US" sz="2200" dirty="0" smtClean="0"/>
              <a:t>//</a:t>
            </a:r>
            <a:r>
              <a:rPr lang="ru-RU" sz="1900" dirty="0" smtClean="0"/>
              <a:t>метод для вторичного потока</a:t>
            </a:r>
            <a:endParaRPr lang="ru-RU" sz="1900" dirty="0"/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for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6; ++</a:t>
            </a:r>
            <a:r>
              <a:rPr lang="en-US" dirty="0" err="1"/>
              <a:t>i</a:t>
            </a:r>
            <a:r>
              <a:rPr lang="en-US" dirty="0"/>
              <a:t> ) 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(" " + </a:t>
            </a:r>
            <a:r>
              <a:rPr lang="en-US" dirty="0" err="1"/>
              <a:t>i</a:t>
            </a:r>
            <a:r>
              <a:rPr lang="en-US" dirty="0"/>
              <a:t> ); </a:t>
            </a:r>
            <a:r>
              <a:rPr lang="en-US" dirty="0" err="1"/>
              <a:t>Thread.Sleep</a:t>
            </a:r>
            <a:r>
              <a:rPr lang="en-US" dirty="0"/>
              <a:t>( 1000 );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32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</a:t>
            </a:r>
          </a:p>
          <a:p>
            <a:r>
              <a:rPr lang="ru-RU" dirty="0" smtClean="0"/>
              <a:t>Многопоточные приложения</a:t>
            </a:r>
            <a:endParaRPr lang="en-US" dirty="0" smtClean="0"/>
          </a:p>
          <a:p>
            <a:pPr lvl="1"/>
            <a:r>
              <a:rPr lang="ru-RU" dirty="0" smtClean="0"/>
              <a:t>Класс </a:t>
            </a:r>
            <a:r>
              <a:rPr lang="en-US" dirty="0" smtClean="0"/>
              <a:t>Thread</a:t>
            </a:r>
          </a:p>
          <a:p>
            <a:pPr lvl="1"/>
            <a:r>
              <a:rPr lang="ru-RU" dirty="0" smtClean="0"/>
              <a:t>Асинхронный вызов делегатов</a:t>
            </a:r>
          </a:p>
          <a:p>
            <a:pPr lvl="1"/>
            <a:r>
              <a:rPr lang="en-US" dirty="0" smtClean="0"/>
              <a:t>Parallel extensions</a:t>
            </a:r>
          </a:p>
          <a:p>
            <a:pPr lvl="2"/>
            <a:r>
              <a:rPr lang="en-US" dirty="0" smtClean="0"/>
              <a:t>PLINQ</a:t>
            </a:r>
          </a:p>
          <a:p>
            <a:pPr lvl="2"/>
            <a:r>
              <a:rPr lang="en-US" dirty="0" smtClean="0"/>
              <a:t>TPL</a:t>
            </a:r>
          </a:p>
          <a:p>
            <a:pPr lvl="2"/>
            <a:r>
              <a:rPr lang="en-US" dirty="0" err="1" smtClean="0"/>
              <a:t>async</a:t>
            </a:r>
            <a:r>
              <a:rPr lang="en-US" smtClean="0"/>
              <a:t>/await</a:t>
            </a:r>
            <a:endParaRPr lang="ru-RU" dirty="0" smtClean="0"/>
          </a:p>
          <a:p>
            <a:pPr marL="914400" lvl="2" indent="0">
              <a:buNone/>
            </a:pP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8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static void Main()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 "</a:t>
            </a:r>
            <a:r>
              <a:rPr lang="ru-RU" dirty="0"/>
              <a:t>Первичный поток " + 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 err="1"/>
              <a:t>Thread.CurrentThread.GetHashCode</a:t>
            </a:r>
            <a:r>
              <a:rPr lang="en-US" dirty="0"/>
              <a:t>()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Thread ta = new Thread( new </a:t>
            </a:r>
            <a:r>
              <a:rPr lang="en-US" dirty="0" err="1"/>
              <a:t>ThreadStart</a:t>
            </a:r>
            <a:r>
              <a:rPr lang="en-US" dirty="0"/>
              <a:t>(Hedgehog) 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 "</a:t>
            </a:r>
            <a:r>
              <a:rPr lang="ru-RU" dirty="0"/>
              <a:t>Вторичный поток " + </a:t>
            </a:r>
            <a:r>
              <a:rPr lang="en-US" dirty="0" err="1"/>
              <a:t>ta.GetHashCode</a:t>
            </a:r>
            <a:r>
              <a:rPr lang="en-US" dirty="0"/>
              <a:t>() 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ta.Start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for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&gt; -6; --</a:t>
            </a:r>
            <a:r>
              <a:rPr lang="en-US" dirty="0" err="1"/>
              <a:t>i</a:t>
            </a:r>
            <a:r>
              <a:rPr lang="en-US" dirty="0"/>
              <a:t> )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{                </a:t>
            </a:r>
            <a:r>
              <a:rPr lang="en-US" dirty="0" err="1"/>
              <a:t>Console.Write</a:t>
            </a:r>
            <a:r>
              <a:rPr lang="en-US" dirty="0"/>
              <a:t>( " " + </a:t>
            </a:r>
            <a:r>
              <a:rPr lang="en-US" dirty="0" err="1"/>
              <a:t>i</a:t>
            </a:r>
            <a:r>
              <a:rPr lang="en-US" dirty="0"/>
              <a:t> ); </a:t>
            </a:r>
            <a:r>
              <a:rPr lang="en-US" dirty="0" err="1"/>
              <a:t>Thread.Sleep</a:t>
            </a:r>
            <a:r>
              <a:rPr lang="en-US" dirty="0"/>
              <a:t>( 400 </a:t>
            </a:r>
            <a:r>
              <a:rPr lang="en-US" dirty="0" smtClean="0"/>
              <a:t>);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27984" y="5157192"/>
            <a:ext cx="4248472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909400" y="5380907"/>
            <a:ext cx="32856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Первичный поток 1</a:t>
            </a:r>
          </a:p>
          <a:p>
            <a:r>
              <a:rPr lang="ru-RU" dirty="0"/>
              <a:t>Вторичный поток 2</a:t>
            </a:r>
          </a:p>
          <a:p>
            <a:r>
              <a:rPr lang="ru-RU" dirty="0"/>
              <a:t> 0 0 -1 -2 1 -3 -4 2 -5 3 4 5</a:t>
            </a:r>
          </a:p>
        </p:txBody>
      </p:sp>
    </p:spTree>
    <p:extLst>
      <p:ext uri="{BB962C8B-B14F-4D97-AF65-F5344CB8AC3E}">
        <p14:creationId xmlns:p14="http://schemas.microsoft.com/office/powerpoint/2010/main" val="2835250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листинге используется </a:t>
            </a:r>
            <a:r>
              <a:rPr lang="ru-RU" dirty="0" smtClean="0"/>
              <a:t>метод </a:t>
            </a:r>
            <a:r>
              <a:rPr lang="ru-RU" dirty="0" err="1" smtClean="0">
                <a:solidFill>
                  <a:srgbClr val="0070C0"/>
                </a:solidFill>
              </a:rPr>
              <a:t>Sleep</a:t>
            </a:r>
            <a:r>
              <a:rPr lang="ru-RU" dirty="0" smtClean="0"/>
              <a:t>, </a:t>
            </a:r>
            <a:r>
              <a:rPr lang="ru-RU" dirty="0"/>
              <a:t>останавливающий функционирование потока на заданное количество миллисекунд. Как видите, оба потока работают одновременно. Если бы они работали с одним и тем же файлом, он был бы испорчен так же, как и приведенный вывод на консоль, поэтому такой способ распараллеливания вычислений имеет смысл только для работы с различными ресурсами.</a:t>
            </a:r>
          </a:p>
        </p:txBody>
      </p:sp>
    </p:spTree>
    <p:extLst>
      <p:ext uri="{BB962C8B-B14F-4D97-AF65-F5344CB8AC3E}">
        <p14:creationId xmlns:p14="http://schemas.microsoft.com/office/powerpoint/2010/main" val="144740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 </a:t>
            </a:r>
            <a:r>
              <a:rPr lang="ru-RU" dirty="0" smtClean="0"/>
              <a:t>Основные </a:t>
            </a:r>
            <a:r>
              <a:rPr lang="ru-RU" dirty="0"/>
              <a:t>элементы класса </a:t>
            </a:r>
            <a:r>
              <a:rPr lang="en-US" dirty="0" smtClean="0"/>
              <a:t>Thread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97860"/>
              </p:ext>
            </p:extLst>
          </p:nvPr>
        </p:nvGraphicFramePr>
        <p:xfrm>
          <a:off x="179512" y="836712"/>
          <a:ext cx="8856984" cy="5775157"/>
        </p:xfrm>
        <a:graphic>
          <a:graphicData uri="http://schemas.openxmlformats.org/drawingml/2006/table">
            <a:tbl>
              <a:tblPr/>
              <a:tblGrid>
                <a:gridCol w="1944216"/>
                <a:gridCol w="1872208"/>
                <a:gridCol w="5040560"/>
              </a:tblGrid>
              <a:tr h="28733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Элемент</a:t>
                      </a:r>
                    </a:p>
                  </a:txBody>
                  <a:tcPr marL="13765" marR="13765" marT="13765" marB="13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Вид</a:t>
                      </a:r>
                    </a:p>
                  </a:txBody>
                  <a:tcPr marL="13765" marR="13765" marT="13765" marB="13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Описание</a:t>
                      </a:r>
                    </a:p>
                  </a:txBody>
                  <a:tcPr marL="13765" marR="13765" marT="13765" marB="13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91912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CurrentThread</a:t>
                      </a:r>
                      <a:endParaRPr lang="en-US" sz="1800" dirty="0">
                        <a:effectLst/>
                      </a:endParaRP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Статическое свойство</a:t>
                      </a: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Возвращает ссылку на выполняющийся поток (только для чтения)</a:t>
                      </a: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3962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Name</a:t>
                      </a:r>
                      <a:endParaRPr lang="en-US" sz="1800">
                        <a:effectLst/>
                      </a:endParaRP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Свойство</a:t>
                      </a: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Установка текстового имени потока</a:t>
                      </a: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48785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Priority</a:t>
                      </a:r>
                      <a:endParaRPr lang="en-US" sz="1800">
                        <a:effectLst/>
                      </a:endParaRP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Свойство</a:t>
                      </a: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Получить/установить </a:t>
                      </a:r>
                      <a:r>
                        <a:rPr lang="ru-RU" sz="1800" i="1" dirty="0">
                          <a:effectLst/>
                        </a:rPr>
                        <a:t>приоритет потока</a:t>
                      </a:r>
                      <a:r>
                        <a:rPr lang="ru-RU" sz="1800" dirty="0">
                          <a:effectLst/>
                        </a:rPr>
                        <a:t> (используются значения </a:t>
                      </a:r>
                      <a:r>
                        <a:rPr lang="ru-RU" sz="1800" dirty="0" smtClean="0">
                          <a:effectLst/>
                        </a:rPr>
                        <a:t>перечисления </a:t>
                      </a:r>
                      <a:r>
                        <a:rPr lang="ru-RU" sz="1800" dirty="0" err="1" smtClean="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ThreadPriority</a:t>
                      </a:r>
                      <a:r>
                        <a:rPr lang="ru-RU" sz="1800" dirty="0">
                          <a:effectLst/>
                        </a:rPr>
                        <a:t> )</a:t>
                      </a: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9649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ThreadState</a:t>
                      </a:r>
                      <a:endParaRPr lang="en-US" sz="1800">
                        <a:effectLst/>
                      </a:endParaRP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Свойство</a:t>
                      </a: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Возвращает состояние потока (используются значения </a:t>
                      </a:r>
                      <a:r>
                        <a:rPr lang="ru-RU" sz="1800" dirty="0" smtClean="0">
                          <a:effectLst/>
                        </a:rPr>
                        <a:t>перечисления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ThreadState</a:t>
                      </a:r>
                      <a:r>
                        <a:rPr lang="ru-RU" sz="1800" dirty="0">
                          <a:effectLst/>
                        </a:rPr>
                        <a:t> )</a:t>
                      </a: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9649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Abort</a:t>
                      </a:r>
                      <a:endParaRPr lang="en-US" sz="1800">
                        <a:effectLst/>
                      </a:endParaRP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Метод</a:t>
                      </a: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Генерирует исключение </a:t>
                      </a:r>
                      <a:r>
                        <a:rPr lang="ru-RU" sz="1800" dirty="0" err="1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ThreadAbortException</a:t>
                      </a:r>
                      <a:r>
                        <a:rPr lang="ru-RU" sz="1800" dirty="0">
                          <a:effectLst/>
                        </a:rPr>
                        <a:t>. Вызов этого метода обычно завершает работу потока</a:t>
                      </a:r>
                    </a:p>
                  </a:txBody>
                  <a:tcPr marL="13765" marR="13765" marT="13765" marB="137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1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552311"/>
              </p:ext>
            </p:extLst>
          </p:nvPr>
        </p:nvGraphicFramePr>
        <p:xfrm>
          <a:off x="179512" y="260648"/>
          <a:ext cx="8712968" cy="5724106"/>
        </p:xfrm>
        <a:graphic>
          <a:graphicData uri="http://schemas.openxmlformats.org/drawingml/2006/table">
            <a:tbl>
              <a:tblPr/>
              <a:tblGrid>
                <a:gridCol w="1993124"/>
                <a:gridCol w="2134648"/>
                <a:gridCol w="4585196"/>
              </a:tblGrid>
              <a:tr h="121128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Sleep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Статический метод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Приостанавливает выполнение текущего потока на заданное количество миллисекунд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49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Interrupt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Метод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Прерывает работу текущего потока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128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Join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Метод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Блокирует вызывающий поток до завершения другого потока или указанного промежутка времени и завершает поток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538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Resume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Метод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Возобновляет работу после приостановки потока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538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Start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Метод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Начинает выполнение потока, определенного делегатом </a:t>
                      </a:r>
                      <a:r>
                        <a:rPr lang="ru-RU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ThreadStart</a:t>
                      </a:r>
                      <a:endParaRPr lang="ru-RU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128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Suspend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Метод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Приостанавливает выполнение потока. Если выполнение потока уже приостановлено, то игнорируется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02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6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/>
              <a:t>using System;</a:t>
            </a:r>
          </a:p>
          <a:p>
            <a:pPr marL="0" indent="0">
              <a:buNone/>
            </a:pPr>
            <a:r>
              <a:rPr lang="en-US" sz="1900" dirty="0"/>
              <a:t>using </a:t>
            </a:r>
            <a:r>
              <a:rPr lang="en-US" sz="1900" dirty="0" err="1"/>
              <a:t>System.Threading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namespace ConsoleApplication1</a:t>
            </a:r>
          </a:p>
          <a:p>
            <a:pPr marL="0" indent="0">
              <a:buNone/>
            </a:pPr>
            <a:r>
              <a:rPr lang="en-US" sz="1900" dirty="0"/>
              <a:t>{</a:t>
            </a:r>
          </a:p>
          <a:p>
            <a:pPr marL="0" indent="0">
              <a:buNone/>
            </a:pPr>
            <a:r>
              <a:rPr lang="en-US" sz="1900" dirty="0"/>
              <a:t>    class Class1</a:t>
            </a:r>
          </a:p>
          <a:p>
            <a:pPr marL="0" indent="0">
              <a:buNone/>
            </a:pPr>
            <a:r>
              <a:rPr lang="en-US" sz="1900" dirty="0"/>
              <a:t>    {   public void Do()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smtClean="0"/>
              <a:t>{  </a:t>
            </a:r>
            <a:r>
              <a:rPr lang="en-US" sz="1900" dirty="0"/>
              <a:t>for ( 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= 0; </a:t>
            </a:r>
            <a:r>
              <a:rPr lang="en-US" sz="1900" dirty="0" err="1"/>
              <a:t>i</a:t>
            </a:r>
            <a:r>
              <a:rPr lang="en-US" sz="1900" dirty="0"/>
              <a:t> &lt; 4; ++</a:t>
            </a:r>
            <a:r>
              <a:rPr lang="en-US" sz="1900" dirty="0" err="1"/>
              <a:t>i</a:t>
            </a:r>
            <a:r>
              <a:rPr lang="en-US" sz="1900" dirty="0"/>
              <a:t> ) </a:t>
            </a:r>
            <a:r>
              <a:rPr lang="en-US" sz="1900" dirty="0" smtClean="0"/>
              <a:t>      </a:t>
            </a:r>
            <a:r>
              <a:rPr lang="en-US" sz="1900" dirty="0"/>
              <a:t>{ </a:t>
            </a:r>
            <a:r>
              <a:rPr lang="en-US" sz="1900" dirty="0" err="1"/>
              <a:t>Console.Write</a:t>
            </a:r>
            <a:r>
              <a:rPr lang="en-US" sz="1900" dirty="0"/>
              <a:t>( " " + </a:t>
            </a:r>
            <a:r>
              <a:rPr lang="en-US" sz="1900" dirty="0" err="1"/>
              <a:t>i</a:t>
            </a:r>
            <a:r>
              <a:rPr lang="en-US" sz="1900" dirty="0"/>
              <a:t> ); </a:t>
            </a:r>
            <a:r>
              <a:rPr lang="en-US" sz="1900" dirty="0" err="1"/>
              <a:t>Thread.Sleep</a:t>
            </a:r>
            <a:r>
              <a:rPr lang="en-US" sz="1900" dirty="0"/>
              <a:t>( 3 ); </a:t>
            </a:r>
            <a:r>
              <a:rPr lang="en-US" sz="1900" dirty="0" smtClean="0"/>
              <a:t>}        }    }    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class Program</a:t>
            </a:r>
          </a:p>
          <a:p>
            <a:pPr marL="0" indent="0">
              <a:buNone/>
            </a:pPr>
            <a:r>
              <a:rPr lang="en-US" sz="1900" dirty="0"/>
              <a:t>    {   static void Main()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smtClean="0"/>
              <a:t>{            </a:t>
            </a:r>
            <a:r>
              <a:rPr lang="en-US" sz="1900" dirty="0"/>
              <a:t>Class1 a = new Class1();</a:t>
            </a:r>
          </a:p>
          <a:p>
            <a:pPr marL="0" indent="0">
              <a:buNone/>
            </a:pPr>
            <a:r>
              <a:rPr lang="en-US" sz="1900" dirty="0"/>
              <a:t>            Thread t1 = new Thread( new </a:t>
            </a:r>
            <a:r>
              <a:rPr lang="en-US" sz="1900" dirty="0" err="1"/>
              <a:t>ThreadStart</a:t>
            </a:r>
            <a:r>
              <a:rPr lang="en-US" sz="1900" dirty="0"/>
              <a:t>( </a:t>
            </a:r>
            <a:r>
              <a:rPr lang="en-US" sz="1900" dirty="0" err="1"/>
              <a:t>a.Do</a:t>
            </a:r>
            <a:r>
              <a:rPr lang="en-US" sz="1900" dirty="0"/>
              <a:t> ) );</a:t>
            </a:r>
          </a:p>
          <a:p>
            <a:pPr marL="0" indent="0">
              <a:buNone/>
            </a:pPr>
            <a:r>
              <a:rPr lang="en-US" sz="1900" dirty="0"/>
              <a:t>            t1.Name = "Second";</a:t>
            </a:r>
          </a:p>
          <a:p>
            <a:pPr marL="0" indent="0">
              <a:buNone/>
            </a:pPr>
            <a:r>
              <a:rPr lang="en-US" sz="1900" dirty="0"/>
              <a:t>            </a:t>
            </a:r>
            <a:r>
              <a:rPr lang="en-US" sz="1900" dirty="0" err="1"/>
              <a:t>Console.WriteLine</a:t>
            </a:r>
            <a:r>
              <a:rPr lang="en-US" sz="1900" dirty="0"/>
              <a:t>( "</a:t>
            </a:r>
            <a:r>
              <a:rPr lang="ru-RU" sz="1900" dirty="0"/>
              <a:t>Поток " + </a:t>
            </a:r>
            <a:r>
              <a:rPr lang="en-US" sz="1900" dirty="0"/>
              <a:t>t1.Name );</a:t>
            </a:r>
          </a:p>
          <a:p>
            <a:pPr marL="0" indent="0">
              <a:buNone/>
            </a:pPr>
            <a:r>
              <a:rPr lang="en-US" sz="1900" dirty="0"/>
              <a:t>            t1.Start</a:t>
            </a:r>
            <a:r>
              <a:rPr lang="en-US" sz="1900" dirty="0" smtClean="0"/>
              <a:t>();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     Thread t2 = new Thread( new </a:t>
            </a:r>
            <a:r>
              <a:rPr lang="en-US" sz="1900" dirty="0" err="1"/>
              <a:t>ThreadStart</a:t>
            </a:r>
            <a:r>
              <a:rPr lang="en-US" sz="1900" dirty="0"/>
              <a:t>( </a:t>
            </a:r>
            <a:r>
              <a:rPr lang="en-US" sz="1900" dirty="0" err="1"/>
              <a:t>a.Do</a:t>
            </a:r>
            <a:r>
              <a:rPr lang="en-US" sz="1900" dirty="0"/>
              <a:t> ) );</a:t>
            </a:r>
          </a:p>
          <a:p>
            <a:pPr marL="0" indent="0">
              <a:buNone/>
            </a:pPr>
            <a:r>
              <a:rPr lang="en-US" sz="1900" dirty="0"/>
              <a:t>            t2.Name = "Third";</a:t>
            </a:r>
          </a:p>
          <a:p>
            <a:pPr marL="0" indent="0">
              <a:buNone/>
            </a:pPr>
            <a:r>
              <a:rPr lang="en-US" sz="1900" dirty="0"/>
              <a:t>            </a:t>
            </a:r>
            <a:r>
              <a:rPr lang="en-US" sz="1900" dirty="0" err="1"/>
              <a:t>Console.WriteLine</a:t>
            </a:r>
            <a:r>
              <a:rPr lang="en-US" sz="1900" dirty="0"/>
              <a:t>( "</a:t>
            </a:r>
            <a:r>
              <a:rPr lang="ru-RU" sz="1900" dirty="0"/>
              <a:t>Поток " + </a:t>
            </a:r>
            <a:r>
              <a:rPr lang="en-US" sz="1900" dirty="0"/>
              <a:t>t2.Name </a:t>
            </a:r>
            <a:r>
              <a:rPr lang="en-US" sz="1900" dirty="0" smtClean="0"/>
              <a:t>);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     t2.Start();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smtClean="0"/>
              <a:t>}    }</a:t>
            </a:r>
            <a:r>
              <a:rPr lang="ru-RU" sz="1900" dirty="0" smtClean="0"/>
              <a:t>   </a:t>
            </a:r>
            <a:r>
              <a:rPr lang="en-US" sz="1900" dirty="0" smtClean="0"/>
              <a:t>}</a:t>
            </a:r>
            <a:endParaRPr lang="ru-RU" sz="19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4168" y="5157192"/>
            <a:ext cx="295232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537321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</a:t>
            </a:r>
            <a:r>
              <a:rPr lang="ru-RU" dirty="0" err="1"/>
              <a:t>Second</a:t>
            </a:r>
            <a:endParaRPr lang="ru-RU" dirty="0"/>
          </a:p>
          <a:p>
            <a:r>
              <a:rPr lang="ru-RU" dirty="0"/>
              <a:t>Поток </a:t>
            </a:r>
            <a:r>
              <a:rPr lang="ru-RU" dirty="0" err="1"/>
              <a:t>Third</a:t>
            </a:r>
            <a:endParaRPr lang="ru-RU" dirty="0"/>
          </a:p>
          <a:p>
            <a:r>
              <a:rPr lang="ru-RU" dirty="0"/>
              <a:t> 0 0 1 1 2 2 3 3</a:t>
            </a:r>
          </a:p>
        </p:txBody>
      </p:sp>
    </p:spTree>
    <p:extLst>
      <p:ext uri="{BB962C8B-B14F-4D97-AF65-F5344CB8AC3E}">
        <p14:creationId xmlns:p14="http://schemas.microsoft.com/office/powerpoint/2010/main" val="56304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4807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Для того чтобы блок кода мог использоваться в каждый момент только одним потоком, применяется </a:t>
            </a:r>
            <a:r>
              <a:rPr lang="ru-RU" dirty="0" smtClean="0"/>
              <a:t>оператор </a:t>
            </a:r>
            <a:r>
              <a:rPr lang="ru-RU" dirty="0" err="1" smtClean="0">
                <a:solidFill>
                  <a:srgbClr val="0070C0"/>
                </a:solidFill>
              </a:rPr>
              <a:t>lock</a:t>
            </a:r>
            <a:r>
              <a:rPr lang="ru-RU" dirty="0"/>
              <a:t>. Формат оператора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lock</a:t>
            </a:r>
            <a:r>
              <a:rPr lang="ru-RU" dirty="0">
                <a:solidFill>
                  <a:srgbClr val="0070C0"/>
                </a:solidFill>
              </a:rPr>
              <a:t> ( выражение ) </a:t>
            </a:r>
            <a:r>
              <a:rPr lang="ru-RU" dirty="0" err="1">
                <a:solidFill>
                  <a:srgbClr val="0070C0"/>
                </a:solidFill>
              </a:rPr>
              <a:t>блок_операторов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/>
              <a:t>Выражение определяет объект, который требуется заблокировать. Для обычных методов в качестве выражения используется ключевое слово </a:t>
            </a:r>
            <a:r>
              <a:rPr lang="ru-RU" dirty="0" err="1">
                <a:solidFill>
                  <a:srgbClr val="0070C0"/>
                </a:solidFill>
              </a:rPr>
              <a:t>this</a:t>
            </a:r>
            <a:r>
              <a:rPr lang="ru-RU" dirty="0"/>
              <a:t>, для статических — </a:t>
            </a:r>
            <a:r>
              <a:rPr lang="ru-RU" dirty="0" err="1">
                <a:solidFill>
                  <a:srgbClr val="0070C0"/>
                </a:solidFill>
              </a:rPr>
              <a:t>typeof</a:t>
            </a:r>
            <a:r>
              <a:rPr lang="ru-RU" dirty="0"/>
              <a:t>( класс ). Блок операторов задает критическую секцию кода, которую требуется заблокировать.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Например, блокировка операторов в приведенном ранее методе </a:t>
            </a:r>
            <a:r>
              <a:rPr lang="ru-RU" dirty="0" err="1">
                <a:solidFill>
                  <a:srgbClr val="0070C0"/>
                </a:solidFill>
              </a:rPr>
              <a:t>Do</a:t>
            </a:r>
            <a:r>
              <a:rPr lang="ru-RU" dirty="0"/>
              <a:t> выглядит следующим образом: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()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err="1"/>
              <a:t>lock</a:t>
            </a:r>
            <a:r>
              <a:rPr lang="ru-RU" dirty="0"/>
              <a:t>( </a:t>
            </a:r>
            <a:r>
              <a:rPr lang="ru-RU" dirty="0" err="1"/>
              <a:t>this</a:t>
            </a:r>
            <a:r>
              <a:rPr lang="ru-RU" dirty="0"/>
              <a:t> )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ru-RU" dirty="0" err="1"/>
              <a:t>for</a:t>
            </a:r>
            <a:r>
              <a:rPr lang="ru-RU" dirty="0"/>
              <a:t> ( </a:t>
            </a:r>
            <a:r>
              <a:rPr lang="ru-RU" dirty="0" err="1"/>
              <a:t>int</a:t>
            </a:r>
            <a:r>
              <a:rPr lang="ru-RU" dirty="0"/>
              <a:t> i = 0; i &lt; 4; ++i ) </a:t>
            </a:r>
          </a:p>
          <a:p>
            <a:pPr marL="0" indent="0">
              <a:buNone/>
            </a:pPr>
            <a:r>
              <a:rPr lang="ru-RU" dirty="0"/>
              <a:t>            { </a:t>
            </a:r>
            <a:r>
              <a:rPr lang="ru-RU" dirty="0" err="1"/>
              <a:t>Console.Write</a:t>
            </a:r>
            <a:r>
              <a:rPr lang="ru-RU" dirty="0"/>
              <a:t>( " " + i ); </a:t>
            </a:r>
            <a:r>
              <a:rPr lang="ru-RU" dirty="0" err="1"/>
              <a:t>Thread.Sleep</a:t>
            </a:r>
            <a:r>
              <a:rPr lang="ru-RU" dirty="0"/>
              <a:t>( 30 );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96136" y="3645024"/>
            <a:ext cx="1800200" cy="106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796136" y="378904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</a:t>
            </a:r>
            <a:r>
              <a:rPr lang="ru-RU" dirty="0" err="1"/>
              <a:t>Second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Поток </a:t>
            </a:r>
            <a:r>
              <a:rPr lang="ru-RU" dirty="0" err="1"/>
              <a:t>Third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0 </a:t>
            </a:r>
            <a:r>
              <a:rPr lang="ru-RU" dirty="0"/>
              <a:t>1 2 3 0 1 2 3</a:t>
            </a:r>
          </a:p>
        </p:txBody>
      </p:sp>
    </p:spTree>
    <p:extLst>
      <p:ext uri="{BB962C8B-B14F-4D97-AF65-F5344CB8AC3E}">
        <p14:creationId xmlns:p14="http://schemas.microsoft.com/office/powerpoint/2010/main" val="260820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Асинхронные делегаты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712968" cy="6048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Делегат можно вызвать на выполнение либо синхронно, как во всех приведенных ранее примерах, либо асинхронно с помощью </a:t>
            </a:r>
            <a:r>
              <a:rPr lang="ru-RU" dirty="0" smtClean="0"/>
              <a:t>методов </a:t>
            </a:r>
            <a:r>
              <a:rPr lang="ru-RU" dirty="0" err="1" smtClean="0">
                <a:solidFill>
                  <a:srgbClr val="0070C0"/>
                </a:solidFill>
              </a:rPr>
              <a:t>BeginInvoke</a:t>
            </a:r>
            <a:r>
              <a:rPr lang="ru-RU" dirty="0" smtClean="0"/>
              <a:t> и </a:t>
            </a:r>
            <a:r>
              <a:rPr lang="ru-RU" dirty="0" err="1" smtClean="0">
                <a:solidFill>
                  <a:srgbClr val="0070C0"/>
                </a:solidFill>
              </a:rPr>
              <a:t>EndInvoke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При вызове делегата с помощью </a:t>
            </a:r>
            <a:r>
              <a:rPr lang="ru-RU" dirty="0" smtClean="0"/>
              <a:t>метода </a:t>
            </a:r>
            <a:r>
              <a:rPr lang="ru-RU" dirty="0" err="1" smtClean="0">
                <a:solidFill>
                  <a:srgbClr val="0070C0"/>
                </a:solidFill>
              </a:rPr>
              <a:t>BeginInvoke</a:t>
            </a:r>
            <a:r>
              <a:rPr lang="ru-RU" dirty="0" smtClean="0"/>
              <a:t> среда </a:t>
            </a:r>
            <a:r>
              <a:rPr lang="ru-RU" dirty="0"/>
              <a:t>выполнения создает для исполнения метода отдельный поток и возвращает управление оператору, следующему за вызовом. При этом в исходном потоке можно продолжать вычисления.</a:t>
            </a:r>
          </a:p>
          <a:p>
            <a:pPr marL="0" indent="0">
              <a:buNone/>
            </a:pPr>
            <a:r>
              <a:rPr lang="ru-RU" dirty="0"/>
              <a:t>Если при </a:t>
            </a:r>
            <a:r>
              <a:rPr lang="ru-RU" dirty="0" smtClean="0"/>
              <a:t>вызове </a:t>
            </a:r>
            <a:r>
              <a:rPr lang="ru-RU" dirty="0" err="1" smtClean="0">
                <a:solidFill>
                  <a:srgbClr val="0070C0"/>
                </a:solidFill>
              </a:rPr>
              <a:t>BeginInvoke</a:t>
            </a:r>
            <a:r>
              <a:rPr lang="ru-RU" dirty="0" smtClean="0"/>
              <a:t> был </a:t>
            </a:r>
            <a:r>
              <a:rPr lang="ru-RU" dirty="0"/>
              <a:t>указан метод обратного вызова, этот метод вызывается после завершения потока. Метод обратного вызова также задается с помощью делегата, при этом используется стандартный </a:t>
            </a:r>
            <a:r>
              <a:rPr lang="ru-RU" dirty="0" smtClean="0"/>
              <a:t>делегат </a:t>
            </a:r>
            <a:r>
              <a:rPr lang="ru-RU" dirty="0" err="1" smtClean="0">
                <a:solidFill>
                  <a:srgbClr val="0070C0"/>
                </a:solidFill>
              </a:rPr>
              <a:t>AsyncCallback</a:t>
            </a:r>
            <a:r>
              <a:rPr lang="ru-RU" dirty="0"/>
              <a:t>. В методе обратного вызова для получения возвращаемого значения и выходных параметров применяется </a:t>
            </a:r>
            <a:r>
              <a:rPr lang="ru-RU" dirty="0" smtClean="0"/>
              <a:t>метод </a:t>
            </a:r>
            <a:r>
              <a:rPr lang="ru-RU" dirty="0" err="1" smtClean="0">
                <a:solidFill>
                  <a:srgbClr val="0070C0"/>
                </a:solidFill>
              </a:rPr>
              <a:t>EndInvok</a:t>
            </a:r>
            <a:r>
              <a:rPr lang="ru-RU" dirty="0" err="1" smtClean="0"/>
              <a:t>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Если метод обратного вызова не был указан в параметрах </a:t>
            </a:r>
            <a:r>
              <a:rPr lang="ru-RU" dirty="0" smtClean="0"/>
              <a:t>метода </a:t>
            </a:r>
            <a:r>
              <a:rPr lang="ru-RU" dirty="0" err="1" smtClean="0">
                <a:solidFill>
                  <a:srgbClr val="0070C0"/>
                </a:solidFill>
              </a:rPr>
              <a:t>BeginInvoke</a:t>
            </a:r>
            <a:r>
              <a:rPr lang="ru-RU" dirty="0"/>
              <a:t>, </a:t>
            </a:r>
            <a:r>
              <a:rPr lang="ru-RU" dirty="0" smtClean="0"/>
              <a:t>метод </a:t>
            </a:r>
            <a:r>
              <a:rPr lang="ru-RU" dirty="0" err="1" smtClean="0">
                <a:solidFill>
                  <a:srgbClr val="0070C0"/>
                </a:solidFill>
              </a:rPr>
              <a:t>EndInvoke</a:t>
            </a:r>
            <a:r>
              <a:rPr lang="ru-RU" dirty="0" smtClean="0"/>
              <a:t> можно </a:t>
            </a:r>
            <a:r>
              <a:rPr lang="ru-RU" dirty="0"/>
              <a:t>использовать в потоке, инициировавшем запрос.</a:t>
            </a:r>
          </a:p>
        </p:txBody>
      </p:sp>
    </p:spTree>
    <p:extLst>
      <p:ext uri="{BB962C8B-B14F-4D97-AF65-F5344CB8AC3E}">
        <p14:creationId xmlns:p14="http://schemas.microsoft.com/office/powerpoint/2010/main" val="1349862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Асинхронные делегаты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964488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Класс </a:t>
            </a:r>
            <a:r>
              <a:rPr lang="ru-RU" sz="2000" dirty="0" err="1" smtClean="0">
                <a:solidFill>
                  <a:srgbClr val="0070C0"/>
                </a:solidFill>
              </a:rPr>
              <a:t>Factorizer</a:t>
            </a:r>
            <a:r>
              <a:rPr lang="ru-RU" sz="2000" dirty="0" smtClean="0"/>
              <a:t> содержит метод </a:t>
            </a:r>
            <a:r>
              <a:rPr lang="ru-RU" sz="2000" dirty="0" err="1" smtClean="0">
                <a:solidFill>
                  <a:srgbClr val="0070C0"/>
                </a:solidFill>
              </a:rPr>
              <a:t>Factorize</a:t>
            </a:r>
            <a:r>
              <a:rPr lang="ru-RU" sz="2000" dirty="0"/>
              <a:t>, выполняющий разложение на множители. Этот метод асинхронно вызывается двумя способами: в </a:t>
            </a:r>
            <a:r>
              <a:rPr lang="ru-RU" sz="2000" dirty="0" smtClean="0"/>
              <a:t>методе </a:t>
            </a:r>
            <a:r>
              <a:rPr lang="ru-RU" sz="2000" dirty="0" smtClean="0">
                <a:solidFill>
                  <a:srgbClr val="0070C0"/>
                </a:solidFill>
              </a:rPr>
              <a:t>Num1</a:t>
            </a:r>
            <a:r>
              <a:rPr lang="ru-RU" sz="2000" dirty="0" smtClean="0"/>
              <a:t> метод </a:t>
            </a:r>
            <a:r>
              <a:rPr lang="ru-RU" sz="2000" dirty="0"/>
              <a:t>обратного вызова задается </a:t>
            </a:r>
            <a:r>
              <a:rPr lang="ru-RU" sz="2000" dirty="0" smtClean="0"/>
              <a:t>в </a:t>
            </a:r>
            <a:r>
              <a:rPr lang="ru-RU" sz="2000" dirty="0" err="1" smtClean="0">
                <a:solidFill>
                  <a:srgbClr val="0070C0"/>
                </a:solidFill>
              </a:rPr>
              <a:t>BeginInvoke</a:t>
            </a:r>
            <a:r>
              <a:rPr lang="ru-RU" sz="2000" dirty="0"/>
              <a:t>, в </a:t>
            </a:r>
            <a:r>
              <a:rPr lang="ru-RU" sz="2000" dirty="0" smtClean="0"/>
              <a:t>методе </a:t>
            </a:r>
            <a:r>
              <a:rPr lang="ru-RU" sz="2000" dirty="0" smtClean="0">
                <a:solidFill>
                  <a:srgbClr val="0070C0"/>
                </a:solidFill>
              </a:rPr>
              <a:t>Num2</a:t>
            </a:r>
            <a:r>
              <a:rPr lang="ru-RU" sz="2000" dirty="0"/>
              <a:t> имеют место ожидание завершения потока и непосредственный </a:t>
            </a:r>
            <a:r>
              <a:rPr lang="ru-RU" sz="2000" dirty="0" smtClean="0"/>
              <a:t>вызов </a:t>
            </a:r>
            <a:r>
              <a:rPr lang="ru-RU" sz="2000" dirty="0" err="1" smtClean="0">
                <a:solidFill>
                  <a:srgbClr val="0070C0"/>
                </a:solidFill>
              </a:rPr>
              <a:t>EndInvoke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using System;</a:t>
            </a:r>
          </a:p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System.Threading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System.Runtime.Remoting.Messaging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// </a:t>
            </a:r>
            <a:r>
              <a:rPr lang="ru-RU" sz="2400" dirty="0"/>
              <a:t>асинхронный делегат</a:t>
            </a:r>
          </a:p>
          <a:p>
            <a:pPr marL="0" indent="0">
              <a:buNone/>
            </a:pPr>
            <a:r>
              <a:rPr lang="en-US" sz="2400" dirty="0"/>
              <a:t>public delegate </a:t>
            </a:r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dirty="0" err="1"/>
              <a:t>AsyncDelegate</a:t>
            </a:r>
            <a:r>
              <a:rPr lang="en-US" sz="2400" dirty="0"/>
              <a:t> 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, out </a:t>
            </a:r>
            <a:r>
              <a:rPr lang="en-US" sz="2400" dirty="0" err="1"/>
              <a:t>int</a:t>
            </a:r>
            <a:r>
              <a:rPr lang="en-US" sz="2400" dirty="0"/>
              <a:t> m1, out </a:t>
            </a:r>
            <a:r>
              <a:rPr lang="en-US" sz="2400" dirty="0" err="1"/>
              <a:t>int</a:t>
            </a:r>
            <a:r>
              <a:rPr lang="en-US" sz="2400" dirty="0"/>
              <a:t> m2 );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// </a:t>
            </a:r>
            <a:r>
              <a:rPr lang="ru-RU" sz="2400" dirty="0"/>
              <a:t>класс, выполняющий разложение числа на множители</a:t>
            </a:r>
          </a:p>
        </p:txBody>
      </p:sp>
    </p:spTree>
    <p:extLst>
      <p:ext uri="{BB962C8B-B14F-4D97-AF65-F5344CB8AC3E}">
        <p14:creationId xmlns:p14="http://schemas.microsoft.com/office/powerpoint/2010/main" val="180005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public class </a:t>
            </a:r>
            <a:r>
              <a:rPr lang="en-US" sz="2800" dirty="0" err="1"/>
              <a:t>Factorizer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bool</a:t>
            </a:r>
            <a:r>
              <a:rPr lang="en-US" sz="2800" dirty="0"/>
              <a:t> Factorize(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, out </a:t>
            </a:r>
            <a:r>
              <a:rPr lang="en-US" sz="2800" dirty="0" err="1"/>
              <a:t>int</a:t>
            </a:r>
            <a:r>
              <a:rPr lang="en-US" sz="2800" dirty="0"/>
              <a:t> m1, out </a:t>
            </a:r>
            <a:r>
              <a:rPr lang="en-US" sz="2800" dirty="0" err="1"/>
              <a:t>int</a:t>
            </a:r>
            <a:r>
              <a:rPr lang="en-US" sz="2800" dirty="0"/>
              <a:t> m2 )</a:t>
            </a:r>
          </a:p>
          <a:p>
            <a:pPr marL="0" indent="0">
              <a:buNone/>
            </a:pPr>
            <a:r>
              <a:rPr lang="en-US" sz="2800" dirty="0"/>
              <a:t>    {</a:t>
            </a:r>
          </a:p>
          <a:p>
            <a:pPr marL="0" indent="0">
              <a:buNone/>
            </a:pPr>
            <a:r>
              <a:rPr lang="en-US" sz="2800" dirty="0"/>
              <a:t>        m1 = 1;    m2 = </a:t>
            </a:r>
            <a:r>
              <a:rPr lang="en-US" sz="2800" dirty="0" err="1"/>
              <a:t>Num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  for (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2;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Num</a:t>
            </a:r>
            <a:r>
              <a:rPr lang="en-US" sz="2800" dirty="0"/>
              <a:t>; </a:t>
            </a:r>
            <a:r>
              <a:rPr lang="en-US" sz="2800" dirty="0" err="1"/>
              <a:t>i</a:t>
            </a:r>
            <a:r>
              <a:rPr lang="en-US" sz="2800" dirty="0"/>
              <a:t>++ )</a:t>
            </a:r>
          </a:p>
          <a:p>
            <a:pPr marL="0" indent="0">
              <a:buNone/>
            </a:pPr>
            <a:r>
              <a:rPr lang="en-US" sz="2800" dirty="0"/>
              <a:t>            if ( 0 == (</a:t>
            </a:r>
            <a:r>
              <a:rPr lang="en-US" sz="2800" dirty="0" err="1"/>
              <a:t>Num</a:t>
            </a:r>
            <a:r>
              <a:rPr lang="en-US" sz="2800" dirty="0"/>
              <a:t> % </a:t>
            </a:r>
            <a:r>
              <a:rPr lang="en-US" sz="2800" dirty="0" err="1"/>
              <a:t>i</a:t>
            </a:r>
            <a:r>
              <a:rPr lang="en-US" sz="2800" dirty="0"/>
              <a:t>) ) { m1 = </a:t>
            </a:r>
            <a:r>
              <a:rPr lang="en-US" sz="2800" dirty="0" err="1"/>
              <a:t>i</a:t>
            </a:r>
            <a:r>
              <a:rPr lang="en-US" sz="2800" dirty="0"/>
              <a:t>; m2 = </a:t>
            </a:r>
            <a:r>
              <a:rPr lang="en-US" sz="2800" dirty="0" err="1"/>
              <a:t>Num</a:t>
            </a:r>
            <a:r>
              <a:rPr lang="en-US" sz="2800" dirty="0"/>
              <a:t> / </a:t>
            </a:r>
            <a:r>
              <a:rPr lang="en-US" sz="2800" dirty="0" err="1"/>
              <a:t>i</a:t>
            </a:r>
            <a:r>
              <a:rPr lang="en-US" sz="2800" dirty="0"/>
              <a:t>; break; 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if (1 == m1 ) return false;</a:t>
            </a:r>
          </a:p>
          <a:p>
            <a:pPr marL="0" indent="0">
              <a:buNone/>
            </a:pPr>
            <a:r>
              <a:rPr lang="en-US" sz="2800" dirty="0"/>
              <a:t>        else          return true;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2723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5527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// класс, получающий делегат и результаты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PNum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Number;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PNum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number ) { Number = number;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[</a:t>
            </a:r>
            <a:r>
              <a:rPr lang="en-US" dirty="0" err="1"/>
              <a:t>OneWayAttribute</a:t>
            </a:r>
            <a:r>
              <a:rPr lang="en-US" dirty="0"/>
              <a:t>()]</a:t>
            </a:r>
          </a:p>
          <a:p>
            <a:pPr marL="0" indent="0">
              <a:buNone/>
            </a:pPr>
            <a:r>
              <a:rPr lang="en-US" dirty="0"/>
              <a:t>                                             // </a:t>
            </a:r>
            <a:r>
              <a:rPr lang="ru-RU" dirty="0"/>
              <a:t>метод, получающий результаты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public void Res( </a:t>
            </a:r>
            <a:r>
              <a:rPr lang="en-US" dirty="0" err="1"/>
              <a:t>IAsyncResult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m1, m2; </a:t>
            </a:r>
          </a:p>
          <a:p>
            <a:pPr marL="0" indent="0">
              <a:buNone/>
            </a:pPr>
            <a:r>
              <a:rPr lang="en-US" dirty="0"/>
              <a:t>                                        // </a:t>
            </a:r>
            <a:r>
              <a:rPr lang="ru-RU" dirty="0"/>
              <a:t>получение делегата из </a:t>
            </a:r>
            <a:r>
              <a:rPr lang="en-US" dirty="0" err="1"/>
              <a:t>AsyncResult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AsyncDelegate</a:t>
            </a:r>
            <a:r>
              <a:rPr lang="en-US" dirty="0"/>
              <a:t> ad = (</a:t>
            </a:r>
            <a:r>
              <a:rPr lang="en-US" dirty="0" err="1"/>
              <a:t>AsyncDelegate</a:t>
            </a:r>
            <a:r>
              <a:rPr lang="en-US" dirty="0"/>
              <a:t>)((</a:t>
            </a:r>
            <a:r>
              <a:rPr lang="en-US" dirty="0" err="1"/>
              <a:t>AsyncResult</a:t>
            </a:r>
            <a:r>
              <a:rPr lang="en-US" dirty="0"/>
              <a:t>)</a:t>
            </a:r>
            <a:r>
              <a:rPr lang="en-US" dirty="0" err="1"/>
              <a:t>ar</a:t>
            </a:r>
            <a:r>
              <a:rPr lang="en-US" dirty="0"/>
              <a:t>).</a:t>
            </a:r>
            <a:r>
              <a:rPr lang="en-US" dirty="0" err="1"/>
              <a:t>AsyncDelegate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// </a:t>
            </a:r>
            <a:r>
              <a:rPr lang="ru-RU" dirty="0"/>
              <a:t>получение результатов выполнения метода </a:t>
            </a:r>
            <a:r>
              <a:rPr lang="en-US" dirty="0"/>
              <a:t>Factorize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ad.EndInvoke</a:t>
            </a:r>
            <a:r>
              <a:rPr lang="en-US" dirty="0"/>
              <a:t>( out m1, out m2, </a:t>
            </a:r>
            <a:r>
              <a:rPr lang="en-US" dirty="0" err="1"/>
              <a:t>ar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// </a:t>
            </a:r>
            <a:r>
              <a:rPr lang="ru-RU" dirty="0"/>
              <a:t>вывод результатов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 "</a:t>
            </a:r>
            <a:r>
              <a:rPr lang="ru-RU" dirty="0"/>
              <a:t>Первый способ : множители {0} : {1} {2}", </a:t>
            </a:r>
          </a:p>
          <a:p>
            <a:pPr marL="0" indent="0">
              <a:buNone/>
            </a:pPr>
            <a:r>
              <a:rPr lang="ru-RU" dirty="0"/>
              <a:t>                           </a:t>
            </a:r>
            <a:r>
              <a:rPr lang="en-US" dirty="0"/>
              <a:t>Number, m1, m2 );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13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 b="1" dirty="0"/>
              <a:t>LINQ</a:t>
            </a:r>
            <a:r>
              <a:rPr lang="ru-RU" altLang="en-US" sz="2400" dirty="0"/>
              <a:t> (</a:t>
            </a:r>
            <a:r>
              <a:rPr lang="ru-RU" altLang="en-US" sz="2400" b="1" dirty="0" err="1"/>
              <a:t>L</a:t>
            </a:r>
            <a:r>
              <a:rPr lang="ru-RU" altLang="en-US" sz="2400" dirty="0" err="1"/>
              <a:t>anguage</a:t>
            </a:r>
            <a:r>
              <a:rPr lang="ru-RU" altLang="en-US" sz="2400" dirty="0"/>
              <a:t>-</a:t>
            </a:r>
            <a:r>
              <a:rPr lang="ru-RU" altLang="en-US" sz="2400" b="1" dirty="0"/>
              <a:t>I</a:t>
            </a:r>
            <a:r>
              <a:rPr lang="en-US" altLang="en-US" sz="2400" b="1" dirty="0"/>
              <a:t>N</a:t>
            </a:r>
            <a:r>
              <a:rPr lang="ru-RU" altLang="en-US" sz="2400" dirty="0" err="1"/>
              <a:t>tegrated</a:t>
            </a:r>
            <a:r>
              <a:rPr lang="ru-RU" altLang="en-US" sz="2400" dirty="0"/>
              <a:t> </a:t>
            </a:r>
            <a:r>
              <a:rPr lang="ru-RU" altLang="en-US" sz="2400" b="1" dirty="0" err="1"/>
              <a:t>Q</a:t>
            </a:r>
            <a:r>
              <a:rPr lang="ru-RU" altLang="en-US" sz="2400" dirty="0" err="1"/>
              <a:t>uery</a:t>
            </a:r>
            <a:r>
              <a:rPr lang="ru-RU" altLang="en-US" sz="2400" dirty="0"/>
              <a:t>) - язык запросов, встроенный в язык программирования.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/>
              <a:t>Запрос</a:t>
            </a:r>
            <a:r>
              <a:rPr lang="en-US" altLang="en-US" sz="2400" b="1" dirty="0"/>
              <a:t> </a:t>
            </a:r>
            <a:r>
              <a:rPr lang="ru-RU" altLang="en-US" sz="2400" b="1" dirty="0"/>
              <a:t>(</a:t>
            </a:r>
            <a:r>
              <a:rPr lang="en-US" altLang="en-US" sz="2400" b="1" dirty="0"/>
              <a:t>query</a:t>
            </a:r>
            <a:r>
              <a:rPr lang="ru-RU" altLang="en-US" sz="2400" b="1" dirty="0"/>
              <a:t>)</a:t>
            </a:r>
            <a:r>
              <a:rPr lang="ru-RU" altLang="en-US" sz="2400" dirty="0"/>
              <a:t> представляет собой выражение, извлекающее данные из источника данных.  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ru-RU" altLang="en-US" sz="2400" dirty="0"/>
              <a:t>Источники данных могут быть </a:t>
            </a:r>
            <a:r>
              <a:rPr lang="ru-RU" altLang="en-US" sz="2400" dirty="0" smtClean="0"/>
              <a:t>разнообразны </a:t>
            </a:r>
            <a:r>
              <a:rPr lang="ru-RU" altLang="en-US" sz="2400" dirty="0"/>
              <a:t>– коллекции объектов, БД, документы </a:t>
            </a:r>
            <a:r>
              <a:rPr lang="en-US" altLang="en-US" sz="2400" dirty="0"/>
              <a:t>XML </a:t>
            </a:r>
            <a:r>
              <a:rPr lang="ru-RU" altLang="en-US" sz="2400" dirty="0"/>
              <a:t>и т.п. Соответственно, для каждого типа источников существует множество различных способов описания запросов – операции ЯП, </a:t>
            </a:r>
            <a:r>
              <a:rPr lang="en-US" altLang="en-US" sz="2400" dirty="0"/>
              <a:t>SQL, XPath/XQuery.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Общая структура запроса: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источник (</a:t>
            </a:r>
            <a:r>
              <a:rPr lang="ru-RU" altLang="en-US" sz="2000" b="1" dirty="0"/>
              <a:t>откуда</a:t>
            </a:r>
            <a:r>
              <a:rPr lang="ru-RU" altLang="en-US" sz="2000" dirty="0"/>
              <a:t> берем?) – исходное множество 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критерии отбора (</a:t>
            </a:r>
            <a:r>
              <a:rPr lang="ru-RU" altLang="en-US" sz="2000" b="1" dirty="0"/>
              <a:t>что</a:t>
            </a:r>
            <a:r>
              <a:rPr lang="ru-RU" altLang="en-US" sz="2000" dirty="0"/>
              <a:t> берем?) – операция селекции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выходная структура (</a:t>
            </a:r>
            <a:r>
              <a:rPr lang="ru-RU" altLang="en-US" sz="2000" b="1" dirty="0"/>
              <a:t>как</a:t>
            </a:r>
            <a:r>
              <a:rPr lang="ru-RU" altLang="en-US" sz="2000" dirty="0"/>
              <a:t> берем?) – операция проекции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044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5527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// демонстрационный класс</a:t>
            </a:r>
          </a:p>
          <a:p>
            <a:pPr marL="0" indent="0">
              <a:buNone/>
            </a:pPr>
            <a:r>
              <a:rPr lang="en-US" dirty="0"/>
              <a:t>public class Simple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              // </a:t>
            </a:r>
            <a:r>
              <a:rPr lang="ru-RU" dirty="0"/>
              <a:t>способ 1: используется функция обратного вызова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public void Num1()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Factorizer</a:t>
            </a:r>
            <a:r>
              <a:rPr lang="en-US" dirty="0"/>
              <a:t>     f = new </a:t>
            </a:r>
            <a:r>
              <a:rPr lang="en-US" dirty="0" err="1"/>
              <a:t>Factorizer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AsyncDelegate</a:t>
            </a:r>
            <a:r>
              <a:rPr lang="en-US" dirty="0"/>
              <a:t> ad = new </a:t>
            </a:r>
            <a:r>
              <a:rPr lang="en-US" dirty="0" err="1"/>
              <a:t>AsyncDelegate</a:t>
            </a:r>
            <a:r>
              <a:rPr lang="en-US" dirty="0"/>
              <a:t> ( </a:t>
            </a:r>
            <a:r>
              <a:rPr lang="en-US" dirty="0" err="1"/>
              <a:t>f.Factorize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1000589023, </a:t>
            </a:r>
            <a:r>
              <a:rPr lang="en-US" dirty="0" err="1"/>
              <a:t>tmp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// </a:t>
            </a:r>
            <a:r>
              <a:rPr lang="ru-RU" dirty="0"/>
              <a:t>создание экземпляра класса, который будет вызван </a:t>
            </a:r>
          </a:p>
          <a:p>
            <a:pPr marL="0" indent="0">
              <a:buNone/>
            </a:pPr>
            <a:r>
              <a:rPr lang="ru-RU" dirty="0"/>
              <a:t>       </a:t>
            </a:r>
            <a:r>
              <a:rPr lang="ru-RU" dirty="0" smtClean="0"/>
              <a:t> // </a:t>
            </a:r>
            <a:r>
              <a:rPr lang="ru-RU" dirty="0"/>
              <a:t>после завершения работы метода </a:t>
            </a:r>
            <a:r>
              <a:rPr lang="en-US" dirty="0"/>
              <a:t>Factorize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PNum</a:t>
            </a:r>
            <a:r>
              <a:rPr lang="en-US" dirty="0"/>
              <a:t> n = new </a:t>
            </a:r>
            <a:r>
              <a:rPr lang="en-US" dirty="0" err="1"/>
              <a:t>PNum</a:t>
            </a:r>
            <a:r>
              <a:rPr lang="en-US" dirty="0"/>
              <a:t>( </a:t>
            </a:r>
            <a:r>
              <a:rPr lang="en-US" dirty="0" err="1"/>
              <a:t>Num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// </a:t>
            </a:r>
            <a:r>
              <a:rPr lang="ru-RU" dirty="0"/>
              <a:t>задание делегата метода обратного вызова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AsyncCallback</a:t>
            </a:r>
            <a:r>
              <a:rPr lang="en-US" dirty="0"/>
              <a:t> callback = new </a:t>
            </a:r>
            <a:r>
              <a:rPr lang="en-US" dirty="0" err="1"/>
              <a:t>AsyncCallback</a:t>
            </a:r>
            <a:r>
              <a:rPr lang="en-US" dirty="0"/>
              <a:t>( </a:t>
            </a:r>
            <a:r>
              <a:rPr lang="en-US" dirty="0" err="1"/>
              <a:t>n.Res</a:t>
            </a:r>
            <a:r>
              <a:rPr lang="en-US" dirty="0"/>
              <a:t> 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// </a:t>
            </a:r>
            <a:r>
              <a:rPr lang="ru-RU" dirty="0"/>
              <a:t>асинхронный вызов метода </a:t>
            </a:r>
            <a:r>
              <a:rPr lang="en-US" dirty="0"/>
              <a:t>Factorize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IAsyncResult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= </a:t>
            </a:r>
            <a:r>
              <a:rPr lang="en-US" dirty="0" err="1"/>
              <a:t>ad.BeginInvoke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Num</a:t>
            </a:r>
            <a:r>
              <a:rPr lang="en-US" dirty="0"/>
              <a:t>, out </a:t>
            </a:r>
            <a:r>
              <a:rPr lang="en-US" dirty="0" err="1"/>
              <a:t>tmp</a:t>
            </a:r>
            <a:r>
              <a:rPr lang="en-US" dirty="0"/>
              <a:t>, out </a:t>
            </a:r>
            <a:r>
              <a:rPr lang="en-US" dirty="0" err="1"/>
              <a:t>tmp</a:t>
            </a:r>
            <a:r>
              <a:rPr lang="en-US" dirty="0"/>
              <a:t>, callback, null 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// // </a:t>
            </a:r>
            <a:r>
              <a:rPr lang="ru-RU" dirty="0"/>
              <a:t>здесь - выполнение неких дальнейших действий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293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5527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200" dirty="0"/>
              <a:t>// способ 2: используется ожидание окончания выполнения</a:t>
            </a:r>
          </a:p>
          <a:p>
            <a:pPr marL="0" indent="0">
              <a:buNone/>
            </a:pPr>
            <a:r>
              <a:rPr lang="ru-RU" sz="4200" dirty="0"/>
              <a:t>    </a:t>
            </a:r>
            <a:r>
              <a:rPr lang="en-US" sz="4200" dirty="0"/>
              <a:t>public void Num2()</a:t>
            </a:r>
          </a:p>
          <a:p>
            <a:pPr marL="0" indent="0">
              <a:buNone/>
            </a:pPr>
            <a:r>
              <a:rPr lang="en-US" sz="4200" dirty="0"/>
              <a:t>    {</a:t>
            </a:r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Factorizer</a:t>
            </a:r>
            <a:r>
              <a:rPr lang="en-US" sz="4200" dirty="0"/>
              <a:t>     f = new </a:t>
            </a:r>
            <a:r>
              <a:rPr lang="en-US" sz="4200" dirty="0" err="1"/>
              <a:t>Factorizer</a:t>
            </a:r>
            <a:r>
              <a:rPr lang="en-US" sz="4200" dirty="0"/>
              <a:t>();</a:t>
            </a:r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AsyncDelegate</a:t>
            </a:r>
            <a:r>
              <a:rPr lang="en-US" sz="4200" dirty="0"/>
              <a:t> ad = new </a:t>
            </a:r>
            <a:r>
              <a:rPr lang="en-US" sz="4200" dirty="0" err="1"/>
              <a:t>AsyncDelegate</a:t>
            </a:r>
            <a:r>
              <a:rPr lang="en-US" sz="4200" dirty="0"/>
              <a:t> ( </a:t>
            </a:r>
            <a:r>
              <a:rPr lang="en-US" sz="4200" dirty="0" err="1"/>
              <a:t>f.Factorize</a:t>
            </a:r>
            <a:r>
              <a:rPr lang="en-US" sz="4200" dirty="0"/>
              <a:t> </a:t>
            </a:r>
            <a:r>
              <a:rPr lang="en-US" sz="4200" dirty="0" smtClean="0"/>
              <a:t>);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int</a:t>
            </a:r>
            <a:r>
              <a:rPr lang="en-US" sz="4200" dirty="0"/>
              <a:t> </a:t>
            </a:r>
            <a:r>
              <a:rPr lang="en-US" sz="4200" dirty="0" err="1"/>
              <a:t>Num</a:t>
            </a:r>
            <a:r>
              <a:rPr lang="en-US" sz="4200" dirty="0"/>
              <a:t> = 1000589023, </a:t>
            </a:r>
            <a:r>
              <a:rPr lang="en-US" sz="4200" dirty="0" err="1"/>
              <a:t>tmp</a:t>
            </a:r>
            <a:r>
              <a:rPr lang="en-US" sz="4200" dirty="0"/>
              <a:t>; </a:t>
            </a:r>
          </a:p>
          <a:p>
            <a:pPr marL="0" indent="0">
              <a:buNone/>
            </a:pPr>
            <a:r>
              <a:rPr lang="en-US" sz="3600" dirty="0" smtClean="0"/>
              <a:t> //</a:t>
            </a:r>
            <a:r>
              <a:rPr lang="ru-RU" sz="3400" dirty="0" smtClean="0"/>
              <a:t>создание </a:t>
            </a:r>
            <a:r>
              <a:rPr lang="ru-RU" sz="3400" dirty="0"/>
              <a:t>экземпляра класса, который будет вызван </a:t>
            </a:r>
            <a:r>
              <a:rPr lang="ru-RU" sz="3400" dirty="0" smtClean="0"/>
              <a:t>после </a:t>
            </a:r>
            <a:r>
              <a:rPr lang="ru-RU" sz="3400" dirty="0"/>
              <a:t>завершения работы </a:t>
            </a:r>
            <a:r>
              <a:rPr lang="ru-RU" sz="3400" dirty="0" smtClean="0"/>
              <a:t>метода </a:t>
            </a:r>
            <a:r>
              <a:rPr lang="en-US" sz="3400" dirty="0" smtClean="0"/>
              <a:t>Factorize</a:t>
            </a:r>
            <a:endParaRPr lang="en-US" sz="3400" dirty="0"/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PNum</a:t>
            </a:r>
            <a:r>
              <a:rPr lang="en-US" sz="4200" dirty="0"/>
              <a:t> n = new </a:t>
            </a:r>
            <a:r>
              <a:rPr lang="en-US" sz="4200" dirty="0" err="1"/>
              <a:t>PNum</a:t>
            </a:r>
            <a:r>
              <a:rPr lang="en-US" sz="4200" dirty="0"/>
              <a:t>( </a:t>
            </a:r>
            <a:r>
              <a:rPr lang="en-US" sz="4200" dirty="0" err="1"/>
              <a:t>Num</a:t>
            </a:r>
            <a:r>
              <a:rPr lang="en-US" sz="4200" dirty="0"/>
              <a:t> </a:t>
            </a:r>
            <a:r>
              <a:rPr lang="en-US" sz="4200" dirty="0" smtClean="0"/>
              <a:t>);</a:t>
            </a:r>
            <a:endParaRPr lang="en-US" sz="4200" dirty="0"/>
          </a:p>
          <a:p>
            <a:pPr marL="0" indent="0">
              <a:buNone/>
            </a:pPr>
            <a:r>
              <a:rPr lang="en-US" sz="4200" dirty="0" smtClean="0"/>
              <a:t>// </a:t>
            </a:r>
            <a:r>
              <a:rPr lang="ru-RU" sz="4200" dirty="0"/>
              <a:t>задание делегата метода обратного вызова</a:t>
            </a:r>
          </a:p>
          <a:p>
            <a:pPr marL="0" indent="0">
              <a:buNone/>
            </a:pPr>
            <a:r>
              <a:rPr lang="ru-RU" sz="4200" dirty="0"/>
              <a:t>        </a:t>
            </a:r>
            <a:r>
              <a:rPr lang="en-US" sz="4200" dirty="0" err="1"/>
              <a:t>AsyncCallback</a:t>
            </a:r>
            <a:r>
              <a:rPr lang="en-US" sz="4200" dirty="0"/>
              <a:t> callback = new </a:t>
            </a:r>
            <a:r>
              <a:rPr lang="en-US" sz="4200" dirty="0" err="1"/>
              <a:t>AsyncCallback</a:t>
            </a:r>
            <a:r>
              <a:rPr lang="en-US" sz="4200" dirty="0"/>
              <a:t>( </a:t>
            </a:r>
            <a:r>
              <a:rPr lang="en-US" sz="4200" dirty="0" err="1"/>
              <a:t>n.Res</a:t>
            </a:r>
            <a:r>
              <a:rPr lang="en-US" sz="4200" dirty="0"/>
              <a:t> </a:t>
            </a:r>
            <a:r>
              <a:rPr lang="en-US" sz="4200" dirty="0" smtClean="0"/>
              <a:t>);</a:t>
            </a:r>
            <a:endParaRPr lang="en-US" sz="4200" dirty="0"/>
          </a:p>
          <a:p>
            <a:pPr marL="0" indent="0">
              <a:buNone/>
            </a:pPr>
            <a:r>
              <a:rPr lang="en-US" sz="4200" dirty="0" smtClean="0"/>
              <a:t>// </a:t>
            </a:r>
            <a:r>
              <a:rPr lang="ru-RU" sz="4200" dirty="0"/>
              <a:t>асинхронный вызов метода </a:t>
            </a:r>
            <a:r>
              <a:rPr lang="en-US" sz="4200" dirty="0"/>
              <a:t>Factorize</a:t>
            </a:r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IAsyncResult</a:t>
            </a:r>
            <a:r>
              <a:rPr lang="en-US" sz="4200" dirty="0"/>
              <a:t> </a:t>
            </a:r>
            <a:r>
              <a:rPr lang="en-US" sz="4200" dirty="0" err="1"/>
              <a:t>ar</a:t>
            </a:r>
            <a:r>
              <a:rPr lang="en-US" sz="4200" dirty="0"/>
              <a:t> = </a:t>
            </a:r>
            <a:r>
              <a:rPr lang="en-US" sz="4200" dirty="0" err="1"/>
              <a:t>ad.BeginInvoke</a:t>
            </a:r>
            <a:r>
              <a:rPr lang="en-US" sz="4200" dirty="0" smtClean="0"/>
              <a:t>( </a:t>
            </a:r>
            <a:r>
              <a:rPr lang="en-US" sz="4200" dirty="0" err="1"/>
              <a:t>Num</a:t>
            </a:r>
            <a:r>
              <a:rPr lang="en-US" sz="4200" dirty="0"/>
              <a:t>, out </a:t>
            </a:r>
            <a:r>
              <a:rPr lang="en-US" sz="4200" dirty="0" err="1"/>
              <a:t>tmp</a:t>
            </a:r>
            <a:r>
              <a:rPr lang="en-US" sz="4200" dirty="0"/>
              <a:t>, out </a:t>
            </a:r>
            <a:r>
              <a:rPr lang="en-US" sz="4200" dirty="0" err="1"/>
              <a:t>tmp</a:t>
            </a:r>
            <a:r>
              <a:rPr lang="en-US" sz="4200" dirty="0"/>
              <a:t>, null, </a:t>
            </a:r>
            <a:r>
              <a:rPr lang="en-US" sz="4200" dirty="0" smtClean="0"/>
              <a:t>null); </a:t>
            </a:r>
            <a:endParaRPr lang="ru-RU" sz="4200" dirty="0" smtClean="0"/>
          </a:p>
          <a:p>
            <a:pPr marL="0" indent="0">
              <a:buNone/>
            </a:pPr>
            <a:r>
              <a:rPr lang="en-US" sz="4200" dirty="0" smtClean="0"/>
              <a:t>// </a:t>
            </a:r>
            <a:r>
              <a:rPr lang="ru-RU" sz="4200" dirty="0"/>
              <a:t>ожидание завершения</a:t>
            </a:r>
          </a:p>
          <a:p>
            <a:pPr marL="0" indent="0">
              <a:buNone/>
            </a:pPr>
            <a:r>
              <a:rPr lang="ru-RU" sz="4200" dirty="0"/>
              <a:t>        </a:t>
            </a:r>
            <a:r>
              <a:rPr lang="en-US" sz="4200" dirty="0" err="1"/>
              <a:t>ar.AsyncWaitHandle.WaitOne</a:t>
            </a:r>
            <a:r>
              <a:rPr lang="en-US" sz="4200" dirty="0"/>
              <a:t>( 10000, false </a:t>
            </a:r>
            <a:r>
              <a:rPr lang="en-US" sz="4200" dirty="0" smtClean="0"/>
              <a:t>);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        if ( </a:t>
            </a:r>
            <a:r>
              <a:rPr lang="en-US" sz="4200" dirty="0" err="1"/>
              <a:t>ar.IsCompleted</a:t>
            </a:r>
            <a:r>
              <a:rPr lang="en-US" sz="4200" dirty="0"/>
              <a:t> )</a:t>
            </a:r>
          </a:p>
          <a:p>
            <a:pPr marL="0" indent="0">
              <a:buNone/>
            </a:pPr>
            <a:r>
              <a:rPr lang="en-US" sz="4200" dirty="0"/>
              <a:t>        {</a:t>
            </a:r>
          </a:p>
          <a:p>
            <a:pPr marL="0" indent="0">
              <a:buNone/>
            </a:pPr>
            <a:r>
              <a:rPr lang="en-US" sz="4200" dirty="0"/>
              <a:t>            </a:t>
            </a:r>
            <a:r>
              <a:rPr lang="en-US" sz="4200" dirty="0" err="1"/>
              <a:t>int</a:t>
            </a:r>
            <a:r>
              <a:rPr lang="en-US" sz="4200" dirty="0"/>
              <a:t> m1, m2; </a:t>
            </a:r>
            <a:r>
              <a:rPr lang="en-US" sz="4200" dirty="0" smtClean="0"/>
              <a:t>    </a:t>
            </a:r>
            <a:r>
              <a:rPr lang="en-US" sz="4200" dirty="0"/>
              <a:t>// </a:t>
            </a:r>
            <a:r>
              <a:rPr lang="ru-RU" sz="4200" dirty="0"/>
              <a:t>получение результатов выполнения метода </a:t>
            </a:r>
            <a:r>
              <a:rPr lang="en-US" sz="4200" dirty="0"/>
              <a:t>Factorize</a:t>
            </a:r>
          </a:p>
          <a:p>
            <a:pPr marL="0" indent="0">
              <a:buNone/>
            </a:pPr>
            <a:r>
              <a:rPr lang="en-US" sz="4200" dirty="0"/>
              <a:t>            </a:t>
            </a:r>
            <a:r>
              <a:rPr lang="en-US" sz="4200" dirty="0" err="1"/>
              <a:t>ad.EndInvoke</a:t>
            </a:r>
            <a:r>
              <a:rPr lang="en-US" sz="4200" dirty="0"/>
              <a:t>( out m1, out m2, </a:t>
            </a:r>
            <a:r>
              <a:rPr lang="en-US" sz="4200" dirty="0" err="1"/>
              <a:t>ar</a:t>
            </a:r>
            <a:r>
              <a:rPr lang="en-US" sz="4200" dirty="0"/>
              <a:t> </a:t>
            </a:r>
            <a:r>
              <a:rPr lang="en-US" sz="4200" dirty="0" smtClean="0"/>
              <a:t>);               </a:t>
            </a:r>
            <a:r>
              <a:rPr lang="en-US" sz="4200" dirty="0"/>
              <a:t>// </a:t>
            </a:r>
            <a:r>
              <a:rPr lang="ru-RU" sz="4200" dirty="0"/>
              <a:t>вывод результатов</a:t>
            </a:r>
          </a:p>
          <a:p>
            <a:pPr marL="0" indent="0">
              <a:buNone/>
            </a:pPr>
            <a:r>
              <a:rPr lang="ru-RU" sz="4200" dirty="0"/>
              <a:t>            </a:t>
            </a:r>
            <a:r>
              <a:rPr lang="en-US" sz="4200" dirty="0" err="1"/>
              <a:t>Console.WriteLine</a:t>
            </a:r>
            <a:r>
              <a:rPr lang="en-US" sz="4200" dirty="0" smtClean="0"/>
              <a:t>("</a:t>
            </a:r>
            <a:r>
              <a:rPr lang="ru-RU" sz="4200" dirty="0"/>
              <a:t>Второй </a:t>
            </a:r>
            <a:r>
              <a:rPr lang="ru-RU" sz="4200" dirty="0" smtClean="0"/>
              <a:t>способ: </a:t>
            </a:r>
            <a:r>
              <a:rPr lang="ru-RU" sz="4200" dirty="0"/>
              <a:t>множители {0} : {1} {2}", </a:t>
            </a:r>
            <a:r>
              <a:rPr lang="en-US" sz="4200" dirty="0" smtClean="0"/>
              <a:t>Num,m1,m2);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smtClean="0"/>
              <a:t>}</a:t>
            </a:r>
            <a:r>
              <a:rPr lang="ru-RU" sz="4200" dirty="0" smtClean="0"/>
              <a:t> </a:t>
            </a:r>
            <a:r>
              <a:rPr lang="en-US" sz="4200" dirty="0" smtClean="0"/>
              <a:t>    </a:t>
            </a:r>
            <a:r>
              <a:rPr lang="en-US" sz="4200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494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640960" cy="65527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static void Main()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Simple s = new Simple();</a:t>
            </a:r>
          </a:p>
          <a:p>
            <a:pPr marL="0" indent="0">
              <a:buNone/>
            </a:pPr>
            <a:r>
              <a:rPr lang="en-US" dirty="0"/>
              <a:t>        s.Num1();</a:t>
            </a:r>
          </a:p>
          <a:p>
            <a:pPr marL="0" indent="0">
              <a:buNone/>
            </a:pPr>
            <a:r>
              <a:rPr lang="en-US" dirty="0"/>
              <a:t>        s.Num2();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472514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способ : множители 1000589023 : 7 142941289</a:t>
            </a:r>
          </a:p>
          <a:p>
            <a:r>
              <a:rPr lang="ru-RU" dirty="0"/>
              <a:t>Второй способ : множители 1000589023 : 7 142941289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5733256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Атрибут</a:t>
            </a:r>
            <a:r>
              <a:rPr lang="ru-RU" sz="2000" dirty="0"/>
              <a:t> [</a:t>
            </a:r>
            <a:r>
              <a:rPr lang="ru-RU" sz="2000" dirty="0" err="1">
                <a:solidFill>
                  <a:srgbClr val="0070C0"/>
                </a:solidFill>
              </a:rPr>
              <a:t>OneWayAttribute</a:t>
            </a:r>
            <a:r>
              <a:rPr lang="ru-RU" sz="2000" dirty="0">
                <a:solidFill>
                  <a:srgbClr val="0070C0"/>
                </a:solidFill>
              </a:rPr>
              <a:t>()</a:t>
            </a:r>
            <a:r>
              <a:rPr lang="ru-RU" sz="2000" dirty="0"/>
              <a:t>] </a:t>
            </a:r>
            <a:r>
              <a:rPr lang="ru-RU" sz="2000" i="1" dirty="0"/>
              <a:t>помечает метод как не имеющий возвращаемого значения и выходных параметров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531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PFX (Parallel </a:t>
            </a:r>
            <a:r>
              <a:rPr lang="en-US" dirty="0" smtClean="0"/>
              <a:t>Framework Extensions)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Библиотека PFX (</a:t>
            </a:r>
            <a:r>
              <a:rPr lang="ru-RU" dirty="0" err="1"/>
              <a:t>Parallel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.NET </a:t>
            </a:r>
            <a:r>
              <a:rPr lang="ru-RU" dirty="0" err="1"/>
              <a:t>Framework</a:t>
            </a:r>
            <a:r>
              <a:rPr lang="ru-RU" dirty="0"/>
              <a:t>) </a:t>
            </a:r>
            <a:r>
              <a:rPr lang="ru-RU" dirty="0" smtClean="0"/>
              <a:t>позволяет </a:t>
            </a:r>
            <a:r>
              <a:rPr lang="ru-RU" dirty="0"/>
              <a:t>распараллеливать задачи, в которых могут использоваться специальные координирующие структуры данных, таким образом, упрощая написание параллельных программ, и обеспечивая </a:t>
            </a:r>
            <a:r>
              <a:rPr lang="ru-RU" i="1" dirty="0"/>
              <a:t>увеличение производительности</a:t>
            </a:r>
            <a:r>
              <a:rPr lang="ru-RU" dirty="0"/>
              <a:t> при увеличении числа ядер или числа процессоров. Существует две стратегии разделения работы между потоками:</a:t>
            </a:r>
          </a:p>
          <a:p>
            <a:pPr lvl="1"/>
            <a:r>
              <a:rPr lang="ru-RU" dirty="0"/>
              <a:t>Параллелизм данных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parallelism</a:t>
            </a:r>
            <a:r>
              <a:rPr lang="ru-RU" dirty="0"/>
              <a:t>). Параллелизм данных используется, если необходимо над большим объемом данных выполнить некий набор задач, поэтому этот подход называется параллелизмом данных, поскольку мы разбиваем данные между потоками.</a:t>
            </a:r>
          </a:p>
          <a:p>
            <a:pPr lvl="1"/>
            <a:r>
              <a:rPr lang="ru-RU" dirty="0"/>
              <a:t>Параллелизм задач (</a:t>
            </a:r>
            <a:r>
              <a:rPr lang="ru-RU" dirty="0" err="1"/>
              <a:t>task</a:t>
            </a:r>
            <a:r>
              <a:rPr lang="ru-RU" dirty="0"/>
              <a:t> </a:t>
            </a:r>
            <a:r>
              <a:rPr lang="ru-RU" dirty="0" err="1"/>
              <a:t>parallelism</a:t>
            </a:r>
            <a:r>
              <a:rPr lang="ru-RU" dirty="0"/>
              <a:t>). В противоположность параллелизму данных, используется параллелизме задач с распараллеливанием задачи, и в таком случае каждый поток выполняет разную задачу</a:t>
            </a:r>
            <a:r>
              <a:rPr lang="ru-RU" dirty="0" smtClean="0"/>
              <a:t>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9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(Parallel LINQ)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Библиотека PLINQ</a:t>
            </a:r>
            <a:r>
              <a:rPr lang="ru-RU" b="1" i="1" dirty="0"/>
              <a:t> </a:t>
            </a:r>
            <a:r>
              <a:rPr lang="ru-RU" dirty="0"/>
              <a:t>автоматизирует все этапы распараллеливания вычислений, включая разделение работы на задачи, выполнение этих задач различными потоками и объединение результатов в одну выходную последовательность. </a:t>
            </a:r>
            <a:endParaRPr lang="en-US" dirty="0" smtClean="0"/>
          </a:p>
          <a:p>
            <a:r>
              <a:rPr lang="ru-RU" dirty="0" smtClean="0"/>
              <a:t>Как и </a:t>
            </a:r>
            <a:r>
              <a:rPr lang="en-US" dirty="0" smtClean="0"/>
              <a:t>LINQ, </a:t>
            </a:r>
            <a:r>
              <a:rPr lang="ru-RU" dirty="0" smtClean="0"/>
              <a:t>используется в </a:t>
            </a:r>
            <a:r>
              <a:rPr lang="ru-RU" b="1" dirty="0" smtClean="0"/>
              <a:t>декларативном</a:t>
            </a:r>
            <a:r>
              <a:rPr lang="ru-RU" dirty="0" smtClean="0"/>
              <a:t> стиле, </a:t>
            </a:r>
            <a:r>
              <a:rPr lang="ru-RU" dirty="0"/>
              <a:t>поскольку просто нужно объявить то, что нужно выполнить параллельно, и не нужно заботиться о деталях реализации. При использовании </a:t>
            </a:r>
            <a:r>
              <a:rPr lang="ru-RU" b="1" dirty="0"/>
              <a:t>императивного</a:t>
            </a:r>
            <a:r>
              <a:rPr lang="ru-RU" dirty="0"/>
              <a:t> </a:t>
            </a:r>
            <a:r>
              <a:rPr lang="ru-RU" dirty="0" smtClean="0"/>
              <a:t>стиля </a:t>
            </a:r>
            <a:r>
              <a:rPr lang="ru-RU" dirty="0"/>
              <a:t>нужно явно прописывать код по разделению задачи и объединению результатов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Аналогично тому, как вычисление запроса </a:t>
            </a:r>
            <a:r>
              <a:rPr lang="en-US" dirty="0" smtClean="0"/>
              <a:t>LINQ</a:t>
            </a:r>
            <a:r>
              <a:rPr lang="ru-RU" dirty="0" smtClean="0"/>
              <a:t> производится в момент его перечисления, агрегации или вывода в массив/список, в эти же моменты происходит </a:t>
            </a:r>
            <a:r>
              <a:rPr lang="ru-RU" b="1" dirty="0" smtClean="0"/>
              <a:t>слияние потоков выполнения </a:t>
            </a:r>
            <a:r>
              <a:rPr lang="en-US" b="1" dirty="0" smtClean="0"/>
              <a:t>PLINQ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74531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Обычный </a:t>
            </a:r>
            <a:r>
              <a:rPr lang="en-US" dirty="0" smtClean="0"/>
              <a:t>LINQ</a:t>
            </a:r>
            <a:endParaRPr lang="ru-RU" dirty="0" smtClean="0"/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source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10000);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evenNums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source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 numbers out of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evenNums.Count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ru-RU" dirty="0" smtClean="0"/>
          </a:p>
          <a:p>
            <a:r>
              <a:rPr lang="ru-RU" dirty="0" smtClean="0"/>
              <a:t>Параллельный </a:t>
            </a:r>
            <a:r>
              <a:rPr lang="en-US" dirty="0" smtClean="0"/>
              <a:t>LINQ</a:t>
            </a:r>
            <a:endParaRPr lang="ru-RU" dirty="0" smtClean="0"/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10000);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evenNums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.AsParallel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 numbers out of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evenNums.Count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19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Синхронная обработка результатов запроса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9532" y="4221088"/>
            <a:ext cx="8424936" cy="2371403"/>
          </a:xfrm>
        </p:spPr>
        <p:txBody>
          <a:bodyPr>
            <a:normAutofit fontScale="70000" lnSpcReduction="20000"/>
          </a:bodyPr>
          <a:lstStyle/>
          <a:p>
            <a:pPr marL="400050" lvl="1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ConcurrentBag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concurrentBag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ConcurrentBag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source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10000);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evenNums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source.AsParallel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evenNums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concurrentBag.Add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0504" y="1396611"/>
            <a:ext cx="5976664" cy="26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4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7704" y="1407144"/>
            <a:ext cx="4785972" cy="296140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Асинхронная обработка результатов запроса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552" y="4149080"/>
            <a:ext cx="8424936" cy="23714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ConcurrentBag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concurrentBag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ConcurrentBag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source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10000);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evenNums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source.AsParallel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evenNums.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concurrentBag.Add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(e*e));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66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TPL (Task Parallel Library)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TPL</a:t>
            </a:r>
            <a:r>
              <a:rPr lang="ru-RU" dirty="0"/>
              <a:t> предоставляет возможности для автоматического масштабирования приложений с целью эффективного использования ряда доступных </a:t>
            </a:r>
            <a:r>
              <a:rPr lang="ru-RU" dirty="0" smtClean="0"/>
              <a:t>процессоров</a:t>
            </a:r>
            <a:endParaRPr lang="en-US" dirty="0" smtClean="0"/>
          </a:p>
          <a:p>
            <a:pPr lvl="1"/>
            <a:r>
              <a:rPr lang="ru-RU" dirty="0" smtClean="0"/>
              <a:t>упрощает </a:t>
            </a:r>
            <a:r>
              <a:rPr lang="ru-RU" dirty="0"/>
              <a:t>создание и применение многих потоков.</a:t>
            </a:r>
          </a:p>
          <a:p>
            <a:pPr lvl="1"/>
            <a:r>
              <a:rPr lang="ru-RU" dirty="0" smtClean="0"/>
              <a:t>позволяет </a:t>
            </a:r>
            <a:r>
              <a:rPr lang="ru-RU" dirty="0"/>
              <a:t>автоматически использовать несколько процессоров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Библиотека</a:t>
            </a:r>
            <a:r>
              <a:rPr lang="ru-RU" dirty="0"/>
              <a:t> </a:t>
            </a:r>
            <a:r>
              <a:rPr lang="ru-RU" b="1" dirty="0"/>
              <a:t>TPL</a:t>
            </a:r>
            <a:r>
              <a:rPr lang="ru-RU" dirty="0"/>
              <a:t> позволяет автоматически распределять нагрузку приложений между доступными процессорами в динамическом режиме, используя </a:t>
            </a:r>
            <a:r>
              <a:rPr lang="ru-RU" b="1" dirty="0"/>
              <a:t>пул</a:t>
            </a:r>
            <a:r>
              <a:rPr lang="ru-RU" dirty="0"/>
              <a:t> потоков CLR. </a:t>
            </a:r>
            <a:endParaRPr lang="en-US" dirty="0" smtClean="0"/>
          </a:p>
          <a:p>
            <a:r>
              <a:rPr lang="ru-RU" dirty="0" smtClean="0"/>
              <a:t>Библиотека</a:t>
            </a:r>
            <a:r>
              <a:rPr lang="ru-RU" dirty="0"/>
              <a:t> </a:t>
            </a:r>
            <a:r>
              <a:rPr lang="ru-RU" b="1" dirty="0"/>
              <a:t>TPL</a:t>
            </a:r>
            <a:r>
              <a:rPr lang="ru-RU" dirty="0"/>
              <a:t> занимается распределением работы, планированием потоков, управлением состоянием и прочими низкоуровневыми деталями. В результате появляется возможность максимизировать </a:t>
            </a:r>
            <a:r>
              <a:rPr lang="ru-RU" dirty="0" smtClean="0"/>
              <a:t>производительность</a:t>
            </a:r>
            <a:r>
              <a:rPr lang="en-US" i="1" dirty="0" smtClean="0"/>
              <a:t> </a:t>
            </a:r>
            <a:r>
              <a:rPr lang="ru-RU" dirty="0" smtClean="0"/>
              <a:t>приложений </a:t>
            </a:r>
            <a:r>
              <a:rPr lang="ru-RU" dirty="0"/>
              <a:t>.</a:t>
            </a:r>
            <a:r>
              <a:rPr lang="ru-RU" dirty="0" smtClean="0"/>
              <a:t>NET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не имея дела со сложностями прямой работы с потоками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Основной объект с которым работаем – не поток, а </a:t>
            </a:r>
            <a:r>
              <a:rPr lang="ru-RU" b="1" dirty="0" smtClean="0"/>
              <a:t>задача</a:t>
            </a:r>
            <a:r>
              <a:rPr lang="ru-RU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в </a:t>
            </a:r>
            <a:r>
              <a:rPr lang="en-US" dirty="0" smtClean="0"/>
              <a:t>TPL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Задача – любой фрагмент кода, который надо выполнить асинхронно. </a:t>
            </a:r>
          </a:p>
          <a:p>
            <a:r>
              <a:rPr lang="ru-RU" dirty="0" smtClean="0"/>
              <a:t>Класс задачи:</a:t>
            </a:r>
          </a:p>
          <a:p>
            <a:pPr lvl="1"/>
            <a:r>
              <a:rPr lang="ru-RU" dirty="0" smtClean="0"/>
              <a:t>Для задач, не возвращающих значения, используется класс </a:t>
            </a:r>
            <a:r>
              <a:rPr lang="en-US" dirty="0" smtClean="0"/>
              <a:t>Task</a:t>
            </a:r>
            <a:endParaRPr lang="ru-RU" dirty="0" smtClean="0"/>
          </a:p>
          <a:p>
            <a:pPr lvl="1"/>
            <a:r>
              <a:rPr lang="ru-RU" dirty="0" smtClean="0"/>
              <a:t>Для задач, возвращающих значение, используется класс </a:t>
            </a:r>
            <a:r>
              <a:rPr lang="en-US" dirty="0" smtClean="0"/>
              <a:t>Task&lt;</a:t>
            </a:r>
            <a:r>
              <a:rPr lang="en-US" dirty="0" err="1" smtClean="0"/>
              <a:t>TResult</a:t>
            </a:r>
            <a:r>
              <a:rPr lang="en-US" dirty="0" smtClean="0"/>
              <a:t>&gt;</a:t>
            </a:r>
          </a:p>
          <a:p>
            <a:pPr lvl="1"/>
            <a:r>
              <a:rPr lang="ru-RU" dirty="0" smtClean="0"/>
              <a:t>Инкапсулирует делегат</a:t>
            </a:r>
          </a:p>
          <a:p>
            <a:pPr lvl="1"/>
            <a:r>
              <a:rPr lang="ru-RU" dirty="0" smtClean="0"/>
              <a:t>Реализует интерфейс управления задачей:</a:t>
            </a:r>
          </a:p>
          <a:p>
            <a:pPr lvl="2"/>
            <a:r>
              <a:rPr lang="ru-RU" dirty="0" smtClean="0"/>
              <a:t>Запуск через статический </a:t>
            </a:r>
            <a:r>
              <a:rPr lang="en-US" dirty="0" smtClean="0"/>
              <a:t>Run</a:t>
            </a:r>
            <a:r>
              <a:rPr lang="ru-RU" dirty="0" smtClean="0"/>
              <a:t> или </a:t>
            </a:r>
            <a:r>
              <a:rPr lang="ru-RU" dirty="0" err="1" smtClean="0"/>
              <a:t>экземплярный</a:t>
            </a:r>
            <a:r>
              <a:rPr lang="ru-RU" dirty="0" smtClean="0"/>
              <a:t> </a:t>
            </a:r>
            <a:r>
              <a:rPr lang="en-US" dirty="0" smtClean="0"/>
              <a:t>Start</a:t>
            </a:r>
            <a:endParaRPr lang="ru-RU" dirty="0" smtClean="0"/>
          </a:p>
          <a:p>
            <a:pPr lvl="2"/>
            <a:r>
              <a:rPr lang="ru-RU" dirty="0" smtClean="0"/>
              <a:t>Ожидание завершения (синхронизация) через </a:t>
            </a:r>
            <a:r>
              <a:rPr lang="en-US" dirty="0" smtClean="0"/>
              <a:t>Wait</a:t>
            </a:r>
            <a:r>
              <a:rPr lang="ru-RU" dirty="0" smtClean="0"/>
              <a:t> и </a:t>
            </a:r>
            <a:r>
              <a:rPr lang="en-US" dirty="0" err="1" smtClean="0"/>
              <a:t>WaitAll</a:t>
            </a:r>
            <a:endParaRPr lang="ru-RU" dirty="0" smtClean="0"/>
          </a:p>
          <a:p>
            <a:pPr lvl="2"/>
            <a:r>
              <a:rPr lang="ru-RU" dirty="0" smtClean="0"/>
              <a:t>Создание агрегирующей задачи через </a:t>
            </a:r>
            <a:r>
              <a:rPr lang="en-US" dirty="0" err="1" smtClean="0"/>
              <a:t>WhenAll</a:t>
            </a:r>
            <a:r>
              <a:rPr lang="en-US" dirty="0" smtClean="0"/>
              <a:t>/</a:t>
            </a:r>
            <a:r>
              <a:rPr lang="en-US" dirty="0" err="1" smtClean="0"/>
              <a:t>WhenAny</a:t>
            </a:r>
            <a:endParaRPr lang="en-US" dirty="0" smtClean="0"/>
          </a:p>
          <a:p>
            <a:pPr lvl="2"/>
            <a:r>
              <a:rPr lang="ru-RU" dirty="0" smtClean="0"/>
              <a:t>Выстраивание цепочек задач через </a:t>
            </a:r>
            <a:r>
              <a:rPr lang="en-US" dirty="0" err="1" smtClean="0"/>
              <a:t>ContinueWith</a:t>
            </a:r>
            <a:endParaRPr lang="ru-RU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smtClean="0"/>
              <a:t>Запрос. Пример</a:t>
            </a:r>
            <a:r>
              <a:rPr lang="en-US" altLang="en-US" dirty="0" smtClean="0"/>
              <a:t> </a:t>
            </a:r>
            <a:r>
              <a:rPr lang="ru-RU" altLang="en-US" dirty="0" smtClean="0"/>
              <a:t>на чистом </a:t>
            </a:r>
            <a:r>
              <a:rPr lang="en-US" altLang="en-US" dirty="0" smtClean="0"/>
              <a:t>C#</a:t>
            </a:r>
            <a:r>
              <a:rPr lang="ru-RU" altLang="en-US" dirty="0" smtClean="0"/>
              <a:t>.</a:t>
            </a:r>
            <a:endParaRPr lang="ru-RU" alt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Задача. Есть множество пар (имя, возраст). Сформировать множество строк, содержащих имена объектов, чей возраст меньше 20.</a:t>
            </a:r>
            <a:endParaRPr lang="en-US" dirty="0"/>
          </a:p>
          <a:p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чистом</a:t>
            </a:r>
            <a:r>
              <a:rPr lang="en-US" dirty="0"/>
              <a:t> C#: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 };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20});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19});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21});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источник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&lt;=20)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селекция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проекция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42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запуска задачи </a:t>
            </a:r>
            <a:r>
              <a:rPr lang="en-US" dirty="0" smtClean="0"/>
              <a:t>TPL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.CurrentThread.Name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"Main"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создаем задачу через делегат, записанный лямбда-выражением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from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Запускаем задачу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taskA.Start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выводим сообщение из главного потока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from thread '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.CurrentThread.Name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ожидаем завершения задачи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taskA.Wait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9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цепочки задач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8326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getInputTask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&gt;(() =&gt;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processInputTask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getInputTask.ContinueWith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x.Result.ToUpper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processInputTask.ContinueWith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tickerTask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.Now.Minute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.Now.Second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(3000).Wait();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getInputTask.Start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tickerTask.Start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Поехали:"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outputTask.Wait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82" y="4653136"/>
            <a:ext cx="2391830" cy="19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5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b="1" dirty="0" err="1" smtClean="0"/>
              <a:t>async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await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98179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Оператор </a:t>
            </a:r>
            <a:r>
              <a:rPr lang="ru-RU" b="1" dirty="0" err="1"/>
              <a:t>await</a:t>
            </a:r>
            <a:r>
              <a:rPr lang="ru-RU" dirty="0"/>
              <a:t> применяется к задаче в асинхронных методах, для того, чтобы приостановить выполнение метода до тех пор, пока ожидаемая задача не завершится. Задача представляет собой работу, выполняющуюся в настоящее время.</a:t>
            </a:r>
          </a:p>
          <a:p>
            <a:r>
              <a:rPr lang="ru-RU" dirty="0"/>
              <a:t>Асинхронный метод, в котором используется </a:t>
            </a:r>
            <a:r>
              <a:rPr lang="ru-RU" b="1" dirty="0" err="1"/>
              <a:t>await</a:t>
            </a:r>
            <a:r>
              <a:rPr lang="ru-RU" dirty="0"/>
              <a:t> должен быть помечен модификатором </a:t>
            </a:r>
            <a:r>
              <a:rPr lang="en-US" b="1" dirty="0"/>
              <a:t> a</a:t>
            </a:r>
            <a:r>
              <a:rPr lang="ru-RU" b="1" dirty="0" err="1"/>
              <a:t>sync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Такой </a:t>
            </a:r>
            <a:r>
              <a:rPr lang="ru-RU" dirty="0"/>
              <a:t>метод, определенный с помощью модификатора </a:t>
            </a:r>
            <a:r>
              <a:rPr lang="en-US" b="1" dirty="0" smtClean="0"/>
              <a:t>a</a:t>
            </a:r>
            <a:r>
              <a:rPr lang="ru-RU" b="1" dirty="0" err="1" smtClean="0"/>
              <a:t>sync</a:t>
            </a:r>
            <a:r>
              <a:rPr lang="ru-RU" dirty="0"/>
              <a:t>, и обычно содержащий один или несколько выражений </a:t>
            </a:r>
            <a:r>
              <a:rPr lang="en-US" b="1" dirty="0" smtClean="0"/>
              <a:t>a</a:t>
            </a:r>
            <a:r>
              <a:rPr lang="ru-RU" b="1" dirty="0" err="1" smtClean="0"/>
              <a:t>wait</a:t>
            </a:r>
            <a:r>
              <a:rPr lang="ru-RU" dirty="0"/>
              <a:t>, называется </a:t>
            </a:r>
            <a:r>
              <a:rPr lang="ru-RU" b="1" dirty="0"/>
              <a:t>асинхронным методом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Ключевое различие с обычной синхронизацией через </a:t>
            </a:r>
            <a:r>
              <a:rPr lang="en-US" b="1" dirty="0" err="1" smtClean="0"/>
              <a:t>Task.Wait</a:t>
            </a:r>
            <a:r>
              <a:rPr lang="en-US" dirty="0" smtClean="0"/>
              <a:t> – </a:t>
            </a:r>
            <a:r>
              <a:rPr lang="ru-RU" dirty="0" smtClean="0"/>
              <a:t>в более эффективной внутренней реализации ожидания – вызывающий поток не</a:t>
            </a:r>
            <a:r>
              <a:rPr lang="ru-RU" b="1" dirty="0" smtClean="0"/>
              <a:t> блокируется</a:t>
            </a:r>
            <a:r>
              <a:rPr lang="ru-RU" dirty="0" smtClean="0"/>
              <a:t>, а временно освобождается до завершения вызываемой задачи.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41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b="1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await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166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что надо обратить внимание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-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 метода есть модификатор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-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 возвращаемого значение должен быть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Task&lt;T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 метода заканчивается на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соглашение об именовании)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GetStringAsync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возвращает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Task&lt;string&gt;.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значит, что мы может ожидать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возвращения строки по выполнению задачи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getStringTask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</a:t>
            </a:r>
            <a:r>
              <a:rPr lang="en-US" sz="3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GetStringAsync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"http://msdn.microsoft.com"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 контент грузится, выполняем любую работу, не требующую его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DoIndependentWork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приостанавливает метод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-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может продолжать пока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getStringTask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выполнится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-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Тем временем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управление передается методу, вызвавшему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-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Управление возвращается сюда, когда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getStringTask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выполнится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-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тогда оператор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получает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возвращаемое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getStringTask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значение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urlContents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getStringTask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Возвращаем целочисленный результат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Методы, ожидающие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получают значение длины строки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urlContents.Length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92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b="1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await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866" y="1181915"/>
            <a:ext cx="7656566" cy="57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2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Запрос. Пример</a:t>
            </a:r>
            <a:r>
              <a:rPr lang="en-US" altLang="en-US" dirty="0"/>
              <a:t> </a:t>
            </a:r>
            <a:r>
              <a:rPr lang="en-US" altLang="en-US" dirty="0" smtClean="0"/>
              <a:t>LINQ</a:t>
            </a:r>
            <a:r>
              <a:rPr lang="ru-RU" altLang="en-US" dirty="0" smtClean="0"/>
              <a:t>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//переменная-итератор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источник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human.age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20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селекция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проекция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выполнение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LINQ</a:t>
            </a:r>
            <a:r>
              <a:rPr lang="ru-RU" altLang="en-US"/>
              <a:t>. Особенности.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1800" dirty="0"/>
              <a:t>Запросы </a:t>
            </a:r>
            <a:r>
              <a:rPr lang="en-US" altLang="en-US" sz="1800" dirty="0"/>
              <a:t>LINQ </a:t>
            </a:r>
            <a:r>
              <a:rPr lang="ru-RU" altLang="en-US" sz="1800" dirty="0"/>
              <a:t>строго </a:t>
            </a:r>
            <a:r>
              <a:rPr lang="ru-RU" altLang="en-US" sz="1800" dirty="0" smtClean="0"/>
              <a:t>типизированы.</a:t>
            </a:r>
            <a:endParaRPr lang="ru-RU" altLang="en-US" sz="1800" dirty="0"/>
          </a:p>
          <a:p>
            <a:pPr>
              <a:lnSpc>
                <a:spcPct val="80000"/>
              </a:lnSpc>
            </a:pPr>
            <a:r>
              <a:rPr lang="ru-RU" altLang="en-US" sz="1800" dirty="0"/>
              <a:t>Источник данных должен быть объектом запрашиваемого типа (</a:t>
            </a:r>
            <a:r>
              <a:rPr lang="en-US" altLang="en-US" sz="1800" dirty="0" err="1"/>
              <a:t>queryable</a:t>
            </a:r>
            <a:r>
              <a:rPr lang="en-US" altLang="en-US" sz="1800" dirty="0"/>
              <a:t> type</a:t>
            </a:r>
            <a:r>
              <a:rPr lang="ru-RU" altLang="en-US" sz="1800" dirty="0"/>
              <a:t>) – реализовывать </a:t>
            </a:r>
            <a:r>
              <a:rPr lang="ru-RU" altLang="en-US" sz="1800" b="1" dirty="0" err="1"/>
              <a:t>IEnumerable</a:t>
            </a:r>
            <a:r>
              <a:rPr lang="ru-RU" altLang="en-US" sz="1800" b="1" dirty="0"/>
              <a:t>&lt;T&gt;</a:t>
            </a:r>
            <a:r>
              <a:rPr lang="ru-RU" altLang="en-US" sz="1800" dirty="0"/>
              <a:t> или производные от него интерфейсы (как </a:t>
            </a:r>
            <a:r>
              <a:rPr lang="ru-RU" altLang="en-US" sz="1800" b="1" dirty="0" err="1"/>
              <a:t>IQueryable</a:t>
            </a:r>
            <a:r>
              <a:rPr lang="ru-RU" altLang="en-US" sz="1800" b="1" dirty="0"/>
              <a:t>&lt;T&gt;</a:t>
            </a:r>
            <a:r>
              <a:rPr lang="ru-RU" altLang="en-US" sz="1800" dirty="0"/>
              <a:t>). Некоторые не поддерживающие этот интерфейс типы (</a:t>
            </a:r>
            <a:r>
              <a:rPr lang="en-US" altLang="en-US" sz="1800" dirty="0"/>
              <a:t>Array</a:t>
            </a:r>
            <a:r>
              <a:rPr lang="ru-RU" altLang="en-US" sz="1800" dirty="0"/>
              <a:t>, </a:t>
            </a:r>
            <a:r>
              <a:rPr lang="en-US" altLang="en-US" sz="1800" dirty="0" err="1"/>
              <a:t>ArrayList</a:t>
            </a:r>
            <a:r>
              <a:rPr lang="ru-RU" altLang="en-US" sz="1800" dirty="0"/>
              <a:t>) отдельно расширены методами расширения, определенными в классе </a:t>
            </a:r>
            <a:r>
              <a:rPr lang="ru-RU" altLang="en-US" sz="1800" dirty="0" err="1"/>
              <a:t>System.Linq.Enumerable</a:t>
            </a:r>
            <a:r>
              <a:rPr lang="ru-RU" altLang="en-US" sz="1800" dirty="0"/>
              <a:t>. </a:t>
            </a:r>
          </a:p>
          <a:p>
            <a:pPr>
              <a:lnSpc>
                <a:spcPct val="80000"/>
              </a:lnSpc>
            </a:pPr>
            <a:r>
              <a:rPr lang="ru-RU" altLang="en-US" sz="1800" dirty="0"/>
              <a:t>Запрос хранится в переменной запроса и инициализируется выражением запроса. Чтобы упростить написание запросов, в C# появился специальный синтаксис запросов (</a:t>
            </a:r>
            <a:r>
              <a:rPr lang="ru-RU" altLang="en-US" sz="1800" b="1" dirty="0" err="1"/>
              <a:t>from</a:t>
            </a:r>
            <a:r>
              <a:rPr lang="ru-RU" altLang="en-US" sz="1800" dirty="0"/>
              <a:t>, </a:t>
            </a:r>
            <a:r>
              <a:rPr lang="ru-RU" altLang="en-US" sz="1800" b="1" dirty="0" err="1"/>
              <a:t>where</a:t>
            </a:r>
            <a:r>
              <a:rPr lang="ru-RU" altLang="en-US" sz="1800" dirty="0"/>
              <a:t>, </a:t>
            </a:r>
            <a:r>
              <a:rPr lang="ru-RU" altLang="en-US" sz="1800" b="1" dirty="0" err="1"/>
              <a:t>select</a:t>
            </a:r>
            <a:r>
              <a:rPr lang="ru-RU" altLang="en-US" sz="1800" dirty="0"/>
              <a:t>, </a:t>
            </a:r>
            <a:r>
              <a:rPr lang="en-US" altLang="en-US" sz="1800" dirty="0" err="1"/>
              <a:t>etc</a:t>
            </a:r>
            <a:r>
              <a:rPr lang="ru-RU" altLang="en-US" sz="1800" dirty="0"/>
              <a:t>.). 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C</a:t>
            </a:r>
            <a:r>
              <a:rPr lang="ru-RU" altLang="en-US" sz="1800" dirty="0" err="1"/>
              <a:t>ама</a:t>
            </a:r>
            <a:r>
              <a:rPr lang="ru-RU" altLang="en-US" sz="1800" dirty="0"/>
              <a:t> переменная запроса не предпринимает действий и не возвращает никаких данных. Она просто хранит сведения, необходимые для предоставления результатов при последующем выполнении запроса. </a:t>
            </a:r>
          </a:p>
          <a:p>
            <a:pPr>
              <a:lnSpc>
                <a:spcPct val="80000"/>
              </a:lnSpc>
            </a:pPr>
            <a:r>
              <a:rPr lang="ru-RU" altLang="en-US" sz="1800" dirty="0"/>
              <a:t>Возвращаемый оператором </a:t>
            </a:r>
            <a:r>
              <a:rPr lang="en-US" altLang="en-US" sz="1800" dirty="0"/>
              <a:t>where </a:t>
            </a:r>
            <a:r>
              <a:rPr lang="ru-RU" altLang="en-US" sz="1800" dirty="0"/>
              <a:t>объект всегда реализует </a:t>
            </a:r>
            <a:r>
              <a:rPr lang="ru-RU" altLang="en-US" sz="1800" b="1" dirty="0" err="1"/>
              <a:t>IEnumerable</a:t>
            </a:r>
            <a:r>
              <a:rPr lang="ru-RU" altLang="en-US" sz="1800" b="1" dirty="0"/>
              <a:t>&lt;T&gt;</a:t>
            </a:r>
          </a:p>
          <a:p>
            <a:pPr>
              <a:lnSpc>
                <a:spcPct val="80000"/>
              </a:lnSpc>
            </a:pPr>
            <a:r>
              <a:rPr lang="ru-RU" altLang="en-US" sz="1800" dirty="0"/>
              <a:t>Вычисление запроса и получение данных происходят при:</a:t>
            </a:r>
          </a:p>
          <a:p>
            <a:pPr lvl="1">
              <a:lnSpc>
                <a:spcPct val="80000"/>
              </a:lnSpc>
            </a:pPr>
            <a:r>
              <a:rPr lang="ru-RU" altLang="en-US" sz="1600" dirty="0"/>
              <a:t>итерировании по объекту результату методами </a:t>
            </a:r>
            <a:r>
              <a:rPr lang="ru-RU" altLang="en-US" sz="1600" dirty="0" err="1"/>
              <a:t>IEnumerable</a:t>
            </a:r>
            <a:r>
              <a:rPr lang="ru-RU" altLang="en-US" sz="1600" dirty="0"/>
              <a:t>&lt;T&gt; </a:t>
            </a:r>
          </a:p>
          <a:p>
            <a:pPr lvl="1">
              <a:lnSpc>
                <a:spcPct val="80000"/>
              </a:lnSpc>
            </a:pPr>
            <a:r>
              <a:rPr lang="ru-RU" altLang="en-US" sz="1600" dirty="0"/>
              <a:t>применении </a:t>
            </a:r>
            <a:r>
              <a:rPr lang="ru-RU" altLang="en-US" sz="1600" dirty="0" err="1"/>
              <a:t>аггрегирующих</a:t>
            </a:r>
            <a:r>
              <a:rPr lang="ru-RU" altLang="en-US" sz="1600" dirty="0"/>
              <a:t> функций (</a:t>
            </a:r>
            <a:r>
              <a:rPr lang="en-US" altLang="en-US" sz="1600" dirty="0"/>
              <a:t>Count</a:t>
            </a:r>
            <a:r>
              <a:rPr lang="ru-RU" altLang="en-US" sz="1600" dirty="0"/>
              <a:t>, </a:t>
            </a:r>
            <a:r>
              <a:rPr lang="en-US" altLang="en-US" sz="1600" dirty="0"/>
              <a:t>Max</a:t>
            </a:r>
            <a:r>
              <a:rPr lang="ru-RU" altLang="en-US" sz="1600" dirty="0"/>
              <a:t>, </a:t>
            </a:r>
            <a:r>
              <a:rPr lang="en-US" altLang="en-US" sz="1600" dirty="0"/>
              <a:t>Average</a:t>
            </a:r>
            <a:r>
              <a:rPr lang="ru-RU" altLang="en-US" sz="1600" dirty="0"/>
              <a:t> и </a:t>
            </a:r>
            <a:r>
              <a:rPr lang="en-US" altLang="en-US" sz="1600" dirty="0"/>
              <a:t>First</a:t>
            </a:r>
            <a:r>
              <a:rPr lang="ru-RU" altLang="en-US" sz="1600" dirty="0"/>
              <a:t>.)</a:t>
            </a:r>
          </a:p>
          <a:p>
            <a:pPr lvl="1">
              <a:lnSpc>
                <a:spcPct val="80000"/>
              </a:lnSpc>
            </a:pPr>
            <a:r>
              <a:rPr lang="ru-RU" altLang="en-US" sz="1600" dirty="0"/>
              <a:t>вызове кэширующих методов </a:t>
            </a:r>
            <a:r>
              <a:rPr lang="ru-RU" altLang="en-US" sz="1600" dirty="0" err="1"/>
              <a:t>ToList</a:t>
            </a:r>
            <a:r>
              <a:rPr lang="ru-RU" altLang="en-US" sz="1600" dirty="0"/>
              <a:t> или </a:t>
            </a:r>
            <a:r>
              <a:rPr lang="ru-RU" altLang="en-US" sz="1600" dirty="0" err="1"/>
              <a:t>ToArray</a:t>
            </a:r>
            <a:r>
              <a:rPr lang="ru-RU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36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LINQ. </a:t>
            </a:r>
            <a:r>
              <a:rPr lang="ru-RU" altLang="en-US" sz="4000" dirty="0" smtClean="0"/>
              <a:t>Отложенное исполнение</a:t>
            </a:r>
            <a:endParaRPr lang="ru-RU" altLang="en-US" sz="40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 });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 });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 });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item.name;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query.ToList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&lt;---- (1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Gogi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18 });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List&lt;string&gt; s =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query.ToList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&lt;string&gt;();    &lt;---- (2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Gogi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9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LINQ. </a:t>
            </a:r>
            <a:r>
              <a:rPr lang="ru-RU" altLang="en-US" dirty="0" smtClean="0"/>
              <a:t>Комбинирование запросов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 });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 });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 });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20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item.name;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name.StartsWith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Gogi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18 });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9390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LINQ.</a:t>
            </a:r>
            <a:r>
              <a:rPr lang="ru-RU" altLang="en-US" dirty="0"/>
              <a:t> За кадром.</a:t>
            </a:r>
            <a:r>
              <a:rPr lang="en-US" altLang="en-US" dirty="0"/>
              <a:t> </a:t>
            </a:r>
            <a:endParaRPr lang="ru-RU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4304"/>
            <a:ext cx="8362950" cy="5068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 dirty="0"/>
              <a:t>Логика </a:t>
            </a:r>
            <a:r>
              <a:rPr lang="en-US" altLang="en-US" sz="2400" dirty="0"/>
              <a:t>LINQ</a:t>
            </a:r>
            <a:r>
              <a:rPr lang="ru-RU" altLang="en-US" sz="2400" dirty="0"/>
              <a:t> сконцентрирована в классах </a:t>
            </a:r>
            <a:r>
              <a:rPr lang="ru-RU" altLang="en-US" sz="2400" dirty="0" err="1"/>
              <a:t>System.Linq.Enumerable</a:t>
            </a:r>
            <a:r>
              <a:rPr lang="en-US" altLang="en-US" sz="2400" dirty="0"/>
              <a:t> </a:t>
            </a:r>
            <a:r>
              <a:rPr lang="ru-RU" altLang="en-US" sz="2400" dirty="0"/>
              <a:t>и </a:t>
            </a:r>
            <a:r>
              <a:rPr lang="ru-RU" altLang="en-US" sz="2400" dirty="0" err="1"/>
              <a:t>System.Linq</a:t>
            </a:r>
            <a:r>
              <a:rPr lang="ru-RU" altLang="en-US" sz="2400" dirty="0"/>
              <a:t>.</a:t>
            </a:r>
            <a:r>
              <a:rPr lang="en-US" altLang="en-US" sz="2400" dirty="0" err="1"/>
              <a:t>Queriable</a:t>
            </a:r>
            <a:r>
              <a:rPr lang="en-US" altLang="en-US" sz="2400" dirty="0"/>
              <a:t> </a:t>
            </a:r>
            <a:r>
              <a:rPr lang="ru-RU" altLang="en-US" sz="2400" dirty="0"/>
              <a:t>в виде методов расширения.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Оператор </a:t>
            </a:r>
            <a:r>
              <a:rPr lang="en-US" altLang="en-US" sz="2400" dirty="0"/>
              <a:t>from: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Устанавливает контекст </a:t>
            </a:r>
            <a:r>
              <a:rPr lang="ru-RU" altLang="en-US" sz="2000" dirty="0" smtClean="0"/>
              <a:t>итерирования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ru-RU" altLang="en-US" sz="2400" dirty="0"/>
              <a:t>Оператор </a:t>
            </a:r>
            <a:r>
              <a:rPr lang="en-US" altLang="en-US" sz="2400" b="1" dirty="0"/>
              <a:t>where</a:t>
            </a:r>
            <a:r>
              <a:rPr lang="en-US" alt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 err="1"/>
              <a:t>public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static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IEnumerable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&gt; </a:t>
            </a:r>
            <a:r>
              <a:rPr lang="ru-RU" altLang="en-US" sz="2000" b="1" dirty="0" err="1"/>
              <a:t>Where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&gt;(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ru-RU" altLang="en-US" sz="2000" dirty="0" err="1"/>
              <a:t>this</a:t>
            </a:r>
            <a:r>
              <a:rPr lang="ru-RU" altLang="en-US" sz="2000" dirty="0"/>
              <a:t> </a:t>
            </a:r>
            <a:r>
              <a:rPr lang="ru-RU" altLang="en-US" sz="2000" dirty="0" err="1"/>
              <a:t>IEnumerable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&gt; </a:t>
            </a:r>
            <a:r>
              <a:rPr lang="ru-RU" altLang="en-US" sz="2000" dirty="0" err="1"/>
              <a:t>source</a:t>
            </a:r>
            <a:r>
              <a:rPr lang="ru-RU" altLang="en-US" sz="2000" dirty="0"/>
              <a:t>,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ru-RU" altLang="en-US" sz="2000" dirty="0" err="1"/>
              <a:t>Func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, </a:t>
            </a:r>
            <a:r>
              <a:rPr lang="ru-RU" altLang="en-US" sz="2000" dirty="0" err="1"/>
              <a:t>bool</a:t>
            </a:r>
            <a:r>
              <a:rPr lang="ru-RU" altLang="en-US" sz="2000" dirty="0"/>
              <a:t>&gt; </a:t>
            </a:r>
            <a:r>
              <a:rPr lang="ru-RU" altLang="en-US" sz="2000" dirty="0" err="1"/>
              <a:t>predicate</a:t>
            </a:r>
            <a:r>
              <a:rPr lang="en-US" altLang="en-US" sz="2000" dirty="0"/>
              <a:t> </a:t>
            </a:r>
            <a:r>
              <a:rPr lang="ru-RU" altLang="en-US" sz="2000" dirty="0"/>
              <a:t>) 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b="1" dirty="0" err="1"/>
              <a:t>list.Where</a:t>
            </a:r>
            <a:r>
              <a:rPr lang="en-US" altLang="en-US" sz="2000" b="1" dirty="0"/>
              <a:t>&lt;Human&gt;(item =&gt; </a:t>
            </a:r>
            <a:r>
              <a:rPr lang="en-US" altLang="en-US" sz="2000" b="1" noProof="1"/>
              <a:t>item.age &lt; 20</a:t>
            </a:r>
            <a:r>
              <a:rPr lang="en-US" altLang="en-US" sz="2000" b="1" dirty="0"/>
              <a:t>)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Оператор </a:t>
            </a:r>
            <a:r>
              <a:rPr lang="en-US" altLang="en-US" sz="2400" b="1" dirty="0"/>
              <a:t>select</a:t>
            </a:r>
            <a:r>
              <a:rPr lang="en-US" alt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 err="1"/>
              <a:t>public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static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IEnumerable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TResult</a:t>
            </a:r>
            <a:r>
              <a:rPr lang="ru-RU" altLang="en-US" sz="2000" dirty="0"/>
              <a:t>&gt; </a:t>
            </a:r>
            <a:r>
              <a:rPr lang="ru-RU" altLang="en-US" sz="2000" b="1" dirty="0" err="1"/>
              <a:t>Select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, </a:t>
            </a:r>
            <a:r>
              <a:rPr lang="ru-RU" altLang="en-US" sz="2000" dirty="0" err="1"/>
              <a:t>TResult</a:t>
            </a:r>
            <a:r>
              <a:rPr lang="ru-RU" altLang="en-US" sz="2000" dirty="0"/>
              <a:t>&gt;(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ru-RU" altLang="en-US" sz="2000" dirty="0" err="1"/>
              <a:t>this</a:t>
            </a:r>
            <a:r>
              <a:rPr lang="ru-RU" altLang="en-US" sz="2000" dirty="0"/>
              <a:t> </a:t>
            </a:r>
            <a:r>
              <a:rPr lang="ru-RU" altLang="en-US" sz="2000" dirty="0" err="1"/>
              <a:t>IEnumerable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&gt; </a:t>
            </a:r>
            <a:r>
              <a:rPr lang="ru-RU" altLang="en-US" sz="2000" dirty="0" err="1"/>
              <a:t>source</a:t>
            </a:r>
            <a:r>
              <a:rPr lang="ru-RU" altLang="en-US" sz="2000" dirty="0"/>
              <a:t>,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ru-RU" altLang="en-US" sz="2000" dirty="0" err="1"/>
              <a:t>Func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, </a:t>
            </a:r>
            <a:r>
              <a:rPr lang="ru-RU" altLang="en-US" sz="2000" dirty="0" err="1"/>
              <a:t>TResult</a:t>
            </a:r>
            <a:r>
              <a:rPr lang="ru-RU" altLang="en-US" sz="2000" dirty="0"/>
              <a:t>&gt; </a:t>
            </a:r>
            <a:r>
              <a:rPr lang="ru-RU" altLang="en-US" sz="2000" dirty="0" err="1"/>
              <a:t>selector</a:t>
            </a:r>
            <a:r>
              <a:rPr lang="ru-RU" altLang="en-US" sz="2000" dirty="0"/>
              <a:t> ) 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b="1" dirty="0" err="1"/>
              <a:t>list.Where</a:t>
            </a:r>
            <a:r>
              <a:rPr lang="en-US" altLang="en-US" sz="2000" b="1" dirty="0"/>
              <a:t>&lt;Human&gt;(item =&gt; </a:t>
            </a:r>
            <a:r>
              <a:rPr lang="en-US" altLang="en-US" sz="2000" b="1" noProof="1"/>
              <a:t>item.age &lt; 20</a:t>
            </a:r>
            <a:r>
              <a:rPr lang="en-US" altLang="en-US" sz="2000" b="1" dirty="0"/>
              <a:t>).Select&lt;Human, string&gt;(item =&gt; item.name)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60346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3343</Words>
  <Application>Microsoft Office PowerPoint</Application>
  <PresentationFormat>Экран (4:3)</PresentationFormat>
  <Paragraphs>548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Тема Office</vt:lpstr>
      <vt:lpstr>На предыдущей лекции</vt:lpstr>
      <vt:lpstr>План лекции</vt:lpstr>
      <vt:lpstr>LINQ</vt:lpstr>
      <vt:lpstr>Запрос. Пример на чистом C#.</vt:lpstr>
      <vt:lpstr>Запрос. Пример LINQ.</vt:lpstr>
      <vt:lpstr>LINQ. Особенности.</vt:lpstr>
      <vt:lpstr>LINQ. Отложенное исполнение</vt:lpstr>
      <vt:lpstr>LINQ. Комбинирование запросов</vt:lpstr>
      <vt:lpstr>LINQ. За кадром. </vt:lpstr>
      <vt:lpstr>LINQ. Альтернативный синтаксис</vt:lpstr>
      <vt:lpstr>Синтаксические элементы языка запросов LINQ</vt:lpstr>
      <vt:lpstr>LINQ. Агрегирующие функции</vt:lpstr>
      <vt:lpstr>Разновидности LINQ</vt:lpstr>
      <vt:lpstr>Многопоточные приложения</vt:lpstr>
      <vt:lpstr>Презентация PowerPoint</vt:lpstr>
      <vt:lpstr>Класс Thread</vt:lpstr>
      <vt:lpstr>Презентация PowerPoint</vt:lpstr>
      <vt:lpstr>Презентация PowerPoint</vt:lpstr>
      <vt:lpstr>Пример одновременной работы двух потоков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Асинхронные делегаты</vt:lpstr>
      <vt:lpstr>Асинхронные делегаты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PFX (Parallel Framework Extensions)</vt:lpstr>
      <vt:lpstr>PLINQ (Parallel LINQ)</vt:lpstr>
      <vt:lpstr>Пример PLINQ</vt:lpstr>
      <vt:lpstr>Синхронная обработка результатов запроса </vt:lpstr>
      <vt:lpstr>Асинхронная обработка результатов запроса </vt:lpstr>
      <vt:lpstr>TPL (Task Parallel Library)</vt:lpstr>
      <vt:lpstr>Задачи в TPL</vt:lpstr>
      <vt:lpstr>Пример запуска задачи TPL</vt:lpstr>
      <vt:lpstr>Пример цепочки задач</vt:lpstr>
      <vt:lpstr>Ключевые слова async и await</vt:lpstr>
      <vt:lpstr>Пример async и await</vt:lpstr>
      <vt:lpstr>Пример async и await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Делегаты</dc:title>
  <dc:creator>Nella</dc:creator>
  <cp:lastModifiedBy>Vsevolod Pelipas</cp:lastModifiedBy>
  <cp:revision>109</cp:revision>
  <dcterms:created xsi:type="dcterms:W3CDTF">2014-11-06T11:35:08Z</dcterms:created>
  <dcterms:modified xsi:type="dcterms:W3CDTF">2015-11-05T22:24:11Z</dcterms:modified>
</cp:coreProperties>
</file>