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56" r:id="rId3"/>
    <p:sldId id="258" r:id="rId4"/>
    <p:sldId id="257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85" r:id="rId18"/>
    <p:sldId id="271" r:id="rId19"/>
    <p:sldId id="272" r:id="rId20"/>
    <p:sldId id="273" r:id="rId21"/>
    <p:sldId id="274" r:id="rId22"/>
    <p:sldId id="278" r:id="rId23"/>
    <p:sldId id="275" r:id="rId24"/>
    <p:sldId id="277" r:id="rId25"/>
    <p:sldId id="276" r:id="rId26"/>
    <p:sldId id="279" r:id="rId27"/>
    <p:sldId id="280" r:id="rId28"/>
    <p:sldId id="281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8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6" autoAdjust="0"/>
  </p:normalViewPr>
  <p:slideViewPr>
    <p:cSldViewPr snapToGrid="0">
      <p:cViewPr varScale="1">
        <p:scale>
          <a:sx n="107" d="100"/>
          <a:sy n="107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D79E-3F3E-480D-B2C6-9AC89F8B38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2DF0-3D9B-4688-BAD2-CA13EB22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Предыдущая лекция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  <a:p>
            <a:r>
              <a:rPr lang="ru-RU" dirty="0" smtClean="0"/>
              <a:t>Многопоточные приложения</a:t>
            </a:r>
            <a:endParaRPr lang="en-US" dirty="0" smtClean="0"/>
          </a:p>
          <a:p>
            <a:pPr lvl="1"/>
            <a:r>
              <a:rPr lang="ru-RU" dirty="0" smtClean="0"/>
              <a:t>Класс </a:t>
            </a:r>
            <a:r>
              <a:rPr lang="en-US" dirty="0" smtClean="0"/>
              <a:t>Thread</a:t>
            </a:r>
          </a:p>
          <a:p>
            <a:pPr lvl="1"/>
            <a:r>
              <a:rPr lang="ru-RU" dirty="0" smtClean="0"/>
              <a:t>Асинхронный вызов делегатов</a:t>
            </a:r>
          </a:p>
          <a:p>
            <a:pPr lvl="1"/>
            <a:r>
              <a:rPr lang="en-US" dirty="0" smtClean="0"/>
              <a:t>Parallel extensions</a:t>
            </a:r>
          </a:p>
          <a:p>
            <a:pPr lvl="2"/>
            <a:r>
              <a:rPr lang="en-US" dirty="0" smtClean="0"/>
              <a:t>PLINQ</a:t>
            </a:r>
          </a:p>
          <a:p>
            <a:pPr lvl="2"/>
            <a:r>
              <a:rPr lang="en-US" dirty="0" smtClean="0"/>
              <a:t>TPL</a:t>
            </a:r>
          </a:p>
          <a:p>
            <a:pPr lvl="2"/>
            <a:r>
              <a:rPr lang="en-US" dirty="0" err="1" smtClean="0"/>
              <a:t>async</a:t>
            </a:r>
            <a:r>
              <a:rPr lang="en-US" smtClean="0"/>
              <a:t>/await</a:t>
            </a:r>
            <a:endParaRPr lang="ru-RU" dirty="0" smtClean="0"/>
          </a:p>
          <a:p>
            <a:pPr marL="914400" lvl="2" indent="0">
              <a:buNone/>
            </a:pP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Классы-представления членов </a:t>
            </a:r>
            <a:r>
              <a:rPr lang="ru-RU" altLang="en-US" dirty="0" smtClean="0"/>
              <a:t>класса - </a:t>
            </a:r>
            <a:r>
              <a:rPr lang="ru-RU" altLang="en-US" dirty="0" err="1"/>
              <a:t>Memberlnfo</a:t>
            </a:r>
            <a:r>
              <a:rPr lang="ru-RU" altLang="en-US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563" y="1825625"/>
            <a:ext cx="8773296" cy="4351338"/>
          </a:xfrm>
        </p:spPr>
        <p:txBody>
          <a:bodyPr>
            <a:normAutofit fontScale="77500" lnSpcReduction="20000"/>
          </a:bodyPr>
          <a:lstStyle/>
          <a:p>
            <a:r>
              <a:rPr lang="ru-RU" altLang="en-US" dirty="0" err="1"/>
              <a:t>System.Reflection</a:t>
            </a:r>
            <a:r>
              <a:rPr lang="en-US" altLang="en-US" dirty="0"/>
              <a:t>.</a:t>
            </a:r>
            <a:r>
              <a:rPr lang="ru-RU" altLang="en-US" dirty="0" err="1"/>
              <a:t>Memberlnfo</a:t>
            </a:r>
            <a:r>
              <a:rPr lang="ru-RU" altLang="en-US" dirty="0"/>
              <a:t> - базовый класс для представления членов </a:t>
            </a:r>
            <a:r>
              <a:rPr lang="ru-RU" altLang="en-US" dirty="0" smtClean="0"/>
              <a:t>класса</a:t>
            </a:r>
          </a:p>
          <a:p>
            <a:r>
              <a:rPr lang="en-US" dirty="0" err="1"/>
              <a:t>Свойства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MemberType</a:t>
            </a:r>
            <a:endParaRPr lang="en-US" dirty="0"/>
          </a:p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MemberInfo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t.GetMember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"Main"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).First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3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неоднозначность</a:t>
            </a:r>
            <a:endParaRPr lang="en-US" sz="2300" dirty="0">
              <a:solidFill>
                <a:srgbClr val="3CB37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3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info.MemberType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info.Name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6" y="3494924"/>
            <a:ext cx="2140293" cy="4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Классы-представления членов класса </a:t>
            </a:r>
            <a:r>
              <a:rPr lang="ru-RU" altLang="en-US" dirty="0" smtClean="0"/>
              <a:t>– поля и свойства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System.Reflection.Fieldlnf</a:t>
            </a:r>
            <a:r>
              <a:rPr lang="ru-RU" dirty="0"/>
              <a:t>о -  представляет поле класса</a:t>
            </a:r>
          </a:p>
          <a:p>
            <a:pPr lvl="1"/>
            <a:r>
              <a:rPr lang="ru-RU" dirty="0"/>
              <a:t>Свойства:</a:t>
            </a:r>
          </a:p>
          <a:p>
            <a:pPr lvl="2"/>
            <a:r>
              <a:rPr lang="en-US" dirty="0" err="1"/>
              <a:t>FieldType</a:t>
            </a:r>
            <a:endParaRPr lang="en-US" dirty="0"/>
          </a:p>
          <a:p>
            <a:pPr lvl="2"/>
            <a:r>
              <a:rPr lang="en-US" dirty="0" err="1"/>
              <a:t>IsInitOnly</a:t>
            </a:r>
            <a:r>
              <a:rPr lang="en-US" dirty="0"/>
              <a:t>, </a:t>
            </a:r>
            <a:r>
              <a:rPr lang="en-US" dirty="0" err="1"/>
              <a:t>IsLiteral</a:t>
            </a:r>
            <a:r>
              <a:rPr lang="en-US" dirty="0"/>
              <a:t>, </a:t>
            </a:r>
            <a:r>
              <a:rPr lang="en-US" dirty="0" err="1"/>
              <a:t>IsPrivate</a:t>
            </a:r>
            <a:r>
              <a:rPr lang="en-US" dirty="0"/>
              <a:t>, </a:t>
            </a:r>
            <a:r>
              <a:rPr lang="en-US" dirty="0" err="1"/>
              <a:t>IsPublic</a:t>
            </a:r>
            <a:r>
              <a:rPr lang="en-US" dirty="0"/>
              <a:t>, </a:t>
            </a:r>
            <a:r>
              <a:rPr lang="en-US" dirty="0" err="1"/>
              <a:t>IsStatic</a:t>
            </a:r>
            <a:r>
              <a:rPr lang="en-US" dirty="0"/>
              <a:t>, etc.</a:t>
            </a:r>
          </a:p>
          <a:p>
            <a:pPr lvl="1"/>
            <a:r>
              <a:rPr lang="ru-RU" dirty="0" smtClean="0"/>
              <a:t>Методы</a:t>
            </a:r>
            <a:r>
              <a:rPr lang="ru-RU" dirty="0"/>
              <a:t>:</a:t>
            </a:r>
          </a:p>
          <a:p>
            <a:pPr lvl="2"/>
            <a:r>
              <a:rPr lang="en-US" dirty="0" err="1"/>
              <a:t>GetValue</a:t>
            </a:r>
            <a:r>
              <a:rPr lang="en-US" dirty="0"/>
              <a:t>(object) </a:t>
            </a:r>
            <a:r>
              <a:rPr lang="ru-RU" dirty="0"/>
              <a:t>и </a:t>
            </a:r>
            <a:r>
              <a:rPr lang="en-US" dirty="0" err="1"/>
              <a:t>SetValue</a:t>
            </a:r>
            <a:r>
              <a:rPr lang="en-US" dirty="0"/>
              <a:t>(object, object)</a:t>
            </a:r>
          </a:p>
          <a:p>
            <a:pPr lvl="2"/>
            <a:r>
              <a:rPr lang="ru-RU" dirty="0"/>
              <a:t>Операторы == и !=</a:t>
            </a:r>
          </a:p>
          <a:p>
            <a:r>
              <a:rPr lang="en-US" dirty="0" err="1"/>
              <a:t>System.Reflection.PropertyInfo</a:t>
            </a:r>
            <a:r>
              <a:rPr lang="en-US" dirty="0"/>
              <a:t> – </a:t>
            </a:r>
            <a:r>
              <a:rPr lang="ru-RU" dirty="0"/>
              <a:t>представляет свойство</a:t>
            </a:r>
          </a:p>
          <a:p>
            <a:pPr lvl="1"/>
            <a:r>
              <a:rPr lang="ru-RU" dirty="0"/>
              <a:t> Свойства:</a:t>
            </a:r>
          </a:p>
          <a:p>
            <a:pPr lvl="2"/>
            <a:r>
              <a:rPr lang="en-US" dirty="0" err="1"/>
              <a:t>PropertyType</a:t>
            </a:r>
            <a:r>
              <a:rPr lang="en-US" dirty="0"/>
              <a:t>  </a:t>
            </a:r>
          </a:p>
          <a:p>
            <a:pPr lvl="2"/>
            <a:r>
              <a:rPr lang="en-US" dirty="0" err="1"/>
              <a:t>CanRead</a:t>
            </a:r>
            <a:r>
              <a:rPr lang="en-US" dirty="0"/>
              <a:t>, </a:t>
            </a:r>
            <a:r>
              <a:rPr lang="en-US" dirty="0" err="1"/>
              <a:t>CanWrite</a:t>
            </a:r>
            <a:endParaRPr lang="en-US" dirty="0"/>
          </a:p>
          <a:p>
            <a:pPr lvl="1"/>
            <a:r>
              <a:rPr lang="ru-RU" dirty="0"/>
              <a:t>Методы:</a:t>
            </a:r>
          </a:p>
          <a:p>
            <a:pPr lvl="2"/>
            <a:r>
              <a:rPr lang="en-US" dirty="0" err="1"/>
              <a:t>MethodInfo</a:t>
            </a:r>
            <a:r>
              <a:rPr lang="en-US" dirty="0"/>
              <a:t>[] </a:t>
            </a:r>
            <a:r>
              <a:rPr lang="en-US" dirty="0" err="1"/>
              <a:t>GetAccessors</a:t>
            </a:r>
            <a:r>
              <a:rPr lang="en-US" dirty="0"/>
              <a:t>(), </a:t>
            </a:r>
            <a:r>
              <a:rPr lang="en-US" dirty="0" err="1"/>
              <a:t>MethodInfo</a:t>
            </a:r>
            <a:r>
              <a:rPr lang="en-US" dirty="0"/>
              <a:t> </a:t>
            </a:r>
            <a:r>
              <a:rPr lang="en-US" dirty="0" err="1"/>
              <a:t>GetGetMethod</a:t>
            </a:r>
            <a:r>
              <a:rPr lang="en-US" dirty="0"/>
              <a:t>(), </a:t>
            </a:r>
            <a:r>
              <a:rPr lang="en-US" dirty="0" err="1"/>
              <a:t>MethodInfo</a:t>
            </a:r>
            <a:r>
              <a:rPr lang="en-US" dirty="0"/>
              <a:t> </a:t>
            </a:r>
            <a:r>
              <a:rPr lang="en-US" dirty="0" err="1"/>
              <a:t>GetSetMethod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object </a:t>
            </a:r>
            <a:r>
              <a:rPr lang="en-US" dirty="0" err="1"/>
              <a:t>GetValue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, object[] index ) </a:t>
            </a:r>
          </a:p>
          <a:p>
            <a:pPr lvl="2"/>
            <a:r>
              <a:rPr lang="en-US" dirty="0"/>
              <a:t>void </a:t>
            </a:r>
            <a:r>
              <a:rPr lang="en-US" dirty="0" err="1"/>
              <a:t>SetValue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, object value, object[] index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7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ru-RU" altLang="en-US" dirty="0" err="1"/>
              <a:t>Fieldlnfо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855" y="1690689"/>
            <a:ext cx="8781534" cy="50323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  <a:endParaRPr lang="ru-RU" sz="4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Приватное поле!</a:t>
            </a:r>
          </a:p>
          <a:p>
            <a:pPr marL="0" indent="0">
              <a:buNone/>
            </a:pPr>
            <a:r>
              <a:rPr lang="ru-RU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456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Приватное поле!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FieldInfo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p.GetType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GetField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BindingFlags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.Instance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BindingFlags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.NonPublic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FieldInfo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p.GetType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GetField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BindingFlags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BindingFlags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.NonPublic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Было </a:t>
            </a:r>
            <a:r>
              <a:rPr lang="ru-RU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ru-RU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info_i.Name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info_i.GetValue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info_i.SetValue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(p, 789);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Стало </a:t>
            </a:r>
            <a:r>
              <a:rPr lang="ru-RU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ru-RU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info_i.Name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info_i.GetValue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info_s.Name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info_s.GetValue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83" y="1895262"/>
            <a:ext cx="2791036" cy="11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Классы-представления членов класса </a:t>
            </a:r>
            <a:r>
              <a:rPr lang="ru-RU" altLang="en-US" dirty="0" smtClean="0"/>
              <a:t>- методы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altLang="en-US" sz="2400" dirty="0" err="1"/>
              <a:t>System.Reflection</a:t>
            </a:r>
            <a:r>
              <a:rPr lang="en-US" altLang="en-US" sz="2400" dirty="0"/>
              <a:t>.</a:t>
            </a:r>
            <a:r>
              <a:rPr lang="ru-RU" altLang="en-US" sz="2400" dirty="0" err="1"/>
              <a:t>MethodBase</a:t>
            </a:r>
            <a:r>
              <a:rPr lang="ru-RU" altLang="en-US" sz="2400" dirty="0"/>
              <a:t> -  базовый класс для методов и конструкторов.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Свойства:</a:t>
            </a:r>
          </a:p>
          <a:p>
            <a:pPr lvl="2">
              <a:lnSpc>
                <a:spcPct val="80000"/>
              </a:lnSpc>
            </a:pPr>
            <a:r>
              <a:rPr lang="ru-RU" altLang="en-US" sz="1800" dirty="0" err="1"/>
              <a:t>IsAbstract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IsStatic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IsVirtual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IsAssembly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IsFamily</a:t>
            </a:r>
            <a:r>
              <a:rPr lang="ru-RU" altLang="en-US" sz="1800" dirty="0"/>
              <a:t> </a:t>
            </a:r>
            <a:r>
              <a:rPr lang="ru-RU" altLang="en-US" sz="1800" dirty="0" err="1"/>
              <a:t>IsConstructor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IsFinal</a:t>
            </a:r>
            <a:r>
              <a:rPr lang="ru-RU" altLang="en-US" sz="1800" dirty="0"/>
              <a:t>, и </a:t>
            </a:r>
            <a:r>
              <a:rPr lang="ru-RU" altLang="en-US" sz="1800" dirty="0" err="1"/>
              <a:t>т.п</a:t>
            </a:r>
            <a:endParaRPr lang="ru-RU" altLang="en-US" sz="1800" dirty="0"/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Методы:</a:t>
            </a:r>
          </a:p>
          <a:p>
            <a:pPr lvl="2">
              <a:lnSpc>
                <a:spcPct val="80000"/>
              </a:lnSpc>
            </a:pPr>
            <a:r>
              <a:rPr lang="ru-RU" altLang="en-US" sz="1800" dirty="0" err="1"/>
              <a:t>MethodBody</a:t>
            </a:r>
            <a:r>
              <a:rPr lang="ru-RU" altLang="en-US" sz="1800" dirty="0"/>
              <a:t> </a:t>
            </a:r>
            <a:r>
              <a:rPr lang="ru-RU" altLang="en-US" sz="1800" dirty="0" err="1"/>
              <a:t>GetMethodBody</a:t>
            </a:r>
            <a:r>
              <a:rPr lang="ru-RU" altLang="en-US" sz="1800" dirty="0"/>
              <a:t>() – получает </a:t>
            </a:r>
            <a:r>
              <a:rPr lang="en-US" altLang="en-US" sz="1800" dirty="0"/>
              <a:t>IL </a:t>
            </a:r>
            <a:r>
              <a:rPr lang="ru-RU" altLang="en-US" sz="1800" dirty="0"/>
              <a:t>тела </a:t>
            </a:r>
            <a:r>
              <a:rPr lang="ru-RU" altLang="en-US" sz="1800" dirty="0" smtClean="0"/>
              <a:t>метода</a:t>
            </a:r>
            <a:endParaRPr lang="ru-RU" altLang="en-US" sz="1800" dirty="0"/>
          </a:p>
          <a:p>
            <a:pPr lvl="2">
              <a:lnSpc>
                <a:spcPct val="80000"/>
              </a:lnSpc>
            </a:pPr>
            <a:r>
              <a:rPr lang="ru-RU" altLang="en-US" sz="1800" dirty="0" err="1"/>
              <a:t>ParameterInfo</a:t>
            </a:r>
            <a:r>
              <a:rPr lang="ru-RU" altLang="en-US" sz="1800" dirty="0"/>
              <a:t>[] </a:t>
            </a:r>
            <a:r>
              <a:rPr lang="ru-RU" altLang="en-US" sz="1800" dirty="0" err="1"/>
              <a:t>GetParameters</a:t>
            </a:r>
            <a:r>
              <a:rPr lang="ru-RU" altLang="en-US" sz="1800" dirty="0"/>
              <a:t>() 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object </a:t>
            </a:r>
            <a:r>
              <a:rPr lang="ru-RU" altLang="en-US" sz="1800" b="1" dirty="0" err="1"/>
              <a:t>Invoke</a:t>
            </a:r>
            <a:r>
              <a:rPr lang="ru-RU" altLang="en-US" sz="1800" dirty="0"/>
              <a:t>(</a:t>
            </a:r>
            <a:r>
              <a:rPr lang="en-US" altLang="en-US" sz="1800" dirty="0"/>
              <a:t>object</a:t>
            </a:r>
            <a:r>
              <a:rPr lang="ru-RU" altLang="en-US" sz="1800" dirty="0"/>
              <a:t>, </a:t>
            </a:r>
            <a:r>
              <a:rPr lang="en-US" altLang="en-US" sz="1800" dirty="0"/>
              <a:t>object</a:t>
            </a:r>
            <a:r>
              <a:rPr lang="ru-RU" altLang="en-US" sz="1800" dirty="0"/>
              <a:t>[])</a:t>
            </a:r>
          </a:p>
          <a:p>
            <a:pPr>
              <a:lnSpc>
                <a:spcPct val="80000"/>
              </a:lnSpc>
            </a:pPr>
            <a:r>
              <a:rPr lang="ru-RU" altLang="en-US" sz="2400" dirty="0" err="1"/>
              <a:t>System.Reflection</a:t>
            </a:r>
            <a:r>
              <a:rPr lang="en-US" altLang="en-US" sz="2400" dirty="0"/>
              <a:t>.</a:t>
            </a:r>
            <a:r>
              <a:rPr lang="ru-RU" altLang="en-US" sz="2400" dirty="0" err="1"/>
              <a:t>MethodInfo</a:t>
            </a:r>
            <a:r>
              <a:rPr lang="ru-RU" altLang="en-US" sz="2400" dirty="0"/>
              <a:t> </a:t>
            </a:r>
            <a:r>
              <a:rPr lang="en-US" altLang="en-US" sz="2400" dirty="0"/>
              <a:t>- </a:t>
            </a:r>
            <a:r>
              <a:rPr lang="ru-RU" altLang="en-US" sz="2400" dirty="0"/>
              <a:t>представляет метод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Свойства:</a:t>
            </a:r>
          </a:p>
          <a:p>
            <a:pPr lvl="2">
              <a:lnSpc>
                <a:spcPct val="80000"/>
              </a:lnSpc>
            </a:pPr>
            <a:r>
              <a:rPr lang="ru-RU" altLang="en-US" sz="1800" dirty="0" err="1"/>
              <a:t>ReturnType</a:t>
            </a:r>
            <a:endParaRPr lang="ru-RU" altLang="en-US" sz="1800" dirty="0"/>
          </a:p>
          <a:p>
            <a:pPr>
              <a:lnSpc>
                <a:spcPct val="80000"/>
              </a:lnSpc>
            </a:pPr>
            <a:r>
              <a:rPr lang="ru-RU" altLang="en-US" sz="2400" dirty="0" err="1"/>
              <a:t>System.Reflection</a:t>
            </a:r>
            <a:r>
              <a:rPr lang="en-US" altLang="en-US" sz="2400" dirty="0"/>
              <a:t>.</a:t>
            </a:r>
            <a:r>
              <a:rPr lang="ru-RU" altLang="en-US" sz="2400" dirty="0" err="1"/>
              <a:t>ConstructorInfo</a:t>
            </a:r>
            <a:r>
              <a:rPr lang="ru-RU" altLang="en-US" sz="2400" dirty="0"/>
              <a:t> </a:t>
            </a:r>
            <a:r>
              <a:rPr lang="en-US" altLang="en-US" sz="2400" dirty="0"/>
              <a:t>– </a:t>
            </a:r>
            <a:r>
              <a:rPr lang="ru-RU" altLang="en-US" sz="2400" dirty="0" err="1"/>
              <a:t>представлет</a:t>
            </a:r>
            <a:r>
              <a:rPr lang="ru-RU" altLang="en-US" sz="2400" dirty="0"/>
              <a:t> конструктор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Методы:</a:t>
            </a:r>
          </a:p>
          <a:p>
            <a:pPr lvl="2">
              <a:lnSpc>
                <a:spcPct val="80000"/>
              </a:lnSpc>
            </a:pPr>
            <a:r>
              <a:rPr lang="ru-RU" altLang="en-US" sz="1800" dirty="0" err="1"/>
              <a:t>Invoke</a:t>
            </a:r>
            <a:r>
              <a:rPr lang="ru-RU" altLang="en-US" sz="1800" dirty="0"/>
              <a:t>(</a:t>
            </a:r>
            <a:r>
              <a:rPr lang="ru-RU" altLang="en-US" sz="1800" dirty="0" err="1"/>
              <a:t>Object</a:t>
            </a:r>
            <a:r>
              <a:rPr lang="ru-RU" altLang="en-US" sz="1800" dirty="0" smtClean="0"/>
              <a:t>[])</a:t>
            </a:r>
            <a:endParaRPr lang="ru-R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116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898" y="373364"/>
            <a:ext cx="8630680" cy="1325563"/>
          </a:xfrm>
        </p:spPr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en-US" dirty="0" err="1" smtClean="0"/>
              <a:t>MethodInfo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888" y="1670692"/>
            <a:ext cx="7886700" cy="478112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123;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j) {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{2}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i+j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); 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MyMethod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m_info.Invoke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{456});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16" y="3471218"/>
            <a:ext cx="2679742" cy="5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Другие классы рефлексии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27916"/>
            <a:ext cx="7886700" cy="48799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 err="1"/>
              <a:t>System.Reflection.MethodBody</a:t>
            </a:r>
            <a:r>
              <a:rPr lang="en-US" altLang="en-US" dirty="0"/>
              <a:t> - </a:t>
            </a:r>
            <a:r>
              <a:rPr lang="ru-RU" altLang="en-US" dirty="0"/>
              <a:t>обеспечивает доступ к метаданным и коду метода.</a:t>
            </a:r>
          </a:p>
          <a:p>
            <a:pPr lvl="1">
              <a:lnSpc>
                <a:spcPct val="80000"/>
              </a:lnSpc>
            </a:pPr>
            <a:r>
              <a:rPr lang="ru-RU" altLang="en-US" dirty="0"/>
              <a:t>Свойства:</a:t>
            </a:r>
          </a:p>
          <a:p>
            <a:pPr lvl="2">
              <a:lnSpc>
                <a:spcPct val="80000"/>
              </a:lnSpc>
            </a:pPr>
            <a:r>
              <a:rPr lang="en-US" altLang="en-US" dirty="0" err="1"/>
              <a:t>IList</a:t>
            </a:r>
            <a:r>
              <a:rPr lang="en-US" altLang="en-US" dirty="0"/>
              <a:t>&lt;</a:t>
            </a:r>
            <a:r>
              <a:rPr lang="en-US" altLang="en-US" dirty="0" err="1"/>
              <a:t>ExceptionHandlingClause</a:t>
            </a:r>
            <a:r>
              <a:rPr lang="en-US" altLang="en-US" dirty="0"/>
              <a:t>&gt; </a:t>
            </a:r>
            <a:r>
              <a:rPr lang="en-US" altLang="en-US" dirty="0" err="1"/>
              <a:t>ExceptionHandlingClauses</a:t>
            </a:r>
            <a:r>
              <a:rPr lang="en-US" alt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dirty="0" err="1"/>
              <a:t>IList</a:t>
            </a:r>
            <a:r>
              <a:rPr lang="en-US" altLang="en-US" dirty="0"/>
              <a:t>&lt;</a:t>
            </a:r>
            <a:r>
              <a:rPr lang="en-US" altLang="en-US" dirty="0" err="1"/>
              <a:t>LocalVariableInfo</a:t>
            </a:r>
            <a:r>
              <a:rPr lang="en-US" altLang="en-US" dirty="0"/>
              <a:t>&gt; </a:t>
            </a:r>
            <a:r>
              <a:rPr lang="en-US" altLang="en-US" dirty="0" err="1"/>
              <a:t>LocalVariables</a:t>
            </a:r>
            <a:r>
              <a:rPr lang="en-US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ru-RU" altLang="en-US" dirty="0"/>
              <a:t>Методы: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byte[] </a:t>
            </a:r>
            <a:r>
              <a:rPr lang="en-US" altLang="en-US" dirty="0" err="1"/>
              <a:t>GetILAsByteArray</a:t>
            </a:r>
            <a:r>
              <a:rPr lang="en-US" altLang="en-US" dirty="0"/>
              <a:t>() 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System.Reflection.ParameterInfo</a:t>
            </a:r>
            <a:r>
              <a:rPr lang="en-US" altLang="en-US" dirty="0"/>
              <a:t>  - </a:t>
            </a:r>
            <a:r>
              <a:rPr lang="ru-RU" altLang="en-US" dirty="0"/>
              <a:t>представляет параметр метода</a:t>
            </a:r>
          </a:p>
          <a:p>
            <a:pPr lvl="1">
              <a:lnSpc>
                <a:spcPct val="80000"/>
              </a:lnSpc>
            </a:pPr>
            <a:r>
              <a:rPr lang="ru-RU" altLang="en-US" dirty="0"/>
              <a:t>Свойства: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Name, </a:t>
            </a:r>
            <a:r>
              <a:rPr lang="en-US" altLang="en-US" dirty="0" err="1"/>
              <a:t>ParameterType</a:t>
            </a:r>
            <a:r>
              <a:rPr lang="en-US" altLang="en-US" dirty="0"/>
              <a:t>, Position</a:t>
            </a:r>
          </a:p>
          <a:p>
            <a:pPr lvl="2">
              <a:lnSpc>
                <a:spcPct val="80000"/>
              </a:lnSpc>
            </a:pPr>
            <a:r>
              <a:rPr lang="en-US" altLang="en-US" dirty="0" err="1"/>
              <a:t>IsIn</a:t>
            </a:r>
            <a:r>
              <a:rPr lang="en-US" altLang="en-US" dirty="0"/>
              <a:t>, </a:t>
            </a:r>
            <a:r>
              <a:rPr lang="en-US" altLang="en-US" dirty="0" err="1"/>
              <a:t>IsOut</a:t>
            </a:r>
            <a:r>
              <a:rPr lang="en-US" altLang="en-US" dirty="0"/>
              <a:t>, </a:t>
            </a:r>
            <a:r>
              <a:rPr lang="en-US" altLang="en-US" dirty="0" err="1"/>
              <a:t>IsRetval</a:t>
            </a:r>
            <a:r>
              <a:rPr lang="en-US" altLang="en-US" dirty="0"/>
              <a:t>, </a:t>
            </a:r>
            <a:r>
              <a:rPr lang="en-US" altLang="en-US" dirty="0" err="1"/>
              <a:t>IsOptional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en-US" altLang="en-US" dirty="0"/>
              <a:t>Member</a:t>
            </a:r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System.Reflection.EventInfo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ru-RU" altLang="en-US" dirty="0"/>
              <a:t>представляет событие</a:t>
            </a:r>
          </a:p>
          <a:p>
            <a:pPr lvl="1">
              <a:lnSpc>
                <a:spcPct val="80000"/>
              </a:lnSpc>
            </a:pPr>
            <a:r>
              <a:rPr lang="ru-RU" altLang="en-US" dirty="0"/>
              <a:t> Свойства:</a:t>
            </a:r>
          </a:p>
          <a:p>
            <a:pPr lvl="2">
              <a:lnSpc>
                <a:spcPct val="80000"/>
              </a:lnSpc>
            </a:pPr>
            <a:r>
              <a:rPr lang="en-US" altLang="en-US" dirty="0" err="1"/>
              <a:t>EventHandlerType</a:t>
            </a:r>
            <a:r>
              <a:rPr lang="en-US" altLang="en-US" dirty="0"/>
              <a:t>   </a:t>
            </a:r>
          </a:p>
          <a:p>
            <a:pPr lvl="1">
              <a:lnSpc>
                <a:spcPct val="80000"/>
              </a:lnSpc>
            </a:pPr>
            <a:r>
              <a:rPr lang="ru-RU" altLang="en-US" dirty="0"/>
              <a:t>Методы:</a:t>
            </a:r>
          </a:p>
          <a:p>
            <a:pPr lvl="2">
              <a:lnSpc>
                <a:spcPct val="80000"/>
              </a:lnSpc>
            </a:pPr>
            <a:r>
              <a:rPr lang="en-US" altLang="en-US" dirty="0" err="1"/>
              <a:t>MethodInfo</a:t>
            </a:r>
            <a:r>
              <a:rPr lang="en-US" altLang="en-US" dirty="0"/>
              <a:t> </a:t>
            </a:r>
            <a:r>
              <a:rPr lang="en-US" altLang="en-US" dirty="0" err="1"/>
              <a:t>GetAddMethod</a:t>
            </a:r>
            <a:r>
              <a:rPr lang="en-US" altLang="en-US" dirty="0"/>
              <a:t>(), </a:t>
            </a:r>
            <a:r>
              <a:rPr lang="en-US" altLang="en-US" dirty="0" err="1"/>
              <a:t>MethodInfo</a:t>
            </a:r>
            <a:r>
              <a:rPr lang="en-US" altLang="en-US" dirty="0"/>
              <a:t> </a:t>
            </a:r>
            <a:r>
              <a:rPr lang="en-US" altLang="en-US" dirty="0" err="1"/>
              <a:t>GetRemoveMethod</a:t>
            </a:r>
            <a:r>
              <a:rPr lang="en-US" altLang="en-US" dirty="0"/>
              <a:t>() 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void </a:t>
            </a:r>
            <a:r>
              <a:rPr lang="en-US" altLang="en-US" dirty="0" err="1"/>
              <a:t>AddEventHandler</a:t>
            </a:r>
            <a:r>
              <a:rPr lang="en-US" altLang="en-US" dirty="0"/>
              <a:t>(object target, delegate handler )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void </a:t>
            </a:r>
            <a:r>
              <a:rPr lang="en-US" altLang="en-US" dirty="0" err="1"/>
              <a:t>RemoveEventHandler</a:t>
            </a:r>
            <a:r>
              <a:rPr lang="en-US" altLang="en-US" dirty="0"/>
              <a:t>(object target, delegate handler ) </a:t>
            </a:r>
          </a:p>
          <a:p>
            <a:pPr>
              <a:lnSpc>
                <a:spcPct val="80000"/>
              </a:lnSpc>
            </a:pPr>
            <a:endParaRPr lang="ru-R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8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экземпляра объекта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37555" cy="435133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b="1" dirty="0" err="1" smtClean="0"/>
              <a:t>System.Activator</a:t>
            </a:r>
            <a:r>
              <a:rPr lang="ru-RU" dirty="0" smtClean="0"/>
              <a:t> – позволяет локально или удаленно создавать объекты или получать ссылки на существующие удаленные объекты. </a:t>
            </a:r>
          </a:p>
          <a:p>
            <a:pPr marL="457200" lvl="1" indent="0">
              <a:buNone/>
            </a:pPr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CreateInstance</a:t>
            </a:r>
            <a:r>
              <a:rPr lang="ru-RU" dirty="0"/>
              <a:t>(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 ) 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6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метода </a:t>
            </a:r>
            <a:r>
              <a:rPr lang="ru-RU" dirty="0" smtClean="0"/>
              <a:t>объекта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запуска метода объекта также может использоваться статический метод </a:t>
            </a:r>
            <a:r>
              <a:rPr lang="en-US" b="1" dirty="0" err="1" smtClean="0"/>
              <a:t>InvokeMember</a:t>
            </a:r>
            <a:r>
              <a:rPr lang="ru-RU" dirty="0" smtClean="0"/>
              <a:t> класса </a:t>
            </a:r>
            <a:r>
              <a:rPr lang="en-US" b="1" dirty="0"/>
              <a:t>Type</a:t>
            </a:r>
            <a:endParaRPr lang="ru-RU" b="1" dirty="0" smtClean="0"/>
          </a:p>
          <a:p>
            <a:pPr marL="457200" lvl="1" indent="0">
              <a:buNone/>
            </a:pPr>
            <a:r>
              <a:rPr lang="en-US" dirty="0"/>
              <a:t>object </a:t>
            </a:r>
            <a:r>
              <a:rPr lang="en-US" dirty="0" err="1"/>
              <a:t>System.Type.InvokeMember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 smtClean="0"/>
              <a:t>string </a:t>
            </a:r>
            <a:r>
              <a:rPr lang="en-US" dirty="0"/>
              <a:t>name, </a:t>
            </a:r>
            <a:r>
              <a:rPr lang="en-US" dirty="0" smtClean="0"/>
              <a:t>//</a:t>
            </a:r>
            <a:r>
              <a:rPr lang="ru-RU" dirty="0" smtClean="0"/>
              <a:t>имя метода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BindingFlags</a:t>
            </a:r>
            <a:r>
              <a:rPr lang="en-US" dirty="0"/>
              <a:t> </a:t>
            </a:r>
            <a:r>
              <a:rPr lang="en-US" dirty="0" err="1"/>
              <a:t>invokeAttr</a:t>
            </a:r>
            <a:r>
              <a:rPr lang="en-US" dirty="0"/>
              <a:t>, </a:t>
            </a:r>
            <a:r>
              <a:rPr lang="en-US" dirty="0" smtClean="0"/>
              <a:t>//</a:t>
            </a:r>
            <a:r>
              <a:rPr lang="ru-RU" dirty="0" smtClean="0"/>
              <a:t>флаги связывания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Binder </a:t>
            </a:r>
            <a:r>
              <a:rPr lang="en-US" dirty="0" err="1"/>
              <a:t>binder</a:t>
            </a:r>
            <a:r>
              <a:rPr lang="en-US" dirty="0"/>
              <a:t>, </a:t>
            </a:r>
            <a:r>
              <a:rPr lang="en-US" dirty="0" smtClean="0"/>
              <a:t>//</a:t>
            </a:r>
            <a:r>
              <a:rPr lang="ru-RU" dirty="0" smtClean="0"/>
              <a:t>допустим </a:t>
            </a:r>
            <a:r>
              <a:rPr lang="en-US" dirty="0" smtClean="0"/>
              <a:t>null </a:t>
            </a:r>
            <a:r>
              <a:rPr lang="ru-RU" dirty="0" smtClean="0"/>
              <a:t>для дефолтного </a:t>
            </a:r>
            <a:r>
              <a:rPr lang="ru-RU" dirty="0" err="1" smtClean="0"/>
              <a:t>биндера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 target, </a:t>
            </a:r>
            <a:r>
              <a:rPr lang="en-US" dirty="0" smtClean="0"/>
              <a:t>//</a:t>
            </a:r>
            <a:r>
              <a:rPr lang="ru-RU" dirty="0" smtClean="0"/>
              <a:t>целевой объект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 [] </a:t>
            </a:r>
            <a:r>
              <a:rPr lang="en-US" dirty="0" err="1" smtClean="0"/>
              <a:t>args</a:t>
            </a:r>
            <a:r>
              <a:rPr lang="en-US" dirty="0" smtClean="0"/>
              <a:t> //</a:t>
            </a:r>
            <a:r>
              <a:rPr lang="ru-RU" dirty="0" smtClean="0"/>
              <a:t>параметры метода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Рефлексия</a:t>
            </a:r>
            <a:r>
              <a:rPr lang="en-US" altLang="en-US" dirty="0"/>
              <a:t> </a:t>
            </a:r>
            <a:r>
              <a:rPr lang="ru-RU" altLang="en-US" dirty="0"/>
              <a:t>и обобщения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Обобщенные типы (и методы) отличаются тем, что хранят наборы типов – параметров обобщения.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/>
              <a:t>Определение</a:t>
            </a:r>
            <a:r>
              <a:rPr lang="ru-RU" altLang="en-US" sz="2400" dirty="0"/>
              <a:t> обобщенного типа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</a:t>
            </a:r>
            <a:r>
              <a:rPr lang="en-US" altLang="en-US" sz="2000" noProof="1"/>
              <a:t>ictionary&lt;,&gt;</a:t>
            </a:r>
            <a:r>
              <a:rPr lang="en-US" altLang="en-US" sz="2000" dirty="0"/>
              <a:t> </a:t>
            </a:r>
            <a:r>
              <a:rPr lang="ru-RU" altLang="en-US" sz="2000" dirty="0"/>
              <a:t> </a:t>
            </a:r>
            <a:r>
              <a:rPr lang="en-US" altLang="en-US" sz="2000" dirty="0"/>
              <a:t>(D</a:t>
            </a:r>
            <a:r>
              <a:rPr lang="en-US" altLang="en-US" sz="2000" noProof="1"/>
              <a:t>ictionary&lt;</a:t>
            </a:r>
            <a:r>
              <a:rPr lang="en-US" altLang="en-US" sz="2000" dirty="0" err="1"/>
              <a:t>TKey</a:t>
            </a:r>
            <a:r>
              <a:rPr lang="en-US" altLang="en-US" sz="2000" noProof="1"/>
              <a:t>,</a:t>
            </a:r>
            <a:r>
              <a:rPr lang="en-US" altLang="en-US" sz="2000" dirty="0"/>
              <a:t> TValue</a:t>
            </a:r>
            <a:r>
              <a:rPr lang="en-US" altLang="en-US" sz="2000" noProof="1"/>
              <a:t>&gt;</a:t>
            </a:r>
            <a:r>
              <a:rPr lang="en-US" altLang="en-US" sz="2000" dirty="0"/>
              <a:t> </a:t>
            </a:r>
            <a:r>
              <a:rPr lang="ru-RU" altLang="en-US" sz="2000" dirty="0"/>
              <a:t>в определении</a:t>
            </a:r>
            <a:r>
              <a:rPr lang="en-US" altLang="en-US" sz="2000" dirty="0"/>
              <a:t>)</a:t>
            </a:r>
            <a:endParaRPr lang="ru-RU" altLang="en-US" sz="2000" dirty="0"/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хранит набор </a:t>
            </a:r>
            <a:r>
              <a:rPr lang="ru-RU" altLang="en-US" sz="2000" b="1" dirty="0"/>
              <a:t>параметров </a:t>
            </a:r>
            <a:r>
              <a:rPr lang="ru-RU" altLang="en-US" sz="2000" dirty="0"/>
              <a:t>типов</a:t>
            </a:r>
          </a:p>
          <a:p>
            <a:pPr>
              <a:lnSpc>
                <a:spcPct val="80000"/>
              </a:lnSpc>
            </a:pPr>
            <a:r>
              <a:rPr lang="ru-RU" altLang="en-US" sz="2400" b="1" dirty="0"/>
              <a:t>Сконструированный</a:t>
            </a:r>
            <a:r>
              <a:rPr lang="ru-RU" altLang="en-US" sz="2400" dirty="0"/>
              <a:t> обобщенный тип  </a:t>
            </a:r>
          </a:p>
          <a:p>
            <a:pPr lvl="1">
              <a:lnSpc>
                <a:spcPct val="80000"/>
              </a:lnSpc>
            </a:pPr>
            <a:r>
              <a:rPr lang="en-US" altLang="en-US" sz="2000" noProof="1"/>
              <a:t>Dictionary&lt;</a:t>
            </a:r>
            <a:r>
              <a:rPr lang="en-US" altLang="en-US" sz="2000" b="1" noProof="1"/>
              <a:t>int</a:t>
            </a:r>
            <a:r>
              <a:rPr lang="en-US" altLang="en-US" sz="2000" noProof="1"/>
              <a:t>, </a:t>
            </a:r>
            <a:r>
              <a:rPr lang="en-US" altLang="en-US" sz="2000" b="1" noProof="1"/>
              <a:t>string</a:t>
            </a:r>
            <a:r>
              <a:rPr lang="en-US" altLang="en-US" sz="20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хранит набор </a:t>
            </a:r>
            <a:r>
              <a:rPr lang="ru-RU" altLang="en-US" sz="2000" b="1" dirty="0"/>
              <a:t>аргументов </a:t>
            </a:r>
            <a:r>
              <a:rPr lang="ru-RU" altLang="en-US" sz="2000" dirty="0"/>
              <a:t>типов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Конструирование обобщенных типов из определения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Type</a:t>
            </a:r>
            <a:r>
              <a:rPr lang="ru-RU" altLang="en-US" sz="2000" dirty="0"/>
              <a:t> </a:t>
            </a:r>
            <a:r>
              <a:rPr lang="ru-RU" altLang="en-US" sz="2000" dirty="0" err="1"/>
              <a:t>MakeGenericType</a:t>
            </a:r>
            <a:r>
              <a:rPr lang="ru-RU" altLang="en-US" sz="2000" dirty="0"/>
              <a:t>( </a:t>
            </a:r>
            <a:r>
              <a:rPr lang="ru-RU" altLang="en-US" sz="2000" dirty="0" err="1"/>
              <a:t>params</a:t>
            </a:r>
            <a:r>
              <a:rPr lang="ru-RU" altLang="en-US" sz="2000" dirty="0"/>
              <a:t> </a:t>
            </a:r>
            <a:r>
              <a:rPr lang="ru-RU" altLang="en-US" sz="2000" dirty="0" err="1"/>
              <a:t>Type</a:t>
            </a:r>
            <a:r>
              <a:rPr lang="ru-RU" altLang="en-US" sz="2000" dirty="0"/>
              <a:t>[] </a:t>
            </a:r>
            <a:r>
              <a:rPr lang="ru-RU" altLang="en-US" sz="2000" dirty="0" err="1"/>
              <a:t>typeArguments</a:t>
            </a:r>
            <a:r>
              <a:rPr lang="ru-RU" altLang="en-US" sz="2000" dirty="0"/>
              <a:t> ) </a:t>
            </a:r>
          </a:p>
          <a:p>
            <a:pPr>
              <a:lnSpc>
                <a:spcPct val="80000"/>
              </a:lnSpc>
            </a:pPr>
            <a:r>
              <a:rPr lang="ru-RU" altLang="en-US" sz="2400" dirty="0" smtClean="0"/>
              <a:t>Извлечение </a:t>
            </a:r>
            <a:r>
              <a:rPr lang="ru-RU" altLang="en-US" sz="2400" dirty="0"/>
              <a:t>определения из сконструированного типа</a:t>
            </a:r>
          </a:p>
          <a:p>
            <a:pPr lvl="1">
              <a:lnSpc>
                <a:spcPct val="80000"/>
              </a:lnSpc>
            </a:pPr>
            <a:r>
              <a:rPr lang="ru-RU" altLang="en-US" sz="2000" dirty="0" err="1"/>
              <a:t>Type</a:t>
            </a:r>
            <a:r>
              <a:rPr lang="ru-RU" altLang="en-US" sz="2000" dirty="0"/>
              <a:t> </a:t>
            </a:r>
            <a:r>
              <a:rPr lang="ru-RU" altLang="en-US" sz="2000" dirty="0" err="1"/>
              <a:t>GetGenericTypeDefinition</a:t>
            </a:r>
            <a:r>
              <a:rPr lang="ru-RU" altLang="en-US" sz="20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15633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67" y="365126"/>
            <a:ext cx="8830963" cy="88702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разбора обобщенного типа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67" y="1443554"/>
            <a:ext cx="8896865" cy="4937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&lt;,&gt;);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//Type t =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(Dictionary&lt;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string&gt;);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t.FullName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Is this a generic type? </a:t>
            </a:r>
            <a:r>
              <a:rPr lang="en-US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t.IsGenericType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Is this a generic type definition? </a:t>
            </a:r>
            <a:r>
              <a:rPr lang="en-US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t.IsGenericTypeDefinition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typeParameters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t.GetGenericArguments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List </a:t>
            </a:r>
            <a:r>
              <a:rPr lang="en-US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arguments:"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typeParameters.Length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tParam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typeParameters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tParam.IsGenericParameter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Type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tParam.Name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tParam.GenericParameterPosition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Type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tParam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3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Сегодня в плане - Рефлексия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Объекты типов</a:t>
            </a:r>
          </a:p>
          <a:p>
            <a:pPr lvl="1"/>
            <a:r>
              <a:rPr lang="ru-RU" dirty="0" smtClean="0"/>
              <a:t>Размещение в памяти</a:t>
            </a:r>
          </a:p>
          <a:p>
            <a:pPr lvl="1"/>
            <a:r>
              <a:rPr lang="ru-RU" dirty="0" smtClean="0"/>
              <a:t>Получение ссылки на экземпляр объекта типа</a:t>
            </a:r>
          </a:p>
          <a:p>
            <a:r>
              <a:rPr lang="ru-RU" altLang="en-US" dirty="0"/>
              <a:t>Рефлексия – процесс получения данных о типах в </a:t>
            </a:r>
            <a:r>
              <a:rPr lang="ru-RU" altLang="en-US" dirty="0" err="1" smtClean="0"/>
              <a:t>рантайме</a:t>
            </a:r>
            <a:r>
              <a:rPr lang="ru-RU" altLang="en-US" dirty="0" smtClean="0"/>
              <a:t>:</a:t>
            </a:r>
          </a:p>
          <a:p>
            <a:pPr lvl="1"/>
            <a:r>
              <a:rPr lang="ru-RU" altLang="en-US" dirty="0" smtClean="0"/>
              <a:t>Разбор метаданных классов</a:t>
            </a:r>
          </a:p>
          <a:p>
            <a:pPr lvl="1"/>
            <a:r>
              <a:rPr lang="ru-RU" altLang="en-US" dirty="0" smtClean="0"/>
              <a:t>Вмешательство в работу класса в </a:t>
            </a:r>
            <a:r>
              <a:rPr lang="ru-RU" altLang="en-US" dirty="0" err="1" smtClean="0"/>
              <a:t>рантайме</a:t>
            </a:r>
            <a:endParaRPr lang="ru-RU" altLang="en-US" dirty="0" smtClean="0"/>
          </a:p>
          <a:p>
            <a:r>
              <a:rPr lang="ru-RU" altLang="en-US" dirty="0" smtClean="0"/>
              <a:t>Атрибуты</a:t>
            </a:r>
          </a:p>
          <a:p>
            <a:pPr lvl="1"/>
            <a:r>
              <a:rPr lang="ru-RU" altLang="en-US" dirty="0" smtClean="0"/>
              <a:t>Стандартные атрибуты</a:t>
            </a:r>
          </a:p>
          <a:p>
            <a:pPr lvl="1"/>
            <a:r>
              <a:rPr lang="ru-RU" altLang="en-US" dirty="0" smtClean="0"/>
              <a:t>Создание своих атрибутов</a:t>
            </a:r>
            <a:endParaRPr lang="ru-RU" altLang="en-US" dirty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разбора обобщенного типа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6"/>
            <a:ext cx="6818356" cy="4699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&lt;,&gt;);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350227"/>
            <a:ext cx="7931315" cy="12497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4653558"/>
            <a:ext cx="7839088" cy="1550723"/>
          </a:xfrm>
          <a:prstGeom prst="rect">
            <a:avLst/>
          </a:prstGeom>
        </p:spPr>
      </p:pic>
      <p:sp>
        <p:nvSpPr>
          <p:cNvPr id="17" name="Объект 2"/>
          <p:cNvSpPr txBox="1">
            <a:spLocks/>
          </p:cNvSpPr>
          <p:nvPr/>
        </p:nvSpPr>
        <p:spPr>
          <a:xfrm>
            <a:off x="628648" y="4048719"/>
            <a:ext cx="7609189" cy="560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6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Атрибуты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en-US" sz="2400" dirty="0"/>
              <a:t>Атрибуты – элемент декларативного программирования.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Атрибуты добавляют в программу метаданные.  </a:t>
            </a:r>
          </a:p>
          <a:p>
            <a:pPr>
              <a:lnSpc>
                <a:spcPct val="80000"/>
              </a:lnSpc>
            </a:pPr>
            <a:r>
              <a:rPr lang="ru-RU" altLang="en-US" sz="2400" dirty="0"/>
              <a:t>Атрибуты навешиваются на различные сущности программы – от сборки в целом до конкретного члена класса или его параметра. </a:t>
            </a:r>
            <a:endParaRPr lang="ru-RU" altLang="en-US" sz="2400" dirty="0" smtClean="0"/>
          </a:p>
          <a:p>
            <a:pPr>
              <a:lnSpc>
                <a:spcPct val="80000"/>
              </a:lnSpc>
            </a:pPr>
            <a:r>
              <a:rPr lang="ru-RU" altLang="en-US" sz="2400" dirty="0" smtClean="0"/>
              <a:t>Атрибуты могут иметь аргументы, как методы или свойства, которые могут уточнять добавляемые метаданные.</a:t>
            </a:r>
            <a:endParaRPr lang="ru-RU" altLang="en-US" sz="2400" dirty="0"/>
          </a:p>
          <a:p>
            <a:pPr>
              <a:lnSpc>
                <a:spcPct val="80000"/>
              </a:lnSpc>
            </a:pPr>
            <a:r>
              <a:rPr lang="ru-RU" altLang="en-US" sz="2400" dirty="0" smtClean="0"/>
              <a:t>Программа </a:t>
            </a:r>
            <a:r>
              <a:rPr lang="ru-RU" altLang="en-US" sz="2400" dirty="0"/>
              <a:t>может проверить собственные метаданные или метаданные в других программах с помощью рефлексии.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9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атрибутов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/>
              <a:t>Сериализуемый</a:t>
            </a:r>
            <a:r>
              <a:rPr lang="ru-RU" dirty="0" smtClean="0"/>
              <a:t> класс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Objects of this type can be serialized.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dirty="0" smtClean="0"/>
              <a:t>Импорт неуправляемого кода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System.Runtime.InteropServices.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"user32.dll"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 smtClean="0"/>
          </a:p>
          <a:p>
            <a:r>
              <a:rPr lang="ru-RU" dirty="0" smtClean="0"/>
              <a:t>Управление параметрами отображения свойства в редакторе свойств элемента управления в визуальном конструкторе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 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color used on nodes containing errors."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KnownColor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KnownColor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ErrorColor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//Property implementation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Предопределенные атрибуты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15762"/>
            <a:ext cx="7886700" cy="5165123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Глобальные атрибуты </a:t>
            </a:r>
            <a:r>
              <a:rPr lang="ru-RU" dirty="0" smtClean="0"/>
              <a:t>– задают метаданные сборки, размещаются после секции </a:t>
            </a:r>
            <a:r>
              <a:rPr lang="en-US" dirty="0" smtClean="0"/>
              <a:t>using </a:t>
            </a:r>
            <a:r>
              <a:rPr lang="ru-RU" dirty="0" smtClean="0"/>
              <a:t>и до объявления </a:t>
            </a:r>
            <a:r>
              <a:rPr lang="ru-RU" dirty="0" err="1" smtClean="0"/>
              <a:t>неймспейсов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/>
              <a:t>[assembly: </a:t>
            </a:r>
            <a:r>
              <a:rPr lang="en-US" dirty="0" err="1"/>
              <a:t>AssemblyVersion</a:t>
            </a:r>
            <a:r>
              <a:rPr lang="en-US" dirty="0"/>
              <a:t>("1.0.0.0</a:t>
            </a:r>
            <a:r>
              <a:rPr lang="en-US" dirty="0" smtClean="0"/>
              <a:t>")]</a:t>
            </a:r>
            <a:endParaRPr lang="ru-RU" dirty="0" smtClean="0"/>
          </a:p>
          <a:p>
            <a:r>
              <a:rPr lang="ru-RU" dirty="0"/>
              <a:t>Атрибут </a:t>
            </a:r>
            <a:r>
              <a:rPr lang="en-US" b="1" dirty="0"/>
              <a:t>Conditional</a:t>
            </a:r>
            <a:r>
              <a:rPr lang="en-US" dirty="0"/>
              <a:t> </a:t>
            </a:r>
            <a:r>
              <a:rPr lang="ru-RU" dirty="0"/>
              <a:t>- делает исполнение метода зависящим от флагов препроцессора</a:t>
            </a:r>
            <a:r>
              <a:rPr lang="en-US" dirty="0"/>
              <a:t> (</a:t>
            </a:r>
            <a:r>
              <a:rPr lang="ru-RU" dirty="0"/>
              <a:t>аналог </a:t>
            </a:r>
            <a:r>
              <a:rPr lang="en-US" dirty="0"/>
              <a:t>#if</a:t>
            </a:r>
            <a:r>
              <a:rPr lang="ru-RU" dirty="0"/>
              <a:t>/</a:t>
            </a:r>
            <a:r>
              <a:rPr lang="en-US" dirty="0"/>
              <a:t>#</a:t>
            </a:r>
            <a:r>
              <a:rPr lang="en-US" dirty="0" err="1"/>
              <a:t>endif</a:t>
            </a:r>
            <a:r>
              <a:rPr lang="ru-RU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dirty="0"/>
              <a:t>Conditional(“DEBUG")]</a:t>
            </a:r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</a:t>
            </a:r>
            <a:r>
              <a:rPr lang="en-US" dirty="0" smtClean="0"/>
              <a:t>Trace(string 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r>
              <a:rPr lang="ru-RU" dirty="0" smtClean="0"/>
              <a:t>Атрибут </a:t>
            </a:r>
            <a:r>
              <a:rPr lang="en-US" b="1" dirty="0" smtClean="0"/>
              <a:t>Obsolete</a:t>
            </a:r>
            <a:r>
              <a:rPr lang="en-US" dirty="0" smtClean="0"/>
              <a:t> – </a:t>
            </a:r>
            <a:r>
              <a:rPr lang="ru-RU" dirty="0" smtClean="0"/>
              <a:t>помечает языковой элемент, как устаревший (компилятор будет выдавать ошибку/предупреждение при его использовании)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System.Obsolete</a:t>
            </a:r>
            <a:r>
              <a:rPr lang="en-US" dirty="0"/>
              <a:t>("use class B")]</a:t>
            </a:r>
          </a:p>
          <a:p>
            <a:pPr marL="457200" lvl="1" indent="0">
              <a:buNone/>
            </a:pPr>
            <a:r>
              <a:rPr lang="en-US" dirty="0"/>
              <a:t>class A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void Method() { 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атрибута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Атрибуты </a:t>
            </a:r>
            <a:r>
              <a:rPr lang="ru-RU" dirty="0"/>
              <a:t>используются </a:t>
            </a:r>
            <a:r>
              <a:rPr lang="ru-RU" dirty="0" smtClean="0"/>
              <a:t>для добавления каких-либо нестандартных метаданных в сборки</a:t>
            </a:r>
          </a:p>
          <a:p>
            <a:r>
              <a:rPr lang="ru-RU" dirty="0" smtClean="0"/>
              <a:t>Атрибуты реализуются с помощью </a:t>
            </a:r>
            <a:r>
              <a:rPr lang="ru-RU" b="1" dirty="0" smtClean="0"/>
              <a:t>класса атрибута</a:t>
            </a:r>
          </a:p>
          <a:p>
            <a:r>
              <a:rPr lang="ru-RU" dirty="0" smtClean="0"/>
              <a:t>Класс атрибута наследуется от базового абстрактного класса </a:t>
            </a:r>
            <a:r>
              <a:rPr lang="en-US" b="1" dirty="0" err="1" smtClean="0"/>
              <a:t>System.Attribute</a:t>
            </a:r>
            <a:endParaRPr lang="en-US" b="1" dirty="0" smtClean="0"/>
          </a:p>
          <a:p>
            <a:r>
              <a:rPr lang="ru-RU" dirty="0" smtClean="0"/>
              <a:t>В классе атрибута могут присутствовать  поля, описывающие атрибут (работают как именованные параметры при инициализации) и конструктор (его параметры становятся позиционными параметрами при инициализации).</a:t>
            </a:r>
          </a:p>
          <a:p>
            <a:r>
              <a:rPr lang="ru-RU" dirty="0" smtClean="0"/>
              <a:t>Область применения атрибута (классы, методы, и т.п.) регулируется атрибутом </a:t>
            </a:r>
            <a:r>
              <a:rPr lang="en-US" b="1" dirty="0" err="1" smtClean="0"/>
              <a:t>AttributeUsageAttribute</a:t>
            </a:r>
            <a:endParaRPr lang="ru-RU" b="1" dirty="0" smtClean="0"/>
          </a:p>
          <a:p>
            <a:r>
              <a:rPr lang="ru-RU" dirty="0" smtClean="0"/>
              <a:t>После описания класса атрибута его можно использовать при описании других классов, используя имя класса в квадратных скобках </a:t>
            </a:r>
            <a:r>
              <a:rPr lang="en-US" b="1" dirty="0" smtClean="0"/>
              <a:t>[]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6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 smtClean="0"/>
              <a:t>Пример создания пользовательских</a:t>
            </a:r>
            <a:r>
              <a:rPr lang="ru-RU" altLang="en-US" dirty="0"/>
              <a:t> </a:t>
            </a:r>
            <a:r>
              <a:rPr lang="ru-RU" altLang="en-US" dirty="0" smtClean="0"/>
              <a:t>атрибутов 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81232" y="1825625"/>
            <a:ext cx="4333618" cy="47481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AttributeUsage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AttributeTargets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AttributeTargets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AllowMultiple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version = 1.0;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885037" y="2364259"/>
            <a:ext cx="4184821" cy="4209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version = 1.0)]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version = 2.0)]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8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Рефлексия атрибутов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en-US" dirty="0" smtClean="0"/>
              <a:t>Для того, чтобы определить наличие атрибутов используется рефлексия.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ru-RU" altLang="en-US" dirty="0" smtClean="0"/>
              <a:t>Сами </a:t>
            </a:r>
            <a:r>
              <a:rPr lang="ru-RU" altLang="en-US" dirty="0"/>
              <a:t>по себе экземпляры классов атрибутов не создаются до тех пор, пока не будет вызван метод </a:t>
            </a:r>
            <a:r>
              <a:rPr lang="ru-RU" altLang="en-US" b="1" dirty="0" err="1"/>
              <a:t>GetCustomAttributes</a:t>
            </a:r>
            <a:r>
              <a:rPr lang="ru-RU" altLang="en-US" dirty="0"/>
              <a:t> объекта рефлексии, представляющего собой сущность-носитель атрибута.</a:t>
            </a:r>
          </a:p>
          <a:p>
            <a:pPr>
              <a:lnSpc>
                <a:spcPct val="80000"/>
              </a:lnSpc>
            </a:pPr>
            <a:r>
              <a:rPr lang="ru-RU" altLang="en-US" dirty="0"/>
              <a:t>Интерфейс </a:t>
            </a:r>
            <a:r>
              <a:rPr lang="ru-RU" altLang="en-US" b="1" dirty="0" err="1"/>
              <a:t>ICustomAttributeProvider</a:t>
            </a:r>
            <a:r>
              <a:rPr lang="ru-RU" altLang="en-US" dirty="0"/>
              <a:t> реализуется всеми объектами-носителями атрибутов и содержит </a:t>
            </a:r>
            <a:r>
              <a:rPr lang="ru-RU" altLang="en-US" dirty="0" smtClean="0"/>
              <a:t>методы получения атрибутов: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49600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5879"/>
          </a:xfrm>
        </p:spPr>
        <p:txBody>
          <a:bodyPr/>
          <a:lstStyle/>
          <a:p>
            <a:r>
              <a:rPr lang="ru-RU" dirty="0" smtClean="0"/>
              <a:t>Пример рефлексии атрибутов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60393"/>
            <a:ext cx="7886700" cy="53976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Vasya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version = 1.0)]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Petya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version = 2.0)]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"Authors of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.GetCustomAttributes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ClassAuthor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version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{1:f}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a.version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30" y="1607149"/>
            <a:ext cx="4661194" cy="9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применение рефлексии для реализации механизма плагинов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Постановка задачи - хотим получить приложение, которое могло бы загружать во время работы внешние модули, разработанные другими разработчиками, которые осуществляли бы какую-то полезную для нас работу.</a:t>
            </a:r>
          </a:p>
          <a:p>
            <a:r>
              <a:rPr lang="ru-RU" dirty="0" smtClean="0"/>
              <a:t>При этом, мы хотим, чтобы внешние разработчики имели максимальную свободу в разработке, главное, чтобы их плагин удовлетворял следующим условиям:</a:t>
            </a:r>
          </a:p>
          <a:p>
            <a:pPr lvl="1"/>
            <a:r>
              <a:rPr lang="ru-RU" dirty="0" smtClean="0"/>
              <a:t>Класс плагина в сборке был помечен атрибутом </a:t>
            </a:r>
            <a:r>
              <a:rPr lang="en-US" dirty="0" smtClean="0"/>
              <a:t>[Plugin]</a:t>
            </a:r>
          </a:p>
          <a:p>
            <a:pPr lvl="1"/>
            <a:r>
              <a:rPr lang="ru-RU" dirty="0" smtClean="0"/>
              <a:t>Метод-точка входа плагина был помечен атрибутом </a:t>
            </a:r>
            <a:r>
              <a:rPr lang="en-US" dirty="0" smtClean="0"/>
              <a:t>[Entry] </a:t>
            </a:r>
            <a:r>
              <a:rPr lang="ru-RU" dirty="0" smtClean="0"/>
              <a:t>и имел заранее оговоренную сигнатуру (например, принимал </a:t>
            </a:r>
            <a:r>
              <a:rPr lang="en-US" dirty="0" smtClean="0"/>
              <a:t>object </a:t>
            </a:r>
            <a:r>
              <a:rPr lang="ru-RU" dirty="0" smtClean="0"/>
              <a:t>и возвращал </a:t>
            </a:r>
            <a:r>
              <a:rPr lang="en-US" dirty="0" smtClean="0"/>
              <a:t>object);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45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проектов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174" y="1345868"/>
            <a:ext cx="3382992" cy="5366917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390768" y="1345868"/>
            <a:ext cx="4258962" cy="536691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Создаем проекты:</a:t>
            </a:r>
          </a:p>
          <a:p>
            <a:pPr lvl="1"/>
            <a:r>
              <a:rPr lang="ru-RU" dirty="0" smtClean="0"/>
              <a:t>Консольное приложение </a:t>
            </a:r>
            <a:r>
              <a:rPr lang="en-US" b="1" dirty="0" smtClean="0"/>
              <a:t>ConsoleApplication1</a:t>
            </a:r>
            <a:r>
              <a:rPr lang="en-US" dirty="0" smtClean="0"/>
              <a:t>, </a:t>
            </a:r>
            <a:r>
              <a:rPr lang="ru-RU" dirty="0" smtClean="0"/>
              <a:t>реализующее основную программу;</a:t>
            </a:r>
            <a:endParaRPr lang="en-US" dirty="0" smtClean="0"/>
          </a:p>
          <a:p>
            <a:pPr lvl="1"/>
            <a:r>
              <a:rPr lang="ru-RU" dirty="0" smtClean="0"/>
              <a:t>Библиотеку классов </a:t>
            </a:r>
            <a:r>
              <a:rPr lang="en-US" b="1" dirty="0" err="1" smtClean="0"/>
              <a:t>PluginInfrastructure</a:t>
            </a:r>
            <a:r>
              <a:rPr lang="en-US" dirty="0" smtClean="0"/>
              <a:t> - </a:t>
            </a:r>
            <a:r>
              <a:rPr lang="ru-RU" dirty="0" smtClean="0"/>
              <a:t>инфраструктурный проект с определениями атрибутов (используется всеми остальными проектами);</a:t>
            </a:r>
          </a:p>
          <a:p>
            <a:pPr lvl="1"/>
            <a:r>
              <a:rPr lang="ru-RU" dirty="0" smtClean="0"/>
              <a:t>Две библиотеки классов – </a:t>
            </a:r>
            <a:r>
              <a:rPr lang="en-US" b="1" dirty="0" err="1" smtClean="0"/>
              <a:t>FirstPlugin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SecondPlugin</a:t>
            </a:r>
            <a:r>
              <a:rPr lang="en-US" dirty="0" smtClean="0"/>
              <a:t> </a:t>
            </a:r>
            <a:r>
              <a:rPr lang="ru-RU" dirty="0" smtClean="0"/>
              <a:t>– содержащие  реализацию плагинов.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</a:t>
            </a:r>
            <a:r>
              <a:rPr lang="ru-RU" dirty="0" smtClean="0"/>
              <a:t>типов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Т.к. </a:t>
            </a:r>
            <a:r>
              <a:rPr lang="en-US" dirty="0" smtClean="0"/>
              <a:t>.NET – </a:t>
            </a:r>
            <a:r>
              <a:rPr lang="ru-RU" dirty="0" smtClean="0"/>
              <a:t>объектно-ориентированная платформа, то и сами типы данных в ней предоставлены также объектами. </a:t>
            </a:r>
          </a:p>
          <a:p>
            <a:r>
              <a:rPr lang="ru-RU" dirty="0" smtClean="0"/>
              <a:t>Эти объекты содержат метаданные класса, а также его статические члены.</a:t>
            </a:r>
          </a:p>
          <a:p>
            <a:r>
              <a:rPr lang="ru-RU" dirty="0" smtClean="0"/>
              <a:t>Для каждого типа данных, с которым она сталкивается в процессе работы, </a:t>
            </a:r>
            <a:r>
              <a:rPr lang="en-US" dirty="0" smtClean="0"/>
              <a:t>CLR </a:t>
            </a:r>
            <a:r>
              <a:rPr lang="ru-RU" dirty="0" smtClean="0"/>
              <a:t>создает свой экземпляр объекта типа.</a:t>
            </a:r>
          </a:p>
          <a:p>
            <a:r>
              <a:rPr lang="ru-RU" dirty="0" smtClean="0"/>
              <a:t> Ссылку на экземпляр объекта-типа можно получить в </a:t>
            </a:r>
            <a:r>
              <a:rPr lang="ru-RU" dirty="0" err="1" smtClean="0"/>
              <a:t>рантайме</a:t>
            </a:r>
            <a:r>
              <a:rPr lang="ru-RU" dirty="0" smtClean="0"/>
              <a:t>, и работать с ней, как с любым другим объектом.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Атрибут класса плагина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AttributeUsage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AttributeTargets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/>
              <a:t>Атрибут метода-точки входа плагина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AttributeUsage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AttributeTargets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63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плагин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51568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FirstPlugin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MyMegaCustomClass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GetRandomizedString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"Ты спрашиваешь,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 Ответ </a:t>
            </a:r>
            <a:r>
              <a:rPr lang="ru-RU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rnd.Next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0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9590" cy="1325563"/>
          </a:xfrm>
        </p:spPr>
        <p:txBody>
          <a:bodyPr/>
          <a:lstStyle/>
          <a:p>
            <a:r>
              <a:rPr lang="ru-RU" dirty="0" smtClean="0"/>
              <a:t>Второй плагин – фасадный класс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41621"/>
            <a:ext cx="7886700" cy="52639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SecondPlugin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AnotherPlugin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PluginBL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.DoSomeCalc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"Извините, но я работаю только с Int32"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1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плагин </a:t>
            </a:r>
            <a:r>
              <a:rPr lang="ru-RU" dirty="0" smtClean="0"/>
              <a:t>– класс реализации бизнес-логики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47842"/>
            <a:ext cx="7886700" cy="36937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SecondPlugin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PluginBL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DoSomeCalc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82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981" y="0"/>
            <a:ext cx="7886700" cy="4789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Основное приложение - </a:t>
            </a:r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78971"/>
            <a:ext cx="9083040" cy="651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"Имя сборки с плагином: </a:t>
            </a:r>
            <a:r>
              <a:rPr lang="ru-RU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GetPluginType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(assembly);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GetPluginMethod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аргумент: </a:t>
            </a:r>
            <a:r>
              <a:rPr lang="ru-RU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Invoke(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Плагин вернул: </a:t>
            </a:r>
            <a:r>
              <a:rPr lang="ru-RU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входа не найдена в </a:t>
            </a:r>
            <a:r>
              <a:rPr lang="ru-RU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pluginType.FullName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Плагины не найдены в </a:t>
            </a:r>
            <a:r>
              <a:rPr lang="ru-RU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assembly.FullName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Что-то пошло не так: </a:t>
            </a:r>
            <a:r>
              <a:rPr lang="ru-RU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4072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</a:t>
            </a:r>
            <a:r>
              <a:rPr lang="ru-RU" dirty="0" smtClean="0"/>
              <a:t>приложение</a:t>
            </a:r>
            <a:r>
              <a:rPr lang="en-US" dirty="0" smtClean="0"/>
              <a:t> – </a:t>
            </a:r>
            <a:r>
              <a:rPr lang="ru-RU" dirty="0" smtClean="0"/>
              <a:t>получение класса плагина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GetPluginType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assembly)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assembly.GetTypes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type.GetCustomAttributes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&gt;().Any())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type;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33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Основное приложение</a:t>
            </a:r>
            <a:r>
              <a:rPr lang="en-US" dirty="0"/>
              <a:t> – </a:t>
            </a:r>
            <a:r>
              <a:rPr lang="ru-RU" dirty="0"/>
              <a:t>получение </a:t>
            </a:r>
            <a:r>
              <a:rPr lang="ru-RU" dirty="0" smtClean="0"/>
              <a:t>метода – точки входа плагина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GetPluginMethod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pluginType.GetMethods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method.GetCustomAttributes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&gt;().Any())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method;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87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приложение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вызов метода – точки входа плагина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508" y="2034631"/>
            <a:ext cx="863890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Invoke(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//создаем экземпляр плагина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//вызываем метод-точку входа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pluginType.InvokeMember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entryPoint.Name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BindingFlags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BindingFlags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BindingFlags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.InvokeMethod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pluginInstance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прогона программы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43" y="2154602"/>
            <a:ext cx="7726411" cy="5638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3" y="2956868"/>
            <a:ext cx="7728578" cy="8160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2" y="4011310"/>
            <a:ext cx="7726411" cy="8083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2" y="5057992"/>
            <a:ext cx="7815570" cy="7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25512"/>
          </a:xfrm>
        </p:spPr>
        <p:txBody>
          <a:bodyPr>
            <a:normAutofit fontScale="90000"/>
          </a:bodyPr>
          <a:lstStyle/>
          <a:p>
            <a:r>
              <a:rPr lang="ru-RU" altLang="en-US" sz="4000" dirty="0"/>
              <a:t>Размещение в памяти экземпляра </a:t>
            </a:r>
            <a:r>
              <a:rPr lang="ru-RU" altLang="en-US" sz="4000" dirty="0" smtClean="0"/>
              <a:t>объекта</a:t>
            </a:r>
            <a:r>
              <a:rPr lang="en-US" altLang="en-US" sz="4000" dirty="0" smtClean="0"/>
              <a:t> </a:t>
            </a:r>
            <a:r>
              <a:rPr lang="ru-RU" altLang="en-US" sz="4000" dirty="0" smtClean="0"/>
              <a:t>и его экземпляра объекта-типа</a:t>
            </a:r>
            <a:endParaRPr lang="ru-RU" altLang="en-US" sz="4000" dirty="0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476375" y="2060575"/>
            <a:ext cx="1728788" cy="1800225"/>
            <a:chOff x="521" y="1253"/>
            <a:chExt cx="1089" cy="1134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1" y="1253"/>
              <a:ext cx="1089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myObject</a:t>
              </a:r>
              <a:endParaRPr lang="ru-RU" alt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521" y="1480"/>
              <a:ext cx="108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en-US"/>
                <a:t>…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21" y="1706"/>
              <a:ext cx="108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en-US"/>
                <a:t>…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521" y="1933"/>
              <a:ext cx="108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en-US"/>
                <a:t>…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521" y="2160"/>
              <a:ext cx="10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en-US"/>
                <a:t>Стек потока</a:t>
              </a:r>
            </a:p>
          </p:txBody>
        </p:sp>
      </p:grp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572000" y="1412875"/>
            <a:ext cx="4176713" cy="482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323850" y="4581525"/>
            <a:ext cx="4032250" cy="2065338"/>
            <a:chOff x="204" y="2886"/>
            <a:chExt cx="2540" cy="1301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204" y="2886"/>
              <a:ext cx="2540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dirty="0" err="1"/>
                <a:t>MyClass</a:t>
              </a:r>
              <a:r>
                <a:rPr lang="en-US" altLang="en-US" dirty="0"/>
                <a:t> </a:t>
              </a:r>
              <a:r>
                <a:rPr lang="en-US" altLang="en-US" dirty="0" err="1"/>
                <a:t>myObject</a:t>
              </a:r>
              <a:r>
                <a:rPr lang="en-US" altLang="en-US" dirty="0"/>
                <a:t> = new </a:t>
              </a:r>
              <a:r>
                <a:rPr lang="en-US" altLang="en-US" dirty="0" err="1"/>
                <a:t>MyClass</a:t>
              </a:r>
              <a:r>
                <a:rPr lang="en-US" altLang="en-US" dirty="0"/>
                <a:t>();</a:t>
              </a:r>
              <a:endParaRPr lang="ru-RU" altLang="en-US" dirty="0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04" y="3929"/>
              <a:ext cx="25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en-US"/>
                <a:t>Исполняемый код</a:t>
              </a:r>
            </a:p>
          </p:txBody>
        </p:sp>
      </p:grp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72000" y="6237288"/>
            <a:ext cx="41767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Управляемая куча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203575" y="22050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4787900" y="1484313"/>
            <a:ext cx="3384550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787900" y="2997200"/>
            <a:ext cx="33845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Объект </a:t>
            </a:r>
            <a:r>
              <a:rPr lang="en-US" altLang="en-US"/>
              <a:t>MyClass</a:t>
            </a:r>
            <a:endParaRPr lang="ru-RU" alt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4932363" y="1557338"/>
            <a:ext cx="3095625" cy="3603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Ссылка на объект-тип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4932363" y="2636838"/>
            <a:ext cx="3095625" cy="2873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Экземплярные поля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4932363" y="2347913"/>
            <a:ext cx="3095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…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932363" y="2060575"/>
            <a:ext cx="3095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…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787900" y="3429000"/>
            <a:ext cx="3384550" cy="237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4859338" y="5805488"/>
            <a:ext cx="331311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Объект-тип </a:t>
            </a:r>
            <a:r>
              <a:rPr lang="en-US" altLang="en-US"/>
              <a:t>MyClass</a:t>
            </a:r>
            <a:endParaRPr lang="ru-RU" alt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932363" y="4149725"/>
            <a:ext cx="3095625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Статические поля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932363" y="3860800"/>
            <a:ext cx="3095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…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932363" y="3573463"/>
            <a:ext cx="3095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…</a:t>
            </a:r>
          </a:p>
        </p:txBody>
      </p:sp>
      <p:sp>
        <p:nvSpPr>
          <p:cNvPr id="7194" name="Freeform 26"/>
          <p:cNvSpPr>
            <a:spLocks/>
          </p:cNvSpPr>
          <p:nvPr/>
        </p:nvSpPr>
        <p:spPr bwMode="auto">
          <a:xfrm>
            <a:off x="8027988" y="1700213"/>
            <a:ext cx="463550" cy="3533775"/>
          </a:xfrm>
          <a:custGeom>
            <a:avLst/>
            <a:gdLst>
              <a:gd name="T0" fmla="*/ 0 w 292"/>
              <a:gd name="T1" fmla="*/ 1 h 1909"/>
              <a:gd name="T2" fmla="*/ 292 w 292"/>
              <a:gd name="T3" fmla="*/ 0 h 1909"/>
              <a:gd name="T4" fmla="*/ 292 w 292"/>
              <a:gd name="T5" fmla="*/ 1909 h 1909"/>
              <a:gd name="T6" fmla="*/ 94 w 292"/>
              <a:gd name="T7" fmla="*/ 1909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" h="1909">
                <a:moveTo>
                  <a:pt x="0" y="1"/>
                </a:moveTo>
                <a:lnTo>
                  <a:pt x="292" y="0"/>
                </a:lnTo>
                <a:lnTo>
                  <a:pt x="292" y="1909"/>
                </a:lnTo>
                <a:lnTo>
                  <a:pt x="94" y="190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4932363" y="5445125"/>
            <a:ext cx="3095625" cy="2873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Таблица методов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4932363" y="5156200"/>
            <a:ext cx="3095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…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4932363" y="4868863"/>
            <a:ext cx="30956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42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ссылки на экземпляр объекта типа</a:t>
            </a:r>
            <a:r>
              <a:rPr lang="en-US" dirty="0" smtClean="0"/>
              <a:t> – </a:t>
            </a:r>
            <a:r>
              <a:rPr lang="ru-RU" dirty="0" smtClean="0"/>
              <a:t>первый способ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01166" cy="492116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6000" dirty="0" smtClean="0"/>
              <a:t>Через экземпляр объекта</a:t>
            </a:r>
            <a:r>
              <a:rPr lang="en-US" sz="6000" dirty="0" smtClean="0"/>
              <a:t> –</a:t>
            </a:r>
            <a:r>
              <a:rPr lang="ru-RU" sz="6000" dirty="0" smtClean="0"/>
              <a:t> используя </a:t>
            </a:r>
            <a:r>
              <a:rPr lang="ru-RU" sz="6000" dirty="0" err="1" smtClean="0"/>
              <a:t>System.Object.GetType</a:t>
            </a:r>
            <a:r>
              <a:rPr lang="ru-RU" sz="6000" dirty="0" smtClean="0"/>
              <a:t>()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ConsoleApplication1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class</a:t>
            </a: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3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3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p.GetType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3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3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3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.Format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3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NS:</a:t>
            </a:r>
            <a:r>
              <a:rPr lang="en-US" sz="30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30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0}</a:t>
            </a:r>
            <a:r>
              <a:rPr lang="en-US" sz="30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3000" dirty="0" err="1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3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30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30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1}</a:t>
            </a:r>
            <a:r>
              <a:rPr lang="en-US" sz="30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US" sz="3000" dirty="0" err="1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30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{2}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t.Namespace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t.Name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t.IsPublic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3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.ReadLine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78" y="3137458"/>
            <a:ext cx="3880172" cy="8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ссылки на экземпляр объекта типа – второй способ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09404" cy="492116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6000" dirty="0" smtClean="0"/>
              <a:t>По имени типа</a:t>
            </a:r>
            <a:r>
              <a:rPr lang="en-US" sz="6000" dirty="0" smtClean="0"/>
              <a:t>:</a:t>
            </a:r>
            <a:endParaRPr lang="ru-RU" sz="6000" dirty="0" smtClean="0"/>
          </a:p>
          <a:p>
            <a:r>
              <a:rPr lang="ru-RU" sz="6000" dirty="0" smtClean="0"/>
              <a:t>Через оператор </a:t>
            </a:r>
            <a:r>
              <a:rPr lang="en-US" sz="6000" dirty="0" err="1" smtClean="0"/>
              <a:t>typeof</a:t>
            </a:r>
            <a:endParaRPr lang="en-US" sz="6000" dirty="0" smtClean="0"/>
          </a:p>
          <a:p>
            <a:r>
              <a:rPr lang="ru-RU" sz="6000" dirty="0" smtClean="0"/>
              <a:t>другие способы (через классы </a:t>
            </a:r>
            <a:r>
              <a:rPr lang="en-US" sz="6000" dirty="0" smtClean="0"/>
              <a:t>Type</a:t>
            </a:r>
            <a:r>
              <a:rPr lang="ru-RU" sz="6000" dirty="0" smtClean="0"/>
              <a:t>, </a:t>
            </a:r>
            <a:r>
              <a:rPr lang="en-US" sz="6000" dirty="0" smtClean="0"/>
              <a:t>Assembly </a:t>
            </a:r>
            <a:r>
              <a:rPr lang="ru-RU" sz="6000" dirty="0" smtClean="0"/>
              <a:t>и </a:t>
            </a:r>
            <a:r>
              <a:rPr lang="en-US" sz="6000" dirty="0" smtClean="0"/>
              <a:t>Module)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ConsoleApplication1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3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sz="3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3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NS:</a:t>
            </a:r>
            <a:r>
              <a:rPr lang="en-US" sz="30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30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sz="30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3000" dirty="0" err="1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3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3000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30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1}</a:t>
            </a:r>
            <a:r>
              <a:rPr lang="en-US" sz="30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3000" dirty="0" err="1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30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{2}</a:t>
            </a:r>
            <a:r>
              <a:rPr lang="en-US" sz="3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t.Namespace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t.Name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t.IsPublic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37" y="3617054"/>
            <a:ext cx="2478113" cy="7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Assembly</a:t>
            </a:r>
            <a:r>
              <a:rPr lang="ru-RU" altLang="en-US" dirty="0"/>
              <a:t> и </a:t>
            </a:r>
            <a:r>
              <a:rPr lang="ru-RU" altLang="en-US" dirty="0" err="1"/>
              <a:t>Module</a:t>
            </a:r>
            <a:r>
              <a:rPr lang="ru-RU" altLang="en-US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dirty="0" err="1"/>
              <a:t>System.Reflection</a:t>
            </a:r>
            <a:r>
              <a:rPr lang="en-US" altLang="en-US" dirty="0"/>
              <a:t>.</a:t>
            </a:r>
            <a:r>
              <a:rPr lang="ru-RU" altLang="en-US" dirty="0" err="1"/>
              <a:t>Assembly</a:t>
            </a:r>
            <a:r>
              <a:rPr lang="ru-RU" altLang="en-US" dirty="0"/>
              <a:t>  представляет сборку.</a:t>
            </a:r>
          </a:p>
          <a:p>
            <a:pPr>
              <a:lnSpc>
                <a:spcPct val="80000"/>
              </a:lnSpc>
            </a:pPr>
            <a:r>
              <a:rPr lang="ru-RU" altLang="en-US" dirty="0"/>
              <a:t>Основные методы: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Load</a:t>
            </a:r>
            <a:r>
              <a:rPr lang="ru-RU" altLang="en-US" dirty="0"/>
              <a:t> и</a:t>
            </a:r>
            <a:r>
              <a:rPr lang="en-US" altLang="en-US" dirty="0"/>
              <a:t> </a:t>
            </a:r>
            <a:r>
              <a:rPr lang="en-US" altLang="en-US" dirty="0" err="1"/>
              <a:t>LoadFrom</a:t>
            </a:r>
            <a:r>
              <a:rPr lang="ru-RU" altLang="en-US" dirty="0"/>
              <a:t> – загрузка сборки;</a:t>
            </a:r>
          </a:p>
          <a:p>
            <a:pPr lvl="1">
              <a:lnSpc>
                <a:spcPct val="80000"/>
              </a:lnSpc>
            </a:pPr>
            <a:r>
              <a:rPr lang="ru-RU" altLang="en-US" dirty="0" err="1"/>
              <a:t>GetExecutingAssembly</a:t>
            </a:r>
            <a:r>
              <a:rPr lang="ru-RU" altLang="en-US" dirty="0"/>
              <a:t> – получение объекта выполняющейся сборки;</a:t>
            </a:r>
          </a:p>
          <a:p>
            <a:pPr lvl="1">
              <a:lnSpc>
                <a:spcPct val="80000"/>
              </a:lnSpc>
            </a:pPr>
            <a:r>
              <a:rPr lang="ru-RU" altLang="en-US" dirty="0" err="1"/>
              <a:t>GetType</a:t>
            </a:r>
            <a:r>
              <a:rPr lang="en-US" altLang="en-US" dirty="0"/>
              <a:t> </a:t>
            </a:r>
            <a:r>
              <a:rPr lang="ru-RU" altLang="en-US" dirty="0"/>
              <a:t>и </a:t>
            </a:r>
            <a:r>
              <a:rPr lang="ru-RU" altLang="en-US" dirty="0" err="1"/>
              <a:t>GetTypes</a:t>
            </a:r>
            <a:r>
              <a:rPr lang="ru-RU" altLang="en-US" dirty="0"/>
              <a:t> – доступ к типам;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ru-RU" altLang="en-US" dirty="0" err="1"/>
              <a:t>GetCustomAttributes</a:t>
            </a:r>
            <a:r>
              <a:rPr lang="ru-RU" altLang="en-US" dirty="0"/>
              <a:t> – доступ к атрибутам, определенным на уровне сборки;</a:t>
            </a:r>
          </a:p>
          <a:p>
            <a:pPr lvl="1">
              <a:lnSpc>
                <a:spcPct val="80000"/>
              </a:lnSpc>
            </a:pPr>
            <a:r>
              <a:rPr lang="ru-RU" altLang="en-US" dirty="0" err="1"/>
              <a:t>GetModule</a:t>
            </a:r>
            <a:r>
              <a:rPr lang="ru-RU" altLang="en-US" dirty="0"/>
              <a:t> и </a:t>
            </a:r>
            <a:r>
              <a:rPr lang="ru-RU" altLang="en-US" dirty="0" err="1"/>
              <a:t>GetModules</a:t>
            </a:r>
            <a:r>
              <a:rPr lang="ru-RU" altLang="en-US" dirty="0"/>
              <a:t>() – доступ к модулям;</a:t>
            </a:r>
          </a:p>
          <a:p>
            <a:pPr>
              <a:lnSpc>
                <a:spcPct val="80000"/>
              </a:lnSpc>
            </a:pPr>
            <a:r>
              <a:rPr lang="ru-RU" altLang="en-US" dirty="0" err="1"/>
              <a:t>System.Reflection</a:t>
            </a:r>
            <a:r>
              <a:rPr lang="en-US" altLang="en-US" dirty="0"/>
              <a:t>.</a:t>
            </a:r>
            <a:r>
              <a:rPr lang="ru-RU" altLang="en-US" dirty="0" err="1"/>
              <a:t>Module</a:t>
            </a:r>
            <a:r>
              <a:rPr lang="ru-RU" altLang="en-US" dirty="0"/>
              <a:t> представляет модуль. Практически мало применим</a:t>
            </a:r>
            <a:r>
              <a:rPr lang="en-US" altLang="en-US" dirty="0"/>
              <a:t>.</a:t>
            </a:r>
            <a:endParaRPr lang="ru-R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класса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03203"/>
            <a:ext cx="8309404" cy="49129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ConsoleApplication1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.GetExecutingAssembly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//Загрузка исполняющейся сборки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types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a.GetTypes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Получение данных о типах сборки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types)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AnotherNamespace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194" y="4588604"/>
            <a:ext cx="4740530" cy="6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Внутри объекта типа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altLang="en-US" sz="2000" dirty="0"/>
              <a:t>Свойства: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Name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Namespace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FullName</a:t>
            </a:r>
            <a:r>
              <a:rPr lang="ru-RU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BaseType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DeclaringType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UnderlyingSystemType</a:t>
            </a:r>
            <a:endParaRPr lang="ru-RU" altLang="en-US" sz="1800" dirty="0"/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IsAbstract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IsArray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IsClass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IsEnum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Islnterface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IsPointer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IsPrimitive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IsPublic</a:t>
            </a:r>
            <a:r>
              <a:rPr lang="ru-RU" altLang="en-US" sz="1800" dirty="0"/>
              <a:t>, </a:t>
            </a:r>
            <a:r>
              <a:rPr lang="ru-RU" altLang="en-US" sz="1800" dirty="0" err="1"/>
              <a:t>IsSealed</a:t>
            </a:r>
            <a:r>
              <a:rPr lang="en-US" altLang="en-US" sz="1800" dirty="0"/>
              <a:t>,</a:t>
            </a:r>
            <a:r>
              <a:rPr lang="ru-RU" altLang="en-US" sz="1800" dirty="0"/>
              <a:t> </a:t>
            </a:r>
            <a:r>
              <a:rPr lang="ru-RU" altLang="en-US" sz="1800" dirty="0" err="1"/>
              <a:t>IsValueType</a:t>
            </a:r>
            <a:r>
              <a:rPr lang="en-US" altLang="en-US" sz="1800" dirty="0"/>
              <a:t> </a:t>
            </a:r>
            <a:r>
              <a:rPr lang="ru-RU" altLang="en-US" sz="1800" dirty="0"/>
              <a:t>и др. </a:t>
            </a:r>
          </a:p>
          <a:p>
            <a:pPr>
              <a:lnSpc>
                <a:spcPct val="80000"/>
              </a:lnSpc>
            </a:pPr>
            <a:r>
              <a:rPr lang="ru-RU" altLang="en-US" sz="2000" dirty="0"/>
              <a:t>Методы: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GetConstructor</a:t>
            </a:r>
            <a:r>
              <a:rPr lang="ru-RU" altLang="en-US" sz="1800" dirty="0"/>
              <a:t>()</a:t>
            </a:r>
            <a:r>
              <a:rPr lang="en-US" altLang="en-US" sz="1800" dirty="0"/>
              <a:t>/ </a:t>
            </a:r>
            <a:r>
              <a:rPr lang="ru-RU" altLang="en-US" sz="1800" dirty="0" err="1"/>
              <a:t>GetConstructor</a:t>
            </a:r>
            <a:r>
              <a:rPr lang="en-US" altLang="en-US" sz="1800" dirty="0"/>
              <a:t>s</a:t>
            </a:r>
            <a:r>
              <a:rPr lang="ru-RU" altLang="en-US" sz="1800" dirty="0"/>
              <a:t>();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GetEvent</a:t>
            </a:r>
            <a:r>
              <a:rPr lang="ru-RU" altLang="en-US" sz="1800" dirty="0"/>
              <a:t>()</a:t>
            </a:r>
            <a:r>
              <a:rPr lang="en-US" altLang="en-US" sz="1800" dirty="0"/>
              <a:t>/</a:t>
            </a:r>
            <a:r>
              <a:rPr lang="ru-RU" altLang="en-US" sz="1800" dirty="0" err="1"/>
              <a:t>GetEvent</a:t>
            </a:r>
            <a:r>
              <a:rPr lang="en-US" altLang="en-US" sz="1800" dirty="0"/>
              <a:t>s</a:t>
            </a:r>
            <a:r>
              <a:rPr lang="ru-RU" altLang="en-US" sz="1800" dirty="0"/>
              <a:t>();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GetField</a:t>
            </a:r>
            <a:r>
              <a:rPr lang="ru-RU" altLang="en-US" sz="1800" dirty="0"/>
              <a:t>()</a:t>
            </a:r>
            <a:r>
              <a:rPr lang="en-US" altLang="en-US" sz="1800" dirty="0"/>
              <a:t>/ </a:t>
            </a:r>
            <a:r>
              <a:rPr lang="ru-RU" altLang="en-US" sz="1800" dirty="0" err="1"/>
              <a:t>GetField</a:t>
            </a:r>
            <a:r>
              <a:rPr lang="en-US" altLang="en-US" sz="1800" dirty="0"/>
              <a:t>s</a:t>
            </a:r>
            <a:r>
              <a:rPr lang="ru-RU" altLang="en-US" sz="1800" dirty="0"/>
              <a:t>();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Getlnterface</a:t>
            </a:r>
            <a:r>
              <a:rPr lang="ru-RU" altLang="en-US" sz="1800" dirty="0"/>
              <a:t>()</a:t>
            </a:r>
            <a:r>
              <a:rPr lang="en-US" altLang="en-US" sz="1800" dirty="0"/>
              <a:t>/</a:t>
            </a:r>
            <a:r>
              <a:rPr lang="ru-RU" altLang="en-US" sz="1800" dirty="0" err="1"/>
              <a:t>Getlnterface</a:t>
            </a:r>
            <a:r>
              <a:rPr lang="en-US" altLang="en-US" sz="1800" dirty="0"/>
              <a:t>s</a:t>
            </a:r>
            <a:r>
              <a:rPr lang="ru-RU" altLang="en-US" sz="1800" dirty="0"/>
              <a:t>(); 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GetMember</a:t>
            </a:r>
            <a:r>
              <a:rPr lang="ru-RU" altLang="en-US" sz="1800" dirty="0"/>
              <a:t>()</a:t>
            </a:r>
            <a:r>
              <a:rPr lang="en-US" altLang="en-US" sz="1800" dirty="0"/>
              <a:t>/</a:t>
            </a:r>
            <a:r>
              <a:rPr lang="ru-RU" altLang="en-US" sz="1800" dirty="0" err="1"/>
              <a:t>GetMember</a:t>
            </a:r>
            <a:r>
              <a:rPr lang="en-US" altLang="en-US" sz="1800" dirty="0"/>
              <a:t>s</a:t>
            </a:r>
            <a:r>
              <a:rPr lang="ru-RU" altLang="en-US" sz="1800" dirty="0"/>
              <a:t>(); 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GetMethod</a:t>
            </a:r>
            <a:r>
              <a:rPr lang="ru-RU" altLang="en-US" sz="1800" dirty="0"/>
              <a:t>()</a:t>
            </a:r>
            <a:r>
              <a:rPr lang="en-US" altLang="en-US" sz="1800" dirty="0"/>
              <a:t>/</a:t>
            </a:r>
            <a:r>
              <a:rPr lang="ru-RU" altLang="en-US" sz="1800" dirty="0" err="1"/>
              <a:t>GetMethod</a:t>
            </a:r>
            <a:r>
              <a:rPr lang="en-US" altLang="en-US" sz="1800" dirty="0"/>
              <a:t>s</a:t>
            </a:r>
            <a:r>
              <a:rPr lang="ru-RU" altLang="en-US" sz="1800" dirty="0"/>
              <a:t>(); 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GetNestedType</a:t>
            </a:r>
            <a:r>
              <a:rPr lang="ru-RU" altLang="en-US" sz="1800" dirty="0"/>
              <a:t>()</a:t>
            </a:r>
            <a:r>
              <a:rPr lang="en-US" altLang="en-US" sz="1800" dirty="0"/>
              <a:t>/</a:t>
            </a:r>
            <a:r>
              <a:rPr lang="ru-RU" altLang="en-US" sz="1800" dirty="0" err="1"/>
              <a:t>GetNestedType</a:t>
            </a:r>
            <a:r>
              <a:rPr lang="en-US" altLang="en-US" sz="1800" dirty="0"/>
              <a:t>s</a:t>
            </a:r>
            <a:r>
              <a:rPr lang="ru-RU" altLang="en-US" sz="1800" dirty="0"/>
              <a:t>(); 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 err="1"/>
              <a:t>GetPropert</a:t>
            </a:r>
            <a:r>
              <a:rPr lang="en-US" altLang="en-US" sz="1800" dirty="0"/>
              <a:t>y</a:t>
            </a:r>
            <a:r>
              <a:rPr lang="ru-RU" altLang="en-US" sz="1800" dirty="0"/>
              <a:t>()</a:t>
            </a:r>
            <a:r>
              <a:rPr lang="en-US" altLang="en-US" sz="1800" dirty="0"/>
              <a:t>/</a:t>
            </a:r>
            <a:r>
              <a:rPr lang="ru-RU" altLang="en-US" sz="1800" dirty="0" err="1"/>
              <a:t>GetPropert</a:t>
            </a:r>
            <a:r>
              <a:rPr lang="en-US" altLang="en-US" sz="1800" dirty="0" err="1"/>
              <a:t>ies</a:t>
            </a:r>
            <a:r>
              <a:rPr lang="ru-RU" altLang="en-US" sz="1800" dirty="0"/>
              <a:t>(); 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FindMembers</a:t>
            </a:r>
            <a:r>
              <a:rPr lang="en-US" altLang="en-US" sz="1800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/>
              <a:t>InvokeMember</a:t>
            </a:r>
            <a:r>
              <a:rPr lang="en-US" altLang="en-US" sz="1800" dirty="0"/>
              <a:t>()</a:t>
            </a:r>
            <a:endParaRPr lang="ru-RU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2252</Words>
  <Application>Microsoft Office PowerPoint</Application>
  <PresentationFormat>Экран (4:3)</PresentationFormat>
  <Paragraphs>503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Times New Roman</vt:lpstr>
      <vt:lpstr>Тема Office</vt:lpstr>
      <vt:lpstr>Предыдущая лекция</vt:lpstr>
      <vt:lpstr>Сегодня в плане - Рефлексия</vt:lpstr>
      <vt:lpstr>Объекты типов</vt:lpstr>
      <vt:lpstr>Размещение в памяти экземпляра объекта и его экземпляра объекта-типа</vt:lpstr>
      <vt:lpstr>Получение ссылки на экземпляр объекта типа – первый способ</vt:lpstr>
      <vt:lpstr>Получение ссылки на экземпляр объекта типа – второй способ</vt:lpstr>
      <vt:lpstr>Assembly и Module </vt:lpstr>
      <vt:lpstr>Использование класса Assembly</vt:lpstr>
      <vt:lpstr>Внутри объекта типа</vt:lpstr>
      <vt:lpstr>Классы-представления членов класса - Memberlnfo </vt:lpstr>
      <vt:lpstr>Классы-представления членов класса – поля и свойства</vt:lpstr>
      <vt:lpstr>Пример использования Fieldlnfо </vt:lpstr>
      <vt:lpstr>Классы-представления членов класса - методы</vt:lpstr>
      <vt:lpstr>Пример использования MethodInfo</vt:lpstr>
      <vt:lpstr>Другие классы рефлексии</vt:lpstr>
      <vt:lpstr>Создание экземпляра объекта</vt:lpstr>
      <vt:lpstr>Запуск метода объекта</vt:lpstr>
      <vt:lpstr>Рефлексия и обобщения</vt:lpstr>
      <vt:lpstr>Пример разбора обобщенного типа</vt:lpstr>
      <vt:lpstr>Результат разбора обобщенного типа</vt:lpstr>
      <vt:lpstr>Атрибуты</vt:lpstr>
      <vt:lpstr>Примеры атрибутов</vt:lpstr>
      <vt:lpstr>Предопределенные атрибуты</vt:lpstr>
      <vt:lpstr>Класс атрибута</vt:lpstr>
      <vt:lpstr>Пример создания пользовательских атрибутов </vt:lpstr>
      <vt:lpstr>Рефлексия атрибутов</vt:lpstr>
      <vt:lpstr>Пример рефлексии атрибутов</vt:lpstr>
      <vt:lpstr>Пример - применение рефлексии для реализации механизма плагинов</vt:lpstr>
      <vt:lpstr>Организация проектов</vt:lpstr>
      <vt:lpstr>Атрибуты</vt:lpstr>
      <vt:lpstr>Первый плагин</vt:lpstr>
      <vt:lpstr>Второй плагин – фасадный класс</vt:lpstr>
      <vt:lpstr>Второй плагин – класс реализации бизнес-логики</vt:lpstr>
      <vt:lpstr>Основное приложение - Main</vt:lpstr>
      <vt:lpstr>Основное приложение – получение класса плагина</vt:lpstr>
      <vt:lpstr>Основное приложение – получение метода – точки входа плагина</vt:lpstr>
      <vt:lpstr>Основное приложение – вызов метода – точки входа плагина</vt:lpstr>
      <vt:lpstr>Результаты прогона программы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</dc:title>
  <dc:creator>Vsevolod Pelipas</dc:creator>
  <cp:lastModifiedBy>Vsevolod Pelipas</cp:lastModifiedBy>
  <cp:revision>55</cp:revision>
  <dcterms:created xsi:type="dcterms:W3CDTF">2015-11-10T19:36:37Z</dcterms:created>
  <dcterms:modified xsi:type="dcterms:W3CDTF">2015-11-12T10:43:39Z</dcterms:modified>
</cp:coreProperties>
</file>