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8"/>
  </p:notesMasterIdLst>
  <p:sldIdLst>
    <p:sldId id="388" r:id="rId2"/>
    <p:sldId id="453" r:id="rId3"/>
    <p:sldId id="379" r:id="rId4"/>
    <p:sldId id="380" r:id="rId5"/>
    <p:sldId id="381" r:id="rId6"/>
    <p:sldId id="382" r:id="rId7"/>
    <p:sldId id="383" r:id="rId8"/>
    <p:sldId id="384" r:id="rId9"/>
    <p:sldId id="385" r:id="rId10"/>
    <p:sldId id="386" r:id="rId11"/>
    <p:sldId id="389" r:id="rId12"/>
    <p:sldId id="390" r:id="rId13"/>
    <p:sldId id="391" r:id="rId14"/>
    <p:sldId id="392" r:id="rId15"/>
    <p:sldId id="393" r:id="rId16"/>
    <p:sldId id="394" r:id="rId17"/>
    <p:sldId id="395" r:id="rId18"/>
    <p:sldId id="396" r:id="rId19"/>
    <p:sldId id="397" r:id="rId20"/>
    <p:sldId id="398" r:id="rId21"/>
    <p:sldId id="399" r:id="rId22"/>
    <p:sldId id="400" r:id="rId23"/>
    <p:sldId id="401" r:id="rId24"/>
    <p:sldId id="402" r:id="rId25"/>
    <p:sldId id="403" r:id="rId26"/>
    <p:sldId id="404" r:id="rId27"/>
    <p:sldId id="405" r:id="rId28"/>
    <p:sldId id="406" r:id="rId29"/>
    <p:sldId id="407" r:id="rId30"/>
    <p:sldId id="408" r:id="rId31"/>
    <p:sldId id="409" r:id="rId32"/>
    <p:sldId id="410" r:id="rId33"/>
    <p:sldId id="411" r:id="rId34"/>
    <p:sldId id="412" r:id="rId35"/>
    <p:sldId id="413" r:id="rId36"/>
    <p:sldId id="414" r:id="rId37"/>
    <p:sldId id="415" r:id="rId38"/>
    <p:sldId id="416" r:id="rId39"/>
    <p:sldId id="417" r:id="rId40"/>
    <p:sldId id="418" r:id="rId41"/>
    <p:sldId id="419" r:id="rId42"/>
    <p:sldId id="420" r:id="rId43"/>
    <p:sldId id="421" r:id="rId44"/>
    <p:sldId id="423" r:id="rId45"/>
    <p:sldId id="424" r:id="rId46"/>
    <p:sldId id="425" r:id="rId47"/>
    <p:sldId id="426" r:id="rId48"/>
    <p:sldId id="427" r:id="rId49"/>
    <p:sldId id="428" r:id="rId50"/>
    <p:sldId id="429" r:id="rId51"/>
    <p:sldId id="430" r:id="rId52"/>
    <p:sldId id="431" r:id="rId53"/>
    <p:sldId id="432" r:id="rId54"/>
    <p:sldId id="433" r:id="rId55"/>
    <p:sldId id="434" r:id="rId56"/>
    <p:sldId id="422" r:id="rId57"/>
    <p:sldId id="435" r:id="rId58"/>
    <p:sldId id="436" r:id="rId59"/>
    <p:sldId id="437" r:id="rId60"/>
    <p:sldId id="446" r:id="rId61"/>
    <p:sldId id="447" r:id="rId62"/>
    <p:sldId id="448" r:id="rId63"/>
    <p:sldId id="438" r:id="rId64"/>
    <p:sldId id="449" r:id="rId65"/>
    <p:sldId id="439" r:id="rId66"/>
    <p:sldId id="440" r:id="rId6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62" autoAdjust="0"/>
    <p:restoredTop sz="94660"/>
  </p:normalViewPr>
  <p:slideViewPr>
    <p:cSldViewPr>
      <p:cViewPr varScale="1">
        <p:scale>
          <a:sx n="110" d="100"/>
          <a:sy n="110" d="100"/>
        </p:scale>
        <p:origin x="1560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BA17F9-E9AD-4106-8EBB-1ECD43EFEB9B}" type="datetimeFigureOut">
              <a:rPr lang="ru-RU" smtClean="0"/>
              <a:t>29.10.2015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B580B2-B2CB-4261-A2D1-AEB65474D4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9388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A6441-298B-4A76-A6C0-36300E326D66}" type="datetimeFigureOut">
              <a:rPr lang="ru-RU" smtClean="0"/>
              <a:t>29.10.2015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1F7B5-0D00-4102-96BD-600933B072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5090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A6441-298B-4A76-A6C0-36300E326D66}" type="datetimeFigureOut">
              <a:rPr lang="ru-RU" smtClean="0"/>
              <a:t>29.10.2015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1F7B5-0D00-4102-96BD-600933B072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4861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A6441-298B-4A76-A6C0-36300E326D66}" type="datetimeFigureOut">
              <a:rPr lang="ru-RU" smtClean="0"/>
              <a:t>29.10.2015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1F7B5-0D00-4102-96BD-600933B072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0741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A6441-298B-4A76-A6C0-36300E326D66}" type="datetimeFigureOut">
              <a:rPr lang="ru-RU" smtClean="0"/>
              <a:t>29.10.2015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1F7B5-0D00-4102-96BD-600933B072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0054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A6441-298B-4A76-A6C0-36300E326D66}" type="datetimeFigureOut">
              <a:rPr lang="ru-RU" smtClean="0"/>
              <a:t>29.10.2015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1F7B5-0D00-4102-96BD-600933B072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1348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A6441-298B-4A76-A6C0-36300E326D66}" type="datetimeFigureOut">
              <a:rPr lang="ru-RU" smtClean="0"/>
              <a:t>29.10.2015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1F7B5-0D00-4102-96BD-600933B072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088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A6441-298B-4A76-A6C0-36300E326D66}" type="datetimeFigureOut">
              <a:rPr lang="ru-RU" smtClean="0"/>
              <a:t>29.10.2015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1F7B5-0D00-4102-96BD-600933B072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2831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A6441-298B-4A76-A6C0-36300E326D66}" type="datetimeFigureOut">
              <a:rPr lang="ru-RU" smtClean="0"/>
              <a:t>29.10.2015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1F7B5-0D00-4102-96BD-600933B072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6568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A6441-298B-4A76-A6C0-36300E326D66}" type="datetimeFigureOut">
              <a:rPr lang="ru-RU" smtClean="0"/>
              <a:t>29.10.2015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1F7B5-0D00-4102-96BD-600933B072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7807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A6441-298B-4A76-A6C0-36300E326D66}" type="datetimeFigureOut">
              <a:rPr lang="ru-RU" smtClean="0"/>
              <a:t>29.10.2015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1F7B5-0D00-4102-96BD-600933B072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7148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A6441-298B-4A76-A6C0-36300E326D66}" type="datetimeFigureOut">
              <a:rPr lang="ru-RU" smtClean="0"/>
              <a:t>29.10.2015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1F7B5-0D00-4102-96BD-600933B072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0565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CA6441-298B-4A76-A6C0-36300E326D66}" type="datetimeFigureOut">
              <a:rPr lang="ru-RU" smtClean="0"/>
              <a:t>29.10.2015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01F7B5-0D00-4102-96BD-600933B072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8449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Краткое содержание предыдущей серии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Перегрузка методов и операций класса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ru-RU" dirty="0" smtClean="0"/>
              <a:t>Методы </a:t>
            </a:r>
            <a:r>
              <a:rPr lang="ru-RU" dirty="0"/>
              <a:t>с переменным числом параметров. </a:t>
            </a:r>
            <a:endParaRPr lang="ru-RU" dirty="0" smtClean="0"/>
          </a:p>
          <a:p>
            <a:r>
              <a:rPr lang="ru-RU" dirty="0" smtClean="0"/>
              <a:t>Индексаторы</a:t>
            </a:r>
            <a:r>
              <a:rPr lang="ru-RU" dirty="0"/>
              <a:t>. </a:t>
            </a:r>
            <a:endParaRPr lang="ru-RU" dirty="0" smtClean="0"/>
          </a:p>
          <a:p>
            <a:r>
              <a:rPr lang="ru-RU" dirty="0" smtClean="0"/>
              <a:t>Деструкторы.</a:t>
            </a:r>
            <a:endParaRPr lang="en-US" dirty="0" smtClean="0"/>
          </a:p>
          <a:p>
            <a:r>
              <a:rPr lang="ru-RU" dirty="0"/>
              <a:t>Организация иерархий классов. </a:t>
            </a:r>
            <a:endParaRPr lang="ru-RU" dirty="0" smtClean="0"/>
          </a:p>
          <a:p>
            <a:r>
              <a:rPr lang="ru-RU" dirty="0" smtClean="0"/>
              <a:t>Раннее </a:t>
            </a:r>
            <a:r>
              <a:rPr lang="ru-RU" dirty="0"/>
              <a:t>и позднее связывание. Виртуальные методы. </a:t>
            </a:r>
            <a:endParaRPr lang="ru-RU" dirty="0" smtClean="0"/>
          </a:p>
          <a:p>
            <a:r>
              <a:rPr lang="ru-RU" dirty="0" smtClean="0"/>
              <a:t>Абстрактные </a:t>
            </a:r>
            <a:r>
              <a:rPr lang="ru-RU" dirty="0"/>
              <a:t>и бесплодные классы. </a:t>
            </a:r>
            <a:endParaRPr lang="ru-RU" dirty="0" smtClean="0"/>
          </a:p>
          <a:p>
            <a:r>
              <a:rPr lang="ru-RU" dirty="0" smtClean="0"/>
              <a:t>Виды </a:t>
            </a:r>
            <a:r>
              <a:rPr lang="ru-RU" dirty="0"/>
              <a:t>взаимоотношений между классами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6820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619672" y="1700808"/>
            <a:ext cx="523832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/>
              <a:t>Результат работы программы:</a:t>
            </a:r>
          </a:p>
          <a:p>
            <a:r>
              <a:rPr lang="en-US" sz="3200" dirty="0"/>
              <a:t>X != Y</a:t>
            </a:r>
          </a:p>
          <a:p>
            <a:r>
              <a:rPr lang="en-US" sz="3200" dirty="0"/>
              <a:t>X == Z</a:t>
            </a:r>
          </a:p>
          <a:p>
            <a:r>
              <a:rPr lang="en-US" sz="3200" dirty="0"/>
              <a:t>X Equals Y</a:t>
            </a:r>
          </a:p>
          <a:p>
            <a:r>
              <a:rPr lang="en-US" sz="3200" dirty="0"/>
              <a:t>ConsoleApplication1.Monster</a:t>
            </a:r>
          </a:p>
        </p:txBody>
      </p:sp>
    </p:spTree>
    <p:extLst>
      <p:ext uri="{BB962C8B-B14F-4D97-AF65-F5344CB8AC3E}">
        <p14:creationId xmlns:p14="http://schemas.microsoft.com/office/powerpoint/2010/main" val="2815705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20688"/>
          </a:xfrm>
        </p:spPr>
        <p:txBody>
          <a:bodyPr>
            <a:normAutofit/>
          </a:bodyPr>
          <a:lstStyle/>
          <a:p>
            <a:r>
              <a:rPr lang="ru-RU" sz="2000" b="1" dirty="0" smtClean="0"/>
              <a:t>Интерфейсы</a:t>
            </a:r>
            <a:endParaRPr lang="ru-RU" sz="2000" b="1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245" y="620713"/>
            <a:ext cx="8667509" cy="604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798046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4704"/>
          </a:xfrm>
        </p:spPr>
        <p:txBody>
          <a:bodyPr>
            <a:normAutofit/>
          </a:bodyPr>
          <a:lstStyle/>
          <a:p>
            <a:r>
              <a:rPr lang="ru-RU" sz="2000" b="1" dirty="0" smtClean="0"/>
              <a:t>Интерфейсы</a:t>
            </a:r>
            <a:endParaRPr lang="ru-RU" sz="2000" b="1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743776"/>
            <a:ext cx="8507412" cy="57308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13227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20688"/>
          </a:xfrm>
        </p:spPr>
        <p:txBody>
          <a:bodyPr>
            <a:normAutofit/>
          </a:bodyPr>
          <a:lstStyle/>
          <a:p>
            <a:r>
              <a:rPr lang="ru-RU" sz="2000" b="1" dirty="0" smtClean="0"/>
              <a:t>Интерфейсы</a:t>
            </a:r>
            <a:endParaRPr lang="ru-RU" sz="2000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980728"/>
            <a:ext cx="8229600" cy="5877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7929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92696"/>
          </a:xfrm>
        </p:spPr>
        <p:txBody>
          <a:bodyPr>
            <a:normAutofit/>
          </a:bodyPr>
          <a:lstStyle/>
          <a:p>
            <a:r>
              <a:rPr lang="ru-RU" sz="2000" b="1" dirty="0" smtClean="0"/>
              <a:t>Интерфейсы</a:t>
            </a:r>
            <a:endParaRPr lang="ru-RU" sz="20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548680"/>
            <a:ext cx="8435280" cy="604867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/>
              <a:t>Отличия интерфейса от абстрактного класса:</a:t>
            </a:r>
          </a:p>
          <a:p>
            <a:r>
              <a:rPr lang="ru-RU" dirty="0"/>
              <a:t>элементы интерфейса по умолчанию имеют спецификатор доступа </a:t>
            </a:r>
            <a:r>
              <a:rPr lang="ru-RU" dirty="0" err="1"/>
              <a:t>public</a:t>
            </a:r>
            <a:r>
              <a:rPr lang="ru-RU" dirty="0"/>
              <a:t> и не могут иметь спецификаторов, заданных явным образом;</a:t>
            </a:r>
          </a:p>
          <a:p>
            <a:r>
              <a:rPr lang="ru-RU" dirty="0"/>
              <a:t>интерфейс не может содержать полей и обычных методов — все элементы интерфейса должны быть абстрактными;</a:t>
            </a:r>
          </a:p>
          <a:p>
            <a:r>
              <a:rPr lang="ru-RU" dirty="0"/>
              <a:t>класс, в списке предков которого задается интерфейс, должен определять </a:t>
            </a:r>
            <a:r>
              <a:rPr lang="ru-RU" i="1" dirty="0"/>
              <a:t>все</a:t>
            </a:r>
            <a:r>
              <a:rPr lang="ru-RU" dirty="0"/>
              <a:t> его элементы, в то время как потомок абстрактного класса может не переопределять часть абстрактных методов предка (в этом случае производный класс также будет абстрактным);</a:t>
            </a:r>
          </a:p>
          <a:p>
            <a:r>
              <a:rPr lang="ru-RU" dirty="0"/>
              <a:t>класс может иметь в списке предков несколько интерфейсов, при этом он должен определять все их методы.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46378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20688"/>
          </a:xfrm>
        </p:spPr>
        <p:txBody>
          <a:bodyPr>
            <a:normAutofit/>
          </a:bodyPr>
          <a:lstStyle/>
          <a:p>
            <a:r>
              <a:rPr lang="ru-RU" altLang="ru-RU" sz="2000" b="1" dirty="0" smtClean="0"/>
              <a:t>Реализация интерфейса </a:t>
            </a:r>
            <a:endParaRPr lang="ru-RU" sz="2000" b="1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699" y="856599"/>
            <a:ext cx="8425402" cy="5505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11075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79388" y="0"/>
            <a:ext cx="8555037" cy="6021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lnSpc>
                <a:spcPct val="110000"/>
              </a:lnSpc>
              <a:spcBef>
                <a:spcPct val="25000"/>
              </a:spcBef>
              <a:spcAft>
                <a:spcPct val="15000"/>
              </a:spcAft>
              <a:buClr>
                <a:schemeClr val="folHlink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lnSpc>
                <a:spcPct val="105000"/>
              </a:lnSpc>
              <a:spcBef>
                <a:spcPct val="25000"/>
              </a:spcBef>
              <a:spcAft>
                <a:spcPct val="15000"/>
              </a:spcAft>
              <a:buClr>
                <a:schemeClr val="fol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lnSpc>
                <a:spcPct val="115000"/>
              </a:lnSpc>
              <a:spcBef>
                <a:spcPct val="25000"/>
              </a:spcBef>
              <a:spcAft>
                <a:spcPct val="15000"/>
              </a:spcAft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10000"/>
              </a:spcAft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1000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1000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1000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1000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1000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15000"/>
              </a:spcAft>
              <a:buClr>
                <a:srgbClr val="9A0000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ru-RU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interface </a:t>
            </a:r>
            <a:r>
              <a:rPr kumimoji="0" lang="en-US" altLang="ru-RU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Iaction</a:t>
            </a:r>
            <a:r>
              <a:rPr kumimoji="0" lang="ru-RU" altLang="ru-RU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</a:t>
            </a:r>
            <a:r>
              <a:rPr kumimoji="0" lang="en-US" altLang="ru-RU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 </a:t>
            </a:r>
            <a:endParaRPr kumimoji="0" lang="ru-RU" altLang="ru-RU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15000"/>
              </a:spcAft>
              <a:buClr>
                <a:srgbClr val="9A0000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ru-RU" altLang="ru-RU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  </a:t>
            </a:r>
            <a:r>
              <a:rPr kumimoji="0" lang="en-US" altLang="ru-RU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{  void </a:t>
            </a:r>
            <a:r>
              <a:rPr kumimoji="0" lang="en-US" altLang="ru-RU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99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Draw</a:t>
            </a:r>
            <a:r>
              <a:rPr kumimoji="0" lang="en-US" altLang="ru-RU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();  </a:t>
            </a:r>
            <a:r>
              <a:rPr kumimoji="0" lang="en-US" altLang="ru-RU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int</a:t>
            </a:r>
            <a:r>
              <a:rPr kumimoji="0" lang="en-US" altLang="ru-RU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Attack( </a:t>
            </a:r>
            <a:r>
              <a:rPr kumimoji="0" lang="en-US" altLang="ru-RU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int</a:t>
            </a:r>
            <a:r>
              <a:rPr kumimoji="0" lang="en-US" altLang="ru-RU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a );  void Die();  </a:t>
            </a:r>
            <a:r>
              <a:rPr kumimoji="0" lang="en-US" altLang="ru-RU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int</a:t>
            </a:r>
            <a:r>
              <a:rPr kumimoji="0" lang="en-US" altLang="ru-RU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Power { get; }  }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15000"/>
              </a:spcAft>
              <a:buClr>
                <a:srgbClr val="9A0000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ru-RU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class Monster : </a:t>
            </a:r>
            <a:r>
              <a:rPr kumimoji="0" lang="en-US" altLang="ru-RU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IAction</a:t>
            </a:r>
            <a:endParaRPr kumimoji="0" lang="en-US" altLang="ru-RU" sz="20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15000"/>
              </a:spcAft>
              <a:buClr>
                <a:srgbClr val="9A0000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ru-RU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   {</a:t>
            </a:r>
            <a:r>
              <a:rPr kumimoji="0" lang="ru-RU" altLang="ru-RU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 </a:t>
            </a:r>
            <a:r>
              <a:rPr kumimoji="0" lang="en-US" altLang="ru-RU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public void </a:t>
            </a:r>
            <a:r>
              <a:rPr kumimoji="0" lang="en-US" altLang="ru-RU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99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Draw</a:t>
            </a:r>
            <a:r>
              <a:rPr kumimoji="0" lang="en-US" altLang="ru-RU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() { </a:t>
            </a:r>
            <a:r>
              <a:rPr kumimoji="0" lang="en-US" altLang="ru-RU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Console.WriteLine</a:t>
            </a:r>
            <a:r>
              <a:rPr kumimoji="0" lang="en-US" altLang="ru-RU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( "</a:t>
            </a:r>
            <a:r>
              <a:rPr kumimoji="0" lang="ru-RU" altLang="ru-RU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Здесь</a:t>
            </a:r>
            <a:r>
              <a:rPr kumimoji="0" lang="en-US" altLang="ru-RU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</a:t>
            </a:r>
            <a:r>
              <a:rPr kumimoji="0" lang="ru-RU" altLang="ru-RU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был</a:t>
            </a:r>
            <a:r>
              <a:rPr kumimoji="0" lang="en-US" altLang="ru-RU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" + name ); }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15000"/>
              </a:spcAft>
              <a:buClr>
                <a:srgbClr val="9A0000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ru-RU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       public </a:t>
            </a:r>
            <a:r>
              <a:rPr kumimoji="0" lang="en-US" altLang="ru-RU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int</a:t>
            </a:r>
            <a:r>
              <a:rPr kumimoji="0" lang="en-US" altLang="ru-RU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Attack( </a:t>
            </a:r>
            <a:r>
              <a:rPr kumimoji="0" lang="en-US" altLang="ru-RU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int</a:t>
            </a:r>
            <a:r>
              <a:rPr kumimoji="0" lang="en-US" altLang="ru-RU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ammo_ )  {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15000"/>
              </a:spcAft>
              <a:buClr>
                <a:srgbClr val="9A0000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ru-RU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           ammo -= ammo_;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15000"/>
              </a:spcAft>
              <a:buClr>
                <a:srgbClr val="9A0000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ru-RU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           if ( ammo &gt; 0 ) </a:t>
            </a:r>
            <a:r>
              <a:rPr kumimoji="0" lang="en-US" altLang="ru-RU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Console.WriteLine</a:t>
            </a:r>
            <a:r>
              <a:rPr kumimoji="0" lang="en-US" altLang="ru-RU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( "</a:t>
            </a:r>
            <a:r>
              <a:rPr kumimoji="0" lang="ru-RU" altLang="ru-RU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Ба</a:t>
            </a:r>
            <a:r>
              <a:rPr kumimoji="0" lang="en-US" altLang="ru-RU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-</a:t>
            </a:r>
            <a:r>
              <a:rPr kumimoji="0" lang="ru-RU" altLang="ru-RU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бах</a:t>
            </a:r>
            <a:r>
              <a:rPr kumimoji="0" lang="en-US" altLang="ru-RU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!" ); else  ammo = 0;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15000"/>
              </a:spcAft>
              <a:buClr>
                <a:srgbClr val="9A0000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ru-RU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           return ammo;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15000"/>
              </a:spcAft>
              <a:buClr>
                <a:srgbClr val="9A0000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ru-RU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       }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15000"/>
              </a:spcAft>
              <a:buClr>
                <a:srgbClr val="9A0000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ru-RU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       public void Die()</a:t>
            </a:r>
            <a:r>
              <a:rPr kumimoji="0" lang="ru-RU" altLang="ru-RU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15000"/>
              </a:spcAft>
              <a:buClr>
                <a:srgbClr val="9A0000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ru-RU" altLang="ru-RU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             </a:t>
            </a:r>
            <a:r>
              <a:rPr kumimoji="0" lang="en-US" altLang="ru-RU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{</a:t>
            </a:r>
            <a:r>
              <a:rPr kumimoji="0" lang="ru-RU" altLang="ru-RU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</a:t>
            </a:r>
            <a:r>
              <a:rPr kumimoji="0" lang="en-US" altLang="ru-RU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Console.WriteLine</a:t>
            </a:r>
            <a:r>
              <a:rPr kumimoji="0" lang="en-US" altLang="ru-RU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( "Monster " + name + " RIP" ); health = 0;</a:t>
            </a:r>
            <a:r>
              <a:rPr kumimoji="0" lang="ru-RU" altLang="ru-RU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</a:t>
            </a:r>
            <a:r>
              <a:rPr kumimoji="0" lang="en-US" altLang="ru-RU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}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15000"/>
              </a:spcAft>
              <a:buClr>
                <a:srgbClr val="9A0000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ru-RU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       public </a:t>
            </a:r>
            <a:r>
              <a:rPr kumimoji="0" lang="en-US" altLang="ru-RU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int</a:t>
            </a:r>
            <a:r>
              <a:rPr kumimoji="0" lang="en-US" altLang="ru-RU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Power { get  { return ammo * health; </a:t>
            </a:r>
            <a:r>
              <a:rPr kumimoji="0" lang="ru-RU" altLang="ru-RU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}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15000"/>
              </a:spcAft>
              <a:buClr>
                <a:srgbClr val="9A0000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ru-RU" altLang="ru-RU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    }</a:t>
            </a: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065" y="5589240"/>
            <a:ext cx="8016935" cy="1481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36297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20688"/>
          </a:xfrm>
        </p:spPr>
        <p:txBody>
          <a:bodyPr>
            <a:normAutofit/>
          </a:bodyPr>
          <a:lstStyle/>
          <a:p>
            <a:r>
              <a:rPr lang="ru-RU" altLang="ru-RU" sz="2000" b="1" dirty="0" smtClean="0"/>
              <a:t>Реализация интерфейса </a:t>
            </a:r>
            <a:endParaRPr lang="ru-RU" sz="2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620688"/>
            <a:ext cx="8856984" cy="604867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Сигнатуры методов в интерфейсе и реализации должны полностью совпадать. Для реализуемых элементов интерфейса в классе следует указывать спецификатор </a:t>
            </a:r>
            <a:r>
              <a:rPr lang="ru-RU" dirty="0" err="1"/>
              <a:t>public</a:t>
            </a:r>
            <a:r>
              <a:rPr lang="ru-RU" dirty="0"/>
              <a:t>. К этим элементам можно обращаться как через объект класса, так и через объект типа соответствующего интерфейса</a:t>
            </a:r>
            <a:r>
              <a:rPr lang="ru-RU" dirty="0" smtClean="0"/>
              <a:t>:</a:t>
            </a:r>
          </a:p>
          <a:p>
            <a:pPr marL="0" indent="0">
              <a:buNone/>
            </a:pPr>
            <a:r>
              <a:rPr lang="en-US" sz="2600" dirty="0" smtClean="0">
                <a:solidFill>
                  <a:srgbClr val="C00000"/>
                </a:solidFill>
              </a:rPr>
              <a:t>Monster </a:t>
            </a:r>
            <a:r>
              <a:rPr lang="en-US" sz="2600" dirty="0" err="1" smtClean="0">
                <a:solidFill>
                  <a:srgbClr val="C00000"/>
                </a:solidFill>
              </a:rPr>
              <a:t>vasia</a:t>
            </a:r>
            <a:r>
              <a:rPr lang="en-US" sz="2600" dirty="0" smtClean="0">
                <a:solidFill>
                  <a:srgbClr val="C00000"/>
                </a:solidFill>
              </a:rPr>
              <a:t> = new Monster( 50, 50, "</a:t>
            </a:r>
            <a:r>
              <a:rPr lang="ru-RU" sz="2600" dirty="0" smtClean="0">
                <a:solidFill>
                  <a:srgbClr val="C00000"/>
                </a:solidFill>
              </a:rPr>
              <a:t>Вася" );  // объект класса </a:t>
            </a:r>
            <a:r>
              <a:rPr lang="en-US" sz="2600" dirty="0" smtClean="0">
                <a:solidFill>
                  <a:srgbClr val="C00000"/>
                </a:solidFill>
              </a:rPr>
              <a:t>Monster</a:t>
            </a:r>
          </a:p>
          <a:p>
            <a:pPr marL="0" indent="0">
              <a:buNone/>
            </a:pPr>
            <a:r>
              <a:rPr lang="en-US" sz="2600" dirty="0" err="1" smtClean="0">
                <a:solidFill>
                  <a:srgbClr val="C00000"/>
                </a:solidFill>
              </a:rPr>
              <a:t>vasia.Draw</a:t>
            </a:r>
            <a:r>
              <a:rPr lang="en-US" sz="2600" dirty="0" smtClean="0">
                <a:solidFill>
                  <a:srgbClr val="C00000"/>
                </a:solidFill>
              </a:rPr>
              <a:t>();                                   // </a:t>
            </a:r>
            <a:r>
              <a:rPr lang="ru-RU" sz="2600" dirty="0" smtClean="0">
                <a:solidFill>
                  <a:srgbClr val="C00000"/>
                </a:solidFill>
              </a:rPr>
              <a:t>результат: Здесь был Вася</a:t>
            </a:r>
          </a:p>
          <a:p>
            <a:pPr marL="0" indent="0">
              <a:buNone/>
            </a:pPr>
            <a:r>
              <a:rPr lang="en-US" sz="2600" dirty="0" err="1" smtClean="0">
                <a:solidFill>
                  <a:srgbClr val="C00000"/>
                </a:solidFill>
              </a:rPr>
              <a:t>IAction</a:t>
            </a:r>
            <a:r>
              <a:rPr lang="en-US" sz="2600" dirty="0" smtClean="0">
                <a:solidFill>
                  <a:srgbClr val="C00000"/>
                </a:solidFill>
              </a:rPr>
              <a:t> actor = new Monster( 10, 10, "</a:t>
            </a:r>
            <a:r>
              <a:rPr lang="ru-RU" sz="2600" dirty="0" smtClean="0">
                <a:solidFill>
                  <a:srgbClr val="C00000"/>
                </a:solidFill>
              </a:rPr>
              <a:t>Маша" );  // объект типа интерфейса</a:t>
            </a:r>
          </a:p>
          <a:p>
            <a:pPr marL="0" indent="0">
              <a:buNone/>
            </a:pPr>
            <a:r>
              <a:rPr lang="en-US" sz="2600" dirty="0" err="1" smtClean="0">
                <a:solidFill>
                  <a:srgbClr val="C00000"/>
                </a:solidFill>
              </a:rPr>
              <a:t>actor.Draw</a:t>
            </a:r>
            <a:r>
              <a:rPr lang="en-US" sz="2600" dirty="0" smtClean="0">
                <a:solidFill>
                  <a:srgbClr val="C00000"/>
                </a:solidFill>
              </a:rPr>
              <a:t>();                                   // </a:t>
            </a:r>
            <a:r>
              <a:rPr lang="ru-RU" sz="2600" dirty="0" smtClean="0">
                <a:solidFill>
                  <a:srgbClr val="C00000"/>
                </a:solidFill>
              </a:rPr>
              <a:t>результат: Здесь был Маша</a:t>
            </a:r>
            <a:endParaRPr lang="ru-RU" sz="2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7150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0"/>
            <a:ext cx="8229600" cy="620688"/>
          </a:xfrm>
        </p:spPr>
        <p:txBody>
          <a:bodyPr>
            <a:normAutofit/>
          </a:bodyPr>
          <a:lstStyle/>
          <a:p>
            <a:r>
              <a:rPr lang="ru-RU" altLang="ru-RU" sz="2000" b="1" dirty="0" smtClean="0"/>
              <a:t>Обращение к реализованному методу через объект типа интерфейса</a:t>
            </a:r>
            <a:endParaRPr lang="ru-RU" sz="2000" b="1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754" y="707194"/>
            <a:ext cx="8620491" cy="5992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6535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20688"/>
          </a:xfrm>
        </p:spPr>
        <p:txBody>
          <a:bodyPr>
            <a:normAutofit/>
          </a:bodyPr>
          <a:lstStyle/>
          <a:p>
            <a:r>
              <a:rPr lang="ru-RU" altLang="ru-RU" sz="2000" b="1" dirty="0" smtClean="0"/>
              <a:t>Второй способ реализации интерфейса</a:t>
            </a:r>
            <a:endParaRPr lang="ru-RU" sz="2000" b="1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250825" y="836613"/>
            <a:ext cx="8772525" cy="5472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lnSpc>
                <a:spcPct val="110000"/>
              </a:lnSpc>
              <a:spcBef>
                <a:spcPct val="25000"/>
              </a:spcBef>
              <a:spcAft>
                <a:spcPct val="15000"/>
              </a:spcAft>
              <a:buClr>
                <a:schemeClr val="folHlink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lnSpc>
                <a:spcPct val="105000"/>
              </a:lnSpc>
              <a:spcBef>
                <a:spcPct val="25000"/>
              </a:spcBef>
              <a:spcAft>
                <a:spcPct val="15000"/>
              </a:spcAft>
              <a:buClr>
                <a:schemeClr val="fol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lnSpc>
                <a:spcPct val="115000"/>
              </a:lnSpc>
              <a:spcBef>
                <a:spcPct val="25000"/>
              </a:spcBef>
              <a:spcAft>
                <a:spcPct val="15000"/>
              </a:spcAft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10000"/>
              </a:spcAft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1000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1000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1000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1000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1000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15000"/>
              </a:spcAft>
              <a:buClr>
                <a:srgbClr val="9A0000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ru-RU" altLang="ru-RU" sz="1800" b="0" i="1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Явное указание имени интерфейса</a:t>
            </a:r>
            <a:r>
              <a:rPr kumimoji="0" lang="ru-RU" altLang="ru-RU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перед реализуемым элементом. 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15000"/>
              </a:spcAft>
              <a:buClr>
                <a:srgbClr val="9A0000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ru-RU" altLang="ru-RU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Спецификаторы доступа не указываются. К таким элементам можно обращаться в программе </a:t>
            </a:r>
            <a:r>
              <a:rPr kumimoji="0" lang="ru-RU" altLang="ru-RU" sz="1800" b="0" i="1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только через объект типа интерфейса</a:t>
            </a:r>
            <a:r>
              <a:rPr kumimoji="0" lang="ru-RU" altLang="ru-RU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:</a:t>
            </a:r>
            <a:endParaRPr kumimoji="0" lang="en-US" altLang="ru-RU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15000"/>
              </a:spcAft>
              <a:buClr>
                <a:srgbClr val="9A0000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ru-RU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   class Monster : IAction {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15000"/>
              </a:spcAft>
              <a:buClr>
                <a:srgbClr val="9A0000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ru-RU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       int </a:t>
            </a:r>
            <a:r>
              <a:rPr kumimoji="0" lang="en-US" altLang="ru-RU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IAction.Power </a:t>
            </a:r>
            <a:r>
              <a:rPr kumimoji="0" lang="en-US" altLang="ru-RU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{ get{ return ammo * health;}}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15000"/>
              </a:spcAft>
              <a:buClr>
                <a:srgbClr val="9A0000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ru-RU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       void </a:t>
            </a:r>
            <a:r>
              <a:rPr kumimoji="0" lang="en-US" altLang="ru-RU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IAction.Draw</a:t>
            </a:r>
            <a:r>
              <a:rPr kumimoji="0" lang="en-US" altLang="ru-RU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() {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15000"/>
              </a:spcAft>
              <a:buClr>
                <a:srgbClr val="9A0000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ru-RU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           Console.WriteLine( "</a:t>
            </a:r>
            <a:r>
              <a:rPr kumimoji="0" lang="ru-RU" altLang="ru-RU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Здесь</a:t>
            </a:r>
            <a:r>
              <a:rPr kumimoji="0" lang="en-US" altLang="ru-RU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</a:t>
            </a:r>
            <a:r>
              <a:rPr kumimoji="0" lang="ru-RU" altLang="ru-RU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был</a:t>
            </a:r>
            <a:r>
              <a:rPr kumimoji="0" lang="en-US" altLang="ru-RU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" + name );    }</a:t>
            </a:r>
            <a:r>
              <a:rPr kumimoji="0" lang="ru-RU" altLang="ru-RU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           </a:t>
            </a:r>
            <a:r>
              <a:rPr kumimoji="0" lang="en-US" altLang="ru-RU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}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15000"/>
              </a:spcAft>
              <a:buClr>
                <a:srgbClr val="9A0000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ru-RU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...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15000"/>
              </a:spcAft>
              <a:buClr>
                <a:srgbClr val="9A0000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ru-RU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IAction Actor = new Monster( 10, 10, "</a:t>
            </a:r>
            <a:r>
              <a:rPr kumimoji="0" lang="ru-RU" altLang="ru-RU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Маша</a:t>
            </a:r>
            <a:r>
              <a:rPr kumimoji="0" lang="en-US" altLang="ru-RU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" );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15000"/>
              </a:spcAft>
              <a:buClr>
                <a:srgbClr val="9A0000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ru-RU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Actor</a:t>
            </a:r>
            <a:r>
              <a:rPr kumimoji="0" lang="ru-RU" altLang="ru-RU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.</a:t>
            </a:r>
            <a:r>
              <a:rPr kumimoji="0" lang="en-US" altLang="ru-RU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Draw</a:t>
            </a:r>
            <a:r>
              <a:rPr kumimoji="0" lang="ru-RU" altLang="ru-RU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();                   // обращение через объект типа интерфейса</a:t>
            </a:r>
            <a:endParaRPr kumimoji="0" lang="en-US" altLang="ru-RU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15000"/>
              </a:spcAft>
              <a:buClr>
                <a:srgbClr val="9A0000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ru-RU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// Monster Vasia = new Monster( 50, 50, "</a:t>
            </a:r>
            <a:r>
              <a:rPr kumimoji="0" lang="ru-RU" altLang="ru-RU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Вася</a:t>
            </a:r>
            <a:r>
              <a:rPr kumimoji="0" lang="en-US" altLang="ru-RU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" );    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15000"/>
              </a:spcAft>
              <a:buClr>
                <a:srgbClr val="9A0000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ru-RU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// Vasia.Draw();                                                     </a:t>
            </a:r>
            <a:r>
              <a:rPr kumimoji="0" lang="ru-RU" altLang="ru-RU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ошибка</a:t>
            </a:r>
            <a:r>
              <a:rPr kumimoji="0" lang="en-US" altLang="ru-RU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!</a:t>
            </a:r>
            <a:endParaRPr kumimoji="0" lang="ru-RU" altLang="ru-RU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15000"/>
              </a:spcAft>
              <a:buClr>
                <a:srgbClr val="9A0000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ru-RU" altLang="ru-RU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При этом соответствующий метод </a:t>
            </a:r>
            <a:r>
              <a:rPr kumimoji="0" lang="ru-RU" altLang="ru-RU" sz="1800" b="0" i="1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не входит в интерфейс класса</a:t>
            </a:r>
            <a:r>
              <a:rPr kumimoji="0" lang="ru-RU" altLang="ru-RU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. Это позволяет упростить его в том случае, если какие-то элементы интерфейса не требуются конечному пользователю класса.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15000"/>
              </a:spcAft>
              <a:buClr>
                <a:srgbClr val="9A0000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ru-RU" altLang="ru-RU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Кроме того, этот способ позволяет избежать конфликтов при множественном наследовании </a:t>
            </a:r>
            <a:endParaRPr kumimoji="0" lang="ru-RU" altLang="ru-RU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72414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 лекции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Базовый класс </a:t>
            </a:r>
            <a:r>
              <a:rPr lang="en-US" dirty="0" smtClean="0"/>
              <a:t>object</a:t>
            </a:r>
          </a:p>
          <a:p>
            <a:r>
              <a:rPr lang="ru-RU" dirty="0" smtClean="0"/>
              <a:t>Интерфейсы</a:t>
            </a:r>
          </a:p>
          <a:p>
            <a:pPr lvl="1"/>
            <a:r>
              <a:rPr lang="ru-RU" dirty="0" smtClean="0"/>
              <a:t>Создание и использование интерфейсов</a:t>
            </a:r>
          </a:p>
          <a:p>
            <a:pPr lvl="1"/>
            <a:r>
              <a:rPr lang="ru-RU" dirty="0" smtClean="0"/>
              <a:t>Некоторые стандартные интерфейсы</a:t>
            </a:r>
            <a:r>
              <a:rPr lang="en-US" dirty="0" smtClean="0"/>
              <a:t> .NET:</a:t>
            </a:r>
          </a:p>
          <a:p>
            <a:pPr lvl="2"/>
            <a:r>
              <a:rPr lang="en-US" dirty="0" err="1" smtClean="0"/>
              <a:t>IComparable</a:t>
            </a:r>
            <a:r>
              <a:rPr lang="en-US" dirty="0" smtClean="0"/>
              <a:t>/</a:t>
            </a:r>
            <a:r>
              <a:rPr lang="en-US" dirty="0" err="1" smtClean="0"/>
              <a:t>IComparer</a:t>
            </a:r>
            <a:endParaRPr lang="en-US" dirty="0" smtClean="0"/>
          </a:p>
          <a:p>
            <a:pPr lvl="2"/>
            <a:r>
              <a:rPr lang="en-US" dirty="0" err="1" smtClean="0"/>
              <a:t>IClonable</a:t>
            </a:r>
            <a:endParaRPr lang="en-US" dirty="0" smtClean="0"/>
          </a:p>
          <a:p>
            <a:pPr lvl="2"/>
            <a:r>
              <a:rPr lang="en-US" dirty="0" err="1" smtClean="0"/>
              <a:t>IEnumerable</a:t>
            </a:r>
            <a:r>
              <a:rPr lang="en-US" dirty="0" smtClean="0"/>
              <a:t>/</a:t>
            </a:r>
            <a:r>
              <a:rPr lang="en-US" dirty="0" err="1" smtClean="0"/>
              <a:t>IEnumarator</a:t>
            </a:r>
            <a:endParaRPr lang="en-US" dirty="0" smtClean="0"/>
          </a:p>
          <a:p>
            <a:r>
              <a:rPr lang="ru-RU" dirty="0" smtClean="0"/>
              <a:t>Контейнерные классы и их интерфейсы</a:t>
            </a:r>
          </a:p>
          <a:p>
            <a:pPr lvl="1"/>
            <a:r>
              <a:rPr lang="ru-RU" dirty="0" smtClean="0"/>
              <a:t>Классические контейнеры</a:t>
            </a:r>
          </a:p>
          <a:p>
            <a:pPr lvl="2"/>
            <a:endParaRPr lang="ru-RU" dirty="0" smtClean="0"/>
          </a:p>
          <a:p>
            <a:pPr lvl="1"/>
            <a:endParaRPr lang="ru-RU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9756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371475" y="692150"/>
            <a:ext cx="8772525" cy="5976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lnSpc>
                <a:spcPct val="110000"/>
              </a:lnSpc>
              <a:spcBef>
                <a:spcPct val="25000"/>
              </a:spcBef>
              <a:spcAft>
                <a:spcPct val="15000"/>
              </a:spcAft>
              <a:buClr>
                <a:schemeClr val="folHlink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lnSpc>
                <a:spcPct val="105000"/>
              </a:lnSpc>
              <a:spcBef>
                <a:spcPct val="25000"/>
              </a:spcBef>
              <a:spcAft>
                <a:spcPct val="15000"/>
              </a:spcAft>
              <a:buClr>
                <a:schemeClr val="fol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lnSpc>
                <a:spcPct val="115000"/>
              </a:lnSpc>
              <a:spcBef>
                <a:spcPct val="25000"/>
              </a:spcBef>
              <a:spcAft>
                <a:spcPct val="15000"/>
              </a:spcAft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10000"/>
              </a:spcAft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1000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1000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1000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1000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1000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15000"/>
              </a:spcAft>
              <a:buClr>
                <a:srgbClr val="9A0000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ru-RU" alt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Пусть класс </a:t>
            </a:r>
            <a:r>
              <a:rPr kumimoji="0" lang="ru-RU" altLang="ru-RU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Monster</a:t>
            </a:r>
            <a:r>
              <a:rPr kumimoji="0" lang="ru-RU" alt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поддерживает два интерфейса: один для управления объектами, а другой для тестирования:</a:t>
            </a:r>
            <a:endParaRPr kumimoji="0" lang="en-US" altLang="ru-RU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15000"/>
              </a:spcAft>
              <a:buClr>
                <a:srgbClr val="9A0000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interface </a:t>
            </a:r>
            <a:r>
              <a:rPr kumimoji="0" lang="en-US" altLang="ru-RU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ITest</a:t>
            </a:r>
            <a:r>
              <a:rPr kumimoji="0" lang="ru-RU" alt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</a:t>
            </a:r>
            <a:r>
              <a:rPr kumimoji="0" lang="en-US" alt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{</a:t>
            </a:r>
            <a:r>
              <a:rPr kumimoji="0" lang="ru-RU" alt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</a:t>
            </a:r>
            <a:r>
              <a:rPr kumimoji="0" lang="en-US" alt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void Draw();</a:t>
            </a:r>
            <a:r>
              <a:rPr kumimoji="0" lang="ru-RU" alt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</a:t>
            </a:r>
            <a:r>
              <a:rPr kumimoji="0" lang="en-US" alt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}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15000"/>
              </a:spcAft>
              <a:buClr>
                <a:srgbClr val="9A0000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interface </a:t>
            </a:r>
            <a:r>
              <a:rPr kumimoji="0" lang="en-US" altLang="ru-RU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IAction</a:t>
            </a:r>
            <a:r>
              <a:rPr kumimoji="0" lang="ru-RU" alt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</a:t>
            </a:r>
            <a:r>
              <a:rPr kumimoji="0" lang="en-US" alt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{ void Draw(); </a:t>
            </a:r>
            <a:r>
              <a:rPr kumimoji="0" lang="en-US" altLang="ru-RU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int</a:t>
            </a:r>
            <a:r>
              <a:rPr kumimoji="0" lang="en-US" alt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Attack( </a:t>
            </a:r>
            <a:r>
              <a:rPr kumimoji="0" lang="en-US" altLang="ru-RU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int</a:t>
            </a:r>
            <a:r>
              <a:rPr kumimoji="0" lang="en-US" alt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a ); </a:t>
            </a:r>
            <a:r>
              <a:rPr kumimoji="0" lang="ru-RU" alt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… </a:t>
            </a:r>
            <a:r>
              <a:rPr kumimoji="0" lang="en-US" alt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}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15000"/>
              </a:spcAft>
              <a:buClr>
                <a:srgbClr val="9A0000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class Monster : </a:t>
            </a:r>
            <a:r>
              <a:rPr kumimoji="0" lang="en-US" altLang="ru-RU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IAction</a:t>
            </a:r>
            <a:r>
              <a:rPr kumimoji="0" lang="en-US" alt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, </a:t>
            </a:r>
            <a:r>
              <a:rPr kumimoji="0" lang="en-US" altLang="ru-RU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Itest</a:t>
            </a:r>
            <a:r>
              <a:rPr kumimoji="0" lang="ru-RU" alt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</a:t>
            </a:r>
            <a:r>
              <a:rPr kumimoji="0" lang="en-US" alt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{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15000"/>
              </a:spcAft>
              <a:buClr>
                <a:srgbClr val="9A0000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   void </a:t>
            </a:r>
            <a:r>
              <a:rPr kumimoji="0" lang="en-US" altLang="ru-RU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ITest.Draw</a:t>
            </a:r>
            <a:r>
              <a:rPr kumimoji="0" lang="en-US" alt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()  {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15000"/>
              </a:spcAft>
              <a:buClr>
                <a:srgbClr val="9A0000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       </a:t>
            </a:r>
            <a:r>
              <a:rPr kumimoji="0" lang="ru-RU" alt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  </a:t>
            </a:r>
            <a:r>
              <a:rPr kumimoji="0" lang="en-US" altLang="ru-RU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Console.WriteLine</a:t>
            </a:r>
            <a:r>
              <a:rPr kumimoji="0" lang="en-US" alt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( "Testing " + name );    }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15000"/>
              </a:spcAft>
              <a:buClr>
                <a:srgbClr val="9A0000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   void </a:t>
            </a:r>
            <a:r>
              <a:rPr kumimoji="0" lang="en-US" altLang="ru-RU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IAction.Draw</a:t>
            </a:r>
            <a:r>
              <a:rPr kumimoji="0" lang="en-US" alt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() {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15000"/>
              </a:spcAft>
              <a:buClr>
                <a:srgbClr val="9A0000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       </a:t>
            </a:r>
            <a:r>
              <a:rPr kumimoji="0" lang="ru-RU" alt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  </a:t>
            </a:r>
            <a:r>
              <a:rPr kumimoji="0" lang="en-US" altLang="ru-RU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Console.WriteLine</a:t>
            </a:r>
            <a:r>
              <a:rPr kumimoji="0" lang="en-US" alt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( "</a:t>
            </a:r>
            <a:r>
              <a:rPr kumimoji="0" lang="ru-RU" alt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Здесь</a:t>
            </a:r>
            <a:r>
              <a:rPr kumimoji="0" lang="en-US" alt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</a:t>
            </a:r>
            <a:r>
              <a:rPr kumimoji="0" lang="ru-RU" alt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был</a:t>
            </a:r>
            <a:r>
              <a:rPr kumimoji="0" lang="en-US" alt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" + name );    </a:t>
            </a:r>
            <a:r>
              <a:rPr kumimoji="0" lang="ru-RU" alt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}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15000"/>
              </a:spcAft>
              <a:buClr>
                <a:srgbClr val="9A0000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ru-RU" alt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   ... }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15000"/>
              </a:spcAft>
              <a:buClr>
                <a:srgbClr val="9A0000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ru-RU" alt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Оба интерфейса содержат метод </a:t>
            </a:r>
            <a:r>
              <a:rPr kumimoji="0" lang="ru-RU" altLang="ru-RU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Draw</a:t>
            </a:r>
            <a:r>
              <a:rPr kumimoji="0" lang="ru-RU" alt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с одной и той же сигнатурой. Различать их помогает явное указание имени интерфейса.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15000"/>
              </a:spcAft>
              <a:buClr>
                <a:srgbClr val="9A0000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ru-RU" alt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Обращаются к этим методам, используя </a:t>
            </a:r>
            <a:r>
              <a:rPr kumimoji="0" lang="ru-RU" alt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операцию приведения типа</a:t>
            </a:r>
            <a:r>
              <a:rPr kumimoji="0" lang="ru-RU" alt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:</a:t>
            </a:r>
            <a:endParaRPr kumimoji="0" lang="en-US" altLang="ru-RU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15000"/>
              </a:spcAft>
              <a:buClr>
                <a:srgbClr val="9A0000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Monster </a:t>
            </a:r>
            <a:r>
              <a:rPr kumimoji="0" lang="en-US" altLang="ru-RU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Vasia</a:t>
            </a:r>
            <a:r>
              <a:rPr kumimoji="0" lang="en-US" alt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= new Monster( 50, 50, "</a:t>
            </a:r>
            <a:r>
              <a:rPr kumimoji="0" lang="ru-RU" alt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Вася</a:t>
            </a:r>
            <a:r>
              <a:rPr kumimoji="0" lang="en-US" alt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" ); </a:t>
            </a:r>
            <a:endParaRPr kumimoji="0" lang="ru-RU" altLang="ru-RU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  <a:p>
            <a:pPr>
              <a:lnSpc>
                <a:spcPct val="90000"/>
              </a:lnSpc>
              <a:buClr>
                <a:srgbClr val="9A0000"/>
              </a:buClr>
              <a:buNone/>
              <a:defRPr/>
            </a:pPr>
            <a:r>
              <a:rPr kumimoji="0" lang="ru-RU" alt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(</a:t>
            </a:r>
            <a:r>
              <a:rPr kumimoji="0" lang="ru-RU" alt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(</a:t>
            </a:r>
            <a:r>
              <a:rPr kumimoji="0" lang="en-US" altLang="ru-RU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ITest</a:t>
            </a:r>
            <a:r>
              <a:rPr kumimoji="0" lang="ru-RU" alt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)</a:t>
            </a:r>
            <a:r>
              <a:rPr kumimoji="0" lang="en-US" altLang="ru-RU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Vasia</a:t>
            </a:r>
            <a:r>
              <a:rPr kumimoji="0" lang="ru-RU" alt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).</a:t>
            </a:r>
            <a:r>
              <a:rPr kumimoji="0" lang="en-US" alt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Draw</a:t>
            </a:r>
            <a:r>
              <a:rPr kumimoji="0" lang="ru-RU" alt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();                          // результат: </a:t>
            </a:r>
            <a:r>
              <a:rPr lang="en-US" altLang="ru-RU" sz="1800" kern="0" dirty="0">
                <a:solidFill>
                  <a:srgbClr val="000000"/>
                </a:solidFill>
                <a:latin typeface="Verdana"/>
              </a:rPr>
              <a:t>Testing </a:t>
            </a:r>
            <a:r>
              <a:rPr lang="ru-RU" altLang="ru-RU" sz="1800" kern="0" dirty="0" smtClean="0">
                <a:solidFill>
                  <a:srgbClr val="000000"/>
                </a:solidFill>
                <a:latin typeface="Verdana"/>
              </a:rPr>
              <a:t>Вася</a:t>
            </a:r>
            <a:endParaRPr lang="en-US" altLang="ru-RU" sz="1800" kern="0" dirty="0" smtClean="0">
              <a:solidFill>
                <a:srgbClr val="000000"/>
              </a:solidFill>
              <a:latin typeface="Verdana"/>
            </a:endParaRPr>
          </a:p>
          <a:p>
            <a:pPr lvl="0">
              <a:lnSpc>
                <a:spcPct val="90000"/>
              </a:lnSpc>
              <a:buClr>
                <a:srgbClr val="9A0000"/>
              </a:buClr>
              <a:buNone/>
              <a:defRPr/>
            </a:pPr>
            <a:r>
              <a:rPr kumimoji="0" lang="en-US" alt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(</a:t>
            </a:r>
            <a:r>
              <a:rPr kumimoji="0" lang="en-US" alt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(</a:t>
            </a:r>
            <a:r>
              <a:rPr kumimoji="0" lang="en-US" altLang="ru-RU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IAction</a:t>
            </a:r>
            <a:r>
              <a:rPr kumimoji="0" lang="en-US" alt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)</a:t>
            </a:r>
            <a:r>
              <a:rPr kumimoji="0" lang="en-US" altLang="ru-RU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Vasia</a:t>
            </a:r>
            <a:r>
              <a:rPr kumimoji="0" lang="en-US" alt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).Draw();                        // </a:t>
            </a:r>
            <a:r>
              <a:rPr kumimoji="0" lang="ru-RU" alt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результат</a:t>
            </a:r>
            <a:r>
              <a:rPr kumimoji="0" lang="en-US" alt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:</a:t>
            </a:r>
            <a:r>
              <a:rPr lang="ru-RU" altLang="ru-RU" sz="1800" kern="0" dirty="0">
                <a:solidFill>
                  <a:srgbClr val="000000"/>
                </a:solidFill>
                <a:latin typeface="Verdana"/>
              </a:rPr>
              <a:t> Здесь был Вася</a:t>
            </a:r>
            <a:endParaRPr kumimoji="0" lang="ru-RU" altLang="ru-RU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4115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260648"/>
            <a:ext cx="8784976" cy="6336704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interface </a:t>
            </a:r>
            <a:r>
              <a:rPr lang="en-US" dirty="0" err="1" smtClean="0"/>
              <a:t>IArea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{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 smtClean="0"/>
              <a:t>GetArea</a:t>
            </a:r>
            <a:r>
              <a:rPr lang="en-US" dirty="0" smtClean="0"/>
              <a:t>();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class </a:t>
            </a:r>
            <a:r>
              <a:rPr lang="en-US" dirty="0" smtClean="0"/>
              <a:t>Square </a:t>
            </a:r>
            <a:r>
              <a:rPr lang="en-US" dirty="0"/>
              <a:t>: </a:t>
            </a:r>
            <a:r>
              <a:rPr lang="en-US" dirty="0" err="1" smtClean="0"/>
              <a:t>IArea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{</a:t>
            </a:r>
          </a:p>
          <a:p>
            <a:pPr marL="0" indent="0">
              <a:buNone/>
            </a:pPr>
            <a:r>
              <a:rPr lang="en-US" dirty="0"/>
              <a:t>        private </a:t>
            </a:r>
            <a:r>
              <a:rPr lang="en-US" dirty="0" err="1"/>
              <a:t>readonly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 _a;</a:t>
            </a:r>
          </a:p>
          <a:p>
            <a:pPr marL="0" indent="0">
              <a:buNone/>
            </a:pPr>
            <a:r>
              <a:rPr lang="en-US" dirty="0"/>
              <a:t>        public </a:t>
            </a:r>
            <a:r>
              <a:rPr lang="en-US" dirty="0" smtClean="0"/>
              <a:t>Square 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a)</a:t>
            </a:r>
          </a:p>
          <a:p>
            <a:pPr marL="0" indent="0">
              <a:buNone/>
            </a:pPr>
            <a:r>
              <a:rPr lang="en-US" dirty="0"/>
              <a:t>        {</a:t>
            </a:r>
          </a:p>
          <a:p>
            <a:pPr marL="0" indent="0">
              <a:buNone/>
            </a:pPr>
            <a:r>
              <a:rPr lang="en-US" dirty="0"/>
              <a:t>            _a = a;</a:t>
            </a:r>
          </a:p>
          <a:p>
            <a:pPr marL="0" indent="0">
              <a:buNone/>
            </a:pPr>
            <a:r>
              <a:rPr lang="en-US" dirty="0"/>
              <a:t>        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public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GetArea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        {</a:t>
            </a:r>
          </a:p>
          <a:p>
            <a:pPr marL="0" indent="0">
              <a:buNone/>
            </a:pPr>
            <a:r>
              <a:rPr lang="en-US" dirty="0"/>
              <a:t>            return _a * _a;</a:t>
            </a:r>
          </a:p>
          <a:p>
            <a:pPr marL="0" indent="0">
              <a:buNone/>
            </a:pPr>
            <a:r>
              <a:rPr lang="en-US" dirty="0"/>
              <a:t>        }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154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188640"/>
            <a:ext cx="8856984" cy="648072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 class </a:t>
            </a:r>
            <a:r>
              <a:rPr lang="en-US" dirty="0" smtClean="0"/>
              <a:t>Rectangle</a:t>
            </a:r>
            <a:r>
              <a:rPr lang="en-US" dirty="0"/>
              <a:t>: </a:t>
            </a:r>
            <a:r>
              <a:rPr lang="en-US" dirty="0" err="1" smtClean="0"/>
              <a:t>IArea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{</a:t>
            </a:r>
          </a:p>
          <a:p>
            <a:pPr marL="0" indent="0">
              <a:buNone/>
            </a:pPr>
            <a:r>
              <a:rPr lang="en-US" dirty="0"/>
              <a:t>        private </a:t>
            </a:r>
            <a:r>
              <a:rPr lang="en-US" dirty="0" err="1"/>
              <a:t>readonly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 _a;</a:t>
            </a:r>
          </a:p>
          <a:p>
            <a:pPr marL="0" indent="0">
              <a:buNone/>
            </a:pPr>
            <a:r>
              <a:rPr lang="en-US" dirty="0"/>
              <a:t>        private </a:t>
            </a:r>
            <a:r>
              <a:rPr lang="en-US" dirty="0" err="1"/>
              <a:t>readonly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 _b;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public </a:t>
            </a:r>
            <a:r>
              <a:rPr lang="en-US" dirty="0" err="1"/>
              <a:t>RectangularFigure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a, </a:t>
            </a:r>
            <a:r>
              <a:rPr lang="en-US" dirty="0" err="1"/>
              <a:t>int</a:t>
            </a:r>
            <a:r>
              <a:rPr lang="en-US" dirty="0"/>
              <a:t> b)</a:t>
            </a:r>
          </a:p>
          <a:p>
            <a:pPr marL="0" indent="0">
              <a:buNone/>
            </a:pPr>
            <a:r>
              <a:rPr lang="en-US" dirty="0"/>
              <a:t>        {</a:t>
            </a:r>
          </a:p>
          <a:p>
            <a:pPr marL="0" indent="0">
              <a:buNone/>
            </a:pPr>
            <a:r>
              <a:rPr lang="en-US" dirty="0"/>
              <a:t>            _a = a;</a:t>
            </a:r>
          </a:p>
          <a:p>
            <a:pPr marL="0" indent="0">
              <a:buNone/>
            </a:pPr>
            <a:r>
              <a:rPr lang="en-US" dirty="0"/>
              <a:t>            _b = b;</a:t>
            </a:r>
          </a:p>
          <a:p>
            <a:pPr marL="0" indent="0">
              <a:buNone/>
            </a:pPr>
            <a:r>
              <a:rPr lang="en-US" dirty="0"/>
              <a:t>        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public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GetArea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        {</a:t>
            </a:r>
          </a:p>
          <a:p>
            <a:pPr marL="0" indent="0">
              <a:buNone/>
            </a:pPr>
            <a:r>
              <a:rPr lang="en-US" dirty="0"/>
              <a:t>            return _a * _b;</a:t>
            </a:r>
          </a:p>
          <a:p>
            <a:pPr marL="0" indent="0">
              <a:buNone/>
            </a:pPr>
            <a:r>
              <a:rPr lang="en-US" dirty="0"/>
              <a:t>        }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686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188640"/>
            <a:ext cx="8507288" cy="6408712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class Program</a:t>
            </a:r>
          </a:p>
          <a:p>
            <a:pPr marL="0" indent="0">
              <a:buNone/>
            </a:pPr>
            <a:r>
              <a:rPr lang="en-US" dirty="0"/>
              <a:t>    {</a:t>
            </a:r>
          </a:p>
          <a:p>
            <a:pPr marL="0" indent="0">
              <a:buNone/>
            </a:pPr>
            <a:r>
              <a:rPr lang="en-US" dirty="0"/>
              <a:t>        public static void Main()</a:t>
            </a:r>
          </a:p>
          <a:p>
            <a:pPr marL="0" indent="0">
              <a:buNone/>
            </a:pPr>
            <a:r>
              <a:rPr lang="en-US" dirty="0"/>
              <a:t>        {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var</a:t>
            </a:r>
            <a:r>
              <a:rPr lang="en-US" dirty="0"/>
              <a:t> square = new </a:t>
            </a:r>
            <a:r>
              <a:rPr lang="en-US" dirty="0" smtClean="0"/>
              <a:t>Square (</a:t>
            </a:r>
            <a:r>
              <a:rPr lang="en-US" dirty="0"/>
              <a:t>2);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smtClean="0"/>
              <a:t>rectangle </a:t>
            </a:r>
            <a:r>
              <a:rPr lang="en-US" dirty="0"/>
              <a:t>= new </a:t>
            </a:r>
            <a:r>
              <a:rPr lang="en-US" dirty="0" smtClean="0"/>
              <a:t>Rectangle(2</a:t>
            </a:r>
            <a:r>
              <a:rPr lang="en-US" dirty="0"/>
              <a:t>, 3);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 smtClean="0"/>
              <a:t>PrintArea</a:t>
            </a:r>
            <a:r>
              <a:rPr lang="en-US" dirty="0" smtClean="0"/>
              <a:t>(square</a:t>
            </a:r>
            <a:r>
              <a:rPr lang="en-US" dirty="0"/>
              <a:t>); // Output: 4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 smtClean="0"/>
              <a:t>PrintArea</a:t>
            </a:r>
            <a:r>
              <a:rPr lang="en-US" dirty="0" smtClean="0"/>
              <a:t>(rectangle);// </a:t>
            </a:r>
            <a:r>
              <a:rPr lang="en-US" dirty="0"/>
              <a:t>Output: 6</a:t>
            </a:r>
          </a:p>
          <a:p>
            <a:pPr marL="0" indent="0">
              <a:buNone/>
            </a:pPr>
            <a:r>
              <a:rPr lang="en-US" dirty="0"/>
              <a:t>        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private static void </a:t>
            </a:r>
            <a:r>
              <a:rPr lang="en-US" dirty="0" err="1" smtClean="0"/>
              <a:t>PrintArea</a:t>
            </a:r>
            <a:r>
              <a:rPr lang="en-US" dirty="0" smtClean="0"/>
              <a:t>(</a:t>
            </a:r>
            <a:r>
              <a:rPr lang="en-US" dirty="0" err="1" smtClean="0"/>
              <a:t>IArea</a:t>
            </a:r>
            <a:r>
              <a:rPr lang="en-US" dirty="0" smtClean="0"/>
              <a:t> figure)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smtClean="0"/>
              <a:t>{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 smtClean="0"/>
              <a:t>Console.WriteLine</a:t>
            </a:r>
            <a:r>
              <a:rPr lang="en-US" dirty="0" smtClean="0"/>
              <a:t>(</a:t>
            </a:r>
            <a:r>
              <a:rPr lang="en-US" dirty="0" err="1" smtClean="0"/>
              <a:t>figure.GetArea</a:t>
            </a:r>
            <a:r>
              <a:rPr lang="en-US" dirty="0" smtClean="0"/>
              <a:t>());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}</a:t>
            </a:r>
          </a:p>
          <a:p>
            <a:pPr marL="0" indent="0">
              <a:buNone/>
            </a:pPr>
            <a:r>
              <a:rPr lang="en-US" dirty="0"/>
              <a:t>    }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2282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92696"/>
          </a:xfrm>
        </p:spPr>
        <p:txBody>
          <a:bodyPr>
            <a:normAutofit/>
          </a:bodyPr>
          <a:lstStyle/>
          <a:p>
            <a:r>
              <a:rPr lang="ru-RU" altLang="ru-RU" sz="2000" b="1" dirty="0" smtClean="0"/>
              <a:t>Операция </a:t>
            </a:r>
            <a:r>
              <a:rPr lang="ru-RU" altLang="ru-RU" sz="2000" b="1" dirty="0" err="1" smtClean="0"/>
              <a:t>is</a:t>
            </a:r>
            <a:r>
              <a:rPr lang="ru-RU" altLang="ru-RU" sz="2000" b="1" dirty="0" smtClean="0"/>
              <a:t> </a:t>
            </a:r>
            <a:endParaRPr lang="ru-RU" sz="2000" b="1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754" y="877076"/>
            <a:ext cx="8620491" cy="5535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36508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20688"/>
          </a:xfrm>
        </p:spPr>
        <p:txBody>
          <a:bodyPr>
            <a:normAutofit/>
          </a:bodyPr>
          <a:lstStyle/>
          <a:p>
            <a:r>
              <a:rPr lang="ru-RU" altLang="ru-RU" sz="2000" b="1" dirty="0" smtClean="0"/>
              <a:t>Операция </a:t>
            </a:r>
            <a:r>
              <a:rPr lang="ru-RU" altLang="ru-RU" sz="2000" b="1" dirty="0" err="1" smtClean="0"/>
              <a:t>is</a:t>
            </a:r>
            <a:r>
              <a:rPr lang="ru-RU" altLang="ru-RU" sz="2000" b="1" dirty="0" smtClean="0"/>
              <a:t> </a:t>
            </a:r>
            <a:endParaRPr lang="ru-RU" sz="2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476672"/>
            <a:ext cx="8686800" cy="619268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 smtClean="0"/>
              <a:t>Допустим, мы оформили какие-то действия с объектами в виде метода с параметром типа </a:t>
            </a:r>
            <a:r>
              <a:rPr lang="ru-RU" dirty="0" err="1" smtClean="0"/>
              <a:t>object</a:t>
            </a:r>
            <a:r>
              <a:rPr lang="ru-RU" dirty="0" smtClean="0"/>
              <a:t>. Прежде чем использовать этот параметр внутри метода для обращения к методам, описанным в производных классах, требуется выполнить преобразование к производному классу. Для безопасного преобразования следует проверить, возможно ли оно, например так: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err="1" smtClean="0">
                <a:solidFill>
                  <a:srgbClr val="C00000"/>
                </a:solidFill>
              </a:rPr>
              <a:t>static</a:t>
            </a:r>
            <a:r>
              <a:rPr lang="ru-RU" dirty="0" smtClean="0">
                <a:solidFill>
                  <a:srgbClr val="C00000"/>
                </a:solidFill>
              </a:rPr>
              <a:t> </a:t>
            </a:r>
            <a:r>
              <a:rPr lang="ru-RU" dirty="0" err="1" smtClean="0">
                <a:solidFill>
                  <a:srgbClr val="C00000"/>
                </a:solidFill>
              </a:rPr>
              <a:t>void</a:t>
            </a:r>
            <a:r>
              <a:rPr lang="ru-RU" dirty="0" smtClean="0">
                <a:solidFill>
                  <a:srgbClr val="C00000"/>
                </a:solidFill>
              </a:rPr>
              <a:t> </a:t>
            </a:r>
            <a:r>
              <a:rPr lang="ru-RU" dirty="0" err="1" smtClean="0">
                <a:solidFill>
                  <a:srgbClr val="C00000"/>
                </a:solidFill>
              </a:rPr>
              <a:t>Act</a:t>
            </a:r>
            <a:r>
              <a:rPr lang="ru-RU" dirty="0" smtClean="0">
                <a:solidFill>
                  <a:srgbClr val="C00000"/>
                </a:solidFill>
              </a:rPr>
              <a:t>( </a:t>
            </a:r>
            <a:r>
              <a:rPr lang="ru-RU" dirty="0" err="1" smtClean="0">
                <a:solidFill>
                  <a:srgbClr val="C00000"/>
                </a:solidFill>
              </a:rPr>
              <a:t>object</a:t>
            </a:r>
            <a:r>
              <a:rPr lang="ru-RU" dirty="0" smtClean="0">
                <a:solidFill>
                  <a:srgbClr val="C00000"/>
                </a:solidFill>
              </a:rPr>
              <a:t> A )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C00000"/>
                </a:solidFill>
              </a:rPr>
              <a:t>{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C00000"/>
                </a:solidFill>
              </a:rPr>
              <a:t>    </a:t>
            </a:r>
            <a:r>
              <a:rPr lang="ru-RU" dirty="0" err="1" smtClean="0">
                <a:solidFill>
                  <a:srgbClr val="C00000"/>
                </a:solidFill>
              </a:rPr>
              <a:t>if</a:t>
            </a:r>
            <a:r>
              <a:rPr lang="ru-RU" dirty="0" smtClean="0">
                <a:solidFill>
                  <a:srgbClr val="C00000"/>
                </a:solidFill>
              </a:rPr>
              <a:t> ( A </a:t>
            </a:r>
            <a:r>
              <a:rPr lang="ru-RU" dirty="0" err="1" smtClean="0">
                <a:solidFill>
                  <a:srgbClr val="C00000"/>
                </a:solidFill>
              </a:rPr>
              <a:t>is</a:t>
            </a:r>
            <a:r>
              <a:rPr lang="ru-RU" dirty="0" smtClean="0">
                <a:solidFill>
                  <a:srgbClr val="C00000"/>
                </a:solidFill>
              </a:rPr>
              <a:t> </a:t>
            </a:r>
            <a:r>
              <a:rPr lang="ru-RU" dirty="0" err="1" smtClean="0">
                <a:solidFill>
                  <a:srgbClr val="C00000"/>
                </a:solidFill>
              </a:rPr>
              <a:t>IAction</a:t>
            </a:r>
            <a:r>
              <a:rPr lang="ru-RU" dirty="0" smtClean="0">
                <a:solidFill>
                  <a:srgbClr val="C00000"/>
                </a:solidFill>
              </a:rPr>
              <a:t> )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C00000"/>
                </a:solidFill>
              </a:rPr>
              <a:t>    {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C00000"/>
                </a:solidFill>
              </a:rPr>
              <a:t>        </a:t>
            </a:r>
            <a:r>
              <a:rPr lang="ru-RU" dirty="0" err="1" smtClean="0">
                <a:solidFill>
                  <a:srgbClr val="C00000"/>
                </a:solidFill>
              </a:rPr>
              <a:t>IAction</a:t>
            </a:r>
            <a:r>
              <a:rPr lang="ru-RU" dirty="0" smtClean="0">
                <a:solidFill>
                  <a:srgbClr val="C00000"/>
                </a:solidFill>
              </a:rPr>
              <a:t> </a:t>
            </a:r>
            <a:r>
              <a:rPr lang="ru-RU" dirty="0" err="1" smtClean="0">
                <a:solidFill>
                  <a:srgbClr val="C00000"/>
                </a:solidFill>
              </a:rPr>
              <a:t>Actor</a:t>
            </a:r>
            <a:r>
              <a:rPr lang="ru-RU" dirty="0" smtClean="0">
                <a:solidFill>
                  <a:srgbClr val="C00000"/>
                </a:solidFill>
              </a:rPr>
              <a:t> = (</a:t>
            </a:r>
            <a:r>
              <a:rPr lang="ru-RU" dirty="0" err="1" smtClean="0">
                <a:solidFill>
                  <a:srgbClr val="C00000"/>
                </a:solidFill>
              </a:rPr>
              <a:t>IAction</a:t>
            </a:r>
            <a:r>
              <a:rPr lang="ru-RU" dirty="0" smtClean="0">
                <a:solidFill>
                  <a:srgbClr val="C00000"/>
                </a:solidFill>
              </a:rPr>
              <a:t>) A;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C00000"/>
                </a:solidFill>
              </a:rPr>
              <a:t>        </a:t>
            </a:r>
            <a:r>
              <a:rPr lang="ru-RU" dirty="0" err="1" smtClean="0">
                <a:solidFill>
                  <a:srgbClr val="C00000"/>
                </a:solidFill>
              </a:rPr>
              <a:t>Actor.Draw</a:t>
            </a:r>
            <a:r>
              <a:rPr lang="ru-RU" dirty="0" smtClean="0">
                <a:solidFill>
                  <a:srgbClr val="C00000"/>
                </a:solidFill>
              </a:rPr>
              <a:t>();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C00000"/>
                </a:solidFill>
              </a:rPr>
              <a:t>    }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C00000"/>
                </a:solidFill>
              </a:rPr>
              <a:t>}</a:t>
            </a:r>
            <a:endParaRPr lang="ru-RU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4666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48680"/>
          </a:xfrm>
        </p:spPr>
        <p:txBody>
          <a:bodyPr>
            <a:normAutofit/>
          </a:bodyPr>
          <a:lstStyle/>
          <a:p>
            <a:r>
              <a:rPr lang="ru-RU" altLang="ru-RU" sz="2000" b="1" dirty="0" smtClean="0"/>
              <a:t>Операция </a:t>
            </a:r>
            <a:r>
              <a:rPr lang="ru-RU" altLang="ru-RU" sz="2000" b="1" dirty="0" err="1" smtClean="0"/>
              <a:t>as</a:t>
            </a:r>
            <a:endParaRPr lang="ru-RU" sz="2000" b="1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320" y="928830"/>
            <a:ext cx="8675360" cy="5505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51989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20688"/>
          </a:xfrm>
        </p:spPr>
        <p:txBody>
          <a:bodyPr>
            <a:normAutofit/>
          </a:bodyPr>
          <a:lstStyle/>
          <a:p>
            <a:r>
              <a:rPr lang="ru-RU" altLang="ru-RU" sz="2000" b="1" dirty="0" smtClean="0"/>
              <a:t>Интерфейсы и наследование </a:t>
            </a:r>
            <a:endParaRPr lang="ru-RU" sz="2000" b="1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641" y="820086"/>
            <a:ext cx="8596105" cy="5505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87397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273" y="620688"/>
            <a:ext cx="8876545" cy="552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60502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48680"/>
          </a:xfrm>
        </p:spPr>
        <p:txBody>
          <a:bodyPr>
            <a:normAutofit/>
          </a:bodyPr>
          <a:lstStyle/>
          <a:p>
            <a:r>
              <a:rPr lang="ru-RU" altLang="ru-RU" sz="2000" b="1" dirty="0" smtClean="0"/>
              <a:t>Особенности реализации интерфейсов</a:t>
            </a:r>
            <a:endParaRPr lang="ru-RU" sz="2000" b="1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54" y="601396"/>
            <a:ext cx="9110846" cy="5818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82057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48680"/>
          </a:xfrm>
        </p:spPr>
        <p:txBody>
          <a:bodyPr>
            <a:normAutofit/>
          </a:bodyPr>
          <a:lstStyle/>
          <a:p>
            <a:r>
              <a:rPr lang="ru-RU" altLang="ru-RU" sz="2000" b="1" dirty="0"/>
              <a:t>Класс </a:t>
            </a:r>
            <a:r>
              <a:rPr lang="ru-RU" altLang="ru-RU" sz="2000" b="1" dirty="0" err="1"/>
              <a:t>object</a:t>
            </a:r>
            <a:r>
              <a:rPr lang="ru-RU" altLang="ru-RU" sz="2000" b="1" dirty="0"/>
              <a:t> </a:t>
            </a:r>
            <a:endParaRPr lang="ru-RU" sz="2000" b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676275"/>
            <a:ext cx="8572500" cy="550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1420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92696"/>
          </a:xfrm>
        </p:spPr>
        <p:txBody>
          <a:bodyPr>
            <a:normAutofit/>
          </a:bodyPr>
          <a:lstStyle/>
          <a:p>
            <a:r>
              <a:rPr lang="ru-RU" altLang="ru-RU" sz="2000" b="1" dirty="0" smtClean="0"/>
              <a:t>Стандартные интерфейсы .NET </a:t>
            </a:r>
            <a:endParaRPr lang="ru-RU" sz="2000" b="1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996" y="856599"/>
            <a:ext cx="8590008" cy="5505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99045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404664"/>
          </a:xfrm>
        </p:spPr>
        <p:txBody>
          <a:bodyPr>
            <a:normAutofit/>
          </a:bodyPr>
          <a:lstStyle/>
          <a:p>
            <a:r>
              <a:rPr lang="ru-RU" altLang="ru-RU" sz="2000" b="1" dirty="0" smtClean="0"/>
              <a:t>Сравнение объектов </a:t>
            </a:r>
            <a:endParaRPr lang="ru-RU" sz="2000" b="1" dirty="0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11" y="404663"/>
            <a:ext cx="8907028" cy="6453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11537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826" y="301481"/>
            <a:ext cx="8608298" cy="6255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42214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48680"/>
          </a:xfrm>
        </p:spPr>
        <p:txBody>
          <a:bodyPr>
            <a:normAutofit/>
          </a:bodyPr>
          <a:lstStyle/>
          <a:p>
            <a:r>
              <a:rPr lang="ru-RU" sz="2000" b="1" dirty="0"/>
              <a:t>Сортировка по разным критериям (интерфейс </a:t>
            </a:r>
            <a:r>
              <a:rPr lang="ru-RU" sz="2000" b="1" dirty="0" err="1"/>
              <a:t>IComparer</a:t>
            </a:r>
            <a:r>
              <a:rPr lang="ru-RU" sz="2000" b="1" dirty="0" smtClean="0"/>
              <a:t>)</a:t>
            </a:r>
            <a:endParaRPr lang="ru-RU" sz="2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476672"/>
            <a:ext cx="8579296" cy="61926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/>
              <a:t>Интерфейс </a:t>
            </a:r>
            <a:r>
              <a:rPr lang="ru-RU" sz="2800" dirty="0" err="1">
                <a:solidFill>
                  <a:srgbClr val="0070C0"/>
                </a:solidFill>
              </a:rPr>
              <a:t>IComparer</a:t>
            </a:r>
            <a:r>
              <a:rPr lang="ru-RU" sz="2800" dirty="0"/>
              <a:t> определен в пространстве имен </a:t>
            </a:r>
            <a:r>
              <a:rPr lang="ru-RU" sz="2800" dirty="0" err="1">
                <a:solidFill>
                  <a:srgbClr val="0070C0"/>
                </a:solidFill>
              </a:rPr>
              <a:t>System.Collections</a:t>
            </a:r>
            <a:r>
              <a:rPr lang="ru-RU" sz="2800" dirty="0"/>
              <a:t>. Он содержит один метод </a:t>
            </a:r>
            <a:r>
              <a:rPr lang="ru-RU" sz="2800" dirty="0" err="1">
                <a:solidFill>
                  <a:srgbClr val="0070C0"/>
                </a:solidFill>
              </a:rPr>
              <a:t>Compare</a:t>
            </a:r>
            <a:r>
              <a:rPr lang="ru-RU" sz="2800" dirty="0"/>
              <a:t>, возвращающий результат сравнения двух объектов, переданных ему в качестве параметров: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interface </a:t>
            </a:r>
            <a:r>
              <a:rPr lang="en-US" sz="2400" dirty="0" err="1" smtClean="0">
                <a:solidFill>
                  <a:srgbClr val="0070C0"/>
                </a:solidFill>
              </a:rPr>
              <a:t>IComparer</a:t>
            </a:r>
            <a:r>
              <a:rPr lang="en-US" sz="2400" dirty="0">
                <a:solidFill>
                  <a:srgbClr val="0070C0"/>
                </a:solidFill>
              </a:rPr>
              <a:t>{    </a:t>
            </a:r>
            <a:r>
              <a:rPr lang="en-US" sz="2400" dirty="0" err="1">
                <a:solidFill>
                  <a:srgbClr val="0070C0"/>
                </a:solidFill>
              </a:rPr>
              <a:t>int</a:t>
            </a:r>
            <a:r>
              <a:rPr lang="en-US" sz="2400" dirty="0">
                <a:solidFill>
                  <a:srgbClr val="0070C0"/>
                </a:solidFill>
              </a:rPr>
              <a:t> Compare( object ob1, object ob2 )</a:t>
            </a:r>
            <a:r>
              <a:rPr lang="ru-RU" sz="2400" dirty="0" smtClean="0">
                <a:solidFill>
                  <a:srgbClr val="0070C0"/>
                </a:solidFill>
              </a:rPr>
              <a:t>}</a:t>
            </a:r>
            <a:endParaRPr lang="en-US" sz="2400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ru-RU" sz="2800" dirty="0"/>
              <a:t>Принцип применения этого интерфейса состоит в там, что для каждого критерия сортировки объектов описывается небольшой вспомогательный класс, реализующий этот интерфейс. Объект этого класса передается в стандартный метод сортировки массива в качестве второго аргумента.</a:t>
            </a:r>
          </a:p>
          <a:p>
            <a:pPr marL="0" indent="0">
              <a:buNone/>
            </a:pPr>
            <a:endParaRPr lang="ru-RU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46700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0"/>
            <a:ext cx="8856984" cy="908720"/>
          </a:xfrm>
        </p:spPr>
        <p:txBody>
          <a:bodyPr>
            <a:normAutofit/>
          </a:bodyPr>
          <a:lstStyle/>
          <a:p>
            <a:pPr algn="l"/>
            <a:r>
              <a:rPr lang="ru-RU" sz="2000" b="1" dirty="0"/>
              <a:t>Пример сортировки массива объектов </a:t>
            </a:r>
            <a:r>
              <a:rPr lang="ru-RU" sz="2000" b="1" dirty="0" smtClean="0"/>
              <a:t>по </a:t>
            </a:r>
            <a:r>
              <a:rPr lang="ru-RU" sz="2000" b="1" dirty="0"/>
              <a:t>именам (свойство </a:t>
            </a:r>
            <a:r>
              <a:rPr lang="ru-RU" sz="2000" b="1" dirty="0" err="1"/>
              <a:t>Name</a:t>
            </a:r>
            <a:r>
              <a:rPr lang="ru-RU" sz="2000" b="1" dirty="0"/>
              <a:t>, класс </a:t>
            </a:r>
            <a:r>
              <a:rPr lang="ru-RU" sz="2000" b="1" dirty="0" err="1" smtClean="0"/>
              <a:t>SortByName</a:t>
            </a:r>
            <a:r>
              <a:rPr lang="ru-RU" sz="2000" b="1" dirty="0" smtClean="0"/>
              <a:t>) </a:t>
            </a:r>
            <a:r>
              <a:rPr lang="ru-RU" sz="2000" b="1" dirty="0"/>
              <a:t>и количеству вооружений (</a:t>
            </a:r>
            <a:r>
              <a:rPr lang="ru-RU" sz="2000" b="1" dirty="0" smtClean="0"/>
              <a:t>свойство</a:t>
            </a:r>
            <a:r>
              <a:rPr lang="en-US" sz="2000" b="1" dirty="0" smtClean="0"/>
              <a:t> </a:t>
            </a:r>
            <a:r>
              <a:rPr lang="ru-RU" sz="2000" b="1" dirty="0" err="1" smtClean="0"/>
              <a:t>Ammo</a:t>
            </a:r>
            <a:r>
              <a:rPr lang="ru-RU" sz="2000" b="1" dirty="0"/>
              <a:t>, </a:t>
            </a:r>
            <a:r>
              <a:rPr lang="ru-RU" sz="2000" b="1" dirty="0" smtClean="0"/>
              <a:t>класс</a:t>
            </a:r>
            <a:r>
              <a:rPr lang="en-US" sz="2000" b="1" dirty="0" smtClean="0"/>
              <a:t> </a:t>
            </a:r>
            <a:r>
              <a:rPr lang="ru-RU" sz="2000" b="1" dirty="0" err="1" smtClean="0"/>
              <a:t>SortByAmmo</a:t>
            </a:r>
            <a:r>
              <a:rPr lang="ru-RU" sz="2000" b="1" dirty="0" smtClean="0"/>
              <a:t> </a:t>
            </a:r>
            <a:r>
              <a:rPr lang="ru-RU" sz="2000" b="1" dirty="0"/>
              <a:t>)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836712"/>
            <a:ext cx="8507288" cy="583264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using System;</a:t>
            </a:r>
          </a:p>
          <a:p>
            <a:pPr marL="0" indent="0">
              <a:buNone/>
            </a:pPr>
            <a:r>
              <a:rPr lang="en-US" dirty="0"/>
              <a:t>using </a:t>
            </a:r>
            <a:r>
              <a:rPr lang="en-US" dirty="0" err="1"/>
              <a:t>System.Collections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namespace ConsoleApplication1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class Monster</a:t>
            </a:r>
          </a:p>
          <a:p>
            <a:pPr marL="0" indent="0">
              <a:buNone/>
            </a:pPr>
            <a:r>
              <a:rPr lang="en-US" dirty="0"/>
              <a:t>    {</a:t>
            </a:r>
          </a:p>
          <a:p>
            <a:pPr marL="0" indent="0">
              <a:buNone/>
            </a:pPr>
            <a:r>
              <a:rPr lang="en-US" dirty="0"/>
              <a:t>        public Monster( </a:t>
            </a:r>
            <a:r>
              <a:rPr lang="en-US" dirty="0" err="1"/>
              <a:t>int</a:t>
            </a:r>
            <a:r>
              <a:rPr lang="en-US" dirty="0"/>
              <a:t> health, </a:t>
            </a:r>
            <a:r>
              <a:rPr lang="en-US" dirty="0" err="1"/>
              <a:t>int</a:t>
            </a:r>
            <a:r>
              <a:rPr lang="en-US" dirty="0"/>
              <a:t> ammo, string name )</a:t>
            </a:r>
          </a:p>
          <a:p>
            <a:pPr marL="0" indent="0">
              <a:buNone/>
            </a:pPr>
            <a:r>
              <a:rPr lang="en-US" dirty="0"/>
              <a:t>        {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this.health</a:t>
            </a:r>
            <a:r>
              <a:rPr lang="en-US" dirty="0"/>
              <a:t> = health;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this.ammo</a:t>
            </a:r>
            <a:r>
              <a:rPr lang="en-US" dirty="0"/>
              <a:t>   = ammo;</a:t>
            </a:r>
          </a:p>
          <a:p>
            <a:pPr marL="0" indent="0">
              <a:buNone/>
            </a:pPr>
            <a:r>
              <a:rPr lang="en-US" dirty="0"/>
              <a:t>            this.name   = name;</a:t>
            </a:r>
          </a:p>
          <a:p>
            <a:pPr marL="0" indent="0">
              <a:buNone/>
            </a:pPr>
            <a:r>
              <a:rPr lang="en-US" dirty="0"/>
              <a:t>        }</a:t>
            </a:r>
          </a:p>
          <a:p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568158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116632"/>
            <a:ext cx="8507288" cy="655272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public </a:t>
            </a:r>
            <a:r>
              <a:rPr lang="en-US" dirty="0" err="1"/>
              <a:t>int</a:t>
            </a:r>
            <a:r>
              <a:rPr lang="en-US" dirty="0"/>
              <a:t> Ammo </a:t>
            </a:r>
          </a:p>
          <a:p>
            <a:pPr marL="0" indent="0">
              <a:buNone/>
            </a:pPr>
            <a:r>
              <a:rPr lang="en-US" dirty="0"/>
              <a:t>        {</a:t>
            </a:r>
          </a:p>
          <a:p>
            <a:pPr marL="0" indent="0">
              <a:buNone/>
            </a:pPr>
            <a:r>
              <a:rPr lang="en-US" dirty="0"/>
              <a:t>            get { return ammo; }</a:t>
            </a:r>
          </a:p>
          <a:p>
            <a:pPr marL="0" indent="0">
              <a:buNone/>
            </a:pPr>
            <a:r>
              <a:rPr lang="en-US" dirty="0"/>
              <a:t>            set </a:t>
            </a:r>
          </a:p>
          <a:p>
            <a:pPr marL="0" indent="0">
              <a:buNone/>
            </a:pPr>
            <a:r>
              <a:rPr lang="en-US" dirty="0"/>
              <a:t>            {</a:t>
            </a:r>
          </a:p>
          <a:p>
            <a:pPr marL="0" indent="0">
              <a:buNone/>
            </a:pPr>
            <a:r>
              <a:rPr lang="en-US" dirty="0"/>
              <a:t>                if (value &gt; 0) ammo = value;</a:t>
            </a:r>
          </a:p>
          <a:p>
            <a:pPr marL="0" indent="0">
              <a:buNone/>
            </a:pPr>
            <a:r>
              <a:rPr lang="en-US" dirty="0"/>
              <a:t>                else           ammo = 0;</a:t>
            </a:r>
          </a:p>
          <a:p>
            <a:pPr marL="0" indent="0">
              <a:buNone/>
            </a:pPr>
            <a:r>
              <a:rPr lang="en-US" dirty="0"/>
              <a:t>            }</a:t>
            </a:r>
          </a:p>
          <a:p>
            <a:pPr marL="0" indent="0">
              <a:buNone/>
            </a:pPr>
            <a:r>
              <a:rPr lang="en-US" dirty="0"/>
              <a:t>        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public string Name 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smtClean="0"/>
              <a:t>{            </a:t>
            </a:r>
            <a:r>
              <a:rPr lang="en-US" dirty="0"/>
              <a:t>get { return name; </a:t>
            </a:r>
            <a:r>
              <a:rPr lang="en-US" dirty="0" smtClean="0"/>
              <a:t>}        </a:t>
            </a: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virtual public void Passport()</a:t>
            </a:r>
          </a:p>
          <a:p>
            <a:pPr marL="0" indent="0">
              <a:buNone/>
            </a:pPr>
            <a:r>
              <a:rPr lang="en-US" dirty="0"/>
              <a:t>        {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Console.WriteLine</a:t>
            </a:r>
            <a:r>
              <a:rPr lang="en-US" dirty="0"/>
              <a:t>( "Monster {0} \t health = {1} ammo = {2}", </a:t>
            </a:r>
          </a:p>
          <a:p>
            <a:pPr marL="0" indent="0">
              <a:buNone/>
            </a:pPr>
            <a:r>
              <a:rPr lang="en-US" dirty="0"/>
              <a:t>                               name, health, ammo );</a:t>
            </a:r>
          </a:p>
          <a:p>
            <a:pPr marL="0" indent="0">
              <a:buNone/>
            </a:pPr>
            <a:r>
              <a:rPr lang="en-US" dirty="0"/>
              <a:t>        }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7580884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260648"/>
            <a:ext cx="8435280" cy="64087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public class </a:t>
            </a:r>
            <a:r>
              <a:rPr lang="en-US" sz="2800" dirty="0" err="1"/>
              <a:t>SortByName</a:t>
            </a:r>
            <a:r>
              <a:rPr lang="en-US" sz="2800" dirty="0"/>
              <a:t> : </a:t>
            </a:r>
            <a:r>
              <a:rPr lang="en-US" sz="2800" dirty="0" err="1"/>
              <a:t>IComparer</a:t>
            </a:r>
            <a:r>
              <a:rPr lang="en-US" sz="2800" dirty="0"/>
              <a:t>                               //</a:t>
            </a:r>
          </a:p>
          <a:p>
            <a:pPr marL="0" indent="0">
              <a:buNone/>
            </a:pPr>
            <a:r>
              <a:rPr lang="en-US" sz="2800" dirty="0"/>
              <a:t>        {</a:t>
            </a:r>
          </a:p>
          <a:p>
            <a:pPr marL="0" indent="0">
              <a:buNone/>
            </a:pPr>
            <a:r>
              <a:rPr lang="en-US" sz="2800" dirty="0"/>
              <a:t>            </a:t>
            </a:r>
            <a:r>
              <a:rPr lang="en-US" sz="2800" dirty="0" err="1"/>
              <a:t>int</a:t>
            </a:r>
            <a:r>
              <a:rPr lang="en-US" sz="2800" dirty="0"/>
              <a:t> </a:t>
            </a:r>
            <a:r>
              <a:rPr lang="en-US" sz="2800" dirty="0" err="1"/>
              <a:t>IComparer.Compare</a:t>
            </a:r>
            <a:r>
              <a:rPr lang="en-US" sz="2800" dirty="0"/>
              <a:t>( object ob1, object ob2 )</a:t>
            </a:r>
          </a:p>
          <a:p>
            <a:pPr marL="0" indent="0">
              <a:buNone/>
            </a:pPr>
            <a:r>
              <a:rPr lang="en-US" sz="2800" dirty="0"/>
              <a:t>            {</a:t>
            </a:r>
          </a:p>
          <a:p>
            <a:pPr marL="0" indent="0">
              <a:buNone/>
            </a:pPr>
            <a:r>
              <a:rPr lang="en-US" sz="2800" dirty="0"/>
              <a:t>                Monster m1 = (Monster) ob1;</a:t>
            </a:r>
          </a:p>
          <a:p>
            <a:pPr marL="0" indent="0">
              <a:buNone/>
            </a:pPr>
            <a:r>
              <a:rPr lang="en-US" sz="2800" dirty="0"/>
              <a:t>                Monster m2 = (Monster) ob2;</a:t>
            </a:r>
          </a:p>
          <a:p>
            <a:pPr marL="0" indent="0">
              <a:buNone/>
            </a:pPr>
            <a:r>
              <a:rPr lang="en-US" sz="2800" dirty="0"/>
              <a:t>                return </a:t>
            </a:r>
            <a:r>
              <a:rPr lang="en-US" sz="2800" dirty="0" err="1"/>
              <a:t>String.Compare</a:t>
            </a:r>
            <a:r>
              <a:rPr lang="en-US" sz="2800" dirty="0"/>
              <a:t>( m1.Name, m2.Name );</a:t>
            </a:r>
          </a:p>
          <a:p>
            <a:pPr marL="0" indent="0">
              <a:buNone/>
            </a:pPr>
            <a:r>
              <a:rPr lang="en-US" sz="2800" dirty="0"/>
              <a:t>            }</a:t>
            </a:r>
          </a:p>
          <a:p>
            <a:pPr marL="0" indent="0">
              <a:buNone/>
            </a:pPr>
            <a:r>
              <a:rPr lang="en-US" sz="2800" dirty="0"/>
              <a:t>        }</a:t>
            </a:r>
          </a:p>
          <a:p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450541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0"/>
            <a:ext cx="8579296" cy="6741368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public class </a:t>
            </a:r>
            <a:r>
              <a:rPr lang="en-US" dirty="0" err="1"/>
              <a:t>SortByAmmo</a:t>
            </a:r>
            <a:r>
              <a:rPr lang="en-US" dirty="0"/>
              <a:t> : </a:t>
            </a:r>
            <a:r>
              <a:rPr lang="en-US" dirty="0" err="1"/>
              <a:t>IComparer</a:t>
            </a:r>
            <a:r>
              <a:rPr lang="en-US" dirty="0"/>
              <a:t>                               //</a:t>
            </a:r>
          </a:p>
          <a:p>
            <a:pPr marL="0" indent="0">
              <a:buNone/>
            </a:pPr>
            <a:r>
              <a:rPr lang="en-US" dirty="0"/>
              <a:t>        {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IComparer.Compare</a:t>
            </a:r>
            <a:r>
              <a:rPr lang="en-US" dirty="0"/>
              <a:t>( object ob1, object ob2 )</a:t>
            </a:r>
          </a:p>
          <a:p>
            <a:pPr marL="0" indent="0">
              <a:buNone/>
            </a:pPr>
            <a:r>
              <a:rPr lang="en-US" dirty="0"/>
              <a:t>            {</a:t>
            </a:r>
          </a:p>
          <a:p>
            <a:pPr marL="0" indent="0">
              <a:buNone/>
            </a:pPr>
            <a:r>
              <a:rPr lang="en-US" dirty="0"/>
              <a:t>                Monster m1 = (Monster) ob1;</a:t>
            </a:r>
          </a:p>
          <a:p>
            <a:pPr marL="0" indent="0">
              <a:buNone/>
            </a:pPr>
            <a:r>
              <a:rPr lang="en-US" dirty="0"/>
              <a:t>                Monster m2 = (Monster) ob2;</a:t>
            </a:r>
          </a:p>
          <a:p>
            <a:pPr marL="0" indent="0">
              <a:buNone/>
            </a:pPr>
            <a:r>
              <a:rPr lang="en-US" dirty="0"/>
              <a:t>                if ( m1.Ammo &gt; m2.Ammo ) return  1;</a:t>
            </a:r>
          </a:p>
          <a:p>
            <a:pPr marL="0" indent="0">
              <a:buNone/>
            </a:pPr>
            <a:r>
              <a:rPr lang="en-US" dirty="0"/>
              <a:t>                if ( m1.Ammo &lt; m2.Ammo ) return -1;</a:t>
            </a:r>
          </a:p>
          <a:p>
            <a:pPr marL="0" indent="0">
              <a:buNone/>
            </a:pPr>
            <a:r>
              <a:rPr lang="en-US" dirty="0"/>
              <a:t>                return 0;</a:t>
            </a:r>
          </a:p>
          <a:p>
            <a:pPr marL="0" indent="0">
              <a:buNone/>
            </a:pPr>
            <a:r>
              <a:rPr lang="en-US" dirty="0"/>
              <a:t>            }</a:t>
            </a:r>
          </a:p>
          <a:p>
            <a:pPr marL="0" indent="0">
              <a:buNone/>
            </a:pPr>
            <a:r>
              <a:rPr lang="en-US" dirty="0"/>
              <a:t>        }</a:t>
            </a:r>
          </a:p>
          <a:p>
            <a:pPr marL="0" indent="0">
              <a:buNone/>
            </a:pPr>
            <a:r>
              <a:rPr lang="en-US" dirty="0"/>
              <a:t>        string name;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int</a:t>
            </a:r>
            <a:r>
              <a:rPr lang="en-US" dirty="0"/>
              <a:t> health, ammo;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779319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116632"/>
            <a:ext cx="8507288" cy="655272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class Class1</a:t>
            </a:r>
          </a:p>
          <a:p>
            <a:pPr marL="0" indent="0">
              <a:buNone/>
            </a:pPr>
            <a:r>
              <a:rPr lang="en-US" dirty="0"/>
              <a:t>    {   static void Main()</a:t>
            </a:r>
          </a:p>
          <a:p>
            <a:pPr marL="0" indent="0">
              <a:buNone/>
            </a:pPr>
            <a:r>
              <a:rPr lang="en-US" dirty="0"/>
              <a:t>        {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 n = 3;</a:t>
            </a:r>
          </a:p>
          <a:p>
            <a:pPr marL="0" indent="0">
              <a:buNone/>
            </a:pPr>
            <a:r>
              <a:rPr lang="en-US" dirty="0"/>
              <a:t>            Monster[] </a:t>
            </a:r>
            <a:r>
              <a:rPr lang="en-US" dirty="0" err="1"/>
              <a:t>stado</a:t>
            </a:r>
            <a:r>
              <a:rPr lang="en-US" dirty="0"/>
              <a:t> = new Monster[n];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stado</a:t>
            </a:r>
            <a:r>
              <a:rPr lang="en-US" dirty="0"/>
              <a:t>[0] = new Monster( 50, 50, "</a:t>
            </a:r>
            <a:r>
              <a:rPr lang="ru-RU" dirty="0"/>
              <a:t>Вася" );</a:t>
            </a:r>
          </a:p>
          <a:p>
            <a:pPr marL="0" indent="0">
              <a:buNone/>
            </a:pPr>
            <a:r>
              <a:rPr lang="ru-RU" dirty="0"/>
              <a:t>            </a:t>
            </a:r>
            <a:r>
              <a:rPr lang="en-US" dirty="0" err="1"/>
              <a:t>stado</a:t>
            </a:r>
            <a:r>
              <a:rPr lang="en-US" dirty="0"/>
              <a:t>[1] = new Monster( 80, 80, "</a:t>
            </a:r>
            <a:r>
              <a:rPr lang="ru-RU" dirty="0"/>
              <a:t>Петя" );</a:t>
            </a:r>
          </a:p>
          <a:p>
            <a:pPr marL="0" indent="0">
              <a:buNone/>
            </a:pPr>
            <a:r>
              <a:rPr lang="ru-RU" dirty="0"/>
              <a:t>            </a:t>
            </a:r>
            <a:r>
              <a:rPr lang="en-US" dirty="0" err="1"/>
              <a:t>stado</a:t>
            </a:r>
            <a:r>
              <a:rPr lang="en-US" dirty="0"/>
              <a:t>[2] = new Monster( 40, 10, "</a:t>
            </a:r>
            <a:r>
              <a:rPr lang="ru-RU" dirty="0"/>
              <a:t>Маша" );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            </a:t>
            </a:r>
            <a:r>
              <a:rPr lang="en-US" dirty="0" err="1"/>
              <a:t>Console.WriteLine</a:t>
            </a:r>
            <a:r>
              <a:rPr lang="en-US" dirty="0"/>
              <a:t>( "</a:t>
            </a:r>
            <a:r>
              <a:rPr lang="ru-RU" dirty="0"/>
              <a:t>Сортировка по имени:" );</a:t>
            </a:r>
          </a:p>
          <a:p>
            <a:pPr marL="0" indent="0">
              <a:buNone/>
            </a:pPr>
            <a:r>
              <a:rPr lang="ru-RU" dirty="0"/>
              <a:t>            </a:t>
            </a:r>
            <a:r>
              <a:rPr lang="en-US" dirty="0" err="1"/>
              <a:t>Array.Sort</a:t>
            </a:r>
            <a:r>
              <a:rPr lang="en-US" dirty="0"/>
              <a:t>( </a:t>
            </a:r>
            <a:r>
              <a:rPr lang="en-US" dirty="0" err="1"/>
              <a:t>stado</a:t>
            </a:r>
            <a:r>
              <a:rPr lang="en-US" dirty="0"/>
              <a:t>, new </a:t>
            </a:r>
            <a:r>
              <a:rPr lang="en-US" dirty="0" err="1"/>
              <a:t>Monster.SortByName</a:t>
            </a:r>
            <a:r>
              <a:rPr lang="en-US" dirty="0"/>
              <a:t>() );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foreach</a:t>
            </a:r>
            <a:r>
              <a:rPr lang="en-US" dirty="0"/>
              <a:t> ( Monster </a:t>
            </a:r>
            <a:r>
              <a:rPr lang="en-US" dirty="0" err="1"/>
              <a:t>elem</a:t>
            </a:r>
            <a:r>
              <a:rPr lang="en-US" dirty="0"/>
              <a:t> in </a:t>
            </a:r>
            <a:r>
              <a:rPr lang="en-US" dirty="0" err="1"/>
              <a:t>stado</a:t>
            </a:r>
            <a:r>
              <a:rPr lang="en-US" dirty="0"/>
              <a:t> ) </a:t>
            </a:r>
            <a:r>
              <a:rPr lang="en-US" dirty="0" err="1"/>
              <a:t>elem.Passport</a:t>
            </a:r>
            <a:r>
              <a:rPr lang="en-US" dirty="0"/>
              <a:t>();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Console.WriteLine</a:t>
            </a:r>
            <a:r>
              <a:rPr lang="en-US" dirty="0"/>
              <a:t>( "</a:t>
            </a:r>
            <a:r>
              <a:rPr lang="ru-RU" dirty="0"/>
              <a:t>Сортировка по вооружению:" );</a:t>
            </a:r>
          </a:p>
          <a:p>
            <a:pPr marL="0" indent="0">
              <a:buNone/>
            </a:pPr>
            <a:r>
              <a:rPr lang="ru-RU" dirty="0"/>
              <a:t>            </a:t>
            </a:r>
            <a:r>
              <a:rPr lang="en-US" dirty="0" err="1"/>
              <a:t>Array.Sort</a:t>
            </a:r>
            <a:r>
              <a:rPr lang="en-US" dirty="0"/>
              <a:t>( </a:t>
            </a:r>
            <a:r>
              <a:rPr lang="en-US" dirty="0" err="1"/>
              <a:t>stado</a:t>
            </a:r>
            <a:r>
              <a:rPr lang="en-US" dirty="0"/>
              <a:t>, new </a:t>
            </a:r>
            <a:r>
              <a:rPr lang="en-US" dirty="0" err="1"/>
              <a:t>Monster.SortByAmmo</a:t>
            </a:r>
            <a:r>
              <a:rPr lang="en-US" dirty="0"/>
              <a:t>() );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foreach</a:t>
            </a:r>
            <a:r>
              <a:rPr lang="en-US" dirty="0"/>
              <a:t> ( Monster </a:t>
            </a:r>
            <a:r>
              <a:rPr lang="en-US" dirty="0" err="1"/>
              <a:t>elem</a:t>
            </a:r>
            <a:r>
              <a:rPr lang="en-US" dirty="0"/>
              <a:t> in </a:t>
            </a:r>
            <a:r>
              <a:rPr lang="en-US" dirty="0" err="1"/>
              <a:t>stado</a:t>
            </a:r>
            <a:r>
              <a:rPr lang="en-US" dirty="0"/>
              <a:t> ) </a:t>
            </a:r>
            <a:r>
              <a:rPr lang="en-US" dirty="0" err="1"/>
              <a:t>elem.Passport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     }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5292080" y="116632"/>
            <a:ext cx="3851920" cy="1200329"/>
          </a:xfrm>
          <a:prstGeom prst="rect">
            <a:avLst/>
          </a:prstGeom>
          <a:noFill/>
          <a:ln cmpd="dbl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/>
              <a:t>Сортировка по имени:</a:t>
            </a:r>
          </a:p>
          <a:p>
            <a:r>
              <a:rPr lang="en-US" dirty="0"/>
              <a:t>Monster </a:t>
            </a:r>
            <a:r>
              <a:rPr lang="ru-RU" dirty="0"/>
              <a:t>Вася    </a:t>
            </a:r>
            <a:r>
              <a:rPr lang="en-US" dirty="0" smtClean="0"/>
              <a:t>health </a:t>
            </a:r>
            <a:r>
              <a:rPr lang="en-US" dirty="0"/>
              <a:t>= 50 ammo = 50</a:t>
            </a:r>
          </a:p>
          <a:p>
            <a:r>
              <a:rPr lang="en-US" dirty="0"/>
              <a:t>Monster </a:t>
            </a:r>
            <a:r>
              <a:rPr lang="ru-RU" dirty="0"/>
              <a:t>Маша </a:t>
            </a:r>
            <a:r>
              <a:rPr lang="en-US" dirty="0" smtClean="0"/>
              <a:t>health </a:t>
            </a:r>
            <a:r>
              <a:rPr lang="en-US" dirty="0"/>
              <a:t>= 40 ammo = 10</a:t>
            </a:r>
          </a:p>
          <a:p>
            <a:r>
              <a:rPr lang="en-US" dirty="0"/>
              <a:t>Monster </a:t>
            </a:r>
            <a:r>
              <a:rPr lang="ru-RU" dirty="0"/>
              <a:t>Петя    </a:t>
            </a:r>
            <a:r>
              <a:rPr lang="en-US" dirty="0" smtClean="0"/>
              <a:t>health </a:t>
            </a:r>
            <a:r>
              <a:rPr lang="en-US" dirty="0"/>
              <a:t>= 80 ammo = 80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0" y="5517232"/>
            <a:ext cx="4392488" cy="1200329"/>
          </a:xfrm>
          <a:prstGeom prst="rect">
            <a:avLst/>
          </a:prstGeom>
          <a:noFill/>
          <a:ln cmpd="dbl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/>
              <a:t>Сортировка по вооружению:</a:t>
            </a:r>
          </a:p>
          <a:p>
            <a:r>
              <a:rPr lang="en-US" dirty="0"/>
              <a:t>Monster </a:t>
            </a:r>
            <a:r>
              <a:rPr lang="ru-RU" dirty="0"/>
              <a:t>Маша     </a:t>
            </a:r>
            <a:r>
              <a:rPr lang="en-US" dirty="0"/>
              <a:t>health = 40 ammo = 10</a:t>
            </a:r>
          </a:p>
          <a:p>
            <a:r>
              <a:rPr lang="en-US" dirty="0"/>
              <a:t>Monster </a:t>
            </a:r>
            <a:r>
              <a:rPr lang="ru-RU" dirty="0"/>
              <a:t>Вася     </a:t>
            </a:r>
            <a:r>
              <a:rPr lang="en-US" dirty="0"/>
              <a:t>health = 50 ammo = 50</a:t>
            </a:r>
          </a:p>
          <a:p>
            <a:r>
              <a:rPr lang="en-US" dirty="0"/>
              <a:t>Monster </a:t>
            </a:r>
            <a:r>
              <a:rPr lang="ru-RU" dirty="0"/>
              <a:t>Петя     </a:t>
            </a:r>
            <a:r>
              <a:rPr lang="en-US" dirty="0"/>
              <a:t>health = 80 ammo = 80</a:t>
            </a:r>
          </a:p>
        </p:txBody>
      </p:sp>
    </p:spTree>
    <p:extLst>
      <p:ext uri="{BB962C8B-B14F-4D97-AF65-F5344CB8AC3E}">
        <p14:creationId xmlns:p14="http://schemas.microsoft.com/office/powerpoint/2010/main" val="414183773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504056"/>
          </a:xfrm>
        </p:spPr>
        <p:txBody>
          <a:bodyPr>
            <a:normAutofit/>
          </a:bodyPr>
          <a:lstStyle/>
          <a:p>
            <a:r>
              <a:rPr lang="ru-RU" sz="2000" b="1" dirty="0"/>
              <a:t>Перегрузка операций отношения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620688"/>
            <a:ext cx="8856984" cy="612068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/>
              <a:t>Если класс реализует интерфейс </a:t>
            </a:r>
            <a:r>
              <a:rPr lang="ru-RU" dirty="0" err="1">
                <a:solidFill>
                  <a:srgbClr val="0070C0"/>
                </a:solidFill>
              </a:rPr>
              <a:t>IComparable</a:t>
            </a:r>
            <a:r>
              <a:rPr lang="ru-RU" dirty="0"/>
              <a:t>, его экземпляры можно сравнивать между собой на больше-меньше. Логично разрешить использовать для этого операции отношения, перегрузив их. Операции должны перегружаться парами: </a:t>
            </a:r>
            <a:r>
              <a:rPr lang="ru-RU" dirty="0">
                <a:solidFill>
                  <a:srgbClr val="0070C0"/>
                </a:solidFill>
              </a:rPr>
              <a:t>&lt;</a:t>
            </a:r>
            <a:r>
              <a:rPr lang="ru-RU" dirty="0"/>
              <a:t> и </a:t>
            </a:r>
            <a:r>
              <a:rPr lang="ru-RU" dirty="0">
                <a:solidFill>
                  <a:srgbClr val="0070C0"/>
                </a:solidFill>
              </a:rPr>
              <a:t>&gt;</a:t>
            </a:r>
            <a:r>
              <a:rPr lang="ru-RU" dirty="0"/>
              <a:t>, </a:t>
            </a:r>
            <a:r>
              <a:rPr lang="ru-RU" dirty="0">
                <a:solidFill>
                  <a:srgbClr val="0070C0"/>
                </a:solidFill>
              </a:rPr>
              <a:t>&lt;=</a:t>
            </a:r>
            <a:r>
              <a:rPr lang="ru-RU" dirty="0"/>
              <a:t> </a:t>
            </a:r>
            <a:r>
              <a:rPr lang="ru-RU" dirty="0" smtClean="0"/>
              <a:t>и</a:t>
            </a:r>
            <a:r>
              <a:rPr lang="en-US" dirty="0" smtClean="0"/>
              <a:t> </a:t>
            </a:r>
            <a:r>
              <a:rPr lang="ru-RU" dirty="0" smtClean="0">
                <a:solidFill>
                  <a:srgbClr val="0070C0"/>
                </a:solidFill>
              </a:rPr>
              <a:t>&gt;=</a:t>
            </a:r>
            <a:r>
              <a:rPr lang="ru-RU" dirty="0" smtClean="0"/>
              <a:t>, </a:t>
            </a:r>
            <a:r>
              <a:rPr lang="ru-RU" dirty="0">
                <a:solidFill>
                  <a:srgbClr val="0070C0"/>
                </a:solidFill>
              </a:rPr>
              <a:t>==</a:t>
            </a:r>
            <a:r>
              <a:rPr lang="ru-RU" dirty="0"/>
              <a:t> и </a:t>
            </a:r>
            <a:r>
              <a:rPr lang="ru-RU" dirty="0">
                <a:solidFill>
                  <a:srgbClr val="0070C0"/>
                </a:solidFill>
              </a:rPr>
              <a:t>!=</a:t>
            </a:r>
            <a:r>
              <a:rPr lang="ru-RU" dirty="0"/>
              <a:t>. Перегрузка операций  обычно выполняется путем делегирования, то есть обращения к переопределенным методам </a:t>
            </a:r>
            <a:r>
              <a:rPr lang="ru-RU" dirty="0" err="1">
                <a:solidFill>
                  <a:srgbClr val="0070C0"/>
                </a:solidFill>
              </a:rPr>
              <a:t>CompareTo</a:t>
            </a:r>
            <a:r>
              <a:rPr lang="ru-RU" dirty="0"/>
              <a:t> и </a:t>
            </a:r>
            <a:r>
              <a:rPr lang="ru-RU" dirty="0" err="1">
                <a:solidFill>
                  <a:srgbClr val="0070C0"/>
                </a:solidFill>
              </a:rPr>
              <a:t>Equals</a:t>
            </a:r>
            <a:r>
              <a:rPr lang="ru-RU" dirty="0"/>
              <a:t>.</a:t>
            </a:r>
          </a:p>
          <a:p>
            <a:pPr marL="0" indent="0">
              <a:buNone/>
            </a:pPr>
            <a:r>
              <a:rPr lang="ru-RU" dirty="0"/>
              <a:t>Если класс реализует интерфейс </a:t>
            </a:r>
            <a:r>
              <a:rPr lang="ru-RU" dirty="0" err="1">
                <a:solidFill>
                  <a:srgbClr val="0070C0"/>
                </a:solidFill>
              </a:rPr>
              <a:t>IComparable</a:t>
            </a:r>
            <a:r>
              <a:rPr lang="ru-RU" dirty="0"/>
              <a:t>, требуется переопределить </a:t>
            </a:r>
            <a:r>
              <a:rPr lang="ru-RU" dirty="0" smtClean="0"/>
              <a:t>метод</a:t>
            </a:r>
            <a:r>
              <a:rPr lang="en-US" dirty="0" smtClean="0"/>
              <a:t> </a:t>
            </a:r>
            <a:r>
              <a:rPr lang="ru-RU" dirty="0" err="1" smtClean="0">
                <a:solidFill>
                  <a:srgbClr val="0070C0"/>
                </a:solidFill>
              </a:rPr>
              <a:t>Equals</a:t>
            </a:r>
            <a:r>
              <a:rPr lang="ru-RU" dirty="0" smtClean="0"/>
              <a:t> </a:t>
            </a:r>
            <a:r>
              <a:rPr lang="ru-RU" dirty="0"/>
              <a:t>и связанный с ним </a:t>
            </a:r>
            <a:r>
              <a:rPr lang="ru-RU" dirty="0" smtClean="0"/>
              <a:t>метод</a:t>
            </a:r>
            <a:r>
              <a:rPr lang="en-US" dirty="0" smtClean="0"/>
              <a:t> </a:t>
            </a:r>
            <a:r>
              <a:rPr lang="ru-RU" dirty="0" err="1" smtClean="0">
                <a:solidFill>
                  <a:srgbClr val="0070C0"/>
                </a:solidFill>
              </a:rPr>
              <a:t>GetHashCode</a:t>
            </a:r>
            <a:r>
              <a:rPr lang="ru-RU" dirty="0" smtClean="0"/>
              <a:t>.</a:t>
            </a:r>
            <a:r>
              <a:rPr lang="en-US" dirty="0" smtClean="0"/>
              <a:t> </a:t>
            </a:r>
            <a:r>
              <a:rPr lang="ru-RU" dirty="0" smtClean="0"/>
              <a:t>Оба </a:t>
            </a:r>
            <a:r>
              <a:rPr lang="ru-RU" dirty="0"/>
              <a:t>метода унаследованы от базового </a:t>
            </a:r>
            <a:r>
              <a:rPr lang="ru-RU" dirty="0" smtClean="0"/>
              <a:t>класса</a:t>
            </a:r>
            <a:r>
              <a:rPr lang="en-US" dirty="0" smtClean="0"/>
              <a:t> </a:t>
            </a:r>
            <a:r>
              <a:rPr lang="ru-RU" dirty="0" err="1" smtClean="0">
                <a:solidFill>
                  <a:srgbClr val="0070C0"/>
                </a:solidFill>
              </a:rPr>
              <a:t>object</a:t>
            </a:r>
            <a:r>
              <a:rPr lang="ru-RU" dirty="0"/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87007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20688"/>
          </a:xfrm>
        </p:spPr>
        <p:txBody>
          <a:bodyPr>
            <a:normAutofit/>
          </a:bodyPr>
          <a:lstStyle/>
          <a:p>
            <a:r>
              <a:rPr lang="ru-RU" altLang="ru-RU" sz="2000" b="1" dirty="0"/>
              <a:t>Открытые методы класса </a:t>
            </a:r>
            <a:r>
              <a:rPr lang="ru-RU" altLang="ru-RU" sz="2000" b="1" dirty="0" err="1"/>
              <a:t>System.Object</a:t>
            </a:r>
            <a:r>
              <a:rPr lang="ru-RU" altLang="ru-RU" sz="2000" b="1" dirty="0"/>
              <a:t> </a:t>
            </a:r>
            <a:endParaRPr lang="ru-RU" sz="2000" b="1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20688"/>
            <a:ext cx="9199563" cy="6396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86474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88640"/>
            <a:ext cx="8686800" cy="6408712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using System;</a:t>
            </a:r>
          </a:p>
          <a:p>
            <a:pPr marL="0" indent="0">
              <a:buNone/>
            </a:pPr>
            <a:r>
              <a:rPr lang="en-US" dirty="0"/>
              <a:t>namespace ConsoleApplication1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class Monster : </a:t>
            </a:r>
            <a:r>
              <a:rPr lang="en-US" dirty="0" err="1"/>
              <a:t>IComparable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{</a:t>
            </a:r>
          </a:p>
          <a:p>
            <a:pPr marL="0" indent="0">
              <a:buNone/>
            </a:pPr>
            <a:r>
              <a:rPr lang="en-US" dirty="0"/>
              <a:t>        public Monster( </a:t>
            </a:r>
            <a:r>
              <a:rPr lang="en-US" dirty="0" err="1"/>
              <a:t>int</a:t>
            </a:r>
            <a:r>
              <a:rPr lang="en-US" dirty="0"/>
              <a:t> health, </a:t>
            </a:r>
            <a:r>
              <a:rPr lang="en-US" dirty="0" err="1"/>
              <a:t>int</a:t>
            </a:r>
            <a:r>
              <a:rPr lang="en-US" dirty="0"/>
              <a:t> ammo, string name )</a:t>
            </a:r>
          </a:p>
          <a:p>
            <a:pPr marL="0" indent="0">
              <a:buNone/>
            </a:pPr>
            <a:r>
              <a:rPr lang="en-US" dirty="0"/>
              <a:t>        {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this.health</a:t>
            </a:r>
            <a:r>
              <a:rPr lang="en-US" dirty="0"/>
              <a:t> = health</a:t>
            </a:r>
            <a:r>
              <a:rPr lang="en-US" dirty="0" smtClean="0"/>
              <a:t>;  </a:t>
            </a:r>
            <a:r>
              <a:rPr lang="en-US" dirty="0" err="1"/>
              <a:t>this.ammo</a:t>
            </a:r>
            <a:r>
              <a:rPr lang="en-US" dirty="0"/>
              <a:t>   = ammo</a:t>
            </a:r>
            <a:r>
              <a:rPr lang="en-US" dirty="0" smtClean="0"/>
              <a:t>;            </a:t>
            </a:r>
            <a:r>
              <a:rPr lang="en-US" dirty="0"/>
              <a:t>this.name   = name;</a:t>
            </a:r>
          </a:p>
          <a:p>
            <a:pPr marL="0" indent="0">
              <a:buNone/>
            </a:pPr>
            <a:r>
              <a:rPr lang="en-US" dirty="0"/>
              <a:t>        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public override </a:t>
            </a:r>
            <a:r>
              <a:rPr lang="en-US" dirty="0" err="1"/>
              <a:t>bool</a:t>
            </a:r>
            <a:r>
              <a:rPr lang="en-US" dirty="0"/>
              <a:t> Equals( object </a:t>
            </a:r>
            <a:r>
              <a:rPr lang="en-US" dirty="0" err="1"/>
              <a:t>obj</a:t>
            </a:r>
            <a:r>
              <a:rPr lang="en-US" dirty="0"/>
              <a:t> )</a:t>
            </a:r>
          </a:p>
          <a:p>
            <a:pPr marL="0" indent="0">
              <a:buNone/>
            </a:pPr>
            <a:r>
              <a:rPr lang="en-US" dirty="0"/>
              <a:t>        {</a:t>
            </a:r>
          </a:p>
          <a:p>
            <a:pPr marL="0" indent="0">
              <a:buNone/>
            </a:pPr>
            <a:r>
              <a:rPr lang="en-US" dirty="0"/>
              <a:t>            if ( </a:t>
            </a:r>
            <a:r>
              <a:rPr lang="en-US" dirty="0" err="1"/>
              <a:t>obj</a:t>
            </a:r>
            <a:r>
              <a:rPr lang="en-US" dirty="0"/>
              <a:t> == null || </a:t>
            </a:r>
            <a:r>
              <a:rPr lang="en-US" dirty="0" err="1"/>
              <a:t>GetType</a:t>
            </a:r>
            <a:r>
              <a:rPr lang="en-US" dirty="0"/>
              <a:t>() != </a:t>
            </a:r>
            <a:r>
              <a:rPr lang="en-US" dirty="0" err="1"/>
              <a:t>obj.GetType</a:t>
            </a:r>
            <a:r>
              <a:rPr lang="en-US" dirty="0"/>
              <a:t>() ) return false;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Monster temp = (Monster) </a:t>
            </a:r>
            <a:r>
              <a:rPr lang="en-US" dirty="0" err="1"/>
              <a:t>obj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        return health == </a:t>
            </a:r>
            <a:r>
              <a:rPr lang="en-US" dirty="0" err="1"/>
              <a:t>temp.health</a:t>
            </a:r>
            <a:r>
              <a:rPr lang="en-US" dirty="0"/>
              <a:t> &amp;&amp;</a:t>
            </a:r>
          </a:p>
          <a:p>
            <a:pPr marL="0" indent="0">
              <a:buNone/>
            </a:pPr>
            <a:r>
              <a:rPr lang="en-US" dirty="0"/>
              <a:t>                   ammo   == </a:t>
            </a:r>
            <a:r>
              <a:rPr lang="en-US" dirty="0" err="1"/>
              <a:t>temp.ammo</a:t>
            </a:r>
            <a:r>
              <a:rPr lang="en-US" dirty="0"/>
              <a:t>   &amp;&amp;</a:t>
            </a:r>
          </a:p>
          <a:p>
            <a:pPr marL="0" indent="0">
              <a:buNone/>
            </a:pPr>
            <a:r>
              <a:rPr lang="en-US" dirty="0"/>
              <a:t>                   name   == temp.name;</a:t>
            </a:r>
          </a:p>
          <a:p>
            <a:pPr marL="0" indent="0">
              <a:buNone/>
            </a:pPr>
            <a:r>
              <a:rPr lang="en-US" dirty="0"/>
              <a:t>        }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3130638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88640"/>
            <a:ext cx="8640960" cy="648072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public override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GetHashCode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        {</a:t>
            </a:r>
          </a:p>
          <a:p>
            <a:pPr marL="0" indent="0">
              <a:buNone/>
            </a:pPr>
            <a:r>
              <a:rPr lang="en-US" dirty="0"/>
              <a:t>            return </a:t>
            </a:r>
            <a:r>
              <a:rPr lang="en-US" dirty="0" err="1"/>
              <a:t>name.GetHashCode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     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public static </a:t>
            </a:r>
            <a:r>
              <a:rPr lang="en-US" dirty="0" err="1"/>
              <a:t>bool</a:t>
            </a:r>
            <a:r>
              <a:rPr lang="en-US" dirty="0"/>
              <a:t> operator == ( Monster a, Monster b )</a:t>
            </a:r>
          </a:p>
          <a:p>
            <a:pPr marL="0" indent="0">
              <a:buNone/>
            </a:pPr>
            <a:r>
              <a:rPr lang="en-US" dirty="0"/>
              <a:t>        {</a:t>
            </a:r>
          </a:p>
          <a:p>
            <a:pPr marL="0" indent="0">
              <a:buNone/>
            </a:pPr>
            <a:r>
              <a:rPr lang="en-US" dirty="0"/>
              <a:t>            return </a:t>
            </a:r>
            <a:r>
              <a:rPr lang="en-US" dirty="0" err="1"/>
              <a:t>a.Equals</a:t>
            </a:r>
            <a:r>
              <a:rPr lang="en-US" dirty="0"/>
              <a:t>( b );</a:t>
            </a:r>
          </a:p>
          <a:p>
            <a:pPr marL="0" indent="0">
              <a:buNone/>
            </a:pPr>
            <a:r>
              <a:rPr lang="en-US" dirty="0"/>
              <a:t>        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public static </a:t>
            </a:r>
            <a:r>
              <a:rPr lang="en-US" dirty="0" err="1"/>
              <a:t>bool</a:t>
            </a:r>
            <a:r>
              <a:rPr lang="en-US" dirty="0"/>
              <a:t> operator != ( Monster a, Monster b )</a:t>
            </a:r>
          </a:p>
          <a:p>
            <a:pPr marL="0" indent="0">
              <a:buNone/>
            </a:pPr>
            <a:r>
              <a:rPr lang="en-US" dirty="0"/>
              <a:t>        {</a:t>
            </a:r>
          </a:p>
          <a:p>
            <a:pPr marL="0" indent="0">
              <a:buNone/>
            </a:pPr>
            <a:r>
              <a:rPr lang="en-US" dirty="0"/>
              <a:t>            return ! </a:t>
            </a:r>
            <a:r>
              <a:rPr lang="en-US" dirty="0" err="1"/>
              <a:t>a.Equals</a:t>
            </a:r>
            <a:r>
              <a:rPr lang="en-US" dirty="0"/>
              <a:t>( b );</a:t>
            </a:r>
          </a:p>
          <a:p>
            <a:pPr marL="0" indent="0">
              <a:buNone/>
            </a:pPr>
            <a:r>
              <a:rPr lang="en-US" dirty="0"/>
              <a:t>        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public static </a:t>
            </a:r>
            <a:r>
              <a:rPr lang="en-US" dirty="0" err="1"/>
              <a:t>bool</a:t>
            </a:r>
            <a:r>
              <a:rPr lang="en-US" dirty="0"/>
              <a:t> operator &lt; ( Monster a, Monster b )</a:t>
            </a:r>
          </a:p>
          <a:p>
            <a:pPr marL="0" indent="0">
              <a:buNone/>
            </a:pPr>
            <a:r>
              <a:rPr lang="en-US" dirty="0"/>
              <a:t>        {</a:t>
            </a:r>
          </a:p>
          <a:p>
            <a:pPr marL="0" indent="0">
              <a:buNone/>
            </a:pPr>
            <a:r>
              <a:rPr lang="en-US" dirty="0"/>
              <a:t>            return ( </a:t>
            </a:r>
            <a:r>
              <a:rPr lang="en-US" dirty="0" err="1"/>
              <a:t>a.CompareTo</a:t>
            </a:r>
            <a:r>
              <a:rPr lang="en-US" dirty="0"/>
              <a:t>( b ) &lt; 0 );</a:t>
            </a:r>
          </a:p>
          <a:p>
            <a:pPr marL="0" indent="0">
              <a:buNone/>
            </a:pPr>
            <a:r>
              <a:rPr lang="en-US" dirty="0"/>
              <a:t>        }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2178583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88640"/>
            <a:ext cx="8496944" cy="648072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public static </a:t>
            </a:r>
            <a:r>
              <a:rPr lang="en-US" dirty="0" err="1"/>
              <a:t>bool</a:t>
            </a:r>
            <a:r>
              <a:rPr lang="en-US" dirty="0"/>
              <a:t> operator &gt; ( Monster a, Monster b )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smtClean="0"/>
              <a:t>{            </a:t>
            </a:r>
            <a:r>
              <a:rPr lang="en-US" dirty="0"/>
              <a:t>return ( </a:t>
            </a:r>
            <a:r>
              <a:rPr lang="en-US" dirty="0" err="1"/>
              <a:t>a.CompareTo</a:t>
            </a:r>
            <a:r>
              <a:rPr lang="en-US" dirty="0"/>
              <a:t>( b ) &gt; 0 </a:t>
            </a:r>
            <a:r>
              <a:rPr lang="en-US" dirty="0" smtClean="0"/>
              <a:t>);        }       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public static </a:t>
            </a:r>
            <a:r>
              <a:rPr lang="en-US" dirty="0" err="1"/>
              <a:t>bool</a:t>
            </a:r>
            <a:r>
              <a:rPr lang="en-US" dirty="0"/>
              <a:t> operator &lt;= ( Monster a, Monster b )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smtClean="0"/>
              <a:t>{            </a:t>
            </a:r>
            <a:r>
              <a:rPr lang="en-US" dirty="0"/>
              <a:t>return ( </a:t>
            </a:r>
            <a:r>
              <a:rPr lang="en-US" dirty="0" err="1"/>
              <a:t>a.CompareTo</a:t>
            </a:r>
            <a:r>
              <a:rPr lang="en-US" dirty="0"/>
              <a:t>( b ) &lt;= 0 </a:t>
            </a:r>
            <a:r>
              <a:rPr lang="en-US" dirty="0" smtClean="0"/>
              <a:t>);        }       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public static </a:t>
            </a:r>
            <a:r>
              <a:rPr lang="en-US" dirty="0" err="1"/>
              <a:t>bool</a:t>
            </a:r>
            <a:r>
              <a:rPr lang="en-US" dirty="0"/>
              <a:t> operator &gt;= ( Monster a, Monster b )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smtClean="0"/>
              <a:t>{            </a:t>
            </a:r>
            <a:r>
              <a:rPr lang="en-US" dirty="0"/>
              <a:t>return ( </a:t>
            </a:r>
            <a:r>
              <a:rPr lang="en-US" dirty="0" err="1"/>
              <a:t>a.CompareTo</a:t>
            </a:r>
            <a:r>
              <a:rPr lang="en-US" dirty="0"/>
              <a:t>( b ) &gt;= 0 </a:t>
            </a:r>
            <a:r>
              <a:rPr lang="en-US" dirty="0" smtClean="0"/>
              <a:t>);        }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public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CompareTo</a:t>
            </a:r>
            <a:r>
              <a:rPr lang="en-US" dirty="0"/>
              <a:t>( object </a:t>
            </a:r>
            <a:r>
              <a:rPr lang="en-US" dirty="0" err="1"/>
              <a:t>obj</a:t>
            </a:r>
            <a:r>
              <a:rPr lang="en-US" dirty="0"/>
              <a:t> )</a:t>
            </a:r>
          </a:p>
          <a:p>
            <a:pPr marL="0" indent="0">
              <a:buNone/>
            </a:pPr>
            <a:r>
              <a:rPr lang="en-US" dirty="0"/>
              <a:t>        {</a:t>
            </a:r>
          </a:p>
          <a:p>
            <a:pPr marL="0" indent="0">
              <a:buNone/>
            </a:pPr>
            <a:r>
              <a:rPr lang="en-US" dirty="0"/>
              <a:t>            Monster temp = (Monster) </a:t>
            </a:r>
            <a:r>
              <a:rPr lang="en-US" dirty="0" err="1"/>
              <a:t>obj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        if ( </a:t>
            </a:r>
            <a:r>
              <a:rPr lang="en-US" dirty="0" err="1"/>
              <a:t>this.health</a:t>
            </a:r>
            <a:r>
              <a:rPr lang="en-US" dirty="0"/>
              <a:t> &gt; </a:t>
            </a:r>
            <a:r>
              <a:rPr lang="en-US" dirty="0" err="1"/>
              <a:t>temp.health</a:t>
            </a:r>
            <a:r>
              <a:rPr lang="en-US" dirty="0"/>
              <a:t> ) return  1;</a:t>
            </a:r>
          </a:p>
          <a:p>
            <a:pPr marL="0" indent="0">
              <a:buNone/>
            </a:pPr>
            <a:r>
              <a:rPr lang="en-US" dirty="0"/>
              <a:t>            if ( </a:t>
            </a:r>
            <a:r>
              <a:rPr lang="en-US" dirty="0" err="1"/>
              <a:t>this.health</a:t>
            </a:r>
            <a:r>
              <a:rPr lang="en-US" dirty="0"/>
              <a:t> &lt; </a:t>
            </a:r>
            <a:r>
              <a:rPr lang="en-US" dirty="0" err="1"/>
              <a:t>temp.health</a:t>
            </a:r>
            <a:r>
              <a:rPr lang="en-US" dirty="0"/>
              <a:t> ) return -1;</a:t>
            </a:r>
          </a:p>
          <a:p>
            <a:pPr marL="0" indent="0">
              <a:buNone/>
            </a:pPr>
            <a:r>
              <a:rPr lang="en-US" dirty="0"/>
              <a:t>            return 0;</a:t>
            </a:r>
          </a:p>
          <a:p>
            <a:pPr marL="0" indent="0">
              <a:buNone/>
            </a:pPr>
            <a:r>
              <a:rPr lang="en-US" dirty="0"/>
              <a:t>        }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string </a:t>
            </a:r>
            <a:r>
              <a:rPr lang="en-US" dirty="0"/>
              <a:t>name;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int</a:t>
            </a:r>
            <a:r>
              <a:rPr lang="en-US" dirty="0"/>
              <a:t> health, ammo;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762746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0"/>
            <a:ext cx="8686800" cy="674136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 class Class1</a:t>
            </a:r>
          </a:p>
          <a:p>
            <a:pPr marL="0" indent="0">
              <a:buNone/>
            </a:pPr>
            <a:r>
              <a:rPr lang="en-US" dirty="0"/>
              <a:t>    {   static void Main()</a:t>
            </a:r>
          </a:p>
          <a:p>
            <a:pPr marL="0" indent="0">
              <a:buNone/>
            </a:pPr>
            <a:r>
              <a:rPr lang="en-US" dirty="0"/>
              <a:t>        {</a:t>
            </a:r>
          </a:p>
          <a:p>
            <a:pPr marL="0" indent="0">
              <a:buNone/>
            </a:pPr>
            <a:r>
              <a:rPr lang="en-US" dirty="0"/>
              <a:t>            Monster </a:t>
            </a:r>
            <a:r>
              <a:rPr lang="ru-RU" dirty="0"/>
              <a:t>Вася = </a:t>
            </a:r>
            <a:r>
              <a:rPr lang="en-US" dirty="0"/>
              <a:t>new Monster( 70, 80, "</a:t>
            </a:r>
            <a:r>
              <a:rPr lang="ru-RU" dirty="0"/>
              <a:t>Вася" );</a:t>
            </a:r>
          </a:p>
          <a:p>
            <a:pPr marL="0" indent="0">
              <a:buNone/>
            </a:pPr>
            <a:r>
              <a:rPr lang="ru-RU" dirty="0"/>
              <a:t>            </a:t>
            </a:r>
            <a:r>
              <a:rPr lang="en-US" dirty="0"/>
              <a:t>Monster </a:t>
            </a:r>
            <a:r>
              <a:rPr lang="ru-RU" dirty="0"/>
              <a:t>Петя = </a:t>
            </a:r>
            <a:r>
              <a:rPr lang="en-US" dirty="0"/>
              <a:t>new Monster( 80, 80, "</a:t>
            </a:r>
            <a:r>
              <a:rPr lang="ru-RU" dirty="0"/>
              <a:t>Петя" </a:t>
            </a:r>
            <a:r>
              <a:rPr lang="ru-RU" dirty="0" smtClean="0"/>
              <a:t>);    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            </a:t>
            </a:r>
            <a:r>
              <a:rPr lang="en-US" dirty="0"/>
              <a:t>if      ( </a:t>
            </a:r>
            <a:r>
              <a:rPr lang="ru-RU" dirty="0"/>
              <a:t>Вася &gt; Петя ) 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Console.WriteLine</a:t>
            </a:r>
            <a:r>
              <a:rPr lang="en-US" dirty="0"/>
              <a:t>( "</a:t>
            </a:r>
            <a:r>
              <a:rPr lang="ru-RU" dirty="0"/>
              <a:t>Вася больше Пети");</a:t>
            </a:r>
          </a:p>
          <a:p>
            <a:pPr marL="0" indent="0">
              <a:buNone/>
            </a:pPr>
            <a:r>
              <a:rPr lang="ru-RU" dirty="0"/>
              <a:t>            </a:t>
            </a:r>
            <a:r>
              <a:rPr lang="en-US" dirty="0"/>
              <a:t>else if ( </a:t>
            </a:r>
            <a:r>
              <a:rPr lang="ru-RU" dirty="0"/>
              <a:t>Вася == Петя )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Console.WriteLine</a:t>
            </a:r>
            <a:r>
              <a:rPr lang="en-US" dirty="0"/>
              <a:t>( "</a:t>
            </a:r>
            <a:r>
              <a:rPr lang="ru-RU" dirty="0"/>
              <a:t>Вася == Петя");</a:t>
            </a:r>
          </a:p>
          <a:p>
            <a:pPr marL="0" indent="0">
              <a:buNone/>
            </a:pPr>
            <a:r>
              <a:rPr lang="ru-RU" dirty="0"/>
              <a:t>            </a:t>
            </a:r>
            <a:r>
              <a:rPr lang="en-US" dirty="0"/>
              <a:t>else    </a:t>
            </a:r>
            <a:r>
              <a:rPr lang="en-US" dirty="0" err="1" smtClean="0"/>
              <a:t>Console.WriteLine</a:t>
            </a:r>
            <a:r>
              <a:rPr lang="en-US" dirty="0"/>
              <a:t>( "</a:t>
            </a:r>
            <a:r>
              <a:rPr lang="ru-RU" dirty="0"/>
              <a:t>Вася меньше Пети");</a:t>
            </a:r>
          </a:p>
          <a:p>
            <a:pPr marL="0" indent="0">
              <a:buNone/>
            </a:pPr>
            <a:r>
              <a:rPr lang="ru-RU" dirty="0"/>
              <a:t>        }</a:t>
            </a:r>
          </a:p>
          <a:p>
            <a:pPr marL="0" indent="0">
              <a:buNone/>
            </a:pPr>
            <a:r>
              <a:rPr lang="ru-RU" dirty="0"/>
              <a:t>    }</a:t>
            </a:r>
          </a:p>
          <a:p>
            <a:pPr marL="0" indent="0">
              <a:buNone/>
            </a:pPr>
            <a:r>
              <a:rPr lang="ru-RU" dirty="0"/>
              <a:t>}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5652120" y="5741228"/>
            <a:ext cx="2880320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5832140" y="5880598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Вася меньше Пети </a:t>
            </a:r>
          </a:p>
        </p:txBody>
      </p:sp>
    </p:spTree>
    <p:extLst>
      <p:ext uri="{BB962C8B-B14F-4D97-AF65-F5344CB8AC3E}">
        <p14:creationId xmlns:p14="http://schemas.microsoft.com/office/powerpoint/2010/main" val="405952758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92696"/>
          </a:xfrm>
        </p:spPr>
        <p:txBody>
          <a:bodyPr>
            <a:normAutofit/>
          </a:bodyPr>
          <a:lstStyle/>
          <a:p>
            <a:r>
              <a:rPr lang="ru-RU" altLang="ru-RU" sz="2000" b="1" dirty="0" smtClean="0"/>
              <a:t>Клонирование объектов </a:t>
            </a:r>
            <a:endParaRPr lang="ru-RU" sz="20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620688"/>
            <a:ext cx="8712968" cy="6120680"/>
          </a:xfrm>
        </p:spPr>
        <p:txBody>
          <a:bodyPr>
            <a:normAutofit fontScale="70000" lnSpcReduction="20000"/>
          </a:bodyPr>
          <a:lstStyle/>
          <a:p>
            <a:r>
              <a:rPr lang="ru-RU" sz="3400" b="1" i="1" dirty="0"/>
              <a:t>Клонирование</a:t>
            </a:r>
            <a:r>
              <a:rPr lang="ru-RU" sz="3400" dirty="0"/>
              <a:t> — это создание копии объекта. Копия объекта называется </a:t>
            </a:r>
            <a:r>
              <a:rPr lang="ru-RU" sz="3400" b="1" dirty="0"/>
              <a:t>клоном</a:t>
            </a:r>
            <a:r>
              <a:rPr lang="ru-RU" sz="3400" dirty="0"/>
              <a:t>. </a:t>
            </a:r>
            <a:r>
              <a:rPr lang="ru-RU" sz="3400" dirty="0" smtClean="0"/>
              <a:t>При </a:t>
            </a:r>
            <a:r>
              <a:rPr lang="ru-RU" sz="3400" dirty="0"/>
              <a:t>присваивании одного объекта ссылочного типа другому копируется ссылка, а не сам объект. Если необходимо скопировать в другую область памяти поля объекта, можно воспользоваться методом </a:t>
            </a:r>
            <a:r>
              <a:rPr lang="ru-RU" sz="3400" dirty="0" err="1"/>
              <a:t>MemberwiseClone</a:t>
            </a:r>
            <a:r>
              <a:rPr lang="ru-RU" sz="3400" dirty="0"/>
              <a:t>, который любой объект наследует от класса </a:t>
            </a:r>
            <a:r>
              <a:rPr lang="ru-RU" sz="3400" dirty="0" err="1"/>
              <a:t>object</a:t>
            </a:r>
            <a:r>
              <a:rPr lang="ru-RU" sz="3400" dirty="0"/>
              <a:t>. При этом объекты, на которые указывают поля объекта, в свою очередь являющиеся ссылками, не копируются. Это называется </a:t>
            </a:r>
            <a:r>
              <a:rPr lang="ru-RU" sz="3400" i="1" dirty="0">
                <a:solidFill>
                  <a:srgbClr val="0070C0"/>
                </a:solidFill>
              </a:rPr>
              <a:t>поверхностным клонированием</a:t>
            </a:r>
            <a:r>
              <a:rPr lang="ru-RU" sz="3400" dirty="0"/>
              <a:t>.</a:t>
            </a:r>
          </a:p>
          <a:p>
            <a:r>
              <a:rPr lang="ru-RU" sz="3400" dirty="0"/>
              <a:t>Для создания полностью независимых объектов необходимо </a:t>
            </a:r>
            <a:r>
              <a:rPr lang="ru-RU" sz="3400" i="1" dirty="0">
                <a:solidFill>
                  <a:srgbClr val="0070C0"/>
                </a:solidFill>
              </a:rPr>
              <a:t>глубокое клонирование</a:t>
            </a:r>
            <a:r>
              <a:rPr lang="ru-RU" sz="3400" dirty="0"/>
              <a:t>, когда в памяти создается дубликат всего дерева объектов, то есть объектов, на которые ссылаются поля объекта, поля полей, и так далее. Алгоритм глубокого клонирования весьма сложен, поскольку требует </a:t>
            </a:r>
            <a:r>
              <a:rPr lang="ru-RU" sz="3400" i="1" dirty="0"/>
              <a:t>рекурсивного обхода</a:t>
            </a:r>
            <a:r>
              <a:rPr lang="ru-RU" sz="3400" dirty="0"/>
              <a:t> всех ссылок объекта и отслеживания циклических зависимостей.</a:t>
            </a:r>
          </a:p>
          <a:p>
            <a:r>
              <a:rPr lang="ru-RU" sz="3400" dirty="0"/>
              <a:t>Объект, имеющий собственные алгоритмы клонирования, должен объявляться как наследник интерфейса </a:t>
            </a:r>
            <a:r>
              <a:rPr lang="ru-RU" sz="3400" i="1" dirty="0" err="1"/>
              <a:t>ICloneable</a:t>
            </a:r>
            <a:r>
              <a:rPr lang="ru-RU" sz="3400" dirty="0"/>
              <a:t> и переопределять его единственный метод </a:t>
            </a:r>
            <a:r>
              <a:rPr lang="ru-RU" sz="3400" dirty="0" err="1"/>
              <a:t>Clone</a:t>
            </a:r>
            <a:r>
              <a:rPr lang="ru-RU" sz="3400" dirty="0"/>
              <a:t>. 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41081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20688"/>
          </a:xfrm>
        </p:spPr>
        <p:txBody>
          <a:bodyPr>
            <a:normAutofit/>
          </a:bodyPr>
          <a:lstStyle/>
          <a:p>
            <a:r>
              <a:rPr lang="ru-RU" altLang="ru-RU" sz="2000" b="1" dirty="0" smtClean="0"/>
              <a:t>Клонирование объектов </a:t>
            </a:r>
            <a:endParaRPr lang="ru-RU" sz="2000" dirty="0"/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378" y="1037306"/>
            <a:ext cx="8791194" cy="5072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96592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188640"/>
            <a:ext cx="8784976" cy="655272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/>
              <a:t>using System;</a:t>
            </a:r>
          </a:p>
          <a:p>
            <a:pPr marL="0" indent="0">
              <a:buNone/>
            </a:pPr>
            <a:r>
              <a:rPr lang="en-US" sz="2000" dirty="0" smtClean="0"/>
              <a:t>namespace ConsoleApplication1</a:t>
            </a:r>
          </a:p>
          <a:p>
            <a:pPr marL="0" indent="0">
              <a:buNone/>
            </a:pPr>
            <a:r>
              <a:rPr lang="en-US" sz="2000" dirty="0" smtClean="0"/>
              <a:t>{ </a:t>
            </a:r>
          </a:p>
          <a:p>
            <a:pPr marL="0" indent="0">
              <a:buNone/>
            </a:pPr>
            <a:r>
              <a:rPr lang="en-US" sz="2000" dirty="0" smtClean="0"/>
              <a:t>    class Monster : </a:t>
            </a:r>
            <a:r>
              <a:rPr lang="en-US" sz="2000" dirty="0" err="1" smtClean="0"/>
              <a:t>ICloneable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    {</a:t>
            </a:r>
          </a:p>
          <a:p>
            <a:pPr marL="0" indent="0">
              <a:buNone/>
            </a:pPr>
            <a:r>
              <a:rPr lang="en-US" sz="2000" dirty="0" smtClean="0"/>
              <a:t>        public Monster( </a:t>
            </a:r>
            <a:r>
              <a:rPr lang="en-US" sz="2000" dirty="0" err="1" smtClean="0"/>
              <a:t>int</a:t>
            </a:r>
            <a:r>
              <a:rPr lang="en-US" sz="2000" dirty="0" smtClean="0"/>
              <a:t> health, </a:t>
            </a:r>
            <a:r>
              <a:rPr lang="en-US" sz="2000" dirty="0" err="1" smtClean="0"/>
              <a:t>int</a:t>
            </a:r>
            <a:r>
              <a:rPr lang="en-US" sz="2000" dirty="0" smtClean="0"/>
              <a:t> ammo, string name )</a:t>
            </a:r>
          </a:p>
          <a:p>
            <a:pPr marL="0" indent="0">
              <a:buNone/>
            </a:pPr>
            <a:r>
              <a:rPr lang="en-US" sz="2000" dirty="0" smtClean="0"/>
              <a:t>        {</a:t>
            </a:r>
          </a:p>
          <a:p>
            <a:pPr marL="0" indent="0">
              <a:buNone/>
            </a:pPr>
            <a:r>
              <a:rPr lang="en-US" sz="2000" dirty="0" smtClean="0"/>
              <a:t>            </a:t>
            </a:r>
            <a:r>
              <a:rPr lang="en-US" sz="2000" dirty="0" err="1" smtClean="0"/>
              <a:t>this.health</a:t>
            </a:r>
            <a:r>
              <a:rPr lang="en-US" sz="2000" dirty="0" smtClean="0"/>
              <a:t> = health;  </a:t>
            </a:r>
            <a:r>
              <a:rPr lang="en-US" sz="2000" dirty="0" err="1" smtClean="0"/>
              <a:t>this.ammo</a:t>
            </a:r>
            <a:r>
              <a:rPr lang="en-US" sz="2000" dirty="0" smtClean="0"/>
              <a:t>   = ammo;  this.name   = name;</a:t>
            </a:r>
          </a:p>
          <a:p>
            <a:pPr marL="0" indent="0">
              <a:buNone/>
            </a:pPr>
            <a:r>
              <a:rPr lang="en-US" sz="2000" dirty="0" smtClean="0"/>
              <a:t>        }</a:t>
            </a:r>
          </a:p>
          <a:p>
            <a:pPr marL="0" indent="0">
              <a:buNone/>
            </a:pPr>
            <a:r>
              <a:rPr lang="en-US" sz="2000" dirty="0" smtClean="0"/>
              <a:t>        public Monster </a:t>
            </a:r>
            <a:r>
              <a:rPr lang="en-US" sz="2000" dirty="0" err="1" smtClean="0"/>
              <a:t>ShallowClone</a:t>
            </a:r>
            <a:r>
              <a:rPr lang="en-US" sz="2000" dirty="0" smtClean="0"/>
              <a:t>()                 // </a:t>
            </a:r>
            <a:r>
              <a:rPr lang="ru-RU" sz="2000" dirty="0" smtClean="0"/>
              <a:t>поверхностная копия</a:t>
            </a:r>
          </a:p>
          <a:p>
            <a:pPr marL="0" indent="0">
              <a:buNone/>
            </a:pPr>
            <a:r>
              <a:rPr lang="ru-RU" sz="2000" dirty="0" smtClean="0"/>
              <a:t>        {            </a:t>
            </a:r>
            <a:r>
              <a:rPr lang="en-US" sz="2000" dirty="0" smtClean="0"/>
              <a:t>return (Monster)</a:t>
            </a:r>
            <a:r>
              <a:rPr lang="en-US" sz="2000" dirty="0" err="1" smtClean="0"/>
              <a:t>this.MemberwiseClone</a:t>
            </a:r>
            <a:r>
              <a:rPr lang="en-US" sz="2000" dirty="0" smtClean="0"/>
              <a:t>();        }</a:t>
            </a:r>
          </a:p>
          <a:p>
            <a:pPr marL="0" indent="0">
              <a:buNone/>
            </a:pPr>
            <a:r>
              <a:rPr lang="en-US" sz="2000" dirty="0" smtClean="0"/>
              <a:t>        public object Clone()                      // </a:t>
            </a:r>
            <a:r>
              <a:rPr lang="ru-RU" sz="2000" dirty="0" smtClean="0"/>
              <a:t>пользовательская копия</a:t>
            </a:r>
          </a:p>
          <a:p>
            <a:pPr marL="0" indent="0">
              <a:buNone/>
            </a:pPr>
            <a:r>
              <a:rPr lang="ru-RU" sz="2000" dirty="0" smtClean="0"/>
              <a:t>        {            </a:t>
            </a:r>
            <a:r>
              <a:rPr lang="en-US" sz="2000" dirty="0" smtClean="0"/>
              <a:t>return new Monster(</a:t>
            </a:r>
            <a:r>
              <a:rPr lang="en-US" sz="2000" dirty="0" err="1" smtClean="0"/>
              <a:t>this.health</a:t>
            </a:r>
            <a:r>
              <a:rPr lang="en-US" sz="2000" dirty="0" smtClean="0"/>
              <a:t>, </a:t>
            </a:r>
            <a:r>
              <a:rPr lang="en-US" sz="2000" dirty="0" err="1" smtClean="0"/>
              <a:t>this.ammo</a:t>
            </a:r>
            <a:r>
              <a:rPr lang="en-US" sz="2000" dirty="0" smtClean="0"/>
              <a:t>, "</a:t>
            </a:r>
            <a:r>
              <a:rPr lang="ru-RU" sz="2000" dirty="0" smtClean="0"/>
              <a:t>Клон " + </a:t>
            </a:r>
            <a:r>
              <a:rPr lang="en-US" sz="2000" dirty="0" smtClean="0"/>
              <a:t>this.name);        } </a:t>
            </a:r>
          </a:p>
          <a:p>
            <a:pPr marL="0" indent="0">
              <a:buNone/>
            </a:pPr>
            <a:r>
              <a:rPr lang="en-US" sz="2000" dirty="0" smtClean="0"/>
              <a:t>        virtual public void Passport()</a:t>
            </a:r>
          </a:p>
          <a:p>
            <a:pPr marL="0" indent="0">
              <a:buNone/>
            </a:pPr>
            <a:r>
              <a:rPr lang="en-US" sz="2000" dirty="0" smtClean="0"/>
              <a:t>        { </a:t>
            </a:r>
            <a:r>
              <a:rPr lang="en-US" sz="2000" dirty="0" err="1" smtClean="0"/>
              <a:t>Console.WriteLine</a:t>
            </a:r>
            <a:r>
              <a:rPr lang="en-US" sz="2000" dirty="0" smtClean="0"/>
              <a:t>( "Monster {0} \t health = {1} ammo = {2}", name, health, ammo );   }</a:t>
            </a:r>
          </a:p>
          <a:p>
            <a:pPr marL="0" indent="0">
              <a:buNone/>
            </a:pPr>
            <a:r>
              <a:rPr lang="en-US" sz="2000" dirty="0" smtClean="0"/>
              <a:t>        string name;</a:t>
            </a:r>
          </a:p>
          <a:p>
            <a:pPr marL="0" indent="0">
              <a:buNone/>
            </a:pPr>
            <a:r>
              <a:rPr lang="en-US" sz="2000" dirty="0" smtClean="0"/>
              <a:t>        </a:t>
            </a:r>
            <a:r>
              <a:rPr lang="en-US" sz="2000" dirty="0" err="1" smtClean="0"/>
              <a:t>int</a:t>
            </a:r>
            <a:r>
              <a:rPr lang="en-US" sz="2000" dirty="0" smtClean="0"/>
              <a:t> health, ammo;    }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966048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827584" y="692696"/>
            <a:ext cx="603041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class Class1</a:t>
            </a:r>
          </a:p>
          <a:p>
            <a:r>
              <a:rPr lang="en-US" sz="2400" dirty="0" smtClean="0"/>
              <a:t>    {   static void Main()</a:t>
            </a:r>
          </a:p>
          <a:p>
            <a:r>
              <a:rPr lang="en-US" sz="2400" dirty="0" smtClean="0"/>
              <a:t>        {</a:t>
            </a:r>
          </a:p>
          <a:p>
            <a:r>
              <a:rPr lang="en-US" sz="2400" dirty="0" smtClean="0"/>
              <a:t>            Monster </a:t>
            </a:r>
            <a:r>
              <a:rPr lang="ru-RU" sz="2400" dirty="0" smtClean="0"/>
              <a:t>Вася = </a:t>
            </a:r>
            <a:r>
              <a:rPr lang="en-US" sz="2400" dirty="0" smtClean="0"/>
              <a:t>new Monster( 70, 80, "</a:t>
            </a:r>
            <a:r>
              <a:rPr lang="ru-RU" sz="2400" dirty="0" smtClean="0"/>
              <a:t>Вася" );</a:t>
            </a:r>
          </a:p>
          <a:p>
            <a:r>
              <a:rPr lang="ru-RU" sz="2400" dirty="0" smtClean="0"/>
              <a:t>            </a:t>
            </a:r>
            <a:r>
              <a:rPr lang="en-US" sz="2400" dirty="0" smtClean="0"/>
              <a:t>Monster X = </a:t>
            </a:r>
            <a:r>
              <a:rPr lang="ru-RU" sz="2400" dirty="0" smtClean="0"/>
              <a:t>Вася;</a:t>
            </a:r>
          </a:p>
          <a:p>
            <a:r>
              <a:rPr lang="ru-RU" sz="2400" dirty="0" smtClean="0"/>
              <a:t>            </a:t>
            </a:r>
            <a:r>
              <a:rPr lang="en-US" sz="2400" dirty="0" smtClean="0"/>
              <a:t>Monster Y = </a:t>
            </a:r>
            <a:r>
              <a:rPr lang="ru-RU" sz="2400" dirty="0" smtClean="0"/>
              <a:t>Вася.</a:t>
            </a:r>
            <a:r>
              <a:rPr lang="en-US" sz="2400" dirty="0" err="1" smtClean="0"/>
              <a:t>ShallowClone</a:t>
            </a:r>
            <a:r>
              <a:rPr lang="en-US" sz="2400" dirty="0" smtClean="0"/>
              <a:t>();</a:t>
            </a:r>
          </a:p>
          <a:p>
            <a:r>
              <a:rPr lang="en-US" sz="2400" dirty="0" smtClean="0"/>
              <a:t>            Monster Z = (Monster)</a:t>
            </a:r>
            <a:r>
              <a:rPr lang="ru-RU" sz="2400" dirty="0" smtClean="0"/>
              <a:t>Вася.</a:t>
            </a:r>
            <a:r>
              <a:rPr lang="en-US" sz="2400" dirty="0" smtClean="0"/>
              <a:t>Clone();</a:t>
            </a:r>
          </a:p>
          <a:p>
            <a:r>
              <a:rPr lang="en-US" sz="2400" dirty="0" smtClean="0"/>
              <a:t>            ...</a:t>
            </a:r>
          </a:p>
          <a:p>
            <a:r>
              <a:rPr lang="en-US" sz="2400" dirty="0" smtClean="0"/>
              <a:t>        }</a:t>
            </a:r>
          </a:p>
          <a:p>
            <a:r>
              <a:rPr lang="en-US" sz="2400" dirty="0" smtClean="0"/>
              <a:t>    }</a:t>
            </a:r>
          </a:p>
          <a:p>
            <a:r>
              <a:rPr lang="en-US" sz="2400" dirty="0" smtClean="0"/>
              <a:t>}</a:t>
            </a:r>
            <a:endParaRPr lang="ru-RU" sz="24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420788" y="5217011"/>
            <a:ext cx="758720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Объект Х ссылается на ту же область памяти, что и объект Вася. Следовательно, если мы внесем изменения в один из этих объектов, это отразится на другом. Объекты Y и Z, созданные путем клонирования, обладают собственными копиями значений полей и независимы от исходного объекта.</a:t>
            </a:r>
          </a:p>
        </p:txBody>
      </p:sp>
    </p:spTree>
    <p:extLst>
      <p:ext uri="{BB962C8B-B14F-4D97-AF65-F5344CB8AC3E}">
        <p14:creationId xmlns:p14="http://schemas.microsoft.com/office/powerpoint/2010/main" val="2761637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20688"/>
          </a:xfrm>
        </p:spPr>
        <p:txBody>
          <a:bodyPr>
            <a:normAutofit/>
          </a:bodyPr>
          <a:lstStyle/>
          <a:p>
            <a:r>
              <a:rPr lang="ru-RU" sz="2000" b="1" dirty="0"/>
              <a:t>Перебор объектов (интерфейс </a:t>
            </a:r>
            <a:r>
              <a:rPr lang="ru-RU" sz="2000" b="1" dirty="0" err="1"/>
              <a:t>IEnumerable</a:t>
            </a:r>
            <a:r>
              <a:rPr lang="ru-RU" sz="2000" b="1" dirty="0"/>
              <a:t>) и </a:t>
            </a:r>
            <a:r>
              <a:rPr lang="ru-RU" sz="2000" b="1" dirty="0" smtClean="0"/>
              <a:t>итераторы</a:t>
            </a:r>
            <a:endParaRPr lang="ru-RU" sz="2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476672"/>
            <a:ext cx="8928992" cy="612068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Оператор </a:t>
            </a:r>
            <a:r>
              <a:rPr lang="ru-RU" dirty="0" err="1">
                <a:solidFill>
                  <a:srgbClr val="0070C0"/>
                </a:solidFill>
              </a:rPr>
              <a:t>foreach</a:t>
            </a:r>
            <a:r>
              <a:rPr lang="ru-RU" dirty="0"/>
              <a:t> является удобным средством перебора элементов объекта. Массивы и все стандартные коллекции библиотеки .NET позволяют выполнять такой перебор благодаря тому, что в них реализованы интерфейсы </a:t>
            </a:r>
            <a:r>
              <a:rPr lang="ru-RU" dirty="0" err="1">
                <a:solidFill>
                  <a:srgbClr val="0070C0"/>
                </a:solidFill>
              </a:rPr>
              <a:t>IEnumerable</a:t>
            </a:r>
            <a:r>
              <a:rPr lang="ru-RU" dirty="0"/>
              <a:t> и </a:t>
            </a:r>
            <a:r>
              <a:rPr lang="ru-RU" dirty="0" err="1">
                <a:solidFill>
                  <a:srgbClr val="0070C0"/>
                </a:solidFill>
              </a:rPr>
              <a:t>IEnumerator</a:t>
            </a:r>
            <a:r>
              <a:rPr lang="ru-RU" dirty="0" smtClean="0"/>
              <a:t>.</a:t>
            </a:r>
            <a:endParaRPr lang="en-US" dirty="0" smtClean="0"/>
          </a:p>
          <a:p>
            <a:pPr marL="0" indent="0">
              <a:buNone/>
            </a:pPr>
            <a:r>
              <a:rPr lang="ru-RU" dirty="0"/>
              <a:t>Интерфейс </a:t>
            </a:r>
            <a:r>
              <a:rPr lang="ru-RU" dirty="0" err="1">
                <a:solidFill>
                  <a:srgbClr val="0070C0"/>
                </a:solidFill>
              </a:rPr>
              <a:t>IEnumerable</a:t>
            </a:r>
            <a:r>
              <a:rPr lang="ru-RU" dirty="0"/>
              <a:t> ( </a:t>
            </a:r>
            <a:r>
              <a:rPr lang="ru-RU" i="1" dirty="0"/>
              <a:t>перечислимый</a:t>
            </a:r>
            <a:r>
              <a:rPr lang="ru-RU" dirty="0"/>
              <a:t> ) определяет всего один метод — </a:t>
            </a:r>
            <a:r>
              <a:rPr lang="ru-RU" dirty="0" err="1">
                <a:solidFill>
                  <a:srgbClr val="0070C0"/>
                </a:solidFill>
              </a:rPr>
              <a:t>GetEnumerator</a:t>
            </a:r>
            <a:r>
              <a:rPr lang="ru-RU" dirty="0"/>
              <a:t>, возвращающий объект </a:t>
            </a:r>
            <a:r>
              <a:rPr lang="ru-RU" dirty="0" smtClean="0"/>
              <a:t>типа</a:t>
            </a:r>
            <a:r>
              <a:rPr lang="en-US" dirty="0" smtClean="0"/>
              <a:t> </a:t>
            </a:r>
            <a:r>
              <a:rPr lang="ru-RU" dirty="0" err="1" smtClean="0">
                <a:solidFill>
                  <a:srgbClr val="0070C0"/>
                </a:solidFill>
              </a:rPr>
              <a:t>IEnumerator</a:t>
            </a:r>
            <a:r>
              <a:rPr lang="ru-RU" dirty="0"/>
              <a:t> ( </a:t>
            </a:r>
            <a:r>
              <a:rPr lang="ru-RU" i="1" dirty="0" err="1"/>
              <a:t>перечислитель</a:t>
            </a:r>
            <a:r>
              <a:rPr lang="ru-RU" dirty="0"/>
              <a:t> ), который можно использовать для просмотра элементов объекта.</a:t>
            </a:r>
          </a:p>
        </p:txBody>
      </p:sp>
    </p:spTree>
    <p:extLst>
      <p:ext uri="{BB962C8B-B14F-4D97-AF65-F5344CB8AC3E}">
        <p14:creationId xmlns:p14="http://schemas.microsoft.com/office/powerpoint/2010/main" val="913979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20688"/>
          </a:xfrm>
        </p:spPr>
        <p:txBody>
          <a:bodyPr>
            <a:normAutofit/>
          </a:bodyPr>
          <a:lstStyle/>
          <a:p>
            <a:r>
              <a:rPr lang="ru-RU" sz="2000" b="1" dirty="0" smtClean="0"/>
              <a:t>Перебор объектов (интерфейс </a:t>
            </a:r>
            <a:r>
              <a:rPr lang="ru-RU" sz="2000" b="1" dirty="0" err="1" smtClean="0"/>
              <a:t>IEnumerable</a:t>
            </a:r>
            <a:r>
              <a:rPr lang="ru-RU" sz="2000" b="1" dirty="0" smtClean="0"/>
              <a:t>) и итераторы</a:t>
            </a:r>
            <a:endParaRPr lang="ru-RU" sz="2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548680"/>
            <a:ext cx="9036496" cy="612068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Интерфейс </a:t>
            </a:r>
            <a:r>
              <a:rPr lang="ru-RU" dirty="0" err="1"/>
              <a:t>IEnumerator</a:t>
            </a:r>
            <a:r>
              <a:rPr lang="ru-RU" dirty="0"/>
              <a:t> задает три элемента:</a:t>
            </a:r>
          </a:p>
          <a:p>
            <a:r>
              <a:rPr lang="ru-RU" dirty="0"/>
              <a:t>свойство </a:t>
            </a:r>
            <a:r>
              <a:rPr lang="ru-RU" dirty="0" err="1"/>
              <a:t>Current</a:t>
            </a:r>
            <a:r>
              <a:rPr lang="ru-RU" dirty="0"/>
              <a:t>, возвращающее текущий элемент объекта;</a:t>
            </a:r>
          </a:p>
          <a:p>
            <a:r>
              <a:rPr lang="ru-RU" dirty="0"/>
              <a:t>метод </a:t>
            </a:r>
            <a:r>
              <a:rPr lang="ru-RU" dirty="0" err="1"/>
              <a:t>MoveNext</a:t>
            </a:r>
            <a:r>
              <a:rPr lang="ru-RU" dirty="0"/>
              <a:t>, продвигающий </a:t>
            </a:r>
            <a:r>
              <a:rPr lang="ru-RU" dirty="0" err="1"/>
              <a:t>перечислитель</a:t>
            </a:r>
            <a:r>
              <a:rPr lang="ru-RU" dirty="0"/>
              <a:t> на следующий элемент объекта;</a:t>
            </a:r>
          </a:p>
          <a:p>
            <a:r>
              <a:rPr lang="ru-RU" dirty="0"/>
              <a:t>метод </a:t>
            </a:r>
            <a:r>
              <a:rPr lang="ru-RU" dirty="0" err="1"/>
              <a:t>Reset</a:t>
            </a:r>
            <a:r>
              <a:rPr lang="ru-RU" dirty="0"/>
              <a:t>, устанавливающий </a:t>
            </a:r>
            <a:r>
              <a:rPr lang="ru-RU" dirty="0" err="1"/>
              <a:t>перечислитель</a:t>
            </a:r>
            <a:r>
              <a:rPr lang="ru-RU" dirty="0"/>
              <a:t> в начало просмотра.</a:t>
            </a:r>
          </a:p>
          <a:p>
            <a:r>
              <a:rPr lang="ru-RU" dirty="0"/>
              <a:t>Цикл </a:t>
            </a:r>
            <a:r>
              <a:rPr lang="ru-RU" dirty="0" err="1"/>
              <a:t>foreach</a:t>
            </a:r>
            <a:r>
              <a:rPr lang="ru-RU" dirty="0"/>
              <a:t> использует эти методы для перебора элементов, из которых состоит объект.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70125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476672"/>
          </a:xfrm>
        </p:spPr>
        <p:txBody>
          <a:bodyPr>
            <a:normAutofit/>
          </a:bodyPr>
          <a:lstStyle/>
          <a:p>
            <a:r>
              <a:rPr lang="ru-RU" altLang="ru-RU" sz="2000" b="1" dirty="0"/>
              <a:t>Пример переопределения метода </a:t>
            </a:r>
            <a:r>
              <a:rPr lang="en-US" altLang="ru-RU" sz="2000" b="1" dirty="0"/>
              <a:t>Equals</a:t>
            </a:r>
            <a:endParaRPr lang="ru-RU" sz="2000" b="1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856193"/>
            <a:ext cx="8507412" cy="54329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30573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20688"/>
          </a:xfrm>
        </p:spPr>
        <p:txBody>
          <a:bodyPr>
            <a:normAutofit/>
          </a:bodyPr>
          <a:lstStyle/>
          <a:p>
            <a:r>
              <a:rPr lang="ru-RU" sz="2000" b="1" dirty="0" smtClean="0"/>
              <a:t>Перебор объектов (интерфейс </a:t>
            </a:r>
            <a:r>
              <a:rPr lang="ru-RU" sz="2000" b="1" dirty="0" err="1" smtClean="0"/>
              <a:t>IEnumerable</a:t>
            </a:r>
            <a:r>
              <a:rPr lang="ru-RU" sz="2000" b="1" dirty="0" smtClean="0"/>
              <a:t>) и итераторы</a:t>
            </a:r>
            <a:endParaRPr lang="ru-RU" sz="2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548680"/>
            <a:ext cx="8507288" cy="590465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/>
              <a:t>Таким образом, если требуется, чтобы для перебора элементов класса мог применяться цикл </a:t>
            </a:r>
            <a:r>
              <a:rPr lang="ru-RU" dirty="0" err="1">
                <a:solidFill>
                  <a:srgbClr val="0070C0"/>
                </a:solidFill>
              </a:rPr>
              <a:t>foreach</a:t>
            </a:r>
            <a:r>
              <a:rPr lang="ru-RU" dirty="0"/>
              <a:t>, необходимо реализовать четыре метода: </a:t>
            </a:r>
            <a:r>
              <a:rPr lang="ru-RU" dirty="0" err="1">
                <a:solidFill>
                  <a:srgbClr val="0070C0"/>
                </a:solidFill>
              </a:rPr>
              <a:t>GetEnumerator</a:t>
            </a:r>
            <a:r>
              <a:rPr lang="ru-RU" dirty="0">
                <a:solidFill>
                  <a:srgbClr val="0070C0"/>
                </a:solidFill>
              </a:rPr>
              <a:t>, </a:t>
            </a:r>
            <a:r>
              <a:rPr lang="ru-RU" dirty="0" err="1">
                <a:solidFill>
                  <a:srgbClr val="0070C0"/>
                </a:solidFill>
              </a:rPr>
              <a:t>Current</a:t>
            </a:r>
            <a:r>
              <a:rPr lang="ru-RU" dirty="0">
                <a:solidFill>
                  <a:srgbClr val="0070C0"/>
                </a:solidFill>
              </a:rPr>
              <a:t>, </a:t>
            </a:r>
            <a:r>
              <a:rPr lang="ru-RU" dirty="0" err="1">
                <a:solidFill>
                  <a:srgbClr val="0070C0"/>
                </a:solidFill>
              </a:rPr>
              <a:t>MoveNext</a:t>
            </a:r>
            <a:r>
              <a:rPr lang="ru-RU" dirty="0"/>
              <a:t> и </a:t>
            </a:r>
            <a:r>
              <a:rPr lang="ru-RU" dirty="0" err="1">
                <a:solidFill>
                  <a:srgbClr val="0070C0"/>
                </a:solidFill>
              </a:rPr>
              <a:t>Reset</a:t>
            </a:r>
            <a:r>
              <a:rPr lang="ru-RU" dirty="0"/>
              <a:t>. Это не интересная работа, а выполнять ее приходится часто, поэтому в версию 2.0 были введены средства, облегчающие выполнение перебора в объекте — </a:t>
            </a:r>
            <a:r>
              <a:rPr lang="ru-RU" dirty="0" smtClean="0"/>
              <a:t>итераторы.</a:t>
            </a:r>
            <a:r>
              <a:rPr lang="ru-RU" i="1" dirty="0"/>
              <a:t> </a:t>
            </a:r>
            <a:r>
              <a:rPr lang="ru-RU" b="1" i="1" dirty="0"/>
              <a:t>Итератор</a:t>
            </a:r>
            <a:r>
              <a:rPr lang="ru-RU" dirty="0"/>
              <a:t> представляет собой блок кода, задающий последовательность перебора элементов объекта. На каждом проходе </a:t>
            </a:r>
            <a:r>
              <a:rPr lang="ru-RU" dirty="0" smtClean="0"/>
              <a:t>цикла</a:t>
            </a:r>
            <a:r>
              <a:rPr lang="en-US" dirty="0" smtClean="0"/>
              <a:t> </a:t>
            </a:r>
            <a:r>
              <a:rPr lang="ru-RU" dirty="0" err="1" smtClean="0">
                <a:solidFill>
                  <a:srgbClr val="0070C0"/>
                </a:solidFill>
              </a:rPr>
              <a:t>foreach</a:t>
            </a:r>
            <a:r>
              <a:rPr lang="ru-RU" dirty="0"/>
              <a:t> выполняется один шаг итератора, заканчивающийся выдачей очередного значения. Выдача значения выполняется с помощью ключевого слова </a:t>
            </a:r>
            <a:r>
              <a:rPr lang="ru-RU" i="1" dirty="0" err="1">
                <a:solidFill>
                  <a:srgbClr val="0070C0"/>
                </a:solidFill>
              </a:rPr>
              <a:t>yield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08712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88640"/>
            <a:ext cx="8435280" cy="648072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using System;</a:t>
            </a:r>
          </a:p>
          <a:p>
            <a:pPr marL="0" indent="0">
              <a:buNone/>
            </a:pPr>
            <a:r>
              <a:rPr lang="en-US" dirty="0" smtClean="0"/>
              <a:t>using </a:t>
            </a:r>
            <a:r>
              <a:rPr lang="en-US" dirty="0" err="1" smtClean="0"/>
              <a:t>System.Collections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namespace ConsoleApplication1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    class Monster { ... }     class Daemon  { ... }</a:t>
            </a:r>
          </a:p>
          <a:p>
            <a:pPr marL="0" indent="0">
              <a:buNone/>
            </a:pPr>
            <a:r>
              <a:rPr lang="en-US" dirty="0" smtClean="0"/>
              <a:t>    class </a:t>
            </a:r>
            <a:r>
              <a:rPr lang="en-US" dirty="0" err="1" smtClean="0"/>
              <a:t>Stado</a:t>
            </a:r>
            <a:r>
              <a:rPr lang="en-US" dirty="0" smtClean="0"/>
              <a:t> : </a:t>
            </a:r>
            <a:r>
              <a:rPr lang="en-US" dirty="0" err="1" smtClean="0"/>
              <a:t>IEnumerable</a:t>
            </a:r>
            <a:r>
              <a:rPr lang="en-US" dirty="0" smtClean="0"/>
              <a:t>                                           // 1</a:t>
            </a:r>
          </a:p>
          <a:p>
            <a:pPr marL="0" indent="0">
              <a:buNone/>
            </a:pPr>
            <a:r>
              <a:rPr lang="en-US" dirty="0" smtClean="0"/>
              <a:t>    {</a:t>
            </a:r>
          </a:p>
          <a:p>
            <a:pPr marL="0" indent="0">
              <a:buNone/>
            </a:pPr>
            <a:r>
              <a:rPr lang="en-US" dirty="0" smtClean="0"/>
              <a:t>        private Monster[] mas;        private </a:t>
            </a:r>
            <a:r>
              <a:rPr lang="en-US" dirty="0" err="1" smtClean="0"/>
              <a:t>int</a:t>
            </a:r>
            <a:r>
              <a:rPr lang="en-US" dirty="0" smtClean="0"/>
              <a:t> n;</a:t>
            </a:r>
          </a:p>
          <a:p>
            <a:pPr marL="0" indent="0">
              <a:buNone/>
            </a:pPr>
            <a:r>
              <a:rPr lang="en-US" dirty="0" smtClean="0"/>
              <a:t>        public </a:t>
            </a:r>
            <a:r>
              <a:rPr lang="en-US" dirty="0" err="1" smtClean="0"/>
              <a:t>Stado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 smtClean="0"/>
              <a:t>        {            mas = new Monster[10];            n = 0;        }</a:t>
            </a:r>
          </a:p>
          <a:p>
            <a:pPr marL="0" indent="0">
              <a:buNone/>
            </a:pPr>
            <a:r>
              <a:rPr lang="en-US" dirty="0" smtClean="0"/>
              <a:t>        public </a:t>
            </a:r>
            <a:r>
              <a:rPr lang="en-US" dirty="0" err="1" smtClean="0"/>
              <a:t>IEnumerator</a:t>
            </a:r>
            <a:r>
              <a:rPr lang="en-US" dirty="0" smtClean="0"/>
              <a:t> </a:t>
            </a:r>
            <a:r>
              <a:rPr lang="en-US" dirty="0" err="1" smtClean="0"/>
              <a:t>GetEnumerator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 smtClean="0"/>
              <a:t>        {            for (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0; </a:t>
            </a:r>
            <a:r>
              <a:rPr lang="en-US" dirty="0" err="1" smtClean="0"/>
              <a:t>i</a:t>
            </a:r>
            <a:r>
              <a:rPr lang="en-US" dirty="0" smtClean="0"/>
              <a:t> &lt; n; ++</a:t>
            </a:r>
            <a:r>
              <a:rPr lang="en-US" dirty="0" err="1" smtClean="0"/>
              <a:t>i</a:t>
            </a:r>
            <a:r>
              <a:rPr lang="en-US" dirty="0" smtClean="0"/>
              <a:t> ) yield return mas[</a:t>
            </a:r>
            <a:r>
              <a:rPr lang="en-US" dirty="0" err="1" smtClean="0"/>
              <a:t>i</a:t>
            </a:r>
            <a:r>
              <a:rPr lang="en-US" dirty="0" smtClean="0"/>
              <a:t>];    }      // 2</a:t>
            </a:r>
          </a:p>
          <a:p>
            <a:pPr marL="0" indent="0">
              <a:buNone/>
            </a:pPr>
            <a:r>
              <a:rPr lang="en-US" dirty="0" smtClean="0"/>
              <a:t>        public void Add( Monster m )</a:t>
            </a:r>
          </a:p>
          <a:p>
            <a:pPr marL="0" indent="0">
              <a:buNone/>
            </a:pPr>
            <a:r>
              <a:rPr lang="en-US" dirty="0" smtClean="0"/>
              <a:t>        {</a:t>
            </a:r>
          </a:p>
          <a:p>
            <a:pPr marL="0" indent="0">
              <a:buNone/>
            </a:pPr>
            <a:r>
              <a:rPr lang="en-US" dirty="0" smtClean="0"/>
              <a:t>            if ( n &gt;= 10 ) return;</a:t>
            </a:r>
          </a:p>
          <a:p>
            <a:pPr marL="0" indent="0">
              <a:buNone/>
            </a:pPr>
            <a:r>
              <a:rPr lang="en-US" dirty="0" smtClean="0"/>
              <a:t>            mas[n] = m;</a:t>
            </a:r>
          </a:p>
          <a:p>
            <a:pPr marL="0" indent="0">
              <a:buNone/>
            </a:pPr>
            <a:r>
              <a:rPr lang="en-US" dirty="0" smtClean="0"/>
              <a:t>            ++n;</a:t>
            </a:r>
          </a:p>
          <a:p>
            <a:pPr marL="0" indent="0">
              <a:buNone/>
            </a:pPr>
            <a:r>
              <a:rPr lang="en-US" dirty="0" smtClean="0"/>
              <a:t>        }</a:t>
            </a:r>
          </a:p>
          <a:p>
            <a:pPr marL="0" indent="0">
              <a:buNone/>
            </a:pPr>
            <a:r>
              <a:rPr lang="en-US" dirty="0" smtClean="0"/>
              <a:t>   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352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74136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class Class1</a:t>
            </a:r>
          </a:p>
          <a:p>
            <a:pPr marL="0" indent="0">
              <a:buNone/>
            </a:pPr>
            <a:r>
              <a:rPr lang="en-US" dirty="0" smtClean="0"/>
              <a:t>    {   static void Main()</a:t>
            </a:r>
          </a:p>
          <a:p>
            <a:pPr marL="0" indent="0">
              <a:buNone/>
            </a:pPr>
            <a:r>
              <a:rPr lang="en-US" dirty="0" smtClean="0"/>
              <a:t>        {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Stado</a:t>
            </a:r>
            <a:r>
              <a:rPr lang="en-US" dirty="0" smtClean="0"/>
              <a:t> s = new </a:t>
            </a:r>
            <a:r>
              <a:rPr lang="en-US" dirty="0" err="1" smtClean="0"/>
              <a:t>Stado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s.Add</a:t>
            </a:r>
            <a:r>
              <a:rPr lang="en-US" dirty="0" smtClean="0"/>
              <a:t>( new Monster() );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s.Add</a:t>
            </a:r>
            <a:r>
              <a:rPr lang="en-US" dirty="0" smtClean="0"/>
              <a:t>( new Monster("</a:t>
            </a:r>
            <a:r>
              <a:rPr lang="ru-RU" dirty="0" smtClean="0"/>
              <a:t>Вася") );</a:t>
            </a:r>
          </a:p>
          <a:p>
            <a:pPr marL="0" indent="0">
              <a:buNone/>
            </a:pPr>
            <a:r>
              <a:rPr lang="ru-RU" dirty="0" smtClean="0"/>
              <a:t>            </a:t>
            </a:r>
            <a:r>
              <a:rPr lang="en-US" dirty="0" err="1" smtClean="0"/>
              <a:t>s.Add</a:t>
            </a:r>
            <a:r>
              <a:rPr lang="en-US" dirty="0" smtClean="0"/>
              <a:t>( new Daemon() );            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foreach</a:t>
            </a:r>
            <a:r>
              <a:rPr lang="en-US" dirty="0" smtClean="0"/>
              <a:t> ( Monster m in s ) </a:t>
            </a:r>
            <a:r>
              <a:rPr lang="en-US" dirty="0" err="1" smtClean="0"/>
              <a:t>m.Passport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        }</a:t>
            </a:r>
          </a:p>
          <a:p>
            <a:pPr marL="0" indent="0">
              <a:buNone/>
            </a:pPr>
            <a:r>
              <a:rPr lang="en-US" dirty="0" smtClean="0"/>
              <a:t>    }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ru-RU" dirty="0"/>
              <a:t>Все, что требуется сделать в версии 2.0 для поддержки перебора — указать, что класс реализует интерфейс </a:t>
            </a:r>
            <a:r>
              <a:rPr lang="ru-RU" dirty="0" smtClean="0">
                <a:solidFill>
                  <a:srgbClr val="0070C0"/>
                </a:solidFill>
              </a:rPr>
              <a:t>I</a:t>
            </a:r>
            <a:r>
              <a:rPr lang="en-US" dirty="0" smtClean="0">
                <a:solidFill>
                  <a:srgbClr val="0070C0"/>
                </a:solidFill>
              </a:rPr>
              <a:t>E</a:t>
            </a:r>
            <a:r>
              <a:rPr lang="ru-RU" dirty="0" err="1" smtClean="0">
                <a:solidFill>
                  <a:srgbClr val="0070C0"/>
                </a:solidFill>
              </a:rPr>
              <a:t>numerable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ru-RU" dirty="0" smtClean="0"/>
              <a:t>(</a:t>
            </a:r>
            <a:r>
              <a:rPr lang="ru-RU" dirty="0"/>
              <a:t>оператор 1), и описать итератор (оператор 2). Доступ к нему может быть осуществлен через методы </a:t>
            </a:r>
            <a:r>
              <a:rPr lang="ru-RU" dirty="0" err="1">
                <a:solidFill>
                  <a:srgbClr val="0070C0"/>
                </a:solidFill>
              </a:rPr>
              <a:t>MoveNext</a:t>
            </a:r>
            <a:r>
              <a:rPr lang="ru-RU" dirty="0"/>
              <a:t> и </a:t>
            </a:r>
            <a:r>
              <a:rPr lang="ru-RU" dirty="0" err="1" smtClean="0">
                <a:solidFill>
                  <a:srgbClr val="0070C0"/>
                </a:solidFill>
              </a:rPr>
              <a:t>Current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ru-RU" dirty="0" smtClean="0"/>
              <a:t>интерфейса</a:t>
            </a:r>
            <a:r>
              <a:rPr lang="ru-RU" dirty="0"/>
              <a:t> </a:t>
            </a:r>
            <a:r>
              <a:rPr lang="ru-RU" dirty="0" err="1">
                <a:solidFill>
                  <a:srgbClr val="0070C0"/>
                </a:solidFill>
              </a:rPr>
              <a:t>IEnumerator</a:t>
            </a:r>
            <a:endParaRPr lang="ru-RU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213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188640"/>
            <a:ext cx="8507288" cy="648072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smtClean="0"/>
              <a:t>using System;</a:t>
            </a:r>
          </a:p>
          <a:p>
            <a:pPr marL="0" indent="0">
              <a:buNone/>
            </a:pPr>
            <a:r>
              <a:rPr lang="en-US" dirty="0" smtClean="0"/>
              <a:t>using </a:t>
            </a:r>
            <a:r>
              <a:rPr lang="en-US" dirty="0" err="1" smtClean="0"/>
              <a:t>System.Collections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using </a:t>
            </a:r>
            <a:r>
              <a:rPr lang="en-US" dirty="0" err="1" smtClean="0"/>
              <a:t>MonsterLib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namespace ConsoleApplication1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    class Monster { ... }    class Daemon  { ... }</a:t>
            </a:r>
          </a:p>
          <a:p>
            <a:pPr marL="0" indent="0">
              <a:buNone/>
            </a:pPr>
            <a:r>
              <a:rPr lang="en-US" dirty="0" smtClean="0"/>
              <a:t>    class </a:t>
            </a:r>
            <a:r>
              <a:rPr lang="en-US" dirty="0" err="1" smtClean="0"/>
              <a:t>Stado</a:t>
            </a:r>
            <a:r>
              <a:rPr lang="en-US" dirty="0" smtClean="0"/>
              <a:t> : </a:t>
            </a:r>
            <a:r>
              <a:rPr lang="en-US" dirty="0" err="1" smtClean="0"/>
              <a:t>IEnumerable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{</a:t>
            </a:r>
          </a:p>
          <a:p>
            <a:pPr marL="0" indent="0">
              <a:buNone/>
            </a:pPr>
            <a:r>
              <a:rPr lang="en-US" dirty="0" smtClean="0"/>
              <a:t>        private Monster[] mas;        private </a:t>
            </a:r>
            <a:r>
              <a:rPr lang="en-US" dirty="0" err="1" smtClean="0"/>
              <a:t>int</a:t>
            </a:r>
            <a:r>
              <a:rPr lang="en-US" dirty="0" smtClean="0"/>
              <a:t> n;</a:t>
            </a:r>
          </a:p>
          <a:p>
            <a:pPr marL="0" indent="0">
              <a:buNone/>
            </a:pPr>
            <a:r>
              <a:rPr lang="en-US" dirty="0" smtClean="0"/>
              <a:t>        public </a:t>
            </a:r>
            <a:r>
              <a:rPr lang="en-US" dirty="0" err="1" smtClean="0"/>
              <a:t>Stado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 smtClean="0"/>
              <a:t>        {            mas = new Monster[10];            n = 0;        }</a:t>
            </a:r>
          </a:p>
          <a:p>
            <a:pPr marL="0" indent="0">
              <a:buNone/>
            </a:pPr>
            <a:r>
              <a:rPr lang="en-US" dirty="0" smtClean="0"/>
              <a:t>        public </a:t>
            </a:r>
            <a:r>
              <a:rPr lang="en-US" dirty="0" err="1" smtClean="0"/>
              <a:t>IEnumerator</a:t>
            </a:r>
            <a:r>
              <a:rPr lang="en-US" dirty="0" smtClean="0"/>
              <a:t> </a:t>
            </a:r>
            <a:r>
              <a:rPr lang="en-US" dirty="0" err="1" smtClean="0"/>
              <a:t>GetEnumerator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 smtClean="0"/>
              <a:t>        {            for (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0; </a:t>
            </a:r>
            <a:r>
              <a:rPr lang="en-US" dirty="0" err="1" smtClean="0"/>
              <a:t>i</a:t>
            </a:r>
            <a:r>
              <a:rPr lang="en-US" dirty="0" smtClean="0"/>
              <a:t> &lt; n; ++</a:t>
            </a:r>
            <a:r>
              <a:rPr lang="en-US" dirty="0" err="1" smtClean="0"/>
              <a:t>i</a:t>
            </a:r>
            <a:r>
              <a:rPr lang="en-US" dirty="0" smtClean="0"/>
              <a:t> ) yield return mas[</a:t>
            </a:r>
            <a:r>
              <a:rPr lang="en-US" dirty="0" err="1" smtClean="0"/>
              <a:t>i</a:t>
            </a:r>
            <a:r>
              <a:rPr lang="en-US" dirty="0" smtClean="0"/>
              <a:t>];        }</a:t>
            </a:r>
          </a:p>
          <a:p>
            <a:pPr marL="0" indent="0">
              <a:buNone/>
            </a:pPr>
            <a:r>
              <a:rPr lang="en-US" dirty="0" smtClean="0"/>
              <a:t>        public </a:t>
            </a:r>
            <a:r>
              <a:rPr lang="en-US" dirty="0" err="1" smtClean="0"/>
              <a:t>IEnumerable</a:t>
            </a:r>
            <a:r>
              <a:rPr lang="en-US" dirty="0" smtClean="0"/>
              <a:t> Backwards()                 // </a:t>
            </a:r>
            <a:r>
              <a:rPr lang="ru-RU" dirty="0" smtClean="0"/>
              <a:t>в обратном порядке</a:t>
            </a:r>
          </a:p>
          <a:p>
            <a:pPr marL="0" indent="0">
              <a:buNone/>
            </a:pPr>
            <a:r>
              <a:rPr lang="ru-RU" dirty="0" smtClean="0"/>
              <a:t>        {            </a:t>
            </a:r>
            <a:r>
              <a:rPr lang="en-US" dirty="0" smtClean="0"/>
              <a:t>for (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n - 1; </a:t>
            </a:r>
            <a:r>
              <a:rPr lang="en-US" dirty="0" err="1" smtClean="0"/>
              <a:t>i</a:t>
            </a:r>
            <a:r>
              <a:rPr lang="en-US" dirty="0" smtClean="0"/>
              <a:t> &gt;= 0; --</a:t>
            </a:r>
            <a:r>
              <a:rPr lang="en-US" dirty="0" err="1" smtClean="0"/>
              <a:t>i</a:t>
            </a:r>
            <a:r>
              <a:rPr lang="en-US" dirty="0" smtClean="0"/>
              <a:t> ) yield return mas[</a:t>
            </a:r>
            <a:r>
              <a:rPr lang="en-US" dirty="0" err="1" smtClean="0"/>
              <a:t>i</a:t>
            </a:r>
            <a:r>
              <a:rPr lang="en-US" dirty="0" smtClean="0"/>
              <a:t>];        }</a:t>
            </a:r>
          </a:p>
          <a:p>
            <a:pPr marL="0" indent="0">
              <a:buNone/>
            </a:pPr>
            <a:r>
              <a:rPr lang="en-US" dirty="0" smtClean="0"/>
              <a:t>        public </a:t>
            </a:r>
            <a:r>
              <a:rPr lang="en-US" dirty="0" err="1" smtClean="0"/>
              <a:t>IEnumerable</a:t>
            </a:r>
            <a:r>
              <a:rPr lang="en-US" dirty="0" smtClean="0"/>
              <a:t> </a:t>
            </a:r>
            <a:r>
              <a:rPr lang="en-US" dirty="0" err="1" smtClean="0"/>
              <a:t>MonstersOnly</a:t>
            </a:r>
            <a:r>
              <a:rPr lang="en-US" dirty="0" smtClean="0"/>
              <a:t>()                  // </a:t>
            </a:r>
            <a:r>
              <a:rPr lang="ru-RU" dirty="0" smtClean="0"/>
              <a:t>только монстры</a:t>
            </a:r>
          </a:p>
          <a:p>
            <a:pPr marL="0" indent="0">
              <a:buNone/>
            </a:pPr>
            <a:r>
              <a:rPr lang="ru-RU" dirty="0" smtClean="0"/>
              <a:t>        {            </a:t>
            </a:r>
            <a:r>
              <a:rPr lang="en-US" dirty="0" smtClean="0"/>
              <a:t>for (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0; </a:t>
            </a:r>
            <a:r>
              <a:rPr lang="en-US" dirty="0" err="1" smtClean="0"/>
              <a:t>i</a:t>
            </a:r>
            <a:r>
              <a:rPr lang="en-US" dirty="0" smtClean="0"/>
              <a:t> &lt; n; ++</a:t>
            </a:r>
            <a:r>
              <a:rPr lang="en-US" dirty="0" err="1" smtClean="0"/>
              <a:t>i</a:t>
            </a:r>
            <a:r>
              <a:rPr lang="en-US" dirty="0" smtClean="0"/>
              <a:t> )</a:t>
            </a:r>
          </a:p>
          <a:p>
            <a:pPr marL="0" indent="0">
              <a:buNone/>
            </a:pPr>
            <a:r>
              <a:rPr lang="en-US" dirty="0" smtClean="0"/>
              <a:t>               	 if ( mas[</a:t>
            </a:r>
            <a:r>
              <a:rPr lang="en-US" dirty="0" err="1" smtClean="0"/>
              <a:t>i</a:t>
            </a:r>
            <a:r>
              <a:rPr lang="en-US" dirty="0" smtClean="0"/>
              <a:t>].</a:t>
            </a:r>
            <a:r>
              <a:rPr lang="en-US" dirty="0" err="1" smtClean="0"/>
              <a:t>GetType</a:t>
            </a:r>
            <a:r>
              <a:rPr lang="en-US" dirty="0" smtClean="0"/>
              <a:t>().Name == "Monster" )    yield return mas[</a:t>
            </a:r>
            <a:r>
              <a:rPr lang="en-US" dirty="0" err="1" smtClean="0"/>
              <a:t>i</a:t>
            </a:r>
            <a:r>
              <a:rPr lang="en-US" dirty="0" smtClean="0"/>
              <a:t>];</a:t>
            </a:r>
          </a:p>
          <a:p>
            <a:pPr marL="0" indent="0">
              <a:buNone/>
            </a:pPr>
            <a:r>
              <a:rPr lang="en-US" dirty="0" smtClean="0"/>
              <a:t>        }</a:t>
            </a:r>
          </a:p>
          <a:p>
            <a:pPr marL="0" indent="0">
              <a:buNone/>
            </a:pPr>
            <a:r>
              <a:rPr lang="en-US" dirty="0" smtClean="0"/>
              <a:t>        public void Add( Monster m )</a:t>
            </a:r>
          </a:p>
          <a:p>
            <a:pPr marL="0" indent="0">
              <a:buNone/>
            </a:pPr>
            <a:r>
              <a:rPr lang="en-US" dirty="0" smtClean="0"/>
              <a:t>        {            if ( n &gt;= 10 ) return;            mas[n] = m;             ++n;        }</a:t>
            </a:r>
          </a:p>
          <a:p>
            <a:pPr marL="0" indent="0">
              <a:buNone/>
            </a:pPr>
            <a:r>
              <a:rPr lang="en-US" dirty="0" smtClean="0"/>
              <a:t>    }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06656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188640"/>
            <a:ext cx="8579296" cy="6408712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smtClean="0"/>
              <a:t>class Class1</a:t>
            </a:r>
          </a:p>
          <a:p>
            <a:pPr marL="0" indent="0">
              <a:buNone/>
            </a:pPr>
            <a:r>
              <a:rPr lang="en-US" dirty="0" smtClean="0"/>
              <a:t>    {   static void Main()</a:t>
            </a:r>
          </a:p>
          <a:p>
            <a:pPr marL="0" indent="0">
              <a:buNone/>
            </a:pPr>
            <a:r>
              <a:rPr lang="en-US" dirty="0" smtClean="0"/>
              <a:t>        {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Stado</a:t>
            </a:r>
            <a:r>
              <a:rPr lang="en-US" dirty="0" smtClean="0"/>
              <a:t> s = new </a:t>
            </a:r>
            <a:r>
              <a:rPr lang="en-US" dirty="0" err="1" smtClean="0"/>
              <a:t>Stado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s.Add</a:t>
            </a:r>
            <a:r>
              <a:rPr lang="en-US" dirty="0" smtClean="0"/>
              <a:t>( new Monster() );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s.Add</a:t>
            </a:r>
            <a:r>
              <a:rPr lang="en-US" dirty="0" smtClean="0"/>
              <a:t>( new Monster("</a:t>
            </a:r>
            <a:r>
              <a:rPr lang="ru-RU" dirty="0" smtClean="0"/>
              <a:t>Вася") );</a:t>
            </a:r>
          </a:p>
          <a:p>
            <a:pPr marL="0" indent="0">
              <a:buNone/>
            </a:pPr>
            <a:r>
              <a:rPr lang="ru-RU" dirty="0" smtClean="0"/>
              <a:t>            </a:t>
            </a:r>
            <a:r>
              <a:rPr lang="en-US" dirty="0" err="1" smtClean="0"/>
              <a:t>s.Add</a:t>
            </a:r>
            <a:r>
              <a:rPr lang="en-US" dirty="0" smtClean="0"/>
              <a:t>( new Daemon() );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foreach</a:t>
            </a:r>
            <a:r>
              <a:rPr lang="en-US" dirty="0" smtClean="0"/>
              <a:t> ( Monster </a:t>
            </a:r>
            <a:r>
              <a:rPr lang="en-US" dirty="0" err="1" smtClean="0"/>
              <a:t>i</a:t>
            </a:r>
            <a:r>
              <a:rPr lang="en-US" dirty="0" smtClean="0"/>
              <a:t> in s )                </a:t>
            </a:r>
            <a:r>
              <a:rPr lang="en-US" dirty="0" err="1" smtClean="0"/>
              <a:t>i.Passport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foreach</a:t>
            </a:r>
            <a:r>
              <a:rPr lang="en-US" dirty="0" smtClean="0"/>
              <a:t> ( Monster </a:t>
            </a:r>
            <a:r>
              <a:rPr lang="en-US" dirty="0" err="1" smtClean="0"/>
              <a:t>i</a:t>
            </a:r>
            <a:r>
              <a:rPr lang="en-US" dirty="0" smtClean="0"/>
              <a:t> in </a:t>
            </a:r>
            <a:r>
              <a:rPr lang="en-US" dirty="0" err="1" smtClean="0"/>
              <a:t>s.Backwards</a:t>
            </a:r>
            <a:r>
              <a:rPr lang="en-US" dirty="0" smtClean="0"/>
              <a:t>() )    </a:t>
            </a:r>
            <a:r>
              <a:rPr lang="en-US" dirty="0" err="1" smtClean="0"/>
              <a:t>i.Passport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foreach</a:t>
            </a:r>
            <a:r>
              <a:rPr lang="en-US" dirty="0" smtClean="0"/>
              <a:t> ( Monster </a:t>
            </a:r>
            <a:r>
              <a:rPr lang="en-US" dirty="0" err="1" smtClean="0"/>
              <a:t>i</a:t>
            </a:r>
            <a:r>
              <a:rPr lang="en-US" dirty="0" smtClean="0"/>
              <a:t> in </a:t>
            </a:r>
            <a:r>
              <a:rPr lang="en-US" dirty="0" err="1" smtClean="0"/>
              <a:t>s.MonstersOnly</a:t>
            </a:r>
            <a:r>
              <a:rPr lang="en-US" dirty="0" smtClean="0"/>
              <a:t>() ) </a:t>
            </a:r>
            <a:r>
              <a:rPr lang="en-US" dirty="0" err="1" smtClean="0"/>
              <a:t>i.Passport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        }</a:t>
            </a:r>
          </a:p>
          <a:p>
            <a:pPr marL="0" indent="0">
              <a:buNone/>
            </a:pPr>
            <a:r>
              <a:rPr lang="en-US" dirty="0" smtClean="0"/>
              <a:t>    }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13795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576064"/>
          </a:xfrm>
        </p:spPr>
        <p:txBody>
          <a:bodyPr>
            <a:normAutofit/>
          </a:bodyPr>
          <a:lstStyle/>
          <a:p>
            <a:r>
              <a:rPr lang="ru-RU" sz="2000" b="1" dirty="0" smtClean="0"/>
              <a:t>Перебор объектов (интерфейс </a:t>
            </a:r>
            <a:r>
              <a:rPr lang="ru-RU" sz="2000" b="1" dirty="0" err="1" smtClean="0"/>
              <a:t>IEnumerable</a:t>
            </a:r>
            <a:r>
              <a:rPr lang="ru-RU" sz="2000" b="1" dirty="0" smtClean="0"/>
              <a:t>) и итераторы</a:t>
            </a:r>
            <a:endParaRPr lang="ru-RU" sz="2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048672"/>
          </a:xfrm>
        </p:spPr>
        <p:txBody>
          <a:bodyPr>
            <a:normAutofit fontScale="70000" lnSpcReduction="20000"/>
          </a:bodyPr>
          <a:lstStyle/>
          <a:p>
            <a:r>
              <a:rPr lang="ru-RU" dirty="0"/>
              <a:t>Блок итератора синтаксически представляет собой обычный блок и может встречаться в теле метода, операции или части </a:t>
            </a:r>
            <a:r>
              <a:rPr lang="ru-RU" dirty="0" err="1">
                <a:solidFill>
                  <a:srgbClr val="0070C0"/>
                </a:solidFill>
              </a:rPr>
              <a:t>get</a:t>
            </a:r>
            <a:r>
              <a:rPr lang="ru-RU" dirty="0"/>
              <a:t> свойства, если соответствующее возвращаемое значение имеет тип </a:t>
            </a:r>
            <a:r>
              <a:rPr lang="ru-RU" dirty="0" err="1">
                <a:solidFill>
                  <a:srgbClr val="0070C0"/>
                </a:solidFill>
              </a:rPr>
              <a:t>IEnumerable</a:t>
            </a:r>
            <a:r>
              <a:rPr lang="ru-RU" dirty="0"/>
              <a:t> или</a:t>
            </a:r>
            <a:r>
              <a:rPr lang="ru-RU" dirty="0">
                <a:solidFill>
                  <a:srgbClr val="0070C0"/>
                </a:solidFill>
              </a:rPr>
              <a:t> </a:t>
            </a:r>
            <a:r>
              <a:rPr lang="ru-RU" dirty="0" err="1">
                <a:solidFill>
                  <a:srgbClr val="0070C0"/>
                </a:solidFill>
              </a:rPr>
              <a:t>IEnumerator</a:t>
            </a:r>
            <a:r>
              <a:rPr lang="ru-RU" dirty="0">
                <a:solidFill>
                  <a:srgbClr val="0070C0"/>
                </a:solidFill>
              </a:rPr>
              <a:t>.</a:t>
            </a:r>
          </a:p>
          <a:p>
            <a:r>
              <a:rPr lang="ru-RU" dirty="0"/>
              <a:t>В теле блока итератора могут встречаться две конструкции:</a:t>
            </a:r>
          </a:p>
          <a:p>
            <a:r>
              <a:rPr lang="ru-RU" i="1" dirty="0" err="1" smtClean="0">
                <a:solidFill>
                  <a:srgbClr val="0070C0"/>
                </a:solidFill>
              </a:rPr>
              <a:t>yield</a:t>
            </a:r>
            <a:r>
              <a:rPr lang="ru-RU" dirty="0">
                <a:solidFill>
                  <a:srgbClr val="0070C0"/>
                </a:solidFill>
              </a:rPr>
              <a:t> </a:t>
            </a:r>
            <a:r>
              <a:rPr lang="ru-RU" dirty="0" err="1">
                <a:solidFill>
                  <a:srgbClr val="0070C0"/>
                </a:solidFill>
              </a:rPr>
              <a:t>return</a:t>
            </a:r>
            <a:r>
              <a:rPr lang="ru-RU" dirty="0"/>
              <a:t> формирует значение, выдаваемое на очередной итерации;</a:t>
            </a:r>
          </a:p>
          <a:p>
            <a:r>
              <a:rPr lang="ru-RU" i="1" dirty="0" err="1">
                <a:solidFill>
                  <a:srgbClr val="0070C0"/>
                </a:solidFill>
              </a:rPr>
              <a:t>yield</a:t>
            </a:r>
            <a:r>
              <a:rPr lang="ru-RU" dirty="0">
                <a:solidFill>
                  <a:srgbClr val="0070C0"/>
                </a:solidFill>
              </a:rPr>
              <a:t> </a:t>
            </a:r>
            <a:r>
              <a:rPr lang="ru-RU" dirty="0" err="1">
                <a:solidFill>
                  <a:srgbClr val="0070C0"/>
                </a:solidFill>
              </a:rPr>
              <a:t>break</a:t>
            </a:r>
            <a:r>
              <a:rPr lang="ru-RU" dirty="0"/>
              <a:t> сигнализирует о завершении итерации.</a:t>
            </a:r>
          </a:p>
          <a:p>
            <a:r>
              <a:rPr lang="ru-RU" dirty="0"/>
              <a:t>Ключевое слово </a:t>
            </a:r>
            <a:r>
              <a:rPr lang="ru-RU" i="1" dirty="0" err="1">
                <a:solidFill>
                  <a:srgbClr val="0070C0"/>
                </a:solidFill>
              </a:rPr>
              <a:t>yield</a:t>
            </a:r>
            <a:r>
              <a:rPr lang="ru-RU" dirty="0"/>
              <a:t> имеет специальное значение для компилятора только в этих конструкциях.</a:t>
            </a:r>
          </a:p>
          <a:p>
            <a:r>
              <a:rPr lang="ru-RU" dirty="0"/>
              <a:t>Код блока итератора выполняется не так, как обычные блоки. Компилятор формирует служебный </a:t>
            </a:r>
            <a:r>
              <a:rPr lang="ru-RU" i="1" dirty="0"/>
              <a:t>объект-</a:t>
            </a:r>
            <a:r>
              <a:rPr lang="ru-RU" i="1" dirty="0" err="1"/>
              <a:t>перечислитель</a:t>
            </a:r>
            <a:r>
              <a:rPr lang="ru-RU" dirty="0"/>
              <a:t>, при вызове метода </a:t>
            </a:r>
            <a:r>
              <a:rPr lang="ru-RU" dirty="0" err="1">
                <a:solidFill>
                  <a:srgbClr val="0070C0"/>
                </a:solidFill>
              </a:rPr>
              <a:t>MoveNext</a:t>
            </a:r>
            <a:r>
              <a:rPr lang="ru-RU" dirty="0"/>
              <a:t> которого выполняется код блока итератора, выдающий очередное значение с помощью ключевого слова </a:t>
            </a:r>
            <a:r>
              <a:rPr lang="ru-RU" i="1" dirty="0" err="1">
                <a:solidFill>
                  <a:srgbClr val="0070C0"/>
                </a:solidFill>
              </a:rPr>
              <a:t>yield</a:t>
            </a:r>
            <a:r>
              <a:rPr lang="ru-RU" dirty="0"/>
              <a:t>. Следующий вызов метода </a:t>
            </a:r>
            <a:r>
              <a:rPr lang="ru-RU" dirty="0" err="1">
                <a:solidFill>
                  <a:srgbClr val="0070C0"/>
                </a:solidFill>
              </a:rPr>
              <a:t>MoveNext</a:t>
            </a:r>
            <a:r>
              <a:rPr lang="ru-RU" dirty="0"/>
              <a:t> объекта-</a:t>
            </a:r>
            <a:r>
              <a:rPr lang="ru-RU" dirty="0" err="1"/>
              <a:t>перечислителя</a:t>
            </a:r>
            <a:r>
              <a:rPr lang="ru-RU" dirty="0"/>
              <a:t> возобновляет выполнение блока итератора с момента, на котором он был приостановлен в предыдущий раз.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75492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92696"/>
          </a:xfrm>
        </p:spPr>
        <p:txBody>
          <a:bodyPr>
            <a:normAutofit/>
          </a:bodyPr>
          <a:lstStyle/>
          <a:p>
            <a:r>
              <a:rPr lang="ru-RU" altLang="ru-RU" sz="2000" b="1" dirty="0" smtClean="0"/>
              <a:t>Параметризованные интерфейсы</a:t>
            </a:r>
            <a:endParaRPr lang="ru-RU" sz="2000" b="1" dirty="0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851" y="700277"/>
            <a:ext cx="8608298" cy="58892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98105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4704"/>
          </a:xfrm>
        </p:spPr>
        <p:txBody>
          <a:bodyPr>
            <a:normAutofit/>
          </a:bodyPr>
          <a:lstStyle/>
          <a:p>
            <a:r>
              <a:rPr lang="ru-RU" sz="2000" b="1" dirty="0"/>
              <a:t>Контейнерные </a:t>
            </a:r>
            <a:r>
              <a:rPr lang="ru-RU" sz="2000" b="1" dirty="0" smtClean="0"/>
              <a:t>классы</a:t>
            </a:r>
            <a:r>
              <a:rPr lang="en-US" sz="2000" b="1" dirty="0" smtClean="0"/>
              <a:t>. </a:t>
            </a:r>
            <a:r>
              <a:rPr lang="ru-RU" sz="2000" b="1" dirty="0" smtClean="0"/>
              <a:t>Абстрактные </a:t>
            </a:r>
            <a:r>
              <a:rPr lang="ru-RU" sz="2000" b="1" dirty="0"/>
              <a:t>структуры </a:t>
            </a:r>
            <a:r>
              <a:rPr lang="ru-RU" sz="2000" b="1" dirty="0" smtClean="0"/>
              <a:t>данных</a:t>
            </a:r>
            <a:endParaRPr lang="ru-RU" sz="2000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251520" y="620688"/>
            <a:ext cx="8435280" cy="5976664"/>
          </a:xfrm>
        </p:spPr>
        <p:txBody>
          <a:bodyPr>
            <a:normAutofit fontScale="85000" lnSpcReduction="20000"/>
          </a:bodyPr>
          <a:lstStyle/>
          <a:p>
            <a:r>
              <a:rPr lang="ru-RU" dirty="0" smtClean="0"/>
              <a:t>Массив, список, стек, очередь, бинарное дерево, граф, ассоциативный массив (хэш-таблица), множество – эти структуры </a:t>
            </a:r>
            <a:r>
              <a:rPr lang="ru-RU" dirty="0"/>
              <a:t>данных называются </a:t>
            </a:r>
            <a:r>
              <a:rPr lang="ru-RU" i="1" dirty="0"/>
              <a:t>абстрактными,</a:t>
            </a:r>
            <a:r>
              <a:rPr lang="ru-RU" dirty="0"/>
              <a:t> поскольку в них не задается реализация допустимых операций</a:t>
            </a:r>
            <a:r>
              <a:rPr lang="ru-RU" dirty="0" smtClean="0"/>
              <a:t>.</a:t>
            </a:r>
          </a:p>
          <a:p>
            <a:r>
              <a:rPr lang="ru-RU" dirty="0"/>
              <a:t>В библиотеках большинства современных объектно-ориентированных языков программирования представлены стандартные классы, реализующие основные абстрактные структуры данных. Такие классы называются </a:t>
            </a:r>
            <a:r>
              <a:rPr lang="ru-RU" i="1" dirty="0"/>
              <a:t>коллекциями</a:t>
            </a:r>
            <a:r>
              <a:rPr lang="ru-RU" dirty="0"/>
              <a:t>, или </a:t>
            </a:r>
            <a:r>
              <a:rPr lang="ru-RU" i="1" dirty="0"/>
              <a:t>контейнерами</a:t>
            </a:r>
            <a:r>
              <a:rPr lang="ru-RU" dirty="0"/>
              <a:t>. Для каждого </a:t>
            </a:r>
            <a:r>
              <a:rPr lang="ru-RU" i="1" dirty="0"/>
              <a:t>типа коллекции</a:t>
            </a:r>
            <a:r>
              <a:rPr lang="ru-RU" dirty="0"/>
              <a:t> определены методы работы с ее элементами, не зависящие от конкретного типа хранимых данных, поэтому один и тот же вид коллекции можно использовать для хранения данных различных типов.</a:t>
            </a:r>
          </a:p>
        </p:txBody>
      </p:sp>
    </p:spTree>
    <p:extLst>
      <p:ext uri="{BB962C8B-B14F-4D97-AF65-F5344CB8AC3E}">
        <p14:creationId xmlns:p14="http://schemas.microsoft.com/office/powerpoint/2010/main" val="3366020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476672"/>
          </a:xfrm>
        </p:spPr>
        <p:txBody>
          <a:bodyPr>
            <a:normAutofit/>
          </a:bodyPr>
          <a:lstStyle/>
          <a:p>
            <a:r>
              <a:rPr lang="ru-RU" sz="2000" b="1" dirty="0" smtClean="0"/>
              <a:t>Абстрактные структуры данных</a:t>
            </a:r>
            <a:endParaRPr lang="ru-RU" sz="2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476672"/>
            <a:ext cx="8507288" cy="6192688"/>
          </a:xfrm>
        </p:spPr>
        <p:txBody>
          <a:bodyPr>
            <a:normAutofit fontScale="85000" lnSpcReduction="20000"/>
          </a:bodyPr>
          <a:lstStyle/>
          <a:p>
            <a:r>
              <a:rPr lang="ru-RU" dirty="0"/>
              <a:t>Каждый вид коллекции поддерживает свой набор операций над данными, и быстродействие этих операций может быть разным. Выбор вида коллекции зависит от того, что требуется делать с данными в программе и какие требования предъявляются к ее быстродействию. Например, при необходимости часто вставлять и удалять элементы из середины последовательности следует использовать список, а если включение элементов выполняется в конец последовательности — очередь.</a:t>
            </a:r>
          </a:p>
          <a:p>
            <a:r>
              <a:rPr lang="ru-RU" dirty="0"/>
              <a:t>В библиотеке .NET определено множество стандартных классов, реализующих большинство перечисленных ранее абстрактных структур данных. Основные пространства имен, в которых описаны эти классы — </a:t>
            </a:r>
            <a:r>
              <a:rPr lang="ru-RU" dirty="0" err="1"/>
              <a:t>System.Collections</a:t>
            </a:r>
            <a:r>
              <a:rPr lang="ru-RU" dirty="0"/>
              <a:t>, </a:t>
            </a:r>
            <a:r>
              <a:rPr lang="ru-RU" dirty="0" err="1"/>
              <a:t>System.Collections.Specialized</a:t>
            </a:r>
            <a:r>
              <a:rPr lang="ru-RU" dirty="0"/>
              <a:t> и </a:t>
            </a:r>
            <a:r>
              <a:rPr lang="ru-RU" dirty="0" err="1"/>
              <a:t>System.Collections.Generic</a:t>
            </a:r>
            <a:r>
              <a:rPr lang="ru-RU" dirty="0"/>
              <a:t> (начиная с версии 2.0).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39703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20688"/>
          </a:xfrm>
        </p:spPr>
        <p:txBody>
          <a:bodyPr>
            <a:normAutofit/>
          </a:bodyPr>
          <a:lstStyle/>
          <a:p>
            <a:r>
              <a:rPr lang="ru-RU" sz="2000" b="1" dirty="0"/>
              <a:t>Пространство имен </a:t>
            </a:r>
            <a:r>
              <a:rPr lang="en-US" sz="2000" b="1" dirty="0" err="1" smtClean="0"/>
              <a:t>System.Collections</a:t>
            </a:r>
            <a:r>
              <a:rPr lang="ru-RU" sz="2000" b="1" dirty="0" smtClean="0"/>
              <a:t> Интерфейсы</a:t>
            </a:r>
            <a:endParaRPr lang="ru-RU" sz="2000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/>
          </p:nvPr>
        </p:nvGraphicFramePr>
        <p:xfrm>
          <a:off x="159956" y="1124743"/>
          <a:ext cx="8964612" cy="56166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5820"/>
                <a:gridCol w="6568792"/>
              </a:tblGrid>
              <a:tr h="592066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Интерфейс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Назначение</a:t>
                      </a:r>
                      <a:endParaRPr lang="ru-RU" dirty="0"/>
                    </a:p>
                  </a:txBody>
                  <a:tcPr/>
                </a:tc>
              </a:tr>
              <a:tr h="592066">
                <a:tc>
                  <a:txBody>
                    <a:bodyPr/>
                    <a:lstStyle/>
                    <a:p>
                      <a:r>
                        <a:rPr lang="en-US" sz="1800" b="0" i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ICollection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Определяет общие характеристики (например, размер) для набора элементов</a:t>
                      </a:r>
                      <a:endParaRPr lang="ru-RU" dirty="0"/>
                    </a:p>
                  </a:txBody>
                  <a:tcPr/>
                </a:tc>
              </a:tr>
              <a:tr h="592066">
                <a:tc>
                  <a:txBody>
                    <a:bodyPr/>
                    <a:lstStyle/>
                    <a:p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IComparer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Позволяет сравнивать два объекта</a:t>
                      </a:r>
                      <a:endParaRPr lang="ru-RU" dirty="0"/>
                    </a:p>
                  </a:txBody>
                  <a:tcPr/>
                </a:tc>
              </a:tr>
              <a:tr h="592066">
                <a:tc>
                  <a:txBody>
                    <a:bodyPr/>
                    <a:lstStyle/>
                    <a:p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IDictionary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Позволяет представлять содержимое объекта в виде пар "имя-значение"</a:t>
                      </a:r>
                      <a:endParaRPr lang="ru-RU" dirty="0"/>
                    </a:p>
                  </a:txBody>
                  <a:tcPr/>
                </a:tc>
              </a:tr>
              <a:tr h="592066">
                <a:tc>
                  <a:txBody>
                    <a:bodyPr/>
                    <a:lstStyle/>
                    <a:p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IDictionaryEnumerator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Используется для нумерации содержимого объекта, поддерживающего интерфейс </a:t>
                      </a:r>
                      <a:r>
                        <a:rPr lang="ru-RU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IDictionary</a:t>
                      </a:r>
                      <a:endParaRPr lang="ru-RU" dirty="0"/>
                    </a:p>
                  </a:txBody>
                  <a:tcPr/>
                </a:tc>
              </a:tr>
              <a:tr h="592066">
                <a:tc>
                  <a:txBody>
                    <a:bodyPr/>
                    <a:lstStyle/>
                    <a:p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IEnumerable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интерфейс </a:t>
                      </a:r>
                      <a:r>
                        <a:rPr lang="ru-RU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IEnumerator</a:t>
                      </a:r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для указанного объекта</a:t>
                      </a:r>
                      <a:endParaRPr lang="ru-RU" dirty="0"/>
                    </a:p>
                  </a:txBody>
                  <a:tcPr/>
                </a:tc>
              </a:tr>
              <a:tr h="592066">
                <a:tc>
                  <a:txBody>
                    <a:bodyPr/>
                    <a:lstStyle/>
                    <a:p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IEnumerator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Обычно используется для поддержки оператора </a:t>
                      </a:r>
                      <a:r>
                        <a:rPr lang="ru-RU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foreach</a:t>
                      </a:r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в отношении объектов</a:t>
                      </a:r>
                      <a:endParaRPr lang="ru-RU" dirty="0"/>
                    </a:p>
                  </a:txBody>
                  <a:tcPr/>
                </a:tc>
              </a:tr>
              <a:tr h="592066">
                <a:tc>
                  <a:txBody>
                    <a:bodyPr/>
                    <a:lstStyle/>
                    <a:p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IHashCodeProvider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хэш-код для реализации типа с применением выбранного пользователем алгоритма </a:t>
                      </a:r>
                      <a:r>
                        <a:rPr lang="ru-RU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хэширования</a:t>
                      </a:r>
                      <a:endParaRPr lang="ru-RU" dirty="0"/>
                    </a:p>
                  </a:txBody>
                  <a:tcPr/>
                </a:tc>
              </a:tr>
              <a:tr h="592066">
                <a:tc>
                  <a:txBody>
                    <a:bodyPr/>
                    <a:lstStyle/>
                    <a:p>
                      <a:r>
                        <a:rPr lang="en-US" sz="1800" b="0" i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Ilist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Поддерживает методы добавления, удаления и индексирования элементов в списке объектов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7918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0" y="260648"/>
            <a:ext cx="9036496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using System;</a:t>
            </a:r>
          </a:p>
          <a:p>
            <a:r>
              <a:rPr lang="en-US" sz="2800" dirty="0"/>
              <a:t>namespace ConsoleApplication1</a:t>
            </a:r>
          </a:p>
          <a:p>
            <a:r>
              <a:rPr lang="en-US" sz="2800" dirty="0"/>
              <a:t>{</a:t>
            </a:r>
          </a:p>
          <a:p>
            <a:r>
              <a:rPr lang="en-US" sz="2800" dirty="0"/>
              <a:t>    class Monster</a:t>
            </a:r>
          </a:p>
          <a:p>
            <a:r>
              <a:rPr lang="en-US" sz="2800" dirty="0"/>
              <a:t>    {</a:t>
            </a:r>
          </a:p>
          <a:p>
            <a:r>
              <a:rPr lang="en-US" sz="2800" dirty="0"/>
              <a:t>        public Monster( </a:t>
            </a:r>
            <a:r>
              <a:rPr lang="en-US" sz="2800" dirty="0" err="1"/>
              <a:t>int</a:t>
            </a:r>
            <a:r>
              <a:rPr lang="en-US" sz="2800" dirty="0"/>
              <a:t> health, </a:t>
            </a:r>
            <a:r>
              <a:rPr lang="en-US" sz="2800" dirty="0" err="1"/>
              <a:t>int</a:t>
            </a:r>
            <a:r>
              <a:rPr lang="en-US" sz="2800" dirty="0"/>
              <a:t> ammo, string name )</a:t>
            </a:r>
          </a:p>
          <a:p>
            <a:r>
              <a:rPr lang="en-US" sz="2800" dirty="0"/>
              <a:t>        {</a:t>
            </a:r>
          </a:p>
          <a:p>
            <a:r>
              <a:rPr lang="en-US" sz="2800" dirty="0"/>
              <a:t>            </a:t>
            </a:r>
            <a:r>
              <a:rPr lang="en-US" sz="2800" dirty="0" err="1"/>
              <a:t>this.health</a:t>
            </a:r>
            <a:r>
              <a:rPr lang="en-US" sz="2800" dirty="0"/>
              <a:t> = health;</a:t>
            </a:r>
          </a:p>
          <a:p>
            <a:r>
              <a:rPr lang="en-US" sz="2800" dirty="0"/>
              <a:t>            </a:t>
            </a:r>
            <a:r>
              <a:rPr lang="en-US" sz="2800" dirty="0" err="1"/>
              <a:t>this.ammo</a:t>
            </a:r>
            <a:r>
              <a:rPr lang="en-US" sz="2800" dirty="0"/>
              <a:t>   = ammo;</a:t>
            </a:r>
          </a:p>
          <a:p>
            <a:r>
              <a:rPr lang="en-US" sz="2800" dirty="0"/>
              <a:t>            this.name   = name;</a:t>
            </a:r>
          </a:p>
          <a:p>
            <a:r>
              <a:rPr lang="en-US" sz="2800" dirty="0"/>
              <a:t>        }</a:t>
            </a:r>
          </a:p>
        </p:txBody>
      </p:sp>
    </p:spTree>
    <p:extLst>
      <p:ext uri="{BB962C8B-B14F-4D97-AF65-F5344CB8AC3E}">
        <p14:creationId xmlns:p14="http://schemas.microsoft.com/office/powerpoint/2010/main" val="4239075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altLang="en-US" sz="4000"/>
              <a:t>Основные интерфейсы System.Collections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ru-RU" altLang="en-US" sz="2800" b="1"/>
              <a:t>IEnumerable</a:t>
            </a:r>
            <a:r>
              <a:rPr lang="ru-RU" altLang="en-US" sz="2800"/>
              <a:t> – возвращает энумератор</a:t>
            </a:r>
          </a:p>
          <a:p>
            <a:pPr lvl="1">
              <a:lnSpc>
                <a:spcPct val="80000"/>
              </a:lnSpc>
            </a:pPr>
            <a:r>
              <a:rPr lang="ru-RU" altLang="en-US" sz="2400"/>
              <a:t>IEnumerator GetEnumerator()</a:t>
            </a:r>
            <a:r>
              <a:rPr lang="en-US" altLang="en-US" sz="2400"/>
              <a:t>;</a:t>
            </a:r>
            <a:endParaRPr lang="ru-RU" altLang="en-US" sz="2400"/>
          </a:p>
          <a:p>
            <a:pPr>
              <a:lnSpc>
                <a:spcPct val="80000"/>
              </a:lnSpc>
            </a:pPr>
            <a:r>
              <a:rPr lang="ru-RU" altLang="en-US" sz="2800" b="1"/>
              <a:t>IEnumerator</a:t>
            </a:r>
            <a:r>
              <a:rPr lang="ru-RU" altLang="en-US" sz="2800"/>
              <a:t> – итератор по коллекции</a:t>
            </a:r>
          </a:p>
          <a:p>
            <a:pPr lvl="1">
              <a:lnSpc>
                <a:spcPct val="80000"/>
              </a:lnSpc>
            </a:pPr>
            <a:r>
              <a:rPr lang="en-US" altLang="en-US" sz="2400"/>
              <a:t>o</a:t>
            </a:r>
            <a:r>
              <a:rPr lang="ru-RU" altLang="en-US" sz="2400"/>
              <a:t>bject Current </a:t>
            </a:r>
            <a:endParaRPr lang="en-US" altLang="en-US" sz="2400"/>
          </a:p>
          <a:p>
            <a:pPr lvl="1">
              <a:lnSpc>
                <a:spcPct val="80000"/>
              </a:lnSpc>
            </a:pPr>
            <a:r>
              <a:rPr lang="ru-RU" altLang="en-US" sz="2400"/>
              <a:t>bool MoveNext() </a:t>
            </a:r>
            <a:endParaRPr lang="en-US" altLang="en-US" sz="2400"/>
          </a:p>
          <a:p>
            <a:pPr lvl="1">
              <a:lnSpc>
                <a:spcPct val="80000"/>
              </a:lnSpc>
            </a:pPr>
            <a:r>
              <a:rPr lang="ru-RU" altLang="en-US" sz="2400"/>
              <a:t>void Reset() </a:t>
            </a:r>
          </a:p>
          <a:p>
            <a:pPr>
              <a:lnSpc>
                <a:spcPct val="80000"/>
              </a:lnSpc>
            </a:pPr>
            <a:r>
              <a:rPr lang="ru-RU" altLang="en-US" sz="2800" b="1"/>
              <a:t>ICollection</a:t>
            </a:r>
            <a:r>
              <a:rPr lang="ru-RU" altLang="en-US" sz="2800"/>
              <a:t> : </a:t>
            </a:r>
            <a:r>
              <a:rPr lang="en-US" altLang="en-US" sz="2800"/>
              <a:t>IEnumerable</a:t>
            </a:r>
            <a:r>
              <a:rPr lang="ru-RU" altLang="en-US" sz="2800"/>
              <a:t> – базовая функциональность:</a:t>
            </a:r>
          </a:p>
          <a:p>
            <a:pPr lvl="1">
              <a:lnSpc>
                <a:spcPct val="80000"/>
              </a:lnSpc>
            </a:pPr>
            <a:r>
              <a:rPr lang="ru-RU" altLang="en-US" sz="2400"/>
              <a:t>Count; </a:t>
            </a:r>
          </a:p>
          <a:p>
            <a:pPr lvl="1">
              <a:lnSpc>
                <a:spcPct val="80000"/>
              </a:lnSpc>
            </a:pPr>
            <a:r>
              <a:rPr lang="ru-RU" altLang="en-US" sz="2400"/>
              <a:t>void CopyTo(Array array, int index);</a:t>
            </a:r>
          </a:p>
          <a:p>
            <a:pPr lvl="1">
              <a:lnSpc>
                <a:spcPct val="80000"/>
              </a:lnSpc>
            </a:pPr>
            <a:r>
              <a:rPr lang="ru-RU" altLang="en-US" sz="2400"/>
              <a:t>синхронизация доступа;</a:t>
            </a:r>
          </a:p>
          <a:p>
            <a:pPr>
              <a:lnSpc>
                <a:spcPct val="80000"/>
              </a:lnSpc>
            </a:pPr>
            <a:endParaRPr lang="ru-RU" altLang="en-US" sz="2800"/>
          </a:p>
        </p:txBody>
      </p:sp>
    </p:spTree>
    <p:extLst>
      <p:ext uri="{BB962C8B-B14F-4D97-AF65-F5344CB8AC3E}">
        <p14:creationId xmlns:p14="http://schemas.microsoft.com/office/powerpoint/2010/main" val="186028706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en-US"/>
              <a:t>Интерфейс списка </a:t>
            </a:r>
            <a:r>
              <a:rPr lang="en-US" altLang="en-US"/>
              <a:t>IList</a:t>
            </a:r>
            <a:endParaRPr lang="ru-RU" altLang="en-US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ru-RU" altLang="en-US" sz="2800" b="1"/>
              <a:t>IList</a:t>
            </a:r>
            <a:r>
              <a:rPr lang="en-US" altLang="en-US" sz="2800"/>
              <a:t> </a:t>
            </a:r>
            <a:r>
              <a:rPr lang="ru-RU" altLang="en-US" sz="2800"/>
              <a:t>: ICollection, IEnumerable </a:t>
            </a:r>
            <a:r>
              <a:rPr lang="en-US" altLang="en-US" sz="2800"/>
              <a:t>– </a:t>
            </a:r>
            <a:r>
              <a:rPr lang="ru-RU" altLang="en-US" sz="2800"/>
              <a:t>коллекция с доступом по индексу</a:t>
            </a:r>
            <a:r>
              <a:rPr lang="en-US" altLang="en-US" sz="2800"/>
              <a:t>:</a:t>
            </a:r>
            <a:endParaRPr lang="ru-RU" altLang="en-US" sz="2800"/>
          </a:p>
          <a:p>
            <a:pPr lvl="1">
              <a:lnSpc>
                <a:spcPct val="80000"/>
              </a:lnSpc>
            </a:pPr>
            <a:r>
              <a:rPr lang="ru-RU" altLang="en-US" sz="2400"/>
              <a:t>Индексатор </a:t>
            </a:r>
            <a:r>
              <a:rPr lang="en-US" altLang="en-US" sz="2400"/>
              <a:t>o</a:t>
            </a:r>
            <a:r>
              <a:rPr lang="ru-RU" altLang="en-US" sz="2400"/>
              <a:t>bject this[ int index ] </a:t>
            </a:r>
            <a:endParaRPr lang="en-US" altLang="en-US" sz="2400"/>
          </a:p>
          <a:p>
            <a:pPr lvl="1">
              <a:lnSpc>
                <a:spcPct val="80000"/>
              </a:lnSpc>
            </a:pPr>
            <a:r>
              <a:rPr lang="ru-RU" altLang="en-US" sz="2400"/>
              <a:t>bool IsFixedSize </a:t>
            </a:r>
            <a:endParaRPr lang="en-US" altLang="en-US" sz="2400"/>
          </a:p>
          <a:p>
            <a:pPr lvl="1">
              <a:lnSpc>
                <a:spcPct val="80000"/>
              </a:lnSpc>
            </a:pPr>
            <a:r>
              <a:rPr lang="ru-RU" altLang="en-US" sz="2400"/>
              <a:t>bool IsReadOnly </a:t>
            </a:r>
            <a:endParaRPr lang="en-US" altLang="en-US" sz="2400"/>
          </a:p>
          <a:p>
            <a:pPr lvl="1">
              <a:lnSpc>
                <a:spcPct val="80000"/>
              </a:lnSpc>
            </a:pPr>
            <a:r>
              <a:rPr lang="ru-RU" altLang="en-US" sz="2400"/>
              <a:t>int Add( </a:t>
            </a:r>
            <a:r>
              <a:rPr lang="en-US" altLang="en-US" sz="2400"/>
              <a:t>object</a:t>
            </a:r>
            <a:r>
              <a:rPr lang="ru-RU" altLang="en-US" sz="2400"/>
              <a:t> value ) </a:t>
            </a:r>
          </a:p>
          <a:p>
            <a:pPr lvl="1">
              <a:lnSpc>
                <a:spcPct val="80000"/>
              </a:lnSpc>
            </a:pPr>
            <a:r>
              <a:rPr lang="ru-RU" altLang="en-US" sz="2400"/>
              <a:t>void Insert( int index, </a:t>
            </a:r>
            <a:r>
              <a:rPr lang="en-US" altLang="en-US" sz="2400"/>
              <a:t>object</a:t>
            </a:r>
            <a:r>
              <a:rPr lang="ru-RU" altLang="en-US" sz="2400"/>
              <a:t> value ) </a:t>
            </a:r>
          </a:p>
          <a:p>
            <a:pPr lvl="1">
              <a:lnSpc>
                <a:spcPct val="80000"/>
              </a:lnSpc>
            </a:pPr>
            <a:r>
              <a:rPr lang="ru-RU" altLang="en-US" sz="2400"/>
              <a:t>bool Contains(</a:t>
            </a:r>
            <a:r>
              <a:rPr lang="en-US" altLang="en-US" sz="2400"/>
              <a:t>object</a:t>
            </a:r>
            <a:r>
              <a:rPr lang="ru-RU" altLang="en-US" sz="2400"/>
              <a:t> value ) </a:t>
            </a:r>
          </a:p>
          <a:p>
            <a:pPr lvl="1">
              <a:lnSpc>
                <a:spcPct val="80000"/>
              </a:lnSpc>
            </a:pPr>
            <a:r>
              <a:rPr lang="ru-RU" altLang="en-US" sz="2400"/>
              <a:t>int IndexOf(</a:t>
            </a:r>
            <a:r>
              <a:rPr lang="en-US" altLang="en-US" sz="2400"/>
              <a:t>object</a:t>
            </a:r>
            <a:r>
              <a:rPr lang="ru-RU" altLang="en-US" sz="2400"/>
              <a:t> value ) </a:t>
            </a:r>
            <a:endParaRPr lang="en-US" altLang="en-US" sz="2400"/>
          </a:p>
          <a:p>
            <a:pPr lvl="1">
              <a:lnSpc>
                <a:spcPct val="80000"/>
              </a:lnSpc>
            </a:pPr>
            <a:r>
              <a:rPr lang="ru-RU" altLang="en-US" sz="2400"/>
              <a:t>void Remove(</a:t>
            </a:r>
            <a:r>
              <a:rPr lang="en-US" altLang="en-US" sz="2400"/>
              <a:t>object</a:t>
            </a:r>
            <a:r>
              <a:rPr lang="ru-RU" altLang="en-US" sz="2400"/>
              <a:t> value ) </a:t>
            </a:r>
          </a:p>
          <a:p>
            <a:pPr lvl="1">
              <a:lnSpc>
                <a:spcPct val="80000"/>
              </a:lnSpc>
            </a:pPr>
            <a:r>
              <a:rPr lang="ru-RU" altLang="en-US" sz="2400"/>
              <a:t>void RemoveAt( int index ) </a:t>
            </a:r>
            <a:endParaRPr lang="en-US" altLang="en-US" sz="2400"/>
          </a:p>
          <a:p>
            <a:pPr lvl="1">
              <a:lnSpc>
                <a:spcPct val="80000"/>
              </a:lnSpc>
            </a:pPr>
            <a:r>
              <a:rPr lang="ru-RU" altLang="en-US" sz="2400"/>
              <a:t>void Clear() </a:t>
            </a:r>
          </a:p>
          <a:p>
            <a:pPr>
              <a:lnSpc>
                <a:spcPct val="80000"/>
              </a:lnSpc>
            </a:pPr>
            <a:endParaRPr lang="ru-RU" altLang="en-US" sz="2800"/>
          </a:p>
        </p:txBody>
      </p:sp>
    </p:spTree>
    <p:extLst>
      <p:ext uri="{BB962C8B-B14F-4D97-AF65-F5344CB8AC3E}">
        <p14:creationId xmlns:p14="http://schemas.microsoft.com/office/powerpoint/2010/main" val="90322335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en-US"/>
              <a:t>Интерфейс словаря IDictionary</a:t>
            </a:r>
            <a:r>
              <a:rPr lang="ru-RU" altLang="en-US" b="1"/>
              <a:t> 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41438"/>
            <a:ext cx="8229600" cy="511175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ru-RU" altLang="en-US" sz="2400" b="1"/>
              <a:t>IDictionary : </a:t>
            </a:r>
            <a:r>
              <a:rPr lang="ru-RU" altLang="en-US" sz="2400"/>
              <a:t>ICollection, IEnumerable  –коллекция пар ключ/значение:</a:t>
            </a:r>
          </a:p>
          <a:p>
            <a:pPr lvl="1">
              <a:lnSpc>
                <a:spcPct val="80000"/>
              </a:lnSpc>
            </a:pPr>
            <a:r>
              <a:rPr lang="ru-RU" altLang="en-US" sz="2000"/>
              <a:t>Индексатор public object this[object key] </a:t>
            </a:r>
          </a:p>
          <a:p>
            <a:pPr lvl="1">
              <a:lnSpc>
                <a:spcPct val="80000"/>
              </a:lnSpc>
            </a:pPr>
            <a:r>
              <a:rPr lang="en-US" altLang="en-US" sz="2000"/>
              <a:t>ICollection Keys </a:t>
            </a:r>
            <a:endParaRPr lang="ru-RU" altLang="en-US" sz="2000"/>
          </a:p>
          <a:p>
            <a:pPr lvl="1">
              <a:lnSpc>
                <a:spcPct val="80000"/>
              </a:lnSpc>
            </a:pPr>
            <a:r>
              <a:rPr lang="en-US" altLang="en-US" sz="2000"/>
              <a:t>ICollection Values</a:t>
            </a:r>
            <a:endParaRPr lang="ru-RU" altLang="en-US" sz="2000"/>
          </a:p>
          <a:p>
            <a:pPr lvl="1">
              <a:lnSpc>
                <a:spcPct val="80000"/>
              </a:lnSpc>
            </a:pPr>
            <a:r>
              <a:rPr lang="en-US" altLang="en-US" sz="2000"/>
              <a:t>void Add(object key, object value); </a:t>
            </a:r>
          </a:p>
          <a:p>
            <a:pPr lvl="1">
              <a:lnSpc>
                <a:spcPct val="80000"/>
              </a:lnSpc>
            </a:pPr>
            <a:r>
              <a:rPr lang="ru-RU" altLang="en-US" sz="2000"/>
              <a:t>void Remove(object key);</a:t>
            </a:r>
          </a:p>
          <a:p>
            <a:pPr lvl="1">
              <a:lnSpc>
                <a:spcPct val="80000"/>
              </a:lnSpc>
            </a:pPr>
            <a:r>
              <a:rPr lang="ru-RU" altLang="en-US" sz="2000"/>
              <a:t>void Clear(); </a:t>
            </a:r>
          </a:p>
          <a:p>
            <a:pPr lvl="1">
              <a:lnSpc>
                <a:spcPct val="80000"/>
              </a:lnSpc>
            </a:pPr>
            <a:r>
              <a:rPr lang="ru-RU" altLang="en-US" sz="2000"/>
              <a:t>IDictionaryEnumerator GetEnumerator (); </a:t>
            </a:r>
            <a:endParaRPr lang="en-US" altLang="en-US" sz="2000"/>
          </a:p>
          <a:p>
            <a:pPr lvl="1">
              <a:lnSpc>
                <a:spcPct val="80000"/>
              </a:lnSpc>
            </a:pPr>
            <a:r>
              <a:rPr lang="ru-RU" altLang="en-US" sz="2000"/>
              <a:t>bool Contains(object key)</a:t>
            </a:r>
            <a:r>
              <a:rPr lang="en-US" altLang="en-US" sz="2000"/>
              <a:t>;</a:t>
            </a:r>
            <a:endParaRPr lang="ru-RU" altLang="en-US" sz="2000"/>
          </a:p>
          <a:p>
            <a:pPr>
              <a:lnSpc>
                <a:spcPct val="80000"/>
              </a:lnSpc>
            </a:pPr>
            <a:r>
              <a:rPr lang="ru-RU" altLang="en-US" sz="2400" b="1"/>
              <a:t>IDictionaryEnumerator</a:t>
            </a:r>
            <a:r>
              <a:rPr lang="ru-RU" altLang="en-US" sz="2400"/>
              <a:t> : IEnumerator – особый перечислитель для словарей:</a:t>
            </a:r>
            <a:endParaRPr lang="en-US" altLang="en-US" sz="2400"/>
          </a:p>
          <a:p>
            <a:pPr lvl="1">
              <a:lnSpc>
                <a:spcPct val="80000"/>
              </a:lnSpc>
            </a:pPr>
            <a:r>
              <a:rPr lang="en-US" altLang="en-US" sz="2000"/>
              <a:t>DictionaryEntry Entry</a:t>
            </a:r>
          </a:p>
          <a:p>
            <a:pPr lvl="1">
              <a:lnSpc>
                <a:spcPct val="80000"/>
              </a:lnSpc>
            </a:pPr>
            <a:r>
              <a:rPr lang="en-US" altLang="en-US" sz="2000"/>
              <a:t>object Key</a:t>
            </a:r>
          </a:p>
          <a:p>
            <a:pPr lvl="1">
              <a:lnSpc>
                <a:spcPct val="80000"/>
              </a:lnSpc>
            </a:pPr>
            <a:r>
              <a:rPr lang="en-US" altLang="en-US" sz="2000"/>
              <a:t>object Value</a:t>
            </a:r>
            <a:endParaRPr lang="ru-RU" altLang="en-US" sz="2000"/>
          </a:p>
          <a:p>
            <a:pPr>
              <a:lnSpc>
                <a:spcPct val="80000"/>
              </a:lnSpc>
            </a:pPr>
            <a:endParaRPr lang="ru-RU" altLang="en-US" sz="2400"/>
          </a:p>
        </p:txBody>
      </p:sp>
    </p:spTree>
    <p:extLst>
      <p:ext uri="{BB962C8B-B14F-4D97-AF65-F5344CB8AC3E}">
        <p14:creationId xmlns:p14="http://schemas.microsoft.com/office/powerpoint/2010/main" val="378589583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576064"/>
          </a:xfrm>
        </p:spPr>
        <p:txBody>
          <a:bodyPr>
            <a:normAutofit/>
          </a:bodyPr>
          <a:lstStyle/>
          <a:p>
            <a:r>
              <a:rPr lang="ru-RU" sz="2000" b="1" dirty="0" smtClean="0"/>
              <a:t>Пространство имен </a:t>
            </a:r>
            <a:r>
              <a:rPr lang="en-US" sz="2000" b="1" dirty="0" err="1" smtClean="0"/>
              <a:t>System.Collections</a:t>
            </a:r>
            <a:r>
              <a:rPr lang="ru-RU" sz="2000" b="1" dirty="0" smtClean="0"/>
              <a:t> Коллекции</a:t>
            </a:r>
            <a:endParaRPr lang="ru-RU" sz="2000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/>
          </p:nvPr>
        </p:nvGraphicFramePr>
        <p:xfrm>
          <a:off x="107950" y="549275"/>
          <a:ext cx="8928099" cy="475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1682"/>
                <a:gridCol w="4800384"/>
                <a:gridCol w="29760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Класс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Назначение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Важнейшие из реализованных интерфейсов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ArrayList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Массив, динамически изменяющий свой размер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IList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sz="1800" b="0" i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ICollection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IEnumerable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sz="1800" b="0" i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ICloneable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BitArray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Компактный массив для хранения битовых значений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ICollection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IEnumerable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sz="1800" b="0" i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ICloneable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Hashtable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Хэш-таблица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IDictionary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sz="1800" b="0" i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ICollection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IEnumerable,</a:t>
                      </a:r>
                      <a:r>
                        <a:rPr lang="en-US" sz="1800" b="0" i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ICloneable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Queue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Очередь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ICollection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sz="1800" b="0" i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ICloneable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IEnumerable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SortedList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Коллекция, отсортированная по ключам. Доступ к элементам — по ключу или по индексу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IDictionary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sz="1800" b="0" i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ICollection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IEnumerable,</a:t>
                      </a:r>
                      <a:r>
                        <a:rPr lang="en-US" sz="1800" b="0" i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ICloneable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Stack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Стек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Collection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IEnumerable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Прямоугольник 4"/>
          <p:cNvSpPr/>
          <p:nvPr/>
        </p:nvSpPr>
        <p:spPr>
          <a:xfrm>
            <a:off x="395536" y="5517232"/>
            <a:ext cx="849694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Пространство имен </a:t>
            </a:r>
            <a:r>
              <a:rPr lang="ru-RU" dirty="0" err="1">
                <a:solidFill>
                  <a:srgbClr val="0070C0"/>
                </a:solidFill>
              </a:rPr>
              <a:t>System.Collections.Specialized</a:t>
            </a:r>
            <a:r>
              <a:rPr lang="ru-RU" dirty="0"/>
              <a:t> включает специализированные коллекции, например, коллекцию строк </a:t>
            </a:r>
            <a:r>
              <a:rPr lang="ru-RU" dirty="0" err="1">
                <a:solidFill>
                  <a:srgbClr val="0070C0"/>
                </a:solidFill>
              </a:rPr>
              <a:t>StringCollection</a:t>
            </a:r>
            <a:r>
              <a:rPr lang="ru-RU" dirty="0"/>
              <a:t> и хэш-таблицу со строковыми ключами </a:t>
            </a:r>
            <a:r>
              <a:rPr lang="ru-RU" dirty="0" err="1">
                <a:solidFill>
                  <a:srgbClr val="0070C0"/>
                </a:solidFill>
              </a:rPr>
              <a:t>StringDictionary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1962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en-US" sz="4000"/>
              <a:t>Основные классы System.Collections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ru-RU" altLang="en-US" sz="2000" b="1"/>
              <a:t>ArrayList :</a:t>
            </a:r>
            <a:r>
              <a:rPr lang="ru-RU" altLang="en-US" sz="2000"/>
              <a:t> </a:t>
            </a:r>
            <a:r>
              <a:rPr lang="ru-RU" altLang="en-US" sz="2000" b="1"/>
              <a:t>IList, ICollection, IEnumerable</a:t>
            </a:r>
            <a:r>
              <a:rPr lang="ru-RU" altLang="en-US" sz="2000"/>
              <a:t> - массив объектов динамически изменяемого размера: </a:t>
            </a:r>
            <a:endParaRPr lang="en-US" altLang="en-US" sz="2000"/>
          </a:p>
          <a:p>
            <a:pPr lvl="1">
              <a:lnSpc>
                <a:spcPct val="80000"/>
              </a:lnSpc>
            </a:pPr>
            <a:r>
              <a:rPr lang="ru-RU" altLang="en-US" sz="1800"/>
              <a:t>AddRange</a:t>
            </a:r>
            <a:r>
              <a:rPr lang="en-US" altLang="en-US" sz="1800"/>
              <a:t>/</a:t>
            </a:r>
            <a:r>
              <a:rPr lang="ru-RU" altLang="en-US" sz="1800"/>
              <a:t>GetRange</a:t>
            </a:r>
            <a:r>
              <a:rPr lang="en-US" altLang="en-US" sz="1800"/>
              <a:t>/</a:t>
            </a:r>
            <a:r>
              <a:rPr lang="ru-RU" altLang="en-US" sz="1800"/>
              <a:t>InsertRange</a:t>
            </a:r>
            <a:r>
              <a:rPr lang="en-US" altLang="en-US" sz="1800"/>
              <a:t>/</a:t>
            </a:r>
            <a:r>
              <a:rPr lang="ru-RU" altLang="en-US" sz="1800"/>
              <a:t>RemoveRange</a:t>
            </a:r>
            <a:r>
              <a:rPr lang="en-US" altLang="en-US" sz="1800"/>
              <a:t>	</a:t>
            </a:r>
          </a:p>
          <a:p>
            <a:pPr lvl="1">
              <a:lnSpc>
                <a:spcPct val="80000"/>
              </a:lnSpc>
            </a:pPr>
            <a:r>
              <a:rPr lang="ru-RU" altLang="en-US" sz="1800"/>
              <a:t>Sort</a:t>
            </a:r>
            <a:r>
              <a:rPr lang="en-US" altLang="en-US" sz="1800"/>
              <a:t>/</a:t>
            </a:r>
            <a:r>
              <a:rPr lang="ru-RU" altLang="en-US" sz="1800"/>
              <a:t>IndexOf</a:t>
            </a:r>
            <a:r>
              <a:rPr lang="en-US" altLang="en-US" sz="1800"/>
              <a:t>/</a:t>
            </a:r>
            <a:r>
              <a:rPr lang="ru-RU" altLang="en-US" sz="1800"/>
              <a:t>BinarySearch</a:t>
            </a:r>
            <a:r>
              <a:rPr lang="en-US" altLang="en-US" sz="1800"/>
              <a:t>/</a:t>
            </a:r>
            <a:r>
              <a:rPr lang="ru-RU" altLang="en-US" sz="1800"/>
              <a:t>Reverse</a:t>
            </a:r>
          </a:p>
          <a:p>
            <a:pPr>
              <a:lnSpc>
                <a:spcPct val="80000"/>
              </a:lnSpc>
            </a:pPr>
            <a:r>
              <a:rPr lang="ru-RU" altLang="en-US" sz="2000" b="1"/>
              <a:t>Hashtable</a:t>
            </a:r>
            <a:r>
              <a:rPr lang="ru-RU" altLang="en-US" sz="2000"/>
              <a:t> </a:t>
            </a:r>
            <a:r>
              <a:rPr lang="ru-RU" altLang="en-US" sz="2000" b="1"/>
              <a:t>: IDictionary, ICollection, IEnumerable</a:t>
            </a:r>
            <a:r>
              <a:rPr lang="ru-RU" altLang="en-US" sz="2000"/>
              <a:t> – коллекция пар ключ/значение, организованная по принципу хэш-таблицы:</a:t>
            </a:r>
            <a:endParaRPr lang="en-US" altLang="en-US" sz="2000"/>
          </a:p>
          <a:p>
            <a:pPr lvl="1">
              <a:lnSpc>
                <a:spcPct val="80000"/>
              </a:lnSpc>
            </a:pPr>
            <a:r>
              <a:rPr lang="ru-RU" altLang="en-US" sz="1800"/>
              <a:t>ContainsKey</a:t>
            </a:r>
            <a:r>
              <a:rPr lang="en-US" altLang="en-US" sz="1800"/>
              <a:t>/</a:t>
            </a:r>
            <a:r>
              <a:rPr lang="ru-RU" altLang="en-US" sz="1800"/>
              <a:t>ContainsValue </a:t>
            </a:r>
          </a:p>
          <a:p>
            <a:pPr>
              <a:lnSpc>
                <a:spcPct val="80000"/>
              </a:lnSpc>
            </a:pPr>
            <a:r>
              <a:rPr lang="ru-RU" altLang="en-US" sz="2000" b="1"/>
              <a:t>SortedList </a:t>
            </a:r>
            <a:r>
              <a:rPr lang="en-US" altLang="en-US" sz="2000" b="1"/>
              <a:t>: </a:t>
            </a:r>
            <a:r>
              <a:rPr lang="ru-RU" altLang="en-US" sz="2000" b="1"/>
              <a:t>IDictionary, ICollection, IEnumerable</a:t>
            </a:r>
            <a:r>
              <a:rPr lang="ru-RU" altLang="en-US" sz="2000"/>
              <a:t> </a:t>
            </a:r>
            <a:r>
              <a:rPr lang="en-US" altLang="en-US" sz="2000"/>
              <a:t> - </a:t>
            </a:r>
            <a:r>
              <a:rPr lang="ru-RU" altLang="en-US" sz="2000"/>
              <a:t>коллекция пар ключ/значение с возможностью индексированного доступа:</a:t>
            </a:r>
          </a:p>
          <a:p>
            <a:pPr lvl="1">
              <a:lnSpc>
                <a:spcPct val="80000"/>
              </a:lnSpc>
            </a:pPr>
            <a:r>
              <a:rPr lang="ru-RU" altLang="en-US" sz="1800"/>
              <a:t>ContainsKey</a:t>
            </a:r>
            <a:r>
              <a:rPr lang="en-US" altLang="en-US" sz="1800"/>
              <a:t>/</a:t>
            </a:r>
            <a:r>
              <a:rPr lang="ru-RU" altLang="en-US" sz="1800"/>
              <a:t>ContainsValue</a:t>
            </a:r>
          </a:p>
          <a:p>
            <a:pPr lvl="1">
              <a:lnSpc>
                <a:spcPct val="80000"/>
              </a:lnSpc>
            </a:pPr>
            <a:r>
              <a:rPr lang="en-US" altLang="en-US" sz="1800"/>
              <a:t>object</a:t>
            </a:r>
            <a:r>
              <a:rPr lang="ru-RU" altLang="en-US" sz="1800"/>
              <a:t> GetKey(int index) </a:t>
            </a:r>
            <a:r>
              <a:rPr lang="en-US" altLang="en-US" sz="1800"/>
              <a:t>/ object</a:t>
            </a:r>
            <a:r>
              <a:rPr lang="ru-RU" altLang="en-US" sz="1800"/>
              <a:t> GetByIndex(int index) </a:t>
            </a:r>
          </a:p>
          <a:p>
            <a:pPr>
              <a:lnSpc>
                <a:spcPct val="80000"/>
              </a:lnSpc>
            </a:pPr>
            <a:r>
              <a:rPr lang="ru-RU" altLang="en-US" sz="2000" b="1"/>
              <a:t>Queue</a:t>
            </a:r>
            <a:r>
              <a:rPr lang="ru-RU" altLang="en-US" sz="2000"/>
              <a:t> </a:t>
            </a:r>
            <a:r>
              <a:rPr lang="ru-RU" altLang="en-US" sz="2000" b="1"/>
              <a:t>: ICollection</a:t>
            </a:r>
            <a:r>
              <a:rPr lang="en-US" altLang="en-US" sz="2000" b="1"/>
              <a:t>, </a:t>
            </a:r>
            <a:r>
              <a:rPr lang="ru-RU" altLang="en-US" sz="2000" b="1"/>
              <a:t>IEnumerable</a:t>
            </a:r>
            <a:r>
              <a:rPr lang="ru-RU" altLang="en-US" sz="2000"/>
              <a:t> - очередь FIFO:</a:t>
            </a:r>
          </a:p>
          <a:p>
            <a:pPr lvl="1">
              <a:lnSpc>
                <a:spcPct val="80000"/>
              </a:lnSpc>
            </a:pPr>
            <a:r>
              <a:rPr lang="ru-RU" altLang="en-US" sz="1800"/>
              <a:t>void Enqueue(</a:t>
            </a:r>
            <a:r>
              <a:rPr lang="en-US" altLang="en-US" sz="1800"/>
              <a:t>object</a:t>
            </a:r>
            <a:r>
              <a:rPr lang="ru-RU" altLang="en-US" sz="1800"/>
              <a:t> obj) </a:t>
            </a:r>
            <a:r>
              <a:rPr lang="en-US" altLang="en-US" sz="1800"/>
              <a:t>/ object</a:t>
            </a:r>
            <a:r>
              <a:rPr lang="ru-RU" altLang="en-US" sz="1800"/>
              <a:t> Dequeue() </a:t>
            </a:r>
            <a:r>
              <a:rPr lang="en-US" altLang="en-US" sz="1800"/>
              <a:t>/ object</a:t>
            </a:r>
            <a:r>
              <a:rPr lang="ru-RU" altLang="en-US" sz="1800"/>
              <a:t> Peek() </a:t>
            </a:r>
          </a:p>
          <a:p>
            <a:pPr>
              <a:lnSpc>
                <a:spcPct val="80000"/>
              </a:lnSpc>
            </a:pPr>
            <a:r>
              <a:rPr lang="ru-RU" altLang="en-US" sz="2000" b="1"/>
              <a:t>Stack : ICollection, IEnumerable</a:t>
            </a:r>
            <a:r>
              <a:rPr lang="ru-RU" altLang="en-US" sz="2000"/>
              <a:t> </a:t>
            </a:r>
            <a:r>
              <a:rPr lang="en-US" altLang="en-US" sz="2000"/>
              <a:t>- </a:t>
            </a:r>
            <a:r>
              <a:rPr lang="ru-RU" altLang="en-US" sz="2000"/>
              <a:t>LIFO стек:</a:t>
            </a:r>
          </a:p>
          <a:p>
            <a:pPr lvl="1">
              <a:lnSpc>
                <a:spcPct val="80000"/>
              </a:lnSpc>
            </a:pPr>
            <a:r>
              <a:rPr lang="ru-RU" altLang="en-US" sz="1800"/>
              <a:t>void Push(</a:t>
            </a:r>
            <a:r>
              <a:rPr lang="en-US" altLang="en-US" sz="1800"/>
              <a:t>object</a:t>
            </a:r>
            <a:r>
              <a:rPr lang="ru-RU" altLang="en-US" sz="1800"/>
              <a:t> obj) </a:t>
            </a:r>
            <a:r>
              <a:rPr lang="en-US" altLang="en-US" sz="1800"/>
              <a:t>/ object</a:t>
            </a:r>
            <a:r>
              <a:rPr lang="ru-RU" altLang="en-US" sz="1800"/>
              <a:t> Pop() </a:t>
            </a:r>
            <a:r>
              <a:rPr lang="en-US" altLang="en-US" sz="1800"/>
              <a:t>/ object</a:t>
            </a:r>
            <a:r>
              <a:rPr lang="ru-RU" altLang="en-US" sz="1800"/>
              <a:t> Peek() </a:t>
            </a:r>
          </a:p>
        </p:txBody>
      </p:sp>
    </p:spTree>
    <p:extLst>
      <p:ext uri="{BB962C8B-B14F-4D97-AF65-F5344CB8AC3E}">
        <p14:creationId xmlns:p14="http://schemas.microsoft.com/office/powerpoint/2010/main" val="36606682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504056"/>
          </a:xfrm>
        </p:spPr>
        <p:txBody>
          <a:bodyPr>
            <a:normAutofit/>
          </a:bodyPr>
          <a:lstStyle/>
          <a:p>
            <a:r>
              <a:rPr lang="ru-RU" sz="2000" b="1" dirty="0" smtClean="0"/>
              <a:t>Пример. </a:t>
            </a:r>
            <a:r>
              <a:rPr lang="ru-RU" sz="2000" b="1" dirty="0"/>
              <a:t>Класс </a:t>
            </a:r>
            <a:r>
              <a:rPr lang="en-US" sz="2000" b="1" dirty="0" err="1" smtClean="0"/>
              <a:t>ArrayList</a:t>
            </a:r>
            <a:endParaRPr lang="ru-RU" sz="2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548680"/>
            <a:ext cx="8856984" cy="61926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По умолчанию при создании объекта типа </a:t>
            </a:r>
            <a:r>
              <a:rPr lang="ru-RU" sz="2000" dirty="0" err="1"/>
              <a:t>ArrayList</a:t>
            </a:r>
            <a:r>
              <a:rPr lang="ru-RU" sz="2000" dirty="0"/>
              <a:t> строится массив из 16 элементов типа </a:t>
            </a:r>
            <a:r>
              <a:rPr lang="ru-RU" sz="2000" dirty="0" err="1"/>
              <a:t>object</a:t>
            </a:r>
            <a:r>
              <a:rPr lang="ru-RU" sz="2000" dirty="0"/>
              <a:t>. Можно задать желаемое количество элементов в массиве, передав его в конструктор или установив в качестве значения свойства </a:t>
            </a:r>
            <a:r>
              <a:rPr lang="ru-RU" sz="2000" dirty="0" err="1" smtClean="0"/>
              <a:t>Capacity</a:t>
            </a:r>
            <a:endParaRPr lang="ru-RU" sz="2000" dirty="0" smtClean="0"/>
          </a:p>
          <a:p>
            <a:pPr marL="0" indent="0">
              <a:buNone/>
            </a:pPr>
            <a:r>
              <a:rPr lang="en-US" sz="2000" dirty="0" err="1" smtClean="0">
                <a:solidFill>
                  <a:srgbClr val="0070C0"/>
                </a:solidFill>
              </a:rPr>
              <a:t>ArrayList</a:t>
            </a:r>
            <a:r>
              <a:rPr lang="en-US" sz="2000" dirty="0" smtClean="0">
                <a:solidFill>
                  <a:srgbClr val="0070C0"/>
                </a:solidFill>
              </a:rPr>
              <a:t> arr1 = new </a:t>
            </a:r>
            <a:r>
              <a:rPr lang="en-US" sz="2000" dirty="0" err="1" smtClean="0">
                <a:solidFill>
                  <a:srgbClr val="0070C0"/>
                </a:solidFill>
              </a:rPr>
              <a:t>ArrayList</a:t>
            </a:r>
            <a:r>
              <a:rPr lang="en-US" sz="2000" dirty="0" smtClean="0">
                <a:solidFill>
                  <a:srgbClr val="0070C0"/>
                </a:solidFill>
              </a:rPr>
              <a:t>(); </a:t>
            </a:r>
            <a:r>
              <a:rPr lang="ru-RU" sz="2000" dirty="0" smtClean="0">
                <a:solidFill>
                  <a:srgbClr val="0070C0"/>
                </a:solidFill>
              </a:rPr>
              <a:t>            </a:t>
            </a:r>
            <a:r>
              <a:rPr lang="en-US" sz="2000" dirty="0" smtClean="0">
                <a:solidFill>
                  <a:srgbClr val="0070C0"/>
                </a:solidFill>
              </a:rPr>
              <a:t>// </a:t>
            </a:r>
            <a:r>
              <a:rPr lang="ru-RU" sz="2000" dirty="0" smtClean="0">
                <a:solidFill>
                  <a:srgbClr val="0070C0"/>
                </a:solidFill>
              </a:rPr>
              <a:t>создается массив из 16 элементов </a:t>
            </a:r>
          </a:p>
          <a:p>
            <a:pPr marL="0" indent="0">
              <a:buNone/>
            </a:pPr>
            <a:r>
              <a:rPr lang="en-US" sz="2000" dirty="0" err="1" smtClean="0">
                <a:solidFill>
                  <a:srgbClr val="0070C0"/>
                </a:solidFill>
              </a:rPr>
              <a:t>ArrayList</a:t>
            </a:r>
            <a:r>
              <a:rPr lang="en-US" sz="2000" dirty="0" smtClean="0">
                <a:solidFill>
                  <a:srgbClr val="0070C0"/>
                </a:solidFill>
              </a:rPr>
              <a:t> arr2 = new </a:t>
            </a:r>
            <a:r>
              <a:rPr lang="en-US" sz="2000" dirty="0" err="1" smtClean="0">
                <a:solidFill>
                  <a:srgbClr val="0070C0"/>
                </a:solidFill>
              </a:rPr>
              <a:t>ArrayList</a:t>
            </a:r>
            <a:r>
              <a:rPr lang="en-US" sz="2000" dirty="0" smtClean="0">
                <a:solidFill>
                  <a:srgbClr val="0070C0"/>
                </a:solidFill>
              </a:rPr>
              <a:t>(1000); </a:t>
            </a:r>
            <a:r>
              <a:rPr lang="ru-RU" sz="2000" dirty="0" smtClean="0">
                <a:solidFill>
                  <a:srgbClr val="0070C0"/>
                </a:solidFill>
              </a:rPr>
              <a:t>   </a:t>
            </a:r>
            <a:r>
              <a:rPr lang="en-US" sz="2000" dirty="0" smtClean="0">
                <a:solidFill>
                  <a:srgbClr val="0070C0"/>
                </a:solidFill>
              </a:rPr>
              <a:t>// </a:t>
            </a:r>
            <a:r>
              <a:rPr lang="ru-RU" sz="2000" dirty="0" smtClean="0">
                <a:solidFill>
                  <a:srgbClr val="0070C0"/>
                </a:solidFill>
              </a:rPr>
              <a:t>создается массив из 1000 элементов </a:t>
            </a:r>
            <a:r>
              <a:rPr lang="en-US" sz="2000" dirty="0" err="1" smtClean="0">
                <a:solidFill>
                  <a:srgbClr val="0070C0"/>
                </a:solidFill>
              </a:rPr>
              <a:t>ArrayList</a:t>
            </a:r>
            <a:r>
              <a:rPr lang="en-US" sz="2000" dirty="0" smtClean="0">
                <a:solidFill>
                  <a:srgbClr val="0070C0"/>
                </a:solidFill>
              </a:rPr>
              <a:t> arr3 = new </a:t>
            </a:r>
            <a:r>
              <a:rPr lang="en-US" sz="2000" dirty="0" err="1" smtClean="0">
                <a:solidFill>
                  <a:srgbClr val="0070C0"/>
                </a:solidFill>
              </a:rPr>
              <a:t>ArrayList</a:t>
            </a:r>
            <a:r>
              <a:rPr lang="en-US" sz="2000" dirty="0" smtClean="0">
                <a:solidFill>
                  <a:srgbClr val="0070C0"/>
                </a:solidFill>
              </a:rPr>
              <a:t>();</a:t>
            </a:r>
            <a:endParaRPr lang="ru-RU" sz="2000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70C0"/>
                </a:solidFill>
              </a:rPr>
              <a:t> arr3.Capacity = 1000; </a:t>
            </a:r>
            <a:r>
              <a:rPr lang="ru-RU" sz="2000" dirty="0" smtClean="0">
                <a:solidFill>
                  <a:srgbClr val="0070C0"/>
                </a:solidFill>
              </a:rPr>
              <a:t>                             </a:t>
            </a:r>
            <a:r>
              <a:rPr lang="en-US" sz="2000" dirty="0" smtClean="0">
                <a:solidFill>
                  <a:srgbClr val="0070C0"/>
                </a:solidFill>
              </a:rPr>
              <a:t>// </a:t>
            </a:r>
            <a:r>
              <a:rPr lang="ru-RU" sz="2000" dirty="0" smtClean="0">
                <a:solidFill>
                  <a:srgbClr val="0070C0"/>
                </a:solidFill>
              </a:rPr>
              <a:t>количество элементов задается</a:t>
            </a:r>
          </a:p>
          <a:p>
            <a:pPr marL="0" indent="0">
              <a:buNone/>
            </a:pPr>
            <a:r>
              <a:rPr lang="ru-RU" sz="2000" dirty="0"/>
              <a:t>Класс </a:t>
            </a:r>
            <a:r>
              <a:rPr lang="ru-RU" sz="2000" dirty="0" err="1"/>
              <a:t>ArrayList</a:t>
            </a:r>
            <a:r>
              <a:rPr lang="ru-RU" sz="2000" dirty="0"/>
              <a:t> реализован через класс </a:t>
            </a:r>
            <a:r>
              <a:rPr lang="ru-RU" sz="2000" dirty="0" err="1">
                <a:solidFill>
                  <a:srgbClr val="0070C0"/>
                </a:solidFill>
              </a:rPr>
              <a:t>Array</a:t>
            </a:r>
            <a:r>
              <a:rPr lang="ru-RU" sz="2000" dirty="0"/>
              <a:t>, то есть содержит закрытое поле этого класса. Поскольку все типы в C# являются потомками класса </a:t>
            </a:r>
            <a:r>
              <a:rPr lang="ru-RU" sz="2000" dirty="0" err="1">
                <a:solidFill>
                  <a:srgbClr val="0070C0"/>
                </a:solidFill>
              </a:rPr>
              <a:t>object</a:t>
            </a:r>
            <a:r>
              <a:rPr lang="ru-RU" sz="2000" dirty="0"/>
              <a:t>, массив может содержать элементы произвольного типа. Даже если в массиве хранятся обычные целые числа, то есть элементы </a:t>
            </a:r>
            <a:r>
              <a:rPr lang="ru-RU" sz="2000" i="1" dirty="0"/>
              <a:t>значимого типа</a:t>
            </a:r>
            <a:r>
              <a:rPr lang="ru-RU" sz="2000" dirty="0"/>
              <a:t>, внутренний класс является массивом ссылок на экземпляры типа </a:t>
            </a:r>
            <a:r>
              <a:rPr lang="ru-RU" sz="2000" dirty="0" err="1">
                <a:solidFill>
                  <a:srgbClr val="0070C0"/>
                </a:solidFill>
              </a:rPr>
              <a:t>object</a:t>
            </a:r>
            <a:r>
              <a:rPr lang="ru-RU" sz="2000" dirty="0"/>
              <a:t>, которые представляют собой упакованный тип-значение. Соответственно, при занесении в массив выполняется упаковка, а при извлечении — распаковка элемента</a:t>
            </a:r>
            <a:r>
              <a:rPr lang="ru-RU" sz="2000" dirty="0" smtClean="0"/>
              <a:t>.</a:t>
            </a:r>
            <a:r>
              <a:rPr lang="ru-RU" sz="2000" dirty="0"/>
              <a:t> Если при добавлении элемента в массив оказывается, что фактическое количество элементов массива превышает его емкость, она автоматически удваивается, то есть происходит повторное выделение памяти и переписывание туда всех существующих элементов. </a:t>
            </a:r>
          </a:p>
        </p:txBody>
      </p:sp>
    </p:spTree>
    <p:extLst>
      <p:ext uri="{BB962C8B-B14F-4D97-AF65-F5344CB8AC3E}">
        <p14:creationId xmlns:p14="http://schemas.microsoft.com/office/powerpoint/2010/main" val="1392457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48680"/>
          </a:xfrm>
        </p:spPr>
        <p:txBody>
          <a:bodyPr>
            <a:normAutofit/>
          </a:bodyPr>
          <a:lstStyle/>
          <a:p>
            <a:r>
              <a:rPr lang="ru-RU" sz="2000" b="1" dirty="0" smtClean="0"/>
              <a:t>Пример. Класс </a:t>
            </a:r>
            <a:r>
              <a:rPr lang="en-US" sz="2000" b="1" dirty="0" err="1" smtClean="0"/>
              <a:t>ArrayList</a:t>
            </a:r>
            <a:endParaRPr lang="ru-RU" sz="2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6048672"/>
          </a:xfrm>
        </p:spPr>
        <p:txBody>
          <a:bodyPr>
            <a:normAutofit fontScale="70000" lnSpcReduction="20000"/>
          </a:bodyPr>
          <a:lstStyle/>
          <a:p>
            <a:r>
              <a:rPr lang="ru-RU" dirty="0"/>
              <a:t>Доступ к элементу выполняется по индексу, однако при этом необходимо явным образом привести полученную ссылку к целевому типу, например:</a:t>
            </a:r>
          </a:p>
          <a:p>
            <a:pPr marL="0" indent="0">
              <a:buNone/>
            </a:pPr>
            <a:r>
              <a:rPr lang="ru-RU" dirty="0" err="1">
                <a:solidFill>
                  <a:srgbClr val="0070C0"/>
                </a:solidFill>
              </a:rPr>
              <a:t>int</a:t>
            </a:r>
            <a:r>
              <a:rPr lang="ru-RU" dirty="0">
                <a:solidFill>
                  <a:srgbClr val="0070C0"/>
                </a:solidFill>
              </a:rPr>
              <a:t> a = (</a:t>
            </a:r>
            <a:r>
              <a:rPr lang="ru-RU" dirty="0" err="1">
                <a:solidFill>
                  <a:srgbClr val="0070C0"/>
                </a:solidFill>
              </a:rPr>
              <a:t>int</a:t>
            </a:r>
            <a:r>
              <a:rPr lang="ru-RU" dirty="0">
                <a:solidFill>
                  <a:srgbClr val="0070C0"/>
                </a:solidFill>
              </a:rPr>
              <a:t>) arr1[0]; </a:t>
            </a:r>
            <a:endParaRPr lang="ru-RU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ru-RU" dirty="0" err="1" smtClean="0">
                <a:solidFill>
                  <a:srgbClr val="0070C0"/>
                </a:solidFill>
              </a:rPr>
              <a:t>int</a:t>
            </a:r>
            <a:r>
              <a:rPr lang="ru-RU" dirty="0" smtClean="0">
                <a:solidFill>
                  <a:srgbClr val="0070C0"/>
                </a:solidFill>
              </a:rPr>
              <a:t> </a:t>
            </a:r>
            <a:r>
              <a:rPr lang="ru-RU" dirty="0">
                <a:solidFill>
                  <a:srgbClr val="0070C0"/>
                </a:solidFill>
              </a:rPr>
              <a:t>b = (</a:t>
            </a:r>
            <a:r>
              <a:rPr lang="ru-RU" dirty="0" err="1">
                <a:solidFill>
                  <a:srgbClr val="0070C0"/>
                </a:solidFill>
              </a:rPr>
              <a:t>int</a:t>
            </a:r>
            <a:r>
              <a:rPr lang="ru-RU" dirty="0">
                <a:solidFill>
                  <a:srgbClr val="0070C0"/>
                </a:solidFill>
              </a:rPr>
              <a:t>) arr1[1]; </a:t>
            </a:r>
            <a:endParaRPr lang="ru-RU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ru-RU" dirty="0" err="1" smtClean="0">
                <a:solidFill>
                  <a:srgbClr val="0070C0"/>
                </a:solidFill>
              </a:rPr>
              <a:t>string</a:t>
            </a:r>
            <a:r>
              <a:rPr lang="ru-RU" dirty="0" smtClean="0">
                <a:solidFill>
                  <a:srgbClr val="0070C0"/>
                </a:solidFill>
              </a:rPr>
              <a:t> </a:t>
            </a:r>
            <a:r>
              <a:rPr lang="ru-RU" dirty="0">
                <a:solidFill>
                  <a:srgbClr val="0070C0"/>
                </a:solidFill>
              </a:rPr>
              <a:t>s = (</a:t>
            </a:r>
            <a:r>
              <a:rPr lang="ru-RU" dirty="0" err="1">
                <a:solidFill>
                  <a:srgbClr val="0070C0"/>
                </a:solidFill>
              </a:rPr>
              <a:t>string</a:t>
            </a:r>
            <a:r>
              <a:rPr lang="ru-RU" dirty="0">
                <a:solidFill>
                  <a:srgbClr val="0070C0"/>
                </a:solidFill>
              </a:rPr>
              <a:t>) arr1[2];</a:t>
            </a:r>
          </a:p>
          <a:p>
            <a:r>
              <a:rPr lang="ru-RU" dirty="0"/>
              <a:t>Попытка приведения к типу, не соответствующему хранимому в элементе, вызывает генерацию исключения </a:t>
            </a:r>
            <a:r>
              <a:rPr lang="ru-RU" dirty="0" err="1">
                <a:solidFill>
                  <a:srgbClr val="0070C0"/>
                </a:solidFill>
              </a:rPr>
              <a:t>InvalidCastException</a:t>
            </a:r>
            <a:r>
              <a:rPr lang="ru-RU" dirty="0"/>
              <a:t>.</a:t>
            </a:r>
          </a:p>
          <a:p>
            <a:r>
              <a:rPr lang="ru-RU" dirty="0"/>
              <a:t>Для повышения надежности программ применяется следующий прием: экземпляр класса </a:t>
            </a:r>
            <a:r>
              <a:rPr lang="ru-RU" dirty="0" err="1">
                <a:solidFill>
                  <a:srgbClr val="0070C0"/>
                </a:solidFill>
              </a:rPr>
              <a:t>ArrayList</a:t>
            </a:r>
            <a:r>
              <a:rPr lang="ru-RU" dirty="0"/>
              <a:t> объявляется закрытым полем класса, в котором необходимо хранить коллекцию значений определенного типа, а затем описываются методы работы с этой коллекцией, делегирующие свои функции методам </a:t>
            </a:r>
            <a:r>
              <a:rPr lang="ru-RU" dirty="0" err="1">
                <a:solidFill>
                  <a:srgbClr val="0070C0"/>
                </a:solidFill>
              </a:rPr>
              <a:t>ArrayList</a:t>
            </a:r>
            <a:r>
              <a:rPr lang="ru-RU" dirty="0" smtClean="0"/>
              <a:t>.</a:t>
            </a:r>
          </a:p>
          <a:p>
            <a:r>
              <a:rPr lang="ru-RU" dirty="0"/>
              <a:t>Недостатком этого решения является то, что для каждого метода стандартной коллекции приходится описывать метод-оболочку, вызывающий стандартный метод. 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42161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755576" y="188640"/>
            <a:ext cx="8388424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 public override </a:t>
            </a:r>
            <a:r>
              <a:rPr lang="en-US" sz="2800" dirty="0" err="1"/>
              <a:t>bool</a:t>
            </a:r>
            <a:r>
              <a:rPr lang="en-US" sz="2800" dirty="0"/>
              <a:t> Equals( object </a:t>
            </a:r>
            <a:r>
              <a:rPr lang="en-US" sz="2800" dirty="0" err="1"/>
              <a:t>obj</a:t>
            </a:r>
            <a:r>
              <a:rPr lang="en-US" sz="2800" dirty="0"/>
              <a:t> )</a:t>
            </a:r>
          </a:p>
          <a:p>
            <a:r>
              <a:rPr lang="en-US" sz="2800" dirty="0"/>
              <a:t>        {</a:t>
            </a:r>
          </a:p>
          <a:p>
            <a:r>
              <a:rPr lang="en-US" sz="2800" dirty="0"/>
              <a:t>            if ( </a:t>
            </a:r>
            <a:r>
              <a:rPr lang="en-US" sz="2800" dirty="0" err="1"/>
              <a:t>obj</a:t>
            </a:r>
            <a:r>
              <a:rPr lang="en-US" sz="2800" dirty="0"/>
              <a:t> == null || </a:t>
            </a:r>
            <a:r>
              <a:rPr lang="en-US" sz="2800" dirty="0" err="1"/>
              <a:t>GetType</a:t>
            </a:r>
            <a:r>
              <a:rPr lang="en-US" sz="2800" dirty="0"/>
              <a:t>() != </a:t>
            </a:r>
            <a:r>
              <a:rPr lang="en-US" sz="2800" dirty="0" err="1"/>
              <a:t>obj.GetType</a:t>
            </a:r>
            <a:r>
              <a:rPr lang="en-US" sz="2800" dirty="0"/>
              <a:t>() ) return false;</a:t>
            </a:r>
          </a:p>
          <a:p>
            <a:endParaRPr lang="en-US" sz="2800" dirty="0"/>
          </a:p>
          <a:p>
            <a:r>
              <a:rPr lang="en-US" sz="2800" dirty="0"/>
              <a:t>            Monster temp = (Monster) </a:t>
            </a:r>
            <a:r>
              <a:rPr lang="en-US" sz="2800" dirty="0" err="1"/>
              <a:t>obj</a:t>
            </a:r>
            <a:r>
              <a:rPr lang="en-US" sz="2800" dirty="0"/>
              <a:t>;</a:t>
            </a:r>
          </a:p>
          <a:p>
            <a:r>
              <a:rPr lang="en-US" sz="2800" dirty="0"/>
              <a:t>            return  health == </a:t>
            </a:r>
            <a:r>
              <a:rPr lang="en-US" sz="2800" dirty="0" err="1"/>
              <a:t>temp.health</a:t>
            </a:r>
            <a:r>
              <a:rPr lang="en-US" sz="2800" dirty="0"/>
              <a:t> &amp;&amp;</a:t>
            </a:r>
          </a:p>
          <a:p>
            <a:r>
              <a:rPr lang="en-US" sz="2800" dirty="0"/>
              <a:t>                    ammo   == </a:t>
            </a:r>
            <a:r>
              <a:rPr lang="en-US" sz="2800" dirty="0" err="1"/>
              <a:t>temp.ammo</a:t>
            </a:r>
            <a:r>
              <a:rPr lang="en-US" sz="2800" dirty="0"/>
              <a:t>   &amp;&amp;</a:t>
            </a:r>
          </a:p>
          <a:p>
            <a:r>
              <a:rPr lang="en-US" sz="2800" dirty="0"/>
              <a:t>                    name   == temp.name;</a:t>
            </a:r>
          </a:p>
          <a:p>
            <a:r>
              <a:rPr lang="en-US" sz="2800" dirty="0"/>
              <a:t>        }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901141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260648"/>
            <a:ext cx="8507288" cy="659735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public override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GetHashCode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        {</a:t>
            </a:r>
          </a:p>
          <a:p>
            <a:pPr marL="0" indent="0">
              <a:buNone/>
            </a:pPr>
            <a:r>
              <a:rPr lang="en-US" dirty="0"/>
              <a:t>            return </a:t>
            </a:r>
            <a:r>
              <a:rPr lang="en-US" dirty="0" err="1"/>
              <a:t>name.GetHashCode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     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public override string </a:t>
            </a:r>
            <a:r>
              <a:rPr lang="en-US" dirty="0" err="1"/>
              <a:t>ToString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        {</a:t>
            </a:r>
          </a:p>
          <a:p>
            <a:pPr marL="0" indent="0">
              <a:buNone/>
            </a:pPr>
            <a:r>
              <a:rPr lang="en-US" dirty="0"/>
              <a:t>            return </a:t>
            </a:r>
            <a:r>
              <a:rPr lang="en-US" dirty="0" err="1"/>
              <a:t>string.Format</a:t>
            </a:r>
            <a:r>
              <a:rPr lang="en-US" dirty="0"/>
              <a:t>( "Monster {0} \t health = {1} ammo = {2}", </a:t>
            </a:r>
          </a:p>
          <a:p>
            <a:pPr marL="0" indent="0">
              <a:buNone/>
            </a:pPr>
            <a:r>
              <a:rPr lang="en-US" dirty="0"/>
              <a:t>                    name, health, ammo );</a:t>
            </a:r>
          </a:p>
          <a:p>
            <a:pPr marL="0" indent="0">
              <a:buNone/>
            </a:pPr>
            <a:r>
              <a:rPr lang="en-US" dirty="0"/>
              <a:t>        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string name;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int</a:t>
            </a:r>
            <a:r>
              <a:rPr lang="en-US" dirty="0"/>
              <a:t> health, ammo;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00068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188640"/>
            <a:ext cx="8856984" cy="6408712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 class Class1</a:t>
            </a:r>
          </a:p>
          <a:p>
            <a:pPr marL="0" indent="0">
              <a:buNone/>
            </a:pPr>
            <a:r>
              <a:rPr lang="en-US" dirty="0"/>
              <a:t>    {   static void Main()</a:t>
            </a:r>
          </a:p>
          <a:p>
            <a:pPr marL="0" indent="0">
              <a:buNone/>
            </a:pPr>
            <a:r>
              <a:rPr lang="en-US" dirty="0"/>
              <a:t>        {</a:t>
            </a:r>
          </a:p>
          <a:p>
            <a:pPr marL="0" indent="0">
              <a:buNone/>
            </a:pPr>
            <a:r>
              <a:rPr lang="en-US" dirty="0"/>
              <a:t>            Monster X = new Monster( 80, 80, "</a:t>
            </a:r>
            <a:r>
              <a:rPr lang="ru-RU" dirty="0"/>
              <a:t>Вася" );</a:t>
            </a:r>
          </a:p>
          <a:p>
            <a:pPr marL="0" indent="0">
              <a:buNone/>
            </a:pPr>
            <a:r>
              <a:rPr lang="ru-RU" dirty="0"/>
              <a:t>            </a:t>
            </a:r>
            <a:r>
              <a:rPr lang="en-US" dirty="0"/>
              <a:t>Monster Y = new Monster( 80, 80, "</a:t>
            </a:r>
            <a:r>
              <a:rPr lang="ru-RU" dirty="0"/>
              <a:t>Вася" );</a:t>
            </a:r>
          </a:p>
          <a:p>
            <a:pPr marL="0" indent="0">
              <a:buNone/>
            </a:pPr>
            <a:r>
              <a:rPr lang="ru-RU" dirty="0"/>
              <a:t>            </a:t>
            </a:r>
            <a:r>
              <a:rPr lang="en-US" dirty="0"/>
              <a:t>Monster Z = X;</a:t>
            </a:r>
          </a:p>
          <a:p>
            <a:pPr marL="0" indent="0">
              <a:buNone/>
            </a:pPr>
            <a:r>
              <a:rPr lang="en-US" dirty="0"/>
              <a:t>        </a:t>
            </a:r>
          </a:p>
          <a:p>
            <a:pPr marL="0" indent="0">
              <a:buNone/>
            </a:pPr>
            <a:r>
              <a:rPr lang="en-US" dirty="0"/>
              <a:t>            if ( X == Y ) </a:t>
            </a:r>
            <a:r>
              <a:rPr lang="en-US" dirty="0" err="1"/>
              <a:t>Console.WriteLine</a:t>
            </a:r>
            <a:r>
              <a:rPr lang="en-US" dirty="0"/>
              <a:t>(" X == Y ");</a:t>
            </a:r>
          </a:p>
          <a:p>
            <a:pPr marL="0" indent="0">
              <a:buNone/>
            </a:pPr>
            <a:r>
              <a:rPr lang="en-US" dirty="0"/>
              <a:t>            else          </a:t>
            </a:r>
            <a:r>
              <a:rPr lang="en-US" dirty="0" err="1"/>
              <a:t>Console.WriteLine</a:t>
            </a:r>
            <a:r>
              <a:rPr lang="en-US" dirty="0"/>
              <a:t>(" X != Y ");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if ( X == Z ) </a:t>
            </a:r>
            <a:r>
              <a:rPr lang="en-US" dirty="0" err="1"/>
              <a:t>Console.WriteLine</a:t>
            </a:r>
            <a:r>
              <a:rPr lang="en-US" dirty="0"/>
              <a:t>(" X == Z ");</a:t>
            </a:r>
          </a:p>
          <a:p>
            <a:pPr marL="0" indent="0">
              <a:buNone/>
            </a:pPr>
            <a:r>
              <a:rPr lang="en-US" dirty="0"/>
              <a:t>            else          </a:t>
            </a:r>
            <a:r>
              <a:rPr lang="en-US" dirty="0" err="1"/>
              <a:t>Console.WriteLine</a:t>
            </a:r>
            <a:r>
              <a:rPr lang="en-US" dirty="0"/>
              <a:t>(" X != Z ");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if ( </a:t>
            </a:r>
            <a:r>
              <a:rPr lang="en-US" dirty="0" err="1"/>
              <a:t>X.Equals</a:t>
            </a:r>
            <a:r>
              <a:rPr lang="en-US" dirty="0"/>
              <a:t>(Y) ) </a:t>
            </a:r>
            <a:r>
              <a:rPr lang="en-US" dirty="0" err="1"/>
              <a:t>Console.WriteLine</a:t>
            </a:r>
            <a:r>
              <a:rPr lang="en-US" dirty="0"/>
              <a:t>( " X Equals Y " );</a:t>
            </a:r>
          </a:p>
          <a:p>
            <a:pPr marL="0" indent="0">
              <a:buNone/>
            </a:pPr>
            <a:r>
              <a:rPr lang="en-US" dirty="0"/>
              <a:t>            else               </a:t>
            </a:r>
            <a:r>
              <a:rPr lang="en-US" dirty="0" err="1"/>
              <a:t>Console.WriteLine</a:t>
            </a:r>
            <a:r>
              <a:rPr lang="en-US" dirty="0"/>
              <a:t>( " X not Equals Y " 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Console.WriteLine</a:t>
            </a:r>
            <a:r>
              <a:rPr lang="en-US" dirty="0"/>
              <a:t>(</a:t>
            </a:r>
            <a:r>
              <a:rPr lang="en-US" dirty="0" err="1"/>
              <a:t>X.GetType</a:t>
            </a:r>
            <a:r>
              <a:rPr lang="en-US" dirty="0"/>
              <a:t>());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smtClean="0"/>
              <a:t>}    }</a:t>
            </a:r>
            <a:r>
              <a:rPr lang="ru-RU" dirty="0" smtClean="0"/>
              <a:t>  </a:t>
            </a:r>
            <a:r>
              <a:rPr lang="en-US" dirty="0" smtClean="0"/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74545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1164</TotalTime>
  <Words>3542</Words>
  <Application>Microsoft Office PowerPoint</Application>
  <PresentationFormat>Экран (4:3)</PresentationFormat>
  <Paragraphs>597</Paragraphs>
  <Slides>66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66</vt:i4>
      </vt:variant>
    </vt:vector>
  </HeadingPairs>
  <TitlesOfParts>
    <vt:vector size="71" baseType="lpstr">
      <vt:lpstr>Arial</vt:lpstr>
      <vt:lpstr>Calibri</vt:lpstr>
      <vt:lpstr>Verdana</vt:lpstr>
      <vt:lpstr>Wingdings</vt:lpstr>
      <vt:lpstr>Тема Office</vt:lpstr>
      <vt:lpstr>Краткое содержание предыдущей серии</vt:lpstr>
      <vt:lpstr>План лекции</vt:lpstr>
      <vt:lpstr>Класс object </vt:lpstr>
      <vt:lpstr>Открытые методы класса System.Object </vt:lpstr>
      <vt:lpstr>Пример переопределения метода Equals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Интерфейсы</vt:lpstr>
      <vt:lpstr>Интерфейсы</vt:lpstr>
      <vt:lpstr>Интерфейсы</vt:lpstr>
      <vt:lpstr>Интерфейсы</vt:lpstr>
      <vt:lpstr>Реализация интерфейса </vt:lpstr>
      <vt:lpstr>Презентация PowerPoint</vt:lpstr>
      <vt:lpstr>Реализация интерфейса </vt:lpstr>
      <vt:lpstr>Обращение к реализованному методу через объект типа интерфейса</vt:lpstr>
      <vt:lpstr>Второй способ реализации интерфейса</vt:lpstr>
      <vt:lpstr>Презентация PowerPoint</vt:lpstr>
      <vt:lpstr>Презентация PowerPoint</vt:lpstr>
      <vt:lpstr>Презентация PowerPoint</vt:lpstr>
      <vt:lpstr>Презентация PowerPoint</vt:lpstr>
      <vt:lpstr>Операция is </vt:lpstr>
      <vt:lpstr>Операция is </vt:lpstr>
      <vt:lpstr>Операция as</vt:lpstr>
      <vt:lpstr>Интерфейсы и наследование </vt:lpstr>
      <vt:lpstr>Презентация PowerPoint</vt:lpstr>
      <vt:lpstr>Особенности реализации интерфейсов</vt:lpstr>
      <vt:lpstr>Стандартные интерфейсы .NET </vt:lpstr>
      <vt:lpstr>Сравнение объектов </vt:lpstr>
      <vt:lpstr>Презентация PowerPoint</vt:lpstr>
      <vt:lpstr>Сортировка по разным критериям (интерфейс IComparer)</vt:lpstr>
      <vt:lpstr>Пример сортировки массива объектов по именам (свойство Name, класс SortByName) и количеству вооружений (свойство Ammo, класс SortByAmmo )</vt:lpstr>
      <vt:lpstr>Презентация PowerPoint</vt:lpstr>
      <vt:lpstr>Презентация PowerPoint</vt:lpstr>
      <vt:lpstr>Презентация PowerPoint</vt:lpstr>
      <vt:lpstr>Презентация PowerPoint</vt:lpstr>
      <vt:lpstr>Перегрузка операций отношения</vt:lpstr>
      <vt:lpstr>Презентация PowerPoint</vt:lpstr>
      <vt:lpstr>Презентация PowerPoint</vt:lpstr>
      <vt:lpstr>Презентация PowerPoint</vt:lpstr>
      <vt:lpstr>Презентация PowerPoint</vt:lpstr>
      <vt:lpstr>Клонирование объектов </vt:lpstr>
      <vt:lpstr>Клонирование объектов </vt:lpstr>
      <vt:lpstr>Презентация PowerPoint</vt:lpstr>
      <vt:lpstr>Презентация PowerPoint</vt:lpstr>
      <vt:lpstr>Перебор объектов (интерфейс IEnumerable) и итераторы</vt:lpstr>
      <vt:lpstr>Перебор объектов (интерфейс IEnumerable) и итераторы</vt:lpstr>
      <vt:lpstr>Перебор объектов (интерфейс IEnumerable) и итераторы</vt:lpstr>
      <vt:lpstr>Презентация PowerPoint</vt:lpstr>
      <vt:lpstr>Презентация PowerPoint</vt:lpstr>
      <vt:lpstr>Презентация PowerPoint</vt:lpstr>
      <vt:lpstr>Презентация PowerPoint</vt:lpstr>
      <vt:lpstr>Перебор объектов (интерфейс IEnumerable) и итераторы</vt:lpstr>
      <vt:lpstr>Параметризованные интерфейсы</vt:lpstr>
      <vt:lpstr>Контейнерные классы. Абстрактные структуры данных</vt:lpstr>
      <vt:lpstr>Абстрактные структуры данных</vt:lpstr>
      <vt:lpstr>Пространство имен System.Collections Интерфейсы</vt:lpstr>
      <vt:lpstr>Основные интерфейсы System.Collections</vt:lpstr>
      <vt:lpstr>Интерфейс списка IList</vt:lpstr>
      <vt:lpstr>Интерфейс словаря IDictionary </vt:lpstr>
      <vt:lpstr>Пространство имен System.Collections Коллекции</vt:lpstr>
      <vt:lpstr>Основные классы System.Collections</vt:lpstr>
      <vt:lpstr>Пример. Класс ArrayList</vt:lpstr>
      <vt:lpstr>Пример. Класс ArrayList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Перегрузка методов и операций класса. Рекурсивные методы, методы с переменным числом параметров. Индексаторы. Деструкторы.</dc:title>
  <dc:creator>Nella</dc:creator>
  <cp:lastModifiedBy>Vsevolod Pelipas</cp:lastModifiedBy>
  <cp:revision>105</cp:revision>
  <dcterms:created xsi:type="dcterms:W3CDTF">2014-10-16T06:32:05Z</dcterms:created>
  <dcterms:modified xsi:type="dcterms:W3CDTF">2015-10-29T18:58:34Z</dcterms:modified>
</cp:coreProperties>
</file>