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257" r:id="rId17"/>
    <p:sldId id="258" r:id="rId18"/>
    <p:sldId id="259" r:id="rId19"/>
    <p:sldId id="260" r:id="rId20"/>
    <p:sldId id="261" r:id="rId21"/>
    <p:sldId id="262" r:id="rId22"/>
    <p:sldId id="263" r:id="rId23"/>
    <p:sldId id="270" r:id="rId24"/>
    <p:sldId id="271" r:id="rId25"/>
    <p:sldId id="264" r:id="rId26"/>
    <p:sldId id="265" r:id="rId27"/>
    <p:sldId id="266" r:id="rId28"/>
    <p:sldId id="267" r:id="rId29"/>
    <p:sldId id="268" r:id="rId30"/>
    <p:sldId id="269" r:id="rId31"/>
    <p:sldId id="325" r:id="rId32"/>
    <p:sldId id="272" r:id="rId33"/>
    <p:sldId id="273" r:id="rId34"/>
    <p:sldId id="274" r:id="rId35"/>
    <p:sldId id="275" r:id="rId36"/>
    <p:sldId id="276" r:id="rId37"/>
    <p:sldId id="277" r:id="rId38"/>
    <p:sldId id="328" r:id="rId39"/>
    <p:sldId id="278" r:id="rId40"/>
    <p:sldId id="326" r:id="rId41"/>
    <p:sldId id="279" r:id="rId42"/>
    <p:sldId id="281" r:id="rId43"/>
    <p:sldId id="282" r:id="rId44"/>
    <p:sldId id="280" r:id="rId45"/>
    <p:sldId id="283" r:id="rId46"/>
    <p:sldId id="284" r:id="rId47"/>
    <p:sldId id="285" r:id="rId48"/>
    <p:sldId id="286" r:id="rId49"/>
    <p:sldId id="287" r:id="rId50"/>
    <p:sldId id="288" r:id="rId51"/>
    <p:sldId id="289" r:id="rId52"/>
    <p:sldId id="334" r:id="rId53"/>
    <p:sldId id="335" r:id="rId5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60"/>
  </p:normalViewPr>
  <p:slideViewPr>
    <p:cSldViewPr>
      <p:cViewPr varScale="1">
        <p:scale>
          <a:sx n="110" d="100"/>
          <a:sy n="110" d="100"/>
        </p:scale>
        <p:origin x="168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E94B6B8-87F3-414E-B0D7-6384AF648F0E}" type="datetimeFigureOut">
              <a:rPr lang="ru-RU" smtClean="0"/>
              <a:t>29.10.2015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40684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E94B6B8-87F3-414E-B0D7-6384AF648F0E}" type="datetimeFigureOut">
              <a:rPr lang="ru-RU" smtClean="0"/>
              <a:t>29.10.2015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136893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E94B6B8-87F3-414E-B0D7-6384AF648F0E}" type="datetimeFigureOut">
              <a:rPr lang="ru-RU" smtClean="0"/>
              <a:t>29.10.2015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329352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E94B6B8-87F3-414E-B0D7-6384AF648F0E}" type="datetimeFigureOut">
              <a:rPr lang="ru-RU" smtClean="0"/>
              <a:t>29.10.2015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191502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E94B6B8-87F3-414E-B0D7-6384AF648F0E}" type="datetimeFigureOut">
              <a:rPr lang="ru-RU" smtClean="0"/>
              <a:t>29.10.2015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134810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E94B6B8-87F3-414E-B0D7-6384AF648F0E}" type="datetimeFigureOut">
              <a:rPr lang="ru-RU" smtClean="0"/>
              <a:t>29.10.2015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224359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E94B6B8-87F3-414E-B0D7-6384AF648F0E}" type="datetimeFigureOut">
              <a:rPr lang="ru-RU" smtClean="0"/>
              <a:t>29.10.2015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290717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E94B6B8-87F3-414E-B0D7-6384AF648F0E}" type="datetimeFigureOut">
              <a:rPr lang="ru-RU" smtClean="0"/>
              <a:t>29.10.2015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271070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E94B6B8-87F3-414E-B0D7-6384AF648F0E}" type="datetimeFigureOut">
              <a:rPr lang="ru-RU" smtClean="0"/>
              <a:t>29.10.2015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292672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E94B6B8-87F3-414E-B0D7-6384AF648F0E}" type="datetimeFigureOut">
              <a:rPr lang="ru-RU" smtClean="0"/>
              <a:t>29.10.2015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3763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E94B6B8-87F3-414E-B0D7-6384AF648F0E}" type="datetimeFigureOut">
              <a:rPr lang="ru-RU" smtClean="0"/>
              <a:t>29.10.2015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360034-4B50-4EB5-83E7-EBF0A105C7DE}" type="slidenum">
              <a:rPr lang="ru-RU" smtClean="0"/>
              <a:t>‹#›</a:t>
            </a:fld>
            <a:endParaRPr lang="ru-RU"/>
          </a:p>
        </p:txBody>
      </p:sp>
    </p:spTree>
    <p:extLst>
      <p:ext uri="{BB962C8B-B14F-4D97-AF65-F5344CB8AC3E}">
        <p14:creationId xmlns:p14="http://schemas.microsoft.com/office/powerpoint/2010/main" val="259461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4B6B8-87F3-414E-B0D7-6384AF648F0E}" type="datetimeFigureOut">
              <a:rPr lang="ru-RU" smtClean="0"/>
              <a:t>29.10.2015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60034-4B50-4EB5-83E7-EBF0A105C7DE}" type="slidenum">
              <a:rPr lang="ru-RU" smtClean="0"/>
              <a:t>‹#›</a:t>
            </a:fld>
            <a:endParaRPr lang="ru-RU"/>
          </a:p>
        </p:txBody>
      </p:sp>
    </p:spTree>
    <p:extLst>
      <p:ext uri="{BB962C8B-B14F-4D97-AF65-F5344CB8AC3E}">
        <p14:creationId xmlns:p14="http://schemas.microsoft.com/office/powerpoint/2010/main" val="21722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 предыдущей лекции</a:t>
            </a:r>
            <a:endParaRPr lang="en-US" dirty="0"/>
          </a:p>
        </p:txBody>
      </p:sp>
      <p:sp>
        <p:nvSpPr>
          <p:cNvPr id="3" name="Объект 2"/>
          <p:cNvSpPr>
            <a:spLocks noGrp="1"/>
          </p:cNvSpPr>
          <p:nvPr>
            <p:ph idx="1"/>
          </p:nvPr>
        </p:nvSpPr>
        <p:spPr/>
        <p:txBody>
          <a:bodyPr>
            <a:normAutofit lnSpcReduction="10000"/>
          </a:bodyPr>
          <a:lstStyle/>
          <a:p>
            <a:r>
              <a:rPr lang="ru-RU" dirty="0" smtClean="0"/>
              <a:t>Базовый класс </a:t>
            </a:r>
            <a:r>
              <a:rPr lang="en-US" dirty="0" smtClean="0"/>
              <a:t>object</a:t>
            </a:r>
          </a:p>
          <a:p>
            <a:r>
              <a:rPr lang="ru-RU" dirty="0" smtClean="0"/>
              <a:t>Интерфейсы</a:t>
            </a:r>
          </a:p>
          <a:p>
            <a:pPr lvl="1"/>
            <a:r>
              <a:rPr lang="ru-RU" dirty="0" smtClean="0"/>
              <a:t>Создание и использование интерфейсов</a:t>
            </a:r>
          </a:p>
          <a:p>
            <a:pPr lvl="1"/>
            <a:r>
              <a:rPr lang="ru-RU" dirty="0" smtClean="0"/>
              <a:t>Некоторые стандартные интерфейсы</a:t>
            </a:r>
            <a:r>
              <a:rPr lang="en-US" dirty="0" smtClean="0"/>
              <a:t> .NET:</a:t>
            </a:r>
          </a:p>
          <a:p>
            <a:pPr lvl="2"/>
            <a:r>
              <a:rPr lang="en-US" dirty="0" err="1" smtClean="0"/>
              <a:t>IComparable</a:t>
            </a:r>
            <a:r>
              <a:rPr lang="en-US" dirty="0" smtClean="0"/>
              <a:t>/</a:t>
            </a:r>
            <a:r>
              <a:rPr lang="en-US" dirty="0" err="1" smtClean="0"/>
              <a:t>IComparer</a:t>
            </a:r>
            <a:endParaRPr lang="en-US" dirty="0" smtClean="0"/>
          </a:p>
          <a:p>
            <a:pPr lvl="2"/>
            <a:r>
              <a:rPr lang="en-US" dirty="0" err="1" smtClean="0"/>
              <a:t>IClonable</a:t>
            </a:r>
            <a:endParaRPr lang="en-US" dirty="0" smtClean="0"/>
          </a:p>
          <a:p>
            <a:pPr lvl="2"/>
            <a:r>
              <a:rPr lang="en-US" dirty="0" err="1" smtClean="0"/>
              <a:t>IEnumerable</a:t>
            </a:r>
            <a:r>
              <a:rPr lang="en-US" dirty="0" smtClean="0"/>
              <a:t>/</a:t>
            </a:r>
            <a:r>
              <a:rPr lang="en-US" dirty="0" err="1" smtClean="0"/>
              <a:t>IEnumarator</a:t>
            </a:r>
            <a:endParaRPr lang="en-US" dirty="0" smtClean="0"/>
          </a:p>
          <a:p>
            <a:r>
              <a:rPr lang="ru-RU" dirty="0" smtClean="0"/>
              <a:t>Контейнерные классы и их интерфейсы</a:t>
            </a:r>
          </a:p>
          <a:p>
            <a:pPr lvl="1"/>
            <a:r>
              <a:rPr lang="ru-RU" dirty="0" smtClean="0"/>
              <a:t>Классические контейнеры</a:t>
            </a:r>
          </a:p>
          <a:p>
            <a:pPr lvl="2"/>
            <a:endParaRPr lang="ru-RU" dirty="0" smtClean="0"/>
          </a:p>
          <a:p>
            <a:pPr lvl="1"/>
            <a:endParaRPr lang="ru-RU" dirty="0" smtClean="0"/>
          </a:p>
          <a:p>
            <a:endParaRPr lang="en-US" dirty="0" smtClean="0"/>
          </a:p>
          <a:p>
            <a:endParaRPr lang="en-US" dirty="0"/>
          </a:p>
        </p:txBody>
      </p:sp>
    </p:spTree>
    <p:extLst>
      <p:ext uri="{BB962C8B-B14F-4D97-AF65-F5344CB8AC3E}">
        <p14:creationId xmlns:p14="http://schemas.microsoft.com/office/powerpoint/2010/main" val="3527767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dirty="0"/>
              <a:t>Обобщения</a:t>
            </a:r>
            <a:endParaRPr lang="en-US" dirty="0"/>
          </a:p>
        </p:txBody>
      </p:sp>
      <p:sp>
        <p:nvSpPr>
          <p:cNvPr id="3" name="Объект 2"/>
          <p:cNvSpPr>
            <a:spLocks noGrp="1"/>
          </p:cNvSpPr>
          <p:nvPr>
            <p:ph idx="1"/>
          </p:nvPr>
        </p:nvSpPr>
        <p:spPr>
          <a:xfrm>
            <a:off x="457200" y="1600200"/>
            <a:ext cx="8363272" cy="4525963"/>
          </a:xfrm>
        </p:spPr>
        <p:txBody>
          <a:bodyPr>
            <a:normAutofit fontScale="92500" lnSpcReduction="20000"/>
          </a:bodyPr>
          <a:lstStyle/>
          <a:p>
            <a:r>
              <a:rPr lang="ru-RU" altLang="en-US" b="1" dirty="0"/>
              <a:t>Обобщения (</a:t>
            </a:r>
            <a:r>
              <a:rPr lang="en-US" altLang="en-US" b="1" dirty="0"/>
              <a:t>generics) </a:t>
            </a:r>
            <a:r>
              <a:rPr lang="en-US" altLang="en-US" dirty="0"/>
              <a:t>– </a:t>
            </a:r>
            <a:r>
              <a:rPr lang="ru-RU" altLang="en-US" dirty="0"/>
              <a:t>форма повторного использования алгоритма. Дает возможность описать алгоритм, не указывая конкретный тип данных, с которым он будет работать. </a:t>
            </a:r>
          </a:p>
          <a:p>
            <a:r>
              <a:rPr lang="ru-RU" dirty="0" smtClean="0"/>
              <a:t>Обобщение позволяет кроме передачи параметров-значений передать в алгоритм </a:t>
            </a:r>
            <a:r>
              <a:rPr lang="ru-RU" b="1" dirty="0" smtClean="0"/>
              <a:t>параметры-типы</a:t>
            </a:r>
            <a:r>
              <a:rPr lang="ru-RU" dirty="0" smtClean="0"/>
              <a:t> - тип данных, используемый обобщенным алгоритмом, подменяется переданным при вызове типом.</a:t>
            </a:r>
          </a:p>
          <a:p>
            <a:r>
              <a:rPr lang="ru-RU" dirty="0"/>
              <a:t>Обобщать (или </a:t>
            </a:r>
            <a:r>
              <a:rPr lang="ru-RU" dirty="0" err="1"/>
              <a:t>параметризовывать</a:t>
            </a:r>
            <a:r>
              <a:rPr lang="ru-RU" dirty="0"/>
              <a:t>) можно </a:t>
            </a:r>
            <a:r>
              <a:rPr lang="ru-RU" b="1" dirty="0"/>
              <a:t>методы</a:t>
            </a:r>
            <a:r>
              <a:rPr lang="ru-RU" dirty="0"/>
              <a:t> или </a:t>
            </a:r>
            <a:r>
              <a:rPr lang="ru-RU" b="1" dirty="0"/>
              <a:t>классы</a:t>
            </a:r>
            <a:r>
              <a:rPr lang="ru-RU" dirty="0" smtClean="0"/>
              <a:t>.</a:t>
            </a:r>
          </a:p>
          <a:p>
            <a:endParaRPr lang="ru-RU" dirty="0" smtClean="0"/>
          </a:p>
        </p:txBody>
      </p:sp>
    </p:spTree>
    <p:extLst>
      <p:ext uri="{BB962C8B-B14F-4D97-AF65-F5344CB8AC3E}">
        <p14:creationId xmlns:p14="http://schemas.microsoft.com/office/powerpoint/2010/main" val="398418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Проблема с классическими коллекциями</a:t>
            </a:r>
            <a:endParaRPr lang="en-US" dirty="0"/>
          </a:p>
        </p:txBody>
      </p:sp>
      <p:sp>
        <p:nvSpPr>
          <p:cNvPr id="4" name="Прямоугольник 3"/>
          <p:cNvSpPr/>
          <p:nvPr/>
        </p:nvSpPr>
        <p:spPr>
          <a:xfrm>
            <a:off x="179512" y="4548989"/>
            <a:ext cx="3960440" cy="2160591"/>
          </a:xfrm>
          <a:prstGeom prst="rect">
            <a:avLst/>
          </a:prstGeom>
        </p:spPr>
        <p:txBody>
          <a:bodyPr wrap="square">
            <a:spAutoFit/>
          </a:bodyPr>
          <a:lstStyle/>
          <a:p>
            <a:pPr marL="400050" lvl="1" indent="0">
              <a:lnSpc>
                <a:spcPct val="80000"/>
              </a:lnSpc>
              <a:buNone/>
            </a:pPr>
            <a:r>
              <a:rPr lang="en-US" altLang="en-US" sz="2400" dirty="0" smtClean="0">
                <a:solidFill>
                  <a:srgbClr val="00B050"/>
                </a:solidFill>
              </a:rPr>
              <a:t>//</a:t>
            </a:r>
            <a:r>
              <a:rPr lang="ru-RU" altLang="en-US" sz="2400" dirty="0" smtClean="0">
                <a:solidFill>
                  <a:srgbClr val="00B050"/>
                </a:solidFill>
              </a:rPr>
              <a:t>для списка строк</a:t>
            </a:r>
            <a:endParaRPr lang="en-US" altLang="en-US" sz="2400" dirty="0" smtClean="0">
              <a:solidFill>
                <a:srgbClr val="00B050"/>
              </a:solidFill>
            </a:endParaRPr>
          </a:p>
          <a:p>
            <a:pPr marL="400050" lvl="1" indent="0">
              <a:lnSpc>
                <a:spcPct val="80000"/>
              </a:lnSpc>
              <a:buNone/>
            </a:pPr>
            <a:r>
              <a:rPr lang="en-US" altLang="en-US" sz="2400" dirty="0" smtClean="0">
                <a:solidFill>
                  <a:schemeClr val="tx2">
                    <a:lumMod val="60000"/>
                    <a:lumOff val="40000"/>
                  </a:schemeClr>
                </a:solidFill>
              </a:rPr>
              <a:t>public class </a:t>
            </a:r>
            <a:r>
              <a:rPr lang="en-US" altLang="en-US" sz="2400" dirty="0"/>
              <a:t>Node</a:t>
            </a:r>
          </a:p>
          <a:p>
            <a:pPr marL="400050" lvl="1" indent="0">
              <a:lnSpc>
                <a:spcPct val="80000"/>
              </a:lnSpc>
              <a:buNone/>
            </a:pPr>
            <a:r>
              <a:rPr lang="en-US" altLang="en-US" sz="2400" dirty="0"/>
              <a:t>{</a:t>
            </a:r>
          </a:p>
          <a:p>
            <a:pPr marL="400050" lvl="1" indent="0">
              <a:lnSpc>
                <a:spcPct val="80000"/>
              </a:lnSpc>
              <a:buNone/>
            </a:pPr>
            <a:r>
              <a:rPr lang="en-US" altLang="en-US" sz="2400" dirty="0"/>
              <a:t>	</a:t>
            </a:r>
            <a:r>
              <a:rPr lang="en-US" altLang="en-US" sz="2400" dirty="0">
                <a:solidFill>
                  <a:schemeClr val="tx2">
                    <a:lumMod val="60000"/>
                    <a:lumOff val="40000"/>
                  </a:schemeClr>
                </a:solidFill>
              </a:rPr>
              <a:t>s</a:t>
            </a:r>
            <a:r>
              <a:rPr lang="en-US" altLang="en-US" sz="2400" dirty="0" smtClean="0">
                <a:solidFill>
                  <a:schemeClr val="tx2">
                    <a:lumMod val="60000"/>
                    <a:lumOff val="40000"/>
                  </a:schemeClr>
                </a:solidFill>
              </a:rPr>
              <a:t>tring</a:t>
            </a:r>
            <a:r>
              <a:rPr lang="en-US" altLang="en-US" sz="2400" dirty="0" smtClean="0"/>
              <a:t> </a:t>
            </a:r>
            <a:r>
              <a:rPr lang="en-US" altLang="en-US" sz="2400" dirty="0"/>
              <a:t>value;</a:t>
            </a:r>
          </a:p>
          <a:p>
            <a:pPr marL="400050" lvl="1" indent="0">
              <a:lnSpc>
                <a:spcPct val="80000"/>
              </a:lnSpc>
              <a:buNone/>
            </a:pPr>
            <a:r>
              <a:rPr lang="en-US" altLang="en-US" sz="2400" dirty="0"/>
              <a:t>	Node </a:t>
            </a:r>
            <a:r>
              <a:rPr lang="en-US" altLang="en-US" sz="2400" dirty="0" err="1"/>
              <a:t>nextNode</a:t>
            </a:r>
            <a:r>
              <a:rPr lang="en-US" altLang="en-US" sz="2400" dirty="0" smtClean="0"/>
              <a:t>;</a:t>
            </a:r>
            <a:endParaRPr lang="ru-RU" altLang="en-US" sz="2400" dirty="0" smtClean="0"/>
          </a:p>
          <a:p>
            <a:pPr marL="400050" lvl="1">
              <a:lnSpc>
                <a:spcPct val="80000"/>
              </a:lnSpc>
            </a:pPr>
            <a:r>
              <a:rPr lang="ru-RU" altLang="en-US" sz="2400" dirty="0" smtClean="0">
                <a:solidFill>
                  <a:srgbClr val="00B050"/>
                </a:solidFill>
              </a:rPr>
              <a:t>        </a:t>
            </a:r>
            <a:r>
              <a:rPr lang="en-US" altLang="en-US" sz="2400" dirty="0" smtClean="0">
                <a:solidFill>
                  <a:srgbClr val="00B050"/>
                </a:solidFill>
              </a:rPr>
              <a:t>//</a:t>
            </a:r>
            <a:r>
              <a:rPr lang="ru-RU" altLang="en-US" sz="2400" dirty="0">
                <a:solidFill>
                  <a:srgbClr val="00B050"/>
                </a:solidFill>
              </a:rPr>
              <a:t>методы </a:t>
            </a:r>
            <a:r>
              <a:rPr lang="ru-RU" altLang="en-US" sz="2400" dirty="0" smtClean="0">
                <a:solidFill>
                  <a:srgbClr val="00B050"/>
                </a:solidFill>
              </a:rPr>
              <a:t>пропущены</a:t>
            </a:r>
            <a:endParaRPr lang="en-US" altLang="en-US" sz="2400" dirty="0"/>
          </a:p>
          <a:p>
            <a:pPr marL="400050" lvl="1" indent="0">
              <a:lnSpc>
                <a:spcPct val="80000"/>
              </a:lnSpc>
              <a:buNone/>
            </a:pPr>
            <a:r>
              <a:rPr lang="en-US" altLang="en-US" sz="2400" dirty="0"/>
              <a:t>}</a:t>
            </a:r>
            <a:endParaRPr lang="ru-RU" altLang="en-US" sz="2400" dirty="0"/>
          </a:p>
        </p:txBody>
      </p:sp>
      <p:sp>
        <p:nvSpPr>
          <p:cNvPr id="5" name="Прямоугольник 4"/>
          <p:cNvSpPr/>
          <p:nvPr/>
        </p:nvSpPr>
        <p:spPr>
          <a:xfrm>
            <a:off x="4463988" y="4548989"/>
            <a:ext cx="4356484" cy="2160591"/>
          </a:xfrm>
          <a:prstGeom prst="rect">
            <a:avLst/>
          </a:prstGeom>
        </p:spPr>
        <p:txBody>
          <a:bodyPr wrap="square">
            <a:spAutoFit/>
          </a:bodyPr>
          <a:lstStyle/>
          <a:p>
            <a:pPr marL="400050" lvl="1" indent="0">
              <a:lnSpc>
                <a:spcPct val="80000"/>
              </a:lnSpc>
              <a:buNone/>
            </a:pPr>
            <a:r>
              <a:rPr lang="en-US" altLang="en-US" sz="2400" dirty="0" smtClean="0">
                <a:solidFill>
                  <a:srgbClr val="00B050"/>
                </a:solidFill>
              </a:rPr>
              <a:t>//</a:t>
            </a:r>
            <a:r>
              <a:rPr lang="ru-RU" altLang="en-US" sz="2400" dirty="0" smtClean="0">
                <a:solidFill>
                  <a:srgbClr val="00B050"/>
                </a:solidFill>
              </a:rPr>
              <a:t>для списка целых</a:t>
            </a:r>
          </a:p>
          <a:p>
            <a:pPr marL="400050" lvl="1" indent="0">
              <a:lnSpc>
                <a:spcPct val="80000"/>
              </a:lnSpc>
              <a:buNone/>
            </a:pPr>
            <a:r>
              <a:rPr lang="en-US" altLang="en-US" sz="2400" dirty="0" smtClean="0">
                <a:solidFill>
                  <a:schemeClr val="tx2">
                    <a:lumMod val="60000"/>
                    <a:lumOff val="40000"/>
                  </a:schemeClr>
                </a:solidFill>
              </a:rPr>
              <a:t>public class </a:t>
            </a:r>
            <a:r>
              <a:rPr lang="en-US" altLang="en-US" sz="2400" dirty="0"/>
              <a:t>Node</a:t>
            </a:r>
          </a:p>
          <a:p>
            <a:pPr marL="400050" lvl="1" indent="0">
              <a:lnSpc>
                <a:spcPct val="80000"/>
              </a:lnSpc>
              <a:buNone/>
            </a:pPr>
            <a:r>
              <a:rPr lang="en-US" altLang="en-US" sz="2400" dirty="0"/>
              <a:t>{</a:t>
            </a:r>
          </a:p>
          <a:p>
            <a:pPr marL="400050" lvl="1" indent="0">
              <a:lnSpc>
                <a:spcPct val="80000"/>
              </a:lnSpc>
              <a:buNone/>
            </a:pPr>
            <a:r>
              <a:rPr lang="en-US" altLang="en-US" sz="2400" dirty="0"/>
              <a:t>	</a:t>
            </a:r>
            <a:r>
              <a:rPr lang="en-US" altLang="en-US" sz="2400" dirty="0" err="1" smtClean="0">
                <a:solidFill>
                  <a:schemeClr val="tx2">
                    <a:lumMod val="60000"/>
                    <a:lumOff val="40000"/>
                  </a:schemeClr>
                </a:solidFill>
              </a:rPr>
              <a:t>int</a:t>
            </a:r>
            <a:r>
              <a:rPr lang="en-US" altLang="en-US" sz="2400" dirty="0" smtClean="0">
                <a:solidFill>
                  <a:schemeClr val="tx2">
                    <a:lumMod val="60000"/>
                    <a:lumOff val="40000"/>
                  </a:schemeClr>
                </a:solidFill>
              </a:rPr>
              <a:t> </a:t>
            </a:r>
            <a:r>
              <a:rPr lang="en-US" altLang="en-US" sz="2400" dirty="0" smtClean="0"/>
              <a:t>value</a:t>
            </a:r>
            <a:r>
              <a:rPr lang="en-US" altLang="en-US" sz="2400" dirty="0"/>
              <a:t>;</a:t>
            </a:r>
          </a:p>
          <a:p>
            <a:pPr marL="400050" lvl="1" indent="0">
              <a:lnSpc>
                <a:spcPct val="80000"/>
              </a:lnSpc>
              <a:buNone/>
            </a:pPr>
            <a:r>
              <a:rPr lang="en-US" altLang="en-US" sz="2400" dirty="0"/>
              <a:t>	Node </a:t>
            </a:r>
            <a:r>
              <a:rPr lang="en-US" altLang="en-US" sz="2400" dirty="0" err="1"/>
              <a:t>nextNode</a:t>
            </a:r>
            <a:r>
              <a:rPr lang="en-US" altLang="en-US" sz="2400" dirty="0" smtClean="0"/>
              <a:t>;</a:t>
            </a:r>
            <a:endParaRPr lang="ru-RU" altLang="en-US" sz="2400" dirty="0" smtClean="0"/>
          </a:p>
          <a:p>
            <a:pPr marL="400050" lvl="1">
              <a:lnSpc>
                <a:spcPct val="80000"/>
              </a:lnSpc>
            </a:pPr>
            <a:r>
              <a:rPr lang="ru-RU" altLang="en-US" sz="2400" dirty="0" smtClean="0">
                <a:solidFill>
                  <a:srgbClr val="00B050"/>
                </a:solidFill>
              </a:rPr>
              <a:t>        </a:t>
            </a:r>
            <a:r>
              <a:rPr lang="en-US" altLang="en-US" sz="2400" dirty="0" smtClean="0">
                <a:solidFill>
                  <a:srgbClr val="00B050"/>
                </a:solidFill>
              </a:rPr>
              <a:t>//</a:t>
            </a:r>
            <a:r>
              <a:rPr lang="ru-RU" altLang="en-US" sz="2400" dirty="0">
                <a:solidFill>
                  <a:srgbClr val="00B050"/>
                </a:solidFill>
              </a:rPr>
              <a:t>методы </a:t>
            </a:r>
            <a:r>
              <a:rPr lang="ru-RU" altLang="en-US" sz="2400" dirty="0" smtClean="0">
                <a:solidFill>
                  <a:srgbClr val="00B050"/>
                </a:solidFill>
              </a:rPr>
              <a:t>пропущены</a:t>
            </a:r>
            <a:endParaRPr lang="en-US" altLang="en-US" sz="2400" dirty="0"/>
          </a:p>
          <a:p>
            <a:pPr marL="400050" lvl="1" indent="0">
              <a:lnSpc>
                <a:spcPct val="80000"/>
              </a:lnSpc>
              <a:buNone/>
            </a:pPr>
            <a:r>
              <a:rPr lang="en-US" altLang="en-US" sz="2400" dirty="0"/>
              <a:t>}</a:t>
            </a:r>
            <a:endParaRPr lang="ru-RU" altLang="en-US" sz="2400" dirty="0"/>
          </a:p>
        </p:txBody>
      </p:sp>
      <p:sp>
        <p:nvSpPr>
          <p:cNvPr id="6" name="Прямоугольник 5"/>
          <p:cNvSpPr/>
          <p:nvPr/>
        </p:nvSpPr>
        <p:spPr>
          <a:xfrm>
            <a:off x="4467369" y="1844824"/>
            <a:ext cx="4353103" cy="1865126"/>
          </a:xfrm>
          <a:prstGeom prst="rect">
            <a:avLst/>
          </a:prstGeom>
        </p:spPr>
        <p:txBody>
          <a:bodyPr wrap="square">
            <a:spAutoFit/>
          </a:bodyPr>
          <a:lstStyle/>
          <a:p>
            <a:pPr marL="400050" lvl="1" indent="0">
              <a:lnSpc>
                <a:spcPct val="80000"/>
              </a:lnSpc>
              <a:buNone/>
            </a:pPr>
            <a:r>
              <a:rPr lang="en-US" altLang="en-US" sz="2400" dirty="0" smtClean="0">
                <a:solidFill>
                  <a:srgbClr val="00B050"/>
                </a:solidFill>
              </a:rPr>
              <a:t>//</a:t>
            </a:r>
            <a:r>
              <a:rPr lang="ru-RU" altLang="en-US" sz="2400" dirty="0" smtClean="0">
                <a:solidFill>
                  <a:srgbClr val="00B050"/>
                </a:solidFill>
              </a:rPr>
              <a:t>класс линейного списка</a:t>
            </a:r>
            <a:endParaRPr lang="en-US" altLang="en-US" sz="2400" dirty="0" smtClean="0">
              <a:solidFill>
                <a:srgbClr val="00B050"/>
              </a:solidFill>
            </a:endParaRPr>
          </a:p>
          <a:p>
            <a:pPr marL="400050" lvl="1" indent="0">
              <a:lnSpc>
                <a:spcPct val="80000"/>
              </a:lnSpc>
              <a:buNone/>
            </a:pPr>
            <a:r>
              <a:rPr lang="en-US" altLang="en-US" sz="2400" dirty="0" smtClean="0">
                <a:solidFill>
                  <a:schemeClr val="tx2">
                    <a:lumMod val="60000"/>
                    <a:lumOff val="40000"/>
                  </a:schemeClr>
                </a:solidFill>
              </a:rPr>
              <a:t>public class </a:t>
            </a:r>
            <a:r>
              <a:rPr lang="en-US" altLang="en-US" sz="2400" dirty="0" err="1" smtClean="0"/>
              <a:t>MyList</a:t>
            </a:r>
            <a:endParaRPr lang="en-US" altLang="en-US" sz="2400" dirty="0"/>
          </a:p>
          <a:p>
            <a:pPr marL="400050" lvl="1" indent="0">
              <a:lnSpc>
                <a:spcPct val="80000"/>
              </a:lnSpc>
              <a:buNone/>
            </a:pPr>
            <a:r>
              <a:rPr lang="en-US" altLang="en-US" sz="2400" dirty="0"/>
              <a:t>{</a:t>
            </a:r>
          </a:p>
          <a:p>
            <a:pPr marL="400050" lvl="1" indent="0">
              <a:lnSpc>
                <a:spcPct val="80000"/>
              </a:lnSpc>
              <a:buNone/>
            </a:pPr>
            <a:r>
              <a:rPr lang="en-US" altLang="en-US" sz="2400" dirty="0"/>
              <a:t>	Node </a:t>
            </a:r>
            <a:r>
              <a:rPr lang="en-US" altLang="en-US" sz="2400" dirty="0" smtClean="0"/>
              <a:t>head;</a:t>
            </a:r>
          </a:p>
          <a:p>
            <a:pPr marL="400050" lvl="1" indent="0">
              <a:lnSpc>
                <a:spcPct val="80000"/>
              </a:lnSpc>
              <a:buNone/>
            </a:pPr>
            <a:r>
              <a:rPr lang="en-US" altLang="en-US" sz="2400" dirty="0"/>
              <a:t>	</a:t>
            </a:r>
            <a:r>
              <a:rPr lang="en-US" altLang="en-US" sz="2400" dirty="0" smtClean="0">
                <a:solidFill>
                  <a:srgbClr val="00B050"/>
                </a:solidFill>
              </a:rPr>
              <a:t>//</a:t>
            </a:r>
            <a:r>
              <a:rPr lang="ru-RU" altLang="en-US" sz="2400" dirty="0" smtClean="0">
                <a:solidFill>
                  <a:srgbClr val="00B050"/>
                </a:solidFill>
              </a:rPr>
              <a:t>методы пропущены</a:t>
            </a:r>
            <a:endParaRPr lang="en-US" altLang="en-US" sz="2400" dirty="0">
              <a:solidFill>
                <a:srgbClr val="00B050"/>
              </a:solidFill>
            </a:endParaRPr>
          </a:p>
          <a:p>
            <a:pPr marL="400050" lvl="1" indent="0">
              <a:lnSpc>
                <a:spcPct val="80000"/>
              </a:lnSpc>
              <a:buNone/>
            </a:pPr>
            <a:r>
              <a:rPr lang="en-US" altLang="en-US" sz="2400" dirty="0"/>
              <a:t>}</a:t>
            </a:r>
            <a:endParaRPr lang="ru-RU" altLang="en-US" sz="2400" dirty="0"/>
          </a:p>
        </p:txBody>
      </p:sp>
      <p:grpSp>
        <p:nvGrpSpPr>
          <p:cNvPr id="38" name="Группа 37"/>
          <p:cNvGrpSpPr/>
          <p:nvPr/>
        </p:nvGrpSpPr>
        <p:grpSpPr>
          <a:xfrm>
            <a:off x="539552" y="1660950"/>
            <a:ext cx="3456384" cy="2644727"/>
            <a:chOff x="4067944" y="2060848"/>
            <a:chExt cx="3456384" cy="2644727"/>
          </a:xfrm>
        </p:grpSpPr>
        <p:sp>
          <p:nvSpPr>
            <p:cNvPr id="31" name="Прямоугольник 30"/>
            <p:cNvSpPr/>
            <p:nvPr/>
          </p:nvSpPr>
          <p:spPr>
            <a:xfrm>
              <a:off x="4067944" y="2060848"/>
              <a:ext cx="1368152"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Список</a:t>
              </a:r>
              <a:endParaRPr lang="en-US" dirty="0"/>
            </a:p>
          </p:txBody>
        </p:sp>
        <p:sp>
          <p:nvSpPr>
            <p:cNvPr id="32" name="Прямоугольник 31"/>
            <p:cNvSpPr/>
            <p:nvPr/>
          </p:nvSpPr>
          <p:spPr>
            <a:xfrm>
              <a:off x="6084168" y="2060848"/>
              <a:ext cx="144016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Элемент списка</a:t>
              </a:r>
              <a:endParaRPr lang="en-US" dirty="0"/>
            </a:p>
          </p:txBody>
        </p:sp>
        <p:cxnSp>
          <p:nvCxnSpPr>
            <p:cNvPr id="33" name="Прямая со стрелкой 32"/>
            <p:cNvCxnSpPr>
              <a:stCxn id="31" idx="3"/>
              <a:endCxn id="32" idx="1"/>
            </p:cNvCxnSpPr>
            <p:nvPr/>
          </p:nvCxnSpPr>
          <p:spPr>
            <a:xfrm>
              <a:off x="5436096" y="2384884"/>
              <a:ext cx="6480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Прямоугольник 33"/>
            <p:cNvSpPr/>
            <p:nvPr/>
          </p:nvSpPr>
          <p:spPr>
            <a:xfrm>
              <a:off x="6084168" y="3064098"/>
              <a:ext cx="144016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mtClean="0"/>
                <a:t>Элемент списка</a:t>
              </a:r>
              <a:endParaRPr lang="en-US" dirty="0"/>
            </a:p>
          </p:txBody>
        </p:sp>
        <p:sp>
          <p:nvSpPr>
            <p:cNvPr id="35" name="Прямоугольник 34"/>
            <p:cNvSpPr/>
            <p:nvPr/>
          </p:nvSpPr>
          <p:spPr>
            <a:xfrm>
              <a:off x="6084168" y="4057503"/>
              <a:ext cx="144016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mtClean="0"/>
                <a:t>Элемент списка</a:t>
              </a:r>
              <a:endParaRPr lang="en-US" dirty="0"/>
            </a:p>
          </p:txBody>
        </p:sp>
        <p:cxnSp>
          <p:nvCxnSpPr>
            <p:cNvPr id="36" name="Прямая со стрелкой 35"/>
            <p:cNvCxnSpPr>
              <a:stCxn id="32" idx="2"/>
              <a:endCxn id="34" idx="0"/>
            </p:cNvCxnSpPr>
            <p:nvPr/>
          </p:nvCxnSpPr>
          <p:spPr>
            <a:xfrm>
              <a:off x="6804248" y="2708920"/>
              <a:ext cx="0" cy="355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34" idx="2"/>
              <a:endCxn id="35" idx="0"/>
            </p:cNvCxnSpPr>
            <p:nvPr/>
          </p:nvCxnSpPr>
          <p:spPr>
            <a:xfrm>
              <a:off x="6804248" y="3712170"/>
              <a:ext cx="0" cy="345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46" name="Прямоугольник 45"/>
          <p:cNvSpPr/>
          <p:nvPr/>
        </p:nvSpPr>
        <p:spPr>
          <a:xfrm>
            <a:off x="4553998" y="1660950"/>
            <a:ext cx="4176464" cy="2200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Прямоугольник 46"/>
          <p:cNvSpPr/>
          <p:nvPr/>
        </p:nvSpPr>
        <p:spPr>
          <a:xfrm>
            <a:off x="107504" y="4437112"/>
            <a:ext cx="8622958" cy="22724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84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Классическое решение ООП</a:t>
            </a:r>
            <a:endParaRPr lang="en-US" dirty="0"/>
          </a:p>
        </p:txBody>
      </p:sp>
      <p:sp>
        <p:nvSpPr>
          <p:cNvPr id="3" name="Объект 2"/>
          <p:cNvSpPr>
            <a:spLocks noGrp="1"/>
          </p:cNvSpPr>
          <p:nvPr>
            <p:ph idx="1"/>
          </p:nvPr>
        </p:nvSpPr>
        <p:spPr/>
        <p:txBody>
          <a:bodyPr>
            <a:normAutofit fontScale="70000" lnSpcReduction="20000"/>
          </a:bodyPr>
          <a:lstStyle/>
          <a:p>
            <a:r>
              <a:rPr lang="ru-RU" dirty="0"/>
              <a:t>Классическое решение </a:t>
            </a:r>
            <a:r>
              <a:rPr lang="ru-RU" dirty="0" smtClean="0"/>
              <a:t>ООП – используем вместо конкретного значения указатель на общего предка – класс </a:t>
            </a:r>
            <a:r>
              <a:rPr lang="en-US" dirty="0" smtClean="0"/>
              <a:t>object.</a:t>
            </a:r>
          </a:p>
          <a:p>
            <a:r>
              <a:rPr lang="ru-RU" dirty="0" smtClean="0"/>
              <a:t>Пример кода:</a:t>
            </a:r>
          </a:p>
          <a:p>
            <a:pPr marL="400050" lvl="1" indent="0">
              <a:lnSpc>
                <a:spcPct val="80000"/>
              </a:lnSpc>
              <a:buNone/>
            </a:pPr>
            <a:r>
              <a:rPr lang="en-US" altLang="en-US" sz="2400" dirty="0">
                <a:solidFill>
                  <a:srgbClr val="00B050"/>
                </a:solidFill>
              </a:rPr>
              <a:t>//</a:t>
            </a:r>
            <a:r>
              <a:rPr lang="ru-RU" altLang="en-US" sz="2400" dirty="0">
                <a:solidFill>
                  <a:srgbClr val="00B050"/>
                </a:solidFill>
              </a:rPr>
              <a:t>класс линейного списка</a:t>
            </a:r>
            <a:endParaRPr lang="en-US" altLang="en-US" sz="2400" dirty="0">
              <a:solidFill>
                <a:srgbClr val="00B050"/>
              </a:solidFill>
            </a:endParaRPr>
          </a:p>
          <a:p>
            <a:pPr marL="400050" lvl="1" indent="0">
              <a:lnSpc>
                <a:spcPct val="80000"/>
              </a:lnSpc>
              <a:buNone/>
            </a:pPr>
            <a:r>
              <a:rPr lang="en-US" altLang="en-US" sz="2400" dirty="0">
                <a:solidFill>
                  <a:schemeClr val="tx2">
                    <a:lumMod val="60000"/>
                    <a:lumOff val="40000"/>
                  </a:schemeClr>
                </a:solidFill>
              </a:rPr>
              <a:t>public class </a:t>
            </a:r>
            <a:r>
              <a:rPr lang="en-US" altLang="en-US" sz="2400" dirty="0" err="1"/>
              <a:t>MyList</a:t>
            </a:r>
            <a:endParaRPr lang="en-US" altLang="en-US" sz="2400" dirty="0"/>
          </a:p>
          <a:p>
            <a:pPr marL="400050" lvl="1" indent="0">
              <a:lnSpc>
                <a:spcPct val="80000"/>
              </a:lnSpc>
              <a:buNone/>
            </a:pPr>
            <a:r>
              <a:rPr lang="en-US" altLang="en-US" sz="2400" dirty="0"/>
              <a:t>{</a:t>
            </a:r>
          </a:p>
          <a:p>
            <a:pPr marL="400050" lvl="1" indent="0">
              <a:lnSpc>
                <a:spcPct val="80000"/>
              </a:lnSpc>
              <a:buNone/>
            </a:pPr>
            <a:r>
              <a:rPr lang="en-US" altLang="en-US" sz="2400" dirty="0"/>
              <a:t>	Node head;</a:t>
            </a:r>
          </a:p>
          <a:p>
            <a:pPr marL="400050" lvl="1" indent="0">
              <a:lnSpc>
                <a:spcPct val="80000"/>
              </a:lnSpc>
              <a:buNone/>
            </a:pPr>
            <a:r>
              <a:rPr lang="en-US" altLang="en-US" sz="2400" dirty="0"/>
              <a:t>	</a:t>
            </a:r>
            <a:r>
              <a:rPr lang="en-US" altLang="en-US" sz="2400" dirty="0">
                <a:solidFill>
                  <a:srgbClr val="00B050"/>
                </a:solidFill>
              </a:rPr>
              <a:t>//</a:t>
            </a:r>
            <a:r>
              <a:rPr lang="ru-RU" altLang="en-US" sz="2400" dirty="0">
                <a:solidFill>
                  <a:srgbClr val="00B050"/>
                </a:solidFill>
              </a:rPr>
              <a:t>методы пропущены</a:t>
            </a:r>
            <a:endParaRPr lang="en-US" altLang="en-US" sz="2400" dirty="0">
              <a:solidFill>
                <a:srgbClr val="00B050"/>
              </a:solidFill>
            </a:endParaRPr>
          </a:p>
          <a:p>
            <a:pPr marL="400050" lvl="1" indent="0">
              <a:lnSpc>
                <a:spcPct val="80000"/>
              </a:lnSpc>
              <a:buNone/>
            </a:pPr>
            <a:r>
              <a:rPr lang="en-US" altLang="en-US" sz="2400" dirty="0"/>
              <a:t>}</a:t>
            </a:r>
            <a:endParaRPr lang="ru-RU" altLang="en-US" sz="2400" dirty="0"/>
          </a:p>
          <a:p>
            <a:pPr marL="400050" lvl="1" indent="0">
              <a:lnSpc>
                <a:spcPct val="80000"/>
              </a:lnSpc>
              <a:buNone/>
            </a:pPr>
            <a:r>
              <a:rPr lang="en-US" altLang="en-US" sz="2400" dirty="0">
                <a:solidFill>
                  <a:schemeClr val="tx2">
                    <a:lumMod val="60000"/>
                    <a:lumOff val="40000"/>
                  </a:schemeClr>
                </a:solidFill>
              </a:rPr>
              <a:t>public class </a:t>
            </a:r>
            <a:r>
              <a:rPr lang="en-US" altLang="en-US" sz="2400" dirty="0"/>
              <a:t>Node</a:t>
            </a:r>
          </a:p>
          <a:p>
            <a:pPr marL="400050" lvl="1" indent="0">
              <a:lnSpc>
                <a:spcPct val="80000"/>
              </a:lnSpc>
              <a:buNone/>
            </a:pPr>
            <a:r>
              <a:rPr lang="en-US" altLang="en-US" sz="2400" dirty="0"/>
              <a:t>{</a:t>
            </a:r>
          </a:p>
          <a:p>
            <a:pPr marL="400050" lvl="1" indent="0">
              <a:lnSpc>
                <a:spcPct val="80000"/>
              </a:lnSpc>
              <a:buNone/>
            </a:pPr>
            <a:r>
              <a:rPr lang="en-US" altLang="en-US" sz="2400" dirty="0"/>
              <a:t>	</a:t>
            </a:r>
            <a:r>
              <a:rPr lang="en-US" altLang="en-US" sz="2400" dirty="0">
                <a:solidFill>
                  <a:schemeClr val="tx2">
                    <a:lumMod val="60000"/>
                    <a:lumOff val="40000"/>
                  </a:schemeClr>
                </a:solidFill>
              </a:rPr>
              <a:t>object</a:t>
            </a:r>
            <a:r>
              <a:rPr lang="en-US" altLang="en-US" sz="2400" dirty="0" smtClean="0"/>
              <a:t> value</a:t>
            </a:r>
            <a:r>
              <a:rPr lang="en-US" altLang="en-US" sz="2400" dirty="0"/>
              <a:t>;</a:t>
            </a:r>
          </a:p>
          <a:p>
            <a:pPr marL="400050" lvl="1" indent="0">
              <a:lnSpc>
                <a:spcPct val="80000"/>
              </a:lnSpc>
              <a:buNone/>
            </a:pPr>
            <a:r>
              <a:rPr lang="en-US" altLang="en-US" sz="2400" dirty="0"/>
              <a:t>	Node </a:t>
            </a:r>
            <a:r>
              <a:rPr lang="en-US" altLang="en-US" sz="2400" dirty="0" err="1"/>
              <a:t>nextNode</a:t>
            </a:r>
            <a:r>
              <a:rPr lang="en-US" altLang="en-US" sz="2400" dirty="0"/>
              <a:t>;</a:t>
            </a:r>
            <a:endParaRPr lang="ru-RU" altLang="en-US" sz="2400" dirty="0"/>
          </a:p>
          <a:p>
            <a:pPr marL="114300" lvl="1" indent="0">
              <a:lnSpc>
                <a:spcPct val="80000"/>
              </a:lnSpc>
              <a:buNone/>
            </a:pPr>
            <a:r>
              <a:rPr lang="ru-RU" altLang="en-US" sz="2400" dirty="0">
                <a:solidFill>
                  <a:srgbClr val="00B050"/>
                </a:solidFill>
              </a:rPr>
              <a:t>        </a:t>
            </a:r>
            <a:r>
              <a:rPr lang="en-US" altLang="en-US" sz="2400" dirty="0" smtClean="0">
                <a:solidFill>
                  <a:srgbClr val="00B050"/>
                </a:solidFill>
              </a:rPr>
              <a:t>        //</a:t>
            </a:r>
            <a:r>
              <a:rPr lang="ru-RU" altLang="en-US" sz="2400" dirty="0">
                <a:solidFill>
                  <a:srgbClr val="00B050"/>
                </a:solidFill>
              </a:rPr>
              <a:t>методы пропущены</a:t>
            </a:r>
            <a:endParaRPr lang="en-US" altLang="en-US" sz="2400" dirty="0"/>
          </a:p>
          <a:p>
            <a:pPr marL="400050" lvl="1" indent="0">
              <a:lnSpc>
                <a:spcPct val="80000"/>
              </a:lnSpc>
              <a:buNone/>
            </a:pPr>
            <a:r>
              <a:rPr lang="en-US" altLang="en-US" sz="2400" dirty="0"/>
              <a:t>}</a:t>
            </a:r>
            <a:endParaRPr lang="ru-RU" altLang="en-US" sz="2400" dirty="0"/>
          </a:p>
          <a:p>
            <a:r>
              <a:rPr lang="ru-RU" dirty="0" smtClean="0"/>
              <a:t>Недостаток - низкая производительность при работе с типами-значениями, приходится постоянно выполнять </a:t>
            </a:r>
            <a:r>
              <a:rPr lang="ru-RU" dirty="0" err="1" smtClean="0"/>
              <a:t>боксинг-анбоксинг</a:t>
            </a:r>
            <a:r>
              <a:rPr lang="ru-RU" dirty="0" smtClean="0"/>
              <a:t>.</a:t>
            </a:r>
          </a:p>
        </p:txBody>
      </p:sp>
      <p:grpSp>
        <p:nvGrpSpPr>
          <p:cNvPr id="24" name="Группа 23"/>
          <p:cNvGrpSpPr/>
          <p:nvPr/>
        </p:nvGrpSpPr>
        <p:grpSpPr>
          <a:xfrm>
            <a:off x="4139952" y="2276872"/>
            <a:ext cx="4104456" cy="2649703"/>
            <a:chOff x="3923928" y="3682312"/>
            <a:chExt cx="4104456" cy="2649703"/>
          </a:xfrm>
        </p:grpSpPr>
        <p:sp>
          <p:nvSpPr>
            <p:cNvPr id="11" name="Прямоугольник 10"/>
            <p:cNvSpPr/>
            <p:nvPr/>
          </p:nvSpPr>
          <p:spPr>
            <a:xfrm>
              <a:off x="3923928" y="3682312"/>
              <a:ext cx="8967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Список</a:t>
              </a:r>
              <a:endParaRPr lang="en-US" dirty="0"/>
            </a:p>
          </p:txBody>
        </p:sp>
        <p:sp>
          <p:nvSpPr>
            <p:cNvPr id="12" name="Прямоугольник 11"/>
            <p:cNvSpPr/>
            <p:nvPr/>
          </p:nvSpPr>
          <p:spPr>
            <a:xfrm>
              <a:off x="5292080" y="3687288"/>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Элемент списка</a:t>
              </a:r>
              <a:endParaRPr lang="en-US" dirty="0"/>
            </a:p>
          </p:txBody>
        </p:sp>
        <p:cxnSp>
          <p:nvCxnSpPr>
            <p:cNvPr id="13" name="Прямая со стрелкой 12"/>
            <p:cNvCxnSpPr>
              <a:stCxn id="11" idx="3"/>
              <a:endCxn id="12" idx="1"/>
            </p:cNvCxnSpPr>
            <p:nvPr/>
          </p:nvCxnSpPr>
          <p:spPr>
            <a:xfrm>
              <a:off x="4820648" y="4006348"/>
              <a:ext cx="471432" cy="4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Прямоугольник 13"/>
            <p:cNvSpPr/>
            <p:nvPr/>
          </p:nvSpPr>
          <p:spPr>
            <a:xfrm>
              <a:off x="5292080" y="4690538"/>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mtClean="0"/>
                <a:t>Элемент списка</a:t>
              </a:r>
              <a:endParaRPr lang="en-US" dirty="0"/>
            </a:p>
          </p:txBody>
        </p:sp>
        <p:sp>
          <p:nvSpPr>
            <p:cNvPr id="15" name="Прямоугольник 14"/>
            <p:cNvSpPr/>
            <p:nvPr/>
          </p:nvSpPr>
          <p:spPr>
            <a:xfrm>
              <a:off x="5292080" y="5683943"/>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mtClean="0"/>
                <a:t>Элемент списка</a:t>
              </a:r>
              <a:endParaRPr lang="en-US" dirty="0"/>
            </a:p>
          </p:txBody>
        </p:sp>
        <p:cxnSp>
          <p:nvCxnSpPr>
            <p:cNvPr id="16" name="Прямая со стрелкой 15"/>
            <p:cNvCxnSpPr>
              <a:stCxn id="12" idx="2"/>
              <a:endCxn id="14" idx="0"/>
            </p:cNvCxnSpPr>
            <p:nvPr/>
          </p:nvCxnSpPr>
          <p:spPr>
            <a:xfrm>
              <a:off x="5832140" y="4335360"/>
              <a:ext cx="0" cy="355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14" idx="2"/>
              <a:endCxn id="15" idx="0"/>
            </p:cNvCxnSpPr>
            <p:nvPr/>
          </p:nvCxnSpPr>
          <p:spPr>
            <a:xfrm>
              <a:off x="5832140" y="5338610"/>
              <a:ext cx="0" cy="345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6870542" y="3682312"/>
              <a:ext cx="1157842"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Значение</a:t>
              </a:r>
              <a:endParaRPr lang="en-US" dirty="0"/>
            </a:p>
          </p:txBody>
        </p:sp>
        <p:sp>
          <p:nvSpPr>
            <p:cNvPr id="19" name="Прямоугольник 18"/>
            <p:cNvSpPr/>
            <p:nvPr/>
          </p:nvSpPr>
          <p:spPr>
            <a:xfrm>
              <a:off x="6870542" y="4685562"/>
              <a:ext cx="1157842"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Значение</a:t>
              </a:r>
              <a:endParaRPr lang="en-US" dirty="0"/>
            </a:p>
          </p:txBody>
        </p:sp>
        <p:sp>
          <p:nvSpPr>
            <p:cNvPr id="20" name="Прямоугольник 19"/>
            <p:cNvSpPr/>
            <p:nvPr/>
          </p:nvSpPr>
          <p:spPr>
            <a:xfrm>
              <a:off x="6870542" y="5678967"/>
              <a:ext cx="1157842"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Значение</a:t>
              </a:r>
              <a:endParaRPr lang="en-US" dirty="0"/>
            </a:p>
          </p:txBody>
        </p:sp>
        <p:cxnSp>
          <p:nvCxnSpPr>
            <p:cNvPr id="21" name="Прямая со стрелкой 20"/>
            <p:cNvCxnSpPr>
              <a:stCxn id="12" idx="3"/>
              <a:endCxn id="18" idx="1"/>
            </p:cNvCxnSpPr>
            <p:nvPr/>
          </p:nvCxnSpPr>
          <p:spPr>
            <a:xfrm flipV="1">
              <a:off x="6372200" y="4006348"/>
              <a:ext cx="498342" cy="4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14" idx="3"/>
              <a:endCxn id="19" idx="1"/>
            </p:cNvCxnSpPr>
            <p:nvPr/>
          </p:nvCxnSpPr>
          <p:spPr>
            <a:xfrm flipV="1">
              <a:off x="6372200" y="5009598"/>
              <a:ext cx="498342" cy="4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15" idx="3"/>
              <a:endCxn id="20" idx="1"/>
            </p:cNvCxnSpPr>
            <p:nvPr/>
          </p:nvCxnSpPr>
          <p:spPr>
            <a:xfrm flipV="1">
              <a:off x="6372200" y="6003003"/>
              <a:ext cx="498342" cy="4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568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7504" y="1484784"/>
            <a:ext cx="4176464" cy="4824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p:txBody>
          <a:bodyPr>
            <a:normAutofit fontScale="90000"/>
          </a:bodyPr>
          <a:lstStyle/>
          <a:p>
            <a:r>
              <a:rPr lang="ru-RU" dirty="0" smtClean="0"/>
              <a:t>Решение через обобщение (параметризацию)</a:t>
            </a:r>
            <a:endParaRPr lang="en-US" dirty="0"/>
          </a:p>
        </p:txBody>
      </p:sp>
      <p:sp>
        <p:nvSpPr>
          <p:cNvPr id="3" name="Объект 2"/>
          <p:cNvSpPr>
            <a:spLocks noGrp="1"/>
          </p:cNvSpPr>
          <p:nvPr>
            <p:ph idx="1"/>
          </p:nvPr>
        </p:nvSpPr>
        <p:spPr>
          <a:xfrm>
            <a:off x="-180528" y="1637804"/>
            <a:ext cx="4114800" cy="4525963"/>
          </a:xfrm>
        </p:spPr>
        <p:txBody>
          <a:bodyPr/>
          <a:lstStyle/>
          <a:p>
            <a:pPr marL="400050" lvl="1" indent="0">
              <a:lnSpc>
                <a:spcPct val="80000"/>
              </a:lnSpc>
              <a:buNone/>
            </a:pPr>
            <a:r>
              <a:rPr lang="en-US" altLang="en-US" sz="2400" dirty="0">
                <a:solidFill>
                  <a:srgbClr val="00B050"/>
                </a:solidFill>
              </a:rPr>
              <a:t>//</a:t>
            </a:r>
            <a:r>
              <a:rPr lang="ru-RU" altLang="en-US" sz="2400" dirty="0">
                <a:solidFill>
                  <a:srgbClr val="00B050"/>
                </a:solidFill>
              </a:rPr>
              <a:t>класс линейного списка</a:t>
            </a:r>
            <a:endParaRPr lang="en-US" altLang="en-US" sz="2400" dirty="0">
              <a:solidFill>
                <a:srgbClr val="00B050"/>
              </a:solidFill>
            </a:endParaRPr>
          </a:p>
          <a:p>
            <a:pPr marL="400050" lvl="1" indent="0">
              <a:lnSpc>
                <a:spcPct val="80000"/>
              </a:lnSpc>
              <a:buNone/>
            </a:pPr>
            <a:r>
              <a:rPr lang="en-US" altLang="en-US" sz="2400" dirty="0">
                <a:solidFill>
                  <a:schemeClr val="tx2">
                    <a:lumMod val="60000"/>
                    <a:lumOff val="40000"/>
                  </a:schemeClr>
                </a:solidFill>
              </a:rPr>
              <a:t>public class </a:t>
            </a:r>
            <a:r>
              <a:rPr lang="en-US" altLang="en-US" sz="2400" dirty="0" err="1" smtClean="0"/>
              <a:t>MyList</a:t>
            </a:r>
            <a:r>
              <a:rPr lang="en-US" altLang="en-US" sz="2400" dirty="0" smtClean="0"/>
              <a:t>&lt;</a:t>
            </a:r>
            <a:r>
              <a:rPr lang="en-US" altLang="en-US" sz="2400" b="1" dirty="0" smtClean="0"/>
              <a:t>T</a:t>
            </a:r>
            <a:r>
              <a:rPr lang="en-US" altLang="en-US" sz="2400" dirty="0" smtClean="0"/>
              <a:t>&gt;</a:t>
            </a:r>
            <a:endParaRPr lang="en-US" altLang="en-US" sz="2400" dirty="0"/>
          </a:p>
          <a:p>
            <a:pPr marL="400050" lvl="1" indent="0">
              <a:lnSpc>
                <a:spcPct val="80000"/>
              </a:lnSpc>
              <a:buNone/>
            </a:pPr>
            <a:r>
              <a:rPr lang="en-US" altLang="en-US" sz="2400" dirty="0"/>
              <a:t>{</a:t>
            </a:r>
          </a:p>
          <a:p>
            <a:pPr marL="400050" lvl="1" indent="0">
              <a:lnSpc>
                <a:spcPct val="80000"/>
              </a:lnSpc>
              <a:buNone/>
            </a:pPr>
            <a:r>
              <a:rPr lang="en-US" altLang="en-US" sz="2400" dirty="0"/>
              <a:t>	</a:t>
            </a:r>
            <a:r>
              <a:rPr lang="en-US" altLang="en-US" sz="2400" dirty="0" smtClean="0"/>
              <a:t>Node&lt;</a:t>
            </a:r>
            <a:r>
              <a:rPr lang="en-US" altLang="en-US" sz="2400" b="1" dirty="0" smtClean="0"/>
              <a:t>T</a:t>
            </a:r>
            <a:r>
              <a:rPr lang="en-US" altLang="en-US" sz="2400" dirty="0" smtClean="0"/>
              <a:t>&gt; </a:t>
            </a:r>
            <a:r>
              <a:rPr lang="en-US" altLang="en-US" sz="2400" dirty="0"/>
              <a:t>head;</a:t>
            </a:r>
          </a:p>
          <a:p>
            <a:pPr marL="400050" lvl="1" indent="0">
              <a:lnSpc>
                <a:spcPct val="80000"/>
              </a:lnSpc>
              <a:buNone/>
            </a:pPr>
            <a:r>
              <a:rPr lang="en-US" altLang="en-US" sz="2400" dirty="0"/>
              <a:t>	</a:t>
            </a:r>
            <a:r>
              <a:rPr lang="en-US" altLang="en-US" sz="2400" dirty="0">
                <a:solidFill>
                  <a:srgbClr val="00B050"/>
                </a:solidFill>
              </a:rPr>
              <a:t>//</a:t>
            </a:r>
            <a:r>
              <a:rPr lang="ru-RU" altLang="en-US" sz="2400" dirty="0">
                <a:solidFill>
                  <a:srgbClr val="00B050"/>
                </a:solidFill>
              </a:rPr>
              <a:t>методы пропущены</a:t>
            </a:r>
            <a:endParaRPr lang="en-US" altLang="en-US" sz="2400" dirty="0">
              <a:solidFill>
                <a:srgbClr val="00B050"/>
              </a:solidFill>
            </a:endParaRPr>
          </a:p>
          <a:p>
            <a:pPr marL="400050" lvl="1" indent="0">
              <a:lnSpc>
                <a:spcPct val="80000"/>
              </a:lnSpc>
              <a:buNone/>
            </a:pPr>
            <a:r>
              <a:rPr lang="en-US" altLang="en-US" sz="2400" dirty="0"/>
              <a:t>}</a:t>
            </a:r>
            <a:endParaRPr lang="ru-RU" altLang="en-US" sz="2400" dirty="0"/>
          </a:p>
          <a:p>
            <a:pPr marL="400050" lvl="1" indent="0">
              <a:lnSpc>
                <a:spcPct val="80000"/>
              </a:lnSpc>
              <a:buNone/>
            </a:pPr>
            <a:r>
              <a:rPr lang="en-US" altLang="en-US" sz="2400" dirty="0">
                <a:solidFill>
                  <a:schemeClr val="tx2">
                    <a:lumMod val="60000"/>
                    <a:lumOff val="40000"/>
                  </a:schemeClr>
                </a:solidFill>
              </a:rPr>
              <a:t>public class </a:t>
            </a:r>
            <a:r>
              <a:rPr lang="en-US" altLang="en-US" sz="2400" dirty="0" smtClean="0"/>
              <a:t>Node &lt;</a:t>
            </a:r>
            <a:r>
              <a:rPr lang="en-US" altLang="en-US" sz="2400" b="1" dirty="0" smtClean="0"/>
              <a:t>T</a:t>
            </a:r>
            <a:r>
              <a:rPr lang="en-US" altLang="en-US" sz="2400" dirty="0" smtClean="0"/>
              <a:t>&gt;</a:t>
            </a:r>
            <a:endParaRPr lang="en-US" altLang="en-US" sz="2400" dirty="0"/>
          </a:p>
          <a:p>
            <a:pPr marL="400050" lvl="1" indent="0">
              <a:lnSpc>
                <a:spcPct val="80000"/>
              </a:lnSpc>
              <a:buNone/>
            </a:pPr>
            <a:r>
              <a:rPr lang="en-US" altLang="en-US" sz="2400" dirty="0"/>
              <a:t>{</a:t>
            </a:r>
          </a:p>
          <a:p>
            <a:pPr marL="400050" lvl="1" indent="0">
              <a:lnSpc>
                <a:spcPct val="80000"/>
              </a:lnSpc>
              <a:buNone/>
            </a:pPr>
            <a:r>
              <a:rPr lang="en-US" altLang="en-US" sz="2400" dirty="0"/>
              <a:t>	</a:t>
            </a:r>
            <a:r>
              <a:rPr lang="en-US" altLang="en-US" sz="2400" b="1" dirty="0" smtClean="0"/>
              <a:t>T</a:t>
            </a:r>
            <a:r>
              <a:rPr lang="en-US" altLang="en-US" sz="2400" dirty="0" smtClean="0"/>
              <a:t> </a:t>
            </a:r>
            <a:r>
              <a:rPr lang="en-US" altLang="en-US" sz="2400" dirty="0"/>
              <a:t>value;</a:t>
            </a:r>
          </a:p>
          <a:p>
            <a:pPr marL="400050" lvl="1" indent="0">
              <a:lnSpc>
                <a:spcPct val="80000"/>
              </a:lnSpc>
              <a:buNone/>
            </a:pPr>
            <a:r>
              <a:rPr lang="en-US" altLang="en-US" sz="2400" dirty="0"/>
              <a:t>	</a:t>
            </a:r>
            <a:r>
              <a:rPr lang="en-US" altLang="en-US" sz="2400" dirty="0" smtClean="0"/>
              <a:t>Node&lt;</a:t>
            </a:r>
            <a:r>
              <a:rPr lang="en-US" altLang="en-US" sz="2400" b="1" dirty="0" smtClean="0"/>
              <a:t>T</a:t>
            </a:r>
            <a:r>
              <a:rPr lang="en-US" altLang="en-US" sz="2400" dirty="0"/>
              <a:t>&gt;</a:t>
            </a:r>
            <a:r>
              <a:rPr lang="en-US" altLang="en-US" sz="2400" dirty="0" smtClean="0"/>
              <a:t> </a:t>
            </a:r>
            <a:r>
              <a:rPr lang="en-US" altLang="en-US" sz="2400" dirty="0" err="1"/>
              <a:t>nextNode</a:t>
            </a:r>
            <a:r>
              <a:rPr lang="en-US" altLang="en-US" sz="2400" dirty="0"/>
              <a:t>;</a:t>
            </a:r>
            <a:endParaRPr lang="ru-RU" altLang="en-US" sz="2400" dirty="0"/>
          </a:p>
          <a:p>
            <a:pPr marL="114300" lvl="1" indent="0">
              <a:lnSpc>
                <a:spcPct val="80000"/>
              </a:lnSpc>
              <a:buNone/>
            </a:pPr>
            <a:r>
              <a:rPr lang="ru-RU" altLang="en-US" sz="2400" dirty="0">
                <a:solidFill>
                  <a:srgbClr val="00B050"/>
                </a:solidFill>
              </a:rPr>
              <a:t>        </a:t>
            </a:r>
            <a:r>
              <a:rPr lang="en-US" altLang="en-US" sz="2400" dirty="0">
                <a:solidFill>
                  <a:srgbClr val="00B050"/>
                </a:solidFill>
              </a:rPr>
              <a:t> </a:t>
            </a:r>
            <a:r>
              <a:rPr lang="en-US" altLang="en-US" sz="2400" dirty="0" smtClean="0">
                <a:solidFill>
                  <a:srgbClr val="00B050"/>
                </a:solidFill>
              </a:rPr>
              <a:t>  </a:t>
            </a:r>
            <a:r>
              <a:rPr lang="en-US" altLang="en-US" sz="2400" dirty="0">
                <a:solidFill>
                  <a:srgbClr val="00B050"/>
                </a:solidFill>
              </a:rPr>
              <a:t>//</a:t>
            </a:r>
            <a:r>
              <a:rPr lang="ru-RU" altLang="en-US" sz="2400" dirty="0">
                <a:solidFill>
                  <a:srgbClr val="00B050"/>
                </a:solidFill>
              </a:rPr>
              <a:t>методы пропущены</a:t>
            </a:r>
            <a:endParaRPr lang="en-US" altLang="en-US" sz="2400" dirty="0"/>
          </a:p>
          <a:p>
            <a:pPr marL="400050" lvl="1" indent="0">
              <a:lnSpc>
                <a:spcPct val="80000"/>
              </a:lnSpc>
              <a:buNone/>
            </a:pPr>
            <a:r>
              <a:rPr lang="en-US" altLang="en-US" sz="2400" dirty="0"/>
              <a:t>}</a:t>
            </a:r>
            <a:endParaRPr lang="ru-RU" altLang="en-US" sz="2400" dirty="0"/>
          </a:p>
          <a:p>
            <a:endParaRPr lang="en-US" dirty="0"/>
          </a:p>
        </p:txBody>
      </p:sp>
      <p:sp>
        <p:nvSpPr>
          <p:cNvPr id="4" name="Объект 2"/>
          <p:cNvSpPr txBox="1">
            <a:spLocks/>
          </p:cNvSpPr>
          <p:nvPr/>
        </p:nvSpPr>
        <p:spPr>
          <a:xfrm>
            <a:off x="4716016" y="1637804"/>
            <a:ext cx="467017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lvl="1" indent="0">
              <a:lnSpc>
                <a:spcPct val="80000"/>
              </a:lnSpc>
              <a:buFont typeface="Arial" panose="020B0604020202020204" pitchFamily="34" charset="0"/>
              <a:buNone/>
            </a:pPr>
            <a:r>
              <a:rPr lang="en-US" altLang="en-US" sz="2400" dirty="0" smtClean="0">
                <a:solidFill>
                  <a:srgbClr val="00B050"/>
                </a:solidFill>
              </a:rPr>
              <a:t>//</a:t>
            </a:r>
            <a:r>
              <a:rPr lang="ru-RU" altLang="en-US" sz="2400" dirty="0" smtClean="0">
                <a:solidFill>
                  <a:srgbClr val="00B050"/>
                </a:solidFill>
              </a:rPr>
              <a:t>использование со строками</a:t>
            </a:r>
            <a:endParaRPr lang="en-US" altLang="en-US" sz="2400" dirty="0" smtClean="0">
              <a:solidFill>
                <a:srgbClr val="00B050"/>
              </a:solidFill>
            </a:endParaRPr>
          </a:p>
          <a:p>
            <a:pPr marL="400050" lvl="1" indent="0">
              <a:lnSpc>
                <a:spcPct val="80000"/>
              </a:lnSpc>
              <a:buNone/>
            </a:pPr>
            <a:r>
              <a:rPr lang="en-US" altLang="en-US" sz="2400" dirty="0" err="1" smtClean="0"/>
              <a:t>MyList</a:t>
            </a:r>
            <a:r>
              <a:rPr lang="en-US" altLang="en-US" sz="2400" dirty="0" smtClean="0"/>
              <a:t>&lt;</a:t>
            </a:r>
            <a:r>
              <a:rPr lang="en-US" altLang="en-US" sz="2400" dirty="0" smtClean="0">
                <a:solidFill>
                  <a:schemeClr val="tx2">
                    <a:lumMod val="60000"/>
                    <a:lumOff val="40000"/>
                  </a:schemeClr>
                </a:solidFill>
              </a:rPr>
              <a:t>string</a:t>
            </a:r>
            <a:r>
              <a:rPr lang="en-US" altLang="en-US" sz="2400" dirty="0" smtClean="0"/>
              <a:t>&gt; </a:t>
            </a:r>
            <a:r>
              <a:rPr lang="en-US" altLang="en-US" sz="2400" dirty="0" err="1" smtClean="0"/>
              <a:t>StrList</a:t>
            </a:r>
            <a:r>
              <a:rPr lang="en-US" altLang="en-US" sz="2400" dirty="0" smtClean="0"/>
              <a:t> = </a:t>
            </a:r>
          </a:p>
          <a:p>
            <a:pPr marL="400050" lvl="1" indent="0">
              <a:lnSpc>
                <a:spcPct val="80000"/>
              </a:lnSpc>
              <a:buNone/>
            </a:pPr>
            <a:r>
              <a:rPr lang="en-US" altLang="en-US" sz="2400" dirty="0" smtClean="0"/>
              <a:t>	new </a:t>
            </a:r>
            <a:r>
              <a:rPr lang="en-US" altLang="en-US" sz="2400" dirty="0" err="1" smtClean="0"/>
              <a:t>MyList</a:t>
            </a:r>
            <a:r>
              <a:rPr lang="en-US" altLang="en-US" sz="2400" dirty="0" smtClean="0"/>
              <a:t>&lt;</a:t>
            </a:r>
            <a:r>
              <a:rPr lang="en-US" altLang="en-US" sz="2400" dirty="0" smtClean="0">
                <a:solidFill>
                  <a:schemeClr val="tx2">
                    <a:lumMod val="60000"/>
                    <a:lumOff val="40000"/>
                  </a:schemeClr>
                </a:solidFill>
              </a:rPr>
              <a:t>string</a:t>
            </a:r>
            <a:r>
              <a:rPr lang="en-US" altLang="en-US" sz="2400" dirty="0" smtClean="0"/>
              <a:t>&gt; ();</a:t>
            </a:r>
          </a:p>
          <a:p>
            <a:pPr marL="400050" lvl="1" indent="0">
              <a:lnSpc>
                <a:spcPct val="80000"/>
              </a:lnSpc>
              <a:buNone/>
            </a:pPr>
            <a:r>
              <a:rPr lang="en-US" sz="2400" dirty="0" err="1" smtClean="0"/>
              <a:t>StrList.Add</a:t>
            </a:r>
            <a:r>
              <a:rPr lang="en-US" sz="2400" dirty="0" smtClean="0"/>
              <a:t>(“Hello”);</a:t>
            </a:r>
          </a:p>
          <a:p>
            <a:pPr marL="400050" lvl="1" indent="0">
              <a:lnSpc>
                <a:spcPct val="80000"/>
              </a:lnSpc>
              <a:buNone/>
            </a:pPr>
            <a:r>
              <a:rPr lang="en-US" sz="2400" dirty="0" err="1"/>
              <a:t>StrList.Add</a:t>
            </a:r>
            <a:r>
              <a:rPr lang="en-US" sz="2400" dirty="0" smtClean="0"/>
              <a:t>(“World”);</a:t>
            </a:r>
            <a:endParaRPr lang="en-US" sz="2400" dirty="0"/>
          </a:p>
          <a:p>
            <a:pPr marL="400050" lvl="1" indent="0">
              <a:lnSpc>
                <a:spcPct val="80000"/>
              </a:lnSpc>
              <a:buNone/>
            </a:pPr>
            <a:endParaRPr lang="en-US" dirty="0" smtClean="0"/>
          </a:p>
          <a:p>
            <a:pPr marL="400050" lvl="1" indent="0">
              <a:lnSpc>
                <a:spcPct val="80000"/>
              </a:lnSpc>
              <a:buNone/>
            </a:pPr>
            <a:r>
              <a:rPr lang="en-US" altLang="en-US" sz="2400" dirty="0">
                <a:solidFill>
                  <a:srgbClr val="00B050"/>
                </a:solidFill>
              </a:rPr>
              <a:t>//</a:t>
            </a:r>
            <a:r>
              <a:rPr lang="ru-RU" altLang="en-US" sz="2400" dirty="0">
                <a:solidFill>
                  <a:srgbClr val="00B050"/>
                </a:solidFill>
              </a:rPr>
              <a:t>использование </a:t>
            </a:r>
            <a:r>
              <a:rPr lang="ru-RU" altLang="en-US" sz="2400" dirty="0" smtClean="0">
                <a:solidFill>
                  <a:srgbClr val="00B050"/>
                </a:solidFill>
              </a:rPr>
              <a:t>с целыми</a:t>
            </a:r>
            <a:endParaRPr lang="en-US" altLang="en-US" sz="2400" dirty="0">
              <a:solidFill>
                <a:srgbClr val="00B050"/>
              </a:solidFill>
            </a:endParaRPr>
          </a:p>
          <a:p>
            <a:pPr marL="400050" lvl="1" indent="0">
              <a:lnSpc>
                <a:spcPct val="80000"/>
              </a:lnSpc>
              <a:buNone/>
            </a:pPr>
            <a:r>
              <a:rPr lang="en-US" altLang="en-US" sz="2400" dirty="0" err="1" smtClean="0"/>
              <a:t>MyList</a:t>
            </a:r>
            <a:r>
              <a:rPr lang="en-US" altLang="en-US" sz="2400" dirty="0" smtClean="0"/>
              <a:t>&lt;</a:t>
            </a:r>
            <a:r>
              <a:rPr lang="en-US" altLang="en-US" sz="2400" dirty="0" err="1" smtClean="0">
                <a:solidFill>
                  <a:schemeClr val="tx2">
                    <a:lumMod val="60000"/>
                    <a:lumOff val="40000"/>
                  </a:schemeClr>
                </a:solidFill>
              </a:rPr>
              <a:t>int</a:t>
            </a:r>
            <a:r>
              <a:rPr lang="en-US" altLang="en-US" sz="2400" dirty="0" smtClean="0"/>
              <a:t>&gt; </a:t>
            </a:r>
            <a:r>
              <a:rPr lang="en-US" altLang="en-US" sz="2400" dirty="0" err="1"/>
              <a:t>StrList</a:t>
            </a:r>
            <a:r>
              <a:rPr lang="en-US" altLang="en-US" sz="2400" dirty="0"/>
              <a:t> = </a:t>
            </a:r>
          </a:p>
          <a:p>
            <a:pPr marL="400050" lvl="1" indent="0">
              <a:lnSpc>
                <a:spcPct val="80000"/>
              </a:lnSpc>
              <a:buNone/>
            </a:pPr>
            <a:r>
              <a:rPr lang="en-US" altLang="en-US" sz="2400" dirty="0"/>
              <a:t>	new </a:t>
            </a:r>
            <a:r>
              <a:rPr lang="en-US" altLang="en-US" sz="2400" dirty="0" err="1" smtClean="0"/>
              <a:t>MyList</a:t>
            </a:r>
            <a:r>
              <a:rPr lang="en-US" altLang="en-US" sz="2400" dirty="0" smtClean="0"/>
              <a:t>&lt;</a:t>
            </a:r>
            <a:r>
              <a:rPr lang="en-US" altLang="en-US" sz="2400" dirty="0" err="1" smtClean="0">
                <a:solidFill>
                  <a:schemeClr val="tx2">
                    <a:lumMod val="60000"/>
                    <a:lumOff val="40000"/>
                  </a:schemeClr>
                </a:solidFill>
              </a:rPr>
              <a:t>int</a:t>
            </a:r>
            <a:r>
              <a:rPr lang="en-US" altLang="en-US" sz="2400" dirty="0" smtClean="0"/>
              <a:t>&gt; </a:t>
            </a:r>
            <a:r>
              <a:rPr lang="en-US" altLang="en-US" sz="2400" dirty="0"/>
              <a:t>();</a:t>
            </a:r>
          </a:p>
          <a:p>
            <a:pPr marL="400050" lvl="1" indent="0">
              <a:lnSpc>
                <a:spcPct val="80000"/>
              </a:lnSpc>
              <a:buNone/>
            </a:pPr>
            <a:r>
              <a:rPr lang="en-US" sz="2400" dirty="0" err="1" smtClean="0"/>
              <a:t>StrList.Add</a:t>
            </a:r>
            <a:r>
              <a:rPr lang="en-US" sz="2400" dirty="0" smtClean="0"/>
              <a:t>(3);</a:t>
            </a:r>
            <a:endParaRPr lang="en-US" sz="2400" dirty="0"/>
          </a:p>
          <a:p>
            <a:pPr marL="400050" lvl="1" indent="0">
              <a:lnSpc>
                <a:spcPct val="80000"/>
              </a:lnSpc>
              <a:buNone/>
            </a:pPr>
            <a:r>
              <a:rPr lang="en-US" sz="2400" dirty="0" err="1" smtClean="0"/>
              <a:t>StrList.Add</a:t>
            </a:r>
            <a:r>
              <a:rPr lang="en-US" sz="2400" dirty="0" smtClean="0"/>
              <a:t>(14);</a:t>
            </a:r>
            <a:endParaRPr lang="en-US" sz="2400" dirty="0"/>
          </a:p>
          <a:p>
            <a:pPr marL="400050" lvl="1" indent="0">
              <a:lnSpc>
                <a:spcPct val="80000"/>
              </a:lnSpc>
              <a:buNone/>
            </a:pPr>
            <a:endParaRPr lang="en-US" dirty="0" smtClean="0"/>
          </a:p>
          <a:p>
            <a:pPr marL="400050" lvl="1" indent="0">
              <a:lnSpc>
                <a:spcPct val="80000"/>
              </a:lnSpc>
              <a:buNone/>
            </a:pPr>
            <a:endParaRPr lang="en-US" dirty="0"/>
          </a:p>
        </p:txBody>
      </p:sp>
      <p:sp>
        <p:nvSpPr>
          <p:cNvPr id="6" name="Прямоугольник 5"/>
          <p:cNvSpPr/>
          <p:nvPr/>
        </p:nvSpPr>
        <p:spPr>
          <a:xfrm>
            <a:off x="4860032" y="1484784"/>
            <a:ext cx="4248472" cy="4824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02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Обобщение методов</a:t>
            </a:r>
            <a:endParaRPr lang="en-US" dirty="0"/>
          </a:p>
        </p:txBody>
      </p:sp>
      <p:sp>
        <p:nvSpPr>
          <p:cNvPr id="3" name="Объект 2"/>
          <p:cNvSpPr>
            <a:spLocks noGrp="1"/>
          </p:cNvSpPr>
          <p:nvPr>
            <p:ph idx="1"/>
          </p:nvPr>
        </p:nvSpPr>
        <p:spPr/>
        <p:txBody>
          <a:bodyPr>
            <a:normAutofit fontScale="77500" lnSpcReduction="20000"/>
          </a:bodyPr>
          <a:lstStyle/>
          <a:p>
            <a:r>
              <a:rPr lang="ru-RU" dirty="0" smtClean="0"/>
              <a:t>До этого мы рассмотрели обобщение (параметризацию) типов членов класса.</a:t>
            </a:r>
          </a:p>
          <a:p>
            <a:r>
              <a:rPr lang="ru-RU" dirty="0" smtClean="0"/>
              <a:t>Также можно обобщать (параметризировать) параметры методов, что дает возможность экономить время на написание однотипного кода.</a:t>
            </a:r>
          </a:p>
          <a:p>
            <a:r>
              <a:rPr lang="ru-RU" dirty="0" smtClean="0"/>
              <a:t>Например:</a:t>
            </a:r>
          </a:p>
          <a:p>
            <a:pPr marL="457200" lvl="1" indent="0">
              <a:buNone/>
            </a:pPr>
            <a:r>
              <a:rPr lang="en-US" dirty="0" smtClean="0">
                <a:solidFill>
                  <a:srgbClr val="00B050"/>
                </a:solidFill>
              </a:rPr>
              <a:t>//</a:t>
            </a:r>
            <a:r>
              <a:rPr lang="ru-RU" dirty="0" smtClean="0">
                <a:solidFill>
                  <a:srgbClr val="00B050"/>
                </a:solidFill>
              </a:rPr>
              <a:t>метод обмена значениями двух переменных</a:t>
            </a:r>
          </a:p>
          <a:p>
            <a:pPr marL="400050" lvl="1" indent="0">
              <a:buNone/>
            </a:pPr>
            <a:r>
              <a:rPr lang="fr-FR" dirty="0" err="1">
                <a:solidFill>
                  <a:schemeClr val="tx2">
                    <a:lumMod val="60000"/>
                    <a:lumOff val="40000"/>
                  </a:schemeClr>
                </a:solidFill>
              </a:rPr>
              <a:t>private</a:t>
            </a:r>
            <a:r>
              <a:rPr lang="fr-FR" dirty="0">
                <a:solidFill>
                  <a:schemeClr val="tx2">
                    <a:lumMod val="60000"/>
                    <a:lumOff val="40000"/>
                  </a:schemeClr>
                </a:solidFill>
              </a:rPr>
              <a:t> </a:t>
            </a:r>
            <a:r>
              <a:rPr lang="fr-FR" dirty="0" err="1">
                <a:solidFill>
                  <a:schemeClr val="tx2">
                    <a:lumMod val="60000"/>
                    <a:lumOff val="40000"/>
                  </a:schemeClr>
                </a:solidFill>
              </a:rPr>
              <a:t>static</a:t>
            </a:r>
            <a:r>
              <a:rPr lang="fr-FR" dirty="0">
                <a:solidFill>
                  <a:schemeClr val="tx2">
                    <a:lumMod val="60000"/>
                    <a:lumOff val="40000"/>
                  </a:schemeClr>
                </a:solidFill>
              </a:rPr>
              <a:t> </a:t>
            </a:r>
            <a:r>
              <a:rPr lang="fr-FR" dirty="0" err="1">
                <a:solidFill>
                  <a:schemeClr val="tx2">
                    <a:lumMod val="60000"/>
                    <a:lumOff val="40000"/>
                  </a:schemeClr>
                </a:solidFill>
              </a:rPr>
              <a:t>void</a:t>
            </a:r>
            <a:r>
              <a:rPr lang="fr-FR" dirty="0">
                <a:solidFill>
                  <a:schemeClr val="tx2">
                    <a:lumMod val="60000"/>
                    <a:lumOff val="40000"/>
                  </a:schemeClr>
                </a:solidFill>
              </a:rPr>
              <a:t> </a:t>
            </a:r>
            <a:r>
              <a:rPr lang="fr-FR" dirty="0"/>
              <a:t>Swap&lt;T&gt;(</a:t>
            </a:r>
            <a:r>
              <a:rPr lang="fr-FR" dirty="0" err="1">
                <a:solidFill>
                  <a:schemeClr val="tx2">
                    <a:lumMod val="60000"/>
                    <a:lumOff val="40000"/>
                  </a:schemeClr>
                </a:solidFill>
              </a:rPr>
              <a:t>ref</a:t>
            </a:r>
            <a:r>
              <a:rPr lang="fr-FR" dirty="0">
                <a:solidFill>
                  <a:schemeClr val="tx2">
                    <a:lumMod val="60000"/>
                    <a:lumOff val="40000"/>
                  </a:schemeClr>
                </a:solidFill>
              </a:rPr>
              <a:t> </a:t>
            </a:r>
            <a:r>
              <a:rPr lang="fr-FR" dirty="0"/>
              <a:t>T o1, </a:t>
            </a:r>
            <a:r>
              <a:rPr lang="fr-FR" dirty="0" err="1">
                <a:solidFill>
                  <a:schemeClr val="tx2">
                    <a:lumMod val="60000"/>
                    <a:lumOff val="40000"/>
                  </a:schemeClr>
                </a:solidFill>
              </a:rPr>
              <a:t>ref</a:t>
            </a:r>
            <a:r>
              <a:rPr lang="fr-FR" dirty="0">
                <a:solidFill>
                  <a:schemeClr val="tx2">
                    <a:lumMod val="60000"/>
                    <a:lumOff val="40000"/>
                  </a:schemeClr>
                </a:solidFill>
              </a:rPr>
              <a:t> </a:t>
            </a:r>
            <a:r>
              <a:rPr lang="fr-FR" dirty="0"/>
              <a:t>T o2) </a:t>
            </a:r>
          </a:p>
          <a:p>
            <a:pPr marL="400050" lvl="1" indent="0">
              <a:buNone/>
            </a:pPr>
            <a:r>
              <a:rPr lang="fr-FR" dirty="0"/>
              <a:t>{ </a:t>
            </a:r>
          </a:p>
          <a:p>
            <a:pPr marL="400050" lvl="1" indent="0">
              <a:buNone/>
            </a:pPr>
            <a:r>
              <a:rPr lang="fr-FR" dirty="0"/>
              <a:t>  T </a:t>
            </a:r>
            <a:r>
              <a:rPr lang="fr-FR" dirty="0" err="1"/>
              <a:t>temp</a:t>
            </a:r>
            <a:r>
              <a:rPr lang="fr-FR" dirty="0"/>
              <a:t> = o1; </a:t>
            </a:r>
          </a:p>
          <a:p>
            <a:pPr marL="400050" lvl="1" indent="0">
              <a:buNone/>
            </a:pPr>
            <a:r>
              <a:rPr lang="fr-FR" dirty="0"/>
              <a:t>  </a:t>
            </a:r>
            <a:r>
              <a:rPr lang="fr-FR" dirty="0" smtClean="0"/>
              <a:t>o1 </a:t>
            </a:r>
            <a:r>
              <a:rPr lang="fr-FR" dirty="0"/>
              <a:t>= o2; </a:t>
            </a:r>
          </a:p>
          <a:p>
            <a:pPr marL="400050" lvl="1" indent="0">
              <a:buNone/>
            </a:pPr>
            <a:r>
              <a:rPr lang="fr-FR" dirty="0"/>
              <a:t>  </a:t>
            </a:r>
            <a:r>
              <a:rPr lang="fr-FR" dirty="0" smtClean="0"/>
              <a:t>o2 </a:t>
            </a:r>
            <a:r>
              <a:rPr lang="fr-FR" dirty="0"/>
              <a:t>= </a:t>
            </a:r>
            <a:r>
              <a:rPr lang="fr-FR" dirty="0" err="1"/>
              <a:t>temp</a:t>
            </a:r>
            <a:r>
              <a:rPr lang="fr-FR" dirty="0"/>
              <a:t>; </a:t>
            </a:r>
          </a:p>
          <a:p>
            <a:pPr marL="400050" lvl="1" indent="0">
              <a:buNone/>
            </a:pPr>
            <a:r>
              <a:rPr lang="fr-FR" dirty="0"/>
              <a:t>} </a:t>
            </a:r>
          </a:p>
          <a:p>
            <a:endParaRPr lang="en-US" dirty="0"/>
          </a:p>
        </p:txBody>
      </p:sp>
    </p:spTree>
    <p:extLst>
      <p:ext uri="{BB962C8B-B14F-4D97-AF65-F5344CB8AC3E}">
        <p14:creationId xmlns:p14="http://schemas.microsoft.com/office/powerpoint/2010/main" val="383695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Ограничения типов, используемых для параметризации обобщений</a:t>
            </a:r>
            <a:endParaRPr lang="en-US" dirty="0"/>
          </a:p>
        </p:txBody>
      </p:sp>
      <p:sp>
        <p:nvSpPr>
          <p:cNvPr id="3" name="Объект 2"/>
          <p:cNvSpPr>
            <a:spLocks noGrp="1"/>
          </p:cNvSpPr>
          <p:nvPr>
            <p:ph idx="1"/>
          </p:nvPr>
        </p:nvSpPr>
        <p:spPr>
          <a:xfrm>
            <a:off x="457200" y="1600200"/>
            <a:ext cx="8229600" cy="4997152"/>
          </a:xfrm>
        </p:spPr>
        <p:txBody>
          <a:bodyPr>
            <a:normAutofit fontScale="77500" lnSpcReduction="20000"/>
          </a:bodyPr>
          <a:lstStyle/>
          <a:p>
            <a:r>
              <a:rPr lang="ru-RU" dirty="0" smtClean="0"/>
              <a:t>Можно накладывать ограничения на типы, которые могут быть использованы при </a:t>
            </a:r>
            <a:r>
              <a:rPr lang="ru-RU" dirty="0"/>
              <a:t>параметризации </a:t>
            </a:r>
            <a:r>
              <a:rPr lang="ru-RU" dirty="0" smtClean="0"/>
              <a:t>обобщений</a:t>
            </a:r>
            <a:r>
              <a:rPr lang="en-US" dirty="0" smtClean="0"/>
              <a:t> c</a:t>
            </a:r>
            <a:r>
              <a:rPr lang="ru-RU" dirty="0" smtClean="0"/>
              <a:t> помощью ключевого слова</a:t>
            </a:r>
            <a:r>
              <a:rPr lang="en-US" dirty="0" smtClean="0"/>
              <a:t> </a:t>
            </a:r>
            <a:r>
              <a:rPr lang="en-US" b="1" dirty="0" smtClean="0"/>
              <a:t>where</a:t>
            </a:r>
            <a:r>
              <a:rPr lang="ru-RU" dirty="0" smtClean="0"/>
              <a:t>. </a:t>
            </a:r>
          </a:p>
          <a:p>
            <a:r>
              <a:rPr lang="ru-RU" dirty="0" smtClean="0"/>
              <a:t>Примеры такой необходимости:</a:t>
            </a:r>
          </a:p>
          <a:p>
            <a:pPr lvl="1"/>
            <a:r>
              <a:rPr lang="ru-RU" dirty="0" smtClean="0"/>
              <a:t>Метод ожидает, что входящий параметр будет реализовывать определенное поведение, описываемое интерфейсом или базовым классом:</a:t>
            </a:r>
          </a:p>
          <a:p>
            <a:pPr lvl="2"/>
            <a:r>
              <a:rPr lang="en-US" dirty="0" smtClean="0"/>
              <a:t>T</a:t>
            </a:r>
            <a:r>
              <a:rPr lang="ru-RU" dirty="0" smtClean="0"/>
              <a:t> </a:t>
            </a:r>
            <a:r>
              <a:rPr lang="fr-FR" dirty="0"/>
              <a:t>Min&lt;T&gt;(T о1, Т о2) </a:t>
            </a:r>
            <a:r>
              <a:rPr lang="fr-FR" b="1" dirty="0" err="1"/>
              <a:t>where</a:t>
            </a:r>
            <a:r>
              <a:rPr lang="fr-FR" b="1" dirty="0"/>
              <a:t> Т : </a:t>
            </a:r>
            <a:r>
              <a:rPr lang="fr-FR" b="1" dirty="0" err="1"/>
              <a:t>IComparable</a:t>
            </a:r>
            <a:r>
              <a:rPr lang="fr-FR" b="1" dirty="0"/>
              <a:t>&lt;Т&gt; </a:t>
            </a:r>
            <a:endParaRPr lang="ru-RU" b="1" dirty="0" smtClean="0"/>
          </a:p>
          <a:p>
            <a:pPr lvl="1"/>
            <a:r>
              <a:rPr lang="ru-RU" dirty="0" smtClean="0"/>
              <a:t>Метод хочет вернуть экземпляр этого типа и должен убедиться, что сможет создать его, для чего тип должен иметь публичный дефолтный конструктор по умолчанию:</a:t>
            </a:r>
          </a:p>
          <a:p>
            <a:pPr lvl="2"/>
            <a:r>
              <a:rPr lang="en-US" dirty="0" err="1" smtClean="0"/>
              <a:t>IList</a:t>
            </a:r>
            <a:r>
              <a:rPr lang="en-US" dirty="0" smtClean="0"/>
              <a:t>&lt;T&gt; </a:t>
            </a:r>
            <a:r>
              <a:rPr lang="en-US" dirty="0" err="1" smtClean="0"/>
              <a:t>BuildNInstancesOf</a:t>
            </a:r>
            <a:r>
              <a:rPr lang="en-US" dirty="0" smtClean="0"/>
              <a:t>&lt;T&gt;(</a:t>
            </a:r>
            <a:r>
              <a:rPr lang="en-US" dirty="0" err="1" smtClean="0"/>
              <a:t>int</a:t>
            </a:r>
            <a:r>
              <a:rPr lang="en-US" dirty="0" smtClean="0"/>
              <a:t> N) </a:t>
            </a:r>
            <a:r>
              <a:rPr lang="en-US" b="1" dirty="0" smtClean="0"/>
              <a:t>where T </a:t>
            </a:r>
            <a:r>
              <a:rPr lang="en-US" b="1" dirty="0"/>
              <a:t>: new</a:t>
            </a:r>
            <a:r>
              <a:rPr lang="en-US" b="1" dirty="0" smtClean="0"/>
              <a:t>()</a:t>
            </a:r>
          </a:p>
          <a:p>
            <a:pPr lvl="1"/>
            <a:r>
              <a:rPr lang="ru-RU" dirty="0" smtClean="0"/>
              <a:t>Метод должен быть уверен, что тип-параметр является ссылочным или, наоборот, значимым, типом</a:t>
            </a:r>
          </a:p>
          <a:p>
            <a:pPr lvl="2"/>
            <a:r>
              <a:rPr lang="en-US" dirty="0" smtClean="0"/>
              <a:t>T </a:t>
            </a:r>
            <a:r>
              <a:rPr lang="en-US" dirty="0" err="1" smtClean="0"/>
              <a:t>GetStruct</a:t>
            </a:r>
            <a:r>
              <a:rPr lang="en-US" dirty="0" smtClean="0"/>
              <a:t>&lt;T&gt; () </a:t>
            </a:r>
            <a:r>
              <a:rPr lang="en-US" b="1" dirty="0" smtClean="0"/>
              <a:t>where </a:t>
            </a:r>
            <a:r>
              <a:rPr lang="en-US" b="1" dirty="0"/>
              <a:t>T: </a:t>
            </a:r>
            <a:r>
              <a:rPr lang="en-US" b="1" dirty="0" err="1" smtClean="0"/>
              <a:t>struct</a:t>
            </a:r>
            <a:r>
              <a:rPr lang="ru-RU" dirty="0" smtClean="0"/>
              <a:t> / </a:t>
            </a:r>
            <a:r>
              <a:rPr lang="en-US" dirty="0"/>
              <a:t>T </a:t>
            </a:r>
            <a:r>
              <a:rPr lang="en-US" dirty="0" err="1" smtClean="0"/>
              <a:t>GetClass</a:t>
            </a:r>
            <a:r>
              <a:rPr lang="en-US" dirty="0" smtClean="0"/>
              <a:t>&lt;T&gt; </a:t>
            </a:r>
            <a:r>
              <a:rPr lang="en-US" dirty="0"/>
              <a:t>() </a:t>
            </a:r>
            <a:r>
              <a:rPr lang="en-US" b="1" dirty="0" smtClean="0"/>
              <a:t>where </a:t>
            </a:r>
            <a:r>
              <a:rPr lang="en-US" b="1" dirty="0"/>
              <a:t>T : class</a:t>
            </a:r>
          </a:p>
        </p:txBody>
      </p:sp>
    </p:spTree>
    <p:extLst>
      <p:ext uri="{BB962C8B-B14F-4D97-AF65-F5344CB8AC3E}">
        <p14:creationId xmlns:p14="http://schemas.microsoft.com/office/powerpoint/2010/main" val="199205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432048"/>
          </a:xfrm>
        </p:spPr>
        <p:txBody>
          <a:bodyPr>
            <a:normAutofit/>
          </a:bodyPr>
          <a:lstStyle/>
          <a:p>
            <a:r>
              <a:rPr lang="ru-RU" altLang="ru-RU" sz="2000" b="1" dirty="0" smtClean="0"/>
              <a:t>Определение делегата </a:t>
            </a:r>
            <a:endParaRPr lang="ru-RU" sz="2000"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825" y="947420"/>
            <a:ext cx="8435975" cy="539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58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4624"/>
            <a:ext cx="8229600" cy="504056"/>
          </a:xfrm>
        </p:spPr>
        <p:txBody>
          <a:bodyPr>
            <a:normAutofit/>
          </a:bodyPr>
          <a:lstStyle/>
          <a:p>
            <a:r>
              <a:rPr lang="ru-RU" altLang="ru-RU" sz="2000" b="1" dirty="0" smtClean="0"/>
              <a:t>Определение делегата </a:t>
            </a:r>
            <a:endParaRPr lang="ru-RU" sz="20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388" y="840230"/>
            <a:ext cx="8507412" cy="546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94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432048"/>
          </a:xfrm>
        </p:spPr>
        <p:txBody>
          <a:bodyPr>
            <a:normAutofit/>
          </a:bodyPr>
          <a:lstStyle/>
          <a:p>
            <a:r>
              <a:rPr lang="ru-RU" altLang="ru-RU" sz="2000" b="1" dirty="0" smtClean="0"/>
              <a:t>Использование делегатов </a:t>
            </a:r>
            <a:endParaRPr lang="ru-RU" sz="20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388" y="920719"/>
            <a:ext cx="8507412" cy="544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284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360040"/>
          </a:xfrm>
        </p:spPr>
        <p:txBody>
          <a:bodyPr>
            <a:normAutofit fontScale="90000"/>
          </a:bodyPr>
          <a:lstStyle/>
          <a:p>
            <a:r>
              <a:rPr lang="ru-RU" sz="2200" b="1" dirty="0" smtClean="0"/>
              <a:t>Пример </a:t>
            </a:r>
            <a:r>
              <a:rPr lang="ru-RU" sz="2200" b="1" dirty="0"/>
              <a:t>реализации первой из этих </a:t>
            </a:r>
            <a:r>
              <a:rPr lang="ru-RU" sz="2200" b="1" dirty="0" smtClean="0"/>
              <a:t>целей. </a:t>
            </a:r>
            <a:r>
              <a:rPr lang="ru-RU" sz="2000" dirty="0" smtClean="0"/>
              <a:t>Объявляется </a:t>
            </a:r>
            <a:r>
              <a:rPr lang="ru-RU" sz="2000" dirty="0"/>
              <a:t>делегат, с помощью которого один и тот же оператор используется для вызова двух разных методов ( C00l и </a:t>
            </a:r>
            <a:r>
              <a:rPr lang="ru-RU" sz="2000" i="1" dirty="0" err="1"/>
              <a:t>Hack</a:t>
            </a:r>
            <a:r>
              <a:rPr lang="ru-RU" sz="2000" dirty="0"/>
              <a:t> )</a:t>
            </a:r>
            <a:endParaRPr lang="ru-RU" sz="2200" b="1" dirty="0"/>
          </a:p>
        </p:txBody>
      </p:sp>
      <p:sp>
        <p:nvSpPr>
          <p:cNvPr id="3" name="Объект 2"/>
          <p:cNvSpPr>
            <a:spLocks noGrp="1"/>
          </p:cNvSpPr>
          <p:nvPr>
            <p:ph idx="1"/>
          </p:nvPr>
        </p:nvSpPr>
        <p:spPr>
          <a:xfrm>
            <a:off x="179512" y="620688"/>
            <a:ext cx="8507288" cy="6120680"/>
          </a:xfrm>
        </p:spPr>
        <p:txBody>
          <a:bodyPr>
            <a:normAutofit fontScale="70000" lnSpcReduction="20000"/>
          </a:bodyPr>
          <a:lstStyle/>
          <a:p>
            <a:pPr marL="0" indent="0">
              <a:buNone/>
            </a:pPr>
            <a:r>
              <a:rPr lang="en-US" dirty="0" smtClean="0"/>
              <a:t>using System;</a:t>
            </a:r>
          </a:p>
          <a:p>
            <a:pPr marL="0" indent="0">
              <a:buNone/>
            </a:pPr>
            <a:r>
              <a:rPr lang="en-US" dirty="0" smtClean="0"/>
              <a:t>namespace ConsoleApplication1</a:t>
            </a:r>
          </a:p>
          <a:p>
            <a:pPr marL="0" indent="0">
              <a:buNone/>
            </a:pPr>
            <a:r>
              <a:rPr lang="en-US" dirty="0" smtClean="0"/>
              <a:t>{</a:t>
            </a:r>
          </a:p>
          <a:p>
            <a:pPr marL="0" indent="0">
              <a:buNone/>
            </a:pPr>
            <a:r>
              <a:rPr lang="en-US" dirty="0" smtClean="0"/>
              <a:t>    delegate void Del ( ref string s );               // </a:t>
            </a:r>
            <a:r>
              <a:rPr lang="ru-RU" dirty="0" smtClean="0"/>
              <a:t>объявление делегата</a:t>
            </a:r>
          </a:p>
          <a:p>
            <a:pPr marL="0" indent="0">
              <a:buNone/>
            </a:pPr>
            <a:endParaRPr lang="ru-RU" dirty="0" smtClean="0"/>
          </a:p>
          <a:p>
            <a:pPr marL="0" indent="0">
              <a:buNone/>
            </a:pPr>
            <a:r>
              <a:rPr lang="ru-RU" dirty="0" smtClean="0"/>
              <a:t>    </a:t>
            </a:r>
            <a:r>
              <a:rPr lang="en-US" dirty="0" smtClean="0"/>
              <a:t>class Class1</a:t>
            </a:r>
          </a:p>
          <a:p>
            <a:pPr marL="0" indent="0">
              <a:buNone/>
            </a:pPr>
            <a:r>
              <a:rPr lang="en-US" dirty="0" smtClean="0"/>
              <a:t>    {</a:t>
            </a:r>
          </a:p>
          <a:p>
            <a:pPr marL="0" indent="0">
              <a:buNone/>
            </a:pPr>
            <a:r>
              <a:rPr lang="en-US" dirty="0" smtClean="0"/>
              <a:t>        public static void C00l ( ref string s )                  // </a:t>
            </a:r>
            <a:r>
              <a:rPr lang="ru-RU" dirty="0" smtClean="0"/>
              <a:t>метод 1</a:t>
            </a:r>
          </a:p>
          <a:p>
            <a:pPr marL="0" indent="0">
              <a:buNone/>
            </a:pPr>
            <a:r>
              <a:rPr lang="ru-RU" dirty="0" smtClean="0"/>
              <a:t>        {</a:t>
            </a:r>
          </a:p>
          <a:p>
            <a:pPr marL="0" indent="0">
              <a:buNone/>
            </a:pPr>
            <a:r>
              <a:rPr lang="ru-RU" dirty="0" smtClean="0"/>
              <a:t>            </a:t>
            </a:r>
            <a:r>
              <a:rPr lang="en-US" dirty="0" smtClean="0"/>
              <a:t>string temp = "";</a:t>
            </a:r>
          </a:p>
          <a:p>
            <a:pPr marL="0" indent="0">
              <a:buNone/>
            </a:pPr>
            <a:r>
              <a:rPr lang="en-US" dirty="0" smtClean="0"/>
              <a:t>            for (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s.Length</a:t>
            </a:r>
            <a:r>
              <a:rPr lang="en-US" dirty="0" smtClean="0"/>
              <a:t>; ++</a:t>
            </a:r>
            <a:r>
              <a:rPr lang="en-US" dirty="0" err="1" smtClean="0"/>
              <a:t>i</a:t>
            </a:r>
            <a:r>
              <a:rPr lang="en-US" dirty="0" smtClean="0"/>
              <a:t> )</a:t>
            </a:r>
          </a:p>
          <a:p>
            <a:pPr marL="0" indent="0">
              <a:buNone/>
            </a:pPr>
            <a:r>
              <a:rPr lang="en-US" dirty="0" smtClean="0"/>
              <a:t>            {</a:t>
            </a:r>
          </a:p>
          <a:p>
            <a:pPr marL="0" indent="0">
              <a:buNone/>
            </a:pPr>
            <a:r>
              <a:rPr lang="en-US" dirty="0" smtClean="0"/>
              <a:t>                if      ( s[</a:t>
            </a:r>
            <a:r>
              <a:rPr lang="en-US" dirty="0" err="1" smtClean="0"/>
              <a:t>i</a:t>
            </a:r>
            <a:r>
              <a:rPr lang="en-US" dirty="0" smtClean="0"/>
              <a:t>] == 'o' || s[</a:t>
            </a:r>
            <a:r>
              <a:rPr lang="en-US" dirty="0" err="1" smtClean="0"/>
              <a:t>i</a:t>
            </a:r>
            <a:r>
              <a:rPr lang="en-US" dirty="0" smtClean="0"/>
              <a:t>] == 'O') temp += '0';</a:t>
            </a:r>
          </a:p>
          <a:p>
            <a:pPr marL="0" indent="0">
              <a:buNone/>
            </a:pPr>
            <a:r>
              <a:rPr lang="en-US" dirty="0" smtClean="0"/>
              <a:t>                else if ( s[</a:t>
            </a:r>
            <a:r>
              <a:rPr lang="en-US" dirty="0" err="1" smtClean="0"/>
              <a:t>i</a:t>
            </a:r>
            <a:r>
              <a:rPr lang="en-US" dirty="0" smtClean="0"/>
              <a:t>] == 'l' )               temp += '1';</a:t>
            </a:r>
          </a:p>
          <a:p>
            <a:pPr marL="0" indent="0">
              <a:buNone/>
            </a:pPr>
            <a:r>
              <a:rPr lang="en-US" dirty="0" smtClean="0"/>
              <a:t>                else                                  temp += s[</a:t>
            </a:r>
            <a:r>
              <a:rPr lang="en-US" dirty="0" err="1" smtClean="0"/>
              <a:t>i</a:t>
            </a:r>
            <a:r>
              <a:rPr lang="en-US" dirty="0" smtClean="0"/>
              <a:t>];</a:t>
            </a:r>
          </a:p>
          <a:p>
            <a:pPr marL="0" indent="0">
              <a:buNone/>
            </a:pPr>
            <a:r>
              <a:rPr lang="en-US" dirty="0" smtClean="0"/>
              <a:t>            }</a:t>
            </a:r>
          </a:p>
          <a:p>
            <a:pPr marL="0" indent="0">
              <a:buNone/>
            </a:pPr>
            <a:r>
              <a:rPr lang="en-US" dirty="0" smtClean="0"/>
              <a:t>            s = temp;</a:t>
            </a:r>
          </a:p>
          <a:p>
            <a:pPr marL="0" indent="0">
              <a:buNone/>
            </a:pPr>
            <a:r>
              <a:rPr lang="en-US" dirty="0" smtClean="0"/>
              <a:t>        }</a:t>
            </a:r>
            <a:endParaRPr lang="ru-RU" dirty="0"/>
          </a:p>
        </p:txBody>
      </p:sp>
    </p:spTree>
    <p:extLst>
      <p:ext uri="{BB962C8B-B14F-4D97-AF65-F5344CB8AC3E}">
        <p14:creationId xmlns:p14="http://schemas.microsoft.com/office/powerpoint/2010/main" val="3703482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План лекции</a:t>
            </a:r>
            <a:endParaRPr lang="en-US" dirty="0"/>
          </a:p>
        </p:txBody>
      </p:sp>
      <p:sp>
        <p:nvSpPr>
          <p:cNvPr id="3" name="Объект 2"/>
          <p:cNvSpPr>
            <a:spLocks noGrp="1"/>
          </p:cNvSpPr>
          <p:nvPr>
            <p:ph idx="1"/>
          </p:nvPr>
        </p:nvSpPr>
        <p:spPr/>
        <p:txBody>
          <a:bodyPr>
            <a:normAutofit/>
          </a:bodyPr>
          <a:lstStyle/>
          <a:p>
            <a:r>
              <a:rPr lang="ru-RU" dirty="0" smtClean="0"/>
              <a:t>Контейнерные классы и их интерфейсы (продолжение)</a:t>
            </a:r>
          </a:p>
          <a:p>
            <a:pPr lvl="1"/>
            <a:r>
              <a:rPr lang="ru-RU" dirty="0" smtClean="0"/>
              <a:t>Обобщенные (параметризованные) контейнеры</a:t>
            </a:r>
          </a:p>
          <a:p>
            <a:r>
              <a:rPr lang="ru-RU" dirty="0" smtClean="0"/>
              <a:t>Создание обобщенных (параметризированных) классов и методов</a:t>
            </a:r>
          </a:p>
          <a:p>
            <a:r>
              <a:rPr lang="ru-RU" dirty="0" smtClean="0"/>
              <a:t>Делегаты и события</a:t>
            </a:r>
            <a:endParaRPr lang="en-US" dirty="0" smtClean="0"/>
          </a:p>
          <a:p>
            <a:r>
              <a:rPr lang="ru-RU" smtClean="0"/>
              <a:t>Расширяющие методы</a:t>
            </a:r>
            <a:endParaRPr lang="ru-RU" dirty="0" smtClean="0"/>
          </a:p>
          <a:p>
            <a:pPr lvl="1"/>
            <a:endParaRPr lang="ru-RU" dirty="0" smtClean="0"/>
          </a:p>
          <a:p>
            <a:endParaRPr lang="en-US" dirty="0" smtClean="0"/>
          </a:p>
          <a:p>
            <a:endParaRPr lang="en-US" dirty="0"/>
          </a:p>
        </p:txBody>
      </p:sp>
    </p:spTree>
    <p:extLst>
      <p:ext uri="{BB962C8B-B14F-4D97-AF65-F5344CB8AC3E}">
        <p14:creationId xmlns:p14="http://schemas.microsoft.com/office/powerpoint/2010/main" val="398243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0"/>
            <a:ext cx="8229600" cy="6858000"/>
          </a:xfrm>
        </p:spPr>
        <p:txBody>
          <a:bodyPr>
            <a:normAutofit fontScale="62500" lnSpcReduction="20000"/>
          </a:bodyPr>
          <a:lstStyle/>
          <a:p>
            <a:pPr marL="0" indent="0">
              <a:buNone/>
            </a:pPr>
            <a:r>
              <a:rPr lang="en-US" dirty="0" smtClean="0"/>
              <a:t>public static void Hack ( ref string s )                  // </a:t>
            </a:r>
            <a:r>
              <a:rPr lang="ru-RU" dirty="0" smtClean="0"/>
              <a:t>метод 2</a:t>
            </a:r>
          </a:p>
          <a:p>
            <a:pPr marL="0" indent="0">
              <a:buNone/>
            </a:pPr>
            <a:r>
              <a:rPr lang="ru-RU" dirty="0" smtClean="0"/>
              <a:t>        {</a:t>
            </a:r>
          </a:p>
          <a:p>
            <a:pPr marL="0" indent="0">
              <a:buNone/>
            </a:pPr>
            <a:r>
              <a:rPr lang="ru-RU" dirty="0" smtClean="0"/>
              <a:t>            </a:t>
            </a:r>
            <a:r>
              <a:rPr lang="en-US" dirty="0" smtClean="0"/>
              <a:t>string temp = "";</a:t>
            </a:r>
          </a:p>
          <a:p>
            <a:pPr marL="0" indent="0">
              <a:buNone/>
            </a:pPr>
            <a:r>
              <a:rPr lang="en-US" dirty="0" smtClean="0"/>
              <a:t>            for (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s.Length</a:t>
            </a:r>
            <a:r>
              <a:rPr lang="en-US" dirty="0" smtClean="0"/>
              <a:t>; ++</a:t>
            </a:r>
            <a:r>
              <a:rPr lang="en-US" dirty="0" err="1" smtClean="0"/>
              <a:t>i</a:t>
            </a:r>
            <a:r>
              <a:rPr lang="en-US" dirty="0" smtClean="0"/>
              <a:t> )</a:t>
            </a:r>
          </a:p>
          <a:p>
            <a:pPr marL="0" indent="0">
              <a:buNone/>
            </a:pPr>
            <a:r>
              <a:rPr lang="en-US" dirty="0" smtClean="0"/>
              <a:t>                if ( </a:t>
            </a:r>
            <a:r>
              <a:rPr lang="en-US" dirty="0" err="1" smtClean="0"/>
              <a:t>i</a:t>
            </a:r>
            <a:r>
              <a:rPr lang="en-US" dirty="0" smtClean="0"/>
              <a:t> / 2 * 2 == </a:t>
            </a:r>
            <a:r>
              <a:rPr lang="en-US" dirty="0" err="1" smtClean="0"/>
              <a:t>i</a:t>
            </a:r>
            <a:r>
              <a:rPr lang="en-US" dirty="0" smtClean="0"/>
              <a:t> ) temp += </a:t>
            </a:r>
            <a:r>
              <a:rPr lang="en-US" dirty="0" err="1" smtClean="0"/>
              <a:t>char.ToUpper</a:t>
            </a:r>
            <a:r>
              <a:rPr lang="en-US" dirty="0" smtClean="0"/>
              <a:t>( s[</a:t>
            </a:r>
            <a:r>
              <a:rPr lang="en-US" dirty="0" err="1" smtClean="0"/>
              <a:t>i</a:t>
            </a:r>
            <a:r>
              <a:rPr lang="en-US" dirty="0" smtClean="0"/>
              <a:t>] );</a:t>
            </a:r>
          </a:p>
          <a:p>
            <a:pPr marL="0" indent="0">
              <a:buNone/>
            </a:pPr>
            <a:r>
              <a:rPr lang="en-US" dirty="0" smtClean="0"/>
              <a:t>                else                  temp += s[</a:t>
            </a:r>
            <a:r>
              <a:rPr lang="en-US" dirty="0" err="1" smtClean="0"/>
              <a:t>i</a:t>
            </a:r>
            <a:r>
              <a:rPr lang="en-US" dirty="0" smtClean="0"/>
              <a:t>];</a:t>
            </a:r>
          </a:p>
          <a:p>
            <a:pPr marL="0" indent="0">
              <a:buNone/>
            </a:pPr>
            <a:endParaRPr lang="en-US" dirty="0" smtClean="0"/>
          </a:p>
          <a:p>
            <a:pPr marL="0" indent="0">
              <a:buNone/>
            </a:pPr>
            <a:r>
              <a:rPr lang="en-US" dirty="0" smtClean="0"/>
              <a:t>            s = temp; </a:t>
            </a:r>
          </a:p>
          <a:p>
            <a:pPr marL="0" indent="0">
              <a:buNone/>
            </a:pPr>
            <a:r>
              <a:rPr lang="en-US" dirty="0" smtClean="0"/>
              <a:t>        }</a:t>
            </a:r>
          </a:p>
          <a:p>
            <a:pPr marL="0" indent="0">
              <a:buNone/>
            </a:pPr>
            <a:r>
              <a:rPr lang="en-US" dirty="0" smtClean="0"/>
              <a:t>        static void Main()</a:t>
            </a:r>
          </a:p>
          <a:p>
            <a:pPr marL="0" indent="0">
              <a:buNone/>
            </a:pPr>
            <a:r>
              <a:rPr lang="en-US" dirty="0" smtClean="0"/>
              <a:t>        {</a:t>
            </a:r>
          </a:p>
          <a:p>
            <a:pPr marL="0" indent="0">
              <a:buNone/>
            </a:pPr>
            <a:r>
              <a:rPr lang="en-US" dirty="0" smtClean="0"/>
              <a:t>            string s = "cool hackers";</a:t>
            </a:r>
          </a:p>
          <a:p>
            <a:pPr marL="0" indent="0">
              <a:buNone/>
            </a:pPr>
            <a:r>
              <a:rPr lang="en-US" dirty="0" smtClean="0"/>
              <a:t>            Del d;                                     // </a:t>
            </a:r>
            <a:r>
              <a:rPr lang="ru-RU" dirty="0" smtClean="0"/>
              <a:t>экземпляр делегата</a:t>
            </a:r>
          </a:p>
          <a:p>
            <a:pPr marL="0" indent="0">
              <a:buNone/>
            </a:pPr>
            <a:endParaRPr lang="ru-RU" dirty="0" smtClean="0"/>
          </a:p>
          <a:p>
            <a:pPr marL="0" indent="0">
              <a:buNone/>
            </a:pPr>
            <a:r>
              <a:rPr lang="ru-RU" dirty="0" smtClean="0"/>
              <a:t>            </a:t>
            </a:r>
            <a:r>
              <a:rPr lang="en-US" dirty="0" smtClean="0"/>
              <a:t>for (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2; ++</a:t>
            </a:r>
            <a:r>
              <a:rPr lang="en-US" dirty="0" err="1" smtClean="0"/>
              <a:t>i</a:t>
            </a:r>
            <a:r>
              <a:rPr lang="en-US" dirty="0" smtClean="0"/>
              <a:t> )</a:t>
            </a:r>
          </a:p>
          <a:p>
            <a:pPr marL="0" indent="0">
              <a:buNone/>
            </a:pPr>
            <a:r>
              <a:rPr lang="en-US" dirty="0" smtClean="0"/>
              <a:t>            {</a:t>
            </a:r>
          </a:p>
          <a:p>
            <a:pPr marL="0" indent="0">
              <a:buNone/>
            </a:pPr>
            <a:r>
              <a:rPr lang="en-US" dirty="0" smtClean="0"/>
              <a:t>                d = new Del( C00l );              // </a:t>
            </a:r>
            <a:r>
              <a:rPr lang="ru-RU" dirty="0" smtClean="0"/>
              <a:t>инициализация методом 1</a:t>
            </a:r>
          </a:p>
          <a:p>
            <a:pPr marL="0" indent="0">
              <a:buNone/>
            </a:pPr>
            <a:r>
              <a:rPr lang="ru-RU" dirty="0" smtClean="0"/>
              <a:t>                </a:t>
            </a:r>
            <a:r>
              <a:rPr lang="en-US" dirty="0" smtClean="0"/>
              <a:t>if ( </a:t>
            </a:r>
            <a:r>
              <a:rPr lang="en-US" dirty="0" err="1" smtClean="0"/>
              <a:t>i</a:t>
            </a:r>
            <a:r>
              <a:rPr lang="en-US" dirty="0" smtClean="0"/>
              <a:t> == 1 ) d = new Del(Hack);  // </a:t>
            </a:r>
            <a:r>
              <a:rPr lang="ru-RU" dirty="0" smtClean="0"/>
              <a:t>инициализация методом 2</a:t>
            </a:r>
          </a:p>
          <a:p>
            <a:pPr marL="0" indent="0">
              <a:buNone/>
            </a:pPr>
            <a:endParaRPr lang="ru-RU" dirty="0" smtClean="0"/>
          </a:p>
          <a:p>
            <a:pPr marL="0" indent="0">
              <a:buNone/>
            </a:pPr>
            <a:r>
              <a:rPr lang="ru-RU" dirty="0" smtClean="0"/>
              <a:t>                </a:t>
            </a:r>
            <a:r>
              <a:rPr lang="en-US" dirty="0" smtClean="0"/>
              <a:t>d( ref s );     // </a:t>
            </a:r>
            <a:r>
              <a:rPr lang="ru-RU" dirty="0" smtClean="0"/>
              <a:t>использование делегата для вызова методов</a:t>
            </a:r>
          </a:p>
          <a:p>
            <a:pPr marL="0" indent="0">
              <a:buNone/>
            </a:pPr>
            <a:r>
              <a:rPr lang="ru-RU" dirty="0" smtClean="0"/>
              <a:t>                </a:t>
            </a:r>
            <a:r>
              <a:rPr lang="en-US" dirty="0" err="1" smtClean="0"/>
              <a:t>Console.WriteLine</a:t>
            </a:r>
            <a:r>
              <a:rPr lang="en-US" dirty="0" smtClean="0"/>
              <a:t>( s );</a:t>
            </a:r>
          </a:p>
          <a:p>
            <a:pPr marL="0" indent="0">
              <a:buNone/>
            </a:pPr>
            <a:r>
              <a:rPr lang="en-US" dirty="0" smtClean="0"/>
              <a:t>            }</a:t>
            </a:r>
            <a:r>
              <a:rPr lang="ru-RU" dirty="0" smtClean="0"/>
              <a:t> </a:t>
            </a:r>
            <a:r>
              <a:rPr lang="en-US" dirty="0" smtClean="0"/>
              <a:t>}}}</a:t>
            </a:r>
            <a:endParaRPr lang="ru-RU" dirty="0"/>
          </a:p>
        </p:txBody>
      </p:sp>
      <p:sp>
        <p:nvSpPr>
          <p:cNvPr id="4" name="Прямоугольник 3"/>
          <p:cNvSpPr/>
          <p:nvPr/>
        </p:nvSpPr>
        <p:spPr>
          <a:xfrm>
            <a:off x="6300192" y="2348880"/>
            <a:ext cx="187220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6300192" y="2492896"/>
            <a:ext cx="1872208" cy="646331"/>
          </a:xfrm>
          <a:prstGeom prst="rect">
            <a:avLst/>
          </a:prstGeom>
          <a:noFill/>
        </p:spPr>
        <p:txBody>
          <a:bodyPr wrap="square" rtlCol="0">
            <a:spAutoFit/>
          </a:bodyPr>
          <a:lstStyle/>
          <a:p>
            <a:r>
              <a:rPr lang="en-US" b="1" dirty="0" smtClean="0">
                <a:solidFill>
                  <a:srgbClr val="0070C0"/>
                </a:solidFill>
              </a:rPr>
              <a:t>c001 hackers</a:t>
            </a:r>
          </a:p>
          <a:p>
            <a:r>
              <a:rPr lang="en-US" b="1" dirty="0" smtClean="0">
                <a:solidFill>
                  <a:srgbClr val="0070C0"/>
                </a:solidFill>
              </a:rPr>
              <a:t>C001 </a:t>
            </a:r>
            <a:r>
              <a:rPr lang="en-US" b="1" dirty="0" err="1" smtClean="0">
                <a:solidFill>
                  <a:srgbClr val="0070C0"/>
                </a:solidFill>
              </a:rPr>
              <a:t>hAcKeRs</a:t>
            </a:r>
            <a:endParaRPr lang="ru-RU" b="1" dirty="0">
              <a:solidFill>
                <a:srgbClr val="0070C0"/>
              </a:solidFill>
            </a:endParaRPr>
          </a:p>
        </p:txBody>
      </p:sp>
    </p:spTree>
    <p:extLst>
      <p:ext uri="{BB962C8B-B14F-4D97-AF65-F5344CB8AC3E}">
        <p14:creationId xmlns:p14="http://schemas.microsoft.com/office/powerpoint/2010/main" val="1328245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85000" lnSpcReduction="20000"/>
          </a:bodyPr>
          <a:lstStyle/>
          <a:p>
            <a:pPr marL="0" indent="0">
              <a:buNone/>
            </a:pPr>
            <a:r>
              <a:rPr lang="ru-RU" sz="2400" dirty="0"/>
              <a:t>Использование делегата имеет тот же синтаксис, что и вызов метода. Если делегат </a:t>
            </a:r>
            <a:r>
              <a:rPr lang="ru-RU" sz="2400" dirty="0" smtClean="0"/>
              <a:t>хранит</a:t>
            </a:r>
            <a:r>
              <a:rPr lang="en-US" sz="2400" dirty="0" smtClean="0"/>
              <a:t> </a:t>
            </a:r>
            <a:r>
              <a:rPr lang="ru-RU" sz="2400" i="1" dirty="0" smtClean="0"/>
              <a:t>ссылки </a:t>
            </a:r>
            <a:r>
              <a:rPr lang="ru-RU" sz="2400" i="1" dirty="0"/>
              <a:t>на несколько методов</a:t>
            </a:r>
            <a:r>
              <a:rPr lang="ru-RU" sz="2400" dirty="0"/>
              <a:t>, они вызываются последовательно в том порядке, в котором были добавлены в делегат.</a:t>
            </a:r>
          </a:p>
          <a:p>
            <a:pPr marL="0" indent="0">
              <a:buNone/>
            </a:pPr>
            <a:r>
              <a:rPr lang="ru-RU" sz="2400" dirty="0"/>
              <a:t>Добавление метода в список выполняется либо с помощью </a:t>
            </a:r>
            <a:r>
              <a:rPr lang="ru-RU" sz="2400" dirty="0" smtClean="0"/>
              <a:t>метода</a:t>
            </a:r>
            <a:r>
              <a:rPr lang="en-US" sz="2400" dirty="0" smtClean="0"/>
              <a:t> </a:t>
            </a:r>
            <a:r>
              <a:rPr lang="ru-RU" sz="2400" dirty="0" err="1" smtClean="0">
                <a:solidFill>
                  <a:srgbClr val="0070C0"/>
                </a:solidFill>
              </a:rPr>
              <a:t>Combine</a:t>
            </a:r>
            <a:r>
              <a:rPr lang="ru-RU" sz="2400" dirty="0"/>
              <a:t>, унаследованного от </a:t>
            </a:r>
            <a:r>
              <a:rPr lang="ru-RU" sz="2400" dirty="0" smtClean="0"/>
              <a:t>класса</a:t>
            </a:r>
            <a:r>
              <a:rPr lang="en-US" sz="2400" dirty="0" smtClean="0"/>
              <a:t> </a:t>
            </a:r>
            <a:r>
              <a:rPr lang="ru-RU" sz="2400" dirty="0" err="1" smtClean="0">
                <a:solidFill>
                  <a:srgbClr val="0070C0"/>
                </a:solidFill>
              </a:rPr>
              <a:t>System.Delegate</a:t>
            </a:r>
            <a:r>
              <a:rPr lang="ru-RU" sz="2400" dirty="0"/>
              <a:t>, либо, что удобнее, с помощью перегруженной операции сложения. </a:t>
            </a:r>
          </a:p>
          <a:p>
            <a:pPr marL="0" indent="0">
              <a:buNone/>
            </a:pPr>
            <a:r>
              <a:rPr lang="en-US" dirty="0" smtClean="0"/>
              <a:t>static void Main()</a:t>
            </a:r>
          </a:p>
          <a:p>
            <a:pPr marL="0" indent="0">
              <a:buNone/>
            </a:pPr>
            <a:r>
              <a:rPr lang="en-US" dirty="0" smtClean="0"/>
              <a:t>{</a:t>
            </a:r>
          </a:p>
          <a:p>
            <a:pPr marL="0" indent="0">
              <a:buNone/>
            </a:pPr>
            <a:r>
              <a:rPr lang="en-US" dirty="0" smtClean="0"/>
              <a:t>        string s = "cool hackers";</a:t>
            </a:r>
          </a:p>
          <a:p>
            <a:pPr marL="0" indent="0">
              <a:buNone/>
            </a:pPr>
            <a:r>
              <a:rPr lang="en-US" dirty="0" smtClean="0"/>
              <a:t>        Del d = new Del( C00l );</a:t>
            </a:r>
          </a:p>
          <a:p>
            <a:pPr marL="0" indent="0">
              <a:buNone/>
            </a:pPr>
            <a:r>
              <a:rPr lang="en-US" dirty="0" smtClean="0"/>
              <a:t>        d += new Del( Hack );            // </a:t>
            </a:r>
            <a:r>
              <a:rPr lang="ru-RU" sz="2400" dirty="0" smtClean="0"/>
              <a:t>добавление метода в делегат</a:t>
            </a:r>
          </a:p>
          <a:p>
            <a:pPr marL="0" indent="0">
              <a:buNone/>
            </a:pPr>
            <a:endParaRPr lang="ru-RU" dirty="0" smtClean="0"/>
          </a:p>
          <a:p>
            <a:pPr marL="0" indent="0">
              <a:buNone/>
            </a:pPr>
            <a:r>
              <a:rPr lang="ru-RU" dirty="0" smtClean="0"/>
              <a:t>        </a:t>
            </a:r>
            <a:r>
              <a:rPr lang="en-US" dirty="0" smtClean="0"/>
              <a:t>d( ref s );</a:t>
            </a:r>
          </a:p>
          <a:p>
            <a:pPr marL="0" indent="0">
              <a:buNone/>
            </a:pPr>
            <a:r>
              <a:rPr lang="en-US" dirty="0" smtClean="0"/>
              <a:t>        </a:t>
            </a:r>
            <a:r>
              <a:rPr lang="en-US" dirty="0" err="1" smtClean="0"/>
              <a:t>Console.WriteLine</a:t>
            </a:r>
            <a:r>
              <a:rPr lang="en-US" dirty="0" smtClean="0"/>
              <a:t>( s );          // </a:t>
            </a:r>
            <a:r>
              <a:rPr lang="ru-RU" sz="2400" dirty="0" smtClean="0"/>
              <a:t>результат: </a:t>
            </a:r>
            <a:r>
              <a:rPr lang="en-US" sz="2400" dirty="0" smtClean="0"/>
              <a:t>C001 </a:t>
            </a:r>
            <a:r>
              <a:rPr lang="en-US" sz="2400" dirty="0" err="1" smtClean="0"/>
              <a:t>hAcKeRs</a:t>
            </a:r>
            <a:endParaRPr lang="en-US" sz="2400" dirty="0" smtClean="0"/>
          </a:p>
          <a:p>
            <a:pPr marL="0" indent="0">
              <a:buNone/>
            </a:pPr>
            <a:r>
              <a:rPr lang="en-US" dirty="0" smtClean="0"/>
              <a:t>}</a:t>
            </a:r>
            <a:endParaRPr lang="ru-RU" dirty="0"/>
          </a:p>
        </p:txBody>
      </p:sp>
    </p:spTree>
    <p:extLst>
      <p:ext uri="{BB962C8B-B14F-4D97-AF65-F5344CB8AC3E}">
        <p14:creationId xmlns:p14="http://schemas.microsoft.com/office/powerpoint/2010/main" val="1985174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88640"/>
            <a:ext cx="8579296" cy="6480720"/>
          </a:xfrm>
        </p:spPr>
        <p:txBody>
          <a:bodyPr>
            <a:normAutofit fontScale="70000" lnSpcReduction="20000"/>
          </a:bodyPr>
          <a:lstStyle/>
          <a:p>
            <a:pPr marL="0" indent="0">
              <a:buNone/>
            </a:pPr>
            <a:r>
              <a:rPr lang="ru-RU" dirty="0"/>
              <a:t>При вызове последовательности методов с помощью делегата необходимо учитывать следующее:</a:t>
            </a:r>
          </a:p>
          <a:p>
            <a:r>
              <a:rPr lang="ru-RU" dirty="0"/>
              <a:t>сигнатура методов должна в точности соответствовать делегату;</a:t>
            </a:r>
          </a:p>
          <a:p>
            <a:r>
              <a:rPr lang="ru-RU" dirty="0"/>
              <a:t>методы могут быть как статическими, так и обычными методами класса;</a:t>
            </a:r>
          </a:p>
          <a:p>
            <a:r>
              <a:rPr lang="ru-RU" dirty="0"/>
              <a:t>каждому методу в списке передается один и тот же набор параметров;</a:t>
            </a:r>
          </a:p>
          <a:p>
            <a:r>
              <a:rPr lang="ru-RU" dirty="0"/>
              <a:t>если параметр передается по ссылке, изменения параметра в одном методе отразятся на его значении при вызове следующего метода;</a:t>
            </a:r>
          </a:p>
          <a:p>
            <a:r>
              <a:rPr lang="ru-RU" dirty="0"/>
              <a:t>если параметр передается с ключевым </a:t>
            </a:r>
            <a:r>
              <a:rPr lang="ru-RU" dirty="0" smtClean="0"/>
              <a:t>словом</a:t>
            </a:r>
            <a:r>
              <a:rPr lang="en-US" dirty="0" smtClean="0"/>
              <a:t> </a:t>
            </a:r>
            <a:r>
              <a:rPr lang="ru-RU" dirty="0" err="1" smtClean="0">
                <a:solidFill>
                  <a:srgbClr val="0070C0"/>
                </a:solidFill>
              </a:rPr>
              <a:t>out</a:t>
            </a:r>
            <a:r>
              <a:rPr lang="en-US" dirty="0" smtClean="0"/>
              <a:t> </a:t>
            </a:r>
            <a:r>
              <a:rPr lang="ru-RU" dirty="0" smtClean="0"/>
              <a:t>или </a:t>
            </a:r>
            <a:r>
              <a:rPr lang="ru-RU" dirty="0"/>
              <a:t>метод возвращает значение, результатом выполнения делегата является значение, сформированное последним из методов списка (в связи с этим рекомендуется формировать списки только из делегатов, имеющих возвращаемое значение </a:t>
            </a:r>
            <a:r>
              <a:rPr lang="ru-RU" dirty="0" smtClean="0"/>
              <a:t>типа</a:t>
            </a:r>
            <a:r>
              <a:rPr lang="en-US" dirty="0" smtClean="0"/>
              <a:t> </a:t>
            </a:r>
            <a:r>
              <a:rPr lang="ru-RU" dirty="0" err="1" smtClean="0">
                <a:solidFill>
                  <a:srgbClr val="0070C0"/>
                </a:solidFill>
              </a:rPr>
              <a:t>void</a:t>
            </a:r>
            <a:r>
              <a:rPr lang="ru-RU" dirty="0"/>
              <a:t> );</a:t>
            </a:r>
          </a:p>
          <a:p>
            <a:r>
              <a:rPr lang="ru-RU" dirty="0"/>
              <a:t>если в процессе работы метода возникло исключение, не обработанное в том же методе, последующие методы в списке не выполняются, а происходит поиск обработчиков в объемлющих делегат блоках;</a:t>
            </a:r>
          </a:p>
          <a:p>
            <a:r>
              <a:rPr lang="ru-RU" dirty="0"/>
              <a:t>попытка вызвать делегат, в списке которого нет ни одного метода, вызывает генерацию </a:t>
            </a:r>
            <a:r>
              <a:rPr lang="ru-RU" dirty="0" smtClean="0"/>
              <a:t>исключения</a:t>
            </a:r>
            <a:r>
              <a:rPr lang="en-US" dirty="0" smtClean="0"/>
              <a:t> </a:t>
            </a:r>
            <a:r>
              <a:rPr lang="ru-RU" dirty="0" err="1" smtClean="0">
                <a:solidFill>
                  <a:srgbClr val="0070C0"/>
                </a:solidFill>
              </a:rPr>
              <a:t>System.NullReferenceException</a:t>
            </a:r>
            <a:r>
              <a:rPr lang="ru-RU" dirty="0"/>
              <a:t>.</a:t>
            </a:r>
          </a:p>
          <a:p>
            <a:endParaRPr lang="ru-RU" dirty="0"/>
          </a:p>
        </p:txBody>
      </p:sp>
    </p:spTree>
    <p:extLst>
      <p:ext uri="{BB962C8B-B14F-4D97-AF65-F5344CB8AC3E}">
        <p14:creationId xmlns:p14="http://schemas.microsoft.com/office/powerpoint/2010/main" val="1551088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548680"/>
          </a:xfrm>
        </p:spPr>
        <p:txBody>
          <a:bodyPr>
            <a:normAutofit/>
          </a:bodyPr>
          <a:lstStyle/>
          <a:p>
            <a:r>
              <a:rPr lang="ru-RU" sz="2000" b="1" dirty="0" smtClean="0"/>
              <a:t>Делегаты. Операции</a:t>
            </a:r>
            <a:endParaRPr lang="ru-RU" sz="2000" b="1" dirty="0"/>
          </a:p>
        </p:txBody>
      </p:sp>
      <p:sp>
        <p:nvSpPr>
          <p:cNvPr id="3" name="Объект 2"/>
          <p:cNvSpPr>
            <a:spLocks noGrp="1"/>
          </p:cNvSpPr>
          <p:nvPr>
            <p:ph idx="1"/>
          </p:nvPr>
        </p:nvSpPr>
        <p:spPr>
          <a:xfrm>
            <a:off x="179512" y="476672"/>
            <a:ext cx="8784976" cy="6264696"/>
          </a:xfrm>
        </p:spPr>
        <p:txBody>
          <a:bodyPr>
            <a:normAutofit/>
          </a:bodyPr>
          <a:lstStyle/>
          <a:p>
            <a:pPr marL="0" indent="0">
              <a:buNone/>
            </a:pPr>
            <a:r>
              <a:rPr lang="ru-RU" dirty="0"/>
              <a:t>Делегаты можно сравнивать на равенство и неравенство. Два делегата равны, если они оба не содержат ссылок на методы или если они содержат ссылки на одни и те же методы в одном и том же порядке. Сравнивать можно даже делегаты различных типов при условии, что они имеют один и тот же тип возвращаемого значения и одинаковые списки параметров.</a:t>
            </a:r>
          </a:p>
          <a:p>
            <a:pPr marL="0" indent="0">
              <a:buNone/>
            </a:pPr>
            <a:endParaRPr lang="ru-RU" dirty="0"/>
          </a:p>
          <a:p>
            <a:pPr marL="0" indent="0">
              <a:buNone/>
            </a:pPr>
            <a:r>
              <a:rPr lang="ru-RU" dirty="0"/>
              <a:t>С делегатами одного типа можно выполнять операции простого и сложного </a:t>
            </a:r>
            <a:r>
              <a:rPr lang="ru-RU" dirty="0" smtClean="0"/>
              <a:t>присваивания</a:t>
            </a:r>
            <a:r>
              <a:rPr lang="ru-RU" dirty="0"/>
              <a:t>.</a:t>
            </a:r>
          </a:p>
        </p:txBody>
      </p:sp>
    </p:spTree>
    <p:extLst>
      <p:ext uri="{BB962C8B-B14F-4D97-AF65-F5344CB8AC3E}">
        <p14:creationId xmlns:p14="http://schemas.microsoft.com/office/powerpoint/2010/main" val="1523998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476672"/>
          </a:xfrm>
        </p:spPr>
        <p:txBody>
          <a:bodyPr>
            <a:normAutofit/>
          </a:bodyPr>
          <a:lstStyle/>
          <a:p>
            <a:r>
              <a:rPr lang="ru-RU" sz="2000" b="1" dirty="0"/>
              <a:t>Делегаты. Операции</a:t>
            </a:r>
            <a:endParaRPr lang="ru-RU" sz="2000" dirty="0"/>
          </a:p>
        </p:txBody>
      </p:sp>
      <p:sp>
        <p:nvSpPr>
          <p:cNvPr id="3" name="Объект 2"/>
          <p:cNvSpPr>
            <a:spLocks noGrp="1"/>
          </p:cNvSpPr>
          <p:nvPr>
            <p:ph idx="1"/>
          </p:nvPr>
        </p:nvSpPr>
        <p:spPr>
          <a:xfrm>
            <a:off x="251520" y="404664"/>
            <a:ext cx="8640960" cy="6264696"/>
          </a:xfrm>
        </p:spPr>
        <p:txBody>
          <a:bodyPr>
            <a:normAutofit fontScale="85000" lnSpcReduction="20000"/>
          </a:bodyPr>
          <a:lstStyle/>
          <a:p>
            <a:pPr marL="0" indent="0">
              <a:buNone/>
            </a:pPr>
            <a:r>
              <a:rPr lang="ru-RU" dirty="0" err="1"/>
              <a:t>Del</a:t>
            </a:r>
            <a:r>
              <a:rPr lang="ru-RU" dirty="0"/>
              <a:t> d1 = new </a:t>
            </a:r>
            <a:r>
              <a:rPr lang="ru-RU" dirty="0" err="1"/>
              <a:t>Del</a:t>
            </a:r>
            <a:r>
              <a:rPr lang="ru-RU" dirty="0"/>
              <a:t>( o1.Do );      // o1.Do</a:t>
            </a:r>
          </a:p>
          <a:p>
            <a:pPr marL="0" indent="0">
              <a:buNone/>
            </a:pPr>
            <a:r>
              <a:rPr lang="ru-RU" dirty="0" err="1"/>
              <a:t>Del</a:t>
            </a:r>
            <a:r>
              <a:rPr lang="ru-RU" dirty="0"/>
              <a:t> d2 = new </a:t>
            </a:r>
            <a:r>
              <a:rPr lang="ru-RU" dirty="0" err="1"/>
              <a:t>Del</a:t>
            </a:r>
            <a:r>
              <a:rPr lang="ru-RU" dirty="0"/>
              <a:t>( o2.Do );      // o2.Do</a:t>
            </a:r>
          </a:p>
          <a:p>
            <a:pPr marL="0" indent="0">
              <a:buNone/>
            </a:pPr>
            <a:r>
              <a:rPr lang="ru-RU" dirty="0" err="1"/>
              <a:t>Del</a:t>
            </a:r>
            <a:r>
              <a:rPr lang="ru-RU" dirty="0"/>
              <a:t> d3 = d1 + d2;               // o1.Do и o2.Do</a:t>
            </a:r>
          </a:p>
          <a:p>
            <a:pPr marL="0" indent="0">
              <a:buNone/>
            </a:pPr>
            <a:r>
              <a:rPr lang="ru-RU" dirty="0"/>
              <a:t>d3 += d1;                       // o1.Do, o2.Do и o1.Do</a:t>
            </a:r>
          </a:p>
          <a:p>
            <a:pPr marL="0" indent="0">
              <a:buNone/>
            </a:pPr>
            <a:r>
              <a:rPr lang="ru-RU" dirty="0"/>
              <a:t>d3 -= d2;                       // o1.Do и </a:t>
            </a:r>
            <a:r>
              <a:rPr lang="ru-RU" dirty="0" smtClean="0"/>
              <a:t>o1.Do</a:t>
            </a:r>
          </a:p>
          <a:p>
            <a:pPr marL="0" indent="0">
              <a:buNone/>
            </a:pPr>
            <a:endParaRPr lang="ru-RU" dirty="0"/>
          </a:p>
          <a:p>
            <a:pPr marL="0" indent="0">
              <a:buNone/>
            </a:pPr>
            <a:r>
              <a:rPr lang="ru-RU" dirty="0" smtClean="0"/>
              <a:t>Эти </a:t>
            </a:r>
            <a:r>
              <a:rPr lang="ru-RU" dirty="0"/>
              <a:t>операции могут понадобиться, например, в том случае, если в разных обстоятельствах требуется вызывать разные наборы и комбинации наборов методов.</a:t>
            </a:r>
          </a:p>
          <a:p>
            <a:pPr marL="0" indent="0">
              <a:buNone/>
            </a:pPr>
            <a:endParaRPr lang="ru-RU" dirty="0"/>
          </a:p>
          <a:p>
            <a:pPr marL="0" indent="0">
              <a:buNone/>
            </a:pPr>
            <a:r>
              <a:rPr lang="ru-RU" dirty="0"/>
              <a:t>Делегат, как и </a:t>
            </a:r>
            <a:r>
              <a:rPr lang="ru-RU" dirty="0" smtClean="0"/>
              <a:t>строка </a:t>
            </a:r>
            <a:r>
              <a:rPr lang="ru-RU" dirty="0" err="1" smtClean="0">
                <a:solidFill>
                  <a:srgbClr val="0070C0"/>
                </a:solidFill>
              </a:rPr>
              <a:t>string</a:t>
            </a:r>
            <a:r>
              <a:rPr lang="ru-RU" dirty="0"/>
              <a:t>, является неизменяемым типом данных, поэтому при любом изменении создается новый экземпляр, а старый впоследствии удаляется сборщиком мусора.</a:t>
            </a:r>
          </a:p>
        </p:txBody>
      </p:sp>
    </p:spTree>
    <p:extLst>
      <p:ext uri="{BB962C8B-B14F-4D97-AF65-F5344CB8AC3E}">
        <p14:creationId xmlns:p14="http://schemas.microsoft.com/office/powerpoint/2010/main" val="46925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432048"/>
          </a:xfrm>
        </p:spPr>
        <p:txBody>
          <a:bodyPr>
            <a:normAutofit/>
          </a:bodyPr>
          <a:lstStyle/>
          <a:p>
            <a:r>
              <a:rPr lang="ru-RU" sz="2000" b="1" dirty="0"/>
              <a:t>Паттерн </a:t>
            </a:r>
            <a:r>
              <a:rPr lang="ru-RU" sz="2000" b="1" dirty="0" smtClean="0"/>
              <a:t>«наблюдатель» </a:t>
            </a:r>
            <a:r>
              <a:rPr lang="en-US" sz="2000" b="1" dirty="0"/>
              <a:t> (observer)</a:t>
            </a:r>
            <a:endParaRPr lang="ru-RU" sz="2000" b="1" dirty="0"/>
          </a:p>
        </p:txBody>
      </p:sp>
      <p:sp>
        <p:nvSpPr>
          <p:cNvPr id="3" name="Объект 2"/>
          <p:cNvSpPr>
            <a:spLocks noGrp="1"/>
          </p:cNvSpPr>
          <p:nvPr>
            <p:ph idx="1"/>
          </p:nvPr>
        </p:nvSpPr>
        <p:spPr>
          <a:xfrm>
            <a:off x="457200" y="548680"/>
            <a:ext cx="8229600" cy="6048672"/>
          </a:xfrm>
        </p:spPr>
        <p:txBody>
          <a:bodyPr>
            <a:normAutofit fontScale="77500" lnSpcReduction="20000"/>
          </a:bodyPr>
          <a:lstStyle/>
          <a:p>
            <a:pPr marL="0" indent="0">
              <a:buNone/>
            </a:pPr>
            <a:r>
              <a:rPr lang="ru-RU" dirty="0" smtClean="0"/>
              <a:t>В </a:t>
            </a:r>
            <a:r>
              <a:rPr lang="ru-RU" dirty="0"/>
              <a:t>результате разбиения системы на множество совместно работающих классов появляется необходимость поддерживать согласованное состояние взаимосвязанных объектов. При этом желательно избежать жесткой связанности классов, так как это часто негативно сказывается на возможности многократного использования кода.</a:t>
            </a:r>
          </a:p>
          <a:p>
            <a:pPr marL="0" indent="0">
              <a:buNone/>
            </a:pPr>
            <a:r>
              <a:rPr lang="ru-RU" dirty="0"/>
              <a:t>Для обеспечения связи между объектами во время выполнения программы применяется следующая стратегия. Объект, </a:t>
            </a:r>
            <a:r>
              <a:rPr lang="ru-RU" dirty="0" smtClean="0"/>
              <a:t>называемый </a:t>
            </a:r>
            <a:r>
              <a:rPr lang="ru-RU" i="1" dirty="0" smtClean="0"/>
              <a:t>источником</a:t>
            </a:r>
            <a:r>
              <a:rPr lang="ru-RU" dirty="0"/>
              <a:t>, при изменении своего состояния, которое может представлять интерес для других объектов, посылает им уведомления. Эти объекты </a:t>
            </a:r>
            <a:r>
              <a:rPr lang="ru-RU" dirty="0" smtClean="0"/>
              <a:t>называются </a:t>
            </a:r>
            <a:r>
              <a:rPr lang="ru-RU" i="1" dirty="0" smtClean="0"/>
              <a:t>наблюдателями</a:t>
            </a:r>
            <a:r>
              <a:rPr lang="ru-RU" dirty="0"/>
              <a:t>. Получив уведомление, наблюдатель опрашивает источник, чтобы синхронизировать с ним свое состояние. Примером такой стратегии может служить связь электронной таблицы с созданными на ее основе диаграммами.</a:t>
            </a:r>
          </a:p>
          <a:p>
            <a:endParaRPr lang="ru-RU" dirty="0"/>
          </a:p>
        </p:txBody>
      </p:sp>
    </p:spTree>
    <p:extLst>
      <p:ext uri="{BB962C8B-B14F-4D97-AF65-F5344CB8AC3E}">
        <p14:creationId xmlns:p14="http://schemas.microsoft.com/office/powerpoint/2010/main" val="3235972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432048"/>
          </a:xfrm>
        </p:spPr>
        <p:txBody>
          <a:bodyPr>
            <a:normAutofit/>
          </a:bodyPr>
          <a:lstStyle/>
          <a:p>
            <a:r>
              <a:rPr lang="ru-RU" sz="2000" b="1" dirty="0" smtClean="0"/>
              <a:t>Паттерн «наблюдатель» </a:t>
            </a:r>
            <a:r>
              <a:rPr lang="en-US" sz="2000" b="1" dirty="0" smtClean="0"/>
              <a:t> (observer)</a:t>
            </a:r>
            <a:endParaRPr lang="ru-RU" sz="2000" dirty="0"/>
          </a:p>
        </p:txBody>
      </p:sp>
      <p:sp>
        <p:nvSpPr>
          <p:cNvPr id="3" name="Объект 2"/>
          <p:cNvSpPr>
            <a:spLocks noGrp="1"/>
          </p:cNvSpPr>
          <p:nvPr>
            <p:ph idx="1"/>
          </p:nvPr>
        </p:nvSpPr>
        <p:spPr>
          <a:xfrm>
            <a:off x="179512" y="548680"/>
            <a:ext cx="8507288" cy="6120680"/>
          </a:xfrm>
        </p:spPr>
        <p:txBody>
          <a:bodyPr>
            <a:normAutofit lnSpcReduction="10000"/>
          </a:bodyPr>
          <a:lstStyle/>
          <a:p>
            <a:pPr marL="0" indent="0">
              <a:buNone/>
            </a:pPr>
            <a:r>
              <a:rPr lang="ru-RU" dirty="0"/>
              <a:t>Программисты часто используют одну и ту же схему организации и взаимодействия объектов в разных контекстах. За такими схемами закрепилось </a:t>
            </a:r>
            <a:r>
              <a:rPr lang="ru-RU" dirty="0" smtClean="0"/>
              <a:t>название </a:t>
            </a:r>
            <a:r>
              <a:rPr lang="ru-RU" i="1" dirty="0" smtClean="0"/>
              <a:t>паттерны</a:t>
            </a:r>
            <a:r>
              <a:rPr lang="ru-RU" dirty="0" smtClean="0"/>
              <a:t>, или </a:t>
            </a:r>
            <a:r>
              <a:rPr lang="ru-RU" i="1" dirty="0" smtClean="0"/>
              <a:t>шаблоны</a:t>
            </a:r>
            <a:r>
              <a:rPr lang="ru-RU" dirty="0" smtClean="0"/>
              <a:t> </a:t>
            </a:r>
            <a:r>
              <a:rPr lang="ru-RU" i="1" dirty="0" smtClean="0"/>
              <a:t>проектирования</a:t>
            </a:r>
            <a:r>
              <a:rPr lang="ru-RU" dirty="0" smtClean="0"/>
              <a:t>. Описанная </a:t>
            </a:r>
            <a:r>
              <a:rPr lang="ru-RU" dirty="0"/>
              <a:t>стратегия известна под </a:t>
            </a:r>
            <a:r>
              <a:rPr lang="ru-RU" dirty="0" smtClean="0"/>
              <a:t>названием </a:t>
            </a:r>
            <a:r>
              <a:rPr lang="ru-RU" i="1" dirty="0" smtClean="0"/>
              <a:t>паттерн «наблюдатель»</a:t>
            </a:r>
            <a:r>
              <a:rPr lang="ru-RU" dirty="0" smtClean="0"/>
              <a:t>.</a:t>
            </a:r>
            <a:endParaRPr lang="ru-RU" dirty="0"/>
          </a:p>
          <a:p>
            <a:pPr marL="0" indent="0">
              <a:buNone/>
            </a:pPr>
            <a:r>
              <a:rPr lang="ru-RU" dirty="0"/>
              <a:t>Наблюдатель (</a:t>
            </a:r>
            <a:r>
              <a:rPr lang="ru-RU" dirty="0" err="1">
                <a:solidFill>
                  <a:srgbClr val="0070C0"/>
                </a:solidFill>
              </a:rPr>
              <a:t>observer</a:t>
            </a:r>
            <a:r>
              <a:rPr lang="ru-RU" dirty="0"/>
              <a:t>) определяет между объектами зависимость типа </a:t>
            </a:r>
            <a:r>
              <a:rPr lang="ru-RU" dirty="0" smtClean="0"/>
              <a:t>«один </a:t>
            </a:r>
            <a:r>
              <a:rPr lang="ru-RU" dirty="0"/>
              <a:t>ко </a:t>
            </a:r>
            <a:r>
              <a:rPr lang="ru-RU" dirty="0" smtClean="0"/>
              <a:t>многим», </a:t>
            </a:r>
            <a:r>
              <a:rPr lang="ru-RU" dirty="0"/>
              <a:t>так что при изменении состояния одного объекта все зависящие от него объекты получают извещение и автоматически обновляются. </a:t>
            </a:r>
          </a:p>
          <a:p>
            <a:endParaRPr lang="ru-RU" dirty="0"/>
          </a:p>
        </p:txBody>
      </p:sp>
    </p:spTree>
    <p:extLst>
      <p:ext uri="{BB962C8B-B14F-4D97-AF65-F5344CB8AC3E}">
        <p14:creationId xmlns:p14="http://schemas.microsoft.com/office/powerpoint/2010/main" val="3234038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620688"/>
          </a:xfrm>
        </p:spPr>
        <p:txBody>
          <a:bodyPr>
            <a:normAutofit/>
          </a:bodyPr>
          <a:lstStyle/>
          <a:p>
            <a:r>
              <a:rPr lang="ru-RU" sz="2000" b="1" dirty="0" smtClean="0"/>
              <a:t>Пример: </a:t>
            </a:r>
            <a:r>
              <a:rPr lang="ru-RU" sz="2000" b="1" dirty="0"/>
              <a:t>схема оповещения источником трех наблюдателей</a:t>
            </a:r>
          </a:p>
        </p:txBody>
      </p:sp>
      <p:sp>
        <p:nvSpPr>
          <p:cNvPr id="3" name="Объект 2"/>
          <p:cNvSpPr>
            <a:spLocks noGrp="1"/>
          </p:cNvSpPr>
          <p:nvPr>
            <p:ph idx="1"/>
          </p:nvPr>
        </p:nvSpPr>
        <p:spPr>
          <a:xfrm>
            <a:off x="107504" y="548680"/>
            <a:ext cx="8579296" cy="6120680"/>
          </a:xfrm>
        </p:spPr>
        <p:txBody>
          <a:bodyPr>
            <a:normAutofit fontScale="70000" lnSpcReduction="20000"/>
          </a:bodyPr>
          <a:lstStyle/>
          <a:p>
            <a:pPr marL="0" indent="0">
              <a:buNone/>
            </a:pPr>
            <a:r>
              <a:rPr lang="en-US" dirty="0" smtClean="0"/>
              <a:t>using System;</a:t>
            </a:r>
          </a:p>
          <a:p>
            <a:pPr marL="0" indent="0">
              <a:buNone/>
            </a:pPr>
            <a:r>
              <a:rPr lang="en-US" dirty="0" smtClean="0"/>
              <a:t>namespace ConsoleApplication1</a:t>
            </a:r>
          </a:p>
          <a:p>
            <a:pPr marL="0" indent="0">
              <a:buNone/>
            </a:pPr>
            <a:r>
              <a:rPr lang="en-US" dirty="0" smtClean="0"/>
              <a:t>{</a:t>
            </a:r>
          </a:p>
          <a:p>
            <a:pPr marL="0" indent="0">
              <a:buNone/>
            </a:pPr>
            <a:r>
              <a:rPr lang="en-US" dirty="0" smtClean="0"/>
              <a:t>    public delegate void Del( object o );             // </a:t>
            </a:r>
            <a:r>
              <a:rPr lang="ru-RU" dirty="0" smtClean="0"/>
              <a:t>объявление делегата</a:t>
            </a:r>
          </a:p>
          <a:p>
            <a:pPr marL="0" indent="0">
              <a:buNone/>
            </a:pPr>
            <a:endParaRPr lang="ru-RU" dirty="0" smtClean="0"/>
          </a:p>
          <a:p>
            <a:pPr marL="0" indent="0">
              <a:buNone/>
            </a:pPr>
            <a:r>
              <a:rPr lang="ru-RU" dirty="0" smtClean="0"/>
              <a:t>    </a:t>
            </a:r>
            <a:r>
              <a:rPr lang="en-US" dirty="0" smtClean="0"/>
              <a:t>class </a:t>
            </a:r>
            <a:r>
              <a:rPr lang="en-US" dirty="0" err="1" smtClean="0"/>
              <a:t>Subj</a:t>
            </a:r>
            <a:r>
              <a:rPr lang="en-US" dirty="0" smtClean="0"/>
              <a:t>                                             // </a:t>
            </a:r>
            <a:r>
              <a:rPr lang="ru-RU" dirty="0" smtClean="0"/>
              <a:t>класс-источник</a:t>
            </a:r>
          </a:p>
          <a:p>
            <a:pPr marL="0" indent="0">
              <a:buNone/>
            </a:pPr>
            <a:r>
              <a:rPr lang="ru-RU" dirty="0" smtClean="0"/>
              <a:t>    {</a:t>
            </a:r>
          </a:p>
          <a:p>
            <a:pPr marL="0" indent="0">
              <a:buNone/>
            </a:pPr>
            <a:r>
              <a:rPr lang="ru-RU" dirty="0" smtClean="0"/>
              <a:t>        </a:t>
            </a:r>
            <a:r>
              <a:rPr lang="en-US" dirty="0" smtClean="0"/>
              <a:t>Del </a:t>
            </a:r>
            <a:r>
              <a:rPr lang="en-US" dirty="0" err="1" smtClean="0"/>
              <a:t>dels</a:t>
            </a:r>
            <a:r>
              <a:rPr lang="en-US" dirty="0" smtClean="0"/>
              <a:t>;                          // </a:t>
            </a:r>
            <a:r>
              <a:rPr lang="ru-RU" dirty="0" smtClean="0"/>
              <a:t>объявление экземпляра делегата</a:t>
            </a:r>
          </a:p>
          <a:p>
            <a:pPr marL="0" indent="0">
              <a:buNone/>
            </a:pPr>
            <a:endParaRPr lang="ru-RU" dirty="0" smtClean="0"/>
          </a:p>
          <a:p>
            <a:pPr marL="0" indent="0">
              <a:buNone/>
            </a:pPr>
            <a:r>
              <a:rPr lang="ru-RU" dirty="0" smtClean="0"/>
              <a:t>        </a:t>
            </a:r>
            <a:r>
              <a:rPr lang="en-US" dirty="0" smtClean="0"/>
              <a:t>public void Register( Del d )                // </a:t>
            </a:r>
            <a:r>
              <a:rPr lang="ru-RU" dirty="0" smtClean="0"/>
              <a:t>регистрация делегата</a:t>
            </a:r>
          </a:p>
          <a:p>
            <a:pPr marL="0" indent="0">
              <a:buNone/>
            </a:pPr>
            <a:r>
              <a:rPr lang="ru-RU" dirty="0" smtClean="0"/>
              <a:t>        {            </a:t>
            </a:r>
            <a:r>
              <a:rPr lang="en-US" dirty="0" err="1" smtClean="0"/>
              <a:t>dels</a:t>
            </a:r>
            <a:r>
              <a:rPr lang="en-US" dirty="0" smtClean="0"/>
              <a:t> += d;        }</a:t>
            </a:r>
          </a:p>
          <a:p>
            <a:pPr marL="0" indent="0">
              <a:buNone/>
            </a:pPr>
            <a:endParaRPr lang="en-US" dirty="0" smtClean="0"/>
          </a:p>
          <a:p>
            <a:pPr marL="0" indent="0">
              <a:buNone/>
            </a:pPr>
            <a:r>
              <a:rPr lang="en-US" dirty="0" smtClean="0"/>
              <a:t>        public void OOPS()                               // </a:t>
            </a:r>
            <a:r>
              <a:rPr lang="ru-RU" dirty="0" smtClean="0"/>
              <a:t>что-то произошло</a:t>
            </a:r>
          </a:p>
          <a:p>
            <a:pPr marL="0" indent="0">
              <a:buNone/>
            </a:pPr>
            <a:r>
              <a:rPr lang="ru-RU" dirty="0" smtClean="0"/>
              <a:t>        {</a:t>
            </a:r>
          </a:p>
          <a:p>
            <a:pPr marL="0" indent="0">
              <a:buNone/>
            </a:pPr>
            <a:r>
              <a:rPr lang="ru-RU" dirty="0" smtClean="0"/>
              <a:t>            </a:t>
            </a:r>
            <a:r>
              <a:rPr lang="en-US" dirty="0" err="1" smtClean="0"/>
              <a:t>Console.WriteLine</a:t>
            </a:r>
            <a:r>
              <a:rPr lang="en-US" dirty="0" smtClean="0"/>
              <a:t>( "</a:t>
            </a:r>
            <a:r>
              <a:rPr lang="ru-RU" dirty="0" smtClean="0"/>
              <a:t>ОЙ!" );</a:t>
            </a:r>
          </a:p>
          <a:p>
            <a:pPr marL="0" indent="0">
              <a:buNone/>
            </a:pPr>
            <a:r>
              <a:rPr lang="ru-RU" dirty="0" smtClean="0"/>
              <a:t>            </a:t>
            </a:r>
            <a:r>
              <a:rPr lang="en-US" dirty="0" smtClean="0"/>
              <a:t>if ( </a:t>
            </a:r>
            <a:r>
              <a:rPr lang="en-US" dirty="0" err="1" smtClean="0"/>
              <a:t>dels</a:t>
            </a:r>
            <a:r>
              <a:rPr lang="en-US" dirty="0" smtClean="0"/>
              <a:t> != null ) </a:t>
            </a:r>
            <a:r>
              <a:rPr lang="en-US" dirty="0" err="1" smtClean="0"/>
              <a:t>dels</a:t>
            </a:r>
            <a:r>
              <a:rPr lang="en-US" dirty="0" smtClean="0"/>
              <a:t>( this );     // </a:t>
            </a:r>
            <a:r>
              <a:rPr lang="ru-RU" dirty="0" smtClean="0"/>
              <a:t>оповещение наблюдателей</a:t>
            </a:r>
          </a:p>
          <a:p>
            <a:pPr marL="0" indent="0">
              <a:buNone/>
            </a:pPr>
            <a:r>
              <a:rPr lang="ru-RU" dirty="0" smtClean="0"/>
              <a:t>        }</a:t>
            </a:r>
          </a:p>
          <a:p>
            <a:pPr marL="0" indent="0">
              <a:buNone/>
            </a:pPr>
            <a:r>
              <a:rPr lang="ru-RU" dirty="0" smtClean="0"/>
              <a:t>    }</a:t>
            </a:r>
            <a:endParaRPr lang="ru-RU" dirty="0"/>
          </a:p>
        </p:txBody>
      </p:sp>
    </p:spTree>
    <p:extLst>
      <p:ext uri="{BB962C8B-B14F-4D97-AF65-F5344CB8AC3E}">
        <p14:creationId xmlns:p14="http://schemas.microsoft.com/office/powerpoint/2010/main" val="2092722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16632"/>
            <a:ext cx="8784976" cy="6552728"/>
          </a:xfrm>
        </p:spPr>
        <p:txBody>
          <a:bodyPr>
            <a:normAutofit fontScale="77500" lnSpcReduction="20000"/>
          </a:bodyPr>
          <a:lstStyle/>
          <a:p>
            <a:pPr marL="0" indent="0">
              <a:buNone/>
            </a:pPr>
            <a:r>
              <a:rPr lang="en-US" dirty="0" smtClean="0"/>
              <a:t>class </a:t>
            </a:r>
            <a:r>
              <a:rPr lang="en-US" dirty="0" err="1" smtClean="0"/>
              <a:t>ObsA</a:t>
            </a:r>
            <a:r>
              <a:rPr lang="en-US" dirty="0" smtClean="0"/>
              <a:t>                                          // </a:t>
            </a:r>
            <a:r>
              <a:rPr lang="ru-RU" dirty="0" smtClean="0"/>
              <a:t>класс-наблюдатель</a:t>
            </a:r>
          </a:p>
          <a:p>
            <a:pPr marL="0" indent="0">
              <a:buNone/>
            </a:pPr>
            <a:r>
              <a:rPr lang="ru-RU" dirty="0" smtClean="0"/>
              <a:t>    {</a:t>
            </a:r>
          </a:p>
          <a:p>
            <a:pPr marL="0" indent="0">
              <a:buNone/>
            </a:pPr>
            <a:r>
              <a:rPr lang="ru-RU" dirty="0" smtClean="0"/>
              <a:t>        </a:t>
            </a:r>
            <a:r>
              <a:rPr lang="en-US" dirty="0" smtClean="0"/>
              <a:t>public void Do( object o )           // </a:t>
            </a:r>
            <a:r>
              <a:rPr lang="ru-RU" dirty="0" smtClean="0"/>
              <a:t>реакция на событие источника</a:t>
            </a:r>
          </a:p>
          <a:p>
            <a:pPr marL="0" indent="0">
              <a:buNone/>
            </a:pPr>
            <a:r>
              <a:rPr lang="ru-RU" dirty="0" smtClean="0"/>
              <a:t>        {</a:t>
            </a:r>
          </a:p>
          <a:p>
            <a:pPr marL="0" indent="0">
              <a:buNone/>
            </a:pPr>
            <a:r>
              <a:rPr lang="ru-RU" dirty="0" smtClean="0"/>
              <a:t>            </a:t>
            </a:r>
            <a:r>
              <a:rPr lang="en-US" dirty="0" err="1" smtClean="0"/>
              <a:t>Console.WriteLine</a:t>
            </a:r>
            <a:r>
              <a:rPr lang="en-US" dirty="0" smtClean="0"/>
              <a:t>( "</a:t>
            </a:r>
            <a:r>
              <a:rPr lang="ru-RU" dirty="0" smtClean="0"/>
              <a:t>Бедняжка!" );</a:t>
            </a:r>
          </a:p>
          <a:p>
            <a:pPr marL="0" indent="0">
              <a:buNone/>
            </a:pPr>
            <a:r>
              <a:rPr lang="ru-RU" dirty="0" smtClean="0"/>
              <a:t>        }</a:t>
            </a:r>
          </a:p>
          <a:p>
            <a:pPr marL="0" indent="0">
              <a:buNone/>
            </a:pPr>
            <a:r>
              <a:rPr lang="ru-RU" dirty="0" smtClean="0"/>
              <a:t>    }</a:t>
            </a:r>
          </a:p>
          <a:p>
            <a:pPr marL="0" indent="0">
              <a:buNone/>
            </a:pPr>
            <a:endParaRPr lang="ru-RU" dirty="0" smtClean="0"/>
          </a:p>
          <a:p>
            <a:pPr marL="0" indent="0">
              <a:buNone/>
            </a:pPr>
            <a:r>
              <a:rPr lang="ru-RU" dirty="0" smtClean="0"/>
              <a:t>    </a:t>
            </a:r>
            <a:r>
              <a:rPr lang="en-US" dirty="0" smtClean="0"/>
              <a:t>class </a:t>
            </a:r>
            <a:r>
              <a:rPr lang="en-US" dirty="0" err="1" smtClean="0"/>
              <a:t>ObsB</a:t>
            </a:r>
            <a:r>
              <a:rPr lang="en-US" dirty="0" smtClean="0"/>
              <a:t>                                          // </a:t>
            </a:r>
            <a:r>
              <a:rPr lang="ru-RU" dirty="0" smtClean="0"/>
              <a:t>класс-наблюдатель</a:t>
            </a:r>
          </a:p>
          <a:p>
            <a:pPr marL="0" indent="0">
              <a:buNone/>
            </a:pPr>
            <a:r>
              <a:rPr lang="ru-RU" dirty="0" smtClean="0"/>
              <a:t>    {</a:t>
            </a:r>
          </a:p>
          <a:p>
            <a:pPr marL="0" indent="0">
              <a:buNone/>
            </a:pPr>
            <a:r>
              <a:rPr lang="ru-RU" dirty="0" smtClean="0"/>
              <a:t>        </a:t>
            </a:r>
            <a:r>
              <a:rPr lang="en-US" dirty="0" smtClean="0"/>
              <a:t>public static void See( object o )   // </a:t>
            </a:r>
            <a:r>
              <a:rPr lang="ru-RU" dirty="0" smtClean="0"/>
              <a:t>реакция на событие источника</a:t>
            </a:r>
          </a:p>
          <a:p>
            <a:pPr marL="0" indent="0">
              <a:buNone/>
            </a:pPr>
            <a:r>
              <a:rPr lang="ru-RU" dirty="0" smtClean="0"/>
              <a:t>        {</a:t>
            </a:r>
          </a:p>
          <a:p>
            <a:pPr marL="0" indent="0">
              <a:buNone/>
            </a:pPr>
            <a:r>
              <a:rPr lang="ru-RU" dirty="0" smtClean="0"/>
              <a:t>            </a:t>
            </a:r>
            <a:r>
              <a:rPr lang="en-US" dirty="0" err="1" smtClean="0"/>
              <a:t>Console.WriteLine</a:t>
            </a:r>
            <a:r>
              <a:rPr lang="en-US" dirty="0" smtClean="0"/>
              <a:t>( "</a:t>
            </a:r>
            <a:r>
              <a:rPr lang="ru-RU" dirty="0" smtClean="0"/>
              <a:t>Да ну, ерунда!" );</a:t>
            </a:r>
          </a:p>
          <a:p>
            <a:pPr marL="0" indent="0">
              <a:buNone/>
            </a:pPr>
            <a:r>
              <a:rPr lang="ru-RU" dirty="0" smtClean="0"/>
              <a:t>        }</a:t>
            </a:r>
          </a:p>
          <a:p>
            <a:pPr marL="0" indent="0">
              <a:buNone/>
            </a:pPr>
            <a:r>
              <a:rPr lang="ru-RU" dirty="0" smtClean="0"/>
              <a:t>    }</a:t>
            </a:r>
          </a:p>
          <a:p>
            <a:endParaRPr lang="ru-RU" dirty="0"/>
          </a:p>
        </p:txBody>
      </p:sp>
    </p:spTree>
    <p:extLst>
      <p:ext uri="{BB962C8B-B14F-4D97-AF65-F5344CB8AC3E}">
        <p14:creationId xmlns:p14="http://schemas.microsoft.com/office/powerpoint/2010/main" val="4143506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88640"/>
            <a:ext cx="8435280" cy="6480720"/>
          </a:xfrm>
        </p:spPr>
        <p:txBody>
          <a:bodyPr>
            <a:normAutofit fontScale="70000" lnSpcReduction="20000"/>
          </a:bodyPr>
          <a:lstStyle/>
          <a:p>
            <a:pPr marL="0" indent="0">
              <a:buNone/>
            </a:pPr>
            <a:r>
              <a:rPr lang="en-US" dirty="0" smtClean="0"/>
              <a:t> </a:t>
            </a:r>
            <a:r>
              <a:rPr lang="en-US" sz="3400" dirty="0" smtClean="0"/>
              <a:t>class Class1</a:t>
            </a:r>
          </a:p>
          <a:p>
            <a:pPr marL="0" indent="0">
              <a:buNone/>
            </a:pPr>
            <a:r>
              <a:rPr lang="en-US" sz="3400" dirty="0" smtClean="0"/>
              <a:t>    {</a:t>
            </a:r>
          </a:p>
          <a:p>
            <a:pPr marL="0" indent="0">
              <a:buNone/>
            </a:pPr>
            <a:r>
              <a:rPr lang="en-US" sz="3400" dirty="0" smtClean="0"/>
              <a:t>        static void Main()</a:t>
            </a:r>
          </a:p>
          <a:p>
            <a:pPr marL="0" indent="0">
              <a:buNone/>
            </a:pPr>
            <a:r>
              <a:rPr lang="en-US" sz="3400" dirty="0" smtClean="0"/>
              <a:t>        {</a:t>
            </a:r>
          </a:p>
          <a:p>
            <a:pPr marL="0" indent="0">
              <a:buNone/>
            </a:pPr>
            <a:r>
              <a:rPr lang="en-US" sz="3400" dirty="0" smtClean="0"/>
              <a:t>            </a:t>
            </a:r>
            <a:r>
              <a:rPr lang="en-US" sz="3400" dirty="0" err="1" smtClean="0"/>
              <a:t>Subj</a:t>
            </a:r>
            <a:r>
              <a:rPr lang="en-US" sz="3400" dirty="0" smtClean="0"/>
              <a:t> s  = new </a:t>
            </a:r>
            <a:r>
              <a:rPr lang="en-US" sz="3400" dirty="0" err="1" smtClean="0"/>
              <a:t>Subj</a:t>
            </a:r>
            <a:r>
              <a:rPr lang="en-US" sz="3400" dirty="0" smtClean="0"/>
              <a:t>();                //  </a:t>
            </a:r>
            <a:r>
              <a:rPr lang="ru-RU" sz="2600" dirty="0" smtClean="0"/>
              <a:t>объект класса-источника</a:t>
            </a:r>
          </a:p>
          <a:p>
            <a:pPr marL="0" indent="0">
              <a:buNone/>
            </a:pPr>
            <a:endParaRPr lang="ru-RU" sz="3400" dirty="0" smtClean="0"/>
          </a:p>
          <a:p>
            <a:pPr marL="0" indent="0">
              <a:buNone/>
            </a:pPr>
            <a:r>
              <a:rPr lang="ru-RU" sz="3400" dirty="0" smtClean="0"/>
              <a:t>            </a:t>
            </a:r>
            <a:r>
              <a:rPr lang="en-US" sz="3400" dirty="0" err="1" smtClean="0"/>
              <a:t>ObsA</a:t>
            </a:r>
            <a:r>
              <a:rPr lang="en-US" sz="3400" dirty="0" smtClean="0"/>
              <a:t> o1 = new </a:t>
            </a:r>
            <a:r>
              <a:rPr lang="en-US" sz="3400" dirty="0" err="1" smtClean="0"/>
              <a:t>ObsA</a:t>
            </a:r>
            <a:r>
              <a:rPr lang="en-US" sz="3400" dirty="0" smtClean="0"/>
              <a:t>();                //                  </a:t>
            </a:r>
            <a:r>
              <a:rPr lang="ru-RU" sz="3400" dirty="0" smtClean="0"/>
              <a:t>объекты</a:t>
            </a:r>
          </a:p>
          <a:p>
            <a:pPr marL="0" indent="0">
              <a:buNone/>
            </a:pPr>
            <a:r>
              <a:rPr lang="ru-RU" sz="3400" dirty="0" smtClean="0"/>
              <a:t>            </a:t>
            </a:r>
            <a:r>
              <a:rPr lang="en-US" sz="3400" dirty="0" err="1" smtClean="0"/>
              <a:t>ObsA</a:t>
            </a:r>
            <a:r>
              <a:rPr lang="en-US" sz="3400" dirty="0" smtClean="0"/>
              <a:t> o2 = new </a:t>
            </a:r>
            <a:r>
              <a:rPr lang="en-US" sz="3400" dirty="0" err="1" smtClean="0"/>
              <a:t>ObsA</a:t>
            </a:r>
            <a:r>
              <a:rPr lang="en-US" sz="3400" dirty="0" smtClean="0"/>
              <a:t>();                //       </a:t>
            </a:r>
            <a:r>
              <a:rPr lang="ru-RU" sz="3400" dirty="0" smtClean="0"/>
              <a:t>класса-наблюдателя</a:t>
            </a:r>
          </a:p>
          <a:p>
            <a:pPr marL="0" indent="0">
              <a:buNone/>
            </a:pPr>
            <a:endParaRPr lang="ru-RU" sz="3400" dirty="0" smtClean="0"/>
          </a:p>
          <a:p>
            <a:pPr marL="0" indent="0">
              <a:buNone/>
            </a:pPr>
            <a:r>
              <a:rPr lang="ru-RU" sz="3400" dirty="0" smtClean="0"/>
              <a:t>            </a:t>
            </a:r>
            <a:r>
              <a:rPr lang="en-US" sz="3400" dirty="0" err="1" smtClean="0"/>
              <a:t>s.Register</a:t>
            </a:r>
            <a:r>
              <a:rPr lang="en-US" sz="3400" dirty="0" smtClean="0"/>
              <a:t>( new Del( o1.Do ) );      </a:t>
            </a:r>
            <a:r>
              <a:rPr lang="en-US" sz="2900" dirty="0" smtClean="0"/>
              <a:t>//      </a:t>
            </a:r>
            <a:r>
              <a:rPr lang="ru-RU" sz="2900" dirty="0" smtClean="0"/>
              <a:t>регистрация методов</a:t>
            </a:r>
          </a:p>
          <a:p>
            <a:pPr marL="0" indent="0">
              <a:buNone/>
            </a:pPr>
            <a:r>
              <a:rPr lang="ru-RU" sz="3400" dirty="0" smtClean="0"/>
              <a:t>            </a:t>
            </a:r>
            <a:r>
              <a:rPr lang="en-US" sz="3400" dirty="0" err="1" smtClean="0"/>
              <a:t>s.Register</a:t>
            </a:r>
            <a:r>
              <a:rPr lang="en-US" sz="3400" dirty="0" smtClean="0"/>
              <a:t>( new Del( o2.Do ) );      // </a:t>
            </a:r>
            <a:r>
              <a:rPr lang="ru-RU" sz="2900" dirty="0" smtClean="0"/>
              <a:t>наблюдателей в источнике</a:t>
            </a:r>
          </a:p>
          <a:p>
            <a:pPr marL="0" indent="0">
              <a:buNone/>
            </a:pPr>
            <a:r>
              <a:rPr lang="ru-RU" sz="3400" dirty="0" smtClean="0"/>
              <a:t>            </a:t>
            </a:r>
            <a:r>
              <a:rPr lang="en-US" sz="3400" dirty="0" err="1" smtClean="0"/>
              <a:t>s.Register</a:t>
            </a:r>
            <a:r>
              <a:rPr lang="en-US" sz="3400" dirty="0" smtClean="0"/>
              <a:t>( new Del( </a:t>
            </a:r>
            <a:r>
              <a:rPr lang="en-US" sz="3400" dirty="0" err="1" smtClean="0"/>
              <a:t>ObsB.See</a:t>
            </a:r>
            <a:r>
              <a:rPr lang="en-US" sz="3400" dirty="0" smtClean="0"/>
              <a:t> ) );   //  </a:t>
            </a:r>
            <a:r>
              <a:rPr lang="en-US" sz="2900" dirty="0" smtClean="0"/>
              <a:t>( </a:t>
            </a:r>
            <a:r>
              <a:rPr lang="ru-RU" sz="2900" dirty="0" smtClean="0"/>
              <a:t>экземпляры делегата )</a:t>
            </a:r>
          </a:p>
          <a:p>
            <a:pPr marL="0" indent="0">
              <a:buNone/>
            </a:pPr>
            <a:endParaRPr lang="ru-RU" sz="3400" dirty="0" smtClean="0"/>
          </a:p>
          <a:p>
            <a:pPr marL="0" indent="0">
              <a:buNone/>
            </a:pPr>
            <a:r>
              <a:rPr lang="ru-RU" sz="3400" dirty="0" smtClean="0"/>
              <a:t>            </a:t>
            </a:r>
            <a:r>
              <a:rPr lang="en-US" sz="3400" dirty="0" err="1" smtClean="0"/>
              <a:t>s.OOPS</a:t>
            </a:r>
            <a:r>
              <a:rPr lang="en-US" sz="3400" dirty="0" smtClean="0"/>
              <a:t>();                            //    </a:t>
            </a:r>
            <a:r>
              <a:rPr lang="ru-RU" sz="3400" dirty="0" smtClean="0"/>
              <a:t>инициирование события</a:t>
            </a:r>
          </a:p>
          <a:p>
            <a:pPr marL="0" indent="0">
              <a:buNone/>
            </a:pPr>
            <a:r>
              <a:rPr lang="ru-RU" sz="3400" dirty="0" smtClean="0"/>
              <a:t>        }    </a:t>
            </a:r>
          </a:p>
          <a:p>
            <a:pPr marL="0" indent="0">
              <a:buNone/>
            </a:pPr>
            <a:r>
              <a:rPr lang="ru-RU" sz="3400" dirty="0" smtClean="0"/>
              <a:t>    } </a:t>
            </a:r>
          </a:p>
          <a:p>
            <a:pPr marL="0" indent="0">
              <a:buNone/>
            </a:pPr>
            <a:r>
              <a:rPr lang="ru-RU" sz="3400" dirty="0" smtClean="0"/>
              <a:t>}</a:t>
            </a:r>
            <a:endParaRPr lang="ru-RU" sz="3400" dirty="0"/>
          </a:p>
        </p:txBody>
      </p:sp>
      <p:sp>
        <p:nvSpPr>
          <p:cNvPr id="9" name="Прямоугольник 8"/>
          <p:cNvSpPr/>
          <p:nvPr/>
        </p:nvSpPr>
        <p:spPr>
          <a:xfrm>
            <a:off x="5436096" y="5265204"/>
            <a:ext cx="3240360"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5616116" y="5397023"/>
            <a:ext cx="2880320" cy="1200329"/>
          </a:xfrm>
          <a:prstGeom prst="rect">
            <a:avLst/>
          </a:prstGeom>
          <a:noFill/>
        </p:spPr>
        <p:txBody>
          <a:bodyPr wrap="square" rtlCol="0">
            <a:spAutoFit/>
          </a:bodyPr>
          <a:lstStyle/>
          <a:p>
            <a:r>
              <a:rPr lang="ru-RU" dirty="0" smtClean="0">
                <a:solidFill>
                  <a:srgbClr val="0070C0"/>
                </a:solidFill>
              </a:rPr>
              <a:t>ОЙ!</a:t>
            </a:r>
          </a:p>
          <a:p>
            <a:r>
              <a:rPr lang="ru-RU" dirty="0" smtClean="0">
                <a:solidFill>
                  <a:srgbClr val="0070C0"/>
                </a:solidFill>
              </a:rPr>
              <a:t>Бедняжка!</a:t>
            </a:r>
          </a:p>
          <a:p>
            <a:r>
              <a:rPr lang="ru-RU" dirty="0" smtClean="0">
                <a:solidFill>
                  <a:srgbClr val="0070C0"/>
                </a:solidFill>
              </a:rPr>
              <a:t>Бедняжка!</a:t>
            </a:r>
          </a:p>
          <a:p>
            <a:r>
              <a:rPr lang="ru-RU" dirty="0" smtClean="0">
                <a:solidFill>
                  <a:srgbClr val="0070C0"/>
                </a:solidFill>
              </a:rPr>
              <a:t>Да ну, ерунда!</a:t>
            </a:r>
            <a:endParaRPr lang="ru-RU" dirty="0">
              <a:solidFill>
                <a:srgbClr val="0070C0"/>
              </a:solidFill>
            </a:endParaRPr>
          </a:p>
        </p:txBody>
      </p:sp>
    </p:spTree>
    <p:extLst>
      <p:ext uri="{BB962C8B-B14F-4D97-AF65-F5344CB8AC3E}">
        <p14:creationId xmlns:p14="http://schemas.microsoft.com/office/powerpoint/2010/main" val="281273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ru-RU" altLang="en-US"/>
              <a:t>System.Collections.Generic</a:t>
            </a:r>
          </a:p>
        </p:txBody>
      </p:sp>
      <p:sp>
        <p:nvSpPr>
          <p:cNvPr id="40963" name="Rectangle 3"/>
          <p:cNvSpPr>
            <a:spLocks noGrp="1" noChangeArrowheads="1"/>
          </p:cNvSpPr>
          <p:nvPr>
            <p:ph type="body" idx="1"/>
          </p:nvPr>
        </p:nvSpPr>
        <p:spPr/>
        <p:txBody>
          <a:bodyPr/>
          <a:lstStyle/>
          <a:p>
            <a:pPr>
              <a:lnSpc>
                <a:spcPct val="80000"/>
              </a:lnSpc>
            </a:pPr>
            <a:r>
              <a:rPr lang="ru-RU" altLang="en-US" sz="2400"/>
              <a:t>Классические коллекции базируются на общем предке </a:t>
            </a:r>
            <a:r>
              <a:rPr lang="en-US" altLang="en-US" sz="2400"/>
              <a:t>System.Object</a:t>
            </a:r>
            <a:endParaRPr lang="ru-RU" altLang="en-US" sz="2400"/>
          </a:p>
          <a:p>
            <a:pPr lvl="1">
              <a:lnSpc>
                <a:spcPct val="80000"/>
              </a:lnSpc>
            </a:pPr>
            <a:r>
              <a:rPr lang="ru-RU" altLang="en-US" sz="2000"/>
              <a:t>Проблема производительности боксинга/анбоксинга – требуется создание временных «оберток», которые потом еще и убирать необходимо;</a:t>
            </a:r>
            <a:endParaRPr lang="en-US" altLang="en-US" sz="2000"/>
          </a:p>
          <a:p>
            <a:pPr lvl="1">
              <a:lnSpc>
                <a:spcPct val="80000"/>
              </a:lnSpc>
            </a:pPr>
            <a:r>
              <a:rPr lang="ru-RU" altLang="en-US" sz="2000"/>
              <a:t>Проблема с приведением типов;</a:t>
            </a:r>
          </a:p>
          <a:p>
            <a:pPr lvl="1">
              <a:lnSpc>
                <a:spcPct val="80000"/>
              </a:lnSpc>
            </a:pPr>
            <a:r>
              <a:rPr lang="ru-RU" altLang="en-US" sz="2000"/>
              <a:t>Специализированные коллекции – раздувание кода;</a:t>
            </a:r>
          </a:p>
          <a:p>
            <a:pPr>
              <a:lnSpc>
                <a:spcPct val="80000"/>
              </a:lnSpc>
            </a:pPr>
            <a:r>
              <a:rPr lang="ru-RU" altLang="en-US" sz="2400"/>
              <a:t>Основные интерфейсы:</a:t>
            </a:r>
          </a:p>
          <a:p>
            <a:pPr lvl="1">
              <a:lnSpc>
                <a:spcPct val="80000"/>
              </a:lnSpc>
            </a:pPr>
            <a:r>
              <a:rPr lang="fr-FR" altLang="en-US" sz="2000"/>
              <a:t>IEnumerable&lt;T&gt; </a:t>
            </a:r>
          </a:p>
          <a:p>
            <a:pPr lvl="1">
              <a:lnSpc>
                <a:spcPct val="80000"/>
              </a:lnSpc>
            </a:pPr>
            <a:r>
              <a:rPr lang="fr-FR" altLang="en-US" sz="2000"/>
              <a:t>IEnumerator&lt;T&gt; </a:t>
            </a:r>
          </a:p>
          <a:p>
            <a:pPr lvl="1">
              <a:lnSpc>
                <a:spcPct val="80000"/>
              </a:lnSpc>
            </a:pPr>
            <a:r>
              <a:rPr lang="fr-FR" altLang="en-US" sz="2000"/>
              <a:t>ICollection&lt;T&gt; </a:t>
            </a:r>
            <a:r>
              <a:rPr lang="ru-RU" altLang="en-US" sz="2000"/>
              <a:t>- сильно расширена функциональность, добавлены методы </a:t>
            </a:r>
            <a:r>
              <a:rPr lang="fr-FR" altLang="en-US" sz="2000"/>
              <a:t>Add</a:t>
            </a:r>
            <a:r>
              <a:rPr lang="ru-RU" altLang="en-US" sz="2000"/>
              <a:t>, </a:t>
            </a:r>
            <a:r>
              <a:rPr lang="fr-FR" altLang="en-US" sz="2000"/>
              <a:t>Remove</a:t>
            </a:r>
            <a:r>
              <a:rPr lang="ru-RU" altLang="en-US" sz="2000"/>
              <a:t>, </a:t>
            </a:r>
            <a:r>
              <a:rPr lang="fr-FR" altLang="en-US" sz="2000"/>
              <a:t>Clear</a:t>
            </a:r>
            <a:r>
              <a:rPr lang="ru-RU" altLang="en-US" sz="2000"/>
              <a:t> и </a:t>
            </a:r>
            <a:r>
              <a:rPr lang="fr-FR" altLang="en-US" sz="2000"/>
              <a:t>Contains</a:t>
            </a:r>
            <a:r>
              <a:rPr lang="ru-RU" altLang="en-US" sz="2000"/>
              <a:t>.</a:t>
            </a:r>
            <a:endParaRPr lang="fr-FR" altLang="en-US" sz="2000"/>
          </a:p>
          <a:p>
            <a:pPr lvl="1">
              <a:lnSpc>
                <a:spcPct val="80000"/>
              </a:lnSpc>
            </a:pPr>
            <a:r>
              <a:rPr lang="fr-FR" altLang="en-US" sz="2000"/>
              <a:t>IList&lt;T&gt; </a:t>
            </a:r>
          </a:p>
          <a:p>
            <a:pPr lvl="1">
              <a:lnSpc>
                <a:spcPct val="80000"/>
              </a:lnSpc>
            </a:pPr>
            <a:r>
              <a:rPr lang="fr-FR" altLang="en-US" sz="2000"/>
              <a:t>IDictionary&lt;TKey, TValue&gt; </a:t>
            </a:r>
            <a:endParaRPr lang="ru-RU" altLang="en-US" sz="2000"/>
          </a:p>
          <a:p>
            <a:pPr lvl="1">
              <a:lnSpc>
                <a:spcPct val="80000"/>
              </a:lnSpc>
            </a:pPr>
            <a:r>
              <a:rPr lang="ru-RU" altLang="en-US" sz="2000"/>
              <a:t>ISet&lt;T&gt;</a:t>
            </a:r>
            <a:endParaRPr lang="fr-FR" altLang="en-US" sz="2000"/>
          </a:p>
          <a:p>
            <a:pPr>
              <a:lnSpc>
                <a:spcPct val="80000"/>
              </a:lnSpc>
            </a:pPr>
            <a:endParaRPr lang="ru-RU" altLang="en-US" sz="2400"/>
          </a:p>
          <a:p>
            <a:pPr>
              <a:lnSpc>
                <a:spcPct val="80000"/>
              </a:lnSpc>
            </a:pPr>
            <a:endParaRPr lang="ru-RU" altLang="en-US" sz="2400"/>
          </a:p>
        </p:txBody>
      </p:sp>
    </p:spTree>
    <p:extLst>
      <p:ext uri="{BB962C8B-B14F-4D97-AF65-F5344CB8AC3E}">
        <p14:creationId xmlns:p14="http://schemas.microsoft.com/office/powerpoint/2010/main" val="1934437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4624"/>
            <a:ext cx="8229600" cy="6081539"/>
          </a:xfrm>
        </p:spPr>
        <p:txBody>
          <a:bodyPr>
            <a:normAutofit fontScale="92500" lnSpcReduction="10000"/>
          </a:bodyPr>
          <a:lstStyle/>
          <a:p>
            <a:pPr marL="0" indent="0">
              <a:buNone/>
            </a:pPr>
            <a:r>
              <a:rPr lang="ru-RU" dirty="0"/>
              <a:t>Связь </a:t>
            </a:r>
            <a:r>
              <a:rPr lang="ru-RU" dirty="0" smtClean="0"/>
              <a:t>«источник </a:t>
            </a:r>
            <a:r>
              <a:rPr lang="ru-RU" dirty="0"/>
              <a:t>— </a:t>
            </a:r>
            <a:r>
              <a:rPr lang="ru-RU" dirty="0" smtClean="0"/>
              <a:t>наблюдатель» устанавливается </a:t>
            </a:r>
            <a:r>
              <a:rPr lang="ru-RU" dirty="0"/>
              <a:t>во время </a:t>
            </a:r>
            <a:r>
              <a:rPr lang="ru-RU" dirty="0" smtClean="0"/>
              <a:t>выполнения программы </a:t>
            </a:r>
            <a:r>
              <a:rPr lang="ru-RU" dirty="0"/>
              <a:t>для каждого объекта </a:t>
            </a:r>
            <a:r>
              <a:rPr lang="ru-RU" dirty="0" smtClean="0"/>
              <a:t>по отдельности</a:t>
            </a:r>
            <a:r>
              <a:rPr lang="ru-RU" dirty="0"/>
              <a:t>. Если наблюдатель больше не хочет получать уведомления от источника, можно удалить соответствующий метод из списка делегата с помощью </a:t>
            </a:r>
            <a:r>
              <a:rPr lang="ru-RU" dirty="0" smtClean="0"/>
              <a:t>метода</a:t>
            </a:r>
            <a:r>
              <a:rPr lang="en-US" dirty="0" smtClean="0"/>
              <a:t> </a:t>
            </a:r>
            <a:r>
              <a:rPr lang="ru-RU" dirty="0" err="1" smtClean="0">
                <a:solidFill>
                  <a:srgbClr val="0070C0"/>
                </a:solidFill>
              </a:rPr>
              <a:t>Remove</a:t>
            </a:r>
            <a:r>
              <a:rPr lang="en-US" dirty="0" smtClean="0">
                <a:solidFill>
                  <a:srgbClr val="0070C0"/>
                </a:solidFill>
              </a:rPr>
              <a:t> </a:t>
            </a:r>
            <a:r>
              <a:rPr lang="ru-RU" dirty="0" smtClean="0"/>
              <a:t>или </a:t>
            </a:r>
            <a:r>
              <a:rPr lang="ru-RU" dirty="0"/>
              <a:t>перегруженной операции вычитания, например:</a:t>
            </a:r>
          </a:p>
          <a:p>
            <a:pPr marL="0" indent="0">
              <a:buNone/>
            </a:pPr>
            <a:endParaRPr lang="ru-RU" dirty="0"/>
          </a:p>
          <a:p>
            <a:pPr marL="0" indent="0">
              <a:buNone/>
            </a:pPr>
            <a:r>
              <a:rPr lang="ru-RU" dirty="0" err="1"/>
              <a:t>public</a:t>
            </a:r>
            <a:r>
              <a:rPr lang="ru-RU" dirty="0"/>
              <a:t> </a:t>
            </a:r>
            <a:r>
              <a:rPr lang="ru-RU" dirty="0" err="1"/>
              <a:t>void</a:t>
            </a:r>
            <a:r>
              <a:rPr lang="ru-RU" dirty="0"/>
              <a:t> </a:t>
            </a:r>
            <a:r>
              <a:rPr lang="ru-RU" dirty="0" err="1"/>
              <a:t>UnRegister</a:t>
            </a:r>
            <a:r>
              <a:rPr lang="ru-RU" dirty="0"/>
              <a:t>( </a:t>
            </a:r>
            <a:r>
              <a:rPr lang="ru-RU" dirty="0" err="1"/>
              <a:t>Del</a:t>
            </a:r>
            <a:r>
              <a:rPr lang="ru-RU" dirty="0"/>
              <a:t> d ) </a:t>
            </a:r>
            <a:r>
              <a:rPr lang="ru-RU" dirty="0" smtClean="0"/>
              <a:t> // </a:t>
            </a:r>
            <a:r>
              <a:rPr lang="ru-RU" sz="2200" dirty="0" smtClean="0"/>
              <a:t>удаление делегата</a:t>
            </a:r>
            <a:endParaRPr lang="ru-RU" sz="2200" dirty="0"/>
          </a:p>
          <a:p>
            <a:pPr marL="0" indent="0">
              <a:buNone/>
            </a:pPr>
            <a:r>
              <a:rPr lang="ru-RU" dirty="0"/>
              <a:t>{</a:t>
            </a:r>
          </a:p>
          <a:p>
            <a:pPr marL="0" indent="0">
              <a:buNone/>
            </a:pPr>
            <a:r>
              <a:rPr lang="ru-RU" dirty="0"/>
              <a:t>    </a:t>
            </a:r>
            <a:r>
              <a:rPr lang="ru-RU" dirty="0" err="1"/>
              <a:t>dels</a:t>
            </a:r>
            <a:r>
              <a:rPr lang="ru-RU" dirty="0"/>
              <a:t> -= d;</a:t>
            </a:r>
          </a:p>
          <a:p>
            <a:pPr marL="0" indent="0">
              <a:buNone/>
            </a:pPr>
            <a:r>
              <a:rPr lang="ru-RU" dirty="0"/>
              <a:t>}</a:t>
            </a:r>
          </a:p>
        </p:txBody>
      </p:sp>
    </p:spTree>
    <p:extLst>
      <p:ext uri="{BB962C8B-B14F-4D97-AF65-F5344CB8AC3E}">
        <p14:creationId xmlns:p14="http://schemas.microsoft.com/office/powerpoint/2010/main" val="3968531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Перерыв 5 минут</a:t>
            </a:r>
            <a:endParaRPr lang="en-US" dirty="0"/>
          </a:p>
        </p:txBody>
      </p:sp>
      <p:pic>
        <p:nvPicPr>
          <p:cNvPr id="2050" name="Picture 2" descr="http://www.joemartinfitness.com/wp-content/uploads/2014/11/5-Minutes.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38477" y="1600200"/>
            <a:ext cx="426704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01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548680"/>
          </a:xfrm>
        </p:spPr>
        <p:txBody>
          <a:bodyPr>
            <a:normAutofit/>
          </a:bodyPr>
          <a:lstStyle/>
          <a:p>
            <a:r>
              <a:rPr lang="ru-RU" sz="2000" b="1" dirty="0"/>
              <a:t>Передача делегатов в </a:t>
            </a:r>
            <a:r>
              <a:rPr lang="ru-RU" sz="2000" b="1" dirty="0" smtClean="0"/>
              <a:t>методы</a:t>
            </a:r>
            <a:endParaRPr lang="ru-RU" sz="2000" dirty="0"/>
          </a:p>
        </p:txBody>
      </p:sp>
      <p:sp>
        <p:nvSpPr>
          <p:cNvPr id="3" name="Объект 2"/>
          <p:cNvSpPr>
            <a:spLocks noGrp="1"/>
          </p:cNvSpPr>
          <p:nvPr>
            <p:ph idx="1"/>
          </p:nvPr>
        </p:nvSpPr>
        <p:spPr>
          <a:xfrm>
            <a:off x="179512" y="548680"/>
            <a:ext cx="8784976" cy="6192688"/>
          </a:xfrm>
        </p:spPr>
        <p:txBody>
          <a:bodyPr>
            <a:normAutofit fontScale="92500" lnSpcReduction="10000"/>
          </a:bodyPr>
          <a:lstStyle/>
          <a:p>
            <a:pPr marL="0" indent="0">
              <a:buNone/>
            </a:pPr>
            <a:r>
              <a:rPr lang="ru-RU" dirty="0"/>
              <a:t>Поскольку делегат является классом, его можно передавать в методы в качестве параметра. Таким образом обеспечивается функциональная параметризация: в метод можно передавать не только различные данные, но и различные функции их обработки. Функциональная параметризация применяется для создания универсальных методов и обеспечения возможности обратного вызова.</a:t>
            </a:r>
          </a:p>
          <a:p>
            <a:pPr marL="0" indent="0">
              <a:buNone/>
            </a:pPr>
            <a:endParaRPr lang="ru-RU" dirty="0"/>
          </a:p>
          <a:p>
            <a:pPr marL="0" indent="0">
              <a:buNone/>
            </a:pPr>
            <a:r>
              <a:rPr lang="ru-RU" dirty="0"/>
              <a:t>В качестве простейшего примера универсального метода можно привести метод вывода таблицы значений функции, в который передается диапазон значений аргумента, шаг его изменения и вид вычисляемой функции.</a:t>
            </a:r>
          </a:p>
        </p:txBody>
      </p:sp>
    </p:spTree>
    <p:extLst>
      <p:ext uri="{BB962C8B-B14F-4D97-AF65-F5344CB8AC3E}">
        <p14:creationId xmlns:p14="http://schemas.microsoft.com/office/powerpoint/2010/main" val="2622522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548680"/>
          </a:xfrm>
        </p:spPr>
        <p:txBody>
          <a:bodyPr>
            <a:normAutofit/>
          </a:bodyPr>
          <a:lstStyle/>
          <a:p>
            <a:r>
              <a:rPr lang="ru-RU" sz="2000" b="1" dirty="0"/>
              <a:t>Передача делегатов в методы</a:t>
            </a:r>
            <a:endParaRPr lang="ru-RU" sz="2000" dirty="0"/>
          </a:p>
        </p:txBody>
      </p:sp>
      <p:sp>
        <p:nvSpPr>
          <p:cNvPr id="3" name="Объект 2"/>
          <p:cNvSpPr>
            <a:spLocks noGrp="1"/>
          </p:cNvSpPr>
          <p:nvPr>
            <p:ph idx="1"/>
          </p:nvPr>
        </p:nvSpPr>
        <p:spPr>
          <a:xfrm>
            <a:off x="107504" y="476672"/>
            <a:ext cx="8856984" cy="6192688"/>
          </a:xfrm>
        </p:spPr>
        <p:txBody>
          <a:bodyPr>
            <a:normAutofit fontScale="70000" lnSpcReduction="20000"/>
          </a:bodyPr>
          <a:lstStyle/>
          <a:p>
            <a:pPr marL="0" indent="0">
              <a:buNone/>
            </a:pPr>
            <a:r>
              <a:rPr lang="en-US" dirty="0"/>
              <a:t>using System;</a:t>
            </a:r>
          </a:p>
          <a:p>
            <a:pPr marL="0" indent="0">
              <a:buNone/>
            </a:pPr>
            <a:r>
              <a:rPr lang="en-US" dirty="0"/>
              <a:t>namespace ConsoleApplication1</a:t>
            </a:r>
          </a:p>
          <a:p>
            <a:pPr marL="0" indent="0">
              <a:buNone/>
            </a:pPr>
            <a:r>
              <a:rPr lang="en-US" dirty="0"/>
              <a:t>{</a:t>
            </a:r>
          </a:p>
          <a:p>
            <a:pPr marL="0" indent="0">
              <a:buNone/>
            </a:pPr>
            <a:r>
              <a:rPr lang="en-US" dirty="0"/>
              <a:t>    public delegate double Fun( double x );           // </a:t>
            </a:r>
            <a:r>
              <a:rPr lang="ru-RU" dirty="0"/>
              <a:t>объявление делегата</a:t>
            </a:r>
          </a:p>
          <a:p>
            <a:pPr marL="0" indent="0">
              <a:buNone/>
            </a:pPr>
            <a:endParaRPr lang="ru-RU" dirty="0"/>
          </a:p>
          <a:p>
            <a:pPr marL="0" indent="0">
              <a:buNone/>
            </a:pPr>
            <a:r>
              <a:rPr lang="ru-RU" dirty="0"/>
              <a:t>    </a:t>
            </a:r>
            <a:r>
              <a:rPr lang="en-US" dirty="0"/>
              <a:t>class Class1</a:t>
            </a:r>
          </a:p>
          <a:p>
            <a:pPr marL="0" indent="0">
              <a:buNone/>
            </a:pPr>
            <a:r>
              <a:rPr lang="en-US" dirty="0"/>
              <a:t>    {</a:t>
            </a:r>
          </a:p>
          <a:p>
            <a:pPr marL="0" indent="0">
              <a:buNone/>
            </a:pPr>
            <a:r>
              <a:rPr lang="en-US" dirty="0"/>
              <a:t>        public static void Table( Fun F, double x, double b )</a:t>
            </a:r>
          </a:p>
          <a:p>
            <a:pPr marL="0" indent="0">
              <a:buNone/>
            </a:pPr>
            <a:r>
              <a:rPr lang="en-US" dirty="0"/>
              <a:t>        {</a:t>
            </a:r>
          </a:p>
          <a:p>
            <a:pPr marL="0" indent="0">
              <a:buNone/>
            </a:pPr>
            <a:r>
              <a:rPr lang="en-US" dirty="0"/>
              <a:t>            </a:t>
            </a:r>
            <a:r>
              <a:rPr lang="en-US" dirty="0" err="1"/>
              <a:t>Console.WriteLine</a:t>
            </a:r>
            <a:r>
              <a:rPr lang="en-US" dirty="0"/>
              <a:t>( " ----- X ----- Y -----" );</a:t>
            </a:r>
          </a:p>
          <a:p>
            <a:pPr marL="0" indent="0">
              <a:buNone/>
            </a:pPr>
            <a:r>
              <a:rPr lang="en-US" dirty="0"/>
              <a:t>            while (x &lt;= b)</a:t>
            </a:r>
          </a:p>
          <a:p>
            <a:pPr marL="0" indent="0">
              <a:buNone/>
            </a:pPr>
            <a:r>
              <a:rPr lang="en-US" dirty="0"/>
              <a:t>            {</a:t>
            </a:r>
          </a:p>
          <a:p>
            <a:pPr marL="0" indent="0">
              <a:buNone/>
            </a:pPr>
            <a:r>
              <a:rPr lang="en-US" dirty="0"/>
              <a:t>               </a:t>
            </a:r>
            <a:r>
              <a:rPr lang="en-US" dirty="0" err="1"/>
              <a:t>Console.WriteLine</a:t>
            </a:r>
            <a:r>
              <a:rPr lang="en-US" dirty="0"/>
              <a:t>( "| {0,8:0.000} | {1,8:0.000} |", x, F(x));</a:t>
            </a:r>
          </a:p>
          <a:p>
            <a:pPr marL="0" indent="0">
              <a:buNone/>
            </a:pPr>
            <a:r>
              <a:rPr lang="en-US" dirty="0"/>
              <a:t>               x += 1;</a:t>
            </a:r>
          </a:p>
          <a:p>
            <a:pPr marL="0" indent="0">
              <a:buNone/>
            </a:pPr>
            <a:r>
              <a:rPr lang="en-US" dirty="0"/>
              <a:t>            }</a:t>
            </a:r>
          </a:p>
          <a:p>
            <a:pPr marL="0" indent="0">
              <a:buNone/>
            </a:pPr>
            <a:r>
              <a:rPr lang="en-US" dirty="0"/>
              <a:t>            </a:t>
            </a:r>
            <a:r>
              <a:rPr lang="en-US" dirty="0" err="1"/>
              <a:t>Console.WriteLine</a:t>
            </a:r>
            <a:r>
              <a:rPr lang="en-US" dirty="0"/>
              <a:t>( " ---------------------" );</a:t>
            </a:r>
          </a:p>
          <a:p>
            <a:pPr marL="0" indent="0">
              <a:buNone/>
            </a:pPr>
            <a:r>
              <a:rPr lang="en-US" dirty="0"/>
              <a:t>        }</a:t>
            </a:r>
            <a:endParaRPr lang="ru-RU" dirty="0"/>
          </a:p>
        </p:txBody>
      </p:sp>
    </p:spTree>
    <p:extLst>
      <p:ext uri="{BB962C8B-B14F-4D97-AF65-F5344CB8AC3E}">
        <p14:creationId xmlns:p14="http://schemas.microsoft.com/office/powerpoint/2010/main" val="2978178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88640"/>
            <a:ext cx="8712968" cy="6480720"/>
          </a:xfrm>
        </p:spPr>
        <p:txBody>
          <a:bodyPr>
            <a:normAutofit fontScale="85000" lnSpcReduction="20000"/>
          </a:bodyPr>
          <a:lstStyle/>
          <a:p>
            <a:pPr marL="0" indent="0">
              <a:buNone/>
            </a:pPr>
            <a:r>
              <a:rPr lang="en-US" dirty="0"/>
              <a:t>public static double Simple( double x )</a:t>
            </a:r>
          </a:p>
          <a:p>
            <a:pPr marL="0" indent="0">
              <a:buNone/>
            </a:pPr>
            <a:r>
              <a:rPr lang="en-US" dirty="0"/>
              <a:t>        {</a:t>
            </a:r>
          </a:p>
          <a:p>
            <a:pPr marL="0" indent="0">
              <a:buNone/>
            </a:pPr>
            <a:r>
              <a:rPr lang="en-US" dirty="0"/>
              <a:t>            return 1;</a:t>
            </a:r>
          </a:p>
          <a:p>
            <a:pPr marL="0" indent="0">
              <a:buNone/>
            </a:pPr>
            <a:r>
              <a:rPr lang="en-US" dirty="0"/>
              <a:t>        }</a:t>
            </a:r>
          </a:p>
          <a:p>
            <a:pPr marL="0" indent="0">
              <a:buNone/>
            </a:pPr>
            <a:r>
              <a:rPr lang="en-US" dirty="0"/>
              <a:t>        </a:t>
            </a:r>
          </a:p>
          <a:p>
            <a:pPr marL="0" indent="0">
              <a:buNone/>
            </a:pPr>
            <a:r>
              <a:rPr lang="en-US" dirty="0"/>
              <a:t>        static void Main()</a:t>
            </a:r>
          </a:p>
          <a:p>
            <a:pPr marL="0" indent="0">
              <a:buNone/>
            </a:pPr>
            <a:r>
              <a:rPr lang="en-US" dirty="0"/>
              <a:t>        {</a:t>
            </a:r>
          </a:p>
          <a:p>
            <a:pPr marL="0" indent="0">
              <a:buNone/>
            </a:pPr>
            <a:r>
              <a:rPr lang="en-US" dirty="0"/>
              <a:t>            </a:t>
            </a:r>
            <a:r>
              <a:rPr lang="en-US" dirty="0" err="1"/>
              <a:t>Console.WriteLine</a:t>
            </a:r>
            <a:r>
              <a:rPr lang="en-US" dirty="0"/>
              <a:t>( " </a:t>
            </a:r>
            <a:r>
              <a:rPr lang="ru-RU" dirty="0"/>
              <a:t>Таблица функции </a:t>
            </a:r>
            <a:r>
              <a:rPr lang="en-US" dirty="0"/>
              <a:t>Sin " );</a:t>
            </a:r>
          </a:p>
          <a:p>
            <a:pPr marL="0" indent="0">
              <a:buNone/>
            </a:pPr>
            <a:r>
              <a:rPr lang="en-US" dirty="0"/>
              <a:t>            Table( new Fun( </a:t>
            </a:r>
            <a:r>
              <a:rPr lang="en-US" dirty="0" err="1"/>
              <a:t>Math.Sin</a:t>
            </a:r>
            <a:r>
              <a:rPr lang="en-US" dirty="0"/>
              <a:t> ), -2, 2 );</a:t>
            </a:r>
          </a:p>
          <a:p>
            <a:pPr marL="0" indent="0">
              <a:buNone/>
            </a:pPr>
            <a:endParaRPr lang="en-US" dirty="0"/>
          </a:p>
          <a:p>
            <a:pPr marL="0" indent="0">
              <a:buNone/>
            </a:pPr>
            <a:r>
              <a:rPr lang="en-US" dirty="0"/>
              <a:t>            </a:t>
            </a:r>
            <a:r>
              <a:rPr lang="en-US" dirty="0" err="1"/>
              <a:t>Console.WriteLine</a:t>
            </a:r>
            <a:r>
              <a:rPr lang="en-US" dirty="0"/>
              <a:t>( " </a:t>
            </a:r>
            <a:r>
              <a:rPr lang="ru-RU" dirty="0"/>
              <a:t>Таблица функции </a:t>
            </a:r>
            <a:r>
              <a:rPr lang="en-US" dirty="0"/>
              <a:t>Simple " );</a:t>
            </a:r>
          </a:p>
          <a:p>
            <a:pPr marL="0" indent="0">
              <a:buNone/>
            </a:pPr>
            <a:r>
              <a:rPr lang="en-US" dirty="0"/>
              <a:t>            Table( new Fun( Simple ), 0, 3 );</a:t>
            </a:r>
          </a:p>
          <a:p>
            <a:pPr marL="0" indent="0">
              <a:buNone/>
            </a:pPr>
            <a:r>
              <a:rPr lang="en-US" dirty="0"/>
              <a:t>        }</a:t>
            </a:r>
          </a:p>
          <a:p>
            <a:pPr marL="0" indent="0">
              <a:buNone/>
            </a:pPr>
            <a:r>
              <a:rPr lang="en-US" dirty="0"/>
              <a:t>    }</a:t>
            </a:r>
          </a:p>
          <a:p>
            <a:pPr marL="0" indent="0">
              <a:buNone/>
            </a:pPr>
            <a:r>
              <a:rPr lang="en-US" dirty="0"/>
              <a:t>}</a:t>
            </a:r>
            <a:endParaRPr lang="ru-RU" dirty="0"/>
          </a:p>
        </p:txBody>
      </p:sp>
    </p:spTree>
    <p:extLst>
      <p:ext uri="{BB962C8B-B14F-4D97-AF65-F5344CB8AC3E}">
        <p14:creationId xmlns:p14="http://schemas.microsoft.com/office/powerpoint/2010/main" val="2822744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sz="half" idx="1"/>
          </p:nvPr>
        </p:nvSpPr>
        <p:spPr>
          <a:xfrm>
            <a:off x="179512" y="260648"/>
            <a:ext cx="4316288" cy="6408712"/>
          </a:xfrm>
        </p:spPr>
        <p:txBody>
          <a:bodyPr/>
          <a:lstStyle/>
          <a:p>
            <a:pPr marL="0" indent="0">
              <a:buNone/>
            </a:pPr>
            <a:r>
              <a:rPr lang="ru-RU" dirty="0"/>
              <a:t>Таблица функции </a:t>
            </a:r>
            <a:r>
              <a:rPr lang="en-US" dirty="0"/>
              <a:t>Sin</a:t>
            </a:r>
          </a:p>
          <a:p>
            <a:pPr marL="0" indent="0">
              <a:buNone/>
            </a:pPr>
            <a:r>
              <a:rPr lang="en-US" dirty="0"/>
              <a:t> ----- X ----- Y -----</a:t>
            </a:r>
          </a:p>
          <a:p>
            <a:pPr marL="0" indent="0">
              <a:buNone/>
            </a:pPr>
            <a:r>
              <a:rPr lang="en-US" dirty="0"/>
              <a:t>|   -2,000 |   -0,909 |</a:t>
            </a:r>
          </a:p>
          <a:p>
            <a:pPr marL="0" indent="0">
              <a:buNone/>
            </a:pPr>
            <a:r>
              <a:rPr lang="en-US" dirty="0"/>
              <a:t>|   -1,000 |   -0,841 |</a:t>
            </a:r>
          </a:p>
          <a:p>
            <a:pPr marL="0" indent="0">
              <a:buNone/>
            </a:pPr>
            <a:r>
              <a:rPr lang="en-US" dirty="0"/>
              <a:t>|    0,000 |    0,000 |</a:t>
            </a:r>
          </a:p>
          <a:p>
            <a:pPr marL="0" indent="0">
              <a:buNone/>
            </a:pPr>
            <a:r>
              <a:rPr lang="en-US" dirty="0"/>
              <a:t>|    1,000 |    0,841 |</a:t>
            </a:r>
          </a:p>
          <a:p>
            <a:pPr marL="0" indent="0">
              <a:buNone/>
            </a:pPr>
            <a:r>
              <a:rPr lang="en-US" dirty="0"/>
              <a:t>|    2,000 |    0,909 |</a:t>
            </a:r>
          </a:p>
          <a:p>
            <a:pPr marL="0" indent="0">
              <a:buNone/>
            </a:pPr>
            <a:r>
              <a:rPr lang="en-US" dirty="0"/>
              <a:t> ---------------------</a:t>
            </a:r>
            <a:endParaRPr lang="ru-RU" dirty="0"/>
          </a:p>
        </p:txBody>
      </p:sp>
      <p:sp>
        <p:nvSpPr>
          <p:cNvPr id="6" name="Объект 5"/>
          <p:cNvSpPr>
            <a:spLocks noGrp="1"/>
          </p:cNvSpPr>
          <p:nvPr>
            <p:ph sz="half" idx="2"/>
          </p:nvPr>
        </p:nvSpPr>
        <p:spPr>
          <a:xfrm>
            <a:off x="4648200" y="260648"/>
            <a:ext cx="4316288" cy="6408712"/>
          </a:xfrm>
        </p:spPr>
        <p:txBody>
          <a:bodyPr/>
          <a:lstStyle/>
          <a:p>
            <a:pPr marL="0" indent="0">
              <a:buNone/>
            </a:pPr>
            <a:r>
              <a:rPr lang="ru-RU" dirty="0"/>
              <a:t>Таблица функции </a:t>
            </a:r>
            <a:r>
              <a:rPr lang="en-US" dirty="0"/>
              <a:t>Simple</a:t>
            </a:r>
          </a:p>
          <a:p>
            <a:pPr marL="0" indent="0">
              <a:buNone/>
            </a:pPr>
            <a:r>
              <a:rPr lang="en-US" dirty="0"/>
              <a:t> ----- X ----- Y -----</a:t>
            </a:r>
          </a:p>
          <a:p>
            <a:pPr marL="0" indent="0">
              <a:buNone/>
            </a:pPr>
            <a:r>
              <a:rPr lang="en-US" dirty="0"/>
              <a:t>|    0,000 |    1,000 |</a:t>
            </a:r>
          </a:p>
          <a:p>
            <a:pPr marL="0" indent="0">
              <a:buNone/>
            </a:pPr>
            <a:r>
              <a:rPr lang="en-US" dirty="0"/>
              <a:t>|    1,000 |    1,000 |</a:t>
            </a:r>
          </a:p>
          <a:p>
            <a:pPr marL="0" indent="0">
              <a:buNone/>
            </a:pPr>
            <a:r>
              <a:rPr lang="en-US" dirty="0"/>
              <a:t>|    2,000 |    1,000 |</a:t>
            </a:r>
          </a:p>
          <a:p>
            <a:pPr marL="0" indent="0">
              <a:buNone/>
            </a:pPr>
            <a:r>
              <a:rPr lang="en-US" dirty="0"/>
              <a:t>|    3,000 |    1,000 |</a:t>
            </a:r>
          </a:p>
          <a:p>
            <a:pPr marL="0" indent="0">
              <a:buNone/>
            </a:pPr>
            <a:r>
              <a:rPr lang="en-US" dirty="0"/>
              <a:t> ---------------------</a:t>
            </a:r>
            <a:endParaRPr lang="ru-RU" dirty="0"/>
          </a:p>
        </p:txBody>
      </p:sp>
    </p:spTree>
    <p:extLst>
      <p:ext uri="{BB962C8B-B14F-4D97-AF65-F5344CB8AC3E}">
        <p14:creationId xmlns:p14="http://schemas.microsoft.com/office/powerpoint/2010/main" val="3123645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476672"/>
          </a:xfrm>
        </p:spPr>
        <p:txBody>
          <a:bodyPr>
            <a:normAutofit/>
          </a:bodyPr>
          <a:lstStyle/>
          <a:p>
            <a:r>
              <a:rPr lang="ru-RU" sz="2000" b="1" dirty="0" smtClean="0"/>
              <a:t>Делегаты. Обратный вызов</a:t>
            </a:r>
            <a:endParaRPr lang="ru-RU" sz="2000" b="1" dirty="0"/>
          </a:p>
        </p:txBody>
      </p:sp>
      <p:sp>
        <p:nvSpPr>
          <p:cNvPr id="5" name="Объект 4"/>
          <p:cNvSpPr>
            <a:spLocks noGrp="1"/>
          </p:cNvSpPr>
          <p:nvPr>
            <p:ph idx="1"/>
          </p:nvPr>
        </p:nvSpPr>
        <p:spPr>
          <a:xfrm>
            <a:off x="323528" y="476672"/>
            <a:ext cx="8363272" cy="6192688"/>
          </a:xfrm>
        </p:spPr>
        <p:txBody>
          <a:bodyPr>
            <a:normAutofit fontScale="85000" lnSpcReduction="10000"/>
          </a:bodyPr>
          <a:lstStyle/>
          <a:p>
            <a:pPr marL="0" indent="0">
              <a:buNone/>
            </a:pPr>
            <a:r>
              <a:rPr lang="ru-RU" dirty="0"/>
              <a:t>Обратный вызов (</a:t>
            </a:r>
            <a:r>
              <a:rPr lang="ru-RU" dirty="0" err="1">
                <a:solidFill>
                  <a:srgbClr val="0070C0"/>
                </a:solidFill>
              </a:rPr>
              <a:t>callback</a:t>
            </a:r>
            <a:r>
              <a:rPr lang="ru-RU" dirty="0"/>
              <a:t>) представляет собой вызов функции, передаваемой в другую функцию в качестве параметра. </a:t>
            </a: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r>
              <a:rPr lang="ru-RU" dirty="0" smtClean="0"/>
              <a:t>Допустим</a:t>
            </a:r>
            <a:r>
              <a:rPr lang="ru-RU" dirty="0"/>
              <a:t>, в библиотеке описана функция А, параметром которой является имя другой функции. В вызывающем коде описывается функция с требуемой сигнатурой ( В ) и передается в функцию А. Выполнение функции А приводит к вызову В, то есть управление передается из библиотечной функции обратно в вызывающий код.</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628800"/>
            <a:ext cx="4213225"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528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16632"/>
            <a:ext cx="8784976" cy="6480720"/>
          </a:xfrm>
        </p:spPr>
        <p:txBody>
          <a:bodyPr>
            <a:noAutofit/>
          </a:bodyPr>
          <a:lstStyle/>
          <a:p>
            <a:pPr marL="0" indent="0">
              <a:buNone/>
            </a:pPr>
            <a:r>
              <a:rPr lang="ru-RU" sz="2400" dirty="0"/>
              <a:t>Начиная с </a:t>
            </a:r>
            <a:r>
              <a:rPr lang="ru-RU" sz="2400" dirty="0" err="1">
                <a:solidFill>
                  <a:srgbClr val="0070C0"/>
                </a:solidFill>
              </a:rPr>
              <a:t>Visual</a:t>
            </a:r>
            <a:r>
              <a:rPr lang="ru-RU" sz="2400" dirty="0">
                <a:solidFill>
                  <a:srgbClr val="0070C0"/>
                </a:solidFill>
              </a:rPr>
              <a:t> </a:t>
            </a:r>
            <a:r>
              <a:rPr lang="ru-RU" sz="2400" dirty="0" err="1">
                <a:solidFill>
                  <a:srgbClr val="0070C0"/>
                </a:solidFill>
              </a:rPr>
              <a:t>Studio</a:t>
            </a:r>
            <a:r>
              <a:rPr lang="ru-RU" sz="2400" dirty="0">
                <a:solidFill>
                  <a:srgbClr val="0070C0"/>
                </a:solidFill>
              </a:rPr>
              <a:t> 2005</a:t>
            </a:r>
            <a:r>
              <a:rPr lang="ru-RU" sz="2400" dirty="0"/>
              <a:t>, использующей версию 2.0 языка </a:t>
            </a:r>
            <a:r>
              <a:rPr lang="ru-RU" sz="2400" dirty="0">
                <a:solidFill>
                  <a:srgbClr val="0070C0"/>
                </a:solidFill>
              </a:rPr>
              <a:t>C#</a:t>
            </a:r>
            <a:r>
              <a:rPr lang="ru-RU" sz="2400" dirty="0"/>
              <a:t>, можно применять упрощенный синтаксис для делегатов. Первое упрощение заключается в том, что в большинстве случаев явным образом </a:t>
            </a:r>
            <a:r>
              <a:rPr lang="ru-RU" sz="2400" dirty="0" smtClean="0"/>
              <a:t>создавать </a:t>
            </a:r>
            <a:r>
              <a:rPr lang="ru-RU" sz="2400" i="1" dirty="0" smtClean="0"/>
              <a:t>экземпляр делегата </a:t>
            </a:r>
            <a:r>
              <a:rPr lang="ru-RU" sz="2400" dirty="0" smtClean="0"/>
              <a:t>не </a:t>
            </a:r>
            <a:r>
              <a:rPr lang="ru-RU" sz="2400" dirty="0"/>
              <a:t>требуется, поскольку он создается автоматически по контексту. Второе упрощение заключается в возможности создания так </a:t>
            </a:r>
            <a:r>
              <a:rPr lang="ru-RU" sz="2400" dirty="0" smtClean="0"/>
              <a:t>называемых </a:t>
            </a:r>
            <a:r>
              <a:rPr lang="ru-RU" sz="2400" i="1" dirty="0" smtClean="0"/>
              <a:t>анонимных методов</a:t>
            </a:r>
            <a:r>
              <a:rPr lang="ru-RU" sz="2400" dirty="0"/>
              <a:t>— фрагментов кода, описываемых </a:t>
            </a:r>
            <a:r>
              <a:rPr lang="ru-RU" sz="2400" dirty="0" smtClean="0"/>
              <a:t>непосредственно </a:t>
            </a:r>
            <a:r>
              <a:rPr lang="ru-RU" sz="2400" dirty="0"/>
              <a:t>в том месте, где используется делегат</a:t>
            </a:r>
            <a:r>
              <a:rPr lang="ru-RU" sz="2400" dirty="0" smtClean="0"/>
              <a:t>:</a:t>
            </a:r>
          </a:p>
          <a:p>
            <a:pPr marL="0" indent="0">
              <a:buNone/>
            </a:pPr>
            <a:r>
              <a:rPr lang="en-US" sz="2400" dirty="0"/>
              <a:t>static void Main()</a:t>
            </a:r>
          </a:p>
          <a:p>
            <a:pPr marL="0" indent="0">
              <a:buNone/>
            </a:pPr>
            <a:r>
              <a:rPr lang="en-US" sz="2400" dirty="0"/>
              <a:t>        {</a:t>
            </a:r>
          </a:p>
          <a:p>
            <a:pPr marL="0" indent="0">
              <a:buNone/>
            </a:pPr>
            <a:r>
              <a:rPr lang="en-US" sz="2400" dirty="0"/>
              <a:t>            </a:t>
            </a:r>
            <a:r>
              <a:rPr lang="en-US" sz="2400" dirty="0" err="1"/>
              <a:t>Console.WriteLine</a:t>
            </a:r>
            <a:r>
              <a:rPr lang="en-US" sz="2400" dirty="0"/>
              <a:t>( " </a:t>
            </a:r>
            <a:r>
              <a:rPr lang="ru-RU" sz="2400" dirty="0"/>
              <a:t>Таблица функции </a:t>
            </a:r>
            <a:r>
              <a:rPr lang="en-US" sz="2400" dirty="0"/>
              <a:t>Sin " );</a:t>
            </a:r>
          </a:p>
          <a:p>
            <a:pPr marL="0" indent="0">
              <a:buNone/>
            </a:pPr>
            <a:r>
              <a:rPr lang="en-US" sz="2400" dirty="0"/>
              <a:t>            Table( </a:t>
            </a:r>
            <a:r>
              <a:rPr lang="en-US" sz="2400" dirty="0" err="1"/>
              <a:t>Math.Sin</a:t>
            </a:r>
            <a:r>
              <a:rPr lang="en-US" sz="2400" dirty="0"/>
              <a:t>, -2, 2 );                         // </a:t>
            </a:r>
            <a:r>
              <a:rPr lang="ru-RU" sz="2400" dirty="0"/>
              <a:t>упрощение 1</a:t>
            </a:r>
          </a:p>
          <a:p>
            <a:pPr marL="0" indent="0">
              <a:buNone/>
            </a:pPr>
            <a:endParaRPr lang="ru-RU" sz="2400" dirty="0"/>
          </a:p>
          <a:p>
            <a:pPr marL="0" indent="0">
              <a:buNone/>
            </a:pPr>
            <a:r>
              <a:rPr lang="ru-RU" sz="2400" dirty="0"/>
              <a:t>            </a:t>
            </a:r>
            <a:r>
              <a:rPr lang="en-US" sz="2400" dirty="0" err="1"/>
              <a:t>Console.WriteLine</a:t>
            </a:r>
            <a:r>
              <a:rPr lang="en-US" sz="2400" dirty="0"/>
              <a:t>( " </a:t>
            </a:r>
            <a:r>
              <a:rPr lang="ru-RU" sz="2400" dirty="0"/>
              <a:t>Таблица функции </a:t>
            </a:r>
            <a:r>
              <a:rPr lang="en-US" sz="2400" dirty="0"/>
              <a:t>Simple " );</a:t>
            </a:r>
          </a:p>
          <a:p>
            <a:pPr marL="0" indent="0">
              <a:buNone/>
            </a:pPr>
            <a:r>
              <a:rPr lang="en-US" sz="2400" dirty="0"/>
              <a:t>            Table( delegate (double x ){ return 1; }, 0, 3 ); // </a:t>
            </a:r>
            <a:r>
              <a:rPr lang="ru-RU" sz="2400" dirty="0"/>
              <a:t>упрощение 2</a:t>
            </a:r>
          </a:p>
          <a:p>
            <a:pPr marL="0" indent="0">
              <a:buNone/>
            </a:pPr>
            <a:r>
              <a:rPr lang="ru-RU" sz="2400" dirty="0"/>
              <a:t>        </a:t>
            </a:r>
            <a:r>
              <a:rPr lang="ru-RU" sz="2400" dirty="0" smtClean="0"/>
              <a:t>}    }   }</a:t>
            </a:r>
            <a:endParaRPr lang="ru-RU" sz="2400" dirty="0"/>
          </a:p>
        </p:txBody>
      </p:sp>
    </p:spTree>
    <p:extLst>
      <p:ext uri="{BB962C8B-B14F-4D97-AF65-F5344CB8AC3E}">
        <p14:creationId xmlns:p14="http://schemas.microsoft.com/office/powerpoint/2010/main" val="4095130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ru-RU" altLang="en-US"/>
              <a:t>Пример </a:t>
            </a:r>
            <a:r>
              <a:rPr lang="en-US" altLang="en-US"/>
              <a:t>FindAll</a:t>
            </a:r>
            <a:endParaRPr lang="ru-RU" altLang="en-US"/>
          </a:p>
        </p:txBody>
      </p:sp>
      <p:sp>
        <p:nvSpPr>
          <p:cNvPr id="45059" name="Rectangle 3"/>
          <p:cNvSpPr>
            <a:spLocks noGrp="1" noChangeArrowheads="1"/>
          </p:cNvSpPr>
          <p:nvPr>
            <p:ph type="body" idx="1"/>
          </p:nvPr>
        </p:nvSpPr>
        <p:spPr>
          <a:xfrm>
            <a:off x="457200" y="1268413"/>
            <a:ext cx="8229600" cy="5256212"/>
          </a:xfrm>
        </p:spPr>
        <p:txBody>
          <a:bodyPr/>
          <a:lstStyle/>
          <a:p>
            <a:pPr>
              <a:lnSpc>
                <a:spcPct val="80000"/>
              </a:lnSpc>
              <a:buFontTx/>
              <a:buNone/>
            </a:pPr>
            <a:r>
              <a:rPr lang="en-US" altLang="en-US" sz="1600" noProof="1"/>
              <a:t> class Program</a:t>
            </a:r>
          </a:p>
          <a:p>
            <a:pPr>
              <a:lnSpc>
                <a:spcPct val="80000"/>
              </a:lnSpc>
              <a:buFontTx/>
              <a:buNone/>
            </a:pPr>
            <a:r>
              <a:rPr lang="en-US" altLang="en-US" sz="1600" noProof="1"/>
              <a:t>    {</a:t>
            </a:r>
          </a:p>
          <a:p>
            <a:pPr>
              <a:lnSpc>
                <a:spcPct val="80000"/>
              </a:lnSpc>
              <a:buFontTx/>
              <a:buNone/>
            </a:pPr>
            <a:r>
              <a:rPr lang="en-US" altLang="en-US" sz="1600" noProof="1"/>
              <a:t>        static bool </a:t>
            </a:r>
            <a:r>
              <a:rPr lang="en-US" altLang="en-US" sz="1600" b="1" noProof="1"/>
              <a:t>IsEven</a:t>
            </a:r>
            <a:r>
              <a:rPr lang="en-US" altLang="en-US" sz="1600" noProof="1"/>
              <a:t> (int i)</a:t>
            </a:r>
          </a:p>
          <a:p>
            <a:pPr>
              <a:lnSpc>
                <a:spcPct val="80000"/>
              </a:lnSpc>
              <a:buFontTx/>
              <a:buNone/>
            </a:pPr>
            <a:r>
              <a:rPr lang="en-US" altLang="en-US" sz="1600" noProof="1"/>
              <a:t>        {</a:t>
            </a:r>
          </a:p>
          <a:p>
            <a:pPr>
              <a:lnSpc>
                <a:spcPct val="80000"/>
              </a:lnSpc>
              <a:buFontTx/>
              <a:buNone/>
            </a:pPr>
            <a:r>
              <a:rPr lang="en-US" altLang="en-US" sz="1600" noProof="1"/>
              <a:t>            return i % 2 == 0;</a:t>
            </a:r>
          </a:p>
          <a:p>
            <a:pPr>
              <a:lnSpc>
                <a:spcPct val="80000"/>
              </a:lnSpc>
              <a:buFontTx/>
              <a:buNone/>
            </a:pPr>
            <a:r>
              <a:rPr lang="en-US" altLang="en-US" sz="1600" noProof="1"/>
              <a:t>        }</a:t>
            </a:r>
          </a:p>
          <a:p>
            <a:pPr>
              <a:lnSpc>
                <a:spcPct val="80000"/>
              </a:lnSpc>
              <a:buFontTx/>
              <a:buNone/>
            </a:pPr>
            <a:endParaRPr lang="en-US" altLang="en-US" sz="1600" noProof="1"/>
          </a:p>
          <a:p>
            <a:pPr>
              <a:lnSpc>
                <a:spcPct val="80000"/>
              </a:lnSpc>
              <a:buFontTx/>
              <a:buNone/>
            </a:pPr>
            <a:r>
              <a:rPr lang="en-US" altLang="en-US" sz="1600" noProof="1"/>
              <a:t>        static void Main(string[] args)</a:t>
            </a:r>
          </a:p>
          <a:p>
            <a:pPr>
              <a:lnSpc>
                <a:spcPct val="80000"/>
              </a:lnSpc>
              <a:buFontTx/>
              <a:buNone/>
            </a:pPr>
            <a:r>
              <a:rPr lang="en-US" altLang="en-US" sz="1600" noProof="1"/>
              <a:t>        {            </a:t>
            </a:r>
          </a:p>
          <a:p>
            <a:pPr>
              <a:lnSpc>
                <a:spcPct val="80000"/>
              </a:lnSpc>
              <a:buFontTx/>
              <a:buNone/>
            </a:pPr>
            <a:r>
              <a:rPr lang="en-US" altLang="en-US" sz="1600" noProof="1"/>
              <a:t>            int[] a = { 1, 2, 3, 4, 5 };</a:t>
            </a:r>
          </a:p>
          <a:p>
            <a:pPr>
              <a:lnSpc>
                <a:spcPct val="80000"/>
              </a:lnSpc>
              <a:buFontTx/>
              <a:buNone/>
            </a:pPr>
            <a:r>
              <a:rPr lang="en-US" altLang="en-US" sz="1600" noProof="1"/>
              <a:t>            List&lt;int&gt; list = new List&lt;int&gt;(a);</a:t>
            </a:r>
          </a:p>
          <a:p>
            <a:pPr>
              <a:lnSpc>
                <a:spcPct val="80000"/>
              </a:lnSpc>
              <a:buFontTx/>
              <a:buNone/>
            </a:pPr>
            <a:endParaRPr lang="en-US" altLang="en-US" sz="1600" noProof="1"/>
          </a:p>
          <a:p>
            <a:pPr>
              <a:lnSpc>
                <a:spcPct val="80000"/>
              </a:lnSpc>
              <a:buFontTx/>
              <a:buNone/>
            </a:pPr>
            <a:r>
              <a:rPr lang="en-US" altLang="en-US" sz="1600" noProof="1"/>
              <a:t>            foreach (var item in list.</a:t>
            </a:r>
            <a:r>
              <a:rPr lang="en-US" altLang="en-US" sz="1600" b="1" noProof="1"/>
              <a:t>FindAll</a:t>
            </a:r>
            <a:r>
              <a:rPr lang="en-US" altLang="en-US" sz="1600" noProof="1"/>
              <a:t>(</a:t>
            </a:r>
            <a:r>
              <a:rPr lang="en-US" altLang="en-US" sz="1600" b="1" noProof="1"/>
              <a:t>IsEven</a:t>
            </a:r>
            <a:r>
              <a:rPr lang="en-US" altLang="en-US" sz="1600" noProof="1"/>
              <a:t>))</a:t>
            </a:r>
          </a:p>
          <a:p>
            <a:pPr>
              <a:lnSpc>
                <a:spcPct val="80000"/>
              </a:lnSpc>
              <a:buFontTx/>
              <a:buNone/>
            </a:pPr>
            <a:r>
              <a:rPr lang="en-US" altLang="en-US" sz="1600" noProof="1"/>
              <a:t>            {                </a:t>
            </a:r>
          </a:p>
          <a:p>
            <a:pPr>
              <a:lnSpc>
                <a:spcPct val="80000"/>
              </a:lnSpc>
              <a:buFontTx/>
              <a:buNone/>
            </a:pPr>
            <a:r>
              <a:rPr lang="en-US" altLang="en-US" sz="1600" noProof="1"/>
              <a:t>                Console.WriteLine(item);</a:t>
            </a:r>
          </a:p>
          <a:p>
            <a:pPr>
              <a:lnSpc>
                <a:spcPct val="80000"/>
              </a:lnSpc>
              <a:buFontTx/>
              <a:buNone/>
            </a:pPr>
            <a:r>
              <a:rPr lang="en-US" altLang="en-US" sz="1600" noProof="1"/>
              <a:t>            }</a:t>
            </a:r>
          </a:p>
          <a:p>
            <a:pPr>
              <a:lnSpc>
                <a:spcPct val="80000"/>
              </a:lnSpc>
              <a:buFontTx/>
              <a:buNone/>
            </a:pPr>
            <a:endParaRPr lang="en-US" altLang="en-US" sz="1600" noProof="1"/>
          </a:p>
          <a:p>
            <a:pPr>
              <a:lnSpc>
                <a:spcPct val="80000"/>
              </a:lnSpc>
              <a:buFontTx/>
              <a:buNone/>
            </a:pPr>
            <a:r>
              <a:rPr lang="en-US" altLang="en-US" sz="1600" noProof="1"/>
              <a:t>            Console.ReadLine();</a:t>
            </a:r>
          </a:p>
          <a:p>
            <a:pPr>
              <a:lnSpc>
                <a:spcPct val="80000"/>
              </a:lnSpc>
              <a:buFontTx/>
              <a:buNone/>
            </a:pPr>
            <a:r>
              <a:rPr lang="en-US" altLang="en-US" sz="1600" noProof="1"/>
              <a:t>        }</a:t>
            </a:r>
          </a:p>
          <a:p>
            <a:pPr>
              <a:lnSpc>
                <a:spcPct val="80000"/>
              </a:lnSpc>
              <a:buFontTx/>
              <a:buNone/>
            </a:pPr>
            <a:r>
              <a:rPr lang="en-US" altLang="en-US" sz="1600" noProof="1"/>
              <a:t>    }</a:t>
            </a:r>
          </a:p>
        </p:txBody>
      </p:sp>
    </p:spTree>
    <p:extLst>
      <p:ext uri="{BB962C8B-B14F-4D97-AF65-F5344CB8AC3E}">
        <p14:creationId xmlns:p14="http://schemas.microsoft.com/office/powerpoint/2010/main" val="389803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a:bodyPr>
          <a:lstStyle/>
          <a:p>
            <a:pPr marL="0" indent="0">
              <a:buNone/>
            </a:pPr>
            <a:r>
              <a:rPr lang="ru-RU" dirty="0"/>
              <a:t>В первом случае </a:t>
            </a:r>
            <a:r>
              <a:rPr lang="ru-RU" i="1" dirty="0"/>
              <a:t>экземпляр делегата</a:t>
            </a:r>
            <a:r>
              <a:rPr lang="ru-RU" dirty="0"/>
              <a:t>, соответствующего функции </a:t>
            </a:r>
            <a:r>
              <a:rPr lang="ru-RU" dirty="0" err="1">
                <a:solidFill>
                  <a:srgbClr val="0070C0"/>
                </a:solidFill>
              </a:rPr>
              <a:t>Sin</a:t>
            </a:r>
            <a:r>
              <a:rPr lang="ru-RU" dirty="0"/>
              <a:t>, создается автоматически. Чтобы это могло произойти, список параметров и тип возвращаемого значения функции должны быть совместимы с делегатом. Во втором случае не требуется оформлять простой фрагмент кода в виде отдельной функции </a:t>
            </a:r>
            <a:r>
              <a:rPr lang="ru-RU" dirty="0" err="1">
                <a:solidFill>
                  <a:srgbClr val="0070C0"/>
                </a:solidFill>
              </a:rPr>
              <a:t>Simple</a:t>
            </a:r>
            <a:r>
              <a:rPr lang="ru-RU" dirty="0"/>
              <a:t>, как это было сделано в предыдущем листинге, — код функции оформляется как анонимный метод и встраивается прямо в место передачи.</a:t>
            </a:r>
          </a:p>
        </p:txBody>
      </p:sp>
    </p:spTree>
    <p:extLst>
      <p:ext uri="{BB962C8B-B14F-4D97-AF65-F5344CB8AC3E}">
        <p14:creationId xmlns:p14="http://schemas.microsoft.com/office/powerpoint/2010/main" val="135712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548680"/>
          </a:xfrm>
        </p:spPr>
        <p:txBody>
          <a:bodyPr>
            <a:normAutofit/>
          </a:bodyPr>
          <a:lstStyle/>
          <a:p>
            <a:r>
              <a:rPr lang="ru-RU" sz="2000" b="1" dirty="0"/>
              <a:t>Классы-прототипы (</a:t>
            </a:r>
            <a:r>
              <a:rPr lang="en-US" sz="2000" b="1" dirty="0"/>
              <a:t>generics</a:t>
            </a:r>
            <a:r>
              <a:rPr lang="en-US" sz="2000" b="1" dirty="0" smtClean="0"/>
              <a:t>)</a:t>
            </a:r>
            <a:endParaRPr lang="ru-RU" sz="2000" dirty="0"/>
          </a:p>
        </p:txBody>
      </p:sp>
      <p:sp>
        <p:nvSpPr>
          <p:cNvPr id="3" name="Объект 2"/>
          <p:cNvSpPr>
            <a:spLocks noGrp="1"/>
          </p:cNvSpPr>
          <p:nvPr>
            <p:ph idx="1"/>
          </p:nvPr>
        </p:nvSpPr>
        <p:spPr>
          <a:xfrm>
            <a:off x="179512" y="548680"/>
            <a:ext cx="8507288" cy="6120680"/>
          </a:xfrm>
        </p:spPr>
        <p:txBody>
          <a:bodyPr>
            <a:normAutofit fontScale="92500"/>
          </a:bodyPr>
          <a:lstStyle/>
          <a:p>
            <a:pPr marL="0" indent="0">
              <a:buNone/>
            </a:pPr>
            <a:r>
              <a:rPr lang="ru-RU" b="1" i="1" dirty="0"/>
              <a:t>Классы-прототипы</a:t>
            </a:r>
            <a:r>
              <a:rPr lang="ru-RU" b="1" dirty="0"/>
              <a:t> (</a:t>
            </a:r>
            <a:r>
              <a:rPr lang="ru-RU" b="1" dirty="0" err="1"/>
              <a:t>generics</a:t>
            </a:r>
            <a:r>
              <a:rPr lang="ru-RU" b="1" dirty="0"/>
              <a:t>)</a:t>
            </a:r>
            <a:r>
              <a:rPr lang="ru-RU" dirty="0"/>
              <a:t> — это классы, имеющие в качестве параметров типы данных. Чаще всего их применяют для хранения данных, то есть в качестве </a:t>
            </a:r>
            <a:r>
              <a:rPr lang="ru-RU" i="1" dirty="0"/>
              <a:t>контейнерных классов</a:t>
            </a:r>
            <a:r>
              <a:rPr lang="ru-RU" dirty="0"/>
              <a:t>, или коллекций. Во вторую версию библиотеки .NET </a:t>
            </a:r>
            <a:r>
              <a:rPr lang="ru-RU" dirty="0" smtClean="0"/>
              <a:t>добавлены </a:t>
            </a:r>
            <a:r>
              <a:rPr lang="ru-RU" i="1" dirty="0" smtClean="0"/>
              <a:t>параметризованные </a:t>
            </a:r>
            <a:r>
              <a:rPr lang="ru-RU" i="1" dirty="0"/>
              <a:t>коллекции</a:t>
            </a:r>
            <a:r>
              <a:rPr lang="ru-RU" dirty="0"/>
              <a:t> для представления основных структур данных, применяющихся при создании программ — стека, очереди, списка, словаря и т. д. Эти коллекции, расположенные в пространстве имен </a:t>
            </a:r>
            <a:r>
              <a:rPr lang="ru-RU" dirty="0" err="1">
                <a:solidFill>
                  <a:srgbClr val="0070C0"/>
                </a:solidFill>
              </a:rPr>
              <a:t>System.Collections.Generic</a:t>
            </a:r>
            <a:r>
              <a:rPr lang="ru-RU" dirty="0"/>
              <a:t>, дублируют аналогичные коллекции пространства имен </a:t>
            </a:r>
            <a:r>
              <a:rPr lang="ru-RU" dirty="0" err="1">
                <a:solidFill>
                  <a:srgbClr val="0070C0"/>
                </a:solidFill>
              </a:rPr>
              <a:t>System.Collections</a:t>
            </a:r>
            <a:r>
              <a:rPr lang="ru-RU" dirty="0"/>
              <a:t>.</a:t>
            </a:r>
          </a:p>
        </p:txBody>
      </p:sp>
    </p:spTree>
    <p:extLst>
      <p:ext uri="{BB962C8B-B14F-4D97-AF65-F5344CB8AC3E}">
        <p14:creationId xmlns:p14="http://schemas.microsoft.com/office/powerpoint/2010/main" val="4017972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Лямбда-выражения</a:t>
            </a:r>
            <a:endParaRPr lang="en-US" dirty="0"/>
          </a:p>
        </p:txBody>
      </p:sp>
      <p:sp>
        <p:nvSpPr>
          <p:cNvPr id="3" name="Объект 2"/>
          <p:cNvSpPr>
            <a:spLocks noGrp="1"/>
          </p:cNvSpPr>
          <p:nvPr>
            <p:ph idx="1"/>
          </p:nvPr>
        </p:nvSpPr>
        <p:spPr/>
        <p:txBody>
          <a:bodyPr>
            <a:normAutofit fontScale="70000" lnSpcReduction="20000"/>
          </a:bodyPr>
          <a:lstStyle/>
          <a:p>
            <a:r>
              <a:rPr lang="ru-RU" dirty="0" smtClean="0"/>
              <a:t>Лямбда-выражение – анонимная функция, из которой можно создать делегат, имеет формат </a:t>
            </a:r>
            <a:br>
              <a:rPr lang="ru-RU" dirty="0" smtClean="0"/>
            </a:br>
            <a:r>
              <a:rPr lang="ru-RU" b="1" dirty="0" smtClean="0"/>
              <a:t>	</a:t>
            </a:r>
            <a:r>
              <a:rPr lang="en-US" b="1" dirty="0" smtClean="0"/>
              <a:t>(</a:t>
            </a:r>
            <a:r>
              <a:rPr lang="ru-RU" b="1" dirty="0" err="1" smtClean="0"/>
              <a:t>входные_параметы</a:t>
            </a:r>
            <a:r>
              <a:rPr lang="en-US" b="1" dirty="0" smtClean="0"/>
              <a:t>) </a:t>
            </a:r>
            <a:r>
              <a:rPr lang="en-US" b="1" dirty="0"/>
              <a:t>=&gt; </a:t>
            </a:r>
            <a:r>
              <a:rPr lang="ru-RU" b="1" dirty="0" smtClean="0"/>
              <a:t>выражение</a:t>
            </a:r>
          </a:p>
          <a:p>
            <a:r>
              <a:rPr lang="ru-RU" dirty="0" smtClean="0"/>
              <a:t>Пример:</a:t>
            </a:r>
          </a:p>
          <a:p>
            <a:pPr marL="457200" lvl="1" indent="0">
              <a:buNone/>
            </a:pPr>
            <a:r>
              <a:rPr lang="en-US" dirty="0"/>
              <a:t>delegate </a:t>
            </a:r>
            <a:r>
              <a:rPr lang="en-US" dirty="0" err="1"/>
              <a:t>int</a:t>
            </a:r>
            <a:r>
              <a:rPr lang="en-US" dirty="0"/>
              <a:t> del(</a:t>
            </a:r>
            <a:r>
              <a:rPr lang="en-US" dirty="0" err="1"/>
              <a:t>int</a:t>
            </a:r>
            <a:r>
              <a:rPr lang="en-US" dirty="0"/>
              <a:t> </a:t>
            </a:r>
            <a:r>
              <a:rPr lang="en-US" dirty="0" err="1"/>
              <a:t>i</a:t>
            </a:r>
            <a:r>
              <a:rPr lang="en-US" dirty="0"/>
              <a:t>);</a:t>
            </a:r>
          </a:p>
          <a:p>
            <a:pPr marL="457200" lvl="1" indent="0">
              <a:buNone/>
            </a:pPr>
            <a:r>
              <a:rPr lang="en-US" dirty="0"/>
              <a:t>static void Main(string[] </a:t>
            </a:r>
            <a:r>
              <a:rPr lang="en-US" dirty="0" err="1"/>
              <a:t>args</a:t>
            </a:r>
            <a:r>
              <a:rPr lang="en-US" dirty="0"/>
              <a:t>)</a:t>
            </a:r>
          </a:p>
          <a:p>
            <a:pPr marL="457200" lvl="1" indent="0">
              <a:buNone/>
            </a:pPr>
            <a:r>
              <a:rPr lang="en-US" dirty="0"/>
              <a:t>{</a:t>
            </a:r>
          </a:p>
          <a:p>
            <a:pPr marL="457200" lvl="1" indent="0">
              <a:buNone/>
            </a:pPr>
            <a:r>
              <a:rPr lang="en-US" dirty="0"/>
              <a:t>    del </a:t>
            </a:r>
            <a:r>
              <a:rPr lang="en-US" dirty="0" err="1"/>
              <a:t>myDelegate</a:t>
            </a:r>
            <a:r>
              <a:rPr lang="en-US" dirty="0"/>
              <a:t> = </a:t>
            </a:r>
            <a:r>
              <a:rPr lang="en-US" b="1" dirty="0"/>
              <a:t>x =&gt; x * x</a:t>
            </a:r>
            <a:r>
              <a:rPr lang="en-US" dirty="0"/>
              <a:t>;</a:t>
            </a:r>
          </a:p>
          <a:p>
            <a:pPr marL="457200" lvl="1" indent="0">
              <a:buNone/>
            </a:pPr>
            <a:r>
              <a:rPr lang="en-US" dirty="0"/>
              <a:t>    </a:t>
            </a:r>
            <a:r>
              <a:rPr lang="en-US" dirty="0" err="1"/>
              <a:t>int</a:t>
            </a:r>
            <a:r>
              <a:rPr lang="en-US" dirty="0"/>
              <a:t> j = </a:t>
            </a:r>
            <a:r>
              <a:rPr lang="en-US" dirty="0" err="1"/>
              <a:t>myDelegate</a:t>
            </a:r>
            <a:r>
              <a:rPr lang="en-US" dirty="0"/>
              <a:t>(5); //j = 25</a:t>
            </a:r>
          </a:p>
          <a:p>
            <a:pPr marL="457200" lvl="1" indent="0">
              <a:buNone/>
            </a:pPr>
            <a:r>
              <a:rPr lang="en-US" dirty="0" smtClean="0"/>
              <a:t>}</a:t>
            </a:r>
            <a:endParaRPr lang="ru-RU" dirty="0" smtClean="0"/>
          </a:p>
          <a:p>
            <a:r>
              <a:rPr lang="ru-RU" dirty="0" smtClean="0"/>
              <a:t>Можно (но не обязательно):</a:t>
            </a:r>
          </a:p>
          <a:p>
            <a:pPr lvl="1"/>
            <a:r>
              <a:rPr lang="ru-RU" dirty="0" smtClean="0"/>
              <a:t>Использовать несколько параметров: </a:t>
            </a:r>
            <a:r>
              <a:rPr lang="en-US" b="1" dirty="0"/>
              <a:t>(x, y) =&gt; x == </a:t>
            </a:r>
            <a:r>
              <a:rPr lang="en-US" b="1" dirty="0" smtClean="0"/>
              <a:t>y</a:t>
            </a:r>
            <a:endParaRPr lang="ru-RU" b="1" dirty="0" smtClean="0"/>
          </a:p>
          <a:p>
            <a:pPr lvl="1"/>
            <a:r>
              <a:rPr lang="ru-RU" dirty="0" smtClean="0"/>
              <a:t>типизировать параметры: </a:t>
            </a:r>
            <a:r>
              <a:rPr lang="en-US" b="1" dirty="0"/>
              <a:t>(</a:t>
            </a:r>
            <a:r>
              <a:rPr lang="en-US" b="1" dirty="0" err="1"/>
              <a:t>int</a:t>
            </a:r>
            <a:r>
              <a:rPr lang="en-US" b="1" dirty="0"/>
              <a:t> x, string s) =&gt; </a:t>
            </a:r>
            <a:r>
              <a:rPr lang="en-US" b="1" dirty="0" err="1"/>
              <a:t>s.Length</a:t>
            </a:r>
            <a:r>
              <a:rPr lang="en-US" b="1" dirty="0"/>
              <a:t> &gt; </a:t>
            </a:r>
            <a:r>
              <a:rPr lang="en-US" b="1" dirty="0" smtClean="0"/>
              <a:t>x</a:t>
            </a:r>
            <a:endParaRPr lang="ru-RU" b="1" dirty="0" smtClean="0"/>
          </a:p>
          <a:p>
            <a:pPr lvl="1"/>
            <a:r>
              <a:rPr lang="ru-RU" dirty="0" smtClean="0"/>
              <a:t>использовать пустой набор параметров: </a:t>
            </a:r>
            <a:r>
              <a:rPr lang="en-US" b="1" dirty="0"/>
              <a:t>() =&gt; </a:t>
            </a:r>
            <a:r>
              <a:rPr lang="en-US" b="1" dirty="0" err="1"/>
              <a:t>SomeMethod</a:t>
            </a:r>
            <a:r>
              <a:rPr lang="en-US" b="1" dirty="0"/>
              <a:t>()</a:t>
            </a:r>
          </a:p>
          <a:p>
            <a:pPr marL="457200" lvl="1" indent="0">
              <a:buNone/>
            </a:pPr>
            <a:endParaRPr lang="en-US" dirty="0"/>
          </a:p>
        </p:txBody>
      </p:sp>
    </p:spTree>
    <p:extLst>
      <p:ext uri="{BB962C8B-B14F-4D97-AF65-F5344CB8AC3E}">
        <p14:creationId xmlns:p14="http://schemas.microsoft.com/office/powerpoint/2010/main" val="1957787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476672"/>
          </a:xfrm>
        </p:spPr>
        <p:txBody>
          <a:bodyPr>
            <a:normAutofit/>
          </a:bodyPr>
          <a:lstStyle/>
          <a:p>
            <a:r>
              <a:rPr lang="ru-RU" sz="2000" b="1" dirty="0" smtClean="0"/>
              <a:t>События</a:t>
            </a:r>
            <a:endParaRPr lang="ru-RU" sz="2000" dirty="0"/>
          </a:p>
        </p:txBody>
      </p:sp>
      <p:sp>
        <p:nvSpPr>
          <p:cNvPr id="3" name="Объект 2"/>
          <p:cNvSpPr>
            <a:spLocks noGrp="1"/>
          </p:cNvSpPr>
          <p:nvPr>
            <p:ph idx="1"/>
          </p:nvPr>
        </p:nvSpPr>
        <p:spPr>
          <a:xfrm>
            <a:off x="251520" y="476672"/>
            <a:ext cx="8435280" cy="6120680"/>
          </a:xfrm>
        </p:spPr>
        <p:txBody>
          <a:bodyPr>
            <a:normAutofit fontScale="92500" lnSpcReduction="20000"/>
          </a:bodyPr>
          <a:lstStyle/>
          <a:p>
            <a:pPr marL="0" indent="0">
              <a:buNone/>
            </a:pPr>
            <a:r>
              <a:rPr lang="ru-RU" b="1" i="1" dirty="0"/>
              <a:t>Событие</a:t>
            </a:r>
            <a:r>
              <a:rPr lang="ru-RU" dirty="0"/>
              <a:t> — это элемент класса, позволяющий ему посылать другим объектам уведомления об изменении своего состояния. При этом для объектов, являющихся наблюдателями события, активизируются методы-обработчики этого события. Обработчики должны быть зарегистрированы в объекте-источнике события. Таким образом, механизм событий формализует на языковом уровне паттерн </a:t>
            </a:r>
            <a:r>
              <a:rPr lang="ru-RU" dirty="0" smtClean="0"/>
              <a:t>«наблюдатель».</a:t>
            </a:r>
            <a:endParaRPr lang="ru-RU" dirty="0"/>
          </a:p>
          <a:p>
            <a:pPr marL="0" indent="0">
              <a:buNone/>
            </a:pPr>
            <a:r>
              <a:rPr lang="ru-RU" dirty="0"/>
              <a:t>Механизм событий можно также описать с помощью модели </a:t>
            </a:r>
            <a:r>
              <a:rPr lang="ru-RU" dirty="0" smtClean="0"/>
              <a:t>«публикация </a:t>
            </a:r>
            <a:r>
              <a:rPr lang="ru-RU" dirty="0"/>
              <a:t>— </a:t>
            </a:r>
            <a:r>
              <a:rPr lang="ru-RU" dirty="0" smtClean="0"/>
              <a:t>подписка»: </a:t>
            </a:r>
            <a:r>
              <a:rPr lang="ru-RU" dirty="0"/>
              <a:t>один класс, являющийся отправителем (</a:t>
            </a:r>
            <a:r>
              <a:rPr lang="ru-RU" dirty="0" err="1">
                <a:solidFill>
                  <a:srgbClr val="0070C0"/>
                </a:solidFill>
              </a:rPr>
              <a:t>sender</a:t>
            </a:r>
            <a:r>
              <a:rPr lang="ru-RU" dirty="0"/>
              <a:t>) сообщения, публикует события, которые он может инициировать, а другие классы, являющиеся получателями (</a:t>
            </a:r>
            <a:r>
              <a:rPr lang="ru-RU" dirty="0" err="1">
                <a:solidFill>
                  <a:srgbClr val="0070C0"/>
                </a:solidFill>
              </a:rPr>
              <a:t>receivers</a:t>
            </a:r>
            <a:r>
              <a:rPr lang="ru-RU" dirty="0"/>
              <a:t>) сообщения, подписываются на получение этих событий.</a:t>
            </a:r>
          </a:p>
        </p:txBody>
      </p:sp>
    </p:spTree>
    <p:extLst>
      <p:ext uri="{BB962C8B-B14F-4D97-AF65-F5344CB8AC3E}">
        <p14:creationId xmlns:p14="http://schemas.microsoft.com/office/powerpoint/2010/main" val="506206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260648"/>
            <a:ext cx="8712968" cy="6408712"/>
          </a:xfrm>
        </p:spPr>
        <p:txBody>
          <a:bodyPr>
            <a:noAutofit/>
          </a:bodyPr>
          <a:lstStyle/>
          <a:p>
            <a:pPr marL="0" indent="0">
              <a:buNone/>
            </a:pPr>
            <a:r>
              <a:rPr lang="ru-RU" sz="2400" dirty="0"/>
              <a:t>События построены на основе делегатов: с помощью делегатов вызываются методы-обработчики событий. Поэтому создание события в классе состоит из следующих частей</a:t>
            </a:r>
            <a:r>
              <a:rPr lang="ru-RU" sz="2400" dirty="0" smtClean="0"/>
              <a:t>:</a:t>
            </a:r>
            <a:endParaRPr lang="ru-RU" sz="2400" dirty="0"/>
          </a:p>
          <a:p>
            <a:r>
              <a:rPr lang="ru-RU" sz="2400" dirty="0"/>
              <a:t>описание делегата, задающего сигнатуру обработчиков событий;</a:t>
            </a:r>
          </a:p>
          <a:p>
            <a:r>
              <a:rPr lang="ru-RU" sz="2400" dirty="0"/>
              <a:t>описание события;</a:t>
            </a:r>
          </a:p>
          <a:p>
            <a:r>
              <a:rPr lang="ru-RU" sz="2400" dirty="0"/>
              <a:t>описание метода (методов), инициирующих событие.</a:t>
            </a:r>
          </a:p>
          <a:p>
            <a:r>
              <a:rPr lang="ru-RU" sz="2400" dirty="0"/>
              <a:t>Синтаксис события похож на синтаксис делегата</a:t>
            </a:r>
            <a:r>
              <a:rPr lang="ru-RU" sz="2400" dirty="0" smtClean="0"/>
              <a:t>:</a:t>
            </a:r>
            <a:endParaRPr lang="ru-RU" sz="2400" dirty="0"/>
          </a:p>
          <a:p>
            <a:pPr marL="0" indent="0">
              <a:buNone/>
            </a:pPr>
            <a:r>
              <a:rPr lang="ru-RU" sz="2400" dirty="0">
                <a:solidFill>
                  <a:srgbClr val="0070C0"/>
                </a:solidFill>
              </a:rPr>
              <a:t>[ атрибуты ] [ спецификаторы ] </a:t>
            </a:r>
            <a:r>
              <a:rPr lang="ru-RU" sz="2400" dirty="0" err="1">
                <a:solidFill>
                  <a:srgbClr val="0070C0"/>
                </a:solidFill>
              </a:rPr>
              <a:t>event</a:t>
            </a:r>
            <a:r>
              <a:rPr lang="ru-RU" sz="2400" dirty="0">
                <a:solidFill>
                  <a:srgbClr val="0070C0"/>
                </a:solidFill>
              </a:rPr>
              <a:t> тип </a:t>
            </a:r>
            <a:r>
              <a:rPr lang="ru-RU" sz="2400" dirty="0" err="1" smtClean="0">
                <a:solidFill>
                  <a:srgbClr val="0070C0"/>
                </a:solidFill>
              </a:rPr>
              <a:t>имя_события</a:t>
            </a:r>
            <a:endParaRPr lang="ru-RU" sz="2400" dirty="0" smtClean="0">
              <a:solidFill>
                <a:srgbClr val="0070C0"/>
              </a:solidFill>
            </a:endParaRPr>
          </a:p>
          <a:p>
            <a:pPr marL="0" indent="0">
              <a:buNone/>
            </a:pPr>
            <a:endParaRPr lang="ru-RU" sz="2400" dirty="0">
              <a:solidFill>
                <a:srgbClr val="0070C0"/>
              </a:solidFill>
            </a:endParaRPr>
          </a:p>
          <a:p>
            <a:pPr marL="0" indent="0">
              <a:buNone/>
            </a:pPr>
            <a:r>
              <a:rPr lang="ru-RU" sz="2400" dirty="0"/>
              <a:t>Для событий применяются спецификаторы new, </a:t>
            </a:r>
            <a:r>
              <a:rPr lang="ru-RU" sz="2400" dirty="0" err="1"/>
              <a:t>public</a:t>
            </a:r>
            <a:r>
              <a:rPr lang="ru-RU" sz="2400" dirty="0"/>
              <a:t>, </a:t>
            </a:r>
            <a:r>
              <a:rPr lang="ru-RU" sz="2400" dirty="0" err="1"/>
              <a:t>protected</a:t>
            </a:r>
            <a:r>
              <a:rPr lang="ru-RU" sz="2400" dirty="0"/>
              <a:t>, </a:t>
            </a:r>
            <a:r>
              <a:rPr lang="ru-RU" sz="2400" dirty="0" err="1" smtClean="0"/>
              <a:t>internal</a:t>
            </a:r>
            <a:r>
              <a:rPr lang="ru-RU" sz="2400" dirty="0" smtClean="0"/>
              <a:t>, </a:t>
            </a:r>
            <a:r>
              <a:rPr lang="ru-RU" sz="2400" dirty="0" err="1" smtClean="0"/>
              <a:t>private</a:t>
            </a:r>
            <a:r>
              <a:rPr lang="ru-RU" sz="2400" dirty="0" smtClean="0"/>
              <a:t>, </a:t>
            </a:r>
            <a:r>
              <a:rPr lang="ru-RU" sz="2400" dirty="0" err="1" smtClean="0"/>
              <a:t>static</a:t>
            </a:r>
            <a:r>
              <a:rPr lang="ru-RU" sz="2400" dirty="0" smtClean="0"/>
              <a:t>, </a:t>
            </a:r>
            <a:r>
              <a:rPr lang="ru-RU" sz="2400" dirty="0" err="1" smtClean="0"/>
              <a:t>virtual</a:t>
            </a:r>
            <a:r>
              <a:rPr lang="ru-RU" sz="2400" dirty="0" smtClean="0"/>
              <a:t>, </a:t>
            </a:r>
            <a:r>
              <a:rPr lang="ru-RU" sz="2400" dirty="0" err="1" smtClean="0"/>
              <a:t>sealed</a:t>
            </a:r>
            <a:r>
              <a:rPr lang="ru-RU" sz="2400" dirty="0" smtClean="0"/>
              <a:t>, </a:t>
            </a:r>
            <a:r>
              <a:rPr lang="ru-RU" sz="2400" dirty="0" err="1" smtClean="0"/>
              <a:t>override</a:t>
            </a:r>
            <a:r>
              <a:rPr lang="ru-RU" sz="2400" dirty="0" smtClean="0"/>
              <a:t>, </a:t>
            </a:r>
            <a:r>
              <a:rPr lang="ru-RU" sz="2400" dirty="0" err="1" smtClean="0"/>
              <a:t>abstract</a:t>
            </a:r>
            <a:r>
              <a:rPr lang="ru-RU" sz="2400" dirty="0" smtClean="0"/>
              <a:t> </a:t>
            </a:r>
            <a:r>
              <a:rPr lang="ru-RU" sz="2400" dirty="0"/>
              <a:t>и </a:t>
            </a:r>
            <a:r>
              <a:rPr lang="ru-RU" sz="2400" dirty="0" err="1"/>
              <a:t>extern</a:t>
            </a:r>
            <a:r>
              <a:rPr lang="ru-RU" sz="2400" dirty="0"/>
              <a:t>. Например, так же как и методы, событие может быть статическим </a:t>
            </a:r>
            <a:r>
              <a:rPr lang="ru-RU" sz="2400" dirty="0" smtClean="0"/>
              <a:t>(</a:t>
            </a:r>
            <a:r>
              <a:rPr lang="ru-RU" sz="2400" dirty="0" err="1" smtClean="0">
                <a:solidFill>
                  <a:srgbClr val="0070C0"/>
                </a:solidFill>
              </a:rPr>
              <a:t>static</a:t>
            </a:r>
            <a:r>
              <a:rPr lang="ru-RU" sz="2400" dirty="0" smtClean="0"/>
              <a:t>), </a:t>
            </a:r>
            <a:r>
              <a:rPr lang="ru-RU" sz="2400" dirty="0"/>
              <a:t>тогда оно связано с классом в целом, или обычным — в этом случае оно связано с экземпляром класса. Тип события — это тип делегата, на котором основано событие.</a:t>
            </a:r>
          </a:p>
        </p:txBody>
      </p:sp>
    </p:spTree>
    <p:extLst>
      <p:ext uri="{BB962C8B-B14F-4D97-AF65-F5344CB8AC3E}">
        <p14:creationId xmlns:p14="http://schemas.microsoft.com/office/powerpoint/2010/main" val="591514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16632"/>
            <a:ext cx="8784976" cy="6480720"/>
          </a:xfrm>
        </p:spPr>
        <p:txBody>
          <a:bodyPr>
            <a:normAutofit fontScale="85000" lnSpcReduction="10000"/>
          </a:bodyPr>
          <a:lstStyle/>
          <a:p>
            <a:pPr marL="0" indent="0">
              <a:buNone/>
            </a:pPr>
            <a:r>
              <a:rPr lang="ru-RU" dirty="0"/>
              <a:t>Пример описания делегата и соответствующего ему события:</a:t>
            </a:r>
          </a:p>
          <a:p>
            <a:pPr marL="0" indent="0">
              <a:buNone/>
            </a:pPr>
            <a:endParaRPr lang="ru-RU" dirty="0"/>
          </a:p>
          <a:p>
            <a:pPr marL="0" indent="0">
              <a:buNone/>
            </a:pPr>
            <a:r>
              <a:rPr lang="ru-RU" dirty="0" err="1"/>
              <a:t>public</a:t>
            </a:r>
            <a:r>
              <a:rPr lang="ru-RU" dirty="0"/>
              <a:t> </a:t>
            </a:r>
            <a:r>
              <a:rPr lang="ru-RU" dirty="0" err="1"/>
              <a:t>delegate</a:t>
            </a:r>
            <a:r>
              <a:rPr lang="ru-RU" dirty="0"/>
              <a:t> </a:t>
            </a:r>
            <a:r>
              <a:rPr lang="ru-RU" dirty="0" err="1"/>
              <a:t>void</a:t>
            </a:r>
            <a:r>
              <a:rPr lang="ru-RU" dirty="0"/>
              <a:t> </a:t>
            </a:r>
            <a:r>
              <a:rPr lang="ru-RU" dirty="0" err="1"/>
              <a:t>Del</a:t>
            </a:r>
            <a:r>
              <a:rPr lang="ru-RU" dirty="0"/>
              <a:t>( </a:t>
            </a:r>
            <a:r>
              <a:rPr lang="ru-RU" dirty="0" err="1"/>
              <a:t>object</a:t>
            </a:r>
            <a:r>
              <a:rPr lang="ru-RU" dirty="0"/>
              <a:t> o );             </a:t>
            </a:r>
            <a:r>
              <a:rPr lang="ru-RU" dirty="0" smtClean="0"/>
              <a:t>// </a:t>
            </a:r>
            <a:r>
              <a:rPr lang="ru-RU" sz="2400" dirty="0" smtClean="0"/>
              <a:t>объявление делегата</a:t>
            </a:r>
            <a:endParaRPr lang="ru-RU" sz="2400" dirty="0"/>
          </a:p>
          <a:p>
            <a:pPr marL="0" indent="0">
              <a:buNone/>
            </a:pPr>
            <a:r>
              <a:rPr lang="ru-RU" dirty="0" err="1"/>
              <a:t>class</a:t>
            </a:r>
            <a:r>
              <a:rPr lang="ru-RU" dirty="0"/>
              <a:t> A</a:t>
            </a:r>
          </a:p>
          <a:p>
            <a:pPr marL="0" indent="0">
              <a:buNone/>
            </a:pPr>
            <a:r>
              <a:rPr lang="ru-RU" dirty="0"/>
              <a:t>{</a:t>
            </a:r>
          </a:p>
          <a:p>
            <a:pPr marL="0" indent="0">
              <a:buNone/>
            </a:pPr>
            <a:r>
              <a:rPr lang="ru-RU" dirty="0"/>
              <a:t>    </a:t>
            </a:r>
            <a:r>
              <a:rPr lang="ru-RU" dirty="0" err="1"/>
              <a:t>public</a:t>
            </a:r>
            <a:r>
              <a:rPr lang="ru-RU" dirty="0"/>
              <a:t> </a:t>
            </a:r>
            <a:r>
              <a:rPr lang="ru-RU" dirty="0" err="1"/>
              <a:t>event</a:t>
            </a:r>
            <a:r>
              <a:rPr lang="ru-RU" dirty="0"/>
              <a:t> </a:t>
            </a:r>
            <a:r>
              <a:rPr lang="ru-RU" dirty="0" err="1"/>
              <a:t>Del</a:t>
            </a:r>
            <a:r>
              <a:rPr lang="ru-RU" dirty="0"/>
              <a:t> </a:t>
            </a:r>
            <a:r>
              <a:rPr lang="ru-RU" dirty="0" err="1"/>
              <a:t>Oops</a:t>
            </a:r>
            <a:r>
              <a:rPr lang="ru-RU" dirty="0"/>
              <a:t>;                             // </a:t>
            </a:r>
            <a:r>
              <a:rPr lang="ru-RU" sz="2400" dirty="0"/>
              <a:t>объявление события</a:t>
            </a:r>
          </a:p>
          <a:p>
            <a:pPr marL="0" indent="0">
              <a:buNone/>
            </a:pPr>
            <a:r>
              <a:rPr lang="ru-RU" dirty="0"/>
              <a:t>    ...</a:t>
            </a:r>
          </a:p>
          <a:p>
            <a:pPr marL="0" indent="0">
              <a:buNone/>
            </a:pPr>
            <a:r>
              <a:rPr lang="ru-RU" dirty="0"/>
              <a:t>}</a:t>
            </a:r>
          </a:p>
          <a:p>
            <a:pPr marL="0" indent="0">
              <a:buNone/>
            </a:pPr>
            <a:r>
              <a:rPr lang="ru-RU" dirty="0"/>
              <a:t>Обработка событий выполняется в классах-получателях сообщения. Для этого в них описываются методы-обработчики событий, сигнатура которых соответствует типу делегата. Каждый объект (не класс!), желающий получать сообщение, должен зарегистрировать в объекте-отправителе этот метод.</a:t>
            </a:r>
          </a:p>
        </p:txBody>
      </p:sp>
    </p:spTree>
    <p:extLst>
      <p:ext uri="{BB962C8B-B14F-4D97-AF65-F5344CB8AC3E}">
        <p14:creationId xmlns:p14="http://schemas.microsoft.com/office/powerpoint/2010/main" val="1553053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332656"/>
            <a:ext cx="8712968" cy="6336704"/>
          </a:xfrm>
        </p:spPr>
        <p:txBody>
          <a:bodyPr/>
          <a:lstStyle/>
          <a:p>
            <a:pPr marL="0" indent="0">
              <a:buNone/>
            </a:pPr>
            <a:r>
              <a:rPr lang="ru-RU" altLang="ru-RU" dirty="0"/>
              <a:t>Чтобы стать наблюдателем, объект должен иметь обработчик события и зарегистрировать его в </a:t>
            </a:r>
            <a:r>
              <a:rPr lang="ru-RU" altLang="ru-RU" dirty="0" smtClean="0"/>
              <a:t>объекте-источнике</a:t>
            </a:r>
          </a:p>
          <a:p>
            <a:pPr marL="0" indent="0">
              <a:buNone/>
            </a:pPr>
            <a:endParaRPr lang="ru-RU" altLang="ru-RU" dirty="0"/>
          </a:p>
          <a:p>
            <a:pPr marL="0" indent="0">
              <a:buNone/>
            </a:pP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60" y="2348880"/>
            <a:ext cx="8729663"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855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16632"/>
            <a:ext cx="8507288" cy="6624736"/>
          </a:xfrm>
        </p:spPr>
        <p:txBody>
          <a:bodyPr>
            <a:normAutofit fontScale="62500" lnSpcReduction="20000"/>
          </a:bodyPr>
          <a:lstStyle/>
          <a:p>
            <a:pPr marL="0" indent="0">
              <a:buNone/>
            </a:pPr>
            <a:r>
              <a:rPr lang="en-US" dirty="0"/>
              <a:t>using System;</a:t>
            </a:r>
          </a:p>
          <a:p>
            <a:pPr marL="0" indent="0">
              <a:buNone/>
            </a:pPr>
            <a:r>
              <a:rPr lang="en-US" dirty="0"/>
              <a:t>namespace ConsoleApplication1</a:t>
            </a:r>
          </a:p>
          <a:p>
            <a:pPr marL="0" indent="0">
              <a:buNone/>
            </a:pPr>
            <a:r>
              <a:rPr lang="en-US" dirty="0"/>
              <a:t>{</a:t>
            </a:r>
          </a:p>
          <a:p>
            <a:pPr marL="0" indent="0">
              <a:buNone/>
            </a:pPr>
            <a:r>
              <a:rPr lang="en-US" dirty="0"/>
              <a:t>    public delegate void Del();                       // </a:t>
            </a:r>
            <a:r>
              <a:rPr lang="ru-RU" dirty="0"/>
              <a:t>объявление делегата</a:t>
            </a:r>
          </a:p>
          <a:p>
            <a:pPr marL="0" indent="0">
              <a:buNone/>
            </a:pPr>
            <a:endParaRPr lang="ru-RU" dirty="0"/>
          </a:p>
          <a:p>
            <a:pPr marL="0" indent="0">
              <a:buNone/>
            </a:pPr>
            <a:r>
              <a:rPr lang="ru-RU" dirty="0"/>
              <a:t>    </a:t>
            </a:r>
            <a:r>
              <a:rPr lang="en-US" dirty="0"/>
              <a:t>class </a:t>
            </a:r>
            <a:r>
              <a:rPr lang="en-US" dirty="0" err="1"/>
              <a:t>Subj</a:t>
            </a:r>
            <a:r>
              <a:rPr lang="en-US" dirty="0"/>
              <a:t>                                             // </a:t>
            </a:r>
            <a:r>
              <a:rPr lang="ru-RU" dirty="0"/>
              <a:t>класс-источник</a:t>
            </a:r>
          </a:p>
          <a:p>
            <a:pPr marL="0" indent="0">
              <a:buNone/>
            </a:pPr>
            <a:r>
              <a:rPr lang="ru-RU" dirty="0"/>
              <a:t>    {</a:t>
            </a:r>
          </a:p>
          <a:p>
            <a:pPr marL="0" indent="0">
              <a:buNone/>
            </a:pPr>
            <a:r>
              <a:rPr lang="ru-RU" dirty="0"/>
              <a:t>        </a:t>
            </a:r>
            <a:r>
              <a:rPr lang="en-US" dirty="0"/>
              <a:t>public event Del Oops;                         // </a:t>
            </a:r>
            <a:r>
              <a:rPr lang="ru-RU" dirty="0"/>
              <a:t>объявление события</a:t>
            </a:r>
          </a:p>
          <a:p>
            <a:pPr marL="0" indent="0">
              <a:buNone/>
            </a:pPr>
            <a:endParaRPr lang="ru-RU" dirty="0"/>
          </a:p>
          <a:p>
            <a:pPr marL="0" indent="0">
              <a:buNone/>
            </a:pPr>
            <a:r>
              <a:rPr lang="ru-RU" dirty="0"/>
              <a:t>        </a:t>
            </a:r>
            <a:r>
              <a:rPr lang="en-US" dirty="0"/>
              <a:t>public void </a:t>
            </a:r>
            <a:r>
              <a:rPr lang="en-US" dirty="0" err="1"/>
              <a:t>CryOops</a:t>
            </a:r>
            <a:r>
              <a:rPr lang="en-US" dirty="0"/>
              <a:t>()                 // </a:t>
            </a:r>
            <a:r>
              <a:rPr lang="ru-RU" dirty="0"/>
              <a:t>метод, инициирующий событие</a:t>
            </a:r>
          </a:p>
          <a:p>
            <a:pPr marL="0" indent="0">
              <a:buNone/>
            </a:pPr>
            <a:r>
              <a:rPr lang="ru-RU" dirty="0"/>
              <a:t>        {</a:t>
            </a:r>
          </a:p>
          <a:p>
            <a:pPr marL="0" indent="0">
              <a:buNone/>
            </a:pPr>
            <a:r>
              <a:rPr lang="ru-RU" dirty="0"/>
              <a:t>            </a:t>
            </a:r>
            <a:r>
              <a:rPr lang="en-US" dirty="0" err="1"/>
              <a:t>Console.WriteLine</a:t>
            </a:r>
            <a:r>
              <a:rPr lang="en-US" dirty="0"/>
              <a:t>( "</a:t>
            </a:r>
            <a:r>
              <a:rPr lang="ru-RU" dirty="0"/>
              <a:t>ОЙ!" );</a:t>
            </a:r>
          </a:p>
          <a:p>
            <a:pPr marL="0" indent="0">
              <a:buNone/>
            </a:pPr>
            <a:r>
              <a:rPr lang="ru-RU" dirty="0"/>
              <a:t>            </a:t>
            </a:r>
            <a:r>
              <a:rPr lang="en-US" dirty="0"/>
              <a:t>if ( Oops != null ) Oops();</a:t>
            </a:r>
          </a:p>
          <a:p>
            <a:pPr marL="0" indent="0">
              <a:buNone/>
            </a:pPr>
            <a:r>
              <a:rPr lang="en-US" dirty="0"/>
              <a:t>        }</a:t>
            </a:r>
          </a:p>
          <a:p>
            <a:pPr marL="0" indent="0">
              <a:buNone/>
            </a:pPr>
            <a:r>
              <a:rPr lang="en-US" dirty="0"/>
              <a:t>    }</a:t>
            </a:r>
          </a:p>
          <a:p>
            <a:pPr marL="0" indent="0">
              <a:buNone/>
            </a:pPr>
            <a:endParaRPr lang="en-US" dirty="0"/>
          </a:p>
          <a:p>
            <a:pPr marL="0" indent="0">
              <a:buNone/>
            </a:pPr>
            <a:r>
              <a:rPr lang="en-US" dirty="0"/>
              <a:t>    class </a:t>
            </a:r>
            <a:r>
              <a:rPr lang="en-US" dirty="0" err="1"/>
              <a:t>ObsA</a:t>
            </a:r>
            <a:r>
              <a:rPr lang="en-US" dirty="0"/>
              <a:t>                                          // </a:t>
            </a:r>
            <a:r>
              <a:rPr lang="ru-RU" dirty="0"/>
              <a:t>класс-наблюдатель</a:t>
            </a:r>
          </a:p>
          <a:p>
            <a:pPr marL="0" indent="0">
              <a:buNone/>
            </a:pPr>
            <a:r>
              <a:rPr lang="ru-RU" dirty="0"/>
              <a:t>    {</a:t>
            </a:r>
          </a:p>
          <a:p>
            <a:pPr marL="0" indent="0">
              <a:buNone/>
            </a:pPr>
            <a:r>
              <a:rPr lang="ru-RU" dirty="0"/>
              <a:t>        </a:t>
            </a:r>
            <a:r>
              <a:rPr lang="en-US" dirty="0"/>
              <a:t>public void Do();                    // </a:t>
            </a:r>
            <a:r>
              <a:rPr lang="ru-RU" dirty="0"/>
              <a:t>реакция на событие источника</a:t>
            </a:r>
          </a:p>
          <a:p>
            <a:pPr marL="0" indent="0">
              <a:buNone/>
            </a:pPr>
            <a:r>
              <a:rPr lang="ru-RU" dirty="0"/>
              <a:t>        </a:t>
            </a:r>
            <a:r>
              <a:rPr lang="ru-RU" dirty="0" smtClean="0"/>
              <a:t>{            </a:t>
            </a:r>
            <a:r>
              <a:rPr lang="en-US" dirty="0" err="1"/>
              <a:t>Console.WriteLine</a:t>
            </a:r>
            <a:r>
              <a:rPr lang="en-US" dirty="0"/>
              <a:t>( "</a:t>
            </a:r>
            <a:r>
              <a:rPr lang="ru-RU" dirty="0"/>
              <a:t>Бедняжка!" </a:t>
            </a:r>
            <a:r>
              <a:rPr lang="ru-RU" dirty="0" smtClean="0"/>
              <a:t>);        }     </a:t>
            </a:r>
            <a:r>
              <a:rPr lang="ru-RU" dirty="0"/>
              <a:t>}</a:t>
            </a:r>
          </a:p>
        </p:txBody>
      </p:sp>
    </p:spTree>
    <p:extLst>
      <p:ext uri="{BB962C8B-B14F-4D97-AF65-F5344CB8AC3E}">
        <p14:creationId xmlns:p14="http://schemas.microsoft.com/office/powerpoint/2010/main" val="2079853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16632"/>
            <a:ext cx="8784976" cy="6552728"/>
          </a:xfrm>
        </p:spPr>
        <p:txBody>
          <a:bodyPr>
            <a:normAutofit fontScale="62500" lnSpcReduction="20000"/>
          </a:bodyPr>
          <a:lstStyle/>
          <a:p>
            <a:pPr marL="0" indent="0">
              <a:buNone/>
            </a:pPr>
            <a:r>
              <a:rPr lang="en-US" dirty="0"/>
              <a:t>class </a:t>
            </a:r>
            <a:r>
              <a:rPr lang="en-US" dirty="0" err="1"/>
              <a:t>ObsB</a:t>
            </a:r>
            <a:r>
              <a:rPr lang="en-US" dirty="0"/>
              <a:t>                                          // </a:t>
            </a:r>
            <a:r>
              <a:rPr lang="ru-RU" dirty="0"/>
              <a:t>класс-наблюдатель</a:t>
            </a:r>
          </a:p>
          <a:p>
            <a:pPr marL="0" indent="0">
              <a:buNone/>
            </a:pPr>
            <a:r>
              <a:rPr lang="ru-RU" dirty="0"/>
              <a:t>    {</a:t>
            </a:r>
          </a:p>
          <a:p>
            <a:pPr marL="0" indent="0">
              <a:buNone/>
            </a:pPr>
            <a:r>
              <a:rPr lang="ru-RU" dirty="0"/>
              <a:t>        </a:t>
            </a:r>
            <a:r>
              <a:rPr lang="en-US" dirty="0"/>
              <a:t>public static void See()             // </a:t>
            </a:r>
            <a:r>
              <a:rPr lang="ru-RU" dirty="0"/>
              <a:t>реакция на событие источника</a:t>
            </a:r>
          </a:p>
          <a:p>
            <a:pPr marL="0" indent="0">
              <a:buNone/>
            </a:pPr>
            <a:r>
              <a:rPr lang="ru-RU" dirty="0"/>
              <a:t>        </a:t>
            </a:r>
            <a:r>
              <a:rPr lang="ru-RU" dirty="0" smtClean="0"/>
              <a:t>{            </a:t>
            </a:r>
            <a:r>
              <a:rPr lang="en-US" dirty="0" err="1"/>
              <a:t>Console.WriteLine</a:t>
            </a:r>
            <a:r>
              <a:rPr lang="en-US" dirty="0"/>
              <a:t>( "</a:t>
            </a:r>
            <a:r>
              <a:rPr lang="ru-RU" dirty="0"/>
              <a:t>Да ну, ерунда!" </a:t>
            </a:r>
            <a:r>
              <a:rPr lang="ru-RU" dirty="0" smtClean="0"/>
              <a:t>);        </a:t>
            </a:r>
            <a:r>
              <a:rPr lang="ru-RU" dirty="0"/>
              <a:t>}</a:t>
            </a:r>
          </a:p>
          <a:p>
            <a:pPr marL="0" indent="0">
              <a:buNone/>
            </a:pPr>
            <a:r>
              <a:rPr lang="ru-RU" dirty="0"/>
              <a:t>    </a:t>
            </a:r>
            <a:r>
              <a:rPr lang="ru-RU" dirty="0" smtClean="0"/>
              <a:t>}</a:t>
            </a:r>
            <a:endParaRPr lang="ru-RU" dirty="0"/>
          </a:p>
          <a:p>
            <a:pPr marL="0" indent="0">
              <a:buNone/>
            </a:pPr>
            <a:r>
              <a:rPr lang="ru-RU" dirty="0"/>
              <a:t>    </a:t>
            </a:r>
            <a:r>
              <a:rPr lang="en-US" dirty="0"/>
              <a:t>class Class1</a:t>
            </a:r>
          </a:p>
          <a:p>
            <a:pPr marL="0" indent="0">
              <a:buNone/>
            </a:pPr>
            <a:r>
              <a:rPr lang="en-US" dirty="0"/>
              <a:t>    {</a:t>
            </a:r>
          </a:p>
          <a:p>
            <a:pPr marL="0" indent="0">
              <a:buNone/>
            </a:pPr>
            <a:r>
              <a:rPr lang="en-US" dirty="0"/>
              <a:t>        static void Main()</a:t>
            </a:r>
          </a:p>
          <a:p>
            <a:pPr marL="0" indent="0">
              <a:buNone/>
            </a:pPr>
            <a:r>
              <a:rPr lang="en-US" dirty="0"/>
              <a:t>        {</a:t>
            </a:r>
          </a:p>
          <a:p>
            <a:pPr marL="0" indent="0">
              <a:buNone/>
            </a:pPr>
            <a:r>
              <a:rPr lang="en-US" dirty="0"/>
              <a:t>            </a:t>
            </a:r>
            <a:r>
              <a:rPr lang="en-US" dirty="0" err="1"/>
              <a:t>Subj</a:t>
            </a:r>
            <a:r>
              <a:rPr lang="en-US" dirty="0"/>
              <a:t> s  = new </a:t>
            </a:r>
            <a:r>
              <a:rPr lang="en-US" dirty="0" err="1"/>
              <a:t>Subj</a:t>
            </a:r>
            <a:r>
              <a:rPr lang="en-US" dirty="0"/>
              <a:t>();              //    </a:t>
            </a:r>
            <a:r>
              <a:rPr lang="ru-RU" dirty="0"/>
              <a:t>объект класса-источника</a:t>
            </a:r>
          </a:p>
          <a:p>
            <a:pPr marL="0" indent="0">
              <a:buNone/>
            </a:pPr>
            <a:endParaRPr lang="ru-RU" dirty="0"/>
          </a:p>
          <a:p>
            <a:pPr marL="0" indent="0">
              <a:buNone/>
            </a:pPr>
            <a:r>
              <a:rPr lang="ru-RU" dirty="0"/>
              <a:t>            </a:t>
            </a:r>
            <a:r>
              <a:rPr lang="en-US" dirty="0" err="1"/>
              <a:t>ObsA</a:t>
            </a:r>
            <a:r>
              <a:rPr lang="en-US" dirty="0"/>
              <a:t> o1 = new </a:t>
            </a:r>
            <a:r>
              <a:rPr lang="en-US" dirty="0" err="1"/>
              <a:t>ObsA</a:t>
            </a:r>
            <a:r>
              <a:rPr lang="en-US" dirty="0"/>
              <a:t>();              //                    </a:t>
            </a:r>
            <a:r>
              <a:rPr lang="ru-RU" dirty="0"/>
              <a:t>объекты</a:t>
            </a:r>
          </a:p>
          <a:p>
            <a:pPr marL="0" indent="0">
              <a:buNone/>
            </a:pPr>
            <a:r>
              <a:rPr lang="ru-RU" dirty="0"/>
              <a:t>            </a:t>
            </a:r>
            <a:r>
              <a:rPr lang="en-US" dirty="0" err="1"/>
              <a:t>ObsA</a:t>
            </a:r>
            <a:r>
              <a:rPr lang="en-US" dirty="0"/>
              <a:t> o2 = new </a:t>
            </a:r>
            <a:r>
              <a:rPr lang="en-US" dirty="0" err="1"/>
              <a:t>ObsA</a:t>
            </a:r>
            <a:r>
              <a:rPr lang="en-US" dirty="0"/>
              <a:t>();              //         </a:t>
            </a:r>
            <a:r>
              <a:rPr lang="ru-RU" dirty="0"/>
              <a:t>класса-наблюдателя</a:t>
            </a:r>
          </a:p>
          <a:p>
            <a:pPr marL="0" indent="0">
              <a:buNone/>
            </a:pPr>
            <a:endParaRPr lang="ru-RU" dirty="0"/>
          </a:p>
          <a:p>
            <a:pPr marL="0" indent="0">
              <a:buNone/>
            </a:pPr>
            <a:r>
              <a:rPr lang="ru-RU" dirty="0"/>
              <a:t>            </a:t>
            </a:r>
            <a:r>
              <a:rPr lang="en-US" dirty="0" err="1"/>
              <a:t>s.Oops</a:t>
            </a:r>
            <a:r>
              <a:rPr lang="en-US" dirty="0"/>
              <a:t> += new Del( o1.Do );        //                 </a:t>
            </a:r>
            <a:r>
              <a:rPr lang="ru-RU" dirty="0"/>
              <a:t>добавление</a:t>
            </a:r>
          </a:p>
          <a:p>
            <a:pPr marL="0" indent="0">
              <a:buNone/>
            </a:pPr>
            <a:r>
              <a:rPr lang="ru-RU" dirty="0"/>
              <a:t>            </a:t>
            </a:r>
            <a:r>
              <a:rPr lang="en-US" dirty="0" err="1"/>
              <a:t>s.Oops</a:t>
            </a:r>
            <a:r>
              <a:rPr lang="en-US" dirty="0"/>
              <a:t> += new Del( o2.Do );        //               </a:t>
            </a:r>
            <a:r>
              <a:rPr lang="ru-RU" dirty="0"/>
              <a:t>обработчиков</a:t>
            </a:r>
          </a:p>
          <a:p>
            <a:pPr marL="0" indent="0">
              <a:buNone/>
            </a:pPr>
            <a:r>
              <a:rPr lang="ru-RU" dirty="0"/>
              <a:t>            </a:t>
            </a:r>
            <a:r>
              <a:rPr lang="en-US" dirty="0" err="1"/>
              <a:t>s.Oops</a:t>
            </a:r>
            <a:r>
              <a:rPr lang="en-US" dirty="0"/>
              <a:t> += new Del( </a:t>
            </a:r>
            <a:r>
              <a:rPr lang="en-US" dirty="0" err="1"/>
              <a:t>ObsB.See</a:t>
            </a:r>
            <a:r>
              <a:rPr lang="en-US" dirty="0"/>
              <a:t> );     //                  </a:t>
            </a:r>
            <a:r>
              <a:rPr lang="ru-RU" dirty="0"/>
              <a:t>к событию</a:t>
            </a:r>
          </a:p>
          <a:p>
            <a:pPr marL="0" indent="0">
              <a:buNone/>
            </a:pPr>
            <a:endParaRPr lang="ru-RU" dirty="0"/>
          </a:p>
          <a:p>
            <a:pPr marL="0" indent="0">
              <a:buNone/>
            </a:pPr>
            <a:r>
              <a:rPr lang="ru-RU" dirty="0"/>
              <a:t>            </a:t>
            </a:r>
            <a:r>
              <a:rPr lang="en-US" dirty="0" err="1"/>
              <a:t>s.CryOops</a:t>
            </a:r>
            <a:r>
              <a:rPr lang="en-US" dirty="0"/>
              <a:t>();                       //      </a:t>
            </a:r>
            <a:r>
              <a:rPr lang="ru-RU" dirty="0"/>
              <a:t>инициирование события </a:t>
            </a:r>
          </a:p>
          <a:p>
            <a:pPr marL="0" indent="0">
              <a:buNone/>
            </a:pPr>
            <a:r>
              <a:rPr lang="ru-RU" dirty="0"/>
              <a:t>        </a:t>
            </a:r>
            <a:r>
              <a:rPr lang="ru-RU" dirty="0" smtClean="0"/>
              <a:t>}    } }</a:t>
            </a:r>
            <a:endParaRPr lang="ru-RU" dirty="0"/>
          </a:p>
        </p:txBody>
      </p:sp>
    </p:spTree>
    <p:extLst>
      <p:ext uri="{BB962C8B-B14F-4D97-AF65-F5344CB8AC3E}">
        <p14:creationId xmlns:p14="http://schemas.microsoft.com/office/powerpoint/2010/main" val="2974145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6632"/>
            <a:ext cx="8712968" cy="6624736"/>
          </a:xfrm>
        </p:spPr>
        <p:txBody>
          <a:bodyPr>
            <a:normAutofit fontScale="77500" lnSpcReduction="20000"/>
          </a:bodyPr>
          <a:lstStyle/>
          <a:p>
            <a:pPr marL="0" indent="0">
              <a:buNone/>
            </a:pPr>
            <a:r>
              <a:rPr lang="ru-RU" dirty="0"/>
              <a:t>Внешний код может работать с событиями единственным образом: добавлять обработчики в список или удалять их, поскольку вне класса могут использоваться только </a:t>
            </a:r>
            <a:r>
              <a:rPr lang="ru-RU" dirty="0" smtClean="0"/>
              <a:t>операции </a:t>
            </a:r>
            <a:r>
              <a:rPr lang="ru-RU" dirty="0" smtClean="0">
                <a:solidFill>
                  <a:srgbClr val="0070C0"/>
                </a:solidFill>
              </a:rPr>
              <a:t>+=</a:t>
            </a:r>
            <a:r>
              <a:rPr lang="ru-RU" dirty="0" smtClean="0"/>
              <a:t> и </a:t>
            </a:r>
            <a:r>
              <a:rPr lang="ru-RU" dirty="0" smtClean="0">
                <a:solidFill>
                  <a:srgbClr val="0070C0"/>
                </a:solidFill>
              </a:rPr>
              <a:t>-=</a:t>
            </a:r>
            <a:r>
              <a:rPr lang="ru-RU" dirty="0" smtClean="0"/>
              <a:t>. </a:t>
            </a:r>
            <a:r>
              <a:rPr lang="ru-RU" dirty="0"/>
              <a:t>Тип результата этих операций </a:t>
            </a:r>
            <a:r>
              <a:rPr lang="ru-RU" dirty="0" smtClean="0"/>
              <a:t>— </a:t>
            </a:r>
            <a:r>
              <a:rPr lang="ru-RU" dirty="0" err="1" smtClean="0">
                <a:solidFill>
                  <a:srgbClr val="0070C0"/>
                </a:solidFill>
              </a:rPr>
              <a:t>void</a:t>
            </a:r>
            <a:r>
              <a:rPr lang="ru-RU" dirty="0" smtClean="0"/>
              <a:t>, </a:t>
            </a:r>
            <a:r>
              <a:rPr lang="ru-RU" dirty="0"/>
              <a:t>в отличие от операций сложного присваивания для арифметических типов</a:t>
            </a:r>
            <a:r>
              <a:rPr lang="ru-RU" dirty="0" smtClean="0"/>
              <a:t>.</a:t>
            </a:r>
            <a:endParaRPr lang="ru-RU" dirty="0"/>
          </a:p>
          <a:p>
            <a:pPr marL="0" indent="0">
              <a:buNone/>
            </a:pPr>
            <a:r>
              <a:rPr lang="ru-RU" dirty="0"/>
              <a:t>Внутри класса, в котором описано событие, с ним можно обращаться, как с обычным полем, имеющим тип делегата: использовать операции отношения, присваивания и т. д. Значение события по умолчанию </a:t>
            </a:r>
            <a:r>
              <a:rPr lang="ru-RU" dirty="0" smtClean="0"/>
              <a:t>— </a:t>
            </a:r>
            <a:r>
              <a:rPr lang="ru-RU" dirty="0" err="1" smtClean="0">
                <a:solidFill>
                  <a:srgbClr val="0070C0"/>
                </a:solidFill>
              </a:rPr>
              <a:t>null</a:t>
            </a:r>
            <a:r>
              <a:rPr lang="ru-RU" dirty="0" smtClean="0"/>
              <a:t>.</a:t>
            </a:r>
            <a:endParaRPr lang="ru-RU" dirty="0"/>
          </a:p>
          <a:p>
            <a:pPr marL="0" indent="0">
              <a:buNone/>
            </a:pPr>
            <a:r>
              <a:rPr lang="ru-RU" dirty="0"/>
              <a:t>В </a:t>
            </a:r>
            <a:r>
              <a:rPr lang="ru-RU" dirty="0" smtClean="0"/>
              <a:t>библиотеке .</a:t>
            </a:r>
            <a:r>
              <a:rPr lang="ru-RU" dirty="0"/>
              <a:t>NET описано огромное количество стандартных делегатов, предназначенных для реализации механизма обработки событий. Большинство этих классов оформлено по одним и тем же правилам</a:t>
            </a:r>
            <a:r>
              <a:rPr lang="ru-RU" dirty="0" smtClean="0"/>
              <a:t>:</a:t>
            </a:r>
            <a:endParaRPr lang="ru-RU" dirty="0"/>
          </a:p>
          <a:p>
            <a:r>
              <a:rPr lang="ru-RU" dirty="0"/>
              <a:t>имя делегата заканчивается </a:t>
            </a:r>
            <a:r>
              <a:rPr lang="ru-RU" dirty="0" smtClean="0"/>
              <a:t>суффиксом </a:t>
            </a:r>
            <a:r>
              <a:rPr lang="ru-RU" dirty="0" err="1" smtClean="0">
                <a:solidFill>
                  <a:srgbClr val="0070C0"/>
                </a:solidFill>
              </a:rPr>
              <a:t>EventHandler</a:t>
            </a:r>
            <a:r>
              <a:rPr lang="ru-RU" dirty="0" smtClean="0"/>
              <a:t>;</a:t>
            </a:r>
            <a:endParaRPr lang="ru-RU" dirty="0"/>
          </a:p>
          <a:p>
            <a:r>
              <a:rPr lang="ru-RU" dirty="0"/>
              <a:t>делегат получает два параметра:</a:t>
            </a:r>
          </a:p>
          <a:p>
            <a:pPr lvl="1"/>
            <a:r>
              <a:rPr lang="ru-RU" dirty="0"/>
              <a:t>первый параметр задает источник события и имеет </a:t>
            </a:r>
            <a:r>
              <a:rPr lang="ru-RU" dirty="0" smtClean="0"/>
              <a:t>тип </a:t>
            </a:r>
            <a:r>
              <a:rPr lang="ru-RU" dirty="0" err="1" smtClean="0">
                <a:solidFill>
                  <a:srgbClr val="0070C0"/>
                </a:solidFill>
              </a:rPr>
              <a:t>object</a:t>
            </a:r>
            <a:r>
              <a:rPr lang="ru-RU" dirty="0" smtClean="0"/>
              <a:t>;</a:t>
            </a:r>
            <a:endParaRPr lang="ru-RU" dirty="0"/>
          </a:p>
          <a:p>
            <a:pPr lvl="1"/>
            <a:r>
              <a:rPr lang="ru-RU" dirty="0"/>
              <a:t>второй параметр задает аргументы события и имеет </a:t>
            </a:r>
            <a:r>
              <a:rPr lang="ru-RU" dirty="0" smtClean="0"/>
              <a:t>тип </a:t>
            </a:r>
            <a:r>
              <a:rPr lang="ru-RU" dirty="0" err="1" smtClean="0">
                <a:solidFill>
                  <a:srgbClr val="0070C0"/>
                </a:solidFill>
              </a:rPr>
              <a:t>EventArgs</a:t>
            </a:r>
            <a:r>
              <a:rPr lang="ru-RU" dirty="0"/>
              <a:t> </a:t>
            </a:r>
            <a:r>
              <a:rPr lang="ru-RU" dirty="0" smtClean="0"/>
              <a:t>или </a:t>
            </a:r>
            <a:r>
              <a:rPr lang="ru-RU" dirty="0"/>
              <a:t>производный от него.</a:t>
            </a:r>
          </a:p>
        </p:txBody>
      </p:sp>
    </p:spTree>
    <p:extLst>
      <p:ext uri="{BB962C8B-B14F-4D97-AF65-F5344CB8AC3E}">
        <p14:creationId xmlns:p14="http://schemas.microsoft.com/office/powerpoint/2010/main" val="4209511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6480720"/>
          </a:xfrm>
        </p:spPr>
        <p:txBody>
          <a:bodyPr/>
          <a:lstStyle/>
          <a:p>
            <a:pPr marL="0" indent="0">
              <a:buNone/>
            </a:pPr>
            <a:r>
              <a:rPr lang="ru-RU" dirty="0"/>
              <a:t>Если обработчикам события требуется специфическая </a:t>
            </a:r>
            <a:r>
              <a:rPr lang="ru-RU" i="1" dirty="0"/>
              <a:t>информация</a:t>
            </a:r>
            <a:r>
              <a:rPr lang="ru-RU" dirty="0"/>
              <a:t> о событии, то для этого создают </a:t>
            </a:r>
            <a:r>
              <a:rPr lang="ru-RU" i="1" dirty="0"/>
              <a:t>класс</a:t>
            </a:r>
            <a:r>
              <a:rPr lang="ru-RU" dirty="0"/>
              <a:t>, производный от стандартного </a:t>
            </a:r>
            <a:r>
              <a:rPr lang="ru-RU" dirty="0" smtClean="0"/>
              <a:t>класса </a:t>
            </a:r>
            <a:r>
              <a:rPr lang="ru-RU" dirty="0" err="1" smtClean="0">
                <a:solidFill>
                  <a:srgbClr val="0070C0"/>
                </a:solidFill>
              </a:rPr>
              <a:t>EventArgs</a:t>
            </a:r>
            <a:r>
              <a:rPr lang="ru-RU" dirty="0"/>
              <a:t>, и добавляют в него необходимую информацию. Если делегат не использует такую информацию, можно обойтись стандартным классом </a:t>
            </a:r>
            <a:r>
              <a:rPr lang="ru-RU" dirty="0" smtClean="0"/>
              <a:t>делегата </a:t>
            </a:r>
            <a:r>
              <a:rPr lang="ru-RU" dirty="0" err="1" smtClean="0">
                <a:solidFill>
                  <a:srgbClr val="0070C0"/>
                </a:solidFill>
              </a:rPr>
              <a:t>System.EventHandler</a:t>
            </a:r>
            <a:r>
              <a:rPr lang="ru-RU" dirty="0"/>
              <a:t>.</a:t>
            </a:r>
          </a:p>
          <a:p>
            <a:pPr marL="0" indent="0">
              <a:buNone/>
            </a:pPr>
            <a:r>
              <a:rPr lang="ru-RU" dirty="0"/>
              <a:t>Имя обработчика события принято составлять из </a:t>
            </a:r>
            <a:r>
              <a:rPr lang="ru-RU" dirty="0" smtClean="0"/>
              <a:t>префикса </a:t>
            </a:r>
            <a:r>
              <a:rPr lang="ru-RU" dirty="0" err="1" smtClean="0">
                <a:solidFill>
                  <a:srgbClr val="0070C0"/>
                </a:solidFill>
              </a:rPr>
              <a:t>On</a:t>
            </a:r>
            <a:r>
              <a:rPr lang="ru-RU" dirty="0" smtClean="0"/>
              <a:t> и </a:t>
            </a:r>
            <a:r>
              <a:rPr lang="ru-RU" dirty="0"/>
              <a:t>имени события.</a:t>
            </a:r>
          </a:p>
          <a:p>
            <a:endParaRPr lang="ru-RU" dirty="0"/>
          </a:p>
        </p:txBody>
      </p:sp>
    </p:spTree>
    <p:extLst>
      <p:ext uri="{BB962C8B-B14F-4D97-AF65-F5344CB8AC3E}">
        <p14:creationId xmlns:p14="http://schemas.microsoft.com/office/powerpoint/2010/main" val="3637004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16632"/>
            <a:ext cx="8507288" cy="6552728"/>
          </a:xfrm>
        </p:spPr>
        <p:txBody>
          <a:bodyPr>
            <a:normAutofit fontScale="70000" lnSpcReduction="20000"/>
          </a:bodyPr>
          <a:lstStyle/>
          <a:p>
            <a:pPr marL="0" indent="0">
              <a:buNone/>
            </a:pPr>
            <a:r>
              <a:rPr lang="en-US" dirty="0"/>
              <a:t>using System;</a:t>
            </a:r>
          </a:p>
          <a:p>
            <a:pPr marL="0" indent="0">
              <a:buNone/>
            </a:pPr>
            <a:r>
              <a:rPr lang="en-US" dirty="0"/>
              <a:t>namespace ConsoleApplication1</a:t>
            </a:r>
          </a:p>
          <a:p>
            <a:pPr marL="0" indent="0">
              <a:buNone/>
            </a:pPr>
            <a:r>
              <a:rPr lang="en-US" dirty="0"/>
              <a:t>{</a:t>
            </a:r>
          </a:p>
          <a:p>
            <a:pPr marL="0" indent="0">
              <a:buNone/>
            </a:pPr>
            <a:r>
              <a:rPr lang="en-US" dirty="0"/>
              <a:t>    class </a:t>
            </a:r>
            <a:r>
              <a:rPr lang="en-US" dirty="0" err="1"/>
              <a:t>Subj</a:t>
            </a:r>
            <a:endParaRPr lang="en-US" dirty="0"/>
          </a:p>
          <a:p>
            <a:pPr marL="0" indent="0">
              <a:buNone/>
            </a:pPr>
            <a:r>
              <a:rPr lang="en-US" dirty="0"/>
              <a:t>    {</a:t>
            </a:r>
          </a:p>
          <a:p>
            <a:pPr marL="0" indent="0">
              <a:buNone/>
            </a:pPr>
            <a:r>
              <a:rPr lang="en-US" dirty="0"/>
              <a:t>        public event </a:t>
            </a:r>
            <a:r>
              <a:rPr lang="en-US" dirty="0" err="1"/>
              <a:t>EventHandler</a:t>
            </a:r>
            <a:r>
              <a:rPr lang="en-US" dirty="0"/>
              <a:t> Oops;</a:t>
            </a:r>
          </a:p>
          <a:p>
            <a:pPr marL="0" indent="0">
              <a:buNone/>
            </a:pPr>
            <a:endParaRPr lang="en-US" dirty="0"/>
          </a:p>
          <a:p>
            <a:pPr marL="0" indent="0">
              <a:buNone/>
            </a:pPr>
            <a:r>
              <a:rPr lang="en-US" dirty="0"/>
              <a:t>        public void </a:t>
            </a:r>
            <a:r>
              <a:rPr lang="en-US" dirty="0" err="1"/>
              <a:t>CryOops</a:t>
            </a:r>
            <a:r>
              <a:rPr lang="en-US" dirty="0"/>
              <a:t>()</a:t>
            </a:r>
          </a:p>
          <a:p>
            <a:pPr marL="0" indent="0">
              <a:buNone/>
            </a:pPr>
            <a:r>
              <a:rPr lang="en-US" dirty="0"/>
              <a:t>        {</a:t>
            </a:r>
          </a:p>
          <a:p>
            <a:pPr marL="0" indent="0">
              <a:buNone/>
            </a:pPr>
            <a:r>
              <a:rPr lang="en-US" dirty="0"/>
              <a:t>            </a:t>
            </a:r>
            <a:r>
              <a:rPr lang="en-US" dirty="0" err="1"/>
              <a:t>Console.WriteLine</a:t>
            </a:r>
            <a:r>
              <a:rPr lang="en-US" dirty="0"/>
              <a:t>( "</a:t>
            </a:r>
            <a:r>
              <a:rPr lang="ru-RU" dirty="0"/>
              <a:t>ОЙ!" );</a:t>
            </a:r>
          </a:p>
          <a:p>
            <a:pPr marL="0" indent="0">
              <a:buNone/>
            </a:pPr>
            <a:r>
              <a:rPr lang="ru-RU" dirty="0"/>
              <a:t>            </a:t>
            </a:r>
            <a:r>
              <a:rPr lang="en-US" dirty="0"/>
              <a:t>if ( Oops != null ) Oops( this, null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class </a:t>
            </a:r>
            <a:r>
              <a:rPr lang="en-US" dirty="0" err="1"/>
              <a:t>ObsA</a:t>
            </a:r>
            <a:endParaRPr lang="en-US" dirty="0"/>
          </a:p>
          <a:p>
            <a:pPr marL="0" indent="0">
              <a:buNone/>
            </a:pPr>
            <a:r>
              <a:rPr lang="en-US" dirty="0"/>
              <a:t>    {</a:t>
            </a:r>
          </a:p>
          <a:p>
            <a:pPr marL="0" indent="0">
              <a:buNone/>
            </a:pPr>
            <a:r>
              <a:rPr lang="en-US" dirty="0"/>
              <a:t>        public void </a:t>
            </a:r>
            <a:r>
              <a:rPr lang="en-US" dirty="0" err="1"/>
              <a:t>OnOops</a:t>
            </a:r>
            <a:r>
              <a:rPr lang="en-US" dirty="0"/>
              <a:t>( object sender, </a:t>
            </a:r>
            <a:r>
              <a:rPr lang="en-US" dirty="0" err="1"/>
              <a:t>EventArgs</a:t>
            </a:r>
            <a:r>
              <a:rPr lang="en-US" dirty="0"/>
              <a:t> e )</a:t>
            </a:r>
          </a:p>
          <a:p>
            <a:pPr marL="0" indent="0">
              <a:buNone/>
            </a:pPr>
            <a:r>
              <a:rPr lang="en-US" dirty="0"/>
              <a:t>        </a:t>
            </a:r>
            <a:r>
              <a:rPr lang="en-US" dirty="0" smtClean="0"/>
              <a:t>{            </a:t>
            </a:r>
            <a:r>
              <a:rPr lang="en-US" dirty="0" err="1"/>
              <a:t>Console.WriteLine</a:t>
            </a:r>
            <a:r>
              <a:rPr lang="en-US" dirty="0"/>
              <a:t>( "</a:t>
            </a:r>
            <a:r>
              <a:rPr lang="ru-RU" dirty="0"/>
              <a:t>Бедняжка!" </a:t>
            </a:r>
            <a:r>
              <a:rPr lang="ru-RU" dirty="0" smtClean="0"/>
              <a:t>);        </a:t>
            </a:r>
            <a:r>
              <a:rPr lang="ru-RU" dirty="0"/>
              <a:t>}</a:t>
            </a:r>
          </a:p>
          <a:p>
            <a:pPr marL="0" indent="0">
              <a:buNone/>
            </a:pPr>
            <a:r>
              <a:rPr lang="ru-RU" dirty="0"/>
              <a:t>    }</a:t>
            </a:r>
          </a:p>
        </p:txBody>
      </p:sp>
    </p:spTree>
    <p:extLst>
      <p:ext uri="{BB962C8B-B14F-4D97-AF65-F5344CB8AC3E}">
        <p14:creationId xmlns:p14="http://schemas.microsoft.com/office/powerpoint/2010/main" val="338400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ru-RU" altLang="en-US" sz="4000"/>
              <a:t>Классы обобщенных коллекций</a:t>
            </a:r>
          </a:p>
        </p:txBody>
      </p:sp>
      <p:sp>
        <p:nvSpPr>
          <p:cNvPr id="41987" name="Rectangle 3"/>
          <p:cNvSpPr>
            <a:spLocks noGrp="1" noChangeArrowheads="1"/>
          </p:cNvSpPr>
          <p:nvPr>
            <p:ph type="body" idx="1"/>
          </p:nvPr>
        </p:nvSpPr>
        <p:spPr>
          <a:xfrm>
            <a:off x="539750" y="1412875"/>
            <a:ext cx="8362950" cy="5073650"/>
          </a:xfrm>
        </p:spPr>
        <p:txBody>
          <a:bodyPr/>
          <a:lstStyle/>
          <a:p>
            <a:pPr>
              <a:lnSpc>
                <a:spcPct val="80000"/>
              </a:lnSpc>
            </a:pPr>
            <a:r>
              <a:rPr lang="ru-RU" altLang="en-US" sz="1800" b="1"/>
              <a:t>Collection&lt;T&gt;</a:t>
            </a:r>
            <a:r>
              <a:rPr lang="ru-RU" altLang="en-US" sz="1800"/>
              <a:t> </a:t>
            </a:r>
          </a:p>
          <a:p>
            <a:pPr lvl="1">
              <a:lnSpc>
                <a:spcPct val="80000"/>
              </a:lnSpc>
            </a:pPr>
            <a:r>
              <a:rPr lang="ru-RU" altLang="en-US" sz="1600"/>
              <a:t>IList&lt;T&gt;, ICollection&lt;T&gt;, IEnumerable&lt;T&gt;, IList, ICollection, IEnumerable </a:t>
            </a:r>
          </a:p>
          <a:p>
            <a:pPr lvl="1">
              <a:lnSpc>
                <a:spcPct val="80000"/>
              </a:lnSpc>
            </a:pPr>
            <a:r>
              <a:rPr lang="ru-RU" altLang="en-US" sz="1600"/>
              <a:t>Базовая обобщенная коллекция. Предназначена для наследования от нее; </a:t>
            </a:r>
          </a:p>
          <a:p>
            <a:pPr>
              <a:lnSpc>
                <a:spcPct val="80000"/>
              </a:lnSpc>
            </a:pPr>
            <a:r>
              <a:rPr lang="ru-RU" altLang="en-US" sz="1800" b="1"/>
              <a:t>List&lt;T&gt;</a:t>
            </a:r>
          </a:p>
          <a:p>
            <a:pPr lvl="1">
              <a:lnSpc>
                <a:spcPct val="80000"/>
              </a:lnSpc>
            </a:pPr>
            <a:r>
              <a:rPr lang="ru-RU" altLang="en-US" sz="1600"/>
              <a:t>IList&lt;T&gt;, ICollection&lt;T&gt;, IEnumerable&lt;T&gt;, IList, ICollection, IEnumerable</a:t>
            </a:r>
          </a:p>
          <a:p>
            <a:pPr lvl="1">
              <a:lnSpc>
                <a:spcPct val="80000"/>
              </a:lnSpc>
            </a:pPr>
            <a:r>
              <a:rPr lang="ru-RU" altLang="en-US" sz="1600"/>
              <a:t>обобщенная версия </a:t>
            </a:r>
            <a:r>
              <a:rPr lang="en-US" altLang="en-US" sz="1600"/>
              <a:t>ArrayList</a:t>
            </a:r>
            <a:r>
              <a:rPr lang="ru-RU" altLang="en-US" sz="1600"/>
              <a:t>;</a:t>
            </a:r>
          </a:p>
          <a:p>
            <a:pPr>
              <a:lnSpc>
                <a:spcPct val="80000"/>
              </a:lnSpc>
            </a:pPr>
            <a:r>
              <a:rPr lang="ru-RU" altLang="en-US" sz="1800" b="1"/>
              <a:t>LinkedList&lt;T&gt;</a:t>
            </a:r>
            <a:endParaRPr lang="en-US" altLang="en-US" sz="1800" b="1"/>
          </a:p>
          <a:p>
            <a:pPr lvl="1">
              <a:lnSpc>
                <a:spcPct val="80000"/>
              </a:lnSpc>
            </a:pPr>
            <a:r>
              <a:rPr lang="ru-RU" altLang="en-US" sz="1600"/>
              <a:t>ICollection&lt;T&gt;, IEnumerable&lt;T&gt;, ICollection, IEnumerable </a:t>
            </a:r>
            <a:endParaRPr lang="en-US" altLang="en-US" sz="1600"/>
          </a:p>
          <a:p>
            <a:pPr lvl="1">
              <a:lnSpc>
                <a:spcPct val="80000"/>
              </a:lnSpc>
            </a:pPr>
            <a:r>
              <a:rPr lang="ru-RU" altLang="en-US" sz="1600"/>
              <a:t>обобщенный двунаправленный линейный список;</a:t>
            </a:r>
          </a:p>
          <a:p>
            <a:pPr>
              <a:lnSpc>
                <a:spcPct val="80000"/>
              </a:lnSpc>
            </a:pPr>
            <a:r>
              <a:rPr lang="ru-RU" altLang="en-US" sz="1800" b="1"/>
              <a:t>Queue&lt;T&gt;</a:t>
            </a:r>
            <a:r>
              <a:rPr lang="ru-RU" altLang="en-US" sz="1800"/>
              <a:t> </a:t>
            </a:r>
            <a:endParaRPr lang="en-US" altLang="en-US" sz="1800"/>
          </a:p>
          <a:p>
            <a:pPr lvl="1">
              <a:lnSpc>
                <a:spcPct val="80000"/>
              </a:lnSpc>
            </a:pPr>
            <a:r>
              <a:rPr lang="ru-RU" altLang="en-US" sz="1600"/>
              <a:t>IEnumerable&lt;T&gt;, ICollection, IEnumerable </a:t>
            </a:r>
            <a:endParaRPr lang="en-US" altLang="en-US" sz="1600"/>
          </a:p>
          <a:p>
            <a:pPr lvl="1">
              <a:lnSpc>
                <a:spcPct val="80000"/>
              </a:lnSpc>
            </a:pPr>
            <a:r>
              <a:rPr lang="ru-RU" altLang="en-US" sz="1600"/>
              <a:t>обобщенная очередь;</a:t>
            </a:r>
          </a:p>
          <a:p>
            <a:pPr>
              <a:lnSpc>
                <a:spcPct val="80000"/>
              </a:lnSpc>
            </a:pPr>
            <a:r>
              <a:rPr lang="ru-RU" altLang="en-US" sz="1800" b="1"/>
              <a:t>Stack&lt;T&gt;</a:t>
            </a:r>
            <a:r>
              <a:rPr lang="ru-RU" altLang="en-US" sz="1800"/>
              <a:t> </a:t>
            </a:r>
            <a:endParaRPr lang="en-US" altLang="en-US" sz="1800"/>
          </a:p>
          <a:p>
            <a:pPr lvl="1">
              <a:lnSpc>
                <a:spcPct val="80000"/>
              </a:lnSpc>
            </a:pPr>
            <a:r>
              <a:rPr lang="ru-RU" altLang="en-US" sz="1600"/>
              <a:t>IEnumerable&lt;T&gt;, ICollection, IEnumerable </a:t>
            </a:r>
            <a:endParaRPr lang="en-US" altLang="en-US" sz="1600"/>
          </a:p>
          <a:p>
            <a:pPr lvl="1">
              <a:lnSpc>
                <a:spcPct val="80000"/>
              </a:lnSpc>
            </a:pPr>
            <a:r>
              <a:rPr lang="ru-RU" altLang="en-US" sz="1600"/>
              <a:t>обобщенный стек;</a:t>
            </a:r>
          </a:p>
          <a:p>
            <a:pPr>
              <a:lnSpc>
                <a:spcPct val="80000"/>
              </a:lnSpc>
            </a:pPr>
            <a:r>
              <a:rPr lang="ru-RU" altLang="en-US" sz="1800" b="1"/>
              <a:t>HashSet&lt;T&gt;</a:t>
            </a:r>
            <a:r>
              <a:rPr lang="ru-RU" altLang="en-US" sz="1800"/>
              <a:t> : </a:t>
            </a:r>
            <a:endParaRPr lang="en-US" altLang="en-US" sz="1800"/>
          </a:p>
          <a:p>
            <a:pPr lvl="1">
              <a:lnSpc>
                <a:spcPct val="80000"/>
              </a:lnSpc>
            </a:pPr>
            <a:r>
              <a:rPr lang="ru-RU" altLang="en-US" sz="1600"/>
              <a:t>ISet&lt;T&gt;, ICollection&lt;T&gt;, IEnumerable&lt;T&gt;, </a:t>
            </a:r>
            <a:endParaRPr lang="en-US" altLang="en-US" sz="1600"/>
          </a:p>
          <a:p>
            <a:pPr lvl="1">
              <a:lnSpc>
                <a:spcPct val="80000"/>
              </a:lnSpc>
            </a:pPr>
            <a:r>
              <a:rPr lang="ru-RU" altLang="en-US" sz="1600"/>
              <a:t>IEnumerable – обобщенное множество;</a:t>
            </a:r>
          </a:p>
          <a:p>
            <a:pPr>
              <a:lnSpc>
                <a:spcPct val="80000"/>
              </a:lnSpc>
            </a:pPr>
            <a:endParaRPr lang="ru-RU" altLang="en-US" sz="1800"/>
          </a:p>
          <a:p>
            <a:pPr>
              <a:lnSpc>
                <a:spcPct val="80000"/>
              </a:lnSpc>
              <a:buFontTx/>
              <a:buNone/>
            </a:pPr>
            <a:endParaRPr lang="ru-RU" altLang="en-US" sz="1800"/>
          </a:p>
        </p:txBody>
      </p:sp>
    </p:spTree>
    <p:extLst>
      <p:ext uri="{BB962C8B-B14F-4D97-AF65-F5344CB8AC3E}">
        <p14:creationId xmlns:p14="http://schemas.microsoft.com/office/powerpoint/2010/main" val="3537399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6632"/>
            <a:ext cx="8712968" cy="6552728"/>
          </a:xfrm>
        </p:spPr>
        <p:txBody>
          <a:bodyPr>
            <a:normAutofit fontScale="62500" lnSpcReduction="20000"/>
          </a:bodyPr>
          <a:lstStyle/>
          <a:p>
            <a:pPr marL="0" indent="0">
              <a:buNone/>
            </a:pPr>
            <a:r>
              <a:rPr lang="en-US" dirty="0"/>
              <a:t> class </a:t>
            </a:r>
            <a:r>
              <a:rPr lang="en-US" dirty="0" err="1"/>
              <a:t>ObsB</a:t>
            </a:r>
            <a:endParaRPr lang="en-US" dirty="0"/>
          </a:p>
          <a:p>
            <a:pPr marL="0" indent="0">
              <a:buNone/>
            </a:pPr>
            <a:r>
              <a:rPr lang="en-US" dirty="0"/>
              <a:t>    {</a:t>
            </a:r>
          </a:p>
          <a:p>
            <a:pPr marL="0" indent="0">
              <a:buNone/>
            </a:pPr>
            <a:r>
              <a:rPr lang="en-US" dirty="0"/>
              <a:t>        public static void </a:t>
            </a:r>
            <a:r>
              <a:rPr lang="en-US" dirty="0" err="1"/>
              <a:t>OnOops</a:t>
            </a:r>
            <a:r>
              <a:rPr lang="en-US" dirty="0"/>
              <a:t>( object sender, </a:t>
            </a:r>
            <a:r>
              <a:rPr lang="en-US" dirty="0" err="1"/>
              <a:t>EventArgs</a:t>
            </a:r>
            <a:r>
              <a:rPr lang="en-US" dirty="0"/>
              <a:t> e )</a:t>
            </a:r>
          </a:p>
          <a:p>
            <a:pPr marL="0" indent="0">
              <a:buNone/>
            </a:pPr>
            <a:r>
              <a:rPr lang="en-US" dirty="0"/>
              <a:t>        </a:t>
            </a:r>
            <a:r>
              <a:rPr lang="en-US" dirty="0" smtClean="0"/>
              <a:t>{            </a:t>
            </a:r>
            <a:r>
              <a:rPr lang="en-US" dirty="0" err="1"/>
              <a:t>Console.WriteLine</a:t>
            </a:r>
            <a:r>
              <a:rPr lang="en-US" dirty="0"/>
              <a:t>( "</a:t>
            </a:r>
            <a:r>
              <a:rPr lang="ru-RU" dirty="0"/>
              <a:t>Да ну, ерунда!" </a:t>
            </a:r>
            <a:r>
              <a:rPr lang="ru-RU" dirty="0" smtClean="0"/>
              <a:t>);        </a:t>
            </a:r>
            <a:r>
              <a:rPr lang="ru-RU" dirty="0"/>
              <a:t>}</a:t>
            </a:r>
          </a:p>
          <a:p>
            <a:pPr marL="0" indent="0">
              <a:buNone/>
            </a:pPr>
            <a:r>
              <a:rPr lang="ru-RU" dirty="0"/>
              <a:t>    }</a:t>
            </a:r>
          </a:p>
          <a:p>
            <a:pPr marL="0" indent="0">
              <a:buNone/>
            </a:pPr>
            <a:endParaRPr lang="ru-RU" dirty="0"/>
          </a:p>
          <a:p>
            <a:pPr marL="0" indent="0">
              <a:buNone/>
            </a:pPr>
            <a:r>
              <a:rPr lang="ru-RU" dirty="0"/>
              <a:t>    </a:t>
            </a:r>
            <a:r>
              <a:rPr lang="en-US" dirty="0"/>
              <a:t>class Class1</a:t>
            </a:r>
          </a:p>
          <a:p>
            <a:pPr marL="0" indent="0">
              <a:buNone/>
            </a:pPr>
            <a:r>
              <a:rPr lang="en-US" dirty="0"/>
              <a:t>    {   static void Main()</a:t>
            </a:r>
          </a:p>
          <a:p>
            <a:pPr marL="0" indent="0">
              <a:buNone/>
            </a:pPr>
            <a:r>
              <a:rPr lang="en-US" dirty="0"/>
              <a:t>        {</a:t>
            </a:r>
          </a:p>
          <a:p>
            <a:pPr marL="0" indent="0">
              <a:buNone/>
            </a:pPr>
            <a:r>
              <a:rPr lang="en-US" dirty="0"/>
              <a:t>            </a:t>
            </a:r>
            <a:r>
              <a:rPr lang="en-US" dirty="0" err="1"/>
              <a:t>Subj</a:t>
            </a:r>
            <a:r>
              <a:rPr lang="en-US" dirty="0"/>
              <a:t> s  = new </a:t>
            </a:r>
            <a:r>
              <a:rPr lang="en-US" dirty="0" err="1"/>
              <a:t>Subj</a:t>
            </a:r>
            <a:r>
              <a:rPr lang="en-US" dirty="0"/>
              <a:t>();</a:t>
            </a:r>
          </a:p>
          <a:p>
            <a:pPr marL="0" indent="0">
              <a:buNone/>
            </a:pPr>
            <a:endParaRPr lang="en-US" dirty="0"/>
          </a:p>
          <a:p>
            <a:pPr marL="0" indent="0">
              <a:buNone/>
            </a:pPr>
            <a:r>
              <a:rPr lang="en-US" dirty="0"/>
              <a:t>            </a:t>
            </a:r>
            <a:r>
              <a:rPr lang="en-US" dirty="0" err="1"/>
              <a:t>ObsA</a:t>
            </a:r>
            <a:r>
              <a:rPr lang="en-US" dirty="0"/>
              <a:t> o1 = new </a:t>
            </a:r>
            <a:r>
              <a:rPr lang="en-US" dirty="0" err="1"/>
              <a:t>ObsA</a:t>
            </a:r>
            <a:r>
              <a:rPr lang="en-US" dirty="0"/>
              <a:t>();</a:t>
            </a:r>
          </a:p>
          <a:p>
            <a:pPr marL="0" indent="0">
              <a:buNone/>
            </a:pPr>
            <a:r>
              <a:rPr lang="en-US" dirty="0"/>
              <a:t>            </a:t>
            </a:r>
            <a:r>
              <a:rPr lang="en-US" dirty="0" err="1"/>
              <a:t>ObsA</a:t>
            </a:r>
            <a:r>
              <a:rPr lang="en-US" dirty="0"/>
              <a:t> o2 = new </a:t>
            </a:r>
            <a:r>
              <a:rPr lang="en-US" dirty="0" err="1"/>
              <a:t>ObsA</a:t>
            </a:r>
            <a:r>
              <a:rPr lang="en-US" dirty="0"/>
              <a:t>();</a:t>
            </a:r>
          </a:p>
          <a:p>
            <a:pPr marL="0" indent="0">
              <a:buNone/>
            </a:pPr>
            <a:endParaRPr lang="en-US" dirty="0"/>
          </a:p>
          <a:p>
            <a:pPr marL="0" indent="0">
              <a:buNone/>
            </a:pPr>
            <a:r>
              <a:rPr lang="en-US" dirty="0"/>
              <a:t>            </a:t>
            </a:r>
            <a:r>
              <a:rPr lang="en-US" dirty="0" err="1"/>
              <a:t>s.Oops</a:t>
            </a:r>
            <a:r>
              <a:rPr lang="en-US" dirty="0"/>
              <a:t> += new </a:t>
            </a:r>
            <a:r>
              <a:rPr lang="en-US" dirty="0" err="1"/>
              <a:t>EventHandler</a:t>
            </a:r>
            <a:r>
              <a:rPr lang="en-US" dirty="0"/>
              <a:t>( o1.OnOops );</a:t>
            </a:r>
          </a:p>
          <a:p>
            <a:pPr marL="0" indent="0">
              <a:buNone/>
            </a:pPr>
            <a:r>
              <a:rPr lang="en-US" dirty="0"/>
              <a:t>            </a:t>
            </a:r>
            <a:r>
              <a:rPr lang="en-US" dirty="0" err="1"/>
              <a:t>s.Oops</a:t>
            </a:r>
            <a:r>
              <a:rPr lang="en-US" dirty="0"/>
              <a:t> += new </a:t>
            </a:r>
            <a:r>
              <a:rPr lang="en-US" dirty="0" err="1"/>
              <a:t>EventHandler</a:t>
            </a:r>
            <a:r>
              <a:rPr lang="en-US" dirty="0"/>
              <a:t>( o2.OnOops );</a:t>
            </a:r>
          </a:p>
          <a:p>
            <a:pPr marL="0" indent="0">
              <a:buNone/>
            </a:pPr>
            <a:r>
              <a:rPr lang="en-US" dirty="0"/>
              <a:t>            </a:t>
            </a:r>
            <a:r>
              <a:rPr lang="en-US" dirty="0" err="1"/>
              <a:t>s.Oops</a:t>
            </a:r>
            <a:r>
              <a:rPr lang="en-US" dirty="0"/>
              <a:t> += new </a:t>
            </a:r>
            <a:r>
              <a:rPr lang="en-US" dirty="0" err="1"/>
              <a:t>EventHandler</a:t>
            </a:r>
            <a:r>
              <a:rPr lang="en-US" dirty="0"/>
              <a:t>( </a:t>
            </a:r>
            <a:r>
              <a:rPr lang="en-US" dirty="0" err="1"/>
              <a:t>ObsB.OnOops</a:t>
            </a:r>
            <a:r>
              <a:rPr lang="en-US" dirty="0"/>
              <a:t> );</a:t>
            </a:r>
          </a:p>
          <a:p>
            <a:pPr marL="0" indent="0">
              <a:buNone/>
            </a:pPr>
            <a:endParaRPr lang="en-US" dirty="0"/>
          </a:p>
          <a:p>
            <a:pPr marL="0" indent="0">
              <a:buNone/>
            </a:pPr>
            <a:r>
              <a:rPr lang="en-US" dirty="0"/>
              <a:t>            </a:t>
            </a:r>
            <a:r>
              <a:rPr lang="en-US" dirty="0" err="1"/>
              <a:t>s.CryOops</a:t>
            </a:r>
            <a:r>
              <a:rPr lang="en-US" dirty="0"/>
              <a:t>();</a:t>
            </a:r>
          </a:p>
          <a:p>
            <a:pPr marL="0" indent="0">
              <a:buNone/>
            </a:pPr>
            <a:r>
              <a:rPr lang="en-US" dirty="0"/>
              <a:t>        </a:t>
            </a:r>
            <a:r>
              <a:rPr lang="en-US" dirty="0" smtClean="0"/>
              <a:t>}    }</a:t>
            </a:r>
            <a:r>
              <a:rPr lang="ru-RU" dirty="0" smtClean="0"/>
              <a:t> </a:t>
            </a:r>
            <a:r>
              <a:rPr lang="en-US" dirty="0" smtClean="0"/>
              <a:t>}</a:t>
            </a:r>
            <a:endParaRPr lang="ru-RU" dirty="0"/>
          </a:p>
        </p:txBody>
      </p:sp>
    </p:spTree>
    <p:extLst>
      <p:ext uri="{BB962C8B-B14F-4D97-AF65-F5344CB8AC3E}">
        <p14:creationId xmlns:p14="http://schemas.microsoft.com/office/powerpoint/2010/main" val="2877236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548680"/>
          </a:xfrm>
        </p:spPr>
        <p:txBody>
          <a:bodyPr>
            <a:normAutofit/>
          </a:bodyPr>
          <a:lstStyle/>
          <a:p>
            <a:r>
              <a:rPr lang="ru-RU" altLang="ru-RU" sz="2000" b="1" dirty="0"/>
              <a:t>Еще немного про делегаты и события</a:t>
            </a:r>
            <a:endParaRPr lang="ru-RU" sz="20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825" y="930670"/>
            <a:ext cx="8435975" cy="535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67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ru-RU" altLang="en-US"/>
              <a:t>Расширяющие методы</a:t>
            </a:r>
          </a:p>
        </p:txBody>
      </p:sp>
      <p:sp>
        <p:nvSpPr>
          <p:cNvPr id="52227" name="Rectangle 3"/>
          <p:cNvSpPr>
            <a:spLocks noGrp="1" noChangeArrowheads="1"/>
          </p:cNvSpPr>
          <p:nvPr>
            <p:ph type="body" idx="1"/>
          </p:nvPr>
        </p:nvSpPr>
        <p:spPr>
          <a:xfrm>
            <a:off x="457200" y="1196975"/>
            <a:ext cx="8229600" cy="4929188"/>
          </a:xfrm>
        </p:spPr>
        <p:txBody>
          <a:bodyPr/>
          <a:lstStyle/>
          <a:p>
            <a:pPr>
              <a:lnSpc>
                <a:spcPct val="80000"/>
              </a:lnSpc>
            </a:pPr>
            <a:r>
              <a:rPr lang="ru-RU" altLang="en-US" sz="2000"/>
              <a:t>Классический вариант расширения класса – наследование, но иногда хочется расширить сам класс. </a:t>
            </a:r>
          </a:p>
          <a:p>
            <a:pPr>
              <a:lnSpc>
                <a:spcPct val="80000"/>
              </a:lnSpc>
            </a:pPr>
            <a:r>
              <a:rPr lang="ru-RU" altLang="en-US" sz="2000"/>
              <a:t>Хаки через рефлексию.</a:t>
            </a:r>
          </a:p>
          <a:p>
            <a:pPr>
              <a:lnSpc>
                <a:spcPct val="80000"/>
              </a:lnSpc>
            </a:pPr>
            <a:r>
              <a:rPr lang="ru-RU" altLang="en-US" sz="2000"/>
              <a:t>Расширяющие методы – способ добавить извне новый код в уже собранный класс.</a:t>
            </a:r>
          </a:p>
          <a:p>
            <a:pPr>
              <a:lnSpc>
                <a:spcPct val="80000"/>
              </a:lnSpc>
            </a:pPr>
            <a:r>
              <a:rPr lang="ru-RU" altLang="en-US" sz="2000"/>
              <a:t>Требования к расширяющим методам:</a:t>
            </a:r>
          </a:p>
          <a:p>
            <a:pPr lvl="1">
              <a:lnSpc>
                <a:spcPct val="80000"/>
              </a:lnSpc>
            </a:pPr>
            <a:r>
              <a:rPr lang="ru-RU" altLang="en-US" sz="1800"/>
              <a:t>Должны определяться в не вложенном статическом классе;</a:t>
            </a:r>
          </a:p>
          <a:p>
            <a:pPr lvl="1">
              <a:lnSpc>
                <a:spcPct val="80000"/>
              </a:lnSpc>
            </a:pPr>
            <a:r>
              <a:rPr lang="ru-RU" altLang="en-US" sz="1800"/>
              <a:t>Должны иметь модификатор </a:t>
            </a:r>
            <a:r>
              <a:rPr lang="en-US" altLang="en-US" sz="1800"/>
              <a:t>this </a:t>
            </a:r>
            <a:r>
              <a:rPr lang="ru-RU" altLang="en-US" sz="1800"/>
              <a:t>на первом параметре метода, который представляет расширяемый тип;</a:t>
            </a:r>
          </a:p>
          <a:p>
            <a:pPr lvl="1">
              <a:lnSpc>
                <a:spcPct val="80000"/>
              </a:lnSpc>
            </a:pPr>
            <a:r>
              <a:rPr lang="ru-RU" altLang="en-US" sz="1800"/>
              <a:t>Должны вызываться из экземпляра расширяемого типа или статически из класса-контейнера;</a:t>
            </a:r>
          </a:p>
          <a:p>
            <a:pPr lvl="1">
              <a:lnSpc>
                <a:spcPct val="80000"/>
              </a:lnSpc>
            </a:pPr>
            <a:r>
              <a:rPr lang="ru-RU" altLang="en-US" sz="1800"/>
              <a:t>Могут использовать переданный как параметр экземпляр расширяемого типа;</a:t>
            </a:r>
          </a:p>
          <a:p>
            <a:pPr lvl="1">
              <a:lnSpc>
                <a:spcPct val="80000"/>
              </a:lnSpc>
            </a:pPr>
            <a:r>
              <a:rPr lang="ru-RU" altLang="en-US" sz="1800"/>
              <a:t>Могут принимать дополнительные параметры после </a:t>
            </a:r>
            <a:r>
              <a:rPr lang="en-US" altLang="en-US" sz="1800"/>
              <a:t>this-</a:t>
            </a:r>
            <a:r>
              <a:rPr lang="ru-RU" altLang="en-US" sz="1800"/>
              <a:t>параметра</a:t>
            </a:r>
          </a:p>
          <a:p>
            <a:pPr>
              <a:lnSpc>
                <a:spcPct val="80000"/>
              </a:lnSpc>
            </a:pPr>
            <a:r>
              <a:rPr lang="ru-RU" altLang="en-US" sz="2000"/>
              <a:t>Расширяющие методы могут перегружаться.</a:t>
            </a:r>
          </a:p>
          <a:p>
            <a:pPr>
              <a:lnSpc>
                <a:spcPct val="80000"/>
              </a:lnSpc>
            </a:pPr>
            <a:r>
              <a:rPr lang="ru-RU" altLang="en-US" sz="2000"/>
              <a:t>Расширяющие методы не имеют прямого доступа к членам типа, который они расширяют.</a:t>
            </a:r>
          </a:p>
          <a:p>
            <a:pPr>
              <a:lnSpc>
                <a:spcPct val="80000"/>
              </a:lnSpc>
            </a:pPr>
            <a:r>
              <a:rPr lang="ru-RU" altLang="en-US" sz="2000"/>
              <a:t>Расширение интерфейсов требует реализации метода.</a:t>
            </a:r>
          </a:p>
        </p:txBody>
      </p:sp>
    </p:spTree>
    <p:extLst>
      <p:ext uri="{BB962C8B-B14F-4D97-AF65-F5344CB8AC3E}">
        <p14:creationId xmlns:p14="http://schemas.microsoft.com/office/powerpoint/2010/main" val="947758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ru-RU" altLang="en-US" sz="4000"/>
              <a:t>Расширяющие методы (пример)</a:t>
            </a:r>
          </a:p>
        </p:txBody>
      </p:sp>
      <p:sp>
        <p:nvSpPr>
          <p:cNvPr id="2" name="Объект 1"/>
          <p:cNvSpPr>
            <a:spLocks noGrp="1"/>
          </p:cNvSpPr>
          <p:nvPr>
            <p:ph idx="1"/>
          </p:nvPr>
        </p:nvSpPr>
        <p:spPr/>
        <p:txBody>
          <a:bodyPr>
            <a:normAutofit fontScale="62500" lnSpcReduction="20000"/>
          </a:bodyPr>
          <a:lstStyle/>
          <a:p>
            <a:pPr>
              <a:lnSpc>
                <a:spcPct val="80000"/>
              </a:lnSpc>
              <a:buFontTx/>
              <a:buNone/>
            </a:pPr>
            <a:r>
              <a:rPr lang="ru-RU" altLang="en-US" dirty="0"/>
              <a:t> </a:t>
            </a:r>
            <a:r>
              <a:rPr lang="en-US" altLang="en-US" b="1" noProof="1"/>
              <a:t>static</a:t>
            </a:r>
            <a:r>
              <a:rPr lang="en-US" altLang="en-US" noProof="1"/>
              <a:t> </a:t>
            </a:r>
            <a:r>
              <a:rPr lang="en-US" altLang="en-US" noProof="1" smtClean="0"/>
              <a:t>class </a:t>
            </a:r>
            <a:r>
              <a:rPr lang="en-US" altLang="en-US" noProof="1"/>
              <a:t>Extender</a:t>
            </a:r>
          </a:p>
          <a:p>
            <a:pPr>
              <a:lnSpc>
                <a:spcPct val="80000"/>
              </a:lnSpc>
              <a:buFontTx/>
              <a:buNone/>
            </a:pPr>
            <a:r>
              <a:rPr lang="en-US" altLang="en-US" noProof="1"/>
              <a:t>    {</a:t>
            </a:r>
          </a:p>
          <a:p>
            <a:pPr>
              <a:lnSpc>
                <a:spcPct val="80000"/>
              </a:lnSpc>
              <a:buFontTx/>
              <a:buNone/>
            </a:pPr>
            <a:r>
              <a:rPr lang="en-US" altLang="en-US" noProof="1"/>
              <a:t>        public </a:t>
            </a:r>
            <a:r>
              <a:rPr lang="en-US" altLang="en-US" b="1" noProof="1"/>
              <a:t>static</a:t>
            </a:r>
            <a:r>
              <a:rPr lang="en-US" altLang="en-US" noProof="1"/>
              <a:t> int Squared(</a:t>
            </a:r>
            <a:r>
              <a:rPr lang="en-US" altLang="en-US" b="1" noProof="1"/>
              <a:t>this</a:t>
            </a:r>
            <a:r>
              <a:rPr lang="en-US" altLang="en-US" noProof="1"/>
              <a:t> </a:t>
            </a:r>
            <a:r>
              <a:rPr lang="en-US" altLang="en-US" b="1" noProof="1"/>
              <a:t>int</a:t>
            </a:r>
            <a:r>
              <a:rPr lang="en-US" altLang="en-US" noProof="1"/>
              <a:t> i)</a:t>
            </a:r>
            <a:r>
              <a:rPr lang="ru-RU" altLang="en-US" dirty="0"/>
              <a:t> </a:t>
            </a:r>
            <a:r>
              <a:rPr lang="en-US" altLang="en-US" dirty="0"/>
              <a:t>//</a:t>
            </a:r>
            <a:r>
              <a:rPr lang="ru-RU" altLang="en-US" dirty="0"/>
              <a:t>расширяющий метод</a:t>
            </a:r>
            <a:endParaRPr lang="ru-RU" altLang="en-US" noProof="1"/>
          </a:p>
          <a:p>
            <a:pPr>
              <a:lnSpc>
                <a:spcPct val="80000"/>
              </a:lnSpc>
              <a:buFontTx/>
              <a:buNone/>
            </a:pPr>
            <a:r>
              <a:rPr lang="ru-RU" altLang="en-US" noProof="1"/>
              <a:t>        {</a:t>
            </a:r>
            <a:endParaRPr lang="en-US" altLang="en-US" noProof="1"/>
          </a:p>
          <a:p>
            <a:pPr>
              <a:lnSpc>
                <a:spcPct val="80000"/>
              </a:lnSpc>
              <a:buFontTx/>
              <a:buNone/>
            </a:pPr>
            <a:r>
              <a:rPr lang="en-US" altLang="en-US" noProof="1"/>
              <a:t>            return i*I;</a:t>
            </a:r>
            <a:endParaRPr lang="ru-RU" altLang="en-US" noProof="1"/>
          </a:p>
          <a:p>
            <a:pPr>
              <a:lnSpc>
                <a:spcPct val="80000"/>
              </a:lnSpc>
              <a:buFontTx/>
              <a:buNone/>
            </a:pPr>
            <a:r>
              <a:rPr lang="en-US" altLang="en-US" noProof="1"/>
              <a:t>        }</a:t>
            </a:r>
          </a:p>
          <a:p>
            <a:pPr>
              <a:lnSpc>
                <a:spcPct val="80000"/>
              </a:lnSpc>
              <a:buFontTx/>
              <a:buNone/>
            </a:pPr>
            <a:r>
              <a:rPr lang="en-US" altLang="en-US" noProof="1"/>
              <a:t>    }</a:t>
            </a:r>
          </a:p>
          <a:p>
            <a:pPr>
              <a:lnSpc>
                <a:spcPct val="80000"/>
              </a:lnSpc>
              <a:buFontTx/>
              <a:buNone/>
            </a:pPr>
            <a:r>
              <a:rPr lang="en-US" altLang="en-US" noProof="1"/>
              <a:t>    </a:t>
            </a:r>
          </a:p>
          <a:p>
            <a:pPr>
              <a:lnSpc>
                <a:spcPct val="80000"/>
              </a:lnSpc>
              <a:buFontTx/>
              <a:buNone/>
            </a:pPr>
            <a:r>
              <a:rPr lang="en-US" altLang="en-US" noProof="1"/>
              <a:t>    class Program</a:t>
            </a:r>
          </a:p>
          <a:p>
            <a:pPr>
              <a:lnSpc>
                <a:spcPct val="80000"/>
              </a:lnSpc>
              <a:buFontTx/>
              <a:buNone/>
            </a:pPr>
            <a:r>
              <a:rPr lang="en-US" altLang="en-US" noProof="1"/>
              <a:t>    {</a:t>
            </a:r>
          </a:p>
          <a:p>
            <a:pPr>
              <a:lnSpc>
                <a:spcPct val="80000"/>
              </a:lnSpc>
              <a:buFontTx/>
              <a:buNone/>
            </a:pPr>
            <a:r>
              <a:rPr lang="en-US" altLang="en-US" noProof="1"/>
              <a:t>        static void Main(string[] args)</a:t>
            </a:r>
          </a:p>
          <a:p>
            <a:pPr>
              <a:lnSpc>
                <a:spcPct val="80000"/>
              </a:lnSpc>
              <a:buFontTx/>
              <a:buNone/>
            </a:pPr>
            <a:r>
              <a:rPr lang="en-US" altLang="en-US" noProof="1"/>
              <a:t>        {</a:t>
            </a:r>
          </a:p>
          <a:p>
            <a:pPr>
              <a:lnSpc>
                <a:spcPct val="80000"/>
              </a:lnSpc>
              <a:buFontTx/>
              <a:buNone/>
            </a:pPr>
            <a:r>
              <a:rPr lang="en-US" altLang="en-US" noProof="1"/>
              <a:t>            int i = 5;</a:t>
            </a:r>
          </a:p>
          <a:p>
            <a:pPr>
              <a:lnSpc>
                <a:spcPct val="80000"/>
              </a:lnSpc>
              <a:buNone/>
            </a:pPr>
            <a:r>
              <a:rPr lang="en-US" altLang="en-US" noProof="1"/>
              <a:t>            Console.WriteLine(i.Squared()); </a:t>
            </a:r>
            <a:r>
              <a:rPr lang="en-US" altLang="en-US" dirty="0"/>
              <a:t>//</a:t>
            </a:r>
            <a:r>
              <a:rPr lang="ru-RU" altLang="en-US" dirty="0" err="1"/>
              <a:t>экземплярный</a:t>
            </a:r>
            <a:r>
              <a:rPr lang="ru-RU" altLang="en-US" dirty="0"/>
              <a:t> вызов</a:t>
            </a:r>
            <a:endParaRPr lang="ru-RU" altLang="en-US" noProof="1"/>
          </a:p>
          <a:p>
            <a:pPr>
              <a:lnSpc>
                <a:spcPct val="80000"/>
              </a:lnSpc>
              <a:buFontTx/>
              <a:buNone/>
            </a:pPr>
            <a:r>
              <a:rPr lang="en-US" altLang="en-US" noProof="1"/>
              <a:t>            Console.WriteLine(Extender. Squared(3));</a:t>
            </a:r>
            <a:r>
              <a:rPr lang="ru-RU" altLang="en-US" dirty="0"/>
              <a:t> </a:t>
            </a:r>
            <a:r>
              <a:rPr lang="en-US" altLang="en-US" dirty="0"/>
              <a:t>//</a:t>
            </a:r>
            <a:r>
              <a:rPr lang="ru-RU" altLang="en-US" dirty="0"/>
              <a:t>статический вызов</a:t>
            </a:r>
            <a:endParaRPr lang="ru-RU" altLang="en-US" noProof="1"/>
          </a:p>
          <a:p>
            <a:pPr>
              <a:lnSpc>
                <a:spcPct val="80000"/>
              </a:lnSpc>
              <a:buFontTx/>
              <a:buNone/>
            </a:pPr>
            <a:r>
              <a:rPr lang="en-US" altLang="en-US" noProof="1"/>
              <a:t>            Console.ReadLine();</a:t>
            </a:r>
          </a:p>
          <a:p>
            <a:pPr>
              <a:lnSpc>
                <a:spcPct val="80000"/>
              </a:lnSpc>
              <a:buFontTx/>
              <a:buNone/>
            </a:pPr>
            <a:r>
              <a:rPr lang="en-US" altLang="en-US" noProof="1"/>
              <a:t>        }</a:t>
            </a:r>
          </a:p>
          <a:p>
            <a:pPr>
              <a:lnSpc>
                <a:spcPct val="80000"/>
              </a:lnSpc>
              <a:buFontTx/>
              <a:buNone/>
            </a:pPr>
            <a:r>
              <a:rPr lang="en-US" altLang="en-US" noProof="1"/>
              <a:t>    }</a:t>
            </a:r>
            <a:endParaRPr lang="en-US" dirty="0"/>
          </a:p>
        </p:txBody>
      </p:sp>
    </p:spTree>
    <p:extLst>
      <p:ext uri="{BB962C8B-B14F-4D97-AF65-F5344CB8AC3E}">
        <p14:creationId xmlns:p14="http://schemas.microsoft.com/office/powerpoint/2010/main" val="314317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ru-RU" altLang="en-US" sz="4000"/>
              <a:t>Классы обобщенных коллекций</a:t>
            </a:r>
          </a:p>
        </p:txBody>
      </p:sp>
      <p:sp>
        <p:nvSpPr>
          <p:cNvPr id="43011" name="Rectangle 3"/>
          <p:cNvSpPr>
            <a:spLocks noGrp="1" noChangeArrowheads="1"/>
          </p:cNvSpPr>
          <p:nvPr>
            <p:ph type="body" idx="1"/>
          </p:nvPr>
        </p:nvSpPr>
        <p:spPr/>
        <p:txBody>
          <a:bodyPr/>
          <a:lstStyle/>
          <a:p>
            <a:pPr>
              <a:lnSpc>
                <a:spcPct val="80000"/>
              </a:lnSpc>
            </a:pPr>
            <a:r>
              <a:rPr lang="ru-RU" altLang="en-US" sz="2000" b="1"/>
              <a:t>Dictionary&lt;TKey, TValue&gt;</a:t>
            </a:r>
            <a:r>
              <a:rPr lang="ru-RU" altLang="en-US" sz="2000"/>
              <a:t> : </a:t>
            </a:r>
            <a:endParaRPr lang="en-US" altLang="en-US" sz="2000"/>
          </a:p>
          <a:p>
            <a:pPr lvl="1">
              <a:lnSpc>
                <a:spcPct val="80000"/>
              </a:lnSpc>
            </a:pPr>
            <a:r>
              <a:rPr lang="ru-RU" altLang="en-US" sz="1800"/>
              <a:t>IDictionary&lt;TKey, TValue&gt;, IDictionary, ICollection, IEnumerable</a:t>
            </a:r>
            <a:endParaRPr lang="en-US" altLang="en-US" sz="1800"/>
          </a:p>
          <a:p>
            <a:pPr lvl="1">
              <a:lnSpc>
                <a:spcPct val="80000"/>
              </a:lnSpc>
            </a:pPr>
            <a:r>
              <a:rPr lang="ru-RU" altLang="en-US" sz="1800" b="1"/>
              <a:t>ICollection&lt;KeyValuePair&lt;TKey, TValue&gt;&gt;</a:t>
            </a:r>
            <a:r>
              <a:rPr lang="ru-RU" altLang="en-US" sz="1800"/>
              <a:t>, </a:t>
            </a:r>
            <a:r>
              <a:rPr lang="ru-RU" altLang="en-US" sz="1800" b="1"/>
              <a:t>IEnumerable&lt;KeyValuePair&lt;TKey, TValue&gt;&gt;</a:t>
            </a:r>
            <a:endParaRPr lang="en-US" altLang="en-US" sz="1800"/>
          </a:p>
          <a:p>
            <a:pPr lvl="1">
              <a:lnSpc>
                <a:spcPct val="80000"/>
              </a:lnSpc>
            </a:pPr>
            <a:r>
              <a:rPr lang="ru-RU" altLang="en-US" sz="1800"/>
              <a:t>Обобщенная коллекция пар имя/значение </a:t>
            </a:r>
          </a:p>
          <a:p>
            <a:pPr>
              <a:lnSpc>
                <a:spcPct val="80000"/>
              </a:lnSpc>
            </a:pPr>
            <a:endParaRPr lang="ru-RU" altLang="en-US" sz="2000" b="1"/>
          </a:p>
          <a:p>
            <a:pPr>
              <a:lnSpc>
                <a:spcPct val="80000"/>
              </a:lnSpc>
            </a:pPr>
            <a:r>
              <a:rPr lang="ru-RU" altLang="en-US" sz="2000" b="1"/>
              <a:t>SortedDictionary&lt;TKey, TValue&gt;</a:t>
            </a:r>
            <a:r>
              <a:rPr lang="ru-RU" altLang="en-US" sz="2000"/>
              <a:t> </a:t>
            </a:r>
            <a:r>
              <a:rPr lang="ru-RU" altLang="en-US" sz="2000" b="1"/>
              <a:t>и SortedList&lt;TKey, TValue&gt;</a:t>
            </a:r>
            <a:endParaRPr lang="en-US" altLang="en-US" sz="2000"/>
          </a:p>
          <a:p>
            <a:pPr lvl="1">
              <a:lnSpc>
                <a:spcPct val="80000"/>
              </a:lnSpc>
            </a:pPr>
            <a:r>
              <a:rPr lang="ru-RU" altLang="en-US" sz="1800"/>
              <a:t>IDictionary&lt;TKey, TValue&gt;, IDictionary, ICollection, IEnumerable </a:t>
            </a:r>
            <a:endParaRPr lang="en-US" altLang="en-US" sz="1800"/>
          </a:p>
          <a:p>
            <a:pPr lvl="1">
              <a:lnSpc>
                <a:spcPct val="80000"/>
              </a:lnSpc>
            </a:pPr>
            <a:r>
              <a:rPr lang="ru-RU" altLang="en-US" sz="1800" b="1"/>
              <a:t>ICollection&lt;KeyValuePair&lt;TKey, TValue&gt;&gt;, IEnumerable&lt;KeyValuePair&lt;TKey, TValue&gt;&gt;</a:t>
            </a:r>
            <a:endParaRPr lang="en-US" altLang="en-US" sz="1800" b="1"/>
          </a:p>
          <a:p>
            <a:pPr lvl="1">
              <a:lnSpc>
                <a:spcPct val="80000"/>
              </a:lnSpc>
            </a:pPr>
            <a:r>
              <a:rPr lang="ru-RU" altLang="en-US" sz="1800"/>
              <a:t>Обобщенная реализация сортированного набора пар имя/значение</a:t>
            </a:r>
          </a:p>
          <a:p>
            <a:pPr lvl="1">
              <a:lnSpc>
                <a:spcPct val="80000"/>
              </a:lnSpc>
            </a:pPr>
            <a:r>
              <a:rPr lang="ru-RU" altLang="en-US" sz="1800"/>
              <a:t>Отличаются физической реализацией:</a:t>
            </a:r>
          </a:p>
          <a:p>
            <a:pPr lvl="2">
              <a:lnSpc>
                <a:spcPct val="80000"/>
              </a:lnSpc>
            </a:pPr>
            <a:r>
              <a:rPr lang="ru-RU" altLang="en-US" sz="1600" b="1"/>
              <a:t>SortedDictionary&lt;TKey , TValue&gt;</a:t>
            </a:r>
            <a:r>
              <a:rPr lang="ru-RU" altLang="en-US" sz="1600"/>
              <a:t> реализован как двоичное дерево (быстрее доступ на изменение, занимает больше памяти)</a:t>
            </a:r>
          </a:p>
          <a:p>
            <a:pPr lvl="2">
              <a:lnSpc>
                <a:spcPct val="80000"/>
              </a:lnSpc>
            </a:pPr>
            <a:r>
              <a:rPr lang="ru-RU" altLang="en-US" sz="1600" b="1"/>
              <a:t>SortedList&lt;TKey, TValue&gt;</a:t>
            </a:r>
            <a:r>
              <a:rPr lang="ru-RU" altLang="en-US" sz="1600"/>
              <a:t> реализован как массив пар ключ/значение.</a:t>
            </a:r>
            <a:endParaRPr lang="en-US" altLang="en-US" sz="1600"/>
          </a:p>
          <a:p>
            <a:pPr lvl="2">
              <a:lnSpc>
                <a:spcPct val="80000"/>
              </a:lnSpc>
            </a:pPr>
            <a:endParaRPr lang="ru-RU" altLang="en-US" sz="1600" b="1"/>
          </a:p>
          <a:p>
            <a:pPr>
              <a:lnSpc>
                <a:spcPct val="80000"/>
              </a:lnSpc>
            </a:pPr>
            <a:endParaRPr lang="ru-RU" altLang="en-US" sz="2000"/>
          </a:p>
        </p:txBody>
      </p:sp>
    </p:spTree>
    <p:extLst>
      <p:ext uri="{BB962C8B-B14F-4D97-AF65-F5344CB8AC3E}">
        <p14:creationId xmlns:p14="http://schemas.microsoft.com/office/powerpoint/2010/main" val="404001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4624"/>
            <a:ext cx="8229600" cy="576064"/>
          </a:xfrm>
        </p:spPr>
        <p:txBody>
          <a:bodyPr>
            <a:normAutofit/>
          </a:bodyPr>
          <a:lstStyle/>
          <a:p>
            <a:r>
              <a:rPr lang="ru-RU" altLang="ru-RU" sz="2000" b="1" dirty="0" smtClean="0"/>
              <a:t>Обобщенные (параметризованные) коллекции</a:t>
            </a:r>
            <a:endParaRPr lang="ru-RU" sz="2000" b="1" dirty="0"/>
          </a:p>
        </p:txBody>
      </p:sp>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6013" y="1650141"/>
            <a:ext cx="7071973" cy="442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420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6632"/>
            <a:ext cx="8435280" cy="6624736"/>
          </a:xfrm>
        </p:spPr>
        <p:txBody>
          <a:bodyPr>
            <a:normAutofit fontScale="70000" lnSpcReduction="20000"/>
          </a:bodyPr>
          <a:lstStyle/>
          <a:p>
            <a:pPr marL="0" indent="0">
              <a:buNone/>
            </a:pPr>
            <a:r>
              <a:rPr lang="en-US" dirty="0" smtClean="0"/>
              <a:t>using System;</a:t>
            </a:r>
          </a:p>
          <a:p>
            <a:pPr marL="0" indent="0">
              <a:buNone/>
            </a:pPr>
            <a:r>
              <a:rPr lang="en-US" dirty="0" smtClean="0"/>
              <a:t>using </a:t>
            </a:r>
            <a:r>
              <a:rPr lang="en-US" dirty="0" err="1" smtClean="0"/>
              <a:t>System.Collections.Generic</a:t>
            </a:r>
            <a:r>
              <a:rPr lang="en-US" dirty="0" smtClean="0"/>
              <a:t>;</a:t>
            </a:r>
          </a:p>
          <a:p>
            <a:pPr marL="0" indent="0">
              <a:buNone/>
            </a:pPr>
            <a:r>
              <a:rPr lang="en-US" dirty="0" smtClean="0"/>
              <a:t>using </a:t>
            </a:r>
            <a:r>
              <a:rPr lang="en-US" dirty="0" err="1" smtClean="0"/>
              <a:t>System.Text</a:t>
            </a:r>
            <a:r>
              <a:rPr lang="en-US" dirty="0" smtClean="0"/>
              <a:t>;</a:t>
            </a:r>
          </a:p>
          <a:p>
            <a:pPr marL="0" indent="0">
              <a:buNone/>
            </a:pPr>
            <a:endParaRPr lang="en-US" dirty="0" smtClean="0"/>
          </a:p>
          <a:p>
            <a:pPr marL="0" indent="0">
              <a:buNone/>
            </a:pPr>
            <a:r>
              <a:rPr lang="en-US" dirty="0" smtClean="0"/>
              <a:t>namespace ConsoleApplication1</a:t>
            </a:r>
          </a:p>
          <a:p>
            <a:pPr marL="0" indent="0">
              <a:buNone/>
            </a:pPr>
            <a:r>
              <a:rPr lang="en-US" dirty="0" smtClean="0"/>
              <a:t>{</a:t>
            </a:r>
          </a:p>
          <a:p>
            <a:pPr marL="0" indent="0">
              <a:buNone/>
            </a:pPr>
            <a:r>
              <a:rPr lang="en-US" dirty="0" smtClean="0"/>
              <a:t>    using </a:t>
            </a:r>
            <a:r>
              <a:rPr lang="en-US" dirty="0" err="1" smtClean="0"/>
              <a:t>MonsterLib</a:t>
            </a:r>
            <a:r>
              <a:rPr lang="en-US" dirty="0" smtClean="0"/>
              <a:t>;    // </a:t>
            </a:r>
            <a:r>
              <a:rPr lang="ru-RU" dirty="0" smtClean="0"/>
              <a:t>библиотека, в которой хранятся классы </a:t>
            </a:r>
            <a:r>
              <a:rPr lang="en-US" dirty="0" smtClean="0"/>
              <a:t>//Monster </a:t>
            </a:r>
            <a:r>
              <a:rPr lang="ru-RU" dirty="0" smtClean="0"/>
              <a:t>и </a:t>
            </a:r>
            <a:r>
              <a:rPr lang="en-US" dirty="0" smtClean="0"/>
              <a:t>Daemon</a:t>
            </a:r>
          </a:p>
          <a:p>
            <a:pPr marL="0" indent="0">
              <a:buNone/>
            </a:pPr>
            <a:r>
              <a:rPr lang="en-US" dirty="0" smtClean="0"/>
              <a:t>    class Program</a:t>
            </a:r>
          </a:p>
          <a:p>
            <a:pPr marL="0" indent="0">
              <a:buNone/>
            </a:pPr>
            <a:r>
              <a:rPr lang="en-US" dirty="0" smtClean="0"/>
              <a:t>    {</a:t>
            </a:r>
          </a:p>
          <a:p>
            <a:pPr marL="0" indent="0">
              <a:buNone/>
            </a:pPr>
            <a:r>
              <a:rPr lang="en-US" dirty="0" smtClean="0"/>
              <a:t>        static void Main()</a:t>
            </a:r>
          </a:p>
          <a:p>
            <a:pPr marL="0" indent="0">
              <a:buNone/>
            </a:pPr>
            <a:r>
              <a:rPr lang="en-US" dirty="0" smtClean="0"/>
              <a:t>        {</a:t>
            </a:r>
          </a:p>
          <a:p>
            <a:pPr marL="0" indent="0">
              <a:buNone/>
            </a:pPr>
            <a:r>
              <a:rPr lang="en-US" dirty="0" smtClean="0"/>
              <a:t>            </a:t>
            </a:r>
            <a:r>
              <a:rPr lang="en-US" b="1" dirty="0" smtClean="0"/>
              <a:t>List&lt;Monster&gt; </a:t>
            </a:r>
            <a:r>
              <a:rPr lang="en-US" b="1" dirty="0" err="1" smtClean="0"/>
              <a:t>stado</a:t>
            </a:r>
            <a:r>
              <a:rPr lang="en-US" b="1" dirty="0" smtClean="0"/>
              <a:t> = new List&lt;Monster&gt;();</a:t>
            </a:r>
          </a:p>
          <a:p>
            <a:pPr marL="0" indent="0">
              <a:buNone/>
            </a:pPr>
            <a:r>
              <a:rPr lang="en-US" dirty="0" smtClean="0"/>
              <a:t>            </a:t>
            </a:r>
            <a:r>
              <a:rPr lang="en-US" dirty="0" err="1" smtClean="0"/>
              <a:t>stado.Add</a:t>
            </a:r>
            <a:r>
              <a:rPr lang="en-US" dirty="0" smtClean="0"/>
              <a:t>( new Monster( "</a:t>
            </a:r>
            <a:r>
              <a:rPr lang="en-US" dirty="0" err="1" smtClean="0"/>
              <a:t>Monia</a:t>
            </a:r>
            <a:r>
              <a:rPr lang="en-US" dirty="0" smtClean="0"/>
              <a:t>" ) );</a:t>
            </a:r>
          </a:p>
          <a:p>
            <a:pPr marL="0" indent="0">
              <a:buNone/>
            </a:pPr>
            <a:r>
              <a:rPr lang="en-US" dirty="0" smtClean="0"/>
              <a:t>            </a:t>
            </a:r>
            <a:r>
              <a:rPr lang="en-US" dirty="0" err="1" smtClean="0"/>
              <a:t>stado.Add</a:t>
            </a:r>
            <a:r>
              <a:rPr lang="en-US" dirty="0" smtClean="0"/>
              <a:t>( new Monster( "Monk" ) );</a:t>
            </a:r>
          </a:p>
          <a:p>
            <a:pPr marL="0" indent="0">
              <a:buNone/>
            </a:pPr>
            <a:r>
              <a:rPr lang="en-US" dirty="0" smtClean="0"/>
              <a:t>            </a:t>
            </a:r>
            <a:r>
              <a:rPr lang="en-US" dirty="0" err="1" smtClean="0"/>
              <a:t>stado.Add</a:t>
            </a:r>
            <a:r>
              <a:rPr lang="en-US" dirty="0" smtClean="0"/>
              <a:t>( new Daemon ( "</a:t>
            </a:r>
            <a:r>
              <a:rPr lang="en-US" dirty="0" err="1" smtClean="0"/>
              <a:t>Dimon</a:t>
            </a:r>
            <a:r>
              <a:rPr lang="en-US" dirty="0" smtClean="0"/>
              <a:t>", 3 ) );</a:t>
            </a:r>
          </a:p>
          <a:p>
            <a:pPr marL="0" indent="0">
              <a:buNone/>
            </a:pPr>
            <a:endParaRPr lang="en-US" dirty="0" smtClean="0"/>
          </a:p>
          <a:p>
            <a:pPr marL="0" indent="0">
              <a:buNone/>
            </a:pPr>
            <a:r>
              <a:rPr lang="en-US" dirty="0" smtClean="0"/>
              <a:t>            </a:t>
            </a:r>
            <a:r>
              <a:rPr lang="en-US" dirty="0" err="1" smtClean="0"/>
              <a:t>foreach</a:t>
            </a:r>
            <a:r>
              <a:rPr lang="en-US" dirty="0" smtClean="0"/>
              <a:t> ( Monster x in </a:t>
            </a:r>
            <a:r>
              <a:rPr lang="en-US" dirty="0" err="1" smtClean="0"/>
              <a:t>stado</a:t>
            </a:r>
            <a:r>
              <a:rPr lang="en-US" dirty="0" smtClean="0"/>
              <a:t> ) </a:t>
            </a:r>
            <a:r>
              <a:rPr lang="en-US" dirty="0" err="1" smtClean="0"/>
              <a:t>x.Passport</a:t>
            </a:r>
            <a:r>
              <a:rPr lang="en-US" dirty="0" smtClean="0"/>
              <a:t>();</a:t>
            </a:r>
            <a:endParaRPr lang="ru-RU" dirty="0"/>
          </a:p>
        </p:txBody>
      </p:sp>
    </p:spTree>
    <p:extLst>
      <p:ext uri="{BB962C8B-B14F-4D97-AF65-F5344CB8AC3E}">
        <p14:creationId xmlns:p14="http://schemas.microsoft.com/office/powerpoint/2010/main" val="6609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6632"/>
            <a:ext cx="8229600" cy="6552728"/>
          </a:xfrm>
        </p:spPr>
        <p:txBody>
          <a:bodyPr>
            <a:normAutofit fontScale="92500"/>
          </a:bodyPr>
          <a:lstStyle/>
          <a:p>
            <a:pPr marL="0" indent="0">
              <a:buNone/>
            </a:pPr>
            <a:r>
              <a:rPr lang="en-US" dirty="0" smtClean="0"/>
              <a:t>List&lt;</a:t>
            </a:r>
            <a:r>
              <a:rPr lang="en-US" dirty="0" err="1" smtClean="0"/>
              <a:t>int</a:t>
            </a:r>
            <a:r>
              <a:rPr lang="en-US" dirty="0" smtClean="0"/>
              <a:t>&gt; lint = new List&lt;</a:t>
            </a:r>
            <a:r>
              <a:rPr lang="en-US" dirty="0" err="1" smtClean="0"/>
              <a:t>int</a:t>
            </a:r>
            <a:r>
              <a:rPr lang="en-US" dirty="0" smtClean="0"/>
              <a:t>&gt;();</a:t>
            </a:r>
          </a:p>
          <a:p>
            <a:pPr marL="0" indent="0">
              <a:buNone/>
            </a:pPr>
            <a:r>
              <a:rPr lang="en-US" dirty="0" smtClean="0"/>
              <a:t>            </a:t>
            </a:r>
            <a:r>
              <a:rPr lang="en-US" dirty="0" err="1" smtClean="0"/>
              <a:t>lint.Add</a:t>
            </a:r>
            <a:r>
              <a:rPr lang="en-US" dirty="0" smtClean="0"/>
              <a:t>( 5 ); </a:t>
            </a:r>
            <a:r>
              <a:rPr lang="en-US" dirty="0" err="1" smtClean="0"/>
              <a:t>lint.Add</a:t>
            </a:r>
            <a:r>
              <a:rPr lang="en-US" dirty="0" smtClean="0"/>
              <a:t>( 1 ); </a:t>
            </a:r>
            <a:r>
              <a:rPr lang="en-US" dirty="0" err="1" smtClean="0"/>
              <a:t>lint.Add</a:t>
            </a:r>
            <a:r>
              <a:rPr lang="en-US" dirty="0" smtClean="0"/>
              <a:t>( 3 );</a:t>
            </a:r>
          </a:p>
          <a:p>
            <a:pPr marL="0" indent="0">
              <a:buNone/>
            </a:pPr>
            <a:r>
              <a:rPr lang="en-US" dirty="0" smtClean="0"/>
              <a:t>            </a:t>
            </a:r>
            <a:r>
              <a:rPr lang="en-US" dirty="0" err="1" smtClean="0"/>
              <a:t>lint.Sort</a:t>
            </a:r>
            <a:r>
              <a:rPr lang="en-US" dirty="0" smtClean="0"/>
              <a:t>();</a:t>
            </a:r>
          </a:p>
          <a:p>
            <a:pPr marL="0" indent="0">
              <a:buNone/>
            </a:pPr>
            <a:r>
              <a:rPr lang="en-US" dirty="0" smtClean="0"/>
              <a:t>            </a:t>
            </a:r>
            <a:r>
              <a:rPr lang="en-US" dirty="0" err="1" smtClean="0"/>
              <a:t>int</a:t>
            </a:r>
            <a:r>
              <a:rPr lang="en-US" dirty="0" smtClean="0"/>
              <a:t> a = lint[2];</a:t>
            </a:r>
          </a:p>
          <a:p>
            <a:pPr marL="0" indent="0">
              <a:buNone/>
            </a:pPr>
            <a:r>
              <a:rPr lang="en-US" dirty="0" smtClean="0"/>
              <a:t>            </a:t>
            </a:r>
            <a:r>
              <a:rPr lang="en-US" dirty="0" err="1" smtClean="0"/>
              <a:t>Console.WriteLine</a:t>
            </a:r>
            <a:r>
              <a:rPr lang="en-US" dirty="0" smtClean="0"/>
              <a:t>( a );</a:t>
            </a:r>
          </a:p>
          <a:p>
            <a:pPr marL="0" indent="0">
              <a:buNone/>
            </a:pPr>
            <a:endParaRPr lang="en-US" dirty="0" smtClean="0"/>
          </a:p>
          <a:p>
            <a:pPr marL="0" indent="0">
              <a:buNone/>
            </a:pPr>
            <a:r>
              <a:rPr lang="en-US" dirty="0" smtClean="0"/>
              <a:t>            </a:t>
            </a:r>
            <a:r>
              <a:rPr lang="en-US" dirty="0" err="1" smtClean="0"/>
              <a:t>foreach</a:t>
            </a:r>
            <a:r>
              <a:rPr lang="en-US" dirty="0" smtClean="0"/>
              <a:t> ( </a:t>
            </a:r>
            <a:r>
              <a:rPr lang="en-US" dirty="0" err="1" smtClean="0"/>
              <a:t>int</a:t>
            </a:r>
            <a:r>
              <a:rPr lang="en-US" dirty="0" smtClean="0"/>
              <a:t> x in lint ) </a:t>
            </a:r>
            <a:r>
              <a:rPr lang="en-US" dirty="0" err="1" smtClean="0"/>
              <a:t>Console.Write</a:t>
            </a:r>
            <a:r>
              <a:rPr lang="en-US" dirty="0" smtClean="0"/>
              <a:t>( x + " ");</a:t>
            </a:r>
          </a:p>
          <a:p>
            <a:pPr marL="0" indent="0">
              <a:buNone/>
            </a:pPr>
            <a:r>
              <a:rPr lang="en-US" dirty="0" smtClean="0"/>
              <a:t>}}}</a:t>
            </a:r>
            <a:endParaRPr lang="ru-RU" dirty="0" smtClean="0"/>
          </a:p>
          <a:p>
            <a:pPr marL="0" indent="0">
              <a:buNone/>
            </a:pPr>
            <a:r>
              <a:rPr lang="en-US" sz="3000" dirty="0" smtClean="0">
                <a:solidFill>
                  <a:srgbClr val="C00000"/>
                </a:solidFill>
              </a:rPr>
              <a:t>Monster </a:t>
            </a:r>
            <a:r>
              <a:rPr lang="en-US" sz="3000" dirty="0" err="1" smtClean="0">
                <a:solidFill>
                  <a:srgbClr val="C00000"/>
                </a:solidFill>
              </a:rPr>
              <a:t>Monia</a:t>
            </a:r>
            <a:r>
              <a:rPr lang="en-US" sz="3000" dirty="0" smtClean="0">
                <a:solidFill>
                  <a:srgbClr val="C00000"/>
                </a:solidFill>
              </a:rPr>
              <a:t> health = 100 ammo = 100 </a:t>
            </a:r>
            <a:endParaRPr lang="ru-RU" sz="3000" dirty="0" smtClean="0">
              <a:solidFill>
                <a:srgbClr val="C00000"/>
              </a:solidFill>
            </a:endParaRPr>
          </a:p>
          <a:p>
            <a:pPr marL="0" indent="0">
              <a:buNone/>
            </a:pPr>
            <a:r>
              <a:rPr lang="en-US" sz="3000" dirty="0" smtClean="0">
                <a:solidFill>
                  <a:srgbClr val="C00000"/>
                </a:solidFill>
              </a:rPr>
              <a:t>Monster Monk health = 100 ammo = 100 </a:t>
            </a:r>
            <a:endParaRPr lang="ru-RU" sz="3000" dirty="0" smtClean="0">
              <a:solidFill>
                <a:srgbClr val="C00000"/>
              </a:solidFill>
            </a:endParaRPr>
          </a:p>
          <a:p>
            <a:pPr marL="0" indent="0">
              <a:buNone/>
            </a:pPr>
            <a:r>
              <a:rPr lang="en-US" sz="3000" dirty="0" smtClean="0">
                <a:solidFill>
                  <a:srgbClr val="C00000"/>
                </a:solidFill>
              </a:rPr>
              <a:t>Daemon </a:t>
            </a:r>
            <a:r>
              <a:rPr lang="en-US" sz="3000" dirty="0" err="1" smtClean="0">
                <a:solidFill>
                  <a:srgbClr val="C00000"/>
                </a:solidFill>
              </a:rPr>
              <a:t>Dimon</a:t>
            </a:r>
            <a:r>
              <a:rPr lang="en-US" sz="3000" dirty="0" smtClean="0">
                <a:solidFill>
                  <a:srgbClr val="C00000"/>
                </a:solidFill>
              </a:rPr>
              <a:t> health = 100 ammo = 100 brain = 3 5 </a:t>
            </a:r>
            <a:endParaRPr lang="ru-RU" sz="3000" dirty="0" smtClean="0">
              <a:solidFill>
                <a:srgbClr val="C00000"/>
              </a:solidFill>
            </a:endParaRPr>
          </a:p>
          <a:p>
            <a:pPr marL="0" indent="0">
              <a:buNone/>
            </a:pPr>
            <a:r>
              <a:rPr lang="en-US" sz="3000" dirty="0" smtClean="0">
                <a:solidFill>
                  <a:srgbClr val="C00000"/>
                </a:solidFill>
              </a:rPr>
              <a:t>1 3 5</a:t>
            </a:r>
            <a:endParaRPr lang="ru-RU" sz="3000" dirty="0">
              <a:solidFill>
                <a:srgbClr val="C00000"/>
              </a:solidFill>
            </a:endParaRPr>
          </a:p>
        </p:txBody>
      </p:sp>
    </p:spTree>
    <p:extLst>
      <p:ext uri="{BB962C8B-B14F-4D97-AF65-F5344CB8AC3E}">
        <p14:creationId xmlns:p14="http://schemas.microsoft.com/office/powerpoint/2010/main" val="1574435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TotalTime>
  <Words>3596</Words>
  <Application>Microsoft Office PowerPoint</Application>
  <PresentationFormat>Экран (4:3)</PresentationFormat>
  <Paragraphs>584</Paragraphs>
  <Slides>53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53</vt:i4>
      </vt:variant>
    </vt:vector>
  </HeadingPairs>
  <TitlesOfParts>
    <vt:vector size="56" baseType="lpstr">
      <vt:lpstr>Arial</vt:lpstr>
      <vt:lpstr>Calibri</vt:lpstr>
      <vt:lpstr>Тема Office</vt:lpstr>
      <vt:lpstr>На предыдущей лекции</vt:lpstr>
      <vt:lpstr>План лекции</vt:lpstr>
      <vt:lpstr>System.Collections.Generic</vt:lpstr>
      <vt:lpstr>Классы-прототипы (generics)</vt:lpstr>
      <vt:lpstr>Классы обобщенных коллекций</vt:lpstr>
      <vt:lpstr>Классы обобщенных коллекций</vt:lpstr>
      <vt:lpstr>Обобщенные (параметризованные) коллекции</vt:lpstr>
      <vt:lpstr>Презентация PowerPoint</vt:lpstr>
      <vt:lpstr>Презентация PowerPoint</vt:lpstr>
      <vt:lpstr>Обобщения</vt:lpstr>
      <vt:lpstr>Проблема с классическими коллекциями</vt:lpstr>
      <vt:lpstr>Классическое решение ООП</vt:lpstr>
      <vt:lpstr>Решение через обобщение (параметризацию)</vt:lpstr>
      <vt:lpstr>Обобщение методов</vt:lpstr>
      <vt:lpstr>Ограничения типов, используемых для параметризации обобщений</vt:lpstr>
      <vt:lpstr>Определение делегата </vt:lpstr>
      <vt:lpstr>Определение делегата </vt:lpstr>
      <vt:lpstr>Использование делегатов </vt:lpstr>
      <vt:lpstr>Пример реализации первой из этих целей. Объявляется делегат, с помощью которого один и тот же оператор используется для вызова двух разных методов ( C00l и Hack )</vt:lpstr>
      <vt:lpstr>Презентация PowerPoint</vt:lpstr>
      <vt:lpstr>Презентация PowerPoint</vt:lpstr>
      <vt:lpstr>Презентация PowerPoint</vt:lpstr>
      <vt:lpstr>Делегаты. Операции</vt:lpstr>
      <vt:lpstr>Делегаты. Операции</vt:lpstr>
      <vt:lpstr>Паттерн «наблюдатель»  (observer)</vt:lpstr>
      <vt:lpstr>Паттерн «наблюдатель»  (observer)</vt:lpstr>
      <vt:lpstr>Пример: схема оповещения источником трех наблюдателей</vt:lpstr>
      <vt:lpstr>Презентация PowerPoint</vt:lpstr>
      <vt:lpstr>Презентация PowerPoint</vt:lpstr>
      <vt:lpstr>Презентация PowerPoint</vt:lpstr>
      <vt:lpstr>Перерыв 5 минут</vt:lpstr>
      <vt:lpstr>Передача делегатов в методы</vt:lpstr>
      <vt:lpstr>Передача делегатов в методы</vt:lpstr>
      <vt:lpstr>Презентация PowerPoint</vt:lpstr>
      <vt:lpstr>Презентация PowerPoint</vt:lpstr>
      <vt:lpstr>Делегаты. Обратный вызов</vt:lpstr>
      <vt:lpstr>Презентация PowerPoint</vt:lpstr>
      <vt:lpstr>Пример FindAll</vt:lpstr>
      <vt:lpstr>Презентация PowerPoint</vt:lpstr>
      <vt:lpstr>Лямбда-выражения</vt:lpstr>
      <vt:lpstr>События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Еще немного про делегаты и события</vt:lpstr>
      <vt:lpstr>Расширяющие методы</vt:lpstr>
      <vt:lpstr>Расширяющие методы (пример)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Делегаты</dc:title>
  <dc:creator>Nella</dc:creator>
  <cp:lastModifiedBy>Vsevolod Pelipas</cp:lastModifiedBy>
  <cp:revision>78</cp:revision>
  <dcterms:created xsi:type="dcterms:W3CDTF">2014-11-06T11:35:08Z</dcterms:created>
  <dcterms:modified xsi:type="dcterms:W3CDTF">2015-10-29T19:07:42Z</dcterms:modified>
</cp:coreProperties>
</file>