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349" r:id="rId3"/>
    <p:sldId id="257" r:id="rId4"/>
    <p:sldId id="350" r:id="rId5"/>
    <p:sldId id="289" r:id="rId6"/>
    <p:sldId id="290" r:id="rId7"/>
    <p:sldId id="258" r:id="rId8"/>
    <p:sldId id="259" r:id="rId9"/>
    <p:sldId id="270" r:id="rId10"/>
    <p:sldId id="292" r:id="rId11"/>
    <p:sldId id="272" r:id="rId12"/>
    <p:sldId id="273" r:id="rId13"/>
    <p:sldId id="274" r:id="rId14"/>
    <p:sldId id="291" r:id="rId15"/>
    <p:sldId id="275" r:id="rId16"/>
    <p:sldId id="276" r:id="rId17"/>
    <p:sldId id="260" r:id="rId18"/>
    <p:sldId id="262" r:id="rId19"/>
    <p:sldId id="263" r:id="rId20"/>
    <p:sldId id="264" r:id="rId21"/>
    <p:sldId id="265" r:id="rId22"/>
    <p:sldId id="266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267" r:id="rId31"/>
    <p:sldId id="278" r:id="rId32"/>
    <p:sldId id="277" r:id="rId33"/>
    <p:sldId id="303" r:id="rId34"/>
    <p:sldId id="301" r:id="rId35"/>
    <p:sldId id="302" r:id="rId36"/>
    <p:sldId id="279" r:id="rId37"/>
    <p:sldId id="280" r:id="rId38"/>
    <p:sldId id="281" r:id="rId39"/>
    <p:sldId id="282" r:id="rId40"/>
    <p:sldId id="342" r:id="rId41"/>
    <p:sldId id="343" r:id="rId42"/>
    <p:sldId id="344" r:id="rId43"/>
    <p:sldId id="345" r:id="rId44"/>
    <p:sldId id="346" r:id="rId45"/>
    <p:sldId id="34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70B3848-3158-4CEA-9590-2011A7538D12}">
          <p14:sldIdLst>
            <p14:sldId id="256"/>
            <p14:sldId id="349"/>
            <p14:sldId id="257"/>
            <p14:sldId id="350"/>
            <p14:sldId id="289"/>
            <p14:sldId id="290"/>
            <p14:sldId id="258"/>
            <p14:sldId id="259"/>
            <p14:sldId id="270"/>
            <p14:sldId id="292"/>
            <p14:sldId id="272"/>
            <p14:sldId id="273"/>
            <p14:sldId id="274"/>
            <p14:sldId id="291"/>
            <p14:sldId id="275"/>
            <p14:sldId id="276"/>
            <p14:sldId id="260"/>
            <p14:sldId id="262"/>
            <p14:sldId id="263"/>
            <p14:sldId id="264"/>
            <p14:sldId id="265"/>
            <p14:sldId id="266"/>
            <p14:sldId id="293"/>
            <p14:sldId id="294"/>
            <p14:sldId id="295"/>
            <p14:sldId id="296"/>
            <p14:sldId id="297"/>
            <p14:sldId id="298"/>
            <p14:sldId id="299"/>
            <p14:sldId id="267"/>
            <p14:sldId id="278"/>
            <p14:sldId id="277"/>
            <p14:sldId id="303"/>
            <p14:sldId id="301"/>
            <p14:sldId id="302"/>
            <p14:sldId id="279"/>
            <p14:sldId id="280"/>
            <p14:sldId id="281"/>
            <p14:sldId id="282"/>
            <p14:sldId id="342"/>
            <p14:sldId id="343"/>
            <p14:sldId id="344"/>
            <p14:sldId id="345"/>
            <p14:sldId id="346"/>
            <p14:sldId id="34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>
      <p:cViewPr varScale="1">
        <p:scale>
          <a:sx n="110" d="100"/>
          <a:sy n="110" d="100"/>
        </p:scale>
        <p:origin x="165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456E0-C116-4A90-865F-97DFBBAED5B1}" type="datetimeFigureOut">
              <a:rPr lang="ru-RU" smtClean="0"/>
              <a:t>30.09.2015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73F67-71FC-4033-919D-9F80BDB7F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415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C2E71F-CCD4-451F-A744-C9097CE7BBE3}" type="slidenum">
              <a:rPr lang="ru-RU" altLang="ru-RU"/>
              <a:pPr/>
              <a:t>18</a:t>
            </a:fld>
            <a:endParaRPr lang="ru-RU" altLang="ru-RU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74057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3814-7F23-4D0A-BBDA-C713414FE002}" type="datetimeFigureOut">
              <a:rPr lang="ru-RU" smtClean="0"/>
              <a:t>30.09.2015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062D-1642-4709-8FD0-4DBE152006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8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3814-7F23-4D0A-BBDA-C713414FE002}" type="datetimeFigureOut">
              <a:rPr lang="ru-RU" smtClean="0"/>
              <a:t>30.09.2015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062D-1642-4709-8FD0-4DBE152006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4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3814-7F23-4D0A-BBDA-C713414FE002}" type="datetimeFigureOut">
              <a:rPr lang="ru-RU" smtClean="0"/>
              <a:t>30.09.2015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062D-1642-4709-8FD0-4DBE152006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70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3814-7F23-4D0A-BBDA-C713414FE002}" type="datetimeFigureOut">
              <a:rPr lang="ru-RU" smtClean="0"/>
              <a:t>30.09.2015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062D-1642-4709-8FD0-4DBE152006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79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3814-7F23-4D0A-BBDA-C713414FE002}" type="datetimeFigureOut">
              <a:rPr lang="ru-RU" smtClean="0"/>
              <a:t>30.09.2015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062D-1642-4709-8FD0-4DBE152006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28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3814-7F23-4D0A-BBDA-C713414FE002}" type="datetimeFigureOut">
              <a:rPr lang="ru-RU" smtClean="0"/>
              <a:t>30.09.2015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062D-1642-4709-8FD0-4DBE152006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54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3814-7F23-4D0A-BBDA-C713414FE002}" type="datetimeFigureOut">
              <a:rPr lang="ru-RU" smtClean="0"/>
              <a:t>30.09.2015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062D-1642-4709-8FD0-4DBE152006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53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3814-7F23-4D0A-BBDA-C713414FE002}" type="datetimeFigureOut">
              <a:rPr lang="ru-RU" smtClean="0"/>
              <a:t>30.09.2015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062D-1642-4709-8FD0-4DBE152006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24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3814-7F23-4D0A-BBDA-C713414FE002}" type="datetimeFigureOut">
              <a:rPr lang="ru-RU" smtClean="0"/>
              <a:t>30.09.2015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062D-1642-4709-8FD0-4DBE152006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18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3814-7F23-4D0A-BBDA-C713414FE002}" type="datetimeFigureOut">
              <a:rPr lang="ru-RU" smtClean="0"/>
              <a:t>30.09.2015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062D-1642-4709-8FD0-4DBE152006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5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3814-7F23-4D0A-BBDA-C713414FE002}" type="datetimeFigureOut">
              <a:rPr lang="ru-RU" smtClean="0"/>
              <a:t>30.09.2015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062D-1642-4709-8FD0-4DBE152006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2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03814-7F23-4D0A-BBDA-C713414FE002}" type="datetimeFigureOut">
              <a:rPr lang="ru-RU" smtClean="0"/>
              <a:t>30.09.2015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C062D-1642-4709-8FD0-4DBE152006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98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en-us/products/visual-studio-community-vs.aspx" TargetMode="External"/><Relationship Id="rId2" Type="http://schemas.openxmlformats.org/officeDocument/2006/relationships/hyperlink" Target="http://www.ecma-international.org/publications/standards/Ecma-334.ht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Язык </a:t>
            </a:r>
            <a:r>
              <a:rPr lang="en-US" dirty="0" smtClean="0"/>
              <a:t>C#.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ru-RU" dirty="0" smtClean="0"/>
              <a:t>Среда разработки и платформа .</a:t>
            </a:r>
            <a:r>
              <a:rPr lang="en-US" altLang="ru-RU" dirty="0" smtClean="0"/>
              <a:t>NET</a:t>
            </a:r>
            <a:r>
              <a:rPr lang="ru-RU" alt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710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Common Language Runtime</a:t>
            </a:r>
            <a:endParaRPr lang="ru-RU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CLR – </a:t>
            </a:r>
            <a:r>
              <a:rPr lang="ru-RU" altLang="en-US" sz="2400" dirty="0"/>
              <a:t>среда выполнения программного кода</a:t>
            </a:r>
            <a:r>
              <a:rPr lang="ru-RU" altLang="en-US" sz="2400" dirty="0" smtClean="0"/>
              <a:t>. М</a:t>
            </a:r>
            <a:r>
              <a:rPr lang="ru-RU" sz="2400" dirty="0" smtClean="0"/>
              <a:t>ожет </a:t>
            </a:r>
            <a:r>
              <a:rPr lang="ru-RU" sz="2400" dirty="0"/>
              <a:t>быть реализована для любой операционной </a:t>
            </a:r>
            <a:r>
              <a:rPr lang="ru-RU" sz="2400" dirty="0" smtClean="0"/>
              <a:t>системы.</a:t>
            </a:r>
            <a:endParaRPr lang="ru-RU" altLang="en-US" sz="2400" dirty="0"/>
          </a:p>
          <a:p>
            <a:pPr>
              <a:lnSpc>
                <a:spcPct val="80000"/>
              </a:lnSpc>
            </a:pPr>
            <a:r>
              <a:rPr lang="ru-RU" altLang="en-US" sz="2400" dirty="0"/>
              <a:t>Кроме непосредственно запуска кода, обеспечивает:</a:t>
            </a:r>
          </a:p>
          <a:p>
            <a:pPr lvl="1">
              <a:lnSpc>
                <a:spcPct val="80000"/>
              </a:lnSpc>
            </a:pPr>
            <a:r>
              <a:rPr lang="ru-RU" altLang="en-US" sz="2000" dirty="0"/>
              <a:t>Управление памятью;</a:t>
            </a:r>
          </a:p>
          <a:p>
            <a:pPr lvl="1">
              <a:lnSpc>
                <a:spcPct val="80000"/>
              </a:lnSpc>
            </a:pPr>
            <a:r>
              <a:rPr lang="ru-RU" altLang="en-US" sz="2000" dirty="0"/>
              <a:t>Управление потоками;</a:t>
            </a:r>
          </a:p>
          <a:p>
            <a:pPr lvl="1">
              <a:lnSpc>
                <a:spcPct val="80000"/>
              </a:lnSpc>
            </a:pPr>
            <a:r>
              <a:rPr lang="ru-RU" altLang="en-US" sz="2000" dirty="0"/>
              <a:t>Управление исключениями;</a:t>
            </a:r>
          </a:p>
          <a:p>
            <a:pPr lvl="1">
              <a:lnSpc>
                <a:spcPct val="80000"/>
              </a:lnSpc>
            </a:pPr>
            <a:r>
              <a:rPr lang="ru-RU" altLang="en-US" sz="2000" dirty="0"/>
              <a:t>Управление безопасностью.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CLR-</a:t>
            </a:r>
            <a:r>
              <a:rPr lang="ru-RU" altLang="en-US" sz="2400" dirty="0"/>
              <a:t>совместимый язык – управляемый модуль (С</a:t>
            </a:r>
            <a:r>
              <a:rPr lang="en-US" altLang="en-US" sz="2400" dirty="0"/>
              <a:t>IL-</a:t>
            </a:r>
            <a:r>
              <a:rPr lang="ru-RU" altLang="en-US" sz="2400" dirty="0"/>
              <a:t>код + метаданные) – сборка (модули + манифест)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CLR </a:t>
            </a:r>
            <a:r>
              <a:rPr lang="ru-RU" altLang="en-US" sz="2400" dirty="0"/>
              <a:t>загружает сборку – JIT-компилятор строит </a:t>
            </a:r>
            <a:r>
              <a:rPr lang="en-US" altLang="en-US" sz="2400" dirty="0"/>
              <a:t>native code. </a:t>
            </a:r>
            <a:endParaRPr lang="ru-RU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Native Image Generator</a:t>
            </a:r>
            <a:r>
              <a:rPr lang="ru-RU" altLang="en-US" sz="2400" dirty="0"/>
              <a:t> (</a:t>
            </a:r>
            <a:r>
              <a:rPr lang="en-US" altLang="en-US" sz="2400" dirty="0"/>
              <a:t>NGEN).</a:t>
            </a:r>
          </a:p>
          <a:p>
            <a:pPr>
              <a:lnSpc>
                <a:spcPct val="80000"/>
              </a:lnSpc>
            </a:pPr>
            <a:r>
              <a:rPr lang="ru-RU" altLang="en-US" sz="2400" dirty="0"/>
              <a:t>Верификация кода при JIT-компиляции.</a:t>
            </a: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ru-RU" altLang="en-US" sz="2400" dirty="0"/>
              <a:t>Работа с неуправляемым кодом</a:t>
            </a:r>
            <a:r>
              <a:rPr lang="en-US" altLang="en-US" sz="2400" dirty="0"/>
              <a:t> </a:t>
            </a:r>
            <a:r>
              <a:rPr lang="ru-RU" altLang="en-US" sz="2400" dirty="0"/>
              <a:t>- P/</a:t>
            </a:r>
            <a:r>
              <a:rPr lang="ru-RU" altLang="en-US" sz="2400" dirty="0" err="1"/>
              <a:t>Invoke</a:t>
            </a:r>
            <a:r>
              <a:rPr lang="ru-RU" altLang="en-US" sz="2400" dirty="0"/>
              <a:t> и </a:t>
            </a:r>
            <a:r>
              <a:rPr lang="en-US" altLang="en-US" sz="2400" dirty="0"/>
              <a:t>COM</a:t>
            </a:r>
            <a:r>
              <a:rPr lang="ru-RU" alt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985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ru-RU" altLang="ru-RU" dirty="0" smtClean="0"/>
              <a:t>Платформа </a:t>
            </a:r>
            <a:r>
              <a:rPr lang="en-US" altLang="ru-RU" dirty="0" smtClean="0"/>
              <a:t>.NET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832648"/>
          </a:xfrm>
        </p:spPr>
        <p:txBody>
          <a:bodyPr>
            <a:normAutofit fontScale="92500"/>
          </a:bodyPr>
          <a:lstStyle/>
          <a:p>
            <a:r>
              <a:rPr lang="ru-RU" dirty="0"/>
              <a:t>Компилятор в качестве результата своего выполнения создает так называемую </a:t>
            </a:r>
            <a:r>
              <a:rPr lang="ru-RU" b="1" dirty="0"/>
              <a:t>сборку</a:t>
            </a:r>
            <a:r>
              <a:rPr lang="ru-RU" dirty="0"/>
              <a:t>  — файл с расширением </a:t>
            </a:r>
            <a:r>
              <a:rPr lang="ru-RU" b="1" dirty="0" err="1"/>
              <a:t>exe</a:t>
            </a:r>
            <a:r>
              <a:rPr lang="ru-RU" dirty="0"/>
              <a:t> или </a:t>
            </a:r>
            <a:r>
              <a:rPr lang="ru-RU" b="1" dirty="0" err="1"/>
              <a:t>dll</a:t>
            </a:r>
            <a:r>
              <a:rPr lang="ru-RU" dirty="0"/>
              <a:t>, который содержит код на языке </a:t>
            </a:r>
            <a:r>
              <a:rPr lang="ru-RU" b="1" dirty="0"/>
              <a:t>IL</a:t>
            </a:r>
            <a:r>
              <a:rPr lang="ru-RU" dirty="0"/>
              <a:t> и </a:t>
            </a:r>
            <a:r>
              <a:rPr lang="ru-RU" b="1" dirty="0"/>
              <a:t>метаданные</a:t>
            </a:r>
            <a:r>
              <a:rPr lang="ru-RU" dirty="0"/>
              <a:t>. </a:t>
            </a:r>
            <a:endParaRPr lang="ru-RU" dirty="0" smtClean="0"/>
          </a:p>
          <a:p>
            <a:r>
              <a:rPr lang="ru-RU" b="1" dirty="0" smtClean="0"/>
              <a:t>Метаданные</a:t>
            </a:r>
            <a:r>
              <a:rPr lang="ru-RU" dirty="0"/>
              <a:t> представляют собой сведения об объектах, используемых в программе, а также сведения о самой сборке. Они позволяют организовать межъязыковое взаимодействие, обеспечивают безопасность и </a:t>
            </a:r>
            <a:r>
              <a:rPr lang="ru-RU" dirty="0" smtClean="0"/>
              <a:t>облегчают развертывание </a:t>
            </a:r>
            <a:r>
              <a:rPr lang="ru-RU" dirty="0"/>
              <a:t>приложений, то есть установку программ на компьютеры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1545526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ru-RU" altLang="ru-RU" dirty="0" smtClean="0"/>
              <a:t>Платформа </a:t>
            </a:r>
            <a:r>
              <a:rPr lang="en-US" altLang="ru-RU" dirty="0" smtClean="0"/>
              <a:t>.NET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83264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Во время работы программы среда </a:t>
            </a:r>
            <a:r>
              <a:rPr lang="ru-RU" b="1" dirty="0"/>
              <a:t>CLR</a:t>
            </a:r>
            <a:r>
              <a:rPr lang="ru-RU" dirty="0"/>
              <a:t> следит за тем, чтобы выполнялись только разрешенные операции, осуществляет распределение и очистку памяти и обрабатывает возникающие ошибки. Это многократно повышает безопасность и надежность программ.</a:t>
            </a:r>
          </a:p>
        </p:txBody>
      </p:sp>
    </p:spTree>
    <p:extLst>
      <p:ext uri="{BB962C8B-B14F-4D97-AF65-F5344CB8AC3E}">
        <p14:creationId xmlns:p14="http://schemas.microsoft.com/office/powerpoint/2010/main" val="27154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ru-RU" altLang="ru-RU" dirty="0" smtClean="0"/>
              <a:t>Платформа </a:t>
            </a:r>
            <a:r>
              <a:rPr lang="en-US" altLang="ru-RU" dirty="0" smtClean="0"/>
              <a:t>.NET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Платформа </a:t>
            </a:r>
            <a:r>
              <a:rPr lang="ru-RU" b="1" dirty="0"/>
              <a:t>.NET</a:t>
            </a:r>
            <a:r>
              <a:rPr lang="ru-RU" dirty="0"/>
              <a:t> содержит </a:t>
            </a:r>
            <a:r>
              <a:rPr lang="ru-RU" dirty="0" smtClean="0"/>
              <a:t>большую</a:t>
            </a:r>
            <a:r>
              <a:rPr lang="ru-RU" dirty="0"/>
              <a:t> </a:t>
            </a:r>
            <a:r>
              <a:rPr lang="ru-RU" b="1" dirty="0"/>
              <a:t>библиотеку классов</a:t>
            </a:r>
            <a:r>
              <a:rPr lang="ru-RU" dirty="0"/>
              <a:t>, </a:t>
            </a:r>
            <a:r>
              <a:rPr lang="ru-RU" dirty="0" smtClean="0"/>
              <a:t>которые </a:t>
            </a:r>
            <a:r>
              <a:rPr lang="ru-RU" dirty="0"/>
              <a:t>можно использовать при программировании на любом языке .NET. </a:t>
            </a:r>
            <a:endParaRPr lang="en-US" dirty="0" smtClean="0"/>
          </a:p>
          <a:p>
            <a:r>
              <a:rPr lang="ru-RU" dirty="0" smtClean="0"/>
              <a:t>Общая система типов (</a:t>
            </a:r>
            <a:r>
              <a:rPr lang="ru-RU" altLang="en-US" b="1" dirty="0" err="1"/>
              <a:t>Common</a:t>
            </a:r>
            <a:r>
              <a:rPr lang="ru-RU" altLang="en-US" b="1" dirty="0"/>
              <a:t> </a:t>
            </a:r>
            <a:r>
              <a:rPr lang="ru-RU" altLang="en-US" b="1" dirty="0" err="1"/>
              <a:t>Type</a:t>
            </a:r>
            <a:r>
              <a:rPr lang="ru-RU" altLang="en-US" b="1" dirty="0"/>
              <a:t> </a:t>
            </a:r>
            <a:r>
              <a:rPr lang="ru-RU" altLang="en-US" b="1" dirty="0" err="1" smtClean="0"/>
              <a:t>System</a:t>
            </a:r>
            <a:r>
              <a:rPr lang="ru-RU" altLang="en-US" b="1" dirty="0" smtClean="0"/>
              <a:t>, </a:t>
            </a:r>
            <a:r>
              <a:rPr lang="en-US" altLang="en-US" b="1" dirty="0" smtClean="0"/>
              <a:t>CTS</a:t>
            </a:r>
            <a:r>
              <a:rPr lang="en-US" altLang="en-US" dirty="0" smtClean="0"/>
              <a:t>) - </a:t>
            </a:r>
            <a:r>
              <a:rPr lang="ru-RU" altLang="en-US" dirty="0" smtClean="0"/>
              <a:t>стандарт</a:t>
            </a:r>
            <a:r>
              <a:rPr lang="ru-RU" altLang="en-US" dirty="0"/>
              <a:t>, устанавливающий правила хранения данных и метаданных (данных о типах) в памяти </a:t>
            </a:r>
            <a:r>
              <a:rPr lang="en-US" altLang="en-US" dirty="0" smtClean="0"/>
              <a:t>:</a:t>
            </a:r>
          </a:p>
          <a:p>
            <a:pPr lvl="1"/>
            <a:r>
              <a:rPr lang="ru-RU" altLang="en-US" dirty="0" smtClean="0"/>
              <a:t>Обеспечивает </a:t>
            </a:r>
            <a:r>
              <a:rPr lang="ru-RU" altLang="en-US" dirty="0"/>
              <a:t>единую, объектно-ориентированную межъязыковую систему хранения данных и метаданных.  </a:t>
            </a:r>
          </a:p>
          <a:p>
            <a:pPr lvl="1"/>
            <a:r>
              <a:rPr lang="ru-RU" altLang="en-US" dirty="0"/>
              <a:t>Задает набор правил регулирования видимости/доступности членов типов.</a:t>
            </a:r>
          </a:p>
          <a:p>
            <a:pPr lvl="1"/>
            <a:r>
              <a:rPr lang="ru-RU" altLang="en-US" dirty="0"/>
              <a:t>Задает набор правил наследования, </a:t>
            </a:r>
            <a:r>
              <a:rPr lang="ru-RU" altLang="en-US" dirty="0" smtClean="0"/>
              <a:t>реализации виртуальных </a:t>
            </a:r>
            <a:r>
              <a:rPr lang="ru-RU" altLang="en-US" dirty="0"/>
              <a:t>функций и т.д</a:t>
            </a:r>
            <a:r>
              <a:rPr lang="ru-RU" altLang="en-US" dirty="0" smtClean="0"/>
              <a:t>.</a:t>
            </a:r>
            <a:endParaRPr lang="ru-RU" dirty="0" smtClean="0"/>
          </a:p>
          <a:p>
            <a:r>
              <a:rPr lang="ru-RU" dirty="0" smtClean="0"/>
              <a:t>Библиотека </a:t>
            </a:r>
            <a:r>
              <a:rPr lang="ru-RU" dirty="0"/>
              <a:t>классов вместе с </a:t>
            </a:r>
            <a:r>
              <a:rPr lang="ru-RU" b="1" dirty="0"/>
              <a:t>CLR</a:t>
            </a:r>
            <a:r>
              <a:rPr lang="ru-RU" dirty="0"/>
              <a:t> образуют </a:t>
            </a:r>
            <a:r>
              <a:rPr lang="ru-RU" b="1" dirty="0"/>
              <a:t>каркас</a:t>
            </a:r>
            <a:r>
              <a:rPr lang="ru-RU" dirty="0"/>
              <a:t> (</a:t>
            </a:r>
            <a:r>
              <a:rPr lang="ru-RU" b="1" dirty="0"/>
              <a:t>framework</a:t>
            </a:r>
            <a:r>
              <a:rPr lang="ru-RU" dirty="0"/>
              <a:t>), то есть основу платформы.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0230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z="4000"/>
              <a:t>Common Language Infrastructure</a:t>
            </a:r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0768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>
            <a:normAutofit/>
          </a:bodyPr>
          <a:lstStyle/>
          <a:p>
            <a:r>
              <a:rPr lang="ru-RU" altLang="ru-RU" dirty="0" smtClean="0"/>
              <a:t>Платформа </a:t>
            </a:r>
            <a:r>
              <a:rPr lang="en-US" altLang="ru-RU" dirty="0" smtClean="0"/>
              <a:t>.NET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Все .</a:t>
            </a:r>
            <a:r>
              <a:rPr lang="ru-RU" i="1" dirty="0"/>
              <a:t>NET</a:t>
            </a:r>
            <a:r>
              <a:rPr lang="ru-RU" dirty="0"/>
              <a:t>-совместимые языки должны отвечать требованиям </a:t>
            </a:r>
            <a:r>
              <a:rPr lang="ru-RU" b="1" dirty="0"/>
              <a:t>общеязыковой спецификации (</a:t>
            </a:r>
            <a:r>
              <a:rPr lang="ru-RU" b="1" dirty="0" err="1"/>
              <a:t>Common</a:t>
            </a:r>
            <a:r>
              <a:rPr lang="ru-RU" b="1" dirty="0"/>
              <a:t> </a:t>
            </a:r>
            <a:r>
              <a:rPr lang="ru-RU" b="1" dirty="0" err="1"/>
              <a:t>Language</a:t>
            </a:r>
            <a:r>
              <a:rPr lang="ru-RU" b="1" dirty="0"/>
              <a:t> </a:t>
            </a:r>
            <a:r>
              <a:rPr lang="ru-RU" b="1" dirty="0" err="1"/>
              <a:t>Specification</a:t>
            </a:r>
            <a:r>
              <a:rPr lang="ru-RU" b="1" dirty="0"/>
              <a:t>, CLS)</a:t>
            </a:r>
            <a:r>
              <a:rPr lang="ru-RU" dirty="0"/>
              <a:t>, в которой описывается набор общих для всех языков характеристик. Это позволяет использовать для разработки приложения несколько языков программирования и вести полноценную межъязыковую отладку. Все программы независимо от языка используют одни и те же базовые классы библиотеки .</a:t>
            </a:r>
            <a:r>
              <a:rPr lang="ru-RU" i="1" dirty="0"/>
              <a:t>NET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529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ru-RU" altLang="ru-RU" dirty="0" smtClean="0"/>
              <a:t>Платформа </a:t>
            </a:r>
            <a:r>
              <a:rPr lang="en-US" altLang="ru-RU" dirty="0" smtClean="0"/>
              <a:t>.NET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8640960" cy="58326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i="1" dirty="0"/>
              <a:t>Приложение</a:t>
            </a:r>
            <a:r>
              <a:rPr lang="ru-RU" dirty="0"/>
              <a:t> в процессе разработки называется </a:t>
            </a:r>
            <a:r>
              <a:rPr lang="ru-RU" i="1" dirty="0"/>
              <a:t>проектом</a:t>
            </a:r>
            <a:r>
              <a:rPr lang="ru-RU" dirty="0"/>
              <a:t>. Проект объединяет все необходимое для создания приложения: файлы, папки, ссылки и прочие ресурсы. Среда </a:t>
            </a:r>
            <a:r>
              <a:rPr lang="ru-RU" i="1" dirty="0" err="1"/>
              <a:t>Visual</a:t>
            </a:r>
            <a:r>
              <a:rPr lang="ru-RU" dirty="0"/>
              <a:t> Studio.</a:t>
            </a:r>
            <a:r>
              <a:rPr lang="ru-RU" i="1" dirty="0"/>
              <a:t>NET</a:t>
            </a:r>
            <a:r>
              <a:rPr lang="ru-RU" dirty="0"/>
              <a:t> позволяет создавать проекты различных типов, например:</a:t>
            </a:r>
          </a:p>
          <a:p>
            <a:pPr lvl="0"/>
            <a:r>
              <a:rPr lang="ru-RU" i="1" dirty="0" err="1"/>
              <a:t>Windows</a:t>
            </a:r>
            <a:r>
              <a:rPr lang="ru-RU" i="1" dirty="0"/>
              <a:t>-приложение</a:t>
            </a:r>
            <a:r>
              <a:rPr lang="ru-RU" dirty="0"/>
              <a:t> использует элементы интерфейса </a:t>
            </a:r>
            <a:r>
              <a:rPr lang="ru-RU" dirty="0" err="1"/>
              <a:t>Windows</a:t>
            </a:r>
            <a:r>
              <a:rPr lang="ru-RU" dirty="0"/>
              <a:t>, включая формы, кнопки, флажки и прочее;</a:t>
            </a:r>
          </a:p>
          <a:p>
            <a:pPr lvl="0"/>
            <a:r>
              <a:rPr lang="ru-RU" i="1" dirty="0"/>
              <a:t>консольное приложение</a:t>
            </a:r>
            <a:r>
              <a:rPr lang="ru-RU" dirty="0"/>
              <a:t> выполняет вывод "на консоль", то есть в окно командного процессора;</a:t>
            </a:r>
          </a:p>
          <a:p>
            <a:pPr lvl="0"/>
            <a:r>
              <a:rPr lang="ru-RU" i="1" dirty="0"/>
              <a:t>библиотека классов</a:t>
            </a:r>
            <a:r>
              <a:rPr lang="ru-RU" dirty="0"/>
              <a:t> объединяет классы, которые предназначены для использования в других приложениях;</a:t>
            </a:r>
          </a:p>
          <a:p>
            <a:pPr lvl="0"/>
            <a:r>
              <a:rPr lang="ru-RU" i="1" dirty="0"/>
              <a:t>веб-приложение</a:t>
            </a:r>
            <a:r>
              <a:rPr lang="ru-RU" dirty="0"/>
              <a:t>  — это приложение, доступ к которому выполняется через браузер </a:t>
            </a:r>
            <a:r>
              <a:rPr lang="ru-RU" dirty="0" smtClean="0"/>
              <a:t>и </a:t>
            </a:r>
            <a:r>
              <a:rPr lang="ru-RU" dirty="0"/>
              <a:t>которое по запросу формирует веб-страницу и отправляет ее клиенту по сети</a:t>
            </a:r>
            <a:r>
              <a:rPr lang="ru-RU" dirty="0" smtClean="0"/>
              <a:t>;</a:t>
            </a:r>
          </a:p>
          <a:p>
            <a:pPr marL="0" indent="0">
              <a:buNone/>
            </a:pPr>
            <a:r>
              <a:rPr lang="ru-RU" dirty="0"/>
              <a:t>Несколько проектов можно объединить в </a:t>
            </a:r>
            <a:r>
              <a:rPr lang="ru-RU" i="1" dirty="0"/>
              <a:t>решение</a:t>
            </a:r>
            <a:r>
              <a:rPr lang="ru-RU" dirty="0"/>
              <a:t> (</a:t>
            </a:r>
            <a:r>
              <a:rPr lang="ru-RU" dirty="0" err="1"/>
              <a:t>solution</a:t>
            </a:r>
            <a:r>
              <a:rPr lang="ru-RU" dirty="0"/>
              <a:t>). Это облегчает совместную разработку проектов</a:t>
            </a:r>
          </a:p>
          <a:p>
            <a:pPr marL="0" lv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2949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ru-RU" altLang="ru-RU" dirty="0" smtClean="0"/>
              <a:t>Структура </a:t>
            </a:r>
            <a:r>
              <a:rPr lang="en-US" altLang="ru-RU" dirty="0" smtClean="0"/>
              <a:t>.NET</a:t>
            </a:r>
            <a:endParaRPr lang="ru-RU" dirty="0"/>
          </a:p>
        </p:txBody>
      </p:sp>
      <p:grpSp>
        <p:nvGrpSpPr>
          <p:cNvPr id="19" name="Group 3"/>
          <p:cNvGrpSpPr>
            <a:grpSpLocks noChangeAspect="1"/>
          </p:cNvGrpSpPr>
          <p:nvPr/>
        </p:nvGrpSpPr>
        <p:grpSpPr bwMode="auto">
          <a:xfrm>
            <a:off x="323850" y="720725"/>
            <a:ext cx="8569325" cy="5902325"/>
            <a:chOff x="3272" y="1936"/>
            <a:chExt cx="6931" cy="5302"/>
          </a:xfrm>
        </p:grpSpPr>
        <p:sp>
          <p:nvSpPr>
            <p:cNvPr id="20" name="AutoShape 4"/>
            <p:cNvSpPr>
              <a:spLocks noChangeAspect="1" noChangeArrowheads="1"/>
            </p:cNvSpPr>
            <p:nvPr/>
          </p:nvSpPr>
          <p:spPr bwMode="auto">
            <a:xfrm>
              <a:off x="3272" y="1936"/>
              <a:ext cx="6931" cy="5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" name="Text Box 5"/>
            <p:cNvSpPr txBox="1">
              <a:spLocks noChangeArrowheads="1"/>
            </p:cNvSpPr>
            <p:nvPr/>
          </p:nvSpPr>
          <p:spPr bwMode="auto">
            <a:xfrm>
              <a:off x="3290" y="1944"/>
              <a:ext cx="6905" cy="417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ru-RU" altLang="ru-RU" sz="1600" b="1" dirty="0">
                  <a:latin typeface="Arial" charset="0"/>
                </a:rPr>
                <a:t>Платформа .NET</a:t>
              </a:r>
              <a:endParaRPr lang="ru-RU" altLang="ru-RU" sz="3600" dirty="0"/>
            </a:p>
          </p:txBody>
        </p: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3431" y="2919"/>
              <a:ext cx="4788" cy="3058"/>
            </a:xfrm>
            <a:prstGeom prst="rect">
              <a:avLst/>
            </a:prstGeom>
            <a:solidFill>
              <a:srgbClr val="C0C0C0">
                <a:alpha val="23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altLang="ru-RU" sz="1600" dirty="0">
                  <a:latin typeface="Arial" charset="0"/>
                </a:rPr>
                <a:t>Каркас </a:t>
              </a:r>
              <a:r>
                <a:rPr lang="ru-RU" altLang="ru-RU" sz="1600" b="1" dirty="0">
                  <a:latin typeface="Arial" charset="0"/>
                </a:rPr>
                <a:t>.NET Framework</a:t>
              </a:r>
              <a:endParaRPr lang="ru-RU" altLang="ru-RU" sz="3600" dirty="0"/>
            </a:p>
          </p:txBody>
        </p:sp>
        <p:sp>
          <p:nvSpPr>
            <p:cNvPr id="23" name="Text Box 7"/>
            <p:cNvSpPr txBox="1">
              <a:spLocks noChangeArrowheads="1"/>
            </p:cNvSpPr>
            <p:nvPr/>
          </p:nvSpPr>
          <p:spPr bwMode="auto">
            <a:xfrm>
              <a:off x="3554" y="3190"/>
              <a:ext cx="4518" cy="209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>
                      <a:alpha val="23000"/>
                    </a:srgbClr>
                  </a:solidFill>
                </a14:hiddenFill>
              </a:ext>
            </a:extLst>
          </p:spPr>
          <p:txBody>
            <a:bodyPr/>
            <a:lstStyle/>
            <a:p>
              <a:r>
                <a:rPr lang="ru-RU" altLang="ru-RU" sz="1600">
                  <a:latin typeface="Arial" charset="0"/>
                </a:rPr>
                <a:t>Библиотека классов каркаса (FCL)</a:t>
              </a:r>
              <a:endParaRPr lang="ru-RU" altLang="ru-RU" sz="3600"/>
            </a:p>
          </p:txBody>
        </p:sp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3278" y="6256"/>
              <a:ext cx="6917" cy="4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ru-RU" altLang="ru-RU" sz="1600">
                  <a:latin typeface="Arial" charset="0"/>
                </a:rPr>
                <a:t>Операционная система</a:t>
              </a:r>
              <a:endParaRPr lang="ru-RU" altLang="ru-RU" sz="3600"/>
            </a:p>
          </p:txBody>
        </p:sp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3560" y="5420"/>
              <a:ext cx="4518" cy="4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altLang="ru-RU" sz="1600">
                  <a:latin typeface="Arial" charset="0"/>
                </a:rPr>
                <a:t>Общеязыковая среда выполнения (CLR)</a:t>
              </a:r>
              <a:endParaRPr lang="ru-RU" altLang="ru-RU" sz="3600"/>
            </a:p>
          </p:txBody>
        </p:sp>
        <p:sp>
          <p:nvSpPr>
            <p:cNvPr id="26" name="Text Box 10"/>
            <p:cNvSpPr txBox="1">
              <a:spLocks noChangeArrowheads="1"/>
            </p:cNvSpPr>
            <p:nvPr/>
          </p:nvSpPr>
          <p:spPr bwMode="auto">
            <a:xfrm>
              <a:off x="3701" y="4723"/>
              <a:ext cx="4231" cy="4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altLang="ru-RU" sz="1600">
                  <a:latin typeface="Arial" charset="0"/>
                </a:rPr>
                <a:t>Базовые классы среды</a:t>
              </a:r>
              <a:endParaRPr lang="ru-RU" altLang="ru-RU" sz="3600"/>
            </a:p>
          </p:txBody>
        </p:sp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3701" y="4166"/>
              <a:ext cx="4230" cy="4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altLang="ru-RU" sz="1600">
                  <a:latin typeface="Arial" charset="0"/>
                </a:rPr>
                <a:t>Классы для работы с данными и XML</a:t>
              </a:r>
              <a:endParaRPr lang="ru-RU" altLang="ru-RU" sz="3600"/>
            </a:p>
          </p:txBody>
        </p:sp>
        <p:sp>
          <p:nvSpPr>
            <p:cNvPr id="28" name="Text Box 12"/>
            <p:cNvSpPr txBox="1">
              <a:spLocks noChangeArrowheads="1"/>
            </p:cNvSpPr>
            <p:nvPr/>
          </p:nvSpPr>
          <p:spPr bwMode="auto">
            <a:xfrm>
              <a:off x="3701" y="3608"/>
              <a:ext cx="1554" cy="4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altLang="ru-RU" sz="1600">
                  <a:latin typeface="Arial" charset="0"/>
                </a:rPr>
                <a:t>Web-сервисы</a:t>
              </a:r>
              <a:endParaRPr lang="ru-RU" altLang="ru-RU" sz="3600"/>
            </a:p>
          </p:txBody>
        </p:sp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5395" y="3608"/>
              <a:ext cx="2542" cy="42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altLang="ru-RU" sz="1600">
                  <a:latin typeface="Arial" charset="0"/>
                </a:rPr>
                <a:t>Интерфейс пользователя</a:t>
              </a:r>
              <a:endParaRPr lang="ru-RU" altLang="ru-RU" sz="3600"/>
            </a:p>
          </p:txBody>
        </p:sp>
        <p:sp>
          <p:nvSpPr>
            <p:cNvPr id="30" name="Text Box 14"/>
            <p:cNvSpPr txBox="1">
              <a:spLocks noChangeArrowheads="1"/>
            </p:cNvSpPr>
            <p:nvPr/>
          </p:nvSpPr>
          <p:spPr bwMode="auto">
            <a:xfrm>
              <a:off x="3419" y="2354"/>
              <a:ext cx="6623" cy="418"/>
            </a:xfrm>
            <a:prstGeom prst="rect">
              <a:avLst/>
            </a:prstGeom>
            <a:solidFill>
              <a:srgbClr val="C0C0C0">
                <a:alpha val="23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altLang="ru-RU" sz="1600">
                  <a:latin typeface="Arial" charset="0"/>
                </a:rPr>
                <a:t>Среда разработки приложений </a:t>
              </a:r>
              <a:r>
                <a:rPr lang="ru-RU" altLang="ru-RU" sz="1600" b="1">
                  <a:latin typeface="Arial" charset="0"/>
                </a:rPr>
                <a:t>Visual Studio.NET</a:t>
              </a:r>
              <a:endParaRPr lang="ru-RU" altLang="ru-RU" sz="3600"/>
            </a:p>
          </p:txBody>
        </p:sp>
        <p:sp>
          <p:nvSpPr>
            <p:cNvPr id="31" name="Text Box 15"/>
            <p:cNvSpPr txBox="1">
              <a:spLocks noChangeArrowheads="1"/>
            </p:cNvSpPr>
            <p:nvPr/>
          </p:nvSpPr>
          <p:spPr bwMode="auto">
            <a:xfrm>
              <a:off x="8360" y="2911"/>
              <a:ext cx="1694" cy="1533"/>
            </a:xfrm>
            <a:prstGeom prst="rect">
              <a:avLst/>
            </a:prstGeom>
            <a:solidFill>
              <a:srgbClr val="C0C0C0">
                <a:alpha val="23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altLang="ru-RU" sz="1600" b="1" dirty="0">
                  <a:latin typeface="Arial" charset="0"/>
                </a:rPr>
                <a:t>.NET </a:t>
              </a:r>
              <a:r>
                <a:rPr lang="ru-RU" altLang="ru-RU" sz="1600" b="1" dirty="0" err="1">
                  <a:latin typeface="Arial" charset="0"/>
                </a:rPr>
                <a:t>Enterprise</a:t>
              </a:r>
              <a:r>
                <a:rPr lang="ru-RU" altLang="ru-RU" sz="1600" b="1" dirty="0">
                  <a:latin typeface="Arial" charset="0"/>
                </a:rPr>
                <a:t> </a:t>
              </a:r>
              <a:r>
                <a:rPr lang="ru-RU" altLang="ru-RU" sz="1600" b="1" dirty="0" err="1" smtClean="0">
                  <a:latin typeface="Arial" charset="0"/>
                </a:rPr>
                <a:t>Serv</a:t>
              </a:r>
              <a:r>
                <a:rPr lang="en-US" altLang="ru-RU" sz="1600" b="1" dirty="0" smtClean="0">
                  <a:latin typeface="Arial" charset="0"/>
                </a:rPr>
                <a:t>ices</a:t>
              </a:r>
              <a:endParaRPr lang="ru-RU" altLang="ru-RU" sz="3600" dirty="0"/>
            </a:p>
          </p:txBody>
        </p:sp>
        <p:sp>
          <p:nvSpPr>
            <p:cNvPr id="32" name="Text Box 16"/>
            <p:cNvSpPr txBox="1">
              <a:spLocks noChangeArrowheads="1"/>
            </p:cNvSpPr>
            <p:nvPr/>
          </p:nvSpPr>
          <p:spPr bwMode="auto">
            <a:xfrm>
              <a:off x="8354" y="4584"/>
              <a:ext cx="1694" cy="1393"/>
            </a:xfrm>
            <a:prstGeom prst="rect">
              <a:avLst/>
            </a:prstGeom>
            <a:solidFill>
              <a:srgbClr val="C0C0C0">
                <a:alpha val="23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altLang="ru-RU" sz="1600" b="1" dirty="0">
                  <a:latin typeface="Arial" charset="0"/>
                </a:rPr>
                <a:t>.NET </a:t>
              </a:r>
              <a:r>
                <a:rPr lang="ru-RU" altLang="ru-RU" sz="1600" b="1" dirty="0" err="1">
                  <a:latin typeface="Arial" charset="0"/>
                </a:rPr>
                <a:t>Building</a:t>
              </a:r>
              <a:r>
                <a:rPr lang="ru-RU" altLang="ru-RU" sz="1600" b="1" dirty="0">
                  <a:latin typeface="Arial" charset="0"/>
                </a:rPr>
                <a:t> </a:t>
              </a:r>
              <a:r>
                <a:rPr lang="ru-RU" altLang="ru-RU" sz="1600" b="1" dirty="0" err="1">
                  <a:latin typeface="Arial" charset="0"/>
                </a:rPr>
                <a:t>Block</a:t>
              </a:r>
              <a:r>
                <a:rPr lang="ru-RU" altLang="ru-RU" sz="1600" b="1" dirty="0">
                  <a:latin typeface="Arial" charset="0"/>
                </a:rPr>
                <a:t> </a:t>
              </a:r>
              <a:r>
                <a:rPr lang="ru-RU" altLang="ru-RU" sz="1600" b="1" dirty="0" err="1">
                  <a:latin typeface="Arial" charset="0"/>
                </a:rPr>
                <a:t>Services</a:t>
              </a:r>
              <a:endParaRPr lang="ru-RU" altLang="ru-RU" sz="3600" dirty="0"/>
            </a:p>
          </p:txBody>
        </p:sp>
        <p:sp>
          <p:nvSpPr>
            <p:cNvPr id="33" name="Text Box 17"/>
            <p:cNvSpPr txBox="1">
              <a:spLocks noChangeArrowheads="1"/>
            </p:cNvSpPr>
            <p:nvPr/>
          </p:nvSpPr>
          <p:spPr bwMode="auto">
            <a:xfrm>
              <a:off x="3278" y="6813"/>
              <a:ext cx="6917" cy="41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ru-RU" altLang="ru-RU" sz="1600">
                  <a:latin typeface="Arial" charset="0"/>
                </a:rPr>
                <a:t>Аппаратные средства компьютера</a:t>
              </a:r>
              <a:endParaRPr lang="ru-RU" altLang="ru-RU" sz="3600"/>
            </a:p>
          </p:txBody>
        </p:sp>
      </p:grpSp>
    </p:spTree>
    <p:extLst>
      <p:ext uri="{BB962C8B-B14F-4D97-AF65-F5344CB8AC3E}">
        <p14:creationId xmlns:p14="http://schemas.microsoft.com/office/powerpoint/2010/main" val="1091556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84438" y="188913"/>
            <a:ext cx="3313112" cy="519112"/>
          </a:xfrm>
        </p:spPr>
        <p:txBody>
          <a:bodyPr>
            <a:normAutofit fontScale="90000"/>
          </a:bodyPr>
          <a:lstStyle/>
          <a:p>
            <a:r>
              <a:rPr lang="ru-RU" altLang="ru-RU" dirty="0"/>
              <a:t>Трансляция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052513"/>
            <a:ext cx="8261350" cy="7699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altLang="ru-RU"/>
              <a:t>Компиляция			Интерпретация</a:t>
            </a:r>
          </a:p>
        </p:txBody>
      </p:sp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250825" y="2205038"/>
            <a:ext cx="1727200" cy="92551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800"/>
              <a:t>Исходный текст программы</a:t>
            </a:r>
          </a:p>
        </p:txBody>
      </p:sp>
      <p:sp>
        <p:nvSpPr>
          <p:cNvPr id="263173" name="Oval 5"/>
          <p:cNvSpPr>
            <a:spLocks noChangeArrowheads="1"/>
          </p:cNvSpPr>
          <p:nvPr/>
        </p:nvSpPr>
        <p:spPr bwMode="auto">
          <a:xfrm>
            <a:off x="2484438" y="1989138"/>
            <a:ext cx="1800225" cy="1439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2000"/>
              <a:t>Компилятор, </a:t>
            </a:r>
          </a:p>
          <a:p>
            <a:pPr algn="ctr"/>
            <a:r>
              <a:rPr lang="ru-RU" altLang="ru-RU" sz="2000"/>
              <a:t>компоновщик</a:t>
            </a:r>
          </a:p>
        </p:txBody>
      </p:sp>
      <p:sp>
        <p:nvSpPr>
          <p:cNvPr id="263174" name="Text Box 6"/>
          <p:cNvSpPr txBox="1">
            <a:spLocks noChangeArrowheads="1"/>
          </p:cNvSpPr>
          <p:nvPr/>
        </p:nvSpPr>
        <p:spPr bwMode="auto">
          <a:xfrm>
            <a:off x="4787900" y="2205038"/>
            <a:ext cx="1873250" cy="92551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800"/>
              <a:t>Программа на машинном языке</a:t>
            </a:r>
          </a:p>
        </p:txBody>
      </p:sp>
      <p:sp>
        <p:nvSpPr>
          <p:cNvPr id="263175" name="AutoShape 7"/>
          <p:cNvSpPr>
            <a:spLocks noChangeArrowheads="1"/>
          </p:cNvSpPr>
          <p:nvPr/>
        </p:nvSpPr>
        <p:spPr bwMode="auto">
          <a:xfrm>
            <a:off x="2051050" y="2565400"/>
            <a:ext cx="358775" cy="36036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3176" name="AutoShape 8"/>
          <p:cNvSpPr>
            <a:spLocks noChangeArrowheads="1"/>
          </p:cNvSpPr>
          <p:nvPr/>
        </p:nvSpPr>
        <p:spPr bwMode="auto">
          <a:xfrm>
            <a:off x="4356100" y="2565400"/>
            <a:ext cx="358775" cy="36036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3177" name="AutoShape 9"/>
          <p:cNvSpPr>
            <a:spLocks noChangeArrowheads="1"/>
          </p:cNvSpPr>
          <p:nvPr/>
        </p:nvSpPr>
        <p:spPr bwMode="auto">
          <a:xfrm>
            <a:off x="6734175" y="2565400"/>
            <a:ext cx="358775" cy="36036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3178" name="Text Box 10"/>
          <p:cNvSpPr txBox="1">
            <a:spLocks noChangeArrowheads="1"/>
          </p:cNvSpPr>
          <p:nvPr/>
        </p:nvSpPr>
        <p:spPr bwMode="auto">
          <a:xfrm>
            <a:off x="7164388" y="2349500"/>
            <a:ext cx="16589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800"/>
              <a:t>Выполнение</a:t>
            </a:r>
          </a:p>
          <a:p>
            <a:r>
              <a:rPr lang="ru-RU" altLang="ru-RU" sz="1800"/>
              <a:t>программы</a:t>
            </a:r>
          </a:p>
        </p:txBody>
      </p:sp>
      <p:sp>
        <p:nvSpPr>
          <p:cNvPr id="263179" name="Text Box 11"/>
          <p:cNvSpPr txBox="1">
            <a:spLocks noChangeArrowheads="1"/>
          </p:cNvSpPr>
          <p:nvPr/>
        </p:nvSpPr>
        <p:spPr bwMode="auto">
          <a:xfrm>
            <a:off x="250825" y="4221163"/>
            <a:ext cx="1727200" cy="92551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800"/>
              <a:t>Оператор на исходном языке</a:t>
            </a:r>
          </a:p>
        </p:txBody>
      </p:sp>
      <p:sp>
        <p:nvSpPr>
          <p:cNvPr id="263180" name="Oval 12"/>
          <p:cNvSpPr>
            <a:spLocks noChangeArrowheads="1"/>
          </p:cNvSpPr>
          <p:nvPr/>
        </p:nvSpPr>
        <p:spPr bwMode="auto">
          <a:xfrm>
            <a:off x="2484438" y="4005263"/>
            <a:ext cx="1800225" cy="1439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2000"/>
              <a:t>Интерпре-</a:t>
            </a:r>
          </a:p>
          <a:p>
            <a:pPr algn="ctr"/>
            <a:r>
              <a:rPr lang="ru-RU" altLang="ru-RU" sz="2000"/>
              <a:t>татор</a:t>
            </a:r>
          </a:p>
        </p:txBody>
      </p:sp>
      <p:sp>
        <p:nvSpPr>
          <p:cNvPr id="263181" name="Text Box 13"/>
          <p:cNvSpPr txBox="1">
            <a:spLocks noChangeArrowheads="1"/>
          </p:cNvSpPr>
          <p:nvPr/>
        </p:nvSpPr>
        <p:spPr bwMode="auto">
          <a:xfrm>
            <a:off x="4859338" y="4221163"/>
            <a:ext cx="1944687" cy="92551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800"/>
              <a:t>Команды на машинном языке</a:t>
            </a:r>
          </a:p>
        </p:txBody>
      </p:sp>
      <p:sp>
        <p:nvSpPr>
          <p:cNvPr id="263182" name="AutoShape 14"/>
          <p:cNvSpPr>
            <a:spLocks noChangeArrowheads="1"/>
          </p:cNvSpPr>
          <p:nvPr/>
        </p:nvSpPr>
        <p:spPr bwMode="auto">
          <a:xfrm>
            <a:off x="2051050" y="4581525"/>
            <a:ext cx="358775" cy="36036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3183" name="AutoShape 15"/>
          <p:cNvSpPr>
            <a:spLocks noChangeArrowheads="1"/>
          </p:cNvSpPr>
          <p:nvPr/>
        </p:nvSpPr>
        <p:spPr bwMode="auto">
          <a:xfrm>
            <a:off x="4356100" y="4581525"/>
            <a:ext cx="358775" cy="36036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3184" name="AutoShape 16"/>
          <p:cNvSpPr>
            <a:spLocks noChangeArrowheads="1"/>
          </p:cNvSpPr>
          <p:nvPr/>
        </p:nvSpPr>
        <p:spPr bwMode="auto">
          <a:xfrm>
            <a:off x="6948488" y="4581525"/>
            <a:ext cx="358775" cy="36036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3185" name="Text Box 17"/>
          <p:cNvSpPr txBox="1">
            <a:spLocks noChangeArrowheads="1"/>
          </p:cNvSpPr>
          <p:nvPr/>
        </p:nvSpPr>
        <p:spPr bwMode="auto">
          <a:xfrm>
            <a:off x="7308850" y="4437063"/>
            <a:ext cx="16589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800"/>
              <a:t>Выполнение</a:t>
            </a:r>
          </a:p>
          <a:p>
            <a:r>
              <a:rPr lang="ru-RU" altLang="ru-RU" sz="1800"/>
              <a:t>команд</a:t>
            </a:r>
          </a:p>
        </p:txBody>
      </p:sp>
      <p:sp>
        <p:nvSpPr>
          <p:cNvPr id="263187" name="AutoShape 19"/>
          <p:cNvSpPr>
            <a:spLocks noChangeArrowheads="1"/>
          </p:cNvSpPr>
          <p:nvPr/>
        </p:nvSpPr>
        <p:spPr bwMode="auto">
          <a:xfrm rot="-2235408">
            <a:off x="1763713" y="765175"/>
            <a:ext cx="719137" cy="288925"/>
          </a:xfrm>
          <a:prstGeom prst="leftArrow">
            <a:avLst>
              <a:gd name="adj1" fmla="val 50000"/>
              <a:gd name="adj2" fmla="val 622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3188" name="AutoShape 20"/>
          <p:cNvSpPr>
            <a:spLocks noChangeArrowheads="1"/>
          </p:cNvSpPr>
          <p:nvPr/>
        </p:nvSpPr>
        <p:spPr bwMode="auto">
          <a:xfrm rot="12553840">
            <a:off x="4932363" y="765175"/>
            <a:ext cx="719137" cy="288925"/>
          </a:xfrm>
          <a:prstGeom prst="leftArrow">
            <a:avLst>
              <a:gd name="adj1" fmla="val 50000"/>
              <a:gd name="adj2" fmla="val 622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3189" name="AutoShape 21"/>
          <p:cNvSpPr>
            <a:spLocks noChangeArrowheads="1"/>
          </p:cNvSpPr>
          <p:nvPr/>
        </p:nvSpPr>
        <p:spPr bwMode="auto">
          <a:xfrm>
            <a:off x="179388" y="1701800"/>
            <a:ext cx="4125912" cy="1938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3191" name="AutoShape 23"/>
          <p:cNvSpPr>
            <a:spLocks noChangeArrowheads="1"/>
          </p:cNvSpPr>
          <p:nvPr/>
        </p:nvSpPr>
        <p:spPr bwMode="auto">
          <a:xfrm>
            <a:off x="179388" y="3860800"/>
            <a:ext cx="8785225" cy="1938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3192" name="AutoShape 24"/>
          <p:cNvSpPr>
            <a:spLocks noChangeArrowheads="1"/>
          </p:cNvSpPr>
          <p:nvPr/>
        </p:nvSpPr>
        <p:spPr bwMode="auto">
          <a:xfrm>
            <a:off x="4716463" y="1700213"/>
            <a:ext cx="4270375" cy="1938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3193" name="AutoShape 25"/>
          <p:cNvSpPr>
            <a:spLocks noChangeArrowheads="1"/>
          </p:cNvSpPr>
          <p:nvPr/>
        </p:nvSpPr>
        <p:spPr bwMode="auto">
          <a:xfrm rot="10800000">
            <a:off x="1042988" y="4437063"/>
            <a:ext cx="7129462" cy="2278062"/>
          </a:xfrm>
          <a:custGeom>
            <a:avLst/>
            <a:gdLst>
              <a:gd name="G0" fmla="+- -50842 0 0"/>
              <a:gd name="G1" fmla="+- 11150188 0 0"/>
              <a:gd name="G2" fmla="+- -50842 0 11150188"/>
              <a:gd name="G3" fmla="+- 10800 0 0"/>
              <a:gd name="G4" fmla="+- 0 0 -50842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9453 0 0"/>
              <a:gd name="G9" fmla="+- 0 0 11150188"/>
              <a:gd name="G10" fmla="+- 9453 0 2700"/>
              <a:gd name="G11" fmla="cos G10 -50842"/>
              <a:gd name="G12" fmla="sin G10 -50842"/>
              <a:gd name="G13" fmla="cos 13500 -50842"/>
              <a:gd name="G14" fmla="sin 13500 -50842"/>
              <a:gd name="G15" fmla="+- G11 10800 0"/>
              <a:gd name="G16" fmla="+- G12 10800 0"/>
              <a:gd name="G17" fmla="+- G13 10800 0"/>
              <a:gd name="G18" fmla="+- G14 10800 0"/>
              <a:gd name="G19" fmla="*/ 9453 1 2"/>
              <a:gd name="G20" fmla="+- G19 5400 0"/>
              <a:gd name="G21" fmla="cos G20 -50842"/>
              <a:gd name="G22" fmla="sin G20 -50842"/>
              <a:gd name="G23" fmla="+- G21 10800 0"/>
              <a:gd name="G24" fmla="+- G12 G23 G22"/>
              <a:gd name="G25" fmla="+- G22 G23 G11"/>
              <a:gd name="G26" fmla="cos 10800 -50842"/>
              <a:gd name="G27" fmla="sin 10800 -50842"/>
              <a:gd name="G28" fmla="cos 9453 -50842"/>
              <a:gd name="G29" fmla="sin 9453 -50842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11150188"/>
              <a:gd name="G36" fmla="sin G34 11150188"/>
              <a:gd name="G37" fmla="+/ 11150188 -50842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9453 G39"/>
              <a:gd name="G43" fmla="sin 9453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9798 w 21600"/>
              <a:gd name="T5" fmla="*/ 46 h 21600"/>
              <a:gd name="T6" fmla="*/ 822 w 21600"/>
              <a:gd name="T7" fmla="*/ 12534 h 21600"/>
              <a:gd name="T8" fmla="*/ 9923 w 21600"/>
              <a:gd name="T9" fmla="*/ 1387 h 21600"/>
              <a:gd name="T10" fmla="*/ 24298 w 21600"/>
              <a:gd name="T11" fmla="*/ 10617 h 21600"/>
              <a:gd name="T12" fmla="*/ 20972 w 21600"/>
              <a:gd name="T13" fmla="*/ 14036 h 21600"/>
              <a:gd name="T14" fmla="*/ 17552 w 21600"/>
              <a:gd name="T15" fmla="*/ 10708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20252" y="10672"/>
                </a:moveTo>
                <a:cubicBezTo>
                  <a:pt x="20182" y="5501"/>
                  <a:pt x="15970" y="1347"/>
                  <a:pt x="10800" y="1347"/>
                </a:cubicBezTo>
                <a:cubicBezTo>
                  <a:pt x="5579" y="1347"/>
                  <a:pt x="1347" y="5579"/>
                  <a:pt x="1347" y="10800"/>
                </a:cubicBezTo>
                <a:cubicBezTo>
                  <a:pt x="1346" y="11342"/>
                  <a:pt x="1393" y="11884"/>
                  <a:pt x="1486" y="12419"/>
                </a:cubicBezTo>
                <a:lnTo>
                  <a:pt x="159" y="12649"/>
                </a:lnTo>
                <a:cubicBezTo>
                  <a:pt x="53" y="12038"/>
                  <a:pt x="0" y="11420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07" y="-1"/>
                  <a:pt x="21519" y="4746"/>
                  <a:pt x="21599" y="10653"/>
                </a:cubicBezTo>
                <a:lnTo>
                  <a:pt x="24298" y="10617"/>
                </a:lnTo>
                <a:lnTo>
                  <a:pt x="20972" y="14036"/>
                </a:lnTo>
                <a:lnTo>
                  <a:pt x="17552" y="10708"/>
                </a:lnTo>
                <a:lnTo>
                  <a:pt x="20252" y="1067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36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ru-RU" altLang="ru-RU" dirty="0" smtClean="0"/>
              <a:t>Гибридная схема трансляции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590465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69963" y="2420938"/>
            <a:ext cx="1727200" cy="92551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800"/>
              <a:t>Исходный текст программы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203575" y="2205038"/>
            <a:ext cx="1800225" cy="1439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2000"/>
              <a:t>Компилятор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507038" y="2420938"/>
            <a:ext cx="2162175" cy="92551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800"/>
              <a:t>Программа на промежуточном языке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770188" y="2781300"/>
            <a:ext cx="358775" cy="36036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075238" y="2781300"/>
            <a:ext cx="358775" cy="36036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 rot="5400000">
            <a:off x="6373019" y="3572669"/>
            <a:ext cx="358775" cy="36036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724525" y="4076700"/>
            <a:ext cx="185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800"/>
              <a:t>Исполняющая</a:t>
            </a:r>
          </a:p>
          <a:p>
            <a:r>
              <a:rPr lang="ru-RU" altLang="ru-RU" sz="1800"/>
              <a:t>система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827088" y="1844675"/>
            <a:ext cx="4270375" cy="1938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5435600" y="1844675"/>
            <a:ext cx="2376488" cy="302418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008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Вспоминаем прошлую лекцию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Диаграммы классов </a:t>
            </a:r>
            <a:r>
              <a:rPr lang="en-US" dirty="0" smtClean="0"/>
              <a:t>UML</a:t>
            </a:r>
          </a:p>
          <a:p>
            <a:r>
              <a:rPr lang="ru-RU" dirty="0" smtClean="0"/>
              <a:t>Проектирование объектно-ориентированного решения с использованием языка </a:t>
            </a:r>
            <a:r>
              <a:rPr lang="en-US" dirty="0" smtClean="0"/>
              <a:t>UML </a:t>
            </a:r>
            <a:r>
              <a:rPr lang="ru-RU" dirty="0" smtClean="0"/>
              <a:t>на примере игры «крестики-нолики»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2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>
            <a:normAutofit fontScale="90000"/>
          </a:bodyPr>
          <a:lstStyle/>
          <a:p>
            <a:r>
              <a:rPr lang="ru-RU" altLang="ru-RU" dirty="0" smtClean="0"/>
              <a:t>Схема выполнения программы в .NET </a:t>
            </a:r>
            <a:endParaRPr lang="ru-RU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 bwMode="auto">
          <a:xfrm>
            <a:off x="395288" y="795338"/>
            <a:ext cx="8280400" cy="5765800"/>
            <a:chOff x="3155" y="2089"/>
            <a:chExt cx="6500" cy="4467"/>
          </a:xfrm>
        </p:grpSpPr>
        <p:sp>
          <p:nvSpPr>
            <p:cNvPr id="5" name="AutoShape 4"/>
            <p:cNvSpPr>
              <a:spLocks noChangeAspect="1" noChangeArrowheads="1"/>
            </p:cNvSpPr>
            <p:nvPr/>
          </p:nvSpPr>
          <p:spPr bwMode="auto">
            <a:xfrm>
              <a:off x="3155" y="2089"/>
              <a:ext cx="6500" cy="4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5697" y="3762"/>
              <a:ext cx="3952" cy="27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36576" rIns="43200" bIns="36576"/>
            <a:lstStyle/>
            <a:p>
              <a:r>
                <a:rPr lang="ru-RU" altLang="ru-RU" sz="1800">
                  <a:latin typeface="Arial" charset="0"/>
                </a:rPr>
                <a:t>CLR</a:t>
              </a:r>
              <a:endParaRPr lang="ru-RU" altLang="ru-RU" sz="4800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3161" y="2089"/>
              <a:ext cx="6487" cy="4319"/>
              <a:chOff x="3161" y="2089"/>
              <a:chExt cx="6487" cy="4319"/>
            </a:xfrm>
          </p:grpSpPr>
          <p:sp>
            <p:nvSpPr>
              <p:cNvPr id="8" name="Text Box 7"/>
              <p:cNvSpPr txBox="1">
                <a:spLocks noChangeArrowheads="1"/>
              </p:cNvSpPr>
              <p:nvPr/>
            </p:nvSpPr>
            <p:spPr bwMode="auto">
              <a:xfrm>
                <a:off x="4996" y="2653"/>
                <a:ext cx="1412" cy="41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3152" tIns="36576" rIns="73152" bIns="36576"/>
              <a:lstStyle/>
              <a:p>
                <a:r>
                  <a:rPr lang="ru-RU" altLang="ru-RU" sz="1800">
                    <a:latin typeface="Arial" charset="0"/>
                  </a:rPr>
                  <a:t>Компилятор</a:t>
                </a:r>
                <a:endParaRPr lang="ru-RU" altLang="ru-RU" sz="4800"/>
              </a:p>
            </p:txBody>
          </p:sp>
          <p:sp>
            <p:nvSpPr>
              <p:cNvPr id="9" name="AutoShape 8"/>
              <p:cNvSpPr>
                <a:spLocks noChangeArrowheads="1"/>
              </p:cNvSpPr>
              <p:nvPr/>
            </p:nvSpPr>
            <p:spPr bwMode="auto">
              <a:xfrm>
                <a:off x="4572" y="2653"/>
                <a:ext cx="424" cy="417"/>
              </a:xfrm>
              <a:prstGeom prst="rightArrow">
                <a:avLst>
                  <a:gd name="adj1" fmla="val 41741"/>
                  <a:gd name="adj2" fmla="val 51781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AutoShape 9"/>
              <p:cNvSpPr>
                <a:spLocks noChangeArrowheads="1"/>
              </p:cNvSpPr>
              <p:nvPr/>
            </p:nvSpPr>
            <p:spPr bwMode="auto">
              <a:xfrm>
                <a:off x="3161" y="2374"/>
                <a:ext cx="1411" cy="976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73152" tIns="36576" rIns="73152" bIns="36576"/>
              <a:lstStyle/>
              <a:p>
                <a:r>
                  <a:rPr lang="ru-RU" altLang="ru-RU" sz="1800">
                    <a:latin typeface="Arial" charset="0"/>
                  </a:rPr>
                  <a:t>Исходный текст программы</a:t>
                </a:r>
              </a:p>
              <a:p>
                <a:endParaRPr lang="ru-RU" altLang="ru-RU" sz="4800"/>
              </a:p>
            </p:txBody>
          </p:sp>
          <p:sp>
            <p:nvSpPr>
              <p:cNvPr id="11" name="AutoShape 10"/>
              <p:cNvSpPr>
                <a:spLocks noChangeArrowheads="1"/>
              </p:cNvSpPr>
              <p:nvPr/>
            </p:nvSpPr>
            <p:spPr bwMode="auto">
              <a:xfrm>
                <a:off x="6831" y="2374"/>
                <a:ext cx="1830" cy="977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73152" tIns="36576" rIns="73152" bIns="36576"/>
              <a:lstStyle/>
              <a:p>
                <a:r>
                  <a:rPr lang="ru-RU" altLang="ru-RU" sz="1800">
                    <a:latin typeface="Arial" charset="0"/>
                  </a:rPr>
                  <a:t>Исполняемый файл (IL и метаданные)</a:t>
                </a:r>
                <a:endParaRPr lang="ru-RU" altLang="ru-RU" sz="4800"/>
              </a:p>
            </p:txBody>
          </p:sp>
          <p:sp>
            <p:nvSpPr>
              <p:cNvPr id="12" name="AutoShape 11"/>
              <p:cNvSpPr>
                <a:spLocks noChangeArrowheads="1"/>
              </p:cNvSpPr>
              <p:nvPr/>
            </p:nvSpPr>
            <p:spPr bwMode="auto">
              <a:xfrm>
                <a:off x="6408" y="2653"/>
                <a:ext cx="423" cy="417"/>
              </a:xfrm>
              <a:prstGeom prst="rightArrow">
                <a:avLst>
                  <a:gd name="adj1" fmla="val 41741"/>
                  <a:gd name="adj2" fmla="val 51659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AutoShape 12"/>
              <p:cNvSpPr>
                <a:spLocks noChangeArrowheads="1"/>
              </p:cNvSpPr>
              <p:nvPr/>
            </p:nvSpPr>
            <p:spPr bwMode="auto">
              <a:xfrm rot="5400000">
                <a:off x="7534" y="3340"/>
                <a:ext cx="418" cy="424"/>
              </a:xfrm>
              <a:prstGeom prst="rightArrow">
                <a:avLst>
                  <a:gd name="adj1" fmla="val 41741"/>
                  <a:gd name="adj2" fmla="val 50926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AutoShape 13"/>
              <p:cNvSpPr>
                <a:spLocks noChangeArrowheads="1"/>
              </p:cNvSpPr>
              <p:nvPr/>
            </p:nvSpPr>
            <p:spPr bwMode="auto">
              <a:xfrm>
                <a:off x="3437" y="3901"/>
                <a:ext cx="1834" cy="977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73152" tIns="36576" rIns="73152" bIns="36576"/>
              <a:lstStyle/>
              <a:p>
                <a:r>
                  <a:rPr lang="ru-RU" altLang="ru-RU" sz="1800">
                    <a:latin typeface="Arial" charset="0"/>
                  </a:rPr>
                  <a:t>Базовые классы среды (IL и метаданные)</a:t>
                </a:r>
              </a:p>
              <a:p>
                <a:endParaRPr lang="ru-RU" altLang="ru-RU" sz="4800"/>
              </a:p>
            </p:txBody>
          </p:sp>
          <p:sp>
            <p:nvSpPr>
              <p:cNvPr id="15" name="AutoShape 14"/>
              <p:cNvSpPr>
                <a:spLocks noChangeArrowheads="1"/>
              </p:cNvSpPr>
              <p:nvPr/>
            </p:nvSpPr>
            <p:spPr bwMode="auto">
              <a:xfrm>
                <a:off x="5272" y="4180"/>
                <a:ext cx="423" cy="417"/>
              </a:xfrm>
              <a:prstGeom prst="rightArrow">
                <a:avLst>
                  <a:gd name="adj1" fmla="val 41741"/>
                  <a:gd name="adj2" fmla="val 51659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Text Box 15"/>
              <p:cNvSpPr txBox="1">
                <a:spLocks noChangeArrowheads="1"/>
              </p:cNvSpPr>
              <p:nvPr/>
            </p:nvSpPr>
            <p:spPr bwMode="auto">
              <a:xfrm>
                <a:off x="6261" y="3902"/>
                <a:ext cx="1976" cy="41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3152" tIns="36576" rIns="73152" bIns="36576"/>
              <a:lstStyle/>
              <a:p>
                <a:r>
                  <a:rPr lang="ru-RU" altLang="ru-RU" sz="1800">
                    <a:latin typeface="Arial" charset="0"/>
                  </a:rPr>
                  <a:t>Загрузчик классов</a:t>
                </a:r>
                <a:endParaRPr lang="ru-RU" altLang="ru-RU" sz="4800"/>
              </a:p>
            </p:txBody>
          </p:sp>
          <p:sp>
            <p:nvSpPr>
              <p:cNvPr id="17" name="Text Box 16"/>
              <p:cNvSpPr txBox="1">
                <a:spLocks noChangeArrowheads="1"/>
              </p:cNvSpPr>
              <p:nvPr/>
            </p:nvSpPr>
            <p:spPr bwMode="auto">
              <a:xfrm>
                <a:off x="6402" y="4459"/>
                <a:ext cx="1693" cy="4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3152" tIns="36576" rIns="73152" bIns="36576"/>
              <a:lstStyle/>
              <a:p>
                <a:r>
                  <a:rPr lang="ru-RU" altLang="ru-RU" sz="1800">
                    <a:latin typeface="Arial" charset="0"/>
                  </a:rPr>
                  <a:t>JIT-компилятор</a:t>
                </a:r>
              </a:p>
              <a:p>
                <a:endParaRPr lang="ru-RU" altLang="ru-RU" sz="4800"/>
              </a:p>
            </p:txBody>
          </p:sp>
          <p:sp>
            <p:nvSpPr>
              <p:cNvPr id="18" name="AutoShape 17"/>
              <p:cNvSpPr>
                <a:spLocks noChangeArrowheads="1"/>
              </p:cNvSpPr>
              <p:nvPr/>
            </p:nvSpPr>
            <p:spPr bwMode="auto">
              <a:xfrm>
                <a:off x="6261" y="5016"/>
                <a:ext cx="1975" cy="696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73152" tIns="36576" rIns="73152" bIns="36576"/>
              <a:lstStyle/>
              <a:p>
                <a:r>
                  <a:rPr lang="ru-RU" altLang="ru-RU" sz="1800">
                    <a:latin typeface="Arial" charset="0"/>
                  </a:rPr>
                  <a:t>Исполняемый код (маш. команды)</a:t>
                </a:r>
                <a:endParaRPr lang="ru-RU" altLang="ru-RU" sz="4800"/>
              </a:p>
            </p:txBody>
          </p:sp>
          <p:sp>
            <p:nvSpPr>
              <p:cNvPr id="19" name="Text Box 18"/>
              <p:cNvSpPr txBox="1">
                <a:spLocks noChangeArrowheads="1"/>
              </p:cNvSpPr>
              <p:nvPr/>
            </p:nvSpPr>
            <p:spPr bwMode="auto">
              <a:xfrm>
                <a:off x="6543" y="5852"/>
                <a:ext cx="1413" cy="55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3152" tIns="36576" rIns="73152" bIns="36576"/>
              <a:lstStyle/>
              <a:p>
                <a:r>
                  <a:rPr lang="ru-RU" altLang="ru-RU" sz="1800">
                    <a:latin typeface="Arial" charset="0"/>
                  </a:rPr>
                  <a:t>Выполнение программы</a:t>
                </a:r>
                <a:endParaRPr lang="ru-RU" altLang="ru-RU" sz="4800"/>
              </a:p>
            </p:txBody>
          </p:sp>
          <p:cxnSp>
            <p:nvCxnSpPr>
              <p:cNvPr id="20" name="AutoShape 19"/>
              <p:cNvCxnSpPr>
                <a:cxnSpLocks noChangeShapeType="1"/>
                <a:stCxn id="16" idx="2"/>
                <a:endCxn id="17" idx="0"/>
              </p:cNvCxnSpPr>
              <p:nvPr/>
            </p:nvCxnSpPr>
            <p:spPr bwMode="auto">
              <a:xfrm flipH="1">
                <a:off x="7249" y="4320"/>
                <a:ext cx="1" cy="13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AutoShape 20"/>
              <p:cNvCxnSpPr>
                <a:cxnSpLocks noChangeShapeType="1"/>
                <a:stCxn id="17" idx="2"/>
                <a:endCxn id="18" idx="0"/>
              </p:cNvCxnSpPr>
              <p:nvPr/>
            </p:nvCxnSpPr>
            <p:spPr bwMode="auto">
              <a:xfrm>
                <a:off x="7249" y="4879"/>
                <a:ext cx="1" cy="13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AutoShape 21"/>
              <p:cNvCxnSpPr>
                <a:cxnSpLocks noChangeShapeType="1"/>
                <a:stCxn id="18" idx="2"/>
                <a:endCxn id="19" idx="0"/>
              </p:cNvCxnSpPr>
              <p:nvPr/>
            </p:nvCxnSpPr>
            <p:spPr bwMode="auto">
              <a:xfrm>
                <a:off x="7249" y="5712"/>
                <a:ext cx="1" cy="1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" name="AutoShape 22"/>
              <p:cNvCxnSpPr>
                <a:cxnSpLocks noChangeShapeType="1"/>
                <a:stCxn id="19" idx="3"/>
                <a:endCxn id="17" idx="3"/>
              </p:cNvCxnSpPr>
              <p:nvPr/>
            </p:nvCxnSpPr>
            <p:spPr bwMode="auto">
              <a:xfrm flipV="1">
                <a:off x="7956" y="4669"/>
                <a:ext cx="139" cy="1461"/>
              </a:xfrm>
              <a:prstGeom prst="bentConnector3">
                <a:avLst>
                  <a:gd name="adj1" fmla="val 303389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" name="Text Box 23"/>
              <p:cNvSpPr txBox="1">
                <a:spLocks noChangeArrowheads="1"/>
              </p:cNvSpPr>
              <p:nvPr/>
            </p:nvSpPr>
            <p:spPr bwMode="auto">
              <a:xfrm>
                <a:off x="8378" y="5016"/>
                <a:ext cx="1270" cy="8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3152" tIns="36576" rIns="73152" bIns="36576"/>
              <a:lstStyle/>
              <a:p>
                <a:r>
                  <a:rPr lang="ru-RU" altLang="ru-RU" sz="1600">
                    <a:latin typeface="Arial" charset="0"/>
                  </a:rPr>
                  <a:t>Вызовы нескомпили-рованных методов</a:t>
                </a:r>
                <a:endParaRPr lang="ru-RU" altLang="ru-RU" sz="4800"/>
              </a:p>
            </p:txBody>
          </p:sp>
          <p:sp>
            <p:nvSpPr>
              <p:cNvPr id="25" name="Text Box 24"/>
              <p:cNvSpPr txBox="1">
                <a:spLocks noChangeArrowheads="1"/>
              </p:cNvSpPr>
              <p:nvPr/>
            </p:nvSpPr>
            <p:spPr bwMode="auto">
              <a:xfrm>
                <a:off x="6684" y="2089"/>
                <a:ext cx="2259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3152" tIns="36576" rIns="73152" bIns="36576"/>
              <a:lstStyle/>
              <a:p>
                <a:r>
                  <a:rPr lang="ru-RU" altLang="ru-RU" sz="1800">
                    <a:latin typeface="Arial" charset="0"/>
                  </a:rPr>
                  <a:t>Сборка (.exe или .DLL)</a:t>
                </a:r>
                <a:endParaRPr lang="ru-RU" altLang="ru-RU" sz="4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7966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</p:spPr>
        <p:txBody>
          <a:bodyPr>
            <a:noAutofit/>
          </a:bodyPr>
          <a:lstStyle/>
          <a:p>
            <a:r>
              <a:rPr lang="ru-RU" altLang="ru-RU" sz="3200" dirty="0" smtClean="0"/>
              <a:t>Основные критерии качества программы</a:t>
            </a:r>
            <a:endParaRPr lang="ru-RU" sz="3200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179388" y="692150"/>
            <a:ext cx="8713787" cy="283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4013" indent="-3540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73163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80975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446338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30829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5401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9973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4545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9117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endParaRPr lang="ru-RU" altLang="ru-RU" dirty="0">
              <a:latin typeface="Arial" charset="0"/>
            </a:endParaRPr>
          </a:p>
          <a:p>
            <a:pPr algn="just">
              <a:spcAft>
                <a:spcPts val="600"/>
              </a:spcAft>
              <a:buClr>
                <a:schemeClr val="folHlink"/>
              </a:buClr>
              <a:buFont typeface="Wingdings" pitchFamily="2" charset="2"/>
              <a:buChar char="§"/>
            </a:pPr>
            <a:r>
              <a:rPr lang="ru-RU" altLang="ru-RU" dirty="0">
                <a:latin typeface="Arial" charset="0"/>
              </a:rPr>
              <a:t>надежность</a:t>
            </a:r>
          </a:p>
          <a:p>
            <a:pPr>
              <a:spcAft>
                <a:spcPts val="600"/>
              </a:spcAft>
              <a:buClr>
                <a:schemeClr val="folHlink"/>
              </a:buClr>
              <a:buFont typeface="Wingdings" pitchFamily="2" charset="2"/>
              <a:buChar char="§"/>
            </a:pPr>
            <a:r>
              <a:rPr lang="ru-RU" altLang="ru-RU" dirty="0">
                <a:latin typeface="Arial" charset="0"/>
              </a:rPr>
              <a:t>возможность точно планировать производство и </a:t>
            </a:r>
            <a:r>
              <a:rPr lang="ru-RU" altLang="ru-RU" dirty="0" smtClean="0">
                <a:latin typeface="Arial" charset="0"/>
              </a:rPr>
              <a:t>сопровождение</a:t>
            </a:r>
          </a:p>
          <a:p>
            <a:pPr>
              <a:spcAft>
                <a:spcPts val="600"/>
              </a:spcAft>
              <a:buClr>
                <a:schemeClr val="folHlink"/>
              </a:buClr>
              <a:buFont typeface="Wingdings" pitchFamily="2" charset="2"/>
              <a:buChar char="§"/>
            </a:pPr>
            <a:endParaRPr lang="ru-RU" altLang="ru-RU" dirty="0">
              <a:latin typeface="Arial" charset="0"/>
            </a:endParaRPr>
          </a:p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endParaRPr lang="ru-RU" altLang="ru-RU" dirty="0">
              <a:latin typeface="Arial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23528" y="3356992"/>
            <a:ext cx="856964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spcAft>
                <a:spcPts val="600"/>
              </a:spcAft>
            </a:pPr>
            <a:r>
              <a:rPr lang="ru-RU" altLang="ru-RU" dirty="0">
                <a:latin typeface="Arial" charset="0"/>
              </a:rPr>
              <a:t>  </a:t>
            </a:r>
            <a:r>
              <a:rPr lang="ru-RU" altLang="ru-RU" sz="2400" dirty="0">
                <a:latin typeface="Arial" charset="0"/>
              </a:rPr>
              <a:t>Для достижения этих целей программа должна:</a:t>
            </a:r>
          </a:p>
          <a:p>
            <a:pPr algn="just" eaLnBrk="0" hangingPunct="0">
              <a:spcAft>
                <a:spcPts val="600"/>
              </a:spcAft>
            </a:pPr>
            <a:endParaRPr lang="ru-RU" altLang="ru-RU" sz="2400" dirty="0">
              <a:latin typeface="Arial" charset="0"/>
            </a:endParaRPr>
          </a:p>
          <a:p>
            <a:pPr algn="just" eaLnBrk="0" hangingPunct="0">
              <a:spcAft>
                <a:spcPts val="600"/>
              </a:spcAft>
              <a:buClr>
                <a:schemeClr val="folHlink"/>
              </a:buClr>
              <a:buFont typeface="Wingdings" pitchFamily="2" charset="2"/>
              <a:buChar char="§"/>
            </a:pPr>
            <a:r>
              <a:rPr lang="ru-RU" altLang="ru-RU" sz="2400" dirty="0">
                <a:latin typeface="Arial" charset="0"/>
              </a:rPr>
              <a:t>  иметь простую структуру</a:t>
            </a:r>
          </a:p>
          <a:p>
            <a:pPr algn="just" eaLnBrk="0" hangingPunct="0">
              <a:spcAft>
                <a:spcPts val="600"/>
              </a:spcAft>
              <a:buClr>
                <a:schemeClr val="folHlink"/>
              </a:buClr>
              <a:buFont typeface="Wingdings" pitchFamily="2" charset="2"/>
              <a:buChar char="§"/>
            </a:pPr>
            <a:r>
              <a:rPr lang="ru-RU" altLang="ru-RU" sz="2400" dirty="0">
                <a:latin typeface="Arial" charset="0"/>
              </a:rPr>
              <a:t>  быть хорошо читаемой</a:t>
            </a:r>
          </a:p>
          <a:p>
            <a:pPr algn="just" eaLnBrk="0" hangingPunct="0">
              <a:spcAft>
                <a:spcPts val="600"/>
              </a:spcAft>
              <a:buClr>
                <a:schemeClr val="folHlink"/>
              </a:buClr>
              <a:buFont typeface="Wingdings" pitchFamily="2" charset="2"/>
              <a:buChar char="§"/>
            </a:pPr>
            <a:r>
              <a:rPr lang="ru-RU" altLang="ru-RU" sz="2400" dirty="0">
                <a:latin typeface="Arial" charset="0"/>
              </a:rPr>
              <a:t>  быть легко модифицируемой </a:t>
            </a:r>
          </a:p>
        </p:txBody>
      </p:sp>
    </p:spTree>
    <p:extLst>
      <p:ext uri="{BB962C8B-B14F-4D97-AF65-F5344CB8AC3E}">
        <p14:creationId xmlns:p14="http://schemas.microsoft.com/office/powerpoint/2010/main" val="199087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altLang="ru-RU" sz="2400" dirty="0" smtClean="0"/>
              <a:t>Парадигмы программирования </a:t>
            </a:r>
            <a:endParaRPr lang="ru-RU" sz="240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620713"/>
            <a:ext cx="8642350" cy="6048375"/>
          </a:xfrm>
        </p:spPr>
        <p:txBody>
          <a:bodyPr/>
          <a:lstStyle/>
          <a:p>
            <a:pPr>
              <a:lnSpc>
                <a:spcPct val="105000"/>
              </a:lnSpc>
              <a:buFont typeface="Wingdings" pitchFamily="2" charset="2"/>
              <a:buNone/>
            </a:pPr>
            <a:r>
              <a:rPr lang="ru-RU" altLang="ru-RU" sz="2000" dirty="0"/>
              <a:t>Парадигма — способ организации программы, принцип ее построения. Наиболее распространенными являются процедурная и объектно-ориентированная парадигмы.</a:t>
            </a:r>
            <a:r>
              <a:rPr lang="en-US" altLang="ru-RU" sz="2000" dirty="0"/>
              <a:t> </a:t>
            </a:r>
            <a:br>
              <a:rPr lang="en-US" altLang="ru-RU" sz="2000" dirty="0"/>
            </a:br>
            <a:r>
              <a:rPr lang="en-US" altLang="ru-RU" sz="2000" dirty="0"/>
              <a:t/>
            </a:r>
            <a:br>
              <a:rPr lang="en-US" altLang="ru-RU" sz="2000" dirty="0"/>
            </a:br>
            <a:r>
              <a:rPr lang="ru-RU" altLang="ru-RU" sz="2000" dirty="0"/>
              <a:t>Они различаются способом декомпозиции, положенным в</a:t>
            </a:r>
            <a:r>
              <a:rPr lang="en-US" altLang="ru-RU" sz="2000" dirty="0"/>
              <a:t> </a:t>
            </a:r>
            <a:r>
              <a:rPr lang="ru-RU" altLang="ru-RU" sz="2000" dirty="0"/>
              <a:t>основу при создании программы. </a:t>
            </a:r>
            <a:endParaRPr lang="ru-RU" altLang="ru-RU" sz="2000" dirty="0" smtClean="0"/>
          </a:p>
          <a:p>
            <a:pPr>
              <a:lnSpc>
                <a:spcPct val="105000"/>
              </a:lnSpc>
              <a:buFont typeface="Wingdings" pitchFamily="2" charset="2"/>
              <a:buNone/>
            </a:pPr>
            <a:endParaRPr lang="en-US" altLang="ru-RU" sz="2000" i="1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8313" y="2852738"/>
            <a:ext cx="8424862" cy="386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ru-RU" altLang="ru-RU" sz="2000" i="1" dirty="0"/>
              <a:t>Процедурная декомпозиция</a:t>
            </a:r>
            <a:r>
              <a:rPr lang="ru-RU" altLang="ru-RU" sz="2000" dirty="0"/>
              <a:t> состоит в том, что задача, реализуемая программой, делится на подзадачи, а они, в свою очередь — на более мелкие этапы, то есть выполняется пошаговая детализация алгоритма решения задачи.</a:t>
            </a:r>
            <a:endParaRPr lang="ru-RU" altLang="ru-RU" sz="2000" i="1" dirty="0"/>
          </a:p>
          <a:p>
            <a:pPr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en-US" altLang="ru-RU" sz="2000" i="1" dirty="0"/>
          </a:p>
          <a:p>
            <a:pPr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ru-RU" altLang="ru-RU" sz="2000" i="1" dirty="0">
                <a:solidFill>
                  <a:schemeClr val="hlink"/>
                </a:solidFill>
              </a:rPr>
              <a:t>Объектно-ориентированная</a:t>
            </a:r>
            <a:r>
              <a:rPr lang="ru-RU" altLang="ru-RU" sz="2000" dirty="0">
                <a:solidFill>
                  <a:schemeClr val="hlink"/>
                </a:solidFill>
              </a:rPr>
              <a:t> </a:t>
            </a:r>
            <a:r>
              <a:rPr lang="ru-RU" altLang="ru-RU" sz="2000" i="1" dirty="0">
                <a:solidFill>
                  <a:schemeClr val="hlink"/>
                </a:solidFill>
              </a:rPr>
              <a:t>декомпозиция</a:t>
            </a:r>
            <a:r>
              <a:rPr lang="ru-RU" altLang="ru-RU" sz="2000" dirty="0">
                <a:solidFill>
                  <a:schemeClr val="hlink"/>
                </a:solidFill>
              </a:rPr>
              <a:t> предполагает разбиение предметной области на объекты и реализацию этих объектов и их взаимосвязей в виде программы.</a:t>
            </a:r>
          </a:p>
          <a:p>
            <a:pPr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en-US" altLang="ru-RU" sz="2000" dirty="0">
              <a:solidFill>
                <a:schemeClr val="hlink"/>
              </a:solidFill>
            </a:endParaRPr>
          </a:p>
          <a:p>
            <a:pPr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ru-RU" altLang="ru-RU" sz="2000" dirty="0"/>
              <a:t>Кроме того, существуют </a:t>
            </a:r>
            <a:r>
              <a:rPr lang="ru-RU" altLang="ru-RU" sz="2000" i="1" dirty="0"/>
              <a:t>функциональная</a:t>
            </a:r>
            <a:r>
              <a:rPr lang="ru-RU" altLang="ru-RU" sz="2000" dirty="0"/>
              <a:t> и </a:t>
            </a:r>
            <a:r>
              <a:rPr lang="ru-RU" altLang="ru-RU" sz="2000" i="1" dirty="0"/>
              <a:t>логическая</a:t>
            </a:r>
            <a:r>
              <a:rPr lang="ru-RU" altLang="ru-RU" sz="2000" dirty="0"/>
              <a:t> парадигмы.</a:t>
            </a:r>
          </a:p>
        </p:txBody>
      </p:sp>
    </p:spTree>
    <p:extLst>
      <p:ext uri="{BB962C8B-B14F-4D97-AF65-F5344CB8AC3E}">
        <p14:creationId xmlns:p14="http://schemas.microsoft.com/office/powerpoint/2010/main" val="240956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Язык </a:t>
            </a:r>
            <a:r>
              <a:rPr lang="en-US" altLang="en-US" dirty="0"/>
              <a:t>C#</a:t>
            </a:r>
            <a:endParaRPr lang="ru-RU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altLang="en-US" sz="2800" dirty="0"/>
              <a:t>Разработан в </a:t>
            </a:r>
            <a:r>
              <a:rPr lang="en-US" altLang="en-US" sz="2800" dirty="0"/>
              <a:t>Microsoft </a:t>
            </a:r>
            <a:r>
              <a:rPr lang="ru-RU" altLang="en-US" sz="2800" dirty="0"/>
              <a:t>командой под руководством </a:t>
            </a:r>
            <a:r>
              <a:rPr lang="ru-RU" altLang="en-US" sz="2800" dirty="0" err="1"/>
              <a:t>Anders</a:t>
            </a:r>
            <a:r>
              <a:rPr lang="ru-RU" altLang="en-US" sz="2800" dirty="0"/>
              <a:t> </a:t>
            </a:r>
            <a:r>
              <a:rPr lang="ru-RU" altLang="en-US" sz="2800" dirty="0" err="1"/>
              <a:t>Hejlsberg</a:t>
            </a:r>
            <a:r>
              <a:rPr lang="ru-RU" altLang="en-US" sz="2800" dirty="0"/>
              <a:t>. Первая версия вышла в 2001, последняя на данный момент – </a:t>
            </a:r>
            <a:r>
              <a:rPr lang="en-US" altLang="en-US" sz="2800" dirty="0" smtClean="0"/>
              <a:t>6</a:t>
            </a:r>
            <a:r>
              <a:rPr lang="ru-RU" altLang="en-US" sz="2800" dirty="0" smtClean="0"/>
              <a:t>.</a:t>
            </a:r>
            <a:r>
              <a:rPr lang="en-US" altLang="en-US" sz="2800" dirty="0" smtClean="0"/>
              <a:t>0</a:t>
            </a:r>
            <a:r>
              <a:rPr lang="ru-RU" altLang="en-US" sz="2800" dirty="0" smtClean="0"/>
              <a:t> </a:t>
            </a:r>
            <a:r>
              <a:rPr lang="ru-RU" altLang="en-US" sz="2800" dirty="0"/>
              <a:t>– в </a:t>
            </a:r>
            <a:r>
              <a:rPr lang="ru-RU" altLang="en-US" sz="2800" dirty="0" smtClean="0"/>
              <a:t>201</a:t>
            </a:r>
            <a:r>
              <a:rPr lang="en-US" altLang="en-US" sz="2800" dirty="0" smtClean="0"/>
              <a:t>5</a:t>
            </a:r>
            <a:r>
              <a:rPr lang="ru-RU" altLang="en-US" sz="2800" dirty="0" smtClean="0"/>
              <a:t>.</a:t>
            </a:r>
            <a:endParaRPr lang="ru-RU" altLang="en-US" sz="2800" dirty="0"/>
          </a:p>
          <a:p>
            <a:pPr>
              <a:lnSpc>
                <a:spcPct val="80000"/>
              </a:lnSpc>
            </a:pPr>
            <a:r>
              <a:rPr lang="ru-RU" altLang="en-US" sz="2800" dirty="0"/>
              <a:t>Разрабатывался как простой, современный, многоцелевой, </a:t>
            </a:r>
            <a:r>
              <a:rPr lang="ru-RU" altLang="en-US" sz="2800" dirty="0" err="1"/>
              <a:t>мультипарадигменный</a:t>
            </a:r>
            <a:r>
              <a:rPr lang="ru-RU" altLang="en-US" sz="2800" dirty="0"/>
              <a:t>  объектно-ориентированный язык.</a:t>
            </a: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ru-RU" altLang="en-US" sz="2800" dirty="0"/>
              <a:t>Спецификация языка, хоть и отражает требования </a:t>
            </a:r>
            <a:r>
              <a:rPr lang="en-US" altLang="en-US" sz="2800" dirty="0"/>
              <a:t>CLI,</a:t>
            </a:r>
            <a:r>
              <a:rPr lang="ru-RU" altLang="en-US" sz="2800" dirty="0"/>
              <a:t> не имеет привязки к </a:t>
            </a:r>
            <a:r>
              <a:rPr lang="en-US" altLang="en-US" sz="2800" dirty="0"/>
              <a:t>CLR/CIL. </a:t>
            </a:r>
            <a:endParaRPr lang="ru-RU" altLang="en-US" sz="2800" dirty="0"/>
          </a:p>
          <a:p>
            <a:pPr>
              <a:lnSpc>
                <a:spcPct val="80000"/>
              </a:lnSpc>
            </a:pPr>
            <a:r>
              <a:rPr lang="ru-RU" altLang="en-US" sz="2800" dirty="0"/>
              <a:t>Язык активно развивается от версии к версии.</a:t>
            </a:r>
            <a:endParaRPr lang="en-US" altLang="en-US" sz="2800" dirty="0"/>
          </a:p>
          <a:p>
            <a:pPr>
              <a:lnSpc>
                <a:spcPct val="80000"/>
              </a:lnSpc>
            </a:pPr>
            <a:endParaRPr lang="ru-RU" altLang="en-US" sz="2800" dirty="0"/>
          </a:p>
          <a:p>
            <a:pPr>
              <a:lnSpc>
                <a:spcPct val="80000"/>
              </a:lnSpc>
            </a:pPr>
            <a:endParaRPr lang="ru-RU" altLang="en-US" sz="2800" dirty="0"/>
          </a:p>
          <a:p>
            <a:pPr>
              <a:lnSpc>
                <a:spcPct val="80000"/>
              </a:lnSpc>
            </a:pPr>
            <a:endParaRPr lang="ru-RU" altLang="en-US" sz="2800" dirty="0"/>
          </a:p>
          <a:p>
            <a:pPr>
              <a:lnSpc>
                <a:spcPct val="80000"/>
              </a:lnSpc>
            </a:pPr>
            <a:endParaRPr lang="ru-RU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8146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Особенности </a:t>
            </a:r>
            <a:r>
              <a:rPr lang="en-US" altLang="en-US"/>
              <a:t>C#</a:t>
            </a:r>
            <a:endParaRPr lang="ru-RU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altLang="en-US" sz="2000" dirty="0"/>
              <a:t>Нет глобальных переменных или функций. (замена </a:t>
            </a:r>
            <a:r>
              <a:rPr lang="ru-RU" altLang="en-US" sz="2000" dirty="0" smtClean="0"/>
              <a:t>–</a:t>
            </a:r>
            <a:r>
              <a:rPr lang="en-US" altLang="en-US" sz="2000" dirty="0" smtClean="0"/>
              <a:t> static</a:t>
            </a:r>
            <a:r>
              <a:rPr lang="ru-RU" altLang="en-US" sz="2000" dirty="0" smtClean="0"/>
              <a:t>).</a:t>
            </a:r>
            <a:endParaRPr lang="ru-RU" altLang="en-US" sz="2000" dirty="0"/>
          </a:p>
          <a:p>
            <a:pPr>
              <a:lnSpc>
                <a:spcPct val="80000"/>
              </a:lnSpc>
            </a:pPr>
            <a:r>
              <a:rPr lang="ru-RU" altLang="en-US" sz="2000" dirty="0"/>
              <a:t>Запрет </a:t>
            </a:r>
            <a:r>
              <a:rPr lang="en-US" altLang="en-US" sz="2000" dirty="0"/>
              <a:t>variable shadowing – </a:t>
            </a:r>
            <a:r>
              <a:rPr lang="ru-RU" altLang="en-US" sz="2000" dirty="0"/>
              <a:t>переменная вложенного блока не может перекрывать переменную внешнего.</a:t>
            </a:r>
          </a:p>
          <a:p>
            <a:pPr>
              <a:lnSpc>
                <a:spcPct val="80000"/>
              </a:lnSpc>
            </a:pPr>
            <a:r>
              <a:rPr lang="ru-RU" altLang="en-US" sz="2000" dirty="0"/>
              <a:t>Выделение отдельного типа </a:t>
            </a:r>
            <a:r>
              <a:rPr lang="en-US" altLang="en-US" sz="2000" dirty="0"/>
              <a:t>bool </a:t>
            </a:r>
            <a:r>
              <a:rPr lang="ru-RU" altLang="en-US" sz="2000" dirty="0"/>
              <a:t>для логических переменных и запрет трактовки 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</a:t>
            </a:r>
            <a:r>
              <a:rPr lang="ru-RU" altLang="en-US" sz="2000" dirty="0"/>
              <a:t>как логического значения.</a:t>
            </a:r>
          </a:p>
          <a:p>
            <a:pPr>
              <a:lnSpc>
                <a:spcPct val="80000"/>
              </a:lnSpc>
            </a:pPr>
            <a:r>
              <a:rPr lang="ru-RU" altLang="en-US" sz="2000" dirty="0"/>
              <a:t>Запрещено использование указателей (кроме </a:t>
            </a:r>
            <a:r>
              <a:rPr lang="en-US" altLang="en-US" sz="2000" dirty="0"/>
              <a:t>unsafe-</a:t>
            </a:r>
            <a:r>
              <a:rPr lang="ru-RU" altLang="en-US" sz="2000" dirty="0"/>
              <a:t>блоков), работа с памятью максимально автоматизирована и сделана безопасной. </a:t>
            </a:r>
          </a:p>
          <a:p>
            <a:pPr>
              <a:lnSpc>
                <a:spcPct val="80000"/>
              </a:lnSpc>
            </a:pPr>
            <a:r>
              <a:rPr lang="ru-RU" altLang="en-US" sz="2000" dirty="0"/>
              <a:t>Введен блок </a:t>
            </a:r>
            <a:r>
              <a:rPr lang="en-US" altLang="en-US" sz="2000" dirty="0"/>
              <a:t>finally </a:t>
            </a:r>
            <a:r>
              <a:rPr lang="ru-RU" altLang="en-US" sz="2000" dirty="0"/>
              <a:t>в конструкцию </a:t>
            </a:r>
            <a:r>
              <a:rPr lang="en-US" altLang="en-US" sz="2000" dirty="0"/>
              <a:t>try </a:t>
            </a:r>
            <a:r>
              <a:rPr lang="ru-RU" altLang="en-US" sz="2000" dirty="0"/>
              <a:t>для обеспечения гарантированного вызова кода в случае возникновения исключения.</a:t>
            </a:r>
          </a:p>
          <a:p>
            <a:pPr>
              <a:lnSpc>
                <a:spcPct val="80000"/>
              </a:lnSpc>
            </a:pPr>
            <a:r>
              <a:rPr lang="ru-RU" altLang="en-US" sz="2000" dirty="0"/>
              <a:t>Множественное наследование запрещено </a:t>
            </a:r>
            <a:r>
              <a:rPr lang="ru-RU" altLang="en-US" sz="2000" dirty="0" smtClean="0"/>
              <a:t>- исходит </a:t>
            </a:r>
            <a:r>
              <a:rPr lang="ru-RU" altLang="en-US" sz="2000" dirty="0"/>
              <a:t>из требований </a:t>
            </a:r>
            <a:r>
              <a:rPr lang="en-US" altLang="en-US" sz="2000" dirty="0" smtClean="0"/>
              <a:t>CTS. </a:t>
            </a:r>
            <a:r>
              <a:rPr lang="ru-RU" altLang="en-US" sz="2000" dirty="0"/>
              <a:t>Множественная реализация интерфейсов.</a:t>
            </a:r>
          </a:p>
          <a:p>
            <a:pPr>
              <a:lnSpc>
                <a:spcPct val="80000"/>
              </a:lnSpc>
            </a:pPr>
            <a:r>
              <a:rPr lang="ru-RU" altLang="en-US" sz="2000" dirty="0"/>
              <a:t>Безопасность типов. Запрет большей части неявных преобразований типов. Контроль границ массивов. </a:t>
            </a:r>
          </a:p>
          <a:p>
            <a:pPr>
              <a:lnSpc>
                <a:spcPct val="80000"/>
              </a:lnSpc>
            </a:pPr>
            <a:r>
              <a:rPr lang="ru-RU" altLang="en-US" sz="2000" dirty="0"/>
              <a:t>Механизм </a:t>
            </a:r>
            <a:r>
              <a:rPr lang="ru-RU" altLang="en-US" sz="2000" dirty="0" smtClean="0"/>
              <a:t>свойств (</a:t>
            </a:r>
            <a:r>
              <a:rPr lang="en-US" altLang="en-US" sz="2000" dirty="0" smtClean="0"/>
              <a:t>property</a:t>
            </a:r>
            <a:r>
              <a:rPr lang="ru-RU" altLang="en-US" sz="2000" dirty="0" smtClean="0"/>
              <a:t>) - исходит </a:t>
            </a:r>
            <a:r>
              <a:rPr lang="ru-RU" altLang="en-US" sz="2000" dirty="0"/>
              <a:t>из требований </a:t>
            </a:r>
            <a:r>
              <a:rPr lang="en-US" altLang="en-US" sz="2000" dirty="0" smtClean="0"/>
              <a:t>CTS</a:t>
            </a:r>
            <a:r>
              <a:rPr lang="ru-RU" altLang="en-US" sz="2000" dirty="0" smtClean="0"/>
              <a:t>.</a:t>
            </a:r>
            <a:endParaRPr lang="ru-RU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1930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Особенности C# 2.0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en-US" b="1" dirty="0"/>
              <a:t>Обобщения (</a:t>
            </a:r>
            <a:r>
              <a:rPr lang="ru-RU" altLang="en-US" b="1" dirty="0" err="1"/>
              <a:t>Generics</a:t>
            </a:r>
            <a:r>
              <a:rPr lang="ru-RU" altLang="en-US" b="1" dirty="0"/>
              <a:t>);</a:t>
            </a:r>
          </a:p>
          <a:p>
            <a:r>
              <a:rPr lang="ru-RU" altLang="en-US" dirty="0"/>
              <a:t>Частичные типы;</a:t>
            </a:r>
          </a:p>
          <a:p>
            <a:r>
              <a:rPr lang="ru-RU" altLang="en-US" dirty="0"/>
              <a:t>Анонимные методы;</a:t>
            </a:r>
          </a:p>
          <a:p>
            <a:r>
              <a:rPr lang="ru-RU" altLang="en-US" dirty="0"/>
              <a:t>Итераторы (</a:t>
            </a:r>
            <a:r>
              <a:rPr lang="ru-RU" altLang="en-US" dirty="0" err="1"/>
              <a:t>yield</a:t>
            </a:r>
            <a:r>
              <a:rPr lang="ru-RU" altLang="en-US" dirty="0"/>
              <a:t>);</a:t>
            </a:r>
          </a:p>
          <a:p>
            <a:r>
              <a:rPr lang="ru-RU" altLang="en-US" dirty="0" err="1"/>
              <a:t>Nullable</a:t>
            </a:r>
            <a:r>
              <a:rPr lang="ru-RU" altLang="en-US" dirty="0"/>
              <a:t> типы;</a:t>
            </a:r>
          </a:p>
          <a:p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91870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Особенности C# </a:t>
            </a:r>
            <a:r>
              <a:rPr lang="en-US" altLang="en-US"/>
              <a:t>3</a:t>
            </a:r>
            <a:r>
              <a:rPr lang="ru-RU" altLang="en-US"/>
              <a:t>.0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altLang="en-US" sz="2800" b="1" dirty="0"/>
              <a:t>Выражения запроса (</a:t>
            </a:r>
            <a:r>
              <a:rPr lang="en-US" altLang="en-US" sz="2800" b="1" dirty="0"/>
              <a:t>LINQ)</a:t>
            </a:r>
            <a:r>
              <a:rPr lang="ru-RU" altLang="en-US" sz="2800" b="1" dirty="0"/>
              <a:t>;</a:t>
            </a:r>
          </a:p>
          <a:p>
            <a:pPr>
              <a:lnSpc>
                <a:spcPct val="90000"/>
              </a:lnSpc>
            </a:pPr>
            <a:r>
              <a:rPr lang="ru-RU" altLang="en-US" sz="2800" dirty="0" smtClean="0"/>
              <a:t>Неявная </a:t>
            </a:r>
            <a:r>
              <a:rPr lang="ru-RU" altLang="en-US" sz="2800" dirty="0"/>
              <a:t>типизация локальных переменных (</a:t>
            </a:r>
            <a:r>
              <a:rPr lang="en-US" altLang="en-US" sz="2800" dirty="0" err="1"/>
              <a:t>var</a:t>
            </a:r>
            <a:r>
              <a:rPr lang="en-US" altLang="en-US" sz="2800" dirty="0"/>
              <a:t>)</a:t>
            </a:r>
            <a:r>
              <a:rPr lang="ru-RU" altLang="en-US" sz="2800" dirty="0"/>
              <a:t>;</a:t>
            </a:r>
          </a:p>
          <a:p>
            <a:pPr>
              <a:lnSpc>
                <a:spcPct val="90000"/>
              </a:lnSpc>
            </a:pPr>
            <a:r>
              <a:rPr lang="ru-RU" altLang="en-US" sz="2800" dirty="0"/>
              <a:t>Инициализаторы объектов и коллекций;</a:t>
            </a:r>
          </a:p>
          <a:p>
            <a:pPr>
              <a:lnSpc>
                <a:spcPct val="90000"/>
              </a:lnSpc>
            </a:pPr>
            <a:r>
              <a:rPr lang="ru-RU" altLang="en-US" sz="2800" dirty="0" err="1"/>
              <a:t>Автопроперти</a:t>
            </a:r>
            <a:r>
              <a:rPr lang="ru-RU" altLang="en-US" sz="2800" dirty="0"/>
              <a:t>;</a:t>
            </a:r>
          </a:p>
          <a:p>
            <a:pPr>
              <a:lnSpc>
                <a:spcPct val="90000"/>
              </a:lnSpc>
            </a:pPr>
            <a:r>
              <a:rPr lang="ru-RU" altLang="en-US" sz="2800" dirty="0"/>
              <a:t>Анонимные типы;</a:t>
            </a:r>
          </a:p>
          <a:p>
            <a:pPr>
              <a:lnSpc>
                <a:spcPct val="90000"/>
              </a:lnSpc>
            </a:pPr>
            <a:r>
              <a:rPr lang="ru-RU" altLang="en-US" sz="2800" dirty="0"/>
              <a:t>Расширяющие методы;</a:t>
            </a:r>
          </a:p>
          <a:p>
            <a:pPr>
              <a:lnSpc>
                <a:spcPct val="90000"/>
              </a:lnSpc>
            </a:pPr>
            <a:r>
              <a:rPr lang="ru-RU" altLang="en-US" sz="2800" dirty="0" smtClean="0"/>
              <a:t>Лямбда-выражения</a:t>
            </a:r>
            <a:r>
              <a:rPr lang="ru-RU" altLang="en-US" sz="2800" dirty="0"/>
              <a:t>;</a:t>
            </a:r>
          </a:p>
          <a:p>
            <a:pPr>
              <a:lnSpc>
                <a:spcPct val="90000"/>
              </a:lnSpc>
            </a:pPr>
            <a:r>
              <a:rPr lang="ru-RU" altLang="en-US" sz="2800" dirty="0"/>
              <a:t>Деревья выражений;</a:t>
            </a:r>
          </a:p>
        </p:txBody>
      </p:sp>
    </p:spTree>
    <p:extLst>
      <p:ext uri="{BB962C8B-B14F-4D97-AF65-F5344CB8AC3E}">
        <p14:creationId xmlns:p14="http://schemas.microsoft.com/office/powerpoint/2010/main" val="344430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Особенности C# 4.0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en-US" b="1" dirty="0"/>
              <a:t>Динамическое связывание (</a:t>
            </a:r>
            <a:r>
              <a:rPr lang="ru-RU" altLang="en-US" b="1" dirty="0" err="1"/>
              <a:t>dynamic</a:t>
            </a:r>
            <a:r>
              <a:rPr lang="ru-RU" altLang="en-US" b="1" dirty="0"/>
              <a:t>);</a:t>
            </a:r>
          </a:p>
          <a:p>
            <a:r>
              <a:rPr lang="ru-RU" altLang="en-US" dirty="0"/>
              <a:t>Именованные и опциональные аргументы;</a:t>
            </a:r>
          </a:p>
          <a:p>
            <a:r>
              <a:rPr lang="ru-RU" altLang="en-US" dirty="0" err="1"/>
              <a:t>Ковариантность</a:t>
            </a:r>
            <a:r>
              <a:rPr lang="ru-RU" altLang="en-US" dirty="0"/>
              <a:t> и </a:t>
            </a:r>
            <a:r>
              <a:rPr lang="ru-RU" altLang="en-US" dirty="0" err="1"/>
              <a:t>контравариантность</a:t>
            </a:r>
            <a:r>
              <a:rPr lang="ru-RU" altLang="en-US" dirty="0"/>
              <a:t> обобщений.</a:t>
            </a:r>
          </a:p>
          <a:p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40444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Особенности C# </a:t>
            </a:r>
            <a:r>
              <a:rPr lang="ru-RU" altLang="en-US" dirty="0" smtClean="0"/>
              <a:t>5.0</a:t>
            </a:r>
            <a:endParaRPr lang="ru-RU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en-US" b="1" dirty="0" smtClean="0"/>
              <a:t>Поддержка асинхронных методов (</a:t>
            </a:r>
            <a:r>
              <a:rPr lang="en-US" altLang="en-US" b="1" dirty="0" err="1" smtClean="0"/>
              <a:t>async</a:t>
            </a:r>
            <a:r>
              <a:rPr lang="en-US" altLang="en-US" b="1" dirty="0" smtClean="0"/>
              <a:t>/await);</a:t>
            </a:r>
          </a:p>
          <a:p>
            <a:r>
              <a:rPr lang="ru-RU" altLang="en-US" dirty="0" smtClean="0"/>
              <a:t>Получение информации о вызывающем методе.</a:t>
            </a:r>
            <a:endParaRPr lang="ru-RU" altLang="en-US" dirty="0"/>
          </a:p>
          <a:p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154510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Особенности C# </a:t>
            </a:r>
            <a:r>
              <a:rPr lang="en-US" altLang="en-US" dirty="0" smtClean="0"/>
              <a:t>6</a:t>
            </a:r>
            <a:r>
              <a:rPr lang="ru-RU" altLang="en-US" dirty="0" smtClean="0"/>
              <a:t>.0</a:t>
            </a:r>
            <a:endParaRPr lang="ru-RU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 smtClean="0"/>
              <a:t>Управляемый </a:t>
            </a:r>
            <a:r>
              <a:rPr lang="ru-RU" b="1" dirty="0"/>
              <a:t>компилятор </a:t>
            </a:r>
            <a:r>
              <a:rPr lang="en-US" b="1" dirty="0" smtClean="0"/>
              <a:t>(Roslyn)</a:t>
            </a:r>
            <a:r>
              <a:rPr lang="ru-RU" b="1" dirty="0"/>
              <a:t>;</a:t>
            </a:r>
            <a:endParaRPr lang="en-US" b="1" dirty="0"/>
          </a:p>
          <a:p>
            <a:r>
              <a:rPr lang="ru-RU" dirty="0" smtClean="0"/>
              <a:t>Оператор </a:t>
            </a:r>
            <a:r>
              <a:rPr lang="en-US" dirty="0" err="1" smtClean="0"/>
              <a:t>nameof</a:t>
            </a:r>
            <a:r>
              <a:rPr lang="ru-RU" dirty="0" smtClean="0"/>
              <a:t>;</a:t>
            </a:r>
          </a:p>
          <a:p>
            <a:r>
              <a:rPr lang="ru-RU" dirty="0" smtClean="0"/>
              <a:t>Использование асинхронных методов в </a:t>
            </a:r>
            <a:r>
              <a:rPr lang="en-US" dirty="0" smtClean="0"/>
              <a:t>catch/finally.</a:t>
            </a:r>
            <a:endParaRPr lang="ru-RU" dirty="0" smtClean="0"/>
          </a:p>
          <a:p>
            <a:r>
              <a:rPr lang="ru-RU" dirty="0" smtClean="0"/>
              <a:t>«Синтаксический сахар»:</a:t>
            </a:r>
          </a:p>
          <a:p>
            <a:pPr lvl="1"/>
            <a:r>
              <a:rPr lang="ru-RU" dirty="0"/>
              <a:t>Импорт статических классов как </a:t>
            </a:r>
            <a:r>
              <a:rPr lang="ru-RU" dirty="0" err="1" smtClean="0"/>
              <a:t>неймспейсов</a:t>
            </a:r>
            <a:r>
              <a:rPr lang="ru-RU" dirty="0" smtClean="0"/>
              <a:t>;</a:t>
            </a:r>
            <a:endParaRPr lang="en-US" dirty="0"/>
          </a:p>
          <a:p>
            <a:pPr lvl="1"/>
            <a:r>
              <a:rPr lang="ru-RU" dirty="0" err="1" smtClean="0"/>
              <a:t>Автоинициализаторы</a:t>
            </a:r>
            <a:r>
              <a:rPr lang="ru-RU" dirty="0" smtClean="0"/>
              <a:t> свойств;</a:t>
            </a:r>
            <a:endParaRPr lang="en-US" dirty="0"/>
          </a:p>
          <a:p>
            <a:pPr lvl="1"/>
            <a:r>
              <a:rPr lang="ru-RU" dirty="0" err="1" smtClean="0"/>
              <a:t>Иницализатор</a:t>
            </a:r>
            <a:r>
              <a:rPr lang="ru-RU" dirty="0" smtClean="0"/>
              <a:t> словарей;</a:t>
            </a:r>
            <a:endParaRPr lang="en-US" dirty="0"/>
          </a:p>
          <a:p>
            <a:pPr lvl="1"/>
            <a:r>
              <a:rPr lang="ru-RU" dirty="0" smtClean="0"/>
              <a:t>Фильтры исключений;</a:t>
            </a:r>
          </a:p>
          <a:p>
            <a:pPr lvl="1"/>
            <a:r>
              <a:rPr lang="ru-RU" dirty="0" smtClean="0"/>
              <a:t>Удобная проверка на </a:t>
            </a:r>
            <a:r>
              <a:rPr lang="en-US" dirty="0" smtClean="0"/>
              <a:t>null </a:t>
            </a:r>
            <a:r>
              <a:rPr lang="ru-RU" dirty="0" smtClean="0"/>
              <a:t>для членов классов</a:t>
            </a:r>
          </a:p>
          <a:p>
            <a:pPr lvl="1"/>
            <a:r>
              <a:rPr lang="ru-RU" dirty="0" smtClean="0"/>
              <a:t>Методы-выражения</a:t>
            </a:r>
          </a:p>
          <a:p>
            <a:pPr lvl="1"/>
            <a:r>
              <a:rPr lang="ru-RU" dirty="0" smtClean="0"/>
              <a:t>Интерполяция строк</a:t>
            </a:r>
          </a:p>
        </p:txBody>
      </p:sp>
    </p:spTree>
    <p:extLst>
      <p:ext uri="{BB962C8B-B14F-4D97-AF65-F5344CB8AC3E}">
        <p14:creationId xmlns:p14="http://schemas.microsoft.com/office/powerpoint/2010/main" val="3840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</a:t>
            </a:r>
            <a:r>
              <a:rPr lang="en-US" dirty="0" smtClean="0"/>
              <a:t>C#. </a:t>
            </a:r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spcBef>
                <a:spcPct val="35000"/>
              </a:spcBef>
              <a:spcAft>
                <a:spcPct val="35000"/>
              </a:spcAft>
              <a:buFont typeface="Wingdings" pitchFamily="2" charset="2"/>
              <a:buAutoNum type="arabicPeriod"/>
            </a:pPr>
            <a:r>
              <a:rPr lang="ru-RU" altLang="ru-RU" sz="1600" dirty="0"/>
              <a:t>Стандарт языка: </a:t>
            </a:r>
            <a:r>
              <a:rPr lang="en-US" altLang="ru-RU" sz="1600" dirty="0">
                <a:hlinkClick r:id="rId2"/>
              </a:rPr>
              <a:t>http</a:t>
            </a:r>
            <a:r>
              <a:rPr lang="ru-RU" altLang="ru-RU" sz="1600" dirty="0">
                <a:hlinkClick r:id="rId2"/>
              </a:rPr>
              <a:t>://</a:t>
            </a:r>
            <a:r>
              <a:rPr lang="en-US" altLang="ru-RU" sz="1600" dirty="0">
                <a:hlinkClick r:id="rId2"/>
              </a:rPr>
              <a:t>www</a:t>
            </a:r>
            <a:r>
              <a:rPr lang="ru-RU" altLang="ru-RU" sz="1600" dirty="0">
                <a:hlinkClick r:id="rId2"/>
              </a:rPr>
              <a:t>.</a:t>
            </a:r>
            <a:r>
              <a:rPr lang="en-US" altLang="ru-RU" sz="1600" dirty="0" err="1">
                <a:hlinkClick r:id="rId2"/>
              </a:rPr>
              <a:t>ecma</a:t>
            </a:r>
            <a:r>
              <a:rPr lang="ru-RU" altLang="ru-RU" sz="1600" dirty="0">
                <a:hlinkClick r:id="rId2"/>
              </a:rPr>
              <a:t>-</a:t>
            </a:r>
            <a:r>
              <a:rPr lang="en-US" altLang="ru-RU" sz="1600" dirty="0">
                <a:hlinkClick r:id="rId2"/>
              </a:rPr>
              <a:t>international</a:t>
            </a:r>
            <a:r>
              <a:rPr lang="ru-RU" altLang="ru-RU" sz="1600" dirty="0">
                <a:hlinkClick r:id="rId2"/>
              </a:rPr>
              <a:t>.</a:t>
            </a:r>
            <a:r>
              <a:rPr lang="en-US" altLang="ru-RU" sz="1600" dirty="0">
                <a:hlinkClick r:id="rId2"/>
              </a:rPr>
              <a:t>org</a:t>
            </a:r>
            <a:r>
              <a:rPr lang="ru-RU" altLang="ru-RU" sz="1600" dirty="0">
                <a:hlinkClick r:id="rId2"/>
              </a:rPr>
              <a:t>/</a:t>
            </a:r>
            <a:r>
              <a:rPr lang="en-US" altLang="ru-RU" sz="1600" dirty="0">
                <a:hlinkClick r:id="rId2"/>
              </a:rPr>
              <a:t>publications</a:t>
            </a:r>
            <a:r>
              <a:rPr lang="ru-RU" altLang="ru-RU" sz="1600" dirty="0">
                <a:hlinkClick r:id="rId2"/>
              </a:rPr>
              <a:t>/</a:t>
            </a:r>
            <a:r>
              <a:rPr lang="en-US" altLang="ru-RU" sz="1600" dirty="0">
                <a:hlinkClick r:id="rId2"/>
              </a:rPr>
              <a:t>standards</a:t>
            </a:r>
            <a:r>
              <a:rPr lang="ru-RU" altLang="ru-RU" sz="1600" dirty="0">
                <a:hlinkClick r:id="rId2"/>
              </a:rPr>
              <a:t>/</a:t>
            </a:r>
            <a:r>
              <a:rPr lang="en-US" altLang="ru-RU" sz="1600" dirty="0" err="1">
                <a:hlinkClick r:id="rId2"/>
              </a:rPr>
              <a:t>Ecma</a:t>
            </a:r>
            <a:r>
              <a:rPr lang="ru-RU" altLang="ru-RU" sz="1600" dirty="0">
                <a:hlinkClick r:id="rId2"/>
              </a:rPr>
              <a:t>-334.</a:t>
            </a:r>
            <a:r>
              <a:rPr lang="en-US" altLang="ru-RU" sz="1600" dirty="0" err="1">
                <a:hlinkClick r:id="rId2"/>
              </a:rPr>
              <a:t>htm</a:t>
            </a:r>
            <a:r>
              <a:rPr lang="ru-RU" altLang="ru-RU" sz="1600" dirty="0"/>
              <a:t> </a:t>
            </a:r>
          </a:p>
          <a:p>
            <a:pPr marL="609600" indent="-609600">
              <a:lnSpc>
                <a:spcPct val="115000"/>
              </a:lnSpc>
              <a:spcBef>
                <a:spcPct val="35000"/>
              </a:spcBef>
              <a:spcAft>
                <a:spcPct val="25000"/>
              </a:spcAft>
              <a:buFont typeface="Wingdings" pitchFamily="2" charset="2"/>
              <a:buAutoNum type="arabicPeriod"/>
            </a:pPr>
            <a:r>
              <a:rPr lang="ru-RU" altLang="ru-RU" sz="1600" dirty="0"/>
              <a:t>Павловская Т.А. </a:t>
            </a:r>
            <a:r>
              <a:rPr lang="en-US" altLang="ru-RU" sz="1600" dirty="0"/>
              <a:t>C#</a:t>
            </a:r>
            <a:r>
              <a:rPr lang="ru-RU" altLang="ru-RU" sz="1600" dirty="0"/>
              <a:t>. Программирование на языке высокого уровня. Учебник — СПб.: ПИТЕР, 2010. — </a:t>
            </a:r>
            <a:r>
              <a:rPr lang="en-US" altLang="ru-RU" sz="1600" dirty="0"/>
              <a:t>432</a:t>
            </a:r>
            <a:r>
              <a:rPr lang="ru-RU" altLang="ru-RU" sz="1600" dirty="0"/>
              <a:t> с.</a:t>
            </a:r>
          </a:p>
          <a:p>
            <a:pPr marL="609600" indent="-609600">
              <a:spcBef>
                <a:spcPct val="35000"/>
              </a:spcBef>
              <a:spcAft>
                <a:spcPct val="25000"/>
              </a:spcAft>
              <a:buFont typeface="Wingdings" pitchFamily="2" charset="2"/>
              <a:buAutoNum type="arabicPeriod"/>
            </a:pPr>
            <a:r>
              <a:rPr lang="ru-RU" altLang="ru-RU" sz="1600" dirty="0" err="1"/>
              <a:t>Троелсен</a:t>
            </a:r>
            <a:r>
              <a:rPr lang="ru-RU" altLang="ru-RU" sz="1600" dirty="0"/>
              <a:t> Э. C# и платформа .NET. Библиотека программиста. — СПб.: Питер, 2008. — 796 с. </a:t>
            </a:r>
            <a:endParaRPr lang="en-US" altLang="ru-RU" sz="1600" dirty="0"/>
          </a:p>
          <a:p>
            <a:pPr marL="609600" indent="-609600">
              <a:spcBef>
                <a:spcPct val="35000"/>
              </a:spcBef>
              <a:spcAft>
                <a:spcPct val="25000"/>
              </a:spcAft>
              <a:buFont typeface="Wingdings" pitchFamily="2" charset="2"/>
              <a:buAutoNum type="arabicPeriod"/>
            </a:pPr>
            <a:r>
              <a:rPr lang="ru-RU" altLang="ru-RU" sz="1600" dirty="0" err="1"/>
              <a:t>Нэш</a:t>
            </a:r>
            <a:r>
              <a:rPr lang="ru-RU" altLang="ru-RU" sz="1600" dirty="0"/>
              <a:t> Т. C# 2008: ускоренный курс для профессионалов. — М.: «Вильямс», 2008. — 576 с.</a:t>
            </a:r>
          </a:p>
          <a:p>
            <a:pPr marL="609600" indent="-609600">
              <a:spcBef>
                <a:spcPct val="35000"/>
              </a:spcBef>
              <a:spcAft>
                <a:spcPct val="25000"/>
              </a:spcAft>
              <a:buFont typeface="Wingdings" pitchFamily="2" charset="2"/>
              <a:buAutoNum type="arabicPeriod"/>
            </a:pPr>
            <a:r>
              <a:rPr lang="ru-RU" altLang="ru-RU" sz="1600" dirty="0" err="1"/>
              <a:t>Нейгел</a:t>
            </a:r>
            <a:r>
              <a:rPr lang="ru-RU" altLang="ru-RU" sz="1600" dirty="0"/>
              <a:t> К., </a:t>
            </a:r>
            <a:r>
              <a:rPr lang="ru-RU" altLang="ru-RU" sz="1600" dirty="0" err="1"/>
              <a:t>Ивьен</a:t>
            </a:r>
            <a:r>
              <a:rPr lang="ru-RU" altLang="ru-RU" sz="1600" dirty="0"/>
              <a:t> Б., </a:t>
            </a:r>
            <a:r>
              <a:rPr lang="ru-RU" altLang="ru-RU" sz="1600" dirty="0" err="1"/>
              <a:t>Глинн</a:t>
            </a:r>
            <a:r>
              <a:rPr lang="ru-RU" altLang="ru-RU" sz="1600" dirty="0"/>
              <a:t> Д., Уотсон К. , Скиннер М. C# 2008 и платформа .NET 3.5 для профессионалов (</a:t>
            </a:r>
            <a:r>
              <a:rPr lang="ru-RU" altLang="ru-RU" sz="1600" dirty="0">
                <a:solidFill>
                  <a:srgbClr val="5F5F5F"/>
                </a:solidFill>
              </a:rPr>
              <a:t>или: C# 2005 и платформа .NET 3.0 для профессионалов</a:t>
            </a:r>
            <a:r>
              <a:rPr lang="ru-RU" altLang="ru-RU" sz="1600" dirty="0"/>
              <a:t>) — М.: «Вильямс», 2008. — 1376+416 (на CD) с.</a:t>
            </a:r>
          </a:p>
          <a:p>
            <a:pPr marL="609600" indent="-609600">
              <a:spcBef>
                <a:spcPct val="35000"/>
              </a:spcBef>
              <a:spcAft>
                <a:spcPct val="25000"/>
              </a:spcAft>
              <a:buFont typeface="Wingdings" pitchFamily="2" charset="2"/>
              <a:buAutoNum type="arabicPeriod"/>
            </a:pPr>
            <a:r>
              <a:rPr lang="ru-RU" altLang="ru-RU" sz="1600" dirty="0"/>
              <a:t>Любые другие книги с символами "С</a:t>
            </a:r>
            <a:r>
              <a:rPr lang="en-US" altLang="ru-RU" sz="1600" dirty="0"/>
              <a:t>#</a:t>
            </a:r>
            <a:r>
              <a:rPr lang="ru-RU" altLang="ru-RU" sz="1600" dirty="0"/>
              <a:t>" на обложке!</a:t>
            </a:r>
            <a:endParaRPr lang="en-US" altLang="ru-RU" sz="1600" dirty="0"/>
          </a:p>
          <a:p>
            <a:pPr marL="609600" indent="-609600">
              <a:spcBef>
                <a:spcPct val="35000"/>
              </a:spcBef>
              <a:spcAft>
                <a:spcPct val="25000"/>
              </a:spcAft>
              <a:buFont typeface="Wingdings" pitchFamily="2" charset="2"/>
              <a:buNone/>
            </a:pPr>
            <a:r>
              <a:rPr lang="ru-RU" altLang="ru-RU" sz="1600" dirty="0"/>
              <a:t>------------</a:t>
            </a:r>
          </a:p>
          <a:p>
            <a:pPr marL="609600" indent="-609600">
              <a:spcBef>
                <a:spcPct val="35000"/>
              </a:spcBef>
              <a:spcAft>
                <a:spcPct val="25000"/>
              </a:spcAft>
              <a:buFont typeface="Wingdings" pitchFamily="2" charset="2"/>
              <a:buNone/>
            </a:pPr>
            <a:r>
              <a:rPr lang="ru-RU" altLang="ru-RU" sz="1600" dirty="0"/>
              <a:t>Скачать </a:t>
            </a:r>
            <a:r>
              <a:rPr lang="ru-RU" altLang="ru-RU" sz="1600" dirty="0" smtClean="0"/>
              <a:t>: </a:t>
            </a:r>
            <a:r>
              <a:rPr lang="en-US" altLang="ru-RU" sz="1600" dirty="0">
                <a:hlinkClick r:id="rId3"/>
              </a:rPr>
              <a:t>https://</a:t>
            </a:r>
            <a:r>
              <a:rPr lang="en-US" altLang="ru-RU" sz="1600" dirty="0" smtClean="0">
                <a:hlinkClick r:id="rId3"/>
              </a:rPr>
              <a:t>www.visualstudio.com/en-us/products/visual-studio-community-vs.aspx</a:t>
            </a:r>
            <a:endParaRPr lang="en-US" altLang="ru-RU" sz="1600" dirty="0" smtClean="0"/>
          </a:p>
          <a:p>
            <a:pPr marL="609600" indent="-609600">
              <a:spcBef>
                <a:spcPct val="35000"/>
              </a:spcBef>
              <a:spcAft>
                <a:spcPct val="25000"/>
              </a:spcAft>
              <a:buFont typeface="Wingdings" pitchFamily="2" charset="2"/>
              <a:buNone/>
            </a:pPr>
            <a:endParaRPr lang="ru-RU" altLang="ru-RU" sz="1600" dirty="0"/>
          </a:p>
        </p:txBody>
      </p:sp>
    </p:spTree>
    <p:extLst>
      <p:ext uri="{BB962C8B-B14F-4D97-AF65-F5344CB8AC3E}">
        <p14:creationId xmlns:p14="http://schemas.microsoft.com/office/powerpoint/2010/main" val="329614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Первый взгляд на классы </a:t>
            </a:r>
            <a:r>
              <a:rPr lang="en-US" altLang="ru-RU" dirty="0" smtClean="0"/>
              <a:t>.NET</a:t>
            </a:r>
            <a:endParaRPr lang="ru-R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5389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ru-RU" altLang="ru-RU" dirty="0"/>
              <a:t>Все классы .NET имеют одного общего предка — класс </a:t>
            </a:r>
            <a:r>
              <a:rPr lang="en-US" altLang="ru-RU" dirty="0"/>
              <a:t>o</a:t>
            </a:r>
            <a:r>
              <a:rPr lang="ru-RU" altLang="ru-RU" dirty="0" err="1"/>
              <a:t>bject</a:t>
            </a:r>
            <a:r>
              <a:rPr lang="ru-RU" altLang="ru-RU" dirty="0"/>
              <a:t>, и организованы в единую иерархическую структуру. </a:t>
            </a:r>
          </a:p>
          <a:p>
            <a:pPr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ru-RU" altLang="ru-RU" dirty="0"/>
              <a:t>Классы логически сгруппированы в так называемые </a:t>
            </a:r>
            <a:r>
              <a:rPr lang="ru-RU" altLang="ru-RU" i="1" dirty="0"/>
              <a:t>пространства имен</a:t>
            </a:r>
            <a:r>
              <a:rPr lang="ru-RU" altLang="ru-RU" dirty="0"/>
              <a:t>, которые служат для упорядочивания имен классов и предотвращения их конфликтов: в разных пространствах имена могут совпадать. Пространства имен могут быть вложенными</a:t>
            </a:r>
          </a:p>
        </p:txBody>
      </p:sp>
    </p:spTree>
    <p:extLst>
      <p:ext uri="{BB962C8B-B14F-4D97-AF65-F5344CB8AC3E}">
        <p14:creationId xmlns:p14="http://schemas.microsoft.com/office/powerpoint/2010/main" val="395518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altLang="ru-RU" dirty="0" smtClean="0"/>
              <a:t>Первый взгляд на классы </a:t>
            </a:r>
            <a:r>
              <a:rPr lang="en-US" altLang="ru-RU" dirty="0" smtClean="0"/>
              <a:t>.NET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Любая программа, создаваемая в .NET, использует пространство имен </a:t>
            </a:r>
            <a:r>
              <a:rPr lang="ru-RU" dirty="0" err="1">
                <a:solidFill>
                  <a:srgbClr val="C00000"/>
                </a:solidFill>
              </a:rPr>
              <a:t>System</a:t>
            </a:r>
            <a:r>
              <a:rPr lang="ru-RU" dirty="0"/>
              <a:t>. В нем определены классы, которые обеспечивают базовую функциональность, например, поддерживают выполнение математических операций, управление памятью и ввод-вывод.</a:t>
            </a:r>
          </a:p>
          <a:p>
            <a:pPr marL="0" indent="0">
              <a:buNone/>
            </a:pPr>
            <a:r>
              <a:rPr lang="ru-RU" dirty="0"/>
              <a:t>Обычно в одно пространство имен объединяют взаимосвязанные классы. </a:t>
            </a:r>
            <a:r>
              <a:rPr lang="ru-RU" dirty="0" err="1"/>
              <a:t>Например,пространство</a:t>
            </a:r>
            <a:r>
              <a:rPr lang="ru-RU" dirty="0"/>
              <a:t> </a:t>
            </a:r>
            <a:r>
              <a:rPr lang="ru-RU" dirty="0" err="1">
                <a:solidFill>
                  <a:srgbClr val="C00000"/>
                </a:solidFill>
              </a:rPr>
              <a:t>System.Net</a:t>
            </a:r>
            <a:r>
              <a:rPr lang="ru-RU" dirty="0"/>
              <a:t> содержит классы, относящиеся к передаче данных по сети, </a:t>
            </a:r>
            <a:r>
              <a:rPr lang="ru-RU" dirty="0" err="1">
                <a:solidFill>
                  <a:srgbClr val="C00000"/>
                </a:solidFill>
              </a:rPr>
              <a:t>System.Windows.Forms</a:t>
            </a:r>
            <a:r>
              <a:rPr lang="ru-RU" dirty="0"/>
              <a:t>  — элементы графического интерфейса пользователя, такие как формы, кнопки и т. д. Имя каждого пространства имен представляет собой неделимую сущность, однозначно его определяющую.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709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648"/>
            <a:ext cx="9111703" cy="6675859"/>
          </a:xfrm>
        </p:spPr>
      </p:pic>
    </p:spTree>
    <p:extLst>
      <p:ext uri="{BB962C8B-B14F-4D97-AF65-F5344CB8AC3E}">
        <p14:creationId xmlns:p14="http://schemas.microsoft.com/office/powerpoint/2010/main" val="26555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Проба пера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29600" cy="511256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altLang="en-US" sz="2400" dirty="0"/>
              <a:t>Создаем </a:t>
            </a:r>
            <a:r>
              <a:rPr lang="fr-FR" altLang="en-US" sz="2400" dirty="0" err="1"/>
              <a:t>новый</a:t>
            </a:r>
            <a:r>
              <a:rPr lang="fr-FR" altLang="en-US" sz="2400" dirty="0"/>
              <a:t> </a:t>
            </a:r>
            <a:r>
              <a:rPr lang="fr-FR" altLang="en-US" sz="2400" dirty="0" err="1"/>
              <a:t>проект</a:t>
            </a:r>
            <a:r>
              <a:rPr lang="fr-FR" altLang="en-US" sz="2400" dirty="0"/>
              <a:t> </a:t>
            </a:r>
            <a:r>
              <a:rPr lang="fr-FR" altLang="en-US" sz="2400" dirty="0" err="1"/>
              <a:t>типа</a:t>
            </a:r>
            <a:r>
              <a:rPr lang="fr-FR" altLang="en-US" sz="2400" dirty="0"/>
              <a:t> Console Application</a:t>
            </a:r>
            <a:endParaRPr lang="ru-RU" altLang="en-US" sz="2400" dirty="0"/>
          </a:p>
          <a:p>
            <a:pPr>
              <a:lnSpc>
                <a:spcPct val="80000"/>
              </a:lnSpc>
            </a:pPr>
            <a:r>
              <a:rPr lang="ru-RU" altLang="en-US" sz="2400" dirty="0"/>
              <a:t>Правим текст</a:t>
            </a:r>
            <a:r>
              <a:rPr lang="ru-RU" altLang="en-US" sz="1800" dirty="0"/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endParaRPr lang="ru-RU" altLang="en-US" sz="1800" dirty="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olidFill>
                  <a:srgbClr val="0070C0"/>
                </a:solidFill>
              </a:rPr>
              <a:t>using</a:t>
            </a:r>
            <a:r>
              <a:rPr lang="en-US" altLang="en-US" sz="1800" dirty="0" smtClean="0"/>
              <a:t> </a:t>
            </a:r>
            <a:r>
              <a:rPr lang="en-US" altLang="en-US" sz="1800" dirty="0"/>
              <a:t>System; 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ru-RU" altLang="en-US" sz="1800" dirty="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fr-FR" altLang="en-US" sz="1800" dirty="0" err="1" smtClean="0">
                <a:solidFill>
                  <a:srgbClr val="0070C0"/>
                </a:solidFill>
              </a:rPr>
              <a:t>namespace</a:t>
            </a:r>
            <a:r>
              <a:rPr lang="fr-FR" altLang="en-US" sz="1800" dirty="0" smtClean="0">
                <a:solidFill>
                  <a:srgbClr val="0070C0"/>
                </a:solidFill>
              </a:rPr>
              <a:t> </a:t>
            </a:r>
            <a:r>
              <a:rPr lang="fr-FR" altLang="en-US" sz="1800" dirty="0" err="1"/>
              <a:t>SimpleCSharpApp</a:t>
            </a:r>
            <a:r>
              <a:rPr lang="fr-FR" altLang="en-US" sz="1800" dirty="0"/>
              <a:t> </a:t>
            </a:r>
            <a:r>
              <a:rPr lang="en-US" altLang="en-US" sz="1800" dirty="0" smtClean="0">
                <a:solidFill>
                  <a:srgbClr val="00B050"/>
                </a:solidFill>
              </a:rPr>
              <a:t>//</a:t>
            </a:r>
            <a:r>
              <a:rPr lang="ru-RU" altLang="en-US" sz="1800" dirty="0" smtClean="0">
                <a:solidFill>
                  <a:srgbClr val="00B050"/>
                </a:solidFill>
              </a:rPr>
              <a:t>объявление </a:t>
            </a:r>
            <a:r>
              <a:rPr lang="ru-RU" altLang="en-US" sz="1800" dirty="0" err="1" smtClean="0">
                <a:solidFill>
                  <a:srgbClr val="00B050"/>
                </a:solidFill>
              </a:rPr>
              <a:t>неймспейса</a:t>
            </a:r>
            <a:endParaRPr lang="fr-FR" altLang="en-US" sz="1800" dirty="0">
              <a:solidFill>
                <a:srgbClr val="00B050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fr-FR" altLang="en-US" sz="1800" dirty="0"/>
              <a:t>{ </a:t>
            </a:r>
            <a:r>
              <a:rPr lang="ru-RU" altLang="en-US" sz="1800" dirty="0" smtClean="0"/>
              <a:t> </a:t>
            </a:r>
            <a:r>
              <a:rPr lang="en-US" altLang="en-US" sz="1800" dirty="0" smtClean="0">
                <a:solidFill>
                  <a:srgbClr val="00B050"/>
                </a:solidFill>
              </a:rPr>
              <a:t>//</a:t>
            </a:r>
            <a:r>
              <a:rPr lang="ru-RU" altLang="en-US" sz="1800" dirty="0" smtClean="0">
                <a:solidFill>
                  <a:srgbClr val="00B050"/>
                </a:solidFill>
              </a:rPr>
              <a:t>начало блока</a:t>
            </a:r>
            <a:endParaRPr lang="fr-FR" altLang="en-US" sz="1800" dirty="0">
              <a:solidFill>
                <a:srgbClr val="00B050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ru-RU" altLang="en-US" sz="1800" dirty="0"/>
              <a:t>	</a:t>
            </a:r>
            <a:r>
              <a:rPr lang="fr-FR" altLang="en-US" sz="1800" dirty="0">
                <a:solidFill>
                  <a:srgbClr val="0070C0"/>
                </a:solidFill>
              </a:rPr>
              <a:t>class</a:t>
            </a:r>
            <a:r>
              <a:rPr lang="fr-FR" altLang="en-US" sz="1800" dirty="0"/>
              <a:t> Program </a:t>
            </a:r>
            <a:r>
              <a:rPr lang="en-US" altLang="en-US" sz="1800" dirty="0" smtClean="0">
                <a:solidFill>
                  <a:srgbClr val="00B050"/>
                </a:solidFill>
              </a:rPr>
              <a:t>//</a:t>
            </a:r>
            <a:r>
              <a:rPr lang="ru-RU" altLang="en-US" sz="1800" dirty="0" smtClean="0">
                <a:solidFill>
                  <a:srgbClr val="00B050"/>
                </a:solidFill>
              </a:rPr>
              <a:t>объявление класса</a:t>
            </a:r>
            <a:endParaRPr lang="fr-FR" altLang="en-US" sz="1800" dirty="0" smtClean="0">
              <a:solidFill>
                <a:srgbClr val="00B050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ru-RU" altLang="en-US" sz="1800" dirty="0" smtClean="0"/>
              <a:t>	</a:t>
            </a:r>
            <a:r>
              <a:rPr lang="fr-FR" altLang="en-US" sz="1800" dirty="0" smtClean="0"/>
              <a:t>{ </a:t>
            </a:r>
          </a:p>
          <a:p>
            <a:pPr lvl="1">
              <a:lnSpc>
                <a:spcPct val="80000"/>
              </a:lnSpc>
              <a:buNone/>
            </a:pPr>
            <a:r>
              <a:rPr lang="ru-RU" altLang="en-US" sz="1800" dirty="0"/>
              <a:t>		</a:t>
            </a:r>
            <a:r>
              <a:rPr lang="fr-FR" altLang="en-US" sz="1800" b="1" dirty="0" err="1">
                <a:solidFill>
                  <a:srgbClr val="0070C0"/>
                </a:solidFill>
              </a:rPr>
              <a:t>static</a:t>
            </a:r>
            <a:r>
              <a:rPr lang="fr-FR" altLang="en-US" sz="1800" dirty="0">
                <a:solidFill>
                  <a:srgbClr val="0070C0"/>
                </a:solidFill>
              </a:rPr>
              <a:t> </a:t>
            </a:r>
            <a:r>
              <a:rPr lang="fr-FR" altLang="en-US" sz="1800" dirty="0" err="1">
                <a:solidFill>
                  <a:srgbClr val="0070C0"/>
                </a:solidFill>
              </a:rPr>
              <a:t>void</a:t>
            </a:r>
            <a:r>
              <a:rPr lang="fr-FR" altLang="en-US" sz="1800" dirty="0">
                <a:solidFill>
                  <a:srgbClr val="0070C0"/>
                </a:solidFill>
              </a:rPr>
              <a:t> </a:t>
            </a:r>
            <a:r>
              <a:rPr lang="fr-FR" altLang="en-US" sz="1800" dirty="0"/>
              <a:t>Main(</a:t>
            </a:r>
            <a:r>
              <a:rPr lang="fr-FR" altLang="en-US" sz="1800" b="1" dirty="0"/>
              <a:t>string[] </a:t>
            </a:r>
            <a:r>
              <a:rPr lang="fr-FR" altLang="en-US" sz="1800" b="1" dirty="0" err="1"/>
              <a:t>args</a:t>
            </a:r>
            <a:r>
              <a:rPr lang="fr-FR" altLang="en-US" sz="1800" dirty="0"/>
              <a:t>) </a:t>
            </a:r>
            <a:r>
              <a:rPr lang="fr-FR" altLang="en-US" sz="1800" dirty="0">
                <a:solidFill>
                  <a:srgbClr val="00B050"/>
                </a:solidFill>
              </a:rPr>
              <a:t>//</a:t>
            </a:r>
            <a:r>
              <a:rPr lang="ru-RU" altLang="en-US" sz="1800" dirty="0">
                <a:solidFill>
                  <a:srgbClr val="00B050"/>
                </a:solidFill>
              </a:rPr>
              <a:t>Точка входа. </a:t>
            </a:r>
            <a:r>
              <a:rPr lang="ru-RU" altLang="en-US" sz="1800" dirty="0" smtClean="0">
                <a:solidFill>
                  <a:srgbClr val="00B050"/>
                </a:solidFill>
              </a:rPr>
              <a:t>Важна сигнатура </a:t>
            </a:r>
            <a:r>
              <a:rPr lang="ru-RU" altLang="en-US" sz="1800" dirty="0">
                <a:solidFill>
                  <a:srgbClr val="00B050"/>
                </a:solidFill>
              </a:rPr>
              <a:t>метода.</a:t>
            </a:r>
            <a:endParaRPr lang="fr-FR" altLang="en-US" sz="1800" dirty="0">
              <a:solidFill>
                <a:srgbClr val="00B050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ru-RU" altLang="en-US" sz="1800" dirty="0"/>
              <a:t>		</a:t>
            </a:r>
            <a:r>
              <a:rPr lang="fr-FR" altLang="en-US" sz="1800" dirty="0"/>
              <a:t>{ </a:t>
            </a:r>
            <a:endParaRPr lang="ru-RU" altLang="en-US" sz="1800" dirty="0"/>
          </a:p>
          <a:p>
            <a:pPr lvl="1">
              <a:lnSpc>
                <a:spcPct val="80000"/>
              </a:lnSpc>
              <a:buNone/>
            </a:pPr>
            <a:r>
              <a:rPr lang="ru-RU" altLang="en-US" sz="1800" dirty="0"/>
              <a:t>		</a:t>
            </a:r>
            <a:r>
              <a:rPr lang="ru-RU" altLang="en-US" sz="1800" dirty="0" smtClean="0"/>
              <a:t>   </a:t>
            </a:r>
            <a:r>
              <a:rPr lang="fr-FR" altLang="en-US" sz="1800" b="1" dirty="0" err="1" smtClean="0"/>
              <a:t>Console</a:t>
            </a:r>
            <a:r>
              <a:rPr lang="fr-FR" altLang="en-US" sz="1800" dirty="0" err="1" smtClean="0"/>
              <a:t>.WriteLine</a:t>
            </a:r>
            <a:r>
              <a:rPr lang="fr-FR" altLang="en-US" sz="1800" dirty="0"/>
              <a:t>("Hello World!"); </a:t>
            </a:r>
            <a:r>
              <a:rPr lang="fr-FR" altLang="en-US" sz="1800" dirty="0">
                <a:solidFill>
                  <a:srgbClr val="00B050"/>
                </a:solidFill>
              </a:rPr>
              <a:t>// </a:t>
            </a:r>
            <a:r>
              <a:rPr lang="fr-FR" altLang="en-US" sz="1800" dirty="0" err="1">
                <a:solidFill>
                  <a:srgbClr val="00B050"/>
                </a:solidFill>
              </a:rPr>
              <a:t>Отображение</a:t>
            </a:r>
            <a:r>
              <a:rPr lang="fr-FR" altLang="en-US" sz="1800" dirty="0">
                <a:solidFill>
                  <a:srgbClr val="00B050"/>
                </a:solidFill>
              </a:rPr>
              <a:t> </a:t>
            </a:r>
            <a:r>
              <a:rPr lang="fr-FR" altLang="en-US" sz="1800" dirty="0" err="1" smtClean="0">
                <a:solidFill>
                  <a:srgbClr val="00B050"/>
                </a:solidFill>
              </a:rPr>
              <a:t>сообщения</a:t>
            </a:r>
            <a:endParaRPr lang="fr-FR" altLang="en-US" sz="1800" dirty="0">
              <a:solidFill>
                <a:srgbClr val="00B050"/>
              </a:solidFill>
            </a:endParaRPr>
          </a:p>
          <a:p>
            <a:pPr lvl="1">
              <a:lnSpc>
                <a:spcPct val="80000"/>
              </a:lnSpc>
              <a:buNone/>
            </a:pPr>
            <a:r>
              <a:rPr lang="ru-RU" altLang="en-US" sz="1800" dirty="0"/>
              <a:t>		</a:t>
            </a:r>
            <a:r>
              <a:rPr lang="ru-RU" altLang="en-US" sz="1800" dirty="0" smtClean="0"/>
              <a:t>   </a:t>
            </a:r>
            <a:r>
              <a:rPr lang="fr-FR" altLang="en-US" sz="1800" b="1" dirty="0" err="1" smtClean="0"/>
              <a:t>Console</a:t>
            </a:r>
            <a:r>
              <a:rPr lang="fr-FR" altLang="en-US" sz="1800" dirty="0" err="1" smtClean="0"/>
              <a:t>.ReadL</a:t>
            </a:r>
            <a:r>
              <a:rPr lang="en-US" altLang="en-US" sz="1800" dirty="0"/>
              <a:t>in</a:t>
            </a:r>
            <a:r>
              <a:rPr lang="fr-FR" altLang="en-US" sz="1800" dirty="0"/>
              <a:t>e() ; </a:t>
            </a:r>
            <a:r>
              <a:rPr lang="fr-FR" altLang="en-US" sz="1800" dirty="0">
                <a:solidFill>
                  <a:srgbClr val="00B050"/>
                </a:solidFill>
              </a:rPr>
              <a:t>// </a:t>
            </a:r>
            <a:r>
              <a:rPr lang="fr-FR" altLang="en-US" sz="1800" dirty="0" err="1">
                <a:solidFill>
                  <a:srgbClr val="00B050"/>
                </a:solidFill>
              </a:rPr>
              <a:t>Ожидание</a:t>
            </a:r>
            <a:r>
              <a:rPr lang="fr-FR" altLang="en-US" sz="1800" dirty="0">
                <a:solidFill>
                  <a:srgbClr val="00B050"/>
                </a:solidFill>
              </a:rPr>
              <a:t> </a:t>
            </a:r>
            <a:r>
              <a:rPr lang="fr-FR" altLang="en-US" sz="1800" dirty="0" err="1">
                <a:solidFill>
                  <a:srgbClr val="00B050"/>
                </a:solidFill>
              </a:rPr>
              <a:t>нажатия</a:t>
            </a:r>
            <a:r>
              <a:rPr lang="fr-FR" altLang="en-US" sz="1800" dirty="0">
                <a:solidFill>
                  <a:srgbClr val="00B050"/>
                </a:solidFill>
              </a:rPr>
              <a:t> </a:t>
            </a:r>
            <a:r>
              <a:rPr lang="fr-FR" altLang="en-US" sz="1800" dirty="0" err="1">
                <a:solidFill>
                  <a:srgbClr val="00B050"/>
                </a:solidFill>
              </a:rPr>
              <a:t>клавиши</a:t>
            </a:r>
            <a:r>
              <a:rPr lang="fr-FR" altLang="en-US" sz="1800" dirty="0">
                <a:solidFill>
                  <a:srgbClr val="00B050"/>
                </a:solidFill>
              </a:rPr>
              <a:t> &lt;Enter</a:t>
            </a:r>
            <a:r>
              <a:rPr lang="fr-FR" altLang="en-US" sz="1800" dirty="0" smtClean="0">
                <a:solidFill>
                  <a:srgbClr val="00B050"/>
                </a:solidFill>
              </a:rPr>
              <a:t>&gt; </a:t>
            </a:r>
            <a:endParaRPr lang="fr-FR" altLang="en-US" sz="1800" dirty="0">
              <a:solidFill>
                <a:srgbClr val="00B050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ru-RU" altLang="en-US" sz="1800" dirty="0"/>
              <a:t>		</a:t>
            </a:r>
            <a:r>
              <a:rPr lang="fr-FR" altLang="en-US" sz="1800" dirty="0"/>
              <a:t>}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ru-RU" altLang="en-US" sz="1800" dirty="0"/>
              <a:t>	</a:t>
            </a:r>
            <a:r>
              <a:rPr lang="fr-FR" altLang="en-US" sz="1800" dirty="0"/>
              <a:t>}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fr-FR" altLang="en-US" sz="1800" dirty="0"/>
              <a:t>} </a:t>
            </a:r>
            <a:r>
              <a:rPr lang="en-US" altLang="en-US" sz="1800" dirty="0" smtClean="0">
                <a:solidFill>
                  <a:srgbClr val="00B050"/>
                </a:solidFill>
              </a:rPr>
              <a:t>//</a:t>
            </a:r>
            <a:r>
              <a:rPr lang="ru-RU" altLang="en-US" sz="1800" dirty="0" smtClean="0">
                <a:solidFill>
                  <a:srgbClr val="00B050"/>
                </a:solidFill>
              </a:rPr>
              <a:t>конец </a:t>
            </a:r>
            <a:r>
              <a:rPr lang="ru-RU" altLang="en-US" sz="1800" dirty="0">
                <a:solidFill>
                  <a:srgbClr val="00B050"/>
                </a:solidFill>
              </a:rPr>
              <a:t>блока</a:t>
            </a:r>
            <a:endParaRPr lang="fr-FR" altLang="en-US" sz="1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77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Структура программы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altLang="en-US" sz="2800" dirty="0"/>
              <a:t>Как такового тела программы (как в </a:t>
            </a:r>
            <a:r>
              <a:rPr lang="en-US" altLang="en-US" sz="2800" dirty="0" smtClean="0"/>
              <a:t>Pascal </a:t>
            </a:r>
            <a:r>
              <a:rPr lang="ru-RU" altLang="en-US" sz="2800" dirty="0" smtClean="0"/>
              <a:t>и некоторых других языках) </a:t>
            </a:r>
            <a:r>
              <a:rPr lang="ru-RU" altLang="en-US" sz="2800" dirty="0"/>
              <a:t>нет.</a:t>
            </a:r>
          </a:p>
          <a:p>
            <a:pPr>
              <a:lnSpc>
                <a:spcPct val="80000"/>
              </a:lnSpc>
            </a:pPr>
            <a:r>
              <a:rPr lang="ru-RU" altLang="en-US" sz="2800" dirty="0"/>
              <a:t>Компилируемый модуль содержит ряд </a:t>
            </a:r>
            <a:r>
              <a:rPr lang="ru-RU" altLang="en-US" sz="2800" b="1" dirty="0"/>
              <a:t>объявлений (</a:t>
            </a:r>
            <a:r>
              <a:rPr lang="en-US" altLang="en-US" sz="2800" b="1" dirty="0"/>
              <a:t>declarations)</a:t>
            </a:r>
            <a:r>
              <a:rPr lang="ru-RU" altLang="en-US" sz="2800" dirty="0"/>
              <a:t>, который могут быть вложены друг в друга.</a:t>
            </a:r>
          </a:p>
          <a:p>
            <a:pPr>
              <a:lnSpc>
                <a:spcPct val="80000"/>
              </a:lnSpc>
            </a:pPr>
            <a:r>
              <a:rPr lang="ru-RU" altLang="en-US" sz="2800" dirty="0"/>
              <a:t>Виды объявлений</a:t>
            </a:r>
            <a:r>
              <a:rPr lang="en-US" altLang="en-US" sz="2800" dirty="0"/>
              <a:t>:</a:t>
            </a:r>
            <a:endParaRPr lang="ru-RU" altLang="en-US" sz="2800" dirty="0"/>
          </a:p>
          <a:p>
            <a:pPr lvl="1">
              <a:lnSpc>
                <a:spcPct val="80000"/>
              </a:lnSpc>
            </a:pPr>
            <a:r>
              <a:rPr lang="ru-RU" altLang="en-US" sz="2400" dirty="0"/>
              <a:t>объявления пространств имен</a:t>
            </a:r>
          </a:p>
          <a:p>
            <a:pPr lvl="1">
              <a:lnSpc>
                <a:spcPct val="80000"/>
              </a:lnSpc>
            </a:pPr>
            <a:r>
              <a:rPr lang="ru-RU" altLang="en-US" sz="2400" dirty="0"/>
              <a:t>объявления типов (классов, структур, интерфейсов, перечислений и делегатов)</a:t>
            </a: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ru-RU" altLang="en-US" sz="2800" dirty="0"/>
              <a:t>Секция </a:t>
            </a:r>
            <a:r>
              <a:rPr lang="en-US" altLang="en-US" sz="2800" b="1" dirty="0"/>
              <a:t>using</a:t>
            </a:r>
            <a:r>
              <a:rPr lang="en-US" altLang="en-US" sz="2800" dirty="0"/>
              <a:t>.</a:t>
            </a:r>
          </a:p>
          <a:p>
            <a:pPr>
              <a:lnSpc>
                <a:spcPct val="80000"/>
              </a:lnSpc>
            </a:pPr>
            <a:r>
              <a:rPr lang="ru-RU" altLang="en-US" sz="2800" dirty="0"/>
              <a:t>Типы и пространства имен содержат </a:t>
            </a:r>
            <a:r>
              <a:rPr lang="ru-RU" altLang="en-US" sz="2800" b="1" dirty="0"/>
              <a:t>члены</a:t>
            </a:r>
            <a:r>
              <a:rPr lang="ru-RU" altLang="en-US" sz="2800" dirty="0"/>
              <a:t>.</a:t>
            </a:r>
          </a:p>
          <a:p>
            <a:pPr>
              <a:lnSpc>
                <a:spcPct val="80000"/>
              </a:lnSpc>
            </a:pPr>
            <a:endParaRPr lang="ru-RU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6722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Запуск приложения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altLang="en-US" sz="2400" dirty="0"/>
              <a:t>Сборка, имеющая </a:t>
            </a:r>
            <a:r>
              <a:rPr lang="ru-RU" altLang="en-US" sz="2400" b="1" dirty="0"/>
              <a:t>точку входа</a:t>
            </a:r>
            <a:r>
              <a:rPr lang="ru-RU" altLang="en-US" sz="2400" dirty="0"/>
              <a:t>, является </a:t>
            </a:r>
            <a:r>
              <a:rPr lang="ru-RU" altLang="en-US" sz="2400" b="1" dirty="0"/>
              <a:t>приложением</a:t>
            </a:r>
            <a:r>
              <a:rPr lang="ru-RU" altLang="en-US" sz="2400" dirty="0"/>
              <a:t>.</a:t>
            </a:r>
          </a:p>
          <a:p>
            <a:pPr>
              <a:lnSpc>
                <a:spcPct val="80000"/>
              </a:lnSpc>
            </a:pPr>
            <a:r>
              <a:rPr lang="ru-RU" altLang="en-US" sz="2400" dirty="0"/>
              <a:t>При запуске приложения </a:t>
            </a:r>
            <a:r>
              <a:rPr lang="en-US" altLang="en-US" sz="2400" dirty="0"/>
              <a:t>CLR </a:t>
            </a:r>
            <a:r>
              <a:rPr lang="ru-RU" altLang="en-US" sz="2400" dirty="0"/>
              <a:t>создает </a:t>
            </a:r>
            <a:r>
              <a:rPr lang="ru-RU" altLang="en-US" sz="2400" b="1" dirty="0"/>
              <a:t>домен приложения</a:t>
            </a:r>
            <a:r>
              <a:rPr lang="ru-RU" altLang="en-US" sz="2400" dirty="0"/>
              <a:t>, в который </a:t>
            </a:r>
            <a:r>
              <a:rPr lang="ru-RU" altLang="en-US" sz="2400" dirty="0" err="1"/>
              <a:t>вгружает</a:t>
            </a:r>
            <a:r>
              <a:rPr lang="ru-RU" altLang="en-US" sz="2400" dirty="0"/>
              <a:t> данную сборку.</a:t>
            </a:r>
          </a:p>
          <a:p>
            <a:pPr>
              <a:lnSpc>
                <a:spcPct val="80000"/>
              </a:lnSpc>
            </a:pPr>
            <a:r>
              <a:rPr lang="ru-RU" altLang="en-US" sz="2400" dirty="0"/>
              <a:t>Варианты точки входа:</a:t>
            </a:r>
          </a:p>
          <a:p>
            <a:pPr lvl="1">
              <a:lnSpc>
                <a:spcPct val="80000"/>
              </a:lnSpc>
            </a:pPr>
            <a:r>
              <a:rPr lang="ru-RU" altLang="en-US" sz="2000" dirty="0" err="1"/>
              <a:t>static</a:t>
            </a:r>
            <a:r>
              <a:rPr lang="ru-RU" altLang="en-US" sz="2000" dirty="0"/>
              <a:t> </a:t>
            </a:r>
            <a:r>
              <a:rPr lang="ru-RU" altLang="en-US" sz="2000" dirty="0" err="1"/>
              <a:t>void</a:t>
            </a:r>
            <a:r>
              <a:rPr lang="ru-RU" altLang="en-US" sz="2000" dirty="0"/>
              <a:t> </a:t>
            </a:r>
            <a:r>
              <a:rPr lang="ru-RU" altLang="en-US" sz="2000" dirty="0" err="1"/>
              <a:t>Main</a:t>
            </a:r>
            <a:r>
              <a:rPr lang="ru-RU" altLang="en-US" sz="2000" dirty="0"/>
              <a:t>() {...} </a:t>
            </a:r>
          </a:p>
          <a:p>
            <a:pPr lvl="1">
              <a:lnSpc>
                <a:spcPct val="80000"/>
              </a:lnSpc>
            </a:pPr>
            <a:r>
              <a:rPr lang="ru-RU" altLang="en-US" sz="2000" dirty="0" err="1"/>
              <a:t>static</a:t>
            </a:r>
            <a:r>
              <a:rPr lang="ru-RU" altLang="en-US" sz="2000" dirty="0"/>
              <a:t> </a:t>
            </a:r>
            <a:r>
              <a:rPr lang="ru-RU" altLang="en-US" sz="2000" dirty="0" err="1"/>
              <a:t>void</a:t>
            </a:r>
            <a:r>
              <a:rPr lang="ru-RU" altLang="en-US" sz="2000" dirty="0"/>
              <a:t> </a:t>
            </a:r>
            <a:r>
              <a:rPr lang="ru-RU" altLang="en-US" sz="2000" dirty="0" err="1"/>
              <a:t>Main</a:t>
            </a:r>
            <a:r>
              <a:rPr lang="ru-RU" altLang="en-US" sz="2000" dirty="0"/>
              <a:t>(</a:t>
            </a:r>
            <a:r>
              <a:rPr lang="ru-RU" altLang="en-US" sz="2000" dirty="0" err="1"/>
              <a:t>string</a:t>
            </a:r>
            <a:r>
              <a:rPr lang="ru-RU" altLang="en-US" sz="2000" dirty="0"/>
              <a:t>[] </a:t>
            </a:r>
            <a:r>
              <a:rPr lang="ru-RU" altLang="en-US" sz="2000" dirty="0" err="1"/>
              <a:t>args</a:t>
            </a:r>
            <a:r>
              <a:rPr lang="ru-RU" altLang="en-US" sz="2000" dirty="0"/>
              <a:t>) {...} </a:t>
            </a:r>
          </a:p>
          <a:p>
            <a:pPr lvl="1">
              <a:lnSpc>
                <a:spcPct val="80000"/>
              </a:lnSpc>
            </a:pPr>
            <a:r>
              <a:rPr lang="ru-RU" altLang="en-US" sz="2000" dirty="0" err="1"/>
              <a:t>static</a:t>
            </a:r>
            <a:r>
              <a:rPr lang="ru-RU" altLang="en-US" sz="2000" dirty="0"/>
              <a:t> </a:t>
            </a:r>
            <a:r>
              <a:rPr lang="ru-RU" altLang="en-US" sz="2000" dirty="0" err="1"/>
              <a:t>int</a:t>
            </a:r>
            <a:r>
              <a:rPr lang="ru-RU" altLang="en-US" sz="2000" dirty="0"/>
              <a:t> </a:t>
            </a:r>
            <a:r>
              <a:rPr lang="ru-RU" altLang="en-US" sz="2000" dirty="0" err="1"/>
              <a:t>Main</a:t>
            </a:r>
            <a:r>
              <a:rPr lang="ru-RU" altLang="en-US" sz="2000" dirty="0"/>
              <a:t>() {...} </a:t>
            </a:r>
          </a:p>
          <a:p>
            <a:pPr lvl="1">
              <a:lnSpc>
                <a:spcPct val="80000"/>
              </a:lnSpc>
            </a:pPr>
            <a:r>
              <a:rPr lang="ru-RU" altLang="en-US" sz="2000" dirty="0" err="1"/>
              <a:t>static</a:t>
            </a:r>
            <a:r>
              <a:rPr lang="ru-RU" altLang="en-US" sz="2000" dirty="0"/>
              <a:t> </a:t>
            </a:r>
            <a:r>
              <a:rPr lang="ru-RU" altLang="en-US" sz="2000" dirty="0" err="1"/>
              <a:t>int</a:t>
            </a:r>
            <a:r>
              <a:rPr lang="ru-RU" altLang="en-US" sz="2000" dirty="0"/>
              <a:t> </a:t>
            </a:r>
            <a:r>
              <a:rPr lang="ru-RU" altLang="en-US" sz="2000" dirty="0" err="1"/>
              <a:t>Main</a:t>
            </a:r>
            <a:r>
              <a:rPr lang="ru-RU" altLang="en-US" sz="2000" dirty="0"/>
              <a:t>(</a:t>
            </a:r>
            <a:r>
              <a:rPr lang="ru-RU" altLang="en-US" sz="2000" dirty="0" err="1"/>
              <a:t>string</a:t>
            </a:r>
            <a:r>
              <a:rPr lang="ru-RU" altLang="en-US" sz="2000" dirty="0"/>
              <a:t>[] </a:t>
            </a:r>
            <a:r>
              <a:rPr lang="ru-RU" altLang="en-US" sz="2000" dirty="0" err="1"/>
              <a:t>args</a:t>
            </a:r>
            <a:r>
              <a:rPr lang="ru-RU" altLang="en-US" sz="2000" dirty="0"/>
              <a:t>) {...} </a:t>
            </a:r>
          </a:p>
          <a:p>
            <a:pPr>
              <a:lnSpc>
                <a:spcPct val="80000"/>
              </a:lnSpc>
            </a:pPr>
            <a:r>
              <a:rPr lang="ru-RU" altLang="en-US" sz="2400" b="1" dirty="0"/>
              <a:t>Точка входа </a:t>
            </a:r>
            <a:r>
              <a:rPr lang="ru-RU" altLang="en-US" sz="2400" dirty="0"/>
              <a:t>- такой же метод класса, как и любой другой код, за исключением того, что модификаторы доступа на этом методе не работают. </a:t>
            </a:r>
          </a:p>
          <a:p>
            <a:pPr>
              <a:lnSpc>
                <a:spcPct val="80000"/>
              </a:lnSpc>
            </a:pPr>
            <a:r>
              <a:rPr lang="ru-RU" altLang="en-US" sz="2400" dirty="0"/>
              <a:t>Выход из точки входа</a:t>
            </a:r>
            <a:r>
              <a:rPr lang="en-US" altLang="en-US" sz="2400" dirty="0"/>
              <a:t> </a:t>
            </a:r>
            <a:r>
              <a:rPr lang="ru-RU" altLang="en-US" sz="2400" dirty="0"/>
              <a:t>завершает работу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111571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</p:spPr>
        <p:txBody>
          <a:bodyPr>
            <a:normAutofit/>
          </a:bodyPr>
          <a:lstStyle/>
          <a:p>
            <a:r>
              <a:rPr lang="ru-RU" altLang="ru-RU" sz="2000" b="1" dirty="0"/>
              <a:t>Состав языка</a:t>
            </a:r>
            <a:endParaRPr lang="ru-RU" sz="2000" b="1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66838" y="2841269"/>
            <a:ext cx="7777162" cy="1936750"/>
          </a:xfrm>
          <a:prstGeom prst="rect">
            <a:avLst/>
          </a:prstGeom>
          <a:solidFill>
            <a:srgbClr val="C0C0C0">
              <a:alpha val="61000"/>
            </a:srgbClr>
          </a:solidFill>
          <a:ln w="2857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ru-RU" altLang="ru-RU" sz="2400" b="1" dirty="0">
                <a:latin typeface="Verdana" pitchFamily="34" charset="0"/>
              </a:rPr>
              <a:t>Лексемы</a:t>
            </a:r>
            <a:r>
              <a:rPr lang="ru-RU" altLang="ru-RU" sz="2400" dirty="0">
                <a:latin typeface="Verdana" pitchFamily="34" charset="0"/>
              </a:rPr>
              <a:t>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ru-RU" altLang="ru-RU" sz="2000" dirty="0">
                <a:latin typeface="Verdana" pitchFamily="34" charset="0"/>
              </a:rPr>
              <a:t>константы</a:t>
            </a:r>
            <a:r>
              <a:rPr lang="en-US" altLang="ru-RU" sz="2000" dirty="0">
                <a:latin typeface="Verdana" pitchFamily="34" charset="0"/>
              </a:rPr>
              <a:t>			</a:t>
            </a:r>
            <a:r>
              <a:rPr lang="en-US" altLang="ru-RU" sz="2000" dirty="0">
                <a:solidFill>
                  <a:srgbClr val="006600"/>
                </a:solidFill>
                <a:latin typeface="Verdana" pitchFamily="34" charset="0"/>
              </a:rPr>
              <a:t>2       0.11    “</a:t>
            </a:r>
            <a:r>
              <a:rPr lang="ru-RU" altLang="ru-RU" sz="2000" dirty="0">
                <a:solidFill>
                  <a:srgbClr val="006600"/>
                </a:solidFill>
                <a:latin typeface="Verdana" pitchFamily="34" charset="0"/>
              </a:rPr>
              <a:t>Вася</a:t>
            </a:r>
            <a:r>
              <a:rPr lang="en-US" altLang="ru-RU" sz="2000" dirty="0">
                <a:solidFill>
                  <a:srgbClr val="006600"/>
                </a:solidFill>
                <a:latin typeface="Verdana" pitchFamily="34" charset="0"/>
              </a:rPr>
              <a:t>”</a:t>
            </a:r>
            <a:endParaRPr lang="ru-RU" altLang="ru-RU" sz="2000" dirty="0">
              <a:solidFill>
                <a:srgbClr val="006600"/>
              </a:solidFill>
              <a:latin typeface="Verdana" pitchFamily="34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ru-RU" altLang="ru-RU" sz="2000" dirty="0">
                <a:latin typeface="Verdana" pitchFamily="34" charset="0"/>
              </a:rPr>
              <a:t>имена</a:t>
            </a:r>
            <a:r>
              <a:rPr lang="en-US" altLang="ru-RU" sz="2000" dirty="0">
                <a:latin typeface="Verdana" pitchFamily="34" charset="0"/>
              </a:rPr>
              <a:t>				</a:t>
            </a:r>
            <a:r>
              <a:rPr lang="en-US" altLang="ru-RU" sz="2000" dirty="0" err="1">
                <a:solidFill>
                  <a:srgbClr val="006600"/>
                </a:solidFill>
                <a:latin typeface="Verdana" pitchFamily="34" charset="0"/>
              </a:rPr>
              <a:t>Vasia</a:t>
            </a:r>
            <a:r>
              <a:rPr lang="en-US" altLang="ru-RU" sz="2000" dirty="0">
                <a:solidFill>
                  <a:srgbClr val="006600"/>
                </a:solidFill>
                <a:latin typeface="Verdana" pitchFamily="34" charset="0"/>
              </a:rPr>
              <a:t>     a     _11</a:t>
            </a:r>
            <a:endParaRPr lang="ru-RU" altLang="ru-RU" sz="2000" dirty="0">
              <a:solidFill>
                <a:srgbClr val="006600"/>
              </a:solidFill>
              <a:latin typeface="Verdana" pitchFamily="34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ru-RU" altLang="ru-RU" sz="2000" dirty="0">
                <a:latin typeface="Verdana" pitchFamily="34" charset="0"/>
              </a:rPr>
              <a:t>ключевые слова</a:t>
            </a:r>
            <a:r>
              <a:rPr lang="en-US" altLang="ru-RU" sz="2000" dirty="0">
                <a:latin typeface="Verdana" pitchFamily="34" charset="0"/>
              </a:rPr>
              <a:t>		</a:t>
            </a:r>
            <a:r>
              <a:rPr lang="en-US" altLang="ru-RU" sz="2000" dirty="0">
                <a:solidFill>
                  <a:srgbClr val="006600"/>
                </a:solidFill>
                <a:latin typeface="Verdana" pitchFamily="34" charset="0"/>
              </a:rPr>
              <a:t>double	  do      if</a:t>
            </a:r>
            <a:endParaRPr lang="ru-RU" altLang="ru-RU" sz="2000" dirty="0">
              <a:solidFill>
                <a:srgbClr val="006600"/>
              </a:solidFill>
              <a:latin typeface="Verdana" pitchFamily="34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ru-RU" altLang="ru-RU" sz="2000" dirty="0">
                <a:latin typeface="Verdana" pitchFamily="34" charset="0"/>
              </a:rPr>
              <a:t>знаки операций</a:t>
            </a:r>
            <a:r>
              <a:rPr lang="en-US" altLang="ru-RU" sz="2000" dirty="0">
                <a:latin typeface="Verdana" pitchFamily="34" charset="0"/>
              </a:rPr>
              <a:t>		</a:t>
            </a:r>
            <a:r>
              <a:rPr lang="ru-RU" altLang="ru-RU" sz="2000" dirty="0">
                <a:latin typeface="Verdana" pitchFamily="34" charset="0"/>
              </a:rPr>
              <a:t>	</a:t>
            </a:r>
            <a:r>
              <a:rPr lang="en-US" altLang="ru-RU" sz="2000" dirty="0">
                <a:solidFill>
                  <a:srgbClr val="006600"/>
                </a:solidFill>
                <a:latin typeface="Verdana" pitchFamily="34" charset="0"/>
              </a:rPr>
              <a:t>+        -       	=</a:t>
            </a:r>
            <a:endParaRPr lang="ru-RU" altLang="ru-RU" sz="2000" dirty="0">
              <a:solidFill>
                <a:srgbClr val="006600"/>
              </a:solidFill>
              <a:latin typeface="Verdana" pitchFamily="34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ru-RU" altLang="ru-RU" sz="2000" dirty="0">
                <a:latin typeface="Verdana" pitchFamily="34" charset="0"/>
              </a:rPr>
              <a:t>разделители</a:t>
            </a:r>
            <a:r>
              <a:rPr lang="en-US" altLang="ru-RU" sz="2000" dirty="0">
                <a:latin typeface="Verdana" pitchFamily="34" charset="0"/>
              </a:rPr>
              <a:t>			</a:t>
            </a:r>
            <a:r>
              <a:rPr lang="en-US" altLang="ru-RU" sz="2000" dirty="0">
                <a:solidFill>
                  <a:srgbClr val="006600"/>
                </a:solidFill>
                <a:latin typeface="Verdana" pitchFamily="34" charset="0"/>
              </a:rPr>
              <a:t>;   	[ ] 	,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692696"/>
            <a:ext cx="8229600" cy="5903913"/>
          </a:xfrm>
        </p:spPr>
        <p:txBody>
          <a:bodyPr>
            <a:normAutofit/>
          </a:bodyPr>
          <a:lstStyle/>
          <a:p>
            <a:pPr marL="0"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ru-RU" altLang="ru-RU" sz="2400" b="1" dirty="0">
                <a:latin typeface="Verdana" pitchFamily="34" charset="0"/>
              </a:rPr>
              <a:t>Символы: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altLang="ru-RU" sz="2000" dirty="0">
                <a:latin typeface="Verdana" pitchFamily="34" charset="0"/>
              </a:rPr>
              <a:t>буквы: </a:t>
            </a:r>
            <a:r>
              <a:rPr lang="ru-RU" altLang="ru-RU" sz="2400" dirty="0"/>
              <a:t>		  </a:t>
            </a:r>
            <a:r>
              <a:rPr lang="en-US" altLang="ru-RU" sz="2400" dirty="0">
                <a:solidFill>
                  <a:srgbClr val="006600"/>
                </a:solidFill>
              </a:rPr>
              <a:t>A-Z, a-z, _</a:t>
            </a:r>
            <a:r>
              <a:rPr lang="ru-RU" altLang="ru-RU" sz="2400" dirty="0">
                <a:solidFill>
                  <a:srgbClr val="006600"/>
                </a:solidFill>
              </a:rPr>
              <a:t>, </a:t>
            </a:r>
            <a:r>
              <a:rPr lang="ru-RU" altLang="ru-RU" sz="2400" dirty="0">
                <a:solidFill>
                  <a:schemeClr val="folHlink"/>
                </a:solidFill>
              </a:rPr>
              <a:t>буквы нац. алфавитов</a:t>
            </a:r>
            <a:endParaRPr lang="en-US" altLang="ru-RU" sz="2400" dirty="0">
              <a:solidFill>
                <a:schemeClr val="folHlink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altLang="ru-RU" sz="2000" dirty="0">
                <a:latin typeface="Verdana" pitchFamily="34" charset="0"/>
              </a:rPr>
              <a:t>цифры: </a:t>
            </a:r>
            <a:r>
              <a:rPr lang="ru-RU" altLang="ru-RU" sz="2400" dirty="0"/>
              <a:t>	  </a:t>
            </a:r>
            <a:r>
              <a:rPr lang="en-US" altLang="ru-RU" sz="2400" dirty="0">
                <a:solidFill>
                  <a:srgbClr val="006600"/>
                </a:solidFill>
              </a:rPr>
              <a:t>0-9</a:t>
            </a:r>
            <a:r>
              <a:rPr lang="ru-RU" altLang="ru-RU" sz="2400" dirty="0">
                <a:solidFill>
                  <a:srgbClr val="006600"/>
                </a:solidFill>
              </a:rPr>
              <a:t>, </a:t>
            </a:r>
            <a:r>
              <a:rPr lang="en-US" altLang="ru-RU" sz="2400" dirty="0">
                <a:solidFill>
                  <a:srgbClr val="006600"/>
                </a:solidFill>
              </a:rPr>
              <a:t>A-F</a:t>
            </a:r>
            <a:endParaRPr lang="ru-RU" altLang="ru-RU" sz="2400" dirty="0">
              <a:solidFill>
                <a:srgbClr val="0066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altLang="ru-RU" sz="2000" dirty="0">
                <a:latin typeface="Verdana" pitchFamily="34" charset="0"/>
              </a:rPr>
              <a:t>спец. символы: </a:t>
            </a:r>
            <a:r>
              <a:rPr lang="ru-RU" altLang="ru-RU" sz="2400" dirty="0">
                <a:solidFill>
                  <a:srgbClr val="006600"/>
                </a:solidFill>
              </a:rPr>
              <a:t>+, *, {, …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altLang="ru-RU" sz="2000" dirty="0">
                <a:latin typeface="Verdana" pitchFamily="34" charset="0"/>
              </a:rPr>
              <a:t>пробельные символы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95288" y="4724400"/>
            <a:ext cx="835342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ru-RU" altLang="ru-RU" sz="2400" b="1" dirty="0">
                <a:latin typeface="Verdana" pitchFamily="34" charset="0"/>
              </a:rPr>
              <a:t>Выражения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ru-RU" altLang="ru-RU" sz="2000" dirty="0">
                <a:latin typeface="Verdana" pitchFamily="34" charset="0"/>
              </a:rPr>
              <a:t>выражение - правило вычисления значения:</a:t>
            </a:r>
            <a:r>
              <a:rPr lang="en-US" altLang="ru-RU" sz="2000" dirty="0">
                <a:latin typeface="Verdana" pitchFamily="34" charset="0"/>
              </a:rPr>
              <a:t>	</a:t>
            </a:r>
            <a:r>
              <a:rPr lang="en-US" altLang="ru-RU" sz="2000" dirty="0">
                <a:solidFill>
                  <a:srgbClr val="006600"/>
                </a:solidFill>
                <a:latin typeface="Verdana" pitchFamily="34" charset="0"/>
              </a:rPr>
              <a:t>a + b</a:t>
            </a:r>
            <a:endParaRPr lang="ru-RU" altLang="ru-RU" sz="2000" dirty="0">
              <a:solidFill>
                <a:srgbClr val="006600"/>
              </a:solidFill>
              <a:latin typeface="Verdana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ru-RU" altLang="ru-RU" sz="2400" b="1" dirty="0">
                <a:latin typeface="Verdana" pitchFamily="34" charset="0"/>
              </a:rPr>
              <a:t>Операторы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ru-RU" altLang="ru-RU" sz="2000" dirty="0">
                <a:latin typeface="Verdana" pitchFamily="34" charset="0"/>
              </a:rPr>
              <a:t>исполняемые:</a:t>
            </a:r>
            <a:r>
              <a:rPr lang="en-US" altLang="ru-RU" sz="2000" dirty="0">
                <a:latin typeface="Verdana" pitchFamily="34" charset="0"/>
              </a:rPr>
              <a:t>			</a:t>
            </a:r>
            <a:r>
              <a:rPr lang="en-US" altLang="ru-RU" sz="2000" dirty="0">
                <a:solidFill>
                  <a:srgbClr val="006600"/>
                </a:solidFill>
                <a:latin typeface="Verdana" pitchFamily="34" charset="0"/>
              </a:rPr>
              <a:t>c = a + b;</a:t>
            </a:r>
            <a:endParaRPr lang="ru-RU" altLang="ru-RU" sz="2000" dirty="0">
              <a:solidFill>
                <a:srgbClr val="006600"/>
              </a:solidFill>
              <a:latin typeface="Verdana" pitchFamily="34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ru-RU" altLang="ru-RU" sz="2000" dirty="0">
                <a:latin typeface="Verdana" pitchFamily="34" charset="0"/>
              </a:rPr>
              <a:t>описания:</a:t>
            </a:r>
            <a:r>
              <a:rPr lang="en-US" altLang="ru-RU" sz="2000" dirty="0">
                <a:latin typeface="Verdana" pitchFamily="34" charset="0"/>
              </a:rPr>
              <a:t>			</a:t>
            </a:r>
            <a:r>
              <a:rPr lang="en-US" altLang="ru-RU" sz="2000" dirty="0">
                <a:solidFill>
                  <a:srgbClr val="006600"/>
                </a:solidFill>
                <a:latin typeface="Verdana" pitchFamily="34" charset="0"/>
              </a:rPr>
              <a:t>double a, b;</a:t>
            </a:r>
            <a:endParaRPr lang="ru-RU" altLang="ru-RU" sz="2000" dirty="0">
              <a:solidFill>
                <a:srgbClr val="00660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45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04056"/>
          </a:xfrm>
        </p:spPr>
        <p:txBody>
          <a:bodyPr>
            <a:normAutofit/>
          </a:bodyPr>
          <a:lstStyle/>
          <a:p>
            <a:r>
              <a:rPr lang="ru-RU" altLang="ru-RU" sz="2000" b="1" dirty="0"/>
              <a:t>Имена (идентификаторы)</a:t>
            </a:r>
            <a:endParaRPr lang="ru-RU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620713"/>
            <a:ext cx="8642350" cy="5903912"/>
          </a:xfrm>
        </p:spPr>
        <p:txBody>
          <a:bodyPr/>
          <a:lstStyle/>
          <a:p>
            <a:pPr>
              <a:lnSpc>
                <a:spcPct val="125000"/>
              </a:lnSpc>
              <a:spcAft>
                <a:spcPct val="15000"/>
              </a:spcAft>
            </a:pPr>
            <a:r>
              <a:rPr lang="ru-RU" altLang="ru-RU" sz="2000" dirty="0"/>
              <a:t>имя должно </a:t>
            </a:r>
            <a:r>
              <a:rPr lang="ru-RU" altLang="ru-RU" sz="2000" dirty="0">
                <a:solidFill>
                  <a:schemeClr val="hlink"/>
                </a:solidFill>
              </a:rPr>
              <a:t>начинаться с буквы или _;</a:t>
            </a:r>
          </a:p>
          <a:p>
            <a:pPr>
              <a:lnSpc>
                <a:spcPct val="125000"/>
              </a:lnSpc>
              <a:spcAft>
                <a:spcPct val="15000"/>
              </a:spcAft>
            </a:pPr>
            <a:r>
              <a:rPr lang="ru-RU" altLang="ru-RU" sz="2000" dirty="0"/>
              <a:t>имя должно содержать только буквы, знак подчеркивания и цифры;</a:t>
            </a:r>
          </a:p>
          <a:p>
            <a:pPr>
              <a:lnSpc>
                <a:spcPct val="125000"/>
              </a:lnSpc>
              <a:spcAft>
                <a:spcPct val="15000"/>
              </a:spcAft>
            </a:pPr>
            <a:r>
              <a:rPr lang="ru-RU" altLang="ru-RU" sz="2000" dirty="0"/>
              <a:t>прописные и строчные буквы различаются;</a:t>
            </a:r>
          </a:p>
          <a:p>
            <a:pPr>
              <a:lnSpc>
                <a:spcPct val="125000"/>
              </a:lnSpc>
              <a:spcAft>
                <a:spcPct val="15000"/>
              </a:spcAft>
            </a:pPr>
            <a:r>
              <a:rPr lang="ru-RU" altLang="ru-RU" sz="2000" dirty="0"/>
              <a:t>длина имени практически не ограничена.</a:t>
            </a:r>
          </a:p>
          <a:p>
            <a:pPr>
              <a:lnSpc>
                <a:spcPct val="125000"/>
              </a:lnSpc>
              <a:spcAft>
                <a:spcPct val="15000"/>
              </a:spcAft>
            </a:pPr>
            <a:r>
              <a:rPr lang="ru-RU" altLang="ru-RU" sz="2000" dirty="0"/>
              <a:t>имена не должны совпадать с ключевыми словами, однако допускается: </a:t>
            </a:r>
            <a:r>
              <a:rPr lang="en-US" altLang="ru-RU" sz="2000" dirty="0"/>
              <a:t>@if, @float…</a:t>
            </a:r>
          </a:p>
          <a:p>
            <a:pPr>
              <a:lnSpc>
                <a:spcPct val="125000"/>
              </a:lnSpc>
              <a:spcAft>
                <a:spcPct val="15000"/>
              </a:spcAft>
            </a:pPr>
            <a:r>
              <a:rPr lang="ru-RU" altLang="ru-RU" sz="2000" dirty="0"/>
              <a:t>в именах можно использовать управляющие последовательности </a:t>
            </a:r>
            <a:r>
              <a:rPr lang="en-US" altLang="ru-RU" sz="2000" dirty="0"/>
              <a:t>Unicode</a:t>
            </a:r>
            <a:endParaRPr lang="ru-RU" altLang="ru-RU" sz="2000" dirty="0"/>
          </a:p>
          <a:p>
            <a:pPr>
              <a:lnSpc>
                <a:spcPct val="125000"/>
              </a:lnSpc>
              <a:spcAft>
                <a:spcPct val="15000"/>
              </a:spcAft>
              <a:buFont typeface="Wingdings" pitchFamily="2" charset="2"/>
              <a:buNone/>
            </a:pPr>
            <a:endParaRPr lang="ru-RU" altLang="ru-RU" sz="2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9592" y="4437112"/>
            <a:ext cx="7632700" cy="1625600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altLang="ru-RU" sz="2000" i="1" dirty="0">
                <a:latin typeface="Verdana" pitchFamily="34" charset="0"/>
              </a:rPr>
              <a:t>Примеры правильных имен</a:t>
            </a:r>
            <a:r>
              <a:rPr lang="ru-RU" altLang="ru-RU" sz="2000" dirty="0">
                <a:latin typeface="Verdana" pitchFamily="34" charset="0"/>
              </a:rPr>
              <a:t>: </a:t>
            </a:r>
            <a:endParaRPr lang="en-US" altLang="ru-RU" sz="2000" dirty="0">
              <a:latin typeface="Verdana" pitchFamily="34" charset="0"/>
            </a:endParaRPr>
          </a:p>
          <a:p>
            <a:r>
              <a:rPr lang="en-US" altLang="ru-RU" sz="2000" dirty="0">
                <a:latin typeface="Verdana" pitchFamily="34" charset="0"/>
              </a:rPr>
              <a:t>		</a:t>
            </a:r>
            <a:r>
              <a:rPr lang="ru-RU" altLang="ru-RU" sz="2000" dirty="0" err="1">
                <a:solidFill>
                  <a:srgbClr val="006600"/>
                </a:solidFill>
                <a:latin typeface="Verdana" pitchFamily="34" charset="0"/>
              </a:rPr>
              <a:t>Vasia</a:t>
            </a:r>
            <a:r>
              <a:rPr lang="ru-RU" altLang="ru-RU" sz="2000" dirty="0">
                <a:solidFill>
                  <a:srgbClr val="006600"/>
                </a:solidFill>
                <a:latin typeface="Verdana" pitchFamily="34" charset="0"/>
              </a:rPr>
              <a:t>, Вася, _13, \</a:t>
            </a:r>
            <a:r>
              <a:rPr lang="en-US" altLang="ru-RU" sz="2000" dirty="0">
                <a:solidFill>
                  <a:srgbClr val="006600"/>
                </a:solidFill>
                <a:latin typeface="Verdana" pitchFamily="34" charset="0"/>
              </a:rPr>
              <a:t>u</a:t>
            </a:r>
            <a:r>
              <a:rPr lang="ru-RU" altLang="ru-RU" sz="2000" dirty="0">
                <a:solidFill>
                  <a:srgbClr val="006600"/>
                </a:solidFill>
                <a:latin typeface="Verdana" pitchFamily="34" charset="0"/>
              </a:rPr>
              <a:t>00</a:t>
            </a:r>
            <a:r>
              <a:rPr lang="en-US" altLang="ru-RU" sz="2000" dirty="0">
                <a:solidFill>
                  <a:srgbClr val="006600"/>
                </a:solidFill>
                <a:latin typeface="Verdana" pitchFamily="34" charset="0"/>
              </a:rPr>
              <a:t>F2\u01DD, @while</a:t>
            </a:r>
            <a:r>
              <a:rPr lang="ru-RU" altLang="ru-RU" sz="2000" dirty="0">
                <a:latin typeface="Verdana" pitchFamily="34" charset="0"/>
              </a:rPr>
              <a:t>.</a:t>
            </a:r>
          </a:p>
          <a:p>
            <a:endParaRPr lang="en-US" altLang="ru-RU" sz="2000" i="1" dirty="0">
              <a:latin typeface="Verdana" pitchFamily="34" charset="0"/>
            </a:endParaRPr>
          </a:p>
          <a:p>
            <a:r>
              <a:rPr lang="ru-RU" altLang="ru-RU" sz="2000" i="1" dirty="0">
                <a:latin typeface="Verdana" pitchFamily="34" charset="0"/>
              </a:rPr>
              <a:t>Примеры неправильных имен</a:t>
            </a:r>
            <a:r>
              <a:rPr lang="ru-RU" altLang="ru-RU" sz="2000" dirty="0">
                <a:latin typeface="Verdana" pitchFamily="34" charset="0"/>
              </a:rPr>
              <a:t>: </a:t>
            </a:r>
            <a:endParaRPr lang="en-US" altLang="ru-RU" sz="2000" dirty="0">
              <a:latin typeface="Verdana" pitchFamily="34" charset="0"/>
            </a:endParaRPr>
          </a:p>
          <a:p>
            <a:r>
              <a:rPr lang="en-US" altLang="ru-RU" sz="2000" dirty="0">
                <a:latin typeface="Verdana" pitchFamily="34" charset="0"/>
              </a:rPr>
              <a:t>		</a:t>
            </a:r>
            <a:r>
              <a:rPr lang="ru-RU" altLang="ru-RU" sz="2000" dirty="0">
                <a:solidFill>
                  <a:schemeClr val="folHlink"/>
                </a:solidFill>
                <a:latin typeface="Verdana" pitchFamily="34" charset="0"/>
              </a:rPr>
              <a:t>2late, </a:t>
            </a:r>
            <a:r>
              <a:rPr lang="ru-RU" altLang="ru-RU" sz="2000" dirty="0" err="1">
                <a:solidFill>
                  <a:schemeClr val="folHlink"/>
                </a:solidFill>
                <a:latin typeface="Verdana" pitchFamily="34" charset="0"/>
              </a:rPr>
              <a:t>Big</a:t>
            </a:r>
            <a:r>
              <a:rPr lang="ru-RU" altLang="ru-RU" sz="2000" dirty="0">
                <a:solidFill>
                  <a:schemeClr val="folHlink"/>
                </a:solidFill>
                <a:latin typeface="Verdana" pitchFamily="34" charset="0"/>
              </a:rPr>
              <a:t> </a:t>
            </a:r>
            <a:r>
              <a:rPr lang="ru-RU" altLang="ru-RU" sz="2000" dirty="0" err="1">
                <a:solidFill>
                  <a:schemeClr val="folHlink"/>
                </a:solidFill>
                <a:latin typeface="Verdana" pitchFamily="34" charset="0"/>
              </a:rPr>
              <a:t>gig</a:t>
            </a:r>
            <a:r>
              <a:rPr lang="ru-RU" altLang="ru-RU" sz="2000" dirty="0">
                <a:solidFill>
                  <a:schemeClr val="folHlink"/>
                </a:solidFill>
                <a:latin typeface="Verdana" pitchFamily="34" charset="0"/>
              </a:rPr>
              <a:t>, Б</a:t>
            </a:r>
            <a:r>
              <a:rPr lang="en-US" altLang="ru-RU" sz="2000" dirty="0">
                <a:solidFill>
                  <a:schemeClr val="folHlink"/>
                </a:solidFill>
                <a:latin typeface="Verdana" pitchFamily="34" charset="0"/>
              </a:rPr>
              <a:t>#</a:t>
            </a:r>
            <a:r>
              <a:rPr lang="ru-RU" altLang="ru-RU" sz="2000" dirty="0">
                <a:solidFill>
                  <a:schemeClr val="folHlink"/>
                </a:solidFill>
                <a:latin typeface="Verdana" pitchFamily="34" charset="0"/>
              </a:rPr>
              <a:t>г</a:t>
            </a:r>
          </a:p>
        </p:txBody>
      </p:sp>
    </p:spTree>
    <p:extLst>
      <p:ext uri="{BB962C8B-B14F-4D97-AF65-F5344CB8AC3E}">
        <p14:creationId xmlns:p14="http://schemas.microsoft.com/office/powerpoint/2010/main" val="236244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</p:spPr>
        <p:txBody>
          <a:bodyPr>
            <a:normAutofit/>
          </a:bodyPr>
          <a:lstStyle/>
          <a:p>
            <a:r>
              <a:rPr lang="ru-RU" altLang="ru-RU" sz="2000" b="1" dirty="0"/>
              <a:t>Нотации</a:t>
            </a:r>
            <a:endParaRPr lang="ru-RU" sz="2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548680"/>
            <a:ext cx="8640960" cy="6048672"/>
          </a:xfrm>
        </p:spPr>
        <p:txBody>
          <a:bodyPr/>
          <a:lstStyle/>
          <a:p>
            <a:pPr marL="0" indent="0">
              <a:lnSpc>
                <a:spcPct val="115000"/>
              </a:lnSpc>
              <a:spcBef>
                <a:spcPct val="35000"/>
              </a:spcBef>
              <a:buFont typeface="Wingdings" pitchFamily="2" charset="2"/>
              <a:buNone/>
            </a:pPr>
            <a:r>
              <a:rPr lang="ru-RU" altLang="ru-RU" sz="2400" dirty="0"/>
              <a:t>Понятные и согласованные между собой имена — основа хорошего стиля. Существует несколько </a:t>
            </a:r>
            <a:r>
              <a:rPr lang="ru-RU" altLang="ru-RU" sz="2400" i="1" dirty="0"/>
              <a:t>нотаций</a:t>
            </a:r>
            <a:r>
              <a:rPr lang="ru-RU" altLang="ru-RU" sz="2400" dirty="0"/>
              <a:t> — соглашений о правилах создания имен.</a:t>
            </a:r>
          </a:p>
          <a:p>
            <a:pPr marL="0" indent="0">
              <a:lnSpc>
                <a:spcPct val="115000"/>
              </a:lnSpc>
              <a:spcBef>
                <a:spcPct val="35000"/>
              </a:spcBef>
              <a:buFont typeface="Wingdings" pitchFamily="2" charset="2"/>
              <a:buNone/>
            </a:pPr>
            <a:r>
              <a:rPr lang="ru-RU" altLang="ru-RU" sz="2400" dirty="0"/>
              <a:t>В </a:t>
            </a:r>
            <a:r>
              <a:rPr lang="en-US" altLang="ru-RU" sz="2400" dirty="0"/>
              <a:t>C# </a:t>
            </a:r>
            <a:r>
              <a:rPr lang="ru-RU" altLang="ru-RU" sz="2400" dirty="0"/>
              <a:t>для именования различных видов программных объектов чаще всего используются две нотации:</a:t>
            </a:r>
            <a:endParaRPr lang="ru-RU" altLang="ru-RU" sz="2400" i="1" dirty="0"/>
          </a:p>
          <a:p>
            <a:pPr>
              <a:lnSpc>
                <a:spcPct val="115000"/>
              </a:lnSpc>
              <a:spcBef>
                <a:spcPct val="35000"/>
              </a:spcBef>
              <a:buFont typeface="Wingdings" panose="05000000000000000000" pitchFamily="2" charset="2"/>
              <a:buChar char="§"/>
            </a:pPr>
            <a:r>
              <a:rPr lang="ru-RU" altLang="ru-RU" sz="2400" i="1" dirty="0"/>
              <a:t>Нотация Паскаля - </a:t>
            </a:r>
            <a:r>
              <a:rPr lang="ru-RU" altLang="ru-RU" sz="2400" dirty="0"/>
              <a:t>каждое слово начинается с прописной буквы:</a:t>
            </a:r>
          </a:p>
          <a:p>
            <a:pPr marL="822325" lvl="1">
              <a:lnSpc>
                <a:spcPct val="115000"/>
              </a:lnSpc>
              <a:spcBef>
                <a:spcPct val="35000"/>
              </a:spcBef>
            </a:pPr>
            <a:r>
              <a:rPr lang="ru-RU" altLang="ru-RU" sz="2400" dirty="0" err="1">
                <a:solidFill>
                  <a:srgbClr val="006600"/>
                </a:solidFill>
              </a:rPr>
              <a:t>MaxLength</a:t>
            </a:r>
            <a:r>
              <a:rPr lang="ru-RU" altLang="ru-RU" sz="2400" dirty="0">
                <a:solidFill>
                  <a:srgbClr val="006600"/>
                </a:solidFill>
              </a:rPr>
              <a:t>, </a:t>
            </a:r>
            <a:r>
              <a:rPr lang="en-US" altLang="ru-RU" sz="2400" dirty="0" err="1">
                <a:solidFill>
                  <a:srgbClr val="006600"/>
                </a:solidFill>
              </a:rPr>
              <a:t>MyFuzzyShooshpanchik</a:t>
            </a:r>
            <a:endParaRPr lang="ru-RU" altLang="ru-RU" sz="2400" i="1" dirty="0">
              <a:solidFill>
                <a:srgbClr val="006600"/>
              </a:solidFill>
            </a:endParaRPr>
          </a:p>
          <a:p>
            <a:pPr>
              <a:lnSpc>
                <a:spcPct val="115000"/>
              </a:lnSpc>
              <a:spcBef>
                <a:spcPct val="35000"/>
              </a:spcBef>
              <a:buFont typeface="Wingdings" panose="05000000000000000000" pitchFamily="2" charset="2"/>
              <a:buChar char="§"/>
            </a:pPr>
            <a:r>
              <a:rPr lang="ru-RU" altLang="ru-RU" sz="2400" i="1" dirty="0" err="1"/>
              <a:t>Camel</a:t>
            </a:r>
            <a:r>
              <a:rPr lang="ru-RU" altLang="ru-RU" sz="2400" i="1" dirty="0"/>
              <a:t> </a:t>
            </a:r>
            <a:r>
              <a:rPr lang="ru-RU" altLang="ru-RU" sz="2400" i="1" dirty="0" err="1"/>
              <a:t>notation</a:t>
            </a:r>
            <a:r>
              <a:rPr lang="ru-RU" altLang="ru-RU" sz="2400" i="1" dirty="0"/>
              <a:t> -</a:t>
            </a:r>
            <a:r>
              <a:rPr lang="ru-RU" altLang="ru-RU" sz="2400" dirty="0"/>
              <a:t> с прописной буквы начинается каждое слово, составляющее идентификатор, кроме первого:</a:t>
            </a:r>
          </a:p>
          <a:p>
            <a:pPr marL="822325" lvl="1">
              <a:lnSpc>
                <a:spcPct val="115000"/>
              </a:lnSpc>
              <a:spcBef>
                <a:spcPct val="35000"/>
              </a:spcBef>
            </a:pPr>
            <a:r>
              <a:rPr lang="ru-RU" altLang="ru-RU" sz="2400" dirty="0" err="1">
                <a:solidFill>
                  <a:srgbClr val="006600"/>
                </a:solidFill>
              </a:rPr>
              <a:t>maxLength</a:t>
            </a:r>
            <a:r>
              <a:rPr lang="ru-RU" altLang="ru-RU" sz="2400" dirty="0">
                <a:solidFill>
                  <a:srgbClr val="006600"/>
                </a:solidFill>
              </a:rPr>
              <a:t>, </a:t>
            </a:r>
            <a:r>
              <a:rPr lang="en-US" altLang="ru-RU" sz="2400" dirty="0" err="1">
                <a:solidFill>
                  <a:srgbClr val="006600"/>
                </a:solidFill>
              </a:rPr>
              <a:t>myFuzzyShooshpanchik</a:t>
            </a:r>
            <a:endParaRPr lang="ru-RU" altLang="ru-RU" sz="2400" dirty="0">
              <a:solidFill>
                <a:srgbClr val="00660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33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360040"/>
          </a:xfrm>
        </p:spPr>
        <p:txBody>
          <a:bodyPr>
            <a:normAutofit fontScale="90000"/>
          </a:bodyPr>
          <a:lstStyle/>
          <a:p>
            <a:r>
              <a:rPr lang="ru-RU" sz="2000" b="1" dirty="0" smtClean="0"/>
              <a:t>Ключевые слова</a:t>
            </a:r>
            <a:endParaRPr lang="ru-RU" sz="20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652219"/>
            <a:ext cx="6912768" cy="6023626"/>
          </a:xfrm>
        </p:spPr>
      </p:pic>
    </p:spTree>
    <p:extLst>
      <p:ext uri="{BB962C8B-B14F-4D97-AF65-F5344CB8AC3E}">
        <p14:creationId xmlns:p14="http://schemas.microsoft.com/office/powerpoint/2010/main" val="406208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Платформа </a:t>
            </a:r>
            <a:r>
              <a:rPr lang="en-US" dirty="0" smtClean="0"/>
              <a:t>.NET</a:t>
            </a:r>
            <a:endParaRPr lang="ru-RU" dirty="0" smtClean="0"/>
          </a:p>
          <a:p>
            <a:pPr lvl="1"/>
            <a:r>
              <a:rPr lang="ru-RU" dirty="0"/>
              <a:t>История появления</a:t>
            </a:r>
            <a:endParaRPr lang="en-US" dirty="0" smtClean="0"/>
          </a:p>
          <a:p>
            <a:pPr lvl="1"/>
            <a:r>
              <a:rPr lang="ru-RU" dirty="0" smtClean="0"/>
              <a:t>Основные элементы</a:t>
            </a:r>
          </a:p>
          <a:p>
            <a:r>
              <a:rPr lang="ru-RU" dirty="0" smtClean="0"/>
              <a:t>Язык С</a:t>
            </a:r>
            <a:r>
              <a:rPr lang="en-US" dirty="0" smtClean="0"/>
              <a:t>#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Появление и история развития, особенности</a:t>
            </a:r>
          </a:p>
          <a:p>
            <a:pPr lvl="1"/>
            <a:r>
              <a:rPr lang="ru-RU" dirty="0" smtClean="0"/>
              <a:t>Первый взгляд на код</a:t>
            </a:r>
          </a:p>
          <a:p>
            <a:pPr lvl="1"/>
            <a:r>
              <a:rPr lang="ru-RU" dirty="0" smtClean="0"/>
              <a:t>Базовые синтаксические элементы</a:t>
            </a:r>
          </a:p>
          <a:p>
            <a:pPr lvl="1"/>
            <a:r>
              <a:rPr lang="ru-RU" dirty="0"/>
              <a:t>Базовые типы данных</a:t>
            </a:r>
          </a:p>
          <a:p>
            <a:pPr lvl="1"/>
            <a:r>
              <a:rPr lang="ru-RU" dirty="0" smtClean="0"/>
              <a:t>Переменные</a:t>
            </a:r>
          </a:p>
          <a:p>
            <a:pPr lvl="1"/>
            <a:r>
              <a:rPr lang="ru-RU" dirty="0" smtClean="0"/>
              <a:t>Операторы</a:t>
            </a:r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6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360040"/>
          </a:xfrm>
        </p:spPr>
        <p:txBody>
          <a:bodyPr>
            <a:noAutofit/>
          </a:bodyPr>
          <a:lstStyle/>
          <a:p>
            <a:r>
              <a:rPr lang="ru-RU" altLang="ru-RU" sz="2000" b="1" dirty="0"/>
              <a:t>Различные классификации типов данных</a:t>
            </a:r>
            <a:endParaRPr lang="ru-RU" sz="2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59046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Чаще всего типы C# разделяют </a:t>
            </a:r>
            <a:r>
              <a:rPr lang="ru-RU" i="1" dirty="0"/>
              <a:t>по </a:t>
            </a:r>
            <a:r>
              <a:rPr lang="ru-RU" i="1" dirty="0">
                <a:solidFill>
                  <a:srgbClr val="C00000"/>
                </a:solidFill>
              </a:rPr>
              <a:t>способу хранения элементов</a:t>
            </a:r>
            <a:r>
              <a:rPr lang="ru-RU" dirty="0"/>
              <a:t> на типы-значения и ссылочные </a:t>
            </a:r>
            <a:r>
              <a:rPr lang="ru-RU" dirty="0" smtClean="0"/>
              <a:t>типы. Элементы</a:t>
            </a:r>
            <a:r>
              <a:rPr lang="ru-RU" dirty="0"/>
              <a:t> </a:t>
            </a:r>
            <a:r>
              <a:rPr lang="ru-RU" i="1" dirty="0"/>
              <a:t>типов-значений</a:t>
            </a:r>
            <a:r>
              <a:rPr lang="ru-RU" dirty="0"/>
              <a:t>, или </a:t>
            </a:r>
            <a:r>
              <a:rPr lang="ru-RU" i="1" dirty="0"/>
              <a:t>значимых типов</a:t>
            </a:r>
            <a:r>
              <a:rPr lang="ru-RU" dirty="0"/>
              <a:t> (</a:t>
            </a:r>
            <a:r>
              <a:rPr lang="ru-RU" dirty="0" err="1"/>
              <a:t>value</a:t>
            </a:r>
            <a:r>
              <a:rPr lang="ru-RU" dirty="0"/>
              <a:t> </a:t>
            </a:r>
            <a:r>
              <a:rPr lang="ru-RU" dirty="0" err="1"/>
              <a:t>types</a:t>
            </a:r>
            <a:r>
              <a:rPr lang="ru-RU" dirty="0"/>
              <a:t>), представляют собой просто последовательность битов в памяти, необходимый объем которой выделяет компилятор.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Иными </a:t>
            </a:r>
            <a:r>
              <a:rPr lang="ru-RU" dirty="0"/>
              <a:t>словами, величины </a:t>
            </a:r>
            <a:r>
              <a:rPr lang="ru-RU" i="1" dirty="0">
                <a:solidFill>
                  <a:srgbClr val="C00000"/>
                </a:solidFill>
              </a:rPr>
              <a:t>значимых</a:t>
            </a:r>
            <a:r>
              <a:rPr lang="ru-RU" dirty="0"/>
              <a:t> типов хранят свои значения непосредственно.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Величина </a:t>
            </a:r>
            <a:r>
              <a:rPr lang="ru-RU" i="1" dirty="0">
                <a:solidFill>
                  <a:srgbClr val="C00000"/>
                </a:solidFill>
              </a:rPr>
              <a:t>ссылочного </a:t>
            </a:r>
            <a:r>
              <a:rPr lang="ru-RU" i="1" dirty="0"/>
              <a:t>типа</a:t>
            </a:r>
            <a:r>
              <a:rPr lang="ru-RU" dirty="0"/>
              <a:t> хранит не сами данные, а ссылку на них (адрес, по которому расположены данные). Сами данные хранятся в хипе.</a:t>
            </a:r>
          </a:p>
          <a:p>
            <a:r>
              <a:rPr lang="ru-RU" i="1" dirty="0"/>
              <a:t>Несмотря на различия в способе хранения, и типы-значения, и ссылочные типы являются потомками общего базового класса</a:t>
            </a:r>
            <a:r>
              <a:rPr lang="ru-RU" dirty="0"/>
              <a:t> </a:t>
            </a:r>
            <a:r>
              <a:rPr lang="ru-RU" dirty="0" err="1">
                <a:solidFill>
                  <a:srgbClr val="C00000"/>
                </a:solidFill>
              </a:rPr>
              <a:t>object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219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04056"/>
          </a:xfrm>
        </p:spPr>
        <p:txBody>
          <a:bodyPr>
            <a:normAutofit/>
          </a:bodyPr>
          <a:lstStyle/>
          <a:p>
            <a:r>
              <a:rPr lang="ru-RU" altLang="ru-RU" sz="2000" b="1" dirty="0"/>
              <a:t>Различные классификации типов данных</a:t>
            </a:r>
            <a:endParaRPr lang="ru-RU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83" y="908720"/>
            <a:ext cx="8858182" cy="5616624"/>
          </a:xfrm>
        </p:spPr>
      </p:pic>
    </p:spTree>
    <p:extLst>
      <p:ext uri="{BB962C8B-B14F-4D97-AF65-F5344CB8AC3E}">
        <p14:creationId xmlns:p14="http://schemas.microsoft.com/office/powerpoint/2010/main" val="31677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Типы данных</a:t>
            </a:r>
            <a:endParaRPr lang="ru-RU" sz="2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92696"/>
            <a:ext cx="8856984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Рассмотрим в качестве примера проверку на равенство. Величины значимого типа равны, если равны их значения. Величины ссылочного типа равны, если они ссылаются на одни и те же данные (на рисунке b и c равны, но a не равно b даже при одинаковых значениях). Из этого следует, что если изменить значение одной величины ссылочного типа, это может отразиться на другой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36913"/>
            <a:ext cx="8498050" cy="392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0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</p:spPr>
        <p:txBody>
          <a:bodyPr>
            <a:normAutofit/>
          </a:bodyPr>
          <a:lstStyle/>
          <a:p>
            <a:r>
              <a:rPr lang="ru-RU" sz="2000" b="1" dirty="0"/>
              <a:t>Упаковка и </a:t>
            </a:r>
            <a:r>
              <a:rPr lang="ru-RU" sz="2000" b="1" dirty="0" smtClean="0"/>
              <a:t>распаковка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Для того чтобы величины ссылочного и значимого типов могли использоваться совместно, необходимо иметь возможность преобразования из одного типа в другой. Преобразование из типа-значения в ссылочный тип называется </a:t>
            </a:r>
            <a:r>
              <a:rPr lang="ru-RU" i="1" dirty="0">
                <a:solidFill>
                  <a:srgbClr val="C00000"/>
                </a:solidFill>
              </a:rPr>
              <a:t>упаковкой</a:t>
            </a:r>
            <a:r>
              <a:rPr lang="ru-RU" dirty="0">
                <a:solidFill>
                  <a:srgbClr val="C00000"/>
                </a:solidFill>
              </a:rPr>
              <a:t> (</a:t>
            </a:r>
            <a:r>
              <a:rPr lang="ru-RU" dirty="0" err="1">
                <a:solidFill>
                  <a:srgbClr val="C00000"/>
                </a:solidFill>
              </a:rPr>
              <a:t>boxing</a:t>
            </a:r>
            <a:r>
              <a:rPr lang="ru-RU" dirty="0">
                <a:solidFill>
                  <a:srgbClr val="C00000"/>
                </a:solidFill>
              </a:rPr>
              <a:t>)</a:t>
            </a:r>
            <a:r>
              <a:rPr lang="ru-RU" dirty="0"/>
              <a:t>, обратное преобразование — </a:t>
            </a:r>
            <a:r>
              <a:rPr lang="ru-RU" i="1" dirty="0">
                <a:solidFill>
                  <a:srgbClr val="C00000"/>
                </a:solidFill>
              </a:rPr>
              <a:t>распаковкой</a:t>
            </a:r>
            <a:r>
              <a:rPr lang="ru-RU" dirty="0">
                <a:solidFill>
                  <a:srgbClr val="C00000"/>
                </a:solidFill>
              </a:rPr>
              <a:t> (</a:t>
            </a:r>
            <a:r>
              <a:rPr lang="ru-RU" dirty="0" err="1">
                <a:solidFill>
                  <a:srgbClr val="C00000"/>
                </a:solidFill>
              </a:rPr>
              <a:t>unboxing</a:t>
            </a:r>
            <a:r>
              <a:rPr lang="ru-RU" dirty="0">
                <a:solidFill>
                  <a:srgbClr val="C00000"/>
                </a:solidFill>
              </a:rPr>
              <a:t>)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Если величина значимого типа используется в том месте, где требуется ссылочный тип, автоматически выполняется создание промежуточной величины ссылочного типа. При необходимости обратного преобразования с величины ссылочного типа "снимается упаковка", и в дальнейших действиях участвует только ее значение.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1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</p:spPr>
        <p:txBody>
          <a:bodyPr>
            <a:normAutofit/>
          </a:bodyPr>
          <a:lstStyle/>
          <a:p>
            <a:r>
              <a:rPr lang="ru-RU" altLang="ru-RU" sz="2000" b="1" dirty="0"/>
              <a:t>Логический и целые</a:t>
            </a:r>
            <a:endParaRPr lang="ru-RU" sz="2000" b="1" dirty="0"/>
          </a:p>
        </p:txBody>
      </p:sp>
      <p:graphicFrame>
        <p:nvGraphicFramePr>
          <p:cNvPr id="4" name="Group 2"/>
          <p:cNvGraphicFramePr>
            <a:graphicFrameLocks noGrp="1"/>
          </p:cNvGraphicFramePr>
          <p:nvPr>
            <p:ph idx="1"/>
          </p:nvPr>
        </p:nvGraphicFramePr>
        <p:xfrm>
          <a:off x="179388" y="549275"/>
          <a:ext cx="8785225" cy="6010278"/>
        </p:xfrm>
        <a:graphic>
          <a:graphicData uri="http://schemas.openxmlformats.org/drawingml/2006/table">
            <a:tbl>
              <a:tblPr/>
              <a:tblGrid>
                <a:gridCol w="1492250"/>
                <a:gridCol w="1181100"/>
                <a:gridCol w="1276350"/>
                <a:gridCol w="2465387"/>
                <a:gridCol w="1454150"/>
                <a:gridCol w="915988"/>
              </a:tblGrid>
              <a:tr h="9509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Название</a:t>
                      </a:r>
                      <a:endParaRPr kumimoji="0" lang="ru-RU" altLang="ru-RU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Ключевое слово</a:t>
                      </a:r>
                      <a:endParaRPr kumimoji="0" lang="ru-RU" altLang="ru-RU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Тип .NET </a:t>
                      </a:r>
                      <a:endParaRPr kumimoji="0" lang="ru-RU" altLang="ru-RU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Диапазон значений</a:t>
                      </a:r>
                      <a:endParaRPr kumimoji="0" lang="ru-RU" altLang="ru-RU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Описание</a:t>
                      </a:r>
                      <a:endParaRPr kumimoji="0" lang="ru-RU" altLang="ru-RU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Размер, бит</a:t>
                      </a:r>
                      <a:endParaRPr kumimoji="0" lang="ru-RU" altLang="ru-RU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93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Булевский</a:t>
                      </a:r>
                      <a:endParaRPr kumimoji="0" lang="ru-RU" alt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_FuturaRound" pitchFamily="34" charset="-52"/>
                          <a:ea typeface="Times New Roman" pitchFamily="18" charset="0"/>
                          <a:cs typeface="Courier New" pitchFamily="49" charset="0"/>
                        </a:rPr>
                        <a:t>bool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Boolean</a:t>
                      </a:r>
                      <a:endParaRPr kumimoji="0" lang="ru-RU" altLang="ru-RU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true</a:t>
                      </a: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,</a:t>
                      </a: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false</a:t>
                      </a:r>
                      <a:endParaRPr kumimoji="0" lang="ru-RU" altLang="ru-RU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altLang="ru-RU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altLang="ru-RU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 rowSpan="8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Целые</a:t>
                      </a:r>
                      <a:endParaRPr kumimoji="0" lang="ru-RU" alt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_FuturaRound" pitchFamily="34" charset="-52"/>
                          <a:ea typeface="Times New Roman" pitchFamily="18" charset="0"/>
                          <a:cs typeface="Courier New" pitchFamily="49" charset="0"/>
                        </a:rPr>
                        <a:t>sbyte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SByte</a:t>
                      </a:r>
                      <a:endParaRPr kumimoji="0" lang="ru-RU" altLang="ru-RU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128 — 127</a:t>
                      </a:r>
                      <a:endParaRPr kumimoji="0" lang="ru-RU" alt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знаковое</a:t>
                      </a:r>
                      <a:endParaRPr kumimoji="0" lang="ru-RU" alt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ru-RU" alt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31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_FuturaRound" pitchFamily="34" charset="-52"/>
                          <a:ea typeface="Times New Roman" pitchFamily="18" charset="0"/>
                          <a:cs typeface="Courier New" pitchFamily="49" charset="0"/>
                        </a:rPr>
                        <a:t>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Byte</a:t>
                      </a:r>
                      <a:endParaRPr kumimoji="0" lang="ru-RU" altLang="ru-RU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— 255</a:t>
                      </a:r>
                      <a:endParaRPr kumimoji="0" lang="ru-RU" alt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беззнаковое</a:t>
                      </a:r>
                      <a:endParaRPr kumimoji="0" lang="ru-RU" alt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ru-RU" alt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_FuturaRound" pitchFamily="34" charset="-52"/>
                          <a:ea typeface="Times New Roman" pitchFamily="18" charset="0"/>
                          <a:cs typeface="Courier New" pitchFamily="49" charset="0"/>
                        </a:rPr>
                        <a:t>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Int16</a:t>
                      </a:r>
                      <a:endParaRPr kumimoji="0" lang="ru-RU" altLang="ru-RU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–32768 —32767</a:t>
                      </a:r>
                      <a:endParaRPr kumimoji="0" lang="ru-RU" alt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знаковое</a:t>
                      </a:r>
                      <a:endParaRPr kumimoji="0" lang="ru-RU" alt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kumimoji="0" lang="ru-RU" alt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31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_FuturaRound" pitchFamily="34" charset="-52"/>
                          <a:ea typeface="Times New Roman" pitchFamily="18" charset="0"/>
                          <a:cs typeface="Courier New" pitchFamily="49" charset="0"/>
                        </a:rPr>
                        <a:t>ushort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UInt16</a:t>
                      </a:r>
                      <a:endParaRPr kumimoji="0" lang="ru-RU" altLang="ru-RU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— 65535</a:t>
                      </a:r>
                      <a:endParaRPr kumimoji="0" lang="ru-RU" alt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беззнаковое</a:t>
                      </a:r>
                      <a:endParaRPr kumimoji="0" lang="ru-RU" alt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kumimoji="0" lang="ru-RU" alt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_FuturaRound" pitchFamily="34" charset="-52"/>
                          <a:ea typeface="Times New Roman" pitchFamily="18" charset="0"/>
                          <a:cs typeface="Courier New" pitchFamily="49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Int32</a:t>
                      </a:r>
                      <a:endParaRPr kumimoji="0" lang="ru-RU" altLang="ru-RU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≈(</a:t>
                      </a: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  <a:r>
                        <a:rPr kumimoji="0" lang="ru-RU" altLang="ru-RU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— 210</a:t>
                      </a:r>
                      <a:r>
                        <a:rPr kumimoji="0" lang="ru-RU" altLang="ru-RU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ru-RU" alt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знаковое</a:t>
                      </a:r>
                      <a:endParaRPr kumimoji="0" lang="ru-RU" alt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kumimoji="0" lang="ru-RU" alt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31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_FuturaRound" pitchFamily="34" charset="-52"/>
                          <a:ea typeface="Times New Roman" pitchFamily="18" charset="0"/>
                          <a:cs typeface="Courier New" pitchFamily="49" charset="0"/>
                        </a:rPr>
                        <a:t>uint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UInt32</a:t>
                      </a:r>
                      <a:endParaRPr kumimoji="0" lang="ru-RU" altLang="ru-RU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≈(0 — 410</a:t>
                      </a:r>
                      <a:r>
                        <a:rPr kumimoji="0" lang="ru-RU" altLang="ru-RU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ru-RU" alt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беззнаковое</a:t>
                      </a:r>
                      <a:endParaRPr kumimoji="0" lang="ru-RU" alt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kumimoji="0" lang="ru-RU" alt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_FuturaRound" pitchFamily="34" charset="-52"/>
                          <a:ea typeface="Times New Roman" pitchFamily="18" charset="0"/>
                          <a:cs typeface="Courier New" pitchFamily="49" charset="0"/>
                        </a:rPr>
                        <a:t>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Int64</a:t>
                      </a:r>
                      <a:endParaRPr kumimoji="0" lang="ru-RU" altLang="ru-RU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≈(–910</a:t>
                      </a:r>
                      <a:r>
                        <a:rPr kumimoji="0" lang="ru-RU" altLang="ru-RU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— 910</a:t>
                      </a:r>
                      <a:r>
                        <a:rPr kumimoji="0" lang="ru-RU" altLang="ru-RU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ru-RU" alt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знаковое</a:t>
                      </a:r>
                      <a:endParaRPr kumimoji="0" lang="ru-RU" alt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  <a:endParaRPr kumimoji="0" lang="ru-RU" alt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31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_FuturaRound" pitchFamily="34" charset="-52"/>
                          <a:ea typeface="Times New Roman" pitchFamily="18" charset="0"/>
                          <a:cs typeface="Courier New" pitchFamily="49" charset="0"/>
                        </a:rPr>
                        <a:t>ulong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UInt64</a:t>
                      </a:r>
                      <a:endParaRPr kumimoji="0" lang="ru-RU" altLang="ru-RU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≈(0— 1810</a:t>
                      </a:r>
                      <a:r>
                        <a:rPr kumimoji="0" lang="ru-RU" altLang="ru-RU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ru-RU" alt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беззнаковое</a:t>
                      </a:r>
                      <a:endParaRPr kumimoji="0" lang="ru-RU" alt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  <a:endParaRPr kumimoji="0" lang="ru-RU" altLang="ru-RU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82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216024"/>
          </a:xfrm>
        </p:spPr>
        <p:txBody>
          <a:bodyPr>
            <a:normAutofit fontScale="90000"/>
          </a:bodyPr>
          <a:lstStyle/>
          <a:p>
            <a:pPr algn="l"/>
            <a:r>
              <a:rPr lang="ru-RU" altLang="ru-RU" sz="2000" b="1" dirty="0"/>
              <a:t>Остальные</a:t>
            </a:r>
            <a:endParaRPr lang="ru-RU" sz="2000" b="1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250825" y="1268413"/>
          <a:ext cx="8713788" cy="5327651"/>
        </p:xfrm>
        <a:graphic>
          <a:graphicData uri="http://schemas.openxmlformats.org/drawingml/2006/table">
            <a:tbl>
              <a:tblPr/>
              <a:tblGrid>
                <a:gridCol w="1481138"/>
                <a:gridCol w="1266825"/>
                <a:gridCol w="1169987"/>
                <a:gridCol w="2446338"/>
                <a:gridCol w="1355725"/>
                <a:gridCol w="993775"/>
              </a:tblGrid>
              <a:tr h="8731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Символьный</a:t>
                      </a:r>
                      <a:endParaRPr kumimoji="0" lang="ru-RU" alt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_FuturaRound" pitchFamily="34" charset="-52"/>
                          <a:ea typeface="Times New Roman" pitchFamily="18" charset="0"/>
                          <a:cs typeface="Courier New" pitchFamily="49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Char</a:t>
                      </a:r>
                      <a:endParaRPr kumimoji="0" lang="ru-RU" altLang="ru-RU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U+0000 — U+ffff</a:t>
                      </a:r>
                      <a:endParaRPr kumimoji="0" lang="ru-RU" alt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символ Unicode</a:t>
                      </a:r>
                      <a:endParaRPr kumimoji="0" lang="ru-RU" alt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kumimoji="0" lang="ru-RU" alt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Веществен-ные</a:t>
                      </a:r>
                      <a:endParaRPr kumimoji="0" lang="ru-RU" alt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_FuturaRound" pitchFamily="34" charset="-52"/>
                          <a:ea typeface="Times New Roman" pitchFamily="18" charset="0"/>
                          <a:cs typeface="Courier New" pitchFamily="49" charset="0"/>
                        </a:rPr>
                        <a:t>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Single</a:t>
                      </a:r>
                      <a:endParaRPr kumimoji="0" lang="ru-RU" altLang="ru-RU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1.510</a:t>
                      </a:r>
                      <a:r>
                        <a:rPr kumimoji="0" lang="ru-RU" altLang="ru-RU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-45</a:t>
                      </a: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— 3.410</a:t>
                      </a:r>
                      <a:r>
                        <a:rPr kumimoji="0" lang="ru-RU" altLang="ru-RU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kumimoji="0" lang="ru-RU" alt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 цифр</a:t>
                      </a:r>
                      <a:endParaRPr kumimoji="0" lang="ru-RU" alt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kumimoji="0" lang="ru-RU" alt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_FuturaRound" pitchFamily="34" charset="-52"/>
                          <a:ea typeface="Times New Roman" pitchFamily="18" charset="0"/>
                          <a:cs typeface="Courier New" pitchFamily="49" charset="0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Double</a:t>
                      </a:r>
                      <a:endParaRPr kumimoji="0" lang="ru-RU" altLang="ru-RU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5.010</a:t>
                      </a:r>
                      <a:r>
                        <a:rPr kumimoji="0" lang="ru-RU" altLang="ru-RU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-324</a:t>
                      </a: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— 1.710</a:t>
                      </a:r>
                      <a:r>
                        <a:rPr kumimoji="0" lang="ru-RU" altLang="ru-RU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308</a:t>
                      </a:r>
                      <a:endParaRPr kumimoji="0" lang="ru-RU" alt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15-16 цифр</a:t>
                      </a:r>
                      <a:endParaRPr kumimoji="0" lang="ru-RU" alt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  <a:endParaRPr kumimoji="0" lang="ru-RU" alt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31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Финансовый</a:t>
                      </a:r>
                      <a:endParaRPr kumimoji="0" lang="ru-RU" alt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_FuturaRound" pitchFamily="34" charset="-52"/>
                          <a:ea typeface="Times New Roman" pitchFamily="18" charset="0"/>
                          <a:cs typeface="Courier New" pitchFamily="49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Decimal</a:t>
                      </a:r>
                      <a:endParaRPr kumimoji="0" lang="ru-RU" altLang="ru-RU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1.010</a:t>
                      </a:r>
                      <a:r>
                        <a:rPr kumimoji="0" lang="ru-RU" altLang="ru-RU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-28</a:t>
                      </a: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— 7.910</a:t>
                      </a:r>
                      <a:r>
                        <a:rPr kumimoji="0" lang="ru-RU" altLang="ru-RU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kumimoji="0" lang="ru-RU" alt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28-29 цифр</a:t>
                      </a:r>
                      <a:endParaRPr kumimoji="0" lang="ru-RU" alt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128</a:t>
                      </a:r>
                      <a:endParaRPr kumimoji="0" lang="en-US" alt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14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Строковый</a:t>
                      </a:r>
                      <a:endParaRPr kumimoji="0" lang="ru-RU" alt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_FuturaRound" pitchFamily="34" charset="-52"/>
                          <a:ea typeface="Times New Roman" pitchFamily="18" charset="0"/>
                          <a:cs typeface="Courier New" pitchFamily="49" charset="0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String</a:t>
                      </a:r>
                      <a:endParaRPr kumimoji="0" lang="ru-RU" altLang="ru-RU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длина ограничена объемом доступной памяти</a:t>
                      </a:r>
                      <a:endParaRPr kumimoji="0" lang="ru-RU" alt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строка из символов Unicode</a:t>
                      </a:r>
                      <a:endParaRPr kumimoji="0" lang="ru-RU" alt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altLang="ru-RU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30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object</a:t>
                      </a:r>
                      <a:endParaRPr kumimoji="0" lang="ru-RU" alt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_FuturaRound" pitchFamily="34" charset="-52"/>
                          <a:ea typeface="Times New Roman" pitchFamily="18" charset="0"/>
                          <a:cs typeface="Courier New" pitchFamily="49" charset="0"/>
                        </a:rPr>
                        <a:t>object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Object</a:t>
                      </a:r>
                      <a:endParaRPr kumimoji="0" lang="ru-RU" altLang="ru-RU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можно хранить все, что угодно</a:t>
                      </a:r>
                      <a:endParaRPr kumimoji="0" lang="ru-RU" alt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всеобщий предок</a:t>
                      </a:r>
                      <a:endParaRPr kumimoji="0" lang="ru-RU" alt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altLang="ru-RU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54"/>
          <p:cNvGraphicFramePr>
            <a:graphicFrameLocks/>
          </p:cNvGraphicFramePr>
          <p:nvPr>
            <p:extLst/>
          </p:nvPr>
        </p:nvGraphicFramePr>
        <p:xfrm>
          <a:off x="251520" y="404664"/>
          <a:ext cx="8713664" cy="914400"/>
        </p:xfrm>
        <a:graphic>
          <a:graphicData uri="http://schemas.openxmlformats.org/drawingml/2006/table">
            <a:tbl>
              <a:tblPr/>
              <a:tblGrid>
                <a:gridCol w="1481117"/>
                <a:gridCol w="1266807"/>
                <a:gridCol w="1169970"/>
                <a:gridCol w="2447890"/>
                <a:gridCol w="1354119"/>
                <a:gridCol w="993761"/>
              </a:tblGrid>
              <a:tr h="9144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Название</a:t>
                      </a:r>
                      <a:endParaRPr kumimoji="0" lang="ru-RU" altLang="ru-RU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Ключевое слово</a:t>
                      </a:r>
                      <a:endParaRPr kumimoji="0" lang="ru-RU" altLang="ru-RU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Тип .NET </a:t>
                      </a:r>
                      <a:endParaRPr kumimoji="0" lang="ru-RU" altLang="ru-RU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Диапазон значений</a:t>
                      </a:r>
                      <a:endParaRPr kumimoji="0" lang="ru-RU" altLang="ru-RU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Описание</a:t>
                      </a:r>
                      <a:endParaRPr kumimoji="0" lang="ru-RU" altLang="ru-RU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Размер, бит</a:t>
                      </a:r>
                      <a:endParaRPr kumimoji="0" lang="ru-RU" altLang="ru-RU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62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altLang="ru-RU" sz="2000" b="1" dirty="0" smtClean="0"/>
              <a:t>Переменные</a:t>
            </a:r>
            <a:endParaRPr lang="ru-RU" sz="2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728"/>
            <a:ext cx="8229600" cy="5433436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i="1" dirty="0"/>
              <a:t>Переменная</a:t>
            </a:r>
            <a:r>
              <a:rPr lang="ru-RU" dirty="0"/>
              <a:t> — это </a:t>
            </a:r>
            <a:r>
              <a:rPr lang="ru-RU" i="1" dirty="0"/>
              <a:t>именованная область</a:t>
            </a:r>
            <a:r>
              <a:rPr lang="ru-RU" dirty="0"/>
              <a:t> памяти, предназначенная для хранения данных определенного типа. Во </a:t>
            </a:r>
            <a:r>
              <a:rPr lang="ru-RU" i="1" dirty="0"/>
              <a:t>время </a:t>
            </a:r>
            <a:r>
              <a:rPr lang="ru-RU" i="1" dirty="0" smtClean="0"/>
              <a:t>выполнения</a:t>
            </a:r>
            <a:r>
              <a:rPr lang="en-US" i="1" dirty="0" smtClean="0"/>
              <a:t> </a:t>
            </a:r>
            <a:r>
              <a:rPr lang="ru-RU" dirty="0" smtClean="0"/>
              <a:t>программы</a:t>
            </a:r>
            <a:r>
              <a:rPr lang="ru-RU" dirty="0"/>
              <a:t> </a:t>
            </a:r>
            <a:r>
              <a:rPr lang="ru-RU" i="1" dirty="0"/>
              <a:t>значение</a:t>
            </a:r>
            <a:r>
              <a:rPr lang="ru-RU" dirty="0"/>
              <a:t> переменной можно изменять. Все переменные, используемые в программе, должны быть описаны явным образом. При описании для каждой переменной задаются ее </a:t>
            </a:r>
            <a:r>
              <a:rPr lang="ru-RU" i="1" dirty="0"/>
              <a:t>имя</a:t>
            </a:r>
            <a:r>
              <a:rPr lang="ru-RU" dirty="0"/>
              <a:t> и </a:t>
            </a:r>
            <a:r>
              <a:rPr lang="ru-RU" i="1" dirty="0"/>
              <a:t>тип</a:t>
            </a:r>
            <a:r>
              <a:rPr lang="ru-RU" dirty="0" smtClean="0"/>
              <a:t>.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b="1" i="1" dirty="0"/>
              <a:t>Имя</a:t>
            </a:r>
            <a:r>
              <a:rPr lang="ru-RU" dirty="0"/>
              <a:t> переменной служит для обращения к области памяти, в которой хранится </a:t>
            </a:r>
            <a:r>
              <a:rPr lang="ru-RU" i="1" dirty="0"/>
              <a:t>значение</a:t>
            </a:r>
            <a:r>
              <a:rPr lang="ru-RU" dirty="0"/>
              <a:t> переменной. Имя дает программист. 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b="1" i="1" dirty="0" smtClean="0"/>
              <a:t>Тип </a:t>
            </a:r>
            <a:r>
              <a:rPr lang="ru-RU" b="1" i="1" dirty="0"/>
              <a:t>переменной </a:t>
            </a:r>
            <a:r>
              <a:rPr lang="ru-RU" dirty="0"/>
              <a:t>выбирается, исходя из диапазона и требуемой точности представления данных. </a:t>
            </a:r>
          </a:p>
        </p:txBody>
      </p:sp>
    </p:spTree>
    <p:extLst>
      <p:ext uri="{BB962C8B-B14F-4D97-AF65-F5344CB8AC3E}">
        <p14:creationId xmlns:p14="http://schemas.microsoft.com/office/powerpoint/2010/main" val="347337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</p:spPr>
        <p:txBody>
          <a:bodyPr>
            <a:normAutofit/>
          </a:bodyPr>
          <a:lstStyle/>
          <a:p>
            <a:r>
              <a:rPr lang="ru-RU" altLang="ru-RU" sz="2000" b="1" dirty="0" smtClean="0"/>
              <a:t>Переменные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Рекомендуется всегда инициализировать переменные при описании. При инициализации можно использовать не только константу, но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i="1" dirty="0" smtClean="0"/>
              <a:t>выражение</a:t>
            </a:r>
            <a:r>
              <a:rPr lang="ru-RU" dirty="0"/>
              <a:t> — главное, чтобы на момент описания оно было </a:t>
            </a:r>
            <a:r>
              <a:rPr lang="ru-RU" dirty="0" smtClean="0"/>
              <a:t>вычисляемым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b = 1, a = 100;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x = b * a + 25;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85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Структура </a:t>
            </a:r>
            <a:r>
              <a:rPr lang="ru-RU" sz="2000" b="1" dirty="0"/>
              <a:t>программы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980728"/>
            <a:ext cx="5184576" cy="5328592"/>
          </a:xfrm>
        </p:spPr>
      </p:pic>
      <p:sp>
        <p:nvSpPr>
          <p:cNvPr id="5" name="Прямоугольник 4"/>
          <p:cNvSpPr/>
          <p:nvPr/>
        </p:nvSpPr>
        <p:spPr>
          <a:xfrm>
            <a:off x="5292080" y="1268760"/>
            <a:ext cx="3600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i="1" dirty="0"/>
              <a:t>Программа</a:t>
            </a:r>
            <a:r>
              <a:rPr lang="ru-RU" dirty="0"/>
              <a:t> на C# состоит из классов, внутри которых описывают методы и данные.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Переменные</a:t>
            </a:r>
            <a:r>
              <a:rPr lang="ru-RU" dirty="0"/>
              <a:t>, описанные непосредственно внутри класса, называются </a:t>
            </a:r>
            <a:r>
              <a:rPr lang="ru-RU" b="1" i="1" dirty="0"/>
              <a:t>полями класса</a:t>
            </a:r>
            <a:r>
              <a:rPr lang="ru-RU" dirty="0"/>
              <a:t>. Им автоматически присваивается так называемое "</a:t>
            </a:r>
            <a:r>
              <a:rPr lang="ru-RU" b="1" i="1" dirty="0"/>
              <a:t>значение</a:t>
            </a:r>
            <a:r>
              <a:rPr lang="ru-RU" b="1" dirty="0"/>
              <a:t> по умолчанию</a:t>
            </a:r>
            <a:r>
              <a:rPr lang="ru-RU" dirty="0"/>
              <a:t>" — как правило, это 0 соответствующего типа.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Переменные</a:t>
            </a:r>
            <a:r>
              <a:rPr lang="ru-RU" dirty="0"/>
              <a:t>, описанные внутри метода класса, </a:t>
            </a:r>
            <a:r>
              <a:rPr lang="ru-RU" dirty="0" smtClean="0"/>
              <a:t>называются</a:t>
            </a:r>
            <a:r>
              <a:rPr lang="en-US" dirty="0" smtClean="0"/>
              <a:t> </a:t>
            </a:r>
            <a:r>
              <a:rPr lang="ru-RU" b="1" i="1" dirty="0" smtClean="0"/>
              <a:t>локальными </a:t>
            </a:r>
            <a:r>
              <a:rPr lang="ru-RU" b="1" i="1" dirty="0"/>
              <a:t>переменными</a:t>
            </a:r>
            <a:r>
              <a:rPr lang="ru-RU" dirty="0"/>
              <a:t>. Их </a:t>
            </a:r>
            <a:r>
              <a:rPr lang="ru-RU" i="1" dirty="0"/>
              <a:t>инициализация</a:t>
            </a:r>
            <a:r>
              <a:rPr lang="ru-RU" dirty="0"/>
              <a:t> возлагается на программиста.</a:t>
            </a:r>
          </a:p>
        </p:txBody>
      </p:sp>
    </p:spTree>
    <p:extLst>
      <p:ext uri="{BB962C8B-B14F-4D97-AF65-F5344CB8AC3E}">
        <p14:creationId xmlns:p14="http://schemas.microsoft.com/office/powerpoint/2010/main" val="327110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ru-RU" dirty="0"/>
              <a:t> </a:t>
            </a:r>
            <a:r>
              <a:rPr lang="ru-RU" sz="2200" b="1" dirty="0" smtClean="0"/>
              <a:t>Область </a:t>
            </a:r>
            <a:r>
              <a:rPr lang="ru-RU" sz="2200" b="1" dirty="0"/>
              <a:t>действия переменной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12068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i="1" dirty="0" smtClean="0"/>
              <a:t>Область </a:t>
            </a:r>
            <a:r>
              <a:rPr lang="ru-RU" b="1" i="1" dirty="0"/>
              <a:t>действия</a:t>
            </a:r>
            <a:r>
              <a:rPr lang="ru-RU" b="1" dirty="0"/>
              <a:t> </a:t>
            </a:r>
            <a:r>
              <a:rPr lang="ru-RU" dirty="0"/>
              <a:t>переменной, то есть область программы, где можно использовать переменную, начинается в точке ее описания и длится до конца блока, внутри которого она описана. </a:t>
            </a: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b="1" i="1" dirty="0" smtClean="0"/>
              <a:t>Блок</a:t>
            </a:r>
            <a:r>
              <a:rPr lang="ru-RU" dirty="0"/>
              <a:t> — это код, заключенный в </a:t>
            </a:r>
            <a:r>
              <a:rPr lang="ru-RU" i="1" dirty="0"/>
              <a:t>фигурные скобки</a:t>
            </a:r>
            <a:r>
              <a:rPr lang="ru-RU" dirty="0"/>
              <a:t>. Основное назначение блока — группировка операторов. В C# любая </a:t>
            </a:r>
            <a:r>
              <a:rPr lang="ru-RU" i="1" dirty="0"/>
              <a:t>переменная</a:t>
            </a:r>
            <a:r>
              <a:rPr lang="ru-RU" dirty="0"/>
              <a:t> описана внутри какого-либо блока: класса, метода или блока внутри метода. </a:t>
            </a: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b="1" i="1" dirty="0" smtClean="0"/>
              <a:t>Имя </a:t>
            </a:r>
            <a:r>
              <a:rPr lang="ru-RU" b="1" i="1" dirty="0"/>
              <a:t>переменной</a:t>
            </a:r>
            <a:r>
              <a:rPr lang="ru-RU" dirty="0"/>
              <a:t> должно быть уникальным в области ее действия. </a:t>
            </a: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b="1" i="1" dirty="0" smtClean="0"/>
              <a:t>Область </a:t>
            </a:r>
            <a:r>
              <a:rPr lang="ru-RU" b="1" i="1" dirty="0"/>
              <a:t>действия</a:t>
            </a:r>
            <a:r>
              <a:rPr lang="ru-RU" dirty="0"/>
              <a:t> распространяется на вложенные в метод блоки</a:t>
            </a:r>
            <a:r>
              <a:rPr lang="ru-RU" dirty="0" smtClean="0"/>
              <a:t>.</a:t>
            </a:r>
          </a:p>
          <a:p>
            <a:r>
              <a:rPr lang="ru-RU" dirty="0"/>
              <a:t>Можно запретить изменять </a:t>
            </a:r>
            <a:r>
              <a:rPr lang="ru-RU" i="1" dirty="0"/>
              <a:t>значение</a:t>
            </a:r>
            <a:r>
              <a:rPr lang="ru-RU" dirty="0"/>
              <a:t> переменной, задав при ее описании </a:t>
            </a:r>
            <a:r>
              <a:rPr lang="ru-RU" i="1" dirty="0"/>
              <a:t>ключевое слово</a:t>
            </a:r>
            <a:r>
              <a:rPr lang="ru-RU" dirty="0"/>
              <a:t> </a:t>
            </a:r>
            <a:r>
              <a:rPr lang="ru-RU" dirty="0" err="1"/>
              <a:t>const</a:t>
            </a:r>
            <a:r>
              <a:rPr lang="ru-RU" dirty="0"/>
              <a:t>, например:</a:t>
            </a:r>
          </a:p>
          <a:p>
            <a:pPr marL="0" indent="0">
              <a:buNone/>
            </a:pPr>
            <a:r>
              <a:rPr lang="ru-RU" dirty="0" err="1">
                <a:solidFill>
                  <a:srgbClr val="C00000"/>
                </a:solidFill>
              </a:rPr>
              <a:t>const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int</a:t>
            </a:r>
            <a:r>
              <a:rPr lang="ru-RU" dirty="0">
                <a:solidFill>
                  <a:srgbClr val="C00000"/>
                </a:solidFill>
              </a:rPr>
              <a:t> b = 1; </a:t>
            </a:r>
            <a:endParaRPr lang="ru-RU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ru-RU" dirty="0" err="1" smtClean="0">
                <a:solidFill>
                  <a:srgbClr val="C00000"/>
                </a:solidFill>
              </a:rPr>
              <a:t>const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float</a:t>
            </a:r>
            <a:r>
              <a:rPr lang="ru-RU" dirty="0">
                <a:solidFill>
                  <a:srgbClr val="C00000"/>
                </a:solidFill>
              </a:rPr>
              <a:t> x = 0.1, y = 0.1f; // </a:t>
            </a:r>
            <a:r>
              <a:rPr lang="ru-RU" dirty="0" err="1">
                <a:solidFill>
                  <a:srgbClr val="C00000"/>
                </a:solidFill>
              </a:rPr>
              <a:t>const</a:t>
            </a:r>
            <a:r>
              <a:rPr lang="ru-RU" dirty="0">
                <a:solidFill>
                  <a:srgbClr val="C00000"/>
                </a:solidFill>
              </a:rPr>
              <a:t> распространяется на обе переменные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84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en-US" dirty="0" smtClean="0"/>
              <a:t>Предпосылки появления платформы </a:t>
            </a:r>
            <a:r>
              <a:rPr lang="en-US" altLang="en-US" dirty="0" smtClean="0"/>
              <a:t>.NET</a:t>
            </a:r>
            <a:endParaRPr lang="ru-RU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ru-RU" altLang="en-US" sz="2800" dirty="0"/>
              <a:t>Развитие программирования в </a:t>
            </a:r>
            <a:r>
              <a:rPr lang="ru-RU" altLang="en-US" sz="2800" dirty="0" smtClean="0"/>
              <a:t>целом</a:t>
            </a:r>
            <a:r>
              <a:rPr lang="en-US" altLang="en-US" sz="2800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ru-RU" altLang="en-US" sz="2400" dirty="0" smtClean="0"/>
              <a:t>Рост </a:t>
            </a:r>
            <a:r>
              <a:rPr lang="ru-RU" altLang="en-US" sz="2400" dirty="0"/>
              <a:t>сложности задач. </a:t>
            </a:r>
            <a:endParaRPr lang="en-US" altLang="en-US" sz="2400" dirty="0" smtClean="0"/>
          </a:p>
          <a:p>
            <a:pPr lvl="1">
              <a:lnSpc>
                <a:spcPct val="90000"/>
              </a:lnSpc>
            </a:pPr>
            <a:r>
              <a:rPr lang="ru-RU" altLang="en-US" sz="2400" dirty="0" smtClean="0"/>
              <a:t>Повторное </a:t>
            </a:r>
            <a:r>
              <a:rPr lang="ru-RU" altLang="en-US" sz="2400" dirty="0"/>
              <a:t>использование кода. </a:t>
            </a:r>
            <a:endParaRPr lang="en-US" altLang="en-US" sz="2400" dirty="0" smtClean="0"/>
          </a:p>
          <a:p>
            <a:pPr lvl="1">
              <a:lnSpc>
                <a:spcPct val="90000"/>
              </a:lnSpc>
            </a:pPr>
            <a:r>
              <a:rPr lang="ru-RU" altLang="en-US" sz="2400" dirty="0" smtClean="0"/>
              <a:t>Развитие </a:t>
            </a:r>
            <a:r>
              <a:rPr lang="en-US" altLang="en-US" sz="2400" dirty="0" smtClean="0"/>
              <a:t>API </a:t>
            </a:r>
            <a:r>
              <a:rPr lang="ru-RU" altLang="en-US" sz="2400" dirty="0"/>
              <a:t>ОС </a:t>
            </a:r>
            <a:r>
              <a:rPr lang="ru-RU" altLang="en-US" sz="2400" dirty="0" smtClean="0"/>
              <a:t>и </a:t>
            </a:r>
            <a:r>
              <a:rPr lang="ru-RU" altLang="en-US" sz="2400" dirty="0"/>
              <a:t>прикладных </a:t>
            </a:r>
            <a:r>
              <a:rPr lang="ru-RU" altLang="en-US" sz="2400" dirty="0" smtClean="0"/>
              <a:t>библиотек. </a:t>
            </a:r>
            <a:endParaRPr lang="ru-RU" altLang="en-US" sz="2400" dirty="0"/>
          </a:p>
          <a:p>
            <a:pPr>
              <a:lnSpc>
                <a:spcPct val="90000"/>
              </a:lnSpc>
            </a:pPr>
            <a:r>
              <a:rPr lang="ru-RU" altLang="en-US" sz="2800" dirty="0"/>
              <a:t>Развитие </a:t>
            </a:r>
            <a:r>
              <a:rPr lang="en-US" altLang="en-US" sz="2800" dirty="0"/>
              <a:t>API</a:t>
            </a:r>
            <a:r>
              <a:rPr lang="ru-RU" altLang="en-US" sz="2800" dirty="0"/>
              <a:t> платформ </a:t>
            </a:r>
            <a:r>
              <a:rPr lang="en-US" altLang="en-US" sz="2800" dirty="0" smtClean="0"/>
              <a:t>Microsoft</a:t>
            </a:r>
            <a:r>
              <a:rPr lang="ru-RU" altLang="en-US" sz="2800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ru-RU" altLang="en-US" sz="2400" dirty="0" smtClean="0"/>
              <a:t>Прерывания </a:t>
            </a:r>
            <a:r>
              <a:rPr lang="en-US" altLang="en-US" sz="2400" dirty="0" smtClean="0"/>
              <a:t>MS-DOS</a:t>
            </a:r>
            <a:r>
              <a:rPr lang="ru-RU" altLang="en-US" sz="2400" dirty="0" smtClean="0"/>
              <a:t> (ассемблер);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Windows </a:t>
            </a:r>
            <a:r>
              <a:rPr lang="en-US" altLang="en-US" sz="2400" dirty="0"/>
              <a:t>API </a:t>
            </a:r>
            <a:r>
              <a:rPr lang="en-US" altLang="en-US" sz="2400" dirty="0" smtClean="0"/>
              <a:t>(</a:t>
            </a:r>
            <a:r>
              <a:rPr lang="ru-RU" altLang="en-US" sz="2400" dirty="0" smtClean="0"/>
              <a:t>процедурное - </a:t>
            </a:r>
            <a:r>
              <a:rPr lang="en-US" altLang="en-US" sz="2400" dirty="0" smtClean="0"/>
              <a:t>C)</a:t>
            </a:r>
            <a:r>
              <a:rPr lang="ru-RU" altLang="en-US" sz="2400" dirty="0" smtClean="0"/>
              <a:t>;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MFC</a:t>
            </a:r>
            <a:r>
              <a:rPr lang="ru-RU" altLang="en-US" sz="2400" dirty="0" smtClean="0"/>
              <a:t> (объектно-ориентированное</a:t>
            </a:r>
            <a:r>
              <a:rPr lang="en-US" altLang="en-US" sz="2400" dirty="0" smtClean="0"/>
              <a:t> – C++</a:t>
            </a:r>
            <a:r>
              <a:rPr lang="ru-RU" altLang="en-US" sz="2400" dirty="0" smtClean="0"/>
              <a:t>);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COM/DCOM</a:t>
            </a:r>
            <a:r>
              <a:rPr lang="ru-RU" altLang="en-US" sz="2400" dirty="0"/>
              <a:t> (</a:t>
            </a:r>
            <a:r>
              <a:rPr lang="ru-RU" altLang="en-US" sz="2400" dirty="0" smtClean="0"/>
              <a:t>объектно-ориентированное</a:t>
            </a:r>
            <a:r>
              <a:rPr lang="en-US" altLang="en-US" sz="2400" dirty="0"/>
              <a:t> – C++</a:t>
            </a:r>
            <a:r>
              <a:rPr lang="ru-RU" altLang="en-US" sz="2400" dirty="0" smtClean="0"/>
              <a:t>)</a:t>
            </a:r>
            <a:r>
              <a:rPr lang="en-US" altLang="en-US" sz="2400" dirty="0" smtClean="0"/>
              <a:t>. 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ru-RU" altLang="en-US" sz="2800" dirty="0" smtClean="0"/>
              <a:t>Потеря </a:t>
            </a:r>
            <a:r>
              <a:rPr lang="en-US" altLang="en-US" sz="2800" dirty="0" smtClean="0"/>
              <a:t>Microsoft </a:t>
            </a:r>
            <a:r>
              <a:rPr lang="ru-RU" altLang="en-US" sz="2800" dirty="0" smtClean="0"/>
              <a:t>рынка бизнес-приложений в конце 90х-начале 200х: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Enterprise software: C</a:t>
            </a:r>
            <a:r>
              <a:rPr lang="en-US" altLang="en-US" sz="2400" dirty="0"/>
              <a:t>++ </a:t>
            </a:r>
            <a:r>
              <a:rPr lang="en-US" altLang="en-US" sz="2400" dirty="0" smtClean="0"/>
              <a:t>–</a:t>
            </a:r>
            <a:r>
              <a:rPr lang="en-US" altLang="en-US" sz="2400" dirty="0"/>
              <a:t>&gt;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Java. </a:t>
            </a:r>
            <a:endParaRPr lang="ru-RU" altLang="en-US" sz="2400" dirty="0" smtClean="0"/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SMB (Small-to-</a:t>
            </a:r>
            <a:r>
              <a:rPr lang="en-US" altLang="en-US" sz="2400" dirty="0" err="1" smtClean="0"/>
              <a:t>Medum</a:t>
            </a:r>
            <a:r>
              <a:rPr lang="en-US" altLang="en-US" sz="2400" dirty="0" smtClean="0"/>
              <a:t> Business): </a:t>
            </a:r>
            <a:r>
              <a:rPr lang="en-US" altLang="en-US" sz="2400" dirty="0"/>
              <a:t>DBMS-based platforms (FoxPro, </a:t>
            </a:r>
            <a:r>
              <a:rPr lang="en-US" altLang="en-US" sz="2400" dirty="0" smtClean="0"/>
              <a:t>Clipper, </a:t>
            </a:r>
            <a:r>
              <a:rPr lang="en-US" altLang="en-US" sz="2400" dirty="0" err="1" smtClean="0"/>
              <a:t>etc</a:t>
            </a:r>
            <a:r>
              <a:rPr lang="en-US" altLang="en-US" sz="2400" dirty="0" smtClean="0"/>
              <a:t>) –&gt; </a:t>
            </a:r>
            <a:r>
              <a:rPr lang="en-US" altLang="en-US" sz="2400" dirty="0"/>
              <a:t>RAD tools </a:t>
            </a:r>
            <a:r>
              <a:rPr lang="en-US" altLang="en-US" sz="2400" dirty="0" smtClean="0"/>
              <a:t>(PowerBuilder/Delphi/VB) 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ru-RU" altLang="en-US" sz="2800" dirty="0" smtClean="0"/>
              <a:t>Появление и распространение </a:t>
            </a:r>
            <a:r>
              <a:rPr lang="en-US" altLang="en-US" sz="2800" dirty="0" smtClean="0"/>
              <a:t>web’</a:t>
            </a:r>
            <a:r>
              <a:rPr lang="ru-RU" altLang="en-US" sz="2800" dirty="0"/>
              <a:t>а</a:t>
            </a:r>
            <a:r>
              <a:rPr lang="en-US" altLang="en-US" sz="2800" dirty="0"/>
              <a:t> </a:t>
            </a:r>
            <a:r>
              <a:rPr lang="ru-RU" altLang="en-US" sz="2800" dirty="0"/>
              <a:t>и </a:t>
            </a:r>
            <a:r>
              <a:rPr lang="en-US" altLang="en-US" sz="2800" dirty="0"/>
              <a:t>web</a:t>
            </a:r>
            <a:r>
              <a:rPr lang="ru-RU" altLang="en-US" sz="2800" dirty="0"/>
              <a:t>-приложений. </a:t>
            </a:r>
            <a:r>
              <a:rPr lang="en-US" altLang="en-US" sz="2800" dirty="0"/>
              <a:t> </a:t>
            </a:r>
            <a:endParaRPr lang="ru-RU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4128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7667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 </a:t>
            </a:r>
            <a:r>
              <a:rPr lang="ru-RU" sz="2200" b="1" dirty="0" smtClean="0"/>
              <a:t>Область действия переменной</a:t>
            </a:r>
            <a:endParaRPr lang="ru-RU" sz="2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14190"/>
            <a:ext cx="7056784" cy="6405630"/>
          </a:xfrm>
        </p:spPr>
      </p:pic>
    </p:spTree>
    <p:extLst>
      <p:ext uri="{BB962C8B-B14F-4D97-AF65-F5344CB8AC3E}">
        <p14:creationId xmlns:p14="http://schemas.microsoft.com/office/powerpoint/2010/main" val="100065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ru-RU" sz="2000" b="1" dirty="0" smtClean="0"/>
              <a:t>П</a:t>
            </a:r>
            <a:r>
              <a:rPr lang="ru-RU" sz="2200" b="1" dirty="0" smtClean="0"/>
              <a:t>ример </a:t>
            </a:r>
            <a:r>
              <a:rPr lang="ru-RU" sz="2200" b="1" dirty="0"/>
              <a:t>программы, в которой описываются и выводятся на экран локальные переменные.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757898"/>
            <a:ext cx="7200800" cy="5918465"/>
          </a:xfrm>
        </p:spPr>
      </p:pic>
    </p:spTree>
    <p:extLst>
      <p:ext uri="{BB962C8B-B14F-4D97-AF65-F5344CB8AC3E}">
        <p14:creationId xmlns:p14="http://schemas.microsoft.com/office/powerpoint/2010/main" val="134497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sz="2000" b="1" dirty="0"/>
              <a:t>Операции C#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404664"/>
            <a:ext cx="7802201" cy="6388293"/>
          </a:xfrm>
        </p:spPr>
      </p:pic>
    </p:spTree>
    <p:extLst>
      <p:ext uri="{BB962C8B-B14F-4D97-AF65-F5344CB8AC3E}">
        <p14:creationId xmlns:p14="http://schemas.microsoft.com/office/powerpoint/2010/main" val="191135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Операции C#</a:t>
            </a:r>
            <a:endParaRPr lang="ru-RU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4664"/>
            <a:ext cx="8166422" cy="6420722"/>
          </a:xfrm>
        </p:spPr>
      </p:pic>
    </p:spTree>
    <p:extLst>
      <p:ext uri="{BB962C8B-B14F-4D97-AF65-F5344CB8AC3E}">
        <p14:creationId xmlns:p14="http://schemas.microsoft.com/office/powerpoint/2010/main" val="36119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76672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Операции C#</a:t>
            </a:r>
            <a:endParaRPr lang="ru-RU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56" y="916924"/>
            <a:ext cx="8520631" cy="4744324"/>
          </a:xfrm>
        </p:spPr>
      </p:pic>
    </p:spTree>
    <p:extLst>
      <p:ext uri="{BB962C8B-B14F-4D97-AF65-F5344CB8AC3E}">
        <p14:creationId xmlns:p14="http://schemas.microsoft.com/office/powerpoint/2010/main" val="292298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sz="2000" b="1" dirty="0"/>
              <a:t>Преобразования встроенных арифметических типов-значений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При вычислении выражений может возникнуть необходимость в преобразовании типов. </a:t>
            </a:r>
            <a:r>
              <a:rPr lang="ru-RU" i="1" dirty="0"/>
              <a:t>Если операнды</a:t>
            </a:r>
            <a:r>
              <a:rPr lang="ru-RU" dirty="0"/>
              <a:t>, </a:t>
            </a:r>
            <a:r>
              <a:rPr lang="ru-RU" i="1" dirty="0"/>
              <a:t>входящие в выражение</a:t>
            </a:r>
            <a:r>
              <a:rPr lang="ru-RU" dirty="0"/>
              <a:t>, </a:t>
            </a:r>
            <a:r>
              <a:rPr lang="ru-RU" i="1" dirty="0"/>
              <a:t>одного типа</a:t>
            </a:r>
            <a:r>
              <a:rPr lang="ru-RU" dirty="0"/>
              <a:t>, </a:t>
            </a:r>
            <a:r>
              <a:rPr lang="ru-RU" i="1" dirty="0"/>
              <a:t>и операция для этого типа определена</a:t>
            </a:r>
            <a:r>
              <a:rPr lang="ru-RU" dirty="0"/>
              <a:t>, </a:t>
            </a:r>
            <a:r>
              <a:rPr lang="ru-RU" i="1" dirty="0"/>
              <a:t>то результат выражения будет иметь тот же тип</a:t>
            </a:r>
            <a:r>
              <a:rPr lang="ru-RU" dirty="0"/>
              <a:t>.</a:t>
            </a:r>
          </a:p>
          <a:p>
            <a:r>
              <a:rPr lang="ru-RU" dirty="0"/>
              <a:t>Если операнды разного типа и (или) операция для этого типа не определена, перед вычислениями автоматически выполняется преобразование типа по правилам, обеспечивающим приведение более коротких типов к более длинным для сохранения значимости и точности. Автоматическое (</a:t>
            </a:r>
            <a:r>
              <a:rPr lang="ru-RU" i="1" dirty="0"/>
              <a:t>неявное</a:t>
            </a:r>
            <a:r>
              <a:rPr lang="ru-RU" dirty="0"/>
              <a:t>) преобразование возможно не всегда, а только если при этом не может случиться потеря значимости.</a:t>
            </a:r>
          </a:p>
          <a:p>
            <a:r>
              <a:rPr lang="ru-RU" dirty="0"/>
              <a:t>Если неявного преобразования из одного типа в другой не существует, программист может задать </a:t>
            </a:r>
            <a:r>
              <a:rPr lang="ru-RU" i="1" dirty="0"/>
              <a:t>явное</a:t>
            </a:r>
            <a:r>
              <a:rPr lang="ru-RU" dirty="0"/>
              <a:t> преобразование типа с помощью </a:t>
            </a:r>
            <a:r>
              <a:rPr lang="ru-RU" i="1" dirty="0"/>
              <a:t>операции</a:t>
            </a:r>
            <a:r>
              <a:rPr lang="ru-RU" dirty="0"/>
              <a:t> </a:t>
            </a:r>
            <a:r>
              <a:rPr lang="ru-RU" b="1" dirty="0"/>
              <a:t>(тип)x</a:t>
            </a:r>
            <a:r>
              <a:rPr lang="ru-RU" dirty="0"/>
              <a:t>. Его результат остается на совести программиста</a:t>
            </a:r>
            <a:r>
              <a:rPr lang="ru-RU" dirty="0" smtClean="0"/>
              <a:t>. Альтернатива – оператор </a:t>
            </a:r>
            <a:r>
              <a:rPr lang="en-US" b="1" dirty="0" smtClean="0"/>
              <a:t>as</a:t>
            </a:r>
            <a:r>
              <a:rPr lang="en-US" dirty="0" smtClean="0"/>
              <a:t>.</a:t>
            </a:r>
          </a:p>
          <a:p>
            <a:r>
              <a:rPr lang="ru-RU" altLang="en-US" dirty="0"/>
              <a:t>Методы класса </a:t>
            </a:r>
            <a:r>
              <a:rPr lang="en-US" altLang="en-US" dirty="0" err="1"/>
              <a:t>System.Convert</a:t>
            </a:r>
            <a:endParaRPr lang="ru-RU" alt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363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76672"/>
          </a:xfrm>
        </p:spPr>
        <p:txBody>
          <a:bodyPr>
            <a:normAutofit/>
          </a:bodyPr>
          <a:lstStyle/>
          <a:p>
            <a:r>
              <a:rPr lang="ru-RU" sz="2000" b="1" dirty="0"/>
              <a:t>Правила неявного преобразования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5" y="476672"/>
            <a:ext cx="8369937" cy="6195395"/>
          </a:xfrm>
        </p:spPr>
      </p:pic>
    </p:spTree>
    <p:extLst>
      <p:ext uri="{BB962C8B-B14F-4D97-AF65-F5344CB8AC3E}">
        <p14:creationId xmlns:p14="http://schemas.microsoft.com/office/powerpoint/2010/main" val="192161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Что предложила </a:t>
            </a:r>
            <a:r>
              <a:rPr lang="en-US" altLang="en-US" dirty="0"/>
              <a:t>.NET</a:t>
            </a:r>
            <a:endParaRPr lang="ru-RU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en-US" sz="2400" dirty="0"/>
              <a:t>Единая, достаточно простая, программная модель, при этом, не мешающая взаимодействию с существующим кодом.</a:t>
            </a:r>
          </a:p>
          <a:p>
            <a:pPr>
              <a:lnSpc>
                <a:spcPct val="80000"/>
              </a:lnSpc>
            </a:pPr>
            <a:r>
              <a:rPr lang="ru-RU" altLang="en-US" sz="2400" dirty="0"/>
              <a:t>Обширная стандартная библиотека, покрывающая большинство потребностей разработчика.</a:t>
            </a:r>
          </a:p>
          <a:p>
            <a:pPr>
              <a:lnSpc>
                <a:spcPct val="80000"/>
              </a:lnSpc>
            </a:pPr>
            <a:r>
              <a:rPr lang="ru-RU" altLang="en-US" sz="2400" dirty="0"/>
              <a:t>Упрощенное развертывание и </a:t>
            </a:r>
            <a:r>
              <a:rPr lang="ru-RU" altLang="en-US" sz="2400" dirty="0" err="1"/>
              <a:t>версионирование</a:t>
            </a:r>
            <a:r>
              <a:rPr lang="ru-RU" altLang="en-US" sz="2400" dirty="0"/>
              <a:t>.</a:t>
            </a:r>
          </a:p>
          <a:p>
            <a:pPr>
              <a:lnSpc>
                <a:spcPct val="80000"/>
              </a:lnSpc>
            </a:pPr>
            <a:r>
              <a:rPr lang="ru-RU" altLang="en-US" sz="2400" dirty="0" smtClean="0"/>
              <a:t>Кроссплатформенность</a:t>
            </a:r>
            <a:r>
              <a:rPr lang="en-US" altLang="en-US" sz="2400" baseline="30000" dirty="0" smtClean="0"/>
              <a:t>*</a:t>
            </a:r>
            <a:r>
              <a:rPr lang="ru-RU" altLang="en-US" sz="2400" dirty="0" smtClean="0"/>
              <a:t>. </a:t>
            </a:r>
            <a:endParaRPr lang="ru-RU" altLang="en-US" sz="2400" dirty="0"/>
          </a:p>
          <a:p>
            <a:pPr>
              <a:lnSpc>
                <a:spcPct val="80000"/>
              </a:lnSpc>
            </a:pPr>
            <a:r>
              <a:rPr lang="ru-RU" altLang="en-US" sz="2400" dirty="0"/>
              <a:t>Интеграция языков программирования. Упрощение повторного использования кода.</a:t>
            </a:r>
          </a:p>
          <a:p>
            <a:pPr>
              <a:lnSpc>
                <a:spcPct val="80000"/>
              </a:lnSpc>
            </a:pPr>
            <a:r>
              <a:rPr lang="ru-RU" altLang="en-US" sz="2400" dirty="0">
                <a:sym typeface="Wingdings" panose="05000000000000000000" pitchFamily="2" charset="2"/>
              </a:rPr>
              <a:t>Автоматизация базовых задач программирования: управление памятью, безопасности типов, обработки исключений. </a:t>
            </a:r>
          </a:p>
          <a:p>
            <a:pPr>
              <a:lnSpc>
                <a:spcPct val="80000"/>
              </a:lnSpc>
            </a:pPr>
            <a:r>
              <a:rPr lang="ru-RU" altLang="en-US" sz="2400" dirty="0">
                <a:sym typeface="Wingdings" panose="05000000000000000000" pitchFamily="2" charset="2"/>
              </a:rPr>
              <a:t>Средства управления безопасностью.</a:t>
            </a:r>
          </a:p>
          <a:p>
            <a:pPr>
              <a:lnSpc>
                <a:spcPct val="80000"/>
              </a:lnSpc>
            </a:pPr>
            <a:r>
              <a:rPr lang="ru-RU" altLang="en-US" sz="2400" dirty="0">
                <a:sym typeface="Wingdings" panose="05000000000000000000" pitchFamily="2" charset="2"/>
              </a:rPr>
              <a:t>Производительность. </a:t>
            </a:r>
            <a:r>
              <a:rPr lang="en-US" altLang="en-US" sz="2400" dirty="0">
                <a:sym typeface="Wingdings" panose="05000000000000000000" pitchFamily="2" charset="2"/>
              </a:rPr>
              <a:t>JIT-</a:t>
            </a:r>
            <a:r>
              <a:rPr lang="ru-RU" altLang="en-US" sz="2400" dirty="0">
                <a:sym typeface="Wingdings" panose="05000000000000000000" pitchFamily="2" charset="2"/>
              </a:rPr>
              <a:t>компиляция в </a:t>
            </a:r>
            <a:r>
              <a:rPr lang="en-US" altLang="en-US" sz="2400" dirty="0">
                <a:sym typeface="Wingdings" panose="05000000000000000000" pitchFamily="2" charset="2"/>
              </a:rPr>
              <a:t>native code</a:t>
            </a:r>
            <a:r>
              <a:rPr lang="en-US" altLang="en-US" sz="2400" dirty="0" smtClean="0">
                <a:sym typeface="Wingdings" panose="05000000000000000000" pitchFamily="2" charset="2"/>
              </a:rPr>
              <a:t>.</a:t>
            </a:r>
            <a:endParaRPr lang="ru-RU" altLang="en-US" sz="2400" dirty="0"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</a:pPr>
            <a:endParaRPr lang="ru-RU" altLang="en-US" sz="2400" dirty="0"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</a:pPr>
            <a:endParaRPr lang="ru-RU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1955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 smtClean="0"/>
              <a:t>Среда разработки и платформа .</a:t>
            </a:r>
            <a:r>
              <a:rPr lang="en-US" altLang="ru-RU" dirty="0" smtClean="0"/>
              <a:t>NET</a:t>
            </a:r>
            <a:r>
              <a:rPr lang="ru-RU" altLang="ru-RU" dirty="0" smtClean="0"/>
              <a:t> </a:t>
            </a:r>
            <a:endParaRPr lang="ru-RU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ru-RU" dirty="0"/>
              <a:t>Совокупность средств, с помощью </a:t>
            </a:r>
            <a:r>
              <a:rPr lang="ru-RU" dirty="0" smtClean="0"/>
              <a:t>которых</a:t>
            </a:r>
            <a:r>
              <a:rPr lang="en-US" dirty="0" smtClean="0"/>
              <a:t> </a:t>
            </a:r>
            <a:r>
              <a:rPr lang="ru-RU" dirty="0" smtClean="0"/>
              <a:t>программы </a:t>
            </a:r>
            <a:r>
              <a:rPr lang="ru-RU" dirty="0"/>
              <a:t>пишут, корректируют, </a:t>
            </a:r>
            <a:r>
              <a:rPr lang="ru-RU" b="1" dirty="0"/>
              <a:t>преобразуют</a:t>
            </a:r>
            <a:r>
              <a:rPr lang="ru-RU" dirty="0"/>
              <a:t> в машинные коды, отлаживают и запускают, называют </a:t>
            </a:r>
            <a:r>
              <a:rPr lang="ru-RU" i="1" dirty="0"/>
              <a:t>средой разработки</a:t>
            </a:r>
            <a:r>
              <a:rPr lang="ru-RU" dirty="0"/>
              <a:t>, или </a:t>
            </a:r>
            <a:r>
              <a:rPr lang="ru-RU" i="1" dirty="0"/>
              <a:t>оболочкой</a:t>
            </a:r>
            <a:r>
              <a:rPr lang="ru-RU" dirty="0"/>
              <a:t>.</a:t>
            </a:r>
            <a:endParaRPr lang="en-US" altLang="ru-RU" dirty="0" smtClean="0"/>
          </a:p>
          <a:p>
            <a:pPr>
              <a:buFont typeface="Wingdings" pitchFamily="2" charset="2"/>
              <a:buNone/>
            </a:pPr>
            <a:r>
              <a:rPr lang="ru-RU" altLang="ru-RU" dirty="0" smtClean="0"/>
              <a:t>Среда </a:t>
            </a:r>
            <a:r>
              <a:rPr lang="ru-RU" altLang="ru-RU" dirty="0"/>
              <a:t>разработки обычно содержит: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altLang="ru-RU" dirty="0">
                <a:solidFill>
                  <a:srgbClr val="C00000"/>
                </a:solidFill>
              </a:rPr>
              <a:t>текстовый </a:t>
            </a:r>
            <a:r>
              <a:rPr lang="ru-RU" altLang="ru-RU" i="1" dirty="0">
                <a:solidFill>
                  <a:srgbClr val="C00000"/>
                </a:solidFill>
              </a:rPr>
              <a:t>редактор</a:t>
            </a:r>
            <a:r>
              <a:rPr lang="ru-RU" altLang="ru-RU" dirty="0">
                <a:solidFill>
                  <a:srgbClr val="C00000"/>
                </a:solidFill>
              </a:rPr>
              <a:t>;</a:t>
            </a:r>
            <a:endParaRPr lang="ru-RU" altLang="ru-RU" i="1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altLang="ru-RU" i="1" dirty="0">
                <a:solidFill>
                  <a:srgbClr val="C00000"/>
                </a:solidFill>
              </a:rPr>
              <a:t>компилятор</a:t>
            </a:r>
            <a:r>
              <a:rPr lang="ru-RU" altLang="ru-RU" dirty="0">
                <a:solidFill>
                  <a:srgbClr val="C00000"/>
                </a:solidFill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altLang="ru-RU" dirty="0">
                <a:solidFill>
                  <a:srgbClr val="C00000"/>
                </a:solidFill>
              </a:rPr>
              <a:t>средства</a:t>
            </a:r>
            <a:r>
              <a:rPr lang="ru-RU" altLang="ru-RU" i="1" dirty="0">
                <a:solidFill>
                  <a:srgbClr val="C00000"/>
                </a:solidFill>
              </a:rPr>
              <a:t> отладки</a:t>
            </a:r>
            <a:r>
              <a:rPr lang="ru-RU" altLang="ru-RU" dirty="0">
                <a:solidFill>
                  <a:srgbClr val="C00000"/>
                </a:solidFill>
              </a:rPr>
              <a:t> </a:t>
            </a:r>
            <a:r>
              <a:rPr lang="ru-RU" altLang="ru-RU" i="1" dirty="0">
                <a:solidFill>
                  <a:srgbClr val="C00000"/>
                </a:solidFill>
              </a:rPr>
              <a:t>и запуска</a:t>
            </a:r>
            <a:r>
              <a:rPr lang="ru-RU" altLang="ru-RU" dirty="0">
                <a:solidFill>
                  <a:srgbClr val="C00000"/>
                </a:solidFill>
              </a:rPr>
              <a:t> </a:t>
            </a:r>
            <a:r>
              <a:rPr lang="ru-RU" altLang="ru-RU" i="1" dirty="0">
                <a:solidFill>
                  <a:srgbClr val="C00000"/>
                </a:solidFill>
              </a:rPr>
              <a:t>программ</a:t>
            </a:r>
            <a:r>
              <a:rPr lang="ru-RU" altLang="ru-RU" dirty="0">
                <a:solidFill>
                  <a:srgbClr val="C00000"/>
                </a:solidFill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altLang="ru-RU" dirty="0">
                <a:solidFill>
                  <a:srgbClr val="C00000"/>
                </a:solidFill>
              </a:rPr>
              <a:t>общие </a:t>
            </a:r>
            <a:r>
              <a:rPr lang="ru-RU" altLang="ru-RU" i="1" dirty="0">
                <a:solidFill>
                  <a:srgbClr val="C00000"/>
                </a:solidFill>
              </a:rPr>
              <a:t>библиотеки</a:t>
            </a:r>
            <a:r>
              <a:rPr lang="ru-RU" altLang="ru-RU" dirty="0">
                <a:solidFill>
                  <a:srgbClr val="C00000"/>
                </a:solidFill>
              </a:rPr>
              <a:t>;</a:t>
            </a:r>
            <a:endParaRPr lang="ru-RU" altLang="ru-RU" i="1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altLang="ru-RU" i="1" dirty="0">
                <a:solidFill>
                  <a:srgbClr val="C00000"/>
                </a:solidFill>
              </a:rPr>
              <a:t>справочную систему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altLang="ru-RU" dirty="0">
                <a:solidFill>
                  <a:srgbClr val="C00000"/>
                </a:solidFill>
              </a:rPr>
              <a:t> и другие элементы.</a:t>
            </a:r>
          </a:p>
        </p:txBody>
      </p:sp>
    </p:spTree>
    <p:extLst>
      <p:ext uri="{BB962C8B-B14F-4D97-AF65-F5344CB8AC3E}">
        <p14:creationId xmlns:p14="http://schemas.microsoft.com/office/powerpoint/2010/main" val="66527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Платформа </a:t>
            </a:r>
            <a:r>
              <a:rPr lang="en-US" altLang="ru-RU" dirty="0" smtClean="0"/>
              <a:t>.NET</a:t>
            </a:r>
            <a:endParaRPr lang="ru-RU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altLang="ru-RU" dirty="0"/>
              <a:t>Среда разработки </a:t>
            </a:r>
            <a:r>
              <a:rPr lang="en-US" altLang="ru-RU" dirty="0"/>
              <a:t>Visual </a:t>
            </a:r>
            <a:r>
              <a:rPr lang="en-US" altLang="ru-RU" dirty="0" smtClean="0"/>
              <a:t>Studio </a:t>
            </a:r>
            <a:r>
              <a:rPr lang="ru-RU" altLang="ru-RU" dirty="0" smtClean="0"/>
              <a:t>.</a:t>
            </a:r>
            <a:r>
              <a:rPr lang="en-US" altLang="ru-RU" dirty="0"/>
              <a:t>NET</a:t>
            </a:r>
            <a:r>
              <a:rPr lang="ru-RU" altLang="ru-RU" dirty="0"/>
              <a:t> для нескольких языков программирования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altLang="ru-RU" dirty="0" smtClean="0"/>
              <a:t>Каркас </a:t>
            </a:r>
            <a:r>
              <a:rPr lang="ru-RU" altLang="ru-RU" dirty="0"/>
              <a:t>.NET </a:t>
            </a:r>
            <a:r>
              <a:rPr lang="en-US" altLang="ru-RU" dirty="0" smtClean="0"/>
              <a:t>Framework</a:t>
            </a:r>
            <a:endParaRPr lang="ru-RU" altLang="ru-RU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ru-RU" altLang="ru-RU" dirty="0" smtClean="0"/>
              <a:t>Библиотека базовых классов (</a:t>
            </a:r>
            <a:r>
              <a:rPr lang="en-US" altLang="ru-RU" dirty="0" smtClean="0"/>
              <a:t>FCL</a:t>
            </a:r>
            <a:r>
              <a:rPr lang="en-US" altLang="ru-RU" dirty="0"/>
              <a:t>)</a:t>
            </a:r>
            <a:endParaRPr lang="ru-RU" altLang="ru-RU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ru-RU" altLang="ru-RU" dirty="0" smtClean="0"/>
              <a:t>Общеязыковая </a:t>
            </a:r>
            <a:r>
              <a:rPr lang="ru-RU" altLang="ru-RU" dirty="0"/>
              <a:t>исполняющая </a:t>
            </a:r>
            <a:r>
              <a:rPr lang="ru-RU" altLang="ru-RU" dirty="0" smtClean="0"/>
              <a:t>среда </a:t>
            </a:r>
            <a:r>
              <a:rPr lang="ru-RU" altLang="ru-RU" dirty="0"/>
              <a:t>(</a:t>
            </a:r>
            <a:r>
              <a:rPr lang="en-US" altLang="ru-RU" dirty="0"/>
              <a:t>CLR</a:t>
            </a:r>
            <a:r>
              <a:rPr lang="ru-RU" altLang="ru-RU" dirty="0"/>
              <a:t>)</a:t>
            </a:r>
            <a:r>
              <a:rPr lang="en-US" altLang="ru-RU" dirty="0"/>
              <a:t> </a:t>
            </a:r>
            <a:endParaRPr lang="ru-RU" alt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altLang="ru-RU" dirty="0" smtClean="0"/>
              <a:t>Библиотеки классов для решения различных прикладных задач: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altLang="ru-RU" dirty="0" smtClean="0"/>
              <a:t>Связь с БД (</a:t>
            </a:r>
            <a:r>
              <a:rPr lang="en-US" altLang="ru-RU" dirty="0" smtClean="0"/>
              <a:t>ADO.NET, Entity Framework, etc.</a:t>
            </a:r>
            <a:r>
              <a:rPr lang="ru-RU" altLang="ru-RU" dirty="0" smtClean="0"/>
              <a:t>), </a:t>
            </a:r>
            <a:endParaRPr lang="en-US" altLang="ru-RU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ru-RU" altLang="ru-RU" dirty="0" smtClean="0"/>
              <a:t>Создания десктоп-приложений (</a:t>
            </a:r>
            <a:r>
              <a:rPr lang="en-US" altLang="ru-RU" dirty="0" smtClean="0"/>
              <a:t>Windows Forms, WPF)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altLang="ru-RU" dirty="0" smtClean="0"/>
              <a:t>Создания веб-приложений (</a:t>
            </a:r>
            <a:r>
              <a:rPr lang="en-US" altLang="ru-RU" dirty="0" smtClean="0"/>
              <a:t>ASP.NET Web Forms, ASP.NET MVC</a:t>
            </a:r>
            <a:r>
              <a:rPr lang="ru-RU" altLang="ru-RU" dirty="0" smtClean="0"/>
              <a:t>)</a:t>
            </a:r>
            <a:endParaRPr lang="en-US" altLang="ru-RU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ru-RU" altLang="ru-RU" dirty="0" smtClean="0"/>
              <a:t>Кросс-процессного взаимодействия в распределенных системах  (</a:t>
            </a:r>
            <a:r>
              <a:rPr lang="en-US" altLang="ru-RU" dirty="0" smtClean="0"/>
              <a:t>Remoting, ASMX WS, WCF</a:t>
            </a:r>
            <a:r>
              <a:rPr lang="ru-RU" altLang="ru-RU" dirty="0" smtClean="0"/>
              <a:t>, </a:t>
            </a:r>
            <a:r>
              <a:rPr lang="en-US" altLang="ru-RU" dirty="0" err="1" smtClean="0"/>
              <a:t>WebAPI</a:t>
            </a:r>
            <a:r>
              <a:rPr lang="en-US" altLang="ru-RU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altLang="ru-RU" dirty="0" smtClean="0"/>
              <a:t>Моделирования бизнес-процессов (</a:t>
            </a:r>
            <a:r>
              <a:rPr lang="en-US" altLang="ru-RU" dirty="0" smtClean="0"/>
              <a:t>Workflow Foundation)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altLang="ru-RU" dirty="0" smtClean="0"/>
              <a:t>Управления параллельными вычислениями (</a:t>
            </a:r>
            <a:r>
              <a:rPr lang="en-US" altLang="ru-RU" dirty="0" smtClean="0"/>
              <a:t>TPL)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altLang="ru-RU" dirty="0" smtClean="0"/>
              <a:t>И т.д.</a:t>
            </a:r>
            <a:endParaRPr lang="en-US" altLang="ru-RU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283881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ru-RU" altLang="ru-RU" dirty="0" smtClean="0"/>
              <a:t>Платформа </a:t>
            </a:r>
            <a:r>
              <a:rPr lang="en-US" altLang="ru-RU" dirty="0" smtClean="0"/>
              <a:t>.NET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60640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Платформа .NET является </a:t>
            </a:r>
            <a:r>
              <a:rPr lang="ru-RU" b="1" dirty="0"/>
              <a:t>открытой средой</a:t>
            </a:r>
            <a:r>
              <a:rPr lang="ru-RU" dirty="0"/>
              <a:t>. Это значит, что компиляторы для нее могут поставляться и сторонними разработчиками. </a:t>
            </a:r>
            <a:endParaRPr lang="ru-RU" dirty="0" smtClean="0"/>
          </a:p>
          <a:p>
            <a:r>
              <a:rPr lang="ru-RU" dirty="0" smtClean="0"/>
              <a:t>Для </a:t>
            </a:r>
            <a:r>
              <a:rPr lang="ru-RU" dirty="0"/>
              <a:t>обеспечения переносимости компиляторы, входящие в состав платформы, переводят программу не в машинные коды, а в </a:t>
            </a:r>
            <a:r>
              <a:rPr lang="ru-RU" b="1" dirty="0"/>
              <a:t>промежуточный язык</a:t>
            </a:r>
            <a:r>
              <a:rPr lang="ru-RU" dirty="0"/>
              <a:t> (</a:t>
            </a:r>
            <a:r>
              <a:rPr lang="ru-RU" b="1" dirty="0" err="1"/>
              <a:t>Common</a:t>
            </a:r>
            <a:r>
              <a:rPr lang="ru-RU" b="1" dirty="0"/>
              <a:t> </a:t>
            </a:r>
            <a:r>
              <a:rPr lang="ru-RU" b="1" dirty="0" err="1"/>
              <a:t>Intermediate</a:t>
            </a:r>
            <a:r>
              <a:rPr lang="ru-RU" b="1" i="1" dirty="0"/>
              <a:t> </a:t>
            </a:r>
            <a:r>
              <a:rPr lang="ru-RU" b="1" dirty="0" err="1"/>
              <a:t>Language</a:t>
            </a:r>
            <a:r>
              <a:rPr lang="ru-RU" b="1" dirty="0"/>
              <a:t>, CIL</a:t>
            </a:r>
            <a:r>
              <a:rPr lang="ru-RU" dirty="0"/>
              <a:t>, или просто </a:t>
            </a:r>
            <a:r>
              <a:rPr lang="ru-RU" b="1" dirty="0"/>
              <a:t>IL</a:t>
            </a:r>
            <a:r>
              <a:rPr lang="ru-RU" dirty="0"/>
              <a:t>), который не содержит команд, зависящих от языка, операционной системы и типа компьютера. </a:t>
            </a:r>
            <a:endParaRPr lang="en-US" dirty="0" smtClean="0"/>
          </a:p>
          <a:p>
            <a:pPr lvl="1"/>
            <a:r>
              <a:rPr lang="ru-RU" dirty="0"/>
              <a:t>Поддерживает объектную модель.</a:t>
            </a:r>
          </a:p>
          <a:p>
            <a:pPr lvl="1"/>
            <a:r>
              <a:rPr lang="ru-RU" dirty="0"/>
              <a:t>Реализует стековую модель вычислений.</a:t>
            </a:r>
          </a:p>
          <a:p>
            <a:r>
              <a:rPr lang="ru-RU" dirty="0" smtClean="0"/>
              <a:t>Программа</a:t>
            </a:r>
            <a:r>
              <a:rPr lang="ru-RU" dirty="0"/>
              <a:t> на этом языке выполняется не самостоятельно, а под управлением системы, которая называется </a:t>
            </a:r>
            <a:r>
              <a:rPr lang="ru-RU" b="1" dirty="0"/>
              <a:t>общеязыковой средой выполнения (</a:t>
            </a:r>
            <a:r>
              <a:rPr lang="ru-RU" b="1" dirty="0" err="1"/>
              <a:t>Common</a:t>
            </a:r>
            <a:r>
              <a:rPr lang="ru-RU" b="1" dirty="0"/>
              <a:t> </a:t>
            </a:r>
            <a:r>
              <a:rPr lang="ru-RU" b="1" dirty="0" err="1"/>
              <a:t>Language</a:t>
            </a:r>
            <a:r>
              <a:rPr lang="ru-RU" b="1" dirty="0"/>
              <a:t> </a:t>
            </a:r>
            <a:r>
              <a:rPr lang="ru-RU" b="1" dirty="0" err="1"/>
              <a:t>Runtime</a:t>
            </a:r>
            <a:r>
              <a:rPr lang="ru-RU" b="1" dirty="0"/>
              <a:t>, CLR)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015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1942</Words>
  <Application>Microsoft Office PowerPoint</Application>
  <PresentationFormat>Экран (4:3)</PresentationFormat>
  <Paragraphs>440</Paragraphs>
  <Slides>56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64" baseType="lpstr">
      <vt:lpstr>a_FuturaRound</vt:lpstr>
      <vt:lpstr>Arial</vt:lpstr>
      <vt:lpstr>Calibri</vt:lpstr>
      <vt:lpstr>Courier New</vt:lpstr>
      <vt:lpstr>Times New Roman</vt:lpstr>
      <vt:lpstr>Verdana</vt:lpstr>
      <vt:lpstr>Wingdings</vt:lpstr>
      <vt:lpstr>Тема Office</vt:lpstr>
      <vt:lpstr>Язык C#. </vt:lpstr>
      <vt:lpstr>Вспоминаем прошлую лекцию</vt:lpstr>
      <vt:lpstr>Язык C#. Литература</vt:lpstr>
      <vt:lpstr>План лекции</vt:lpstr>
      <vt:lpstr>Предпосылки появления платформы .NET</vt:lpstr>
      <vt:lpstr>Что предложила .NET</vt:lpstr>
      <vt:lpstr>Среда разработки и платформа .NET </vt:lpstr>
      <vt:lpstr>Платформа .NET</vt:lpstr>
      <vt:lpstr>Платформа .NET</vt:lpstr>
      <vt:lpstr>Common Language Runtime</vt:lpstr>
      <vt:lpstr>Платформа .NET</vt:lpstr>
      <vt:lpstr>Платформа .NET</vt:lpstr>
      <vt:lpstr>Платформа .NET</vt:lpstr>
      <vt:lpstr>Common Language Infrastructure</vt:lpstr>
      <vt:lpstr>Платформа .NET</vt:lpstr>
      <vt:lpstr>Платформа .NET</vt:lpstr>
      <vt:lpstr>Структура .NET</vt:lpstr>
      <vt:lpstr>Трансляция</vt:lpstr>
      <vt:lpstr>Гибридная схема трансляции</vt:lpstr>
      <vt:lpstr>Схема выполнения программы в .NET </vt:lpstr>
      <vt:lpstr>Основные критерии качества программы</vt:lpstr>
      <vt:lpstr>Парадигмы программирования </vt:lpstr>
      <vt:lpstr>Язык C#</vt:lpstr>
      <vt:lpstr>Особенности C#</vt:lpstr>
      <vt:lpstr>Особенности C# 2.0</vt:lpstr>
      <vt:lpstr>Особенности C# 3.0</vt:lpstr>
      <vt:lpstr>Особенности C# 4.0</vt:lpstr>
      <vt:lpstr>Особенности C# 5.0</vt:lpstr>
      <vt:lpstr>Особенности C# 6.0</vt:lpstr>
      <vt:lpstr>Первый взгляд на классы .NET</vt:lpstr>
      <vt:lpstr>Первый взгляд на классы .NET</vt:lpstr>
      <vt:lpstr>Презентация PowerPoint</vt:lpstr>
      <vt:lpstr>Проба пера</vt:lpstr>
      <vt:lpstr>Структура программы</vt:lpstr>
      <vt:lpstr>Запуск приложения</vt:lpstr>
      <vt:lpstr>Состав языка</vt:lpstr>
      <vt:lpstr>Имена (идентификаторы)</vt:lpstr>
      <vt:lpstr>Нотации</vt:lpstr>
      <vt:lpstr>Ключевые слова</vt:lpstr>
      <vt:lpstr>Различные классификации типов данных</vt:lpstr>
      <vt:lpstr>Различные классификации типов данных</vt:lpstr>
      <vt:lpstr>Типы данных</vt:lpstr>
      <vt:lpstr>Упаковка и распаковка</vt:lpstr>
      <vt:lpstr>Логический и целые</vt:lpstr>
      <vt:lpstr>Остальные</vt:lpstr>
      <vt:lpstr>Переменные</vt:lpstr>
      <vt:lpstr>Переменные</vt:lpstr>
      <vt:lpstr>Структура программы</vt:lpstr>
      <vt:lpstr> Область действия переменной</vt:lpstr>
      <vt:lpstr> Область действия переменной</vt:lpstr>
      <vt:lpstr>Пример программы, в которой описываются и выводятся на экран локальные переменные.</vt:lpstr>
      <vt:lpstr>Операции C#</vt:lpstr>
      <vt:lpstr>Операции C#</vt:lpstr>
      <vt:lpstr>Операции C#</vt:lpstr>
      <vt:lpstr>Преобразования встроенных арифметических типов-значений</vt:lpstr>
      <vt:lpstr>Правила неявного преобразования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C#.</dc:title>
  <dc:creator>Alex</dc:creator>
  <cp:lastModifiedBy>Vsevolod Pelipas</cp:lastModifiedBy>
  <cp:revision>69</cp:revision>
  <dcterms:created xsi:type="dcterms:W3CDTF">2014-09-21T18:42:37Z</dcterms:created>
  <dcterms:modified xsi:type="dcterms:W3CDTF">2015-09-30T19:47:34Z</dcterms:modified>
</cp:coreProperties>
</file>