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" r:id="rId2"/>
    <p:sldId id="316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33" r:id="rId30"/>
    <p:sldId id="325" r:id="rId31"/>
    <p:sldId id="326" r:id="rId32"/>
    <p:sldId id="327" r:id="rId33"/>
    <p:sldId id="329" r:id="rId34"/>
    <p:sldId id="330" r:id="rId35"/>
    <p:sldId id="331" r:id="rId36"/>
    <p:sldId id="332" r:id="rId37"/>
    <p:sldId id="335" r:id="rId38"/>
    <p:sldId id="336" r:id="rId39"/>
    <p:sldId id="337" r:id="rId40"/>
    <p:sldId id="338" r:id="rId41"/>
    <p:sldId id="380" r:id="rId42"/>
    <p:sldId id="339" r:id="rId43"/>
    <p:sldId id="340" r:id="rId44"/>
    <p:sldId id="341" r:id="rId45"/>
    <p:sldId id="342" r:id="rId46"/>
    <p:sldId id="343" r:id="rId47"/>
    <p:sldId id="344" r:id="rId48"/>
    <p:sldId id="345" r:id="rId49"/>
    <p:sldId id="346" r:id="rId50"/>
    <p:sldId id="347" r:id="rId51"/>
    <p:sldId id="348" r:id="rId52"/>
    <p:sldId id="349" r:id="rId53"/>
    <p:sldId id="350" r:id="rId54"/>
    <p:sldId id="351" r:id="rId55"/>
    <p:sldId id="352" r:id="rId56"/>
    <p:sldId id="353" r:id="rId57"/>
    <p:sldId id="354" r:id="rId58"/>
    <p:sldId id="355" r:id="rId59"/>
    <p:sldId id="356" r:id="rId60"/>
    <p:sldId id="357" r:id="rId61"/>
    <p:sldId id="358" r:id="rId62"/>
    <p:sldId id="359" r:id="rId63"/>
    <p:sldId id="360" r:id="rId64"/>
    <p:sldId id="361" r:id="rId65"/>
    <p:sldId id="362" r:id="rId66"/>
    <p:sldId id="363" r:id="rId67"/>
    <p:sldId id="390" r:id="rId68"/>
    <p:sldId id="364" r:id="rId69"/>
    <p:sldId id="365" r:id="rId70"/>
    <p:sldId id="366" r:id="rId71"/>
    <p:sldId id="367" r:id="rId72"/>
    <p:sldId id="368" r:id="rId73"/>
    <p:sldId id="369" r:id="rId74"/>
    <p:sldId id="370" r:id="rId75"/>
    <p:sldId id="371" r:id="rId76"/>
    <p:sldId id="372" r:id="rId77"/>
    <p:sldId id="373" r:id="rId78"/>
    <p:sldId id="374" r:id="rId79"/>
    <p:sldId id="375" r:id="rId80"/>
    <p:sldId id="376" r:id="rId81"/>
    <p:sldId id="377" r:id="rId82"/>
    <p:sldId id="378" r:id="rId83"/>
    <p:sldId id="379" r:id="rId84"/>
    <p:sldId id="384" r:id="rId85"/>
    <p:sldId id="385" r:id="rId86"/>
    <p:sldId id="388" r:id="rId8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7075-4C01-4714-BFCF-AE14FDB18A09}" type="datetimeFigureOut">
              <a:rPr lang="ru-RU" smtClean="0"/>
              <a:t>30.09.2015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4484-EFA6-44C3-B8D1-87B21A65F9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33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7075-4C01-4714-BFCF-AE14FDB18A09}" type="datetimeFigureOut">
              <a:rPr lang="ru-RU" smtClean="0"/>
              <a:t>30.09.2015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4484-EFA6-44C3-B8D1-87B21A65F9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76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7075-4C01-4714-BFCF-AE14FDB18A09}" type="datetimeFigureOut">
              <a:rPr lang="ru-RU" smtClean="0"/>
              <a:t>30.09.2015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4484-EFA6-44C3-B8D1-87B21A65F9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75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7075-4C01-4714-BFCF-AE14FDB18A09}" type="datetimeFigureOut">
              <a:rPr lang="ru-RU" smtClean="0"/>
              <a:t>30.09.2015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4484-EFA6-44C3-B8D1-87B21A65F9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6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7075-4C01-4714-BFCF-AE14FDB18A09}" type="datetimeFigureOut">
              <a:rPr lang="ru-RU" smtClean="0"/>
              <a:t>30.09.2015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4484-EFA6-44C3-B8D1-87B21A65F9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84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7075-4C01-4714-BFCF-AE14FDB18A09}" type="datetimeFigureOut">
              <a:rPr lang="ru-RU" smtClean="0"/>
              <a:t>30.09.2015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4484-EFA6-44C3-B8D1-87B21A65F9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51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7075-4C01-4714-BFCF-AE14FDB18A09}" type="datetimeFigureOut">
              <a:rPr lang="ru-RU" smtClean="0"/>
              <a:t>30.09.2015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4484-EFA6-44C3-B8D1-87B21A65F9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46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7075-4C01-4714-BFCF-AE14FDB18A09}" type="datetimeFigureOut">
              <a:rPr lang="ru-RU" smtClean="0"/>
              <a:t>30.09.2015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4484-EFA6-44C3-B8D1-87B21A65F9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91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7075-4C01-4714-BFCF-AE14FDB18A09}" type="datetimeFigureOut">
              <a:rPr lang="ru-RU" smtClean="0"/>
              <a:t>30.09.2015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4484-EFA6-44C3-B8D1-87B21A65F9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014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7075-4C01-4714-BFCF-AE14FDB18A09}" type="datetimeFigureOut">
              <a:rPr lang="ru-RU" smtClean="0"/>
              <a:t>30.09.2015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4484-EFA6-44C3-B8D1-87B21A65F9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56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7075-4C01-4714-BFCF-AE14FDB18A09}" type="datetimeFigureOut">
              <a:rPr lang="ru-RU" smtClean="0"/>
              <a:t>30.09.2015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4484-EFA6-44C3-B8D1-87B21A65F9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95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F7075-4C01-4714-BFCF-AE14FDB18A09}" type="datetimeFigureOut">
              <a:rPr lang="ru-RU" smtClean="0"/>
              <a:t>30.09.2015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E4484-EFA6-44C3-B8D1-87B21A65F9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972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ru-ru/library/system.math.aspx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Вспоминаем прошлую лекцию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Платформа </a:t>
            </a:r>
            <a:r>
              <a:rPr lang="en-US" dirty="0"/>
              <a:t>.NET</a:t>
            </a:r>
            <a:endParaRPr lang="ru-RU" dirty="0"/>
          </a:p>
          <a:p>
            <a:pPr lvl="1"/>
            <a:r>
              <a:rPr lang="ru-RU" dirty="0"/>
              <a:t>История появления</a:t>
            </a:r>
            <a:endParaRPr lang="en-US" dirty="0"/>
          </a:p>
          <a:p>
            <a:pPr lvl="1"/>
            <a:r>
              <a:rPr lang="ru-RU" dirty="0"/>
              <a:t>Основные </a:t>
            </a:r>
            <a:r>
              <a:rPr lang="ru-RU" dirty="0" smtClean="0"/>
              <a:t>элементы</a:t>
            </a:r>
            <a:r>
              <a:rPr lang="en-US" dirty="0" smtClean="0"/>
              <a:t> (</a:t>
            </a:r>
            <a:r>
              <a:rPr lang="en-US" altLang="ru-RU" i="1" dirty="0" smtClean="0"/>
              <a:t>FCL, CLR, IL, JIT, etc.</a:t>
            </a:r>
            <a:r>
              <a:rPr lang="en-US" dirty="0" smtClean="0"/>
              <a:t>)</a:t>
            </a:r>
            <a:endParaRPr lang="ru-RU" dirty="0"/>
          </a:p>
          <a:p>
            <a:r>
              <a:rPr lang="ru-RU" dirty="0"/>
              <a:t>Язык С</a:t>
            </a:r>
            <a:r>
              <a:rPr lang="en-US" dirty="0"/>
              <a:t>#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Появление и история развития, особенности</a:t>
            </a:r>
          </a:p>
          <a:p>
            <a:pPr lvl="1"/>
            <a:r>
              <a:rPr lang="ru-RU" dirty="0"/>
              <a:t>Первый взгляд на </a:t>
            </a:r>
            <a:r>
              <a:rPr lang="ru-RU" dirty="0" smtClean="0"/>
              <a:t>код и структуру программы (</a:t>
            </a:r>
            <a:r>
              <a:rPr lang="ru-RU" i="1" dirty="0" smtClean="0"/>
              <a:t>нет тела, есть вложенные объявления, точка входа</a:t>
            </a:r>
            <a:r>
              <a:rPr lang="ru-RU" dirty="0" smtClean="0"/>
              <a:t>)</a:t>
            </a:r>
            <a:endParaRPr lang="ru-RU" dirty="0"/>
          </a:p>
          <a:p>
            <a:pPr lvl="1"/>
            <a:r>
              <a:rPr lang="ru-RU" dirty="0"/>
              <a:t>Базовые синтаксические </a:t>
            </a:r>
            <a:r>
              <a:rPr lang="ru-RU" dirty="0" smtClean="0"/>
              <a:t>элементы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ru-RU" i="1" dirty="0" smtClean="0"/>
              <a:t>символы, лексемы, выражения, операторы</a:t>
            </a:r>
            <a:r>
              <a:rPr lang="ru-RU" dirty="0" smtClean="0"/>
              <a:t>)</a:t>
            </a:r>
            <a:endParaRPr lang="ru-RU" dirty="0"/>
          </a:p>
          <a:p>
            <a:pPr lvl="1"/>
            <a:r>
              <a:rPr lang="ru-RU" dirty="0" smtClean="0"/>
              <a:t>Типы данных (</a:t>
            </a:r>
            <a:r>
              <a:rPr lang="ru-RU" i="1" dirty="0" smtClean="0"/>
              <a:t>ссылочные и значимые, встроенные типы данных, явные и неявные преобразования типов</a:t>
            </a:r>
            <a:r>
              <a:rPr lang="ru-RU" dirty="0" smtClean="0"/>
              <a:t>)</a:t>
            </a:r>
            <a:endParaRPr lang="ru-RU" dirty="0"/>
          </a:p>
          <a:p>
            <a:pPr lvl="1"/>
            <a:r>
              <a:rPr lang="ru-RU" dirty="0" smtClean="0"/>
              <a:t>Переменные (</a:t>
            </a:r>
            <a:r>
              <a:rPr lang="ru-RU" i="1" dirty="0" smtClean="0"/>
              <a:t>поля класса и локальные переменные, области видимости</a:t>
            </a:r>
            <a:r>
              <a:rPr lang="ru-RU" dirty="0" smtClean="0"/>
              <a:t>)</a:t>
            </a:r>
            <a:endParaRPr lang="ru-RU" dirty="0"/>
          </a:p>
          <a:p>
            <a:pPr lvl="1"/>
            <a:r>
              <a:rPr lang="ru-RU" dirty="0" smtClean="0"/>
              <a:t>Операторы (</a:t>
            </a:r>
            <a:r>
              <a:rPr lang="ru-RU" i="1" dirty="0" smtClean="0"/>
              <a:t>таблица приоритетов операторов</a:t>
            </a:r>
            <a:r>
              <a:rPr lang="ru-RU" dirty="0" smtClean="0"/>
              <a:t>)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4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ru-RU" sz="2000" b="1" dirty="0"/>
              <a:t>Оператор выбора </a:t>
            </a:r>
            <a:r>
              <a:rPr lang="ru-RU" sz="2000" b="1" dirty="0" err="1"/>
              <a:t>switch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548680"/>
            <a:ext cx="8568952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Оператор </a:t>
            </a:r>
            <a:r>
              <a:rPr lang="ru-RU" dirty="0" err="1"/>
              <a:t>switch</a:t>
            </a:r>
            <a:r>
              <a:rPr lang="ru-RU" dirty="0"/>
              <a:t> (</a:t>
            </a:r>
            <a:r>
              <a:rPr lang="ru-RU" i="1" dirty="0"/>
              <a:t>переключатель</a:t>
            </a:r>
            <a:r>
              <a:rPr lang="ru-RU" dirty="0"/>
              <a:t>) предназначен для разветвления процесса вычислений на несколько направлений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i="1" dirty="0"/>
              <a:t>Формат оператора:</a:t>
            </a:r>
          </a:p>
          <a:p>
            <a:pPr marL="0" indent="0">
              <a:buNone/>
            </a:pPr>
            <a:r>
              <a:rPr lang="ru-RU" sz="2200" dirty="0" err="1"/>
              <a:t>switch</a:t>
            </a:r>
            <a:r>
              <a:rPr lang="ru-RU" sz="2200" dirty="0"/>
              <a:t> ( выражение </a:t>
            </a:r>
            <a:r>
              <a:rPr lang="ru-RU" sz="2200" dirty="0" smtClean="0"/>
              <a:t>)</a:t>
            </a:r>
            <a:endParaRPr lang="en-US" sz="2200" dirty="0" smtClean="0"/>
          </a:p>
          <a:p>
            <a:pPr marL="0" indent="0">
              <a:buNone/>
            </a:pPr>
            <a:r>
              <a:rPr lang="ru-RU" sz="2200" dirty="0" smtClean="0"/>
              <a:t>{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</a:t>
            </a:r>
            <a:r>
              <a:rPr lang="ru-RU" sz="2200" dirty="0" err="1" smtClean="0"/>
              <a:t>case</a:t>
            </a:r>
            <a:r>
              <a:rPr lang="ru-RU" sz="2200" dirty="0" smtClean="0"/>
              <a:t> </a:t>
            </a:r>
            <a:r>
              <a:rPr lang="ru-RU" sz="2200" dirty="0"/>
              <a:t>константное_выражение_1: [ список_операторов_1 ]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  </a:t>
            </a:r>
            <a:r>
              <a:rPr lang="ru-RU" sz="2200" dirty="0" err="1" smtClean="0"/>
              <a:t>case</a:t>
            </a:r>
            <a:r>
              <a:rPr lang="ru-RU" sz="2200" dirty="0" smtClean="0"/>
              <a:t> </a:t>
            </a:r>
            <a:r>
              <a:rPr lang="ru-RU" sz="2200" dirty="0"/>
              <a:t>константное_выражение_2: [ список_операторов_2 ]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  </a:t>
            </a:r>
            <a:r>
              <a:rPr lang="ru-RU" sz="2200" dirty="0" smtClean="0"/>
              <a:t>...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  </a:t>
            </a:r>
            <a:r>
              <a:rPr lang="ru-RU" sz="2200" dirty="0" err="1" smtClean="0"/>
              <a:t>case</a:t>
            </a:r>
            <a:r>
              <a:rPr lang="ru-RU" sz="2200" dirty="0" smtClean="0"/>
              <a:t> </a:t>
            </a:r>
            <a:r>
              <a:rPr lang="ru-RU" sz="2200" dirty="0" err="1"/>
              <a:t>константное_выражение_n</a:t>
            </a:r>
            <a:r>
              <a:rPr lang="ru-RU" sz="2200" dirty="0"/>
              <a:t>: [ </a:t>
            </a:r>
            <a:r>
              <a:rPr lang="ru-RU" sz="2200" dirty="0" err="1"/>
              <a:t>список_операторов_n</a:t>
            </a:r>
            <a:r>
              <a:rPr lang="ru-RU" sz="2200" dirty="0"/>
              <a:t> ]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</a:t>
            </a:r>
            <a:r>
              <a:rPr lang="ru-RU" sz="2200" dirty="0" smtClean="0"/>
              <a:t>[ </a:t>
            </a:r>
            <a:r>
              <a:rPr lang="ru-RU" sz="2200" dirty="0" err="1"/>
              <a:t>default</a:t>
            </a:r>
            <a:r>
              <a:rPr lang="ru-RU" sz="2200" dirty="0"/>
              <a:t>: операторы ] </a:t>
            </a:r>
            <a:endParaRPr lang="en-US" sz="2200" dirty="0" smtClean="0"/>
          </a:p>
          <a:p>
            <a:pPr marL="0" indent="0">
              <a:buNone/>
            </a:pPr>
            <a:r>
              <a:rPr lang="ru-RU" sz="2200" dirty="0" smtClean="0"/>
              <a:t>}</a:t>
            </a:r>
            <a:endParaRPr lang="ru-RU" sz="2200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502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32048"/>
          </a:xfrm>
        </p:spPr>
        <p:txBody>
          <a:bodyPr>
            <a:normAutofit/>
          </a:bodyPr>
          <a:lstStyle/>
          <a:p>
            <a:r>
              <a:rPr lang="ru-RU" sz="2000" b="1" dirty="0"/>
              <a:t>Оператор выбора </a:t>
            </a:r>
            <a:r>
              <a:rPr lang="ru-RU" sz="2000" b="1" dirty="0" err="1"/>
              <a:t>switch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548680"/>
            <a:ext cx="8579296" cy="59766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Выполнение </a:t>
            </a:r>
            <a:r>
              <a:rPr lang="ru-RU" dirty="0"/>
              <a:t>оператора начинается с вычисления выражения. Тип выражения чаще всего целочисленный (включая </a:t>
            </a:r>
            <a:r>
              <a:rPr lang="ru-RU" dirty="0" err="1" smtClean="0"/>
              <a:t>char</a:t>
            </a:r>
            <a:r>
              <a:rPr lang="ru-RU" dirty="0" smtClean="0"/>
              <a:t>) или</a:t>
            </a:r>
            <a:r>
              <a:rPr lang="en-US" dirty="0" smtClean="0"/>
              <a:t> </a:t>
            </a:r>
            <a:r>
              <a:rPr lang="ru-RU" i="1" dirty="0" smtClean="0"/>
              <a:t>строковый</a:t>
            </a:r>
            <a:r>
              <a:rPr lang="ru-RU" dirty="0"/>
              <a:t>. Затем управление передается первому оператору из списка, помеченному константным выражением, </a:t>
            </a:r>
            <a:r>
              <a:rPr lang="ru-RU" i="1" dirty="0"/>
              <a:t>значение</a:t>
            </a:r>
            <a:r>
              <a:rPr lang="ru-RU" dirty="0"/>
              <a:t> которого совпало с вычисленным. Если совпадения не произошло, выполняются </a:t>
            </a:r>
            <a:r>
              <a:rPr lang="ru-RU" i="1" dirty="0"/>
              <a:t>операторы</a:t>
            </a:r>
            <a:r>
              <a:rPr lang="ru-RU" dirty="0"/>
              <a:t>, расположенные после слова </a:t>
            </a:r>
            <a:r>
              <a:rPr lang="ru-RU" i="1" dirty="0" err="1"/>
              <a:t>default</a:t>
            </a:r>
            <a:r>
              <a:rPr lang="ru-RU" dirty="0"/>
              <a:t>, а при его отсутствии управление передается следующему за </a:t>
            </a:r>
            <a:r>
              <a:rPr lang="ru-RU" i="1" dirty="0" err="1"/>
              <a:t>switch</a:t>
            </a:r>
            <a:r>
              <a:rPr lang="ru-RU" dirty="0"/>
              <a:t> оператору.</a:t>
            </a:r>
          </a:p>
          <a:p>
            <a:pPr marL="0" indent="0">
              <a:buNone/>
            </a:pPr>
            <a:r>
              <a:rPr lang="ru-RU" dirty="0"/>
              <a:t>Каждая </a:t>
            </a:r>
            <a:r>
              <a:rPr lang="ru-RU" i="1" dirty="0"/>
              <a:t>ветвь</a:t>
            </a:r>
            <a:r>
              <a:rPr lang="ru-RU" dirty="0"/>
              <a:t> переключателя должна заканчиваться явным </a:t>
            </a:r>
            <a:r>
              <a:rPr lang="ru-RU" i="1" dirty="0"/>
              <a:t>оператором перехода</a:t>
            </a:r>
            <a:r>
              <a:rPr lang="ru-RU" dirty="0"/>
              <a:t>, а именно одним из операторов </a:t>
            </a:r>
            <a:r>
              <a:rPr lang="ru-RU" i="1" dirty="0" err="1"/>
              <a:t>break</a:t>
            </a:r>
            <a:r>
              <a:rPr lang="ru-RU" i="1" dirty="0"/>
              <a:t>, </a:t>
            </a:r>
            <a:r>
              <a:rPr lang="ru-RU" i="1" dirty="0" err="1"/>
              <a:t>goto</a:t>
            </a:r>
            <a:r>
              <a:rPr lang="ru-RU" dirty="0"/>
              <a:t> </a:t>
            </a:r>
            <a:r>
              <a:rPr lang="ru-RU" dirty="0" smtClean="0"/>
              <a:t>или</a:t>
            </a:r>
            <a:r>
              <a:rPr lang="en-US" dirty="0" smtClean="0"/>
              <a:t> </a:t>
            </a:r>
            <a:r>
              <a:rPr lang="ru-RU" i="1" dirty="0" err="1" smtClean="0"/>
              <a:t>return</a:t>
            </a:r>
            <a:r>
              <a:rPr lang="ru-RU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оператор </a:t>
            </a:r>
            <a:r>
              <a:rPr lang="ru-RU" i="1" dirty="0" err="1"/>
              <a:t>break</a:t>
            </a:r>
            <a:r>
              <a:rPr lang="ru-RU" i="1" dirty="0"/>
              <a:t> </a:t>
            </a:r>
            <a:r>
              <a:rPr lang="ru-RU" dirty="0"/>
              <a:t>выполняет выход из самого внутреннего из объемлющих его операторов </a:t>
            </a:r>
            <a:r>
              <a:rPr lang="ru-RU" i="1" dirty="0" err="1"/>
              <a:t>switch</a:t>
            </a:r>
            <a:r>
              <a:rPr lang="ru-RU" i="1" dirty="0"/>
              <a:t>, </a:t>
            </a:r>
            <a:r>
              <a:rPr lang="ru-RU" i="1" dirty="0" err="1"/>
              <a:t>for</a:t>
            </a:r>
            <a:r>
              <a:rPr lang="ru-RU" i="1" dirty="0"/>
              <a:t>, </a:t>
            </a:r>
            <a:r>
              <a:rPr lang="ru-RU" i="1" dirty="0" err="1"/>
              <a:t>while</a:t>
            </a:r>
            <a:r>
              <a:rPr lang="ru-RU" dirty="0"/>
              <a:t> и </a:t>
            </a:r>
            <a:r>
              <a:rPr lang="ru-RU" i="1" dirty="0" err="1" smtClean="0"/>
              <a:t>do</a:t>
            </a:r>
            <a:r>
              <a:rPr lang="ru-RU" dirty="0" smtClean="0"/>
              <a:t>;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оператор </a:t>
            </a:r>
            <a:r>
              <a:rPr lang="ru-RU" i="1" dirty="0" err="1"/>
              <a:t>goto</a:t>
            </a:r>
            <a:r>
              <a:rPr lang="ru-RU" dirty="0"/>
              <a:t> выполняет переход на указанную после него метку, обычно это метка </a:t>
            </a:r>
            <a:r>
              <a:rPr lang="ru-RU" i="1" dirty="0" err="1"/>
              <a:t>case</a:t>
            </a:r>
            <a:r>
              <a:rPr lang="ru-RU" dirty="0"/>
              <a:t> одной из нижележащих ветвей оператора </a:t>
            </a:r>
            <a:r>
              <a:rPr lang="ru-RU" i="1" dirty="0" err="1" smtClean="0"/>
              <a:t>switch</a:t>
            </a:r>
            <a:r>
              <a:rPr lang="ru-RU" dirty="0" smtClean="0"/>
              <a:t>;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оператор </a:t>
            </a:r>
            <a:r>
              <a:rPr lang="ru-RU" i="1" dirty="0" err="1"/>
              <a:t>return</a:t>
            </a:r>
            <a:r>
              <a:rPr lang="ru-RU" dirty="0"/>
              <a:t> выполняет выход из функции, в теле которой он записан.</a:t>
            </a:r>
          </a:p>
        </p:txBody>
      </p:sp>
    </p:spTree>
    <p:extLst>
      <p:ext uri="{BB962C8B-B14F-4D97-AF65-F5344CB8AC3E}">
        <p14:creationId xmlns:p14="http://schemas.microsoft.com/office/powerpoint/2010/main" val="213220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157764" cy="684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157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76672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Циклы</a:t>
            </a:r>
            <a:endParaRPr lang="ru-RU" sz="20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39760"/>
            <a:ext cx="6373738" cy="6164156"/>
          </a:xfrm>
        </p:spPr>
      </p:pic>
    </p:spTree>
    <p:extLst>
      <p:ext uri="{BB962C8B-B14F-4D97-AF65-F5344CB8AC3E}">
        <p14:creationId xmlns:p14="http://schemas.microsoft.com/office/powerpoint/2010/main" val="416158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32048"/>
          </a:xfrm>
        </p:spPr>
        <p:txBody>
          <a:bodyPr>
            <a:normAutofit/>
          </a:bodyPr>
          <a:lstStyle/>
          <a:p>
            <a:r>
              <a:rPr lang="ru-RU" sz="2000" b="1" dirty="0"/>
              <a:t>Цикл с предусловием </a:t>
            </a:r>
            <a:r>
              <a:rPr lang="ru-RU" sz="2000" b="1" dirty="0" err="1" smtClean="0"/>
              <a:t>while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0465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Формат оператора:</a:t>
            </a:r>
          </a:p>
          <a:p>
            <a:pPr marL="0" indent="0">
              <a:buNone/>
            </a:pPr>
            <a:r>
              <a:rPr lang="ru-RU" dirty="0" err="1">
                <a:solidFill>
                  <a:srgbClr val="C00000"/>
                </a:solidFill>
              </a:rPr>
              <a:t>while</a:t>
            </a:r>
            <a:r>
              <a:rPr lang="ru-RU" dirty="0">
                <a:solidFill>
                  <a:srgbClr val="C00000"/>
                </a:solidFill>
              </a:rPr>
              <a:t> ( выражение ) оператор </a:t>
            </a:r>
            <a:endParaRPr lang="ru-RU" dirty="0" smtClean="0">
              <a:solidFill>
                <a:srgbClr val="C00000"/>
              </a:solidFill>
            </a:endParaRPr>
          </a:p>
          <a:p>
            <a:r>
              <a:rPr lang="ru-RU" i="1" dirty="0" smtClean="0"/>
              <a:t>Выражение</a:t>
            </a:r>
            <a:r>
              <a:rPr lang="ru-RU" dirty="0"/>
              <a:t> должно быть логического типа. Например, это может быть операция отношения. Если результат вычисления выражения равен </a:t>
            </a:r>
            <a:r>
              <a:rPr lang="ru-RU" dirty="0" err="1"/>
              <a:t>true</a:t>
            </a:r>
            <a:r>
              <a:rPr lang="ru-RU" dirty="0"/>
              <a:t>, выполняется простой или </a:t>
            </a:r>
            <a:r>
              <a:rPr lang="ru-RU" i="1" dirty="0"/>
              <a:t>составной оператор</a:t>
            </a:r>
            <a:r>
              <a:rPr lang="ru-RU" dirty="0"/>
              <a:t>. Эти действия повторяются до того момента, пока результатом выражения не станет </a:t>
            </a:r>
            <a:r>
              <a:rPr lang="ru-RU" i="1" dirty="0"/>
              <a:t>значение</a:t>
            </a:r>
            <a:r>
              <a:rPr lang="ru-RU" dirty="0"/>
              <a:t> </a:t>
            </a:r>
            <a:r>
              <a:rPr lang="ru-RU" dirty="0" err="1"/>
              <a:t>false</a:t>
            </a:r>
            <a:r>
              <a:rPr lang="ru-RU" dirty="0"/>
              <a:t>. После окончания </a:t>
            </a:r>
            <a:r>
              <a:rPr lang="ru-RU" i="1" dirty="0"/>
              <a:t>цикла</a:t>
            </a:r>
            <a:r>
              <a:rPr lang="ru-RU" dirty="0"/>
              <a:t> управление передается на следующий за ним оператор.</a:t>
            </a:r>
          </a:p>
          <a:p>
            <a:r>
              <a:rPr lang="ru-RU" i="1" dirty="0"/>
              <a:t>Выражение</a:t>
            </a:r>
            <a:r>
              <a:rPr lang="ru-RU" dirty="0"/>
              <a:t> вычисляется перед каждой итерацией </a:t>
            </a:r>
            <a:r>
              <a:rPr lang="ru-RU" i="1" dirty="0"/>
              <a:t>цикла</a:t>
            </a:r>
            <a:r>
              <a:rPr lang="ru-RU" dirty="0"/>
              <a:t>. Если при первой проверке </a:t>
            </a:r>
            <a:r>
              <a:rPr lang="ru-RU" i="1" dirty="0"/>
              <a:t>выражение</a:t>
            </a:r>
            <a:r>
              <a:rPr lang="ru-RU" dirty="0"/>
              <a:t> равно </a:t>
            </a:r>
            <a:r>
              <a:rPr lang="ru-RU" dirty="0" err="1"/>
              <a:t>false</a:t>
            </a:r>
            <a:r>
              <a:rPr lang="ru-RU" dirty="0"/>
              <a:t>, цикл не выполнится ни разу.</a:t>
            </a:r>
          </a:p>
        </p:txBody>
      </p:sp>
    </p:spTree>
    <p:extLst>
      <p:ext uri="{BB962C8B-B14F-4D97-AF65-F5344CB8AC3E}">
        <p14:creationId xmlns:p14="http://schemas.microsoft.com/office/powerpoint/2010/main" val="127267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04056"/>
          </a:xfrm>
        </p:spPr>
        <p:txBody>
          <a:bodyPr>
            <a:normAutofit/>
          </a:bodyPr>
          <a:lstStyle/>
          <a:p>
            <a:r>
              <a:rPr lang="ru-RU" sz="2000" b="1" dirty="0"/>
              <a:t>Цикл с предусловием </a:t>
            </a:r>
            <a:r>
              <a:rPr lang="ru-RU" sz="2000" b="1" dirty="0" err="1"/>
              <a:t>while</a:t>
            </a:r>
            <a:endParaRPr lang="ru-RU" sz="2000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620713"/>
            <a:ext cx="8229600" cy="546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indent="0">
              <a:spcBef>
                <a:spcPct val="15000"/>
              </a:spcBef>
              <a:buNone/>
            </a:pPr>
            <a:r>
              <a:rPr lang="en-US" altLang="ru-RU" sz="1800" dirty="0"/>
              <a:t>using System;</a:t>
            </a:r>
          </a:p>
          <a:p>
            <a:pPr marL="0" indent="0">
              <a:spcBef>
                <a:spcPct val="15000"/>
              </a:spcBef>
              <a:buNone/>
            </a:pPr>
            <a:r>
              <a:rPr lang="en-US" altLang="ru-RU" sz="1800" dirty="0"/>
              <a:t>namespace ConsoleApplication1</a:t>
            </a:r>
          </a:p>
          <a:p>
            <a:pPr marL="0" indent="0">
              <a:spcBef>
                <a:spcPct val="15000"/>
              </a:spcBef>
              <a:buNone/>
            </a:pPr>
            <a:r>
              <a:rPr lang="en-US" altLang="ru-RU" sz="1800" dirty="0"/>
              <a:t>{   class Class1</a:t>
            </a:r>
          </a:p>
          <a:p>
            <a:pPr marL="0" indent="0">
              <a:spcBef>
                <a:spcPct val="15000"/>
              </a:spcBef>
              <a:buNone/>
            </a:pPr>
            <a:r>
              <a:rPr lang="en-US" altLang="ru-RU" sz="1800" dirty="0"/>
              <a:t>    {   static void Main()</a:t>
            </a:r>
          </a:p>
          <a:p>
            <a:pPr marL="0" indent="0">
              <a:spcBef>
                <a:spcPct val="15000"/>
              </a:spcBef>
              <a:buNone/>
            </a:pPr>
            <a:r>
              <a:rPr lang="en-US" altLang="ru-RU" sz="1800" dirty="0"/>
              <a:t>        {</a:t>
            </a:r>
          </a:p>
          <a:p>
            <a:pPr marL="0" indent="0">
              <a:spcBef>
                <a:spcPct val="15000"/>
              </a:spcBef>
              <a:buNone/>
            </a:pPr>
            <a:r>
              <a:rPr lang="en-US" altLang="ru-RU" sz="1800" dirty="0"/>
              <a:t>            double </a:t>
            </a:r>
            <a:r>
              <a:rPr lang="en-US" altLang="ru-RU" sz="1800" dirty="0" err="1"/>
              <a:t>Xn</a:t>
            </a:r>
            <a:r>
              <a:rPr lang="en-US" altLang="ru-RU" sz="1800" dirty="0"/>
              <a:t> = -2, </a:t>
            </a:r>
            <a:r>
              <a:rPr lang="en-US" altLang="ru-RU" sz="1800" dirty="0" err="1"/>
              <a:t>Xk</a:t>
            </a:r>
            <a:r>
              <a:rPr lang="en-US" altLang="ru-RU" sz="1800" dirty="0"/>
              <a:t> = 12, </a:t>
            </a:r>
            <a:r>
              <a:rPr lang="en-US" altLang="ru-RU" sz="1800" dirty="0" err="1"/>
              <a:t>dX</a:t>
            </a:r>
            <a:r>
              <a:rPr lang="en-US" altLang="ru-RU" sz="1800" dirty="0"/>
              <a:t> = 2, t = 2, y;</a:t>
            </a:r>
          </a:p>
          <a:p>
            <a:pPr marL="0" indent="0">
              <a:spcBef>
                <a:spcPct val="15000"/>
              </a:spcBef>
              <a:buNone/>
            </a:pPr>
            <a:r>
              <a:rPr lang="en-US" altLang="ru-RU" sz="1800" dirty="0"/>
              <a:t>            </a:t>
            </a:r>
            <a:r>
              <a:rPr lang="en-US" altLang="ru-RU" sz="1800" dirty="0" err="1"/>
              <a:t>Console.WriteLine</a:t>
            </a:r>
            <a:r>
              <a:rPr lang="en-US" altLang="ru-RU" sz="1800" dirty="0"/>
              <a:t>( "|     x     |     y     |" ); </a:t>
            </a:r>
          </a:p>
          <a:p>
            <a:pPr marL="0" indent="0">
              <a:spcBef>
                <a:spcPct val="15000"/>
              </a:spcBef>
              <a:buNone/>
            </a:pPr>
            <a:r>
              <a:rPr lang="en-US" altLang="ru-RU" sz="1800" dirty="0"/>
              <a:t>            double x = </a:t>
            </a:r>
            <a:r>
              <a:rPr lang="en-US" altLang="ru-RU" sz="1800" dirty="0" err="1"/>
              <a:t>Xn</a:t>
            </a:r>
            <a:r>
              <a:rPr lang="en-US" altLang="ru-RU" sz="1800" dirty="0"/>
              <a:t>;        </a:t>
            </a:r>
          </a:p>
          <a:p>
            <a:pPr marL="0" indent="0">
              <a:spcBef>
                <a:spcPct val="15000"/>
              </a:spcBef>
              <a:buNone/>
            </a:pPr>
            <a:r>
              <a:rPr lang="en-US" altLang="ru-RU" sz="1800" dirty="0"/>
              <a:t>            </a:t>
            </a:r>
            <a:r>
              <a:rPr lang="en-US" altLang="ru-RU" sz="1800" dirty="0">
                <a:solidFill>
                  <a:schemeClr val="hlink"/>
                </a:solidFill>
              </a:rPr>
              <a:t>while ( x &lt;= </a:t>
            </a:r>
            <a:r>
              <a:rPr lang="en-US" altLang="ru-RU" sz="1800" dirty="0" err="1">
                <a:solidFill>
                  <a:schemeClr val="hlink"/>
                </a:solidFill>
              </a:rPr>
              <a:t>Xk</a:t>
            </a:r>
            <a:r>
              <a:rPr lang="en-US" altLang="ru-RU" sz="1800" dirty="0">
                <a:solidFill>
                  <a:schemeClr val="hlink"/>
                </a:solidFill>
              </a:rPr>
              <a:t> )</a:t>
            </a:r>
            <a:r>
              <a:rPr lang="en-US" altLang="ru-RU" sz="1800" dirty="0"/>
              <a:t>               </a:t>
            </a:r>
          </a:p>
          <a:p>
            <a:pPr marL="0" indent="0">
              <a:spcBef>
                <a:spcPct val="15000"/>
              </a:spcBef>
              <a:buNone/>
            </a:pPr>
            <a:r>
              <a:rPr lang="en-US" altLang="ru-RU" sz="1800" dirty="0"/>
              <a:t>            {</a:t>
            </a:r>
          </a:p>
          <a:p>
            <a:pPr marL="0" indent="0">
              <a:spcBef>
                <a:spcPct val="15000"/>
              </a:spcBef>
              <a:buNone/>
            </a:pPr>
            <a:r>
              <a:rPr lang="en-US" altLang="ru-RU" sz="1800" dirty="0"/>
              <a:t>                y = t * x;</a:t>
            </a:r>
          </a:p>
          <a:p>
            <a:pPr marL="0" indent="0">
              <a:spcBef>
                <a:spcPct val="15000"/>
              </a:spcBef>
              <a:buNone/>
            </a:pPr>
            <a:r>
              <a:rPr lang="en-US" altLang="ru-RU" sz="1800" dirty="0"/>
              <a:t>                </a:t>
            </a:r>
            <a:r>
              <a:rPr lang="en-US" altLang="ru-RU" sz="1800" dirty="0" err="1"/>
              <a:t>Console.WriteLine</a:t>
            </a:r>
            <a:r>
              <a:rPr lang="en-US" altLang="ru-RU" sz="1800" dirty="0"/>
              <a:t>( "| {0,9} | {1,9} |", x, y ); </a:t>
            </a:r>
          </a:p>
          <a:p>
            <a:pPr marL="0" indent="0">
              <a:spcBef>
                <a:spcPct val="15000"/>
              </a:spcBef>
              <a:buNone/>
            </a:pPr>
            <a:r>
              <a:rPr lang="en-US" altLang="ru-RU" sz="1800" dirty="0"/>
              <a:t>                x += </a:t>
            </a:r>
            <a:r>
              <a:rPr lang="en-US" altLang="ru-RU" sz="1800" dirty="0" err="1"/>
              <a:t>dX</a:t>
            </a:r>
            <a:r>
              <a:rPr lang="en-US" altLang="ru-RU" sz="1800" dirty="0"/>
              <a:t>;                 </a:t>
            </a:r>
          </a:p>
          <a:p>
            <a:pPr marL="0" indent="0">
              <a:spcBef>
                <a:spcPct val="15000"/>
              </a:spcBef>
              <a:buNone/>
            </a:pPr>
            <a:r>
              <a:rPr lang="en-US" altLang="ru-RU" sz="1800" dirty="0"/>
              <a:t>            </a:t>
            </a:r>
            <a:r>
              <a:rPr lang="ru-RU" altLang="ru-RU" sz="1800" dirty="0"/>
              <a:t>}</a:t>
            </a:r>
          </a:p>
          <a:p>
            <a:pPr marL="0" indent="0">
              <a:spcBef>
                <a:spcPct val="15000"/>
              </a:spcBef>
              <a:buNone/>
            </a:pPr>
            <a:r>
              <a:rPr lang="ru-RU" altLang="ru-RU" sz="1800" dirty="0"/>
              <a:t>        }</a:t>
            </a:r>
          </a:p>
          <a:p>
            <a:pPr marL="0" indent="0">
              <a:spcBef>
                <a:spcPct val="15000"/>
              </a:spcBef>
              <a:buNone/>
            </a:pPr>
            <a:r>
              <a:rPr lang="ru-RU" altLang="ru-RU" sz="1800" dirty="0"/>
              <a:t>    }</a:t>
            </a:r>
          </a:p>
          <a:p>
            <a:pPr marL="0" indent="0">
              <a:spcBef>
                <a:spcPct val="15000"/>
              </a:spcBef>
              <a:buNone/>
            </a:pPr>
            <a:r>
              <a:rPr lang="ru-RU" altLang="ru-RU" sz="1800" dirty="0"/>
              <a:t>}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019925" y="1052513"/>
            <a:ext cx="16557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2800" dirty="0"/>
              <a:t>y = </a:t>
            </a:r>
            <a:r>
              <a:rPr lang="en-US" altLang="ru-RU" sz="2800" dirty="0" err="1"/>
              <a:t>t</a:t>
            </a:r>
            <a:r>
              <a:rPr lang="en-US" altLang="ru-RU" sz="2800" dirty="0" err="1">
                <a:sym typeface="Symbol" pitchFamily="18" charset="2"/>
              </a:rPr>
              <a:t></a:t>
            </a:r>
            <a:r>
              <a:rPr lang="en-US" altLang="ru-RU" sz="2800" dirty="0" err="1"/>
              <a:t>x</a:t>
            </a:r>
            <a:endParaRPr lang="ru-RU" altLang="ru-RU" sz="2800" dirty="0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6516688" y="1700213"/>
            <a:ext cx="2376487" cy="2447925"/>
            <a:chOff x="4150" y="1661"/>
            <a:chExt cx="1497" cy="1542"/>
          </a:xfrm>
        </p:grpSpPr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4785" y="1661"/>
              <a:ext cx="0" cy="15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4195" y="2341"/>
              <a:ext cx="1452" cy="318"/>
            </a:xfrm>
            <a:prstGeom prst="line">
              <a:avLst/>
            </a:prstGeom>
            <a:noFill/>
            <a:ln w="476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4332" y="2387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5420" y="2341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4468" y="2478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4604" y="2478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4740" y="2478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4785" y="2478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4876" y="2478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V="1">
              <a:off x="4150" y="2523"/>
              <a:ext cx="149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4876" y="2478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5012" y="2478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5148" y="2478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5284" y="2478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4274" y="2815"/>
              <a:ext cx="3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2800" dirty="0" err="1"/>
                <a:t>x</a:t>
              </a:r>
              <a:r>
                <a:rPr lang="en-US" altLang="ru-RU" sz="1600" dirty="0" err="1"/>
                <a:t>n</a:t>
              </a:r>
              <a:endParaRPr lang="ru-RU" altLang="ru-RU" sz="1600" dirty="0"/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5239" y="2795"/>
              <a:ext cx="32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2800"/>
                <a:t>x</a:t>
              </a:r>
              <a:r>
                <a:rPr lang="en-US" altLang="ru-RU" sz="1600"/>
                <a:t>k</a:t>
              </a:r>
              <a:endParaRPr lang="ru-RU" altLang="ru-RU" sz="900"/>
            </a:p>
          </p:txBody>
        </p:sp>
      </p:grpSp>
    </p:spTree>
    <p:extLst>
      <p:ext uri="{BB962C8B-B14F-4D97-AF65-F5344CB8AC3E}">
        <p14:creationId xmlns:p14="http://schemas.microsoft.com/office/powerpoint/2010/main" val="230730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32048"/>
          </a:xfrm>
        </p:spPr>
        <p:txBody>
          <a:bodyPr>
            <a:normAutofit/>
          </a:bodyPr>
          <a:lstStyle/>
          <a:p>
            <a:r>
              <a:rPr lang="ru-RU" sz="2000" b="1" dirty="0"/>
              <a:t>Цикл с постусловием </a:t>
            </a:r>
            <a:r>
              <a:rPr lang="ru-RU" sz="2000" b="1" dirty="0" err="1" smtClean="0"/>
              <a:t>do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76672"/>
            <a:ext cx="8640960" cy="61206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err="1">
                <a:solidFill>
                  <a:srgbClr val="C00000"/>
                </a:solidFill>
              </a:rPr>
              <a:t>do</a:t>
            </a:r>
            <a:r>
              <a:rPr lang="ru-RU" dirty="0">
                <a:solidFill>
                  <a:srgbClr val="C00000"/>
                </a:solidFill>
              </a:rPr>
              <a:t> оператор </a:t>
            </a:r>
            <a:r>
              <a:rPr lang="ru-RU" dirty="0" err="1">
                <a:solidFill>
                  <a:srgbClr val="C00000"/>
                </a:solidFill>
              </a:rPr>
              <a:t>while</a:t>
            </a:r>
            <a:r>
              <a:rPr lang="ru-RU" dirty="0">
                <a:solidFill>
                  <a:srgbClr val="C00000"/>
                </a:solidFill>
              </a:rPr>
              <a:t> ( выражение ); </a:t>
            </a:r>
            <a:endParaRPr lang="ru-RU" dirty="0" smtClean="0">
              <a:solidFill>
                <a:srgbClr val="C00000"/>
              </a:solidFill>
            </a:endParaRPr>
          </a:p>
          <a:p>
            <a:r>
              <a:rPr lang="ru-RU" dirty="0" smtClean="0"/>
              <a:t>Сначала </a:t>
            </a:r>
            <a:r>
              <a:rPr lang="ru-RU" dirty="0"/>
              <a:t>выполняется простой или </a:t>
            </a:r>
            <a:r>
              <a:rPr lang="ru-RU" i="1" dirty="0"/>
              <a:t>составной оператор</a:t>
            </a:r>
            <a:r>
              <a:rPr lang="ru-RU" dirty="0"/>
              <a:t>, образующий тело </a:t>
            </a:r>
            <a:r>
              <a:rPr lang="ru-RU" i="1" dirty="0"/>
              <a:t>цикла</a:t>
            </a:r>
            <a:r>
              <a:rPr lang="ru-RU" dirty="0"/>
              <a:t>, а затем вычисляется </a:t>
            </a:r>
            <a:r>
              <a:rPr lang="ru-RU" i="1" dirty="0"/>
              <a:t>выражение</a:t>
            </a:r>
            <a:r>
              <a:rPr lang="ru-RU" dirty="0"/>
              <a:t> (оно должно иметь тип </a:t>
            </a:r>
            <a:r>
              <a:rPr lang="ru-RU" dirty="0" err="1"/>
              <a:t>bool</a:t>
            </a:r>
            <a:r>
              <a:rPr lang="ru-RU" dirty="0"/>
              <a:t>). Если </a:t>
            </a:r>
            <a:r>
              <a:rPr lang="ru-RU" i="1" dirty="0"/>
              <a:t>выражение</a:t>
            </a:r>
            <a:r>
              <a:rPr lang="ru-RU" dirty="0"/>
              <a:t> истинно, тело </a:t>
            </a:r>
            <a:r>
              <a:rPr lang="ru-RU" i="1" dirty="0"/>
              <a:t>цикла</a:t>
            </a:r>
            <a:r>
              <a:rPr lang="ru-RU" dirty="0"/>
              <a:t> выполняется еще раз, и проверка повторяется. Цикл завершается, когда </a:t>
            </a:r>
            <a:r>
              <a:rPr lang="ru-RU" i="1" dirty="0" smtClean="0"/>
              <a:t>выражение </a:t>
            </a:r>
            <a:r>
              <a:rPr lang="ru-RU" dirty="0" smtClean="0"/>
              <a:t>станет </a:t>
            </a:r>
            <a:r>
              <a:rPr lang="ru-RU" dirty="0"/>
              <a:t>равным </a:t>
            </a:r>
            <a:r>
              <a:rPr lang="ru-RU" dirty="0" err="1"/>
              <a:t>false</a:t>
            </a:r>
            <a:r>
              <a:rPr lang="ru-RU" dirty="0"/>
              <a:t> или в теле </a:t>
            </a:r>
            <a:r>
              <a:rPr lang="ru-RU" i="1" dirty="0"/>
              <a:t>цикла</a:t>
            </a:r>
            <a:r>
              <a:rPr lang="ru-RU" dirty="0"/>
              <a:t> будет выполнен какой-либо </a:t>
            </a:r>
            <a:r>
              <a:rPr lang="ru-RU" i="1" dirty="0"/>
              <a:t>оператор передачи управления</a:t>
            </a:r>
            <a:r>
              <a:rPr lang="ru-RU" dirty="0"/>
              <a:t>.</a:t>
            </a:r>
          </a:p>
          <a:p>
            <a:r>
              <a:rPr lang="ru-RU" dirty="0"/>
              <a:t>Этот вид </a:t>
            </a:r>
            <a:r>
              <a:rPr lang="ru-RU" i="1" dirty="0"/>
              <a:t>цикла</a:t>
            </a:r>
            <a:r>
              <a:rPr lang="ru-RU" dirty="0"/>
              <a:t> применяется в тех случаях, когда тело </a:t>
            </a:r>
            <a:r>
              <a:rPr lang="ru-RU" i="1" dirty="0"/>
              <a:t>цикла</a:t>
            </a:r>
            <a:r>
              <a:rPr lang="ru-RU" dirty="0"/>
              <a:t> необходимо обязательно выполнить хотя бы один раз. </a:t>
            </a:r>
          </a:p>
        </p:txBody>
      </p:sp>
    </p:spTree>
    <p:extLst>
      <p:ext uri="{BB962C8B-B14F-4D97-AF65-F5344CB8AC3E}">
        <p14:creationId xmlns:p14="http://schemas.microsoft.com/office/powerpoint/2010/main" val="11716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32048"/>
          </a:xfrm>
        </p:spPr>
        <p:txBody>
          <a:bodyPr>
            <a:normAutofit/>
          </a:bodyPr>
          <a:lstStyle/>
          <a:p>
            <a:r>
              <a:rPr lang="ru-RU" sz="2000" b="1" dirty="0"/>
              <a:t>Цикл с постусловием </a:t>
            </a:r>
            <a:r>
              <a:rPr lang="ru-RU" sz="2000" b="1" dirty="0" err="1"/>
              <a:t>do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548680"/>
            <a:ext cx="8784976" cy="6048672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ct val="15000"/>
              </a:spcBef>
              <a:buNone/>
            </a:pPr>
            <a:r>
              <a:rPr lang="en-US" altLang="ru-RU" sz="2800" dirty="0"/>
              <a:t>using System;</a:t>
            </a:r>
          </a:p>
          <a:p>
            <a:pPr marL="0" indent="0">
              <a:spcBef>
                <a:spcPct val="15000"/>
              </a:spcBef>
              <a:buNone/>
            </a:pPr>
            <a:r>
              <a:rPr lang="en-US" altLang="ru-RU" sz="2800" dirty="0"/>
              <a:t>namespace ConsoleApplication1</a:t>
            </a:r>
          </a:p>
          <a:p>
            <a:pPr marL="0" indent="0">
              <a:spcBef>
                <a:spcPct val="15000"/>
              </a:spcBef>
              <a:buNone/>
            </a:pPr>
            <a:r>
              <a:rPr lang="en-US" altLang="ru-RU" sz="2800" dirty="0"/>
              <a:t>{   class Class1</a:t>
            </a:r>
          </a:p>
          <a:p>
            <a:pPr marL="0" indent="0">
              <a:spcBef>
                <a:spcPct val="15000"/>
              </a:spcBef>
              <a:buNone/>
            </a:pPr>
            <a:r>
              <a:rPr lang="en-US" altLang="ru-RU" sz="2800" dirty="0"/>
              <a:t>    {   static void Main()</a:t>
            </a:r>
          </a:p>
          <a:p>
            <a:pPr marL="0" indent="0">
              <a:spcBef>
                <a:spcPct val="15000"/>
              </a:spcBef>
              <a:buNone/>
            </a:pPr>
            <a:r>
              <a:rPr lang="en-US" altLang="ru-RU" sz="2800" dirty="0"/>
              <a:t>        {</a:t>
            </a:r>
          </a:p>
          <a:p>
            <a:pPr marL="0" indent="0">
              <a:spcBef>
                <a:spcPct val="15000"/>
              </a:spcBef>
              <a:buNone/>
            </a:pPr>
            <a:r>
              <a:rPr lang="ru-RU" sz="2800" dirty="0" smtClean="0"/>
              <a:t>		</a:t>
            </a:r>
            <a:r>
              <a:rPr lang="en-US" sz="2800" dirty="0" smtClean="0"/>
              <a:t>char </a:t>
            </a:r>
            <a:r>
              <a:rPr lang="en-US" sz="2800" dirty="0"/>
              <a:t>answer; </a:t>
            </a:r>
            <a:endParaRPr lang="ru-RU" sz="2800" dirty="0" smtClean="0"/>
          </a:p>
          <a:p>
            <a:pPr marL="0" indent="0">
              <a:spcBef>
                <a:spcPct val="15000"/>
              </a:spcBef>
              <a:buNone/>
            </a:pPr>
            <a:r>
              <a:rPr lang="ru-RU" sz="2800" dirty="0"/>
              <a:t>	</a:t>
            </a:r>
            <a:r>
              <a:rPr lang="ru-RU" sz="2800" dirty="0" smtClean="0"/>
              <a:t>	</a:t>
            </a:r>
            <a:r>
              <a:rPr lang="en-US" sz="2800" dirty="0" smtClean="0"/>
              <a:t>do </a:t>
            </a:r>
            <a:endParaRPr lang="ru-RU" sz="2800" dirty="0" smtClean="0"/>
          </a:p>
          <a:p>
            <a:pPr marL="0" indent="0">
              <a:spcBef>
                <a:spcPct val="15000"/>
              </a:spcBef>
              <a:buNone/>
            </a:pPr>
            <a:r>
              <a:rPr lang="ru-RU" sz="2800" dirty="0"/>
              <a:t>	</a:t>
            </a:r>
            <a:r>
              <a:rPr lang="ru-RU" sz="2800" dirty="0" smtClean="0"/>
              <a:t>	</a:t>
            </a:r>
            <a:r>
              <a:rPr lang="en-US" sz="2800" dirty="0" smtClean="0"/>
              <a:t>{ </a:t>
            </a:r>
            <a:endParaRPr lang="ru-RU" sz="2800" dirty="0" smtClean="0"/>
          </a:p>
          <a:p>
            <a:pPr marL="0" indent="0">
              <a:spcBef>
                <a:spcPct val="15000"/>
              </a:spcBef>
              <a:buNone/>
            </a:pPr>
            <a:r>
              <a:rPr lang="ru-RU" sz="2800" dirty="0"/>
              <a:t>	</a:t>
            </a:r>
            <a:r>
              <a:rPr lang="ru-RU" sz="2800" dirty="0" smtClean="0"/>
              <a:t>		</a:t>
            </a:r>
            <a:r>
              <a:rPr lang="en-US" sz="2800" dirty="0" err="1" smtClean="0"/>
              <a:t>Console.WriteLine</a:t>
            </a:r>
            <a:r>
              <a:rPr lang="en-US" sz="2800" dirty="0" smtClean="0"/>
              <a:t>(</a:t>
            </a:r>
            <a:r>
              <a:rPr lang="ru-RU" sz="2800" dirty="0"/>
              <a:t>"</a:t>
            </a:r>
            <a:r>
              <a:rPr lang="ru-RU" sz="2800" dirty="0" smtClean="0"/>
              <a:t>Поехали в Форос?" </a:t>
            </a:r>
            <a:r>
              <a:rPr lang="ru-RU" sz="2800" dirty="0"/>
              <a:t>); </a:t>
            </a:r>
            <a:r>
              <a:rPr lang="ru-RU" sz="2800" dirty="0" smtClean="0"/>
              <a:t>			</a:t>
            </a:r>
            <a:r>
              <a:rPr lang="en-US" sz="2800" dirty="0" smtClean="0"/>
              <a:t>answer </a:t>
            </a:r>
            <a:r>
              <a:rPr lang="en-US" sz="2800" dirty="0"/>
              <a:t>= (char) </a:t>
            </a:r>
            <a:r>
              <a:rPr lang="en-US" sz="2800" dirty="0" err="1"/>
              <a:t>Console.Read</a:t>
            </a:r>
            <a:r>
              <a:rPr lang="en-US" sz="2800" dirty="0"/>
              <a:t>(); </a:t>
            </a:r>
            <a:r>
              <a:rPr lang="ru-RU" sz="2800" dirty="0" smtClean="0"/>
              <a:t>					</a:t>
            </a:r>
            <a:r>
              <a:rPr lang="en-US" sz="2800" dirty="0" err="1" smtClean="0"/>
              <a:t>Console.ReadLine</a:t>
            </a:r>
            <a:r>
              <a:rPr lang="en-US" sz="2800" dirty="0"/>
              <a:t>(); </a:t>
            </a:r>
            <a:endParaRPr lang="ru-RU" sz="2800" dirty="0" smtClean="0"/>
          </a:p>
          <a:p>
            <a:pPr marL="0" indent="0">
              <a:spcBef>
                <a:spcPct val="15000"/>
              </a:spcBef>
              <a:buNone/>
            </a:pPr>
            <a:r>
              <a:rPr lang="ru-RU" sz="2800" dirty="0"/>
              <a:t>	</a:t>
            </a:r>
            <a:r>
              <a:rPr lang="ru-RU" sz="2800" dirty="0" smtClean="0"/>
              <a:t>	</a:t>
            </a:r>
            <a:r>
              <a:rPr lang="en-US" sz="2800" dirty="0" smtClean="0"/>
              <a:t>} </a:t>
            </a:r>
            <a:endParaRPr lang="ru-RU" sz="2800" dirty="0" smtClean="0"/>
          </a:p>
          <a:p>
            <a:pPr marL="0" indent="0">
              <a:spcBef>
                <a:spcPct val="15000"/>
              </a:spcBef>
              <a:buNone/>
            </a:pPr>
            <a:r>
              <a:rPr lang="ru-RU" sz="2800" dirty="0"/>
              <a:t>	</a:t>
            </a:r>
            <a:r>
              <a:rPr lang="ru-RU" sz="2800" dirty="0" smtClean="0"/>
              <a:t>	</a:t>
            </a:r>
            <a:r>
              <a:rPr lang="en-US" sz="2800" dirty="0" smtClean="0"/>
              <a:t>while </a:t>
            </a:r>
            <a:r>
              <a:rPr lang="en-US" sz="2800" dirty="0"/>
              <a:t>( answer != 'y' );</a:t>
            </a:r>
            <a:r>
              <a:rPr lang="ru-RU" altLang="ru-RU" sz="2800" dirty="0" smtClean="0"/>
              <a:t>        </a:t>
            </a:r>
          </a:p>
          <a:p>
            <a:pPr marL="0" indent="0">
              <a:spcBef>
                <a:spcPct val="15000"/>
              </a:spcBef>
              <a:buNone/>
            </a:pPr>
            <a:r>
              <a:rPr lang="ru-RU" altLang="ru-RU" sz="2800" dirty="0"/>
              <a:t>	</a:t>
            </a:r>
            <a:r>
              <a:rPr lang="ru-RU" altLang="ru-RU" sz="2800" dirty="0" smtClean="0"/>
              <a:t>}</a:t>
            </a:r>
            <a:endParaRPr lang="ru-RU" altLang="ru-RU" sz="2800" dirty="0"/>
          </a:p>
          <a:p>
            <a:pPr marL="0" indent="0">
              <a:spcBef>
                <a:spcPct val="15000"/>
              </a:spcBef>
              <a:buNone/>
            </a:pPr>
            <a:r>
              <a:rPr lang="ru-RU" altLang="ru-RU" sz="2800" dirty="0"/>
              <a:t>    }</a:t>
            </a:r>
          </a:p>
          <a:p>
            <a:pPr marL="0" indent="0">
              <a:spcBef>
                <a:spcPct val="15000"/>
              </a:spcBef>
              <a:buNone/>
            </a:pPr>
            <a:r>
              <a:rPr lang="ru-RU" altLang="ru-RU" sz="2800" dirty="0"/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252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ru-RU" sz="2000" b="1" dirty="0"/>
              <a:t>Цикл с параметром </a:t>
            </a:r>
            <a:r>
              <a:rPr lang="en-US" sz="2000" b="1" dirty="0"/>
              <a:t>for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548680"/>
            <a:ext cx="8784976" cy="612068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err="1">
                <a:solidFill>
                  <a:srgbClr val="C00000"/>
                </a:solidFill>
              </a:rPr>
              <a:t>for</a:t>
            </a:r>
            <a:r>
              <a:rPr lang="ru-RU" dirty="0">
                <a:solidFill>
                  <a:srgbClr val="C00000"/>
                </a:solidFill>
              </a:rPr>
              <a:t> ( инициализация; выражение; модификации ) оператор;</a:t>
            </a:r>
          </a:p>
          <a:p>
            <a:r>
              <a:rPr lang="ru-RU" i="1" dirty="0"/>
              <a:t>Инициализация</a:t>
            </a:r>
            <a:r>
              <a:rPr lang="ru-RU" dirty="0"/>
              <a:t> служит для объявления величин, используемых в цикле, и присвоения им начальных значений. В этой части можно записать несколько операторов, разделенных запятой, например:</a:t>
            </a:r>
          </a:p>
          <a:p>
            <a:pPr marL="0" indent="0">
              <a:buNone/>
            </a:pPr>
            <a:r>
              <a:rPr lang="ru-RU" dirty="0" err="1">
                <a:solidFill>
                  <a:srgbClr val="C00000"/>
                </a:solidFill>
              </a:rPr>
              <a:t>for</a:t>
            </a:r>
            <a:r>
              <a:rPr lang="ru-RU" dirty="0">
                <a:solidFill>
                  <a:srgbClr val="C00000"/>
                </a:solidFill>
              </a:rPr>
              <a:t> ( </a:t>
            </a:r>
            <a:r>
              <a:rPr lang="ru-RU" dirty="0" err="1">
                <a:solidFill>
                  <a:srgbClr val="C00000"/>
                </a:solidFill>
              </a:rPr>
              <a:t>int</a:t>
            </a:r>
            <a:r>
              <a:rPr lang="ru-RU" dirty="0">
                <a:solidFill>
                  <a:srgbClr val="C00000"/>
                </a:solidFill>
              </a:rPr>
              <a:t> i = 0, j = 20; ... </a:t>
            </a:r>
            <a:r>
              <a:rPr lang="ru-RU" dirty="0" err="1">
                <a:solidFill>
                  <a:srgbClr val="C00000"/>
                </a:solidFill>
              </a:rPr>
              <a:t>int</a:t>
            </a:r>
            <a:r>
              <a:rPr lang="ru-RU" dirty="0">
                <a:solidFill>
                  <a:srgbClr val="C00000"/>
                </a:solidFill>
              </a:rPr>
              <a:t> k, m; </a:t>
            </a:r>
            <a:r>
              <a:rPr lang="ru-RU" dirty="0" err="1">
                <a:solidFill>
                  <a:srgbClr val="C00000"/>
                </a:solidFill>
              </a:rPr>
              <a:t>for</a:t>
            </a:r>
            <a:r>
              <a:rPr lang="ru-RU" dirty="0">
                <a:solidFill>
                  <a:srgbClr val="C00000"/>
                </a:solidFill>
              </a:rPr>
              <a:t> ( k = 1, m = 0; ...</a:t>
            </a:r>
          </a:p>
          <a:p>
            <a:r>
              <a:rPr lang="ru-RU" dirty="0"/>
              <a:t>Областью действия переменных, объявленных в части инициализации </a:t>
            </a:r>
            <a:r>
              <a:rPr lang="ru-RU" i="1" dirty="0"/>
              <a:t>цикла</a:t>
            </a:r>
            <a:r>
              <a:rPr lang="ru-RU" dirty="0"/>
              <a:t>, является цикл. </a:t>
            </a:r>
            <a:r>
              <a:rPr lang="ru-RU" i="1" dirty="0"/>
              <a:t>Инициализация</a:t>
            </a:r>
            <a:r>
              <a:rPr lang="ru-RU" dirty="0"/>
              <a:t> выполняется один раз в начале исполнения </a:t>
            </a:r>
            <a:r>
              <a:rPr lang="ru-RU" i="1" dirty="0"/>
              <a:t>цикла</a:t>
            </a:r>
            <a:r>
              <a:rPr lang="ru-RU" dirty="0"/>
              <a:t>.</a:t>
            </a:r>
          </a:p>
          <a:p>
            <a:r>
              <a:rPr lang="ru-RU" i="1" dirty="0"/>
              <a:t>Выражение</a:t>
            </a:r>
            <a:r>
              <a:rPr lang="ru-RU" dirty="0"/>
              <a:t> типа </a:t>
            </a:r>
            <a:r>
              <a:rPr lang="ru-RU" dirty="0" err="1"/>
              <a:t>bool</a:t>
            </a:r>
            <a:r>
              <a:rPr lang="ru-RU" dirty="0"/>
              <a:t> определяет условие выполнения </a:t>
            </a:r>
            <a:r>
              <a:rPr lang="ru-RU" i="1" dirty="0"/>
              <a:t>цикла</a:t>
            </a:r>
            <a:r>
              <a:rPr lang="ru-RU" dirty="0"/>
              <a:t>: если его результат равен </a:t>
            </a:r>
            <a:r>
              <a:rPr lang="ru-RU" dirty="0" err="1"/>
              <a:t>true</a:t>
            </a:r>
            <a:r>
              <a:rPr lang="ru-RU" dirty="0"/>
              <a:t>, цикл выполняется.</a:t>
            </a:r>
          </a:p>
          <a:p>
            <a:r>
              <a:rPr lang="ru-RU" i="1" dirty="0"/>
              <a:t>Модификации</a:t>
            </a:r>
            <a:r>
              <a:rPr lang="ru-RU" dirty="0"/>
              <a:t> выполняются после каждой итерации </a:t>
            </a:r>
            <a:r>
              <a:rPr lang="ru-RU" i="1" dirty="0"/>
              <a:t>цикла</a:t>
            </a:r>
            <a:r>
              <a:rPr lang="ru-RU" dirty="0"/>
              <a:t> и служат обычно для изменения параметров </a:t>
            </a:r>
            <a:r>
              <a:rPr lang="ru-RU" i="1" dirty="0"/>
              <a:t>цикла</a:t>
            </a:r>
            <a:r>
              <a:rPr lang="ru-RU" dirty="0"/>
              <a:t>. В части модификаций можно записать несколько операторов через запятую, например:</a:t>
            </a:r>
          </a:p>
          <a:p>
            <a:pPr marL="0" indent="0">
              <a:buNone/>
            </a:pPr>
            <a:r>
              <a:rPr lang="ru-RU" dirty="0" err="1">
                <a:solidFill>
                  <a:srgbClr val="C00000"/>
                </a:solidFill>
              </a:rPr>
              <a:t>for</a:t>
            </a:r>
            <a:r>
              <a:rPr lang="ru-RU" dirty="0">
                <a:solidFill>
                  <a:srgbClr val="C00000"/>
                </a:solidFill>
              </a:rPr>
              <a:t> ( </a:t>
            </a:r>
            <a:r>
              <a:rPr lang="ru-RU" dirty="0" err="1">
                <a:solidFill>
                  <a:srgbClr val="C00000"/>
                </a:solidFill>
              </a:rPr>
              <a:t>int</a:t>
            </a:r>
            <a:r>
              <a:rPr lang="ru-RU" dirty="0">
                <a:solidFill>
                  <a:srgbClr val="C00000"/>
                </a:solidFill>
              </a:rPr>
              <a:t> i = 0, j = 20; i &lt; 5 &amp;&amp; j &gt; 10; i++, j-- ) ...</a:t>
            </a:r>
          </a:p>
          <a:p>
            <a:r>
              <a:rPr lang="ru-RU" dirty="0"/>
              <a:t>Простой или составной </a:t>
            </a:r>
            <a:r>
              <a:rPr lang="ru-RU" i="1" dirty="0"/>
              <a:t>оператор</a:t>
            </a:r>
            <a:r>
              <a:rPr lang="ru-RU" dirty="0"/>
              <a:t> представляет собой тело </a:t>
            </a:r>
            <a:r>
              <a:rPr lang="ru-RU" i="1" dirty="0"/>
              <a:t>цикла</a:t>
            </a:r>
            <a:r>
              <a:rPr lang="ru-RU" dirty="0"/>
              <a:t>. Любая из частей оператора </a:t>
            </a:r>
            <a:r>
              <a:rPr lang="ru-RU" dirty="0" err="1"/>
              <a:t>for</a:t>
            </a:r>
            <a:r>
              <a:rPr lang="ru-RU" dirty="0"/>
              <a:t> может быть опущена (но точки с запятой надо оставить на своих местах!).</a:t>
            </a:r>
          </a:p>
        </p:txBody>
      </p:sp>
    </p:spTree>
    <p:extLst>
      <p:ext uri="{BB962C8B-B14F-4D97-AF65-F5344CB8AC3E}">
        <p14:creationId xmlns:p14="http://schemas.microsoft.com/office/powerpoint/2010/main" val="280476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04056"/>
          </a:xfrm>
        </p:spPr>
        <p:txBody>
          <a:bodyPr>
            <a:normAutofit/>
          </a:bodyPr>
          <a:lstStyle/>
          <a:p>
            <a:r>
              <a:rPr lang="ru-RU" altLang="ru-RU" sz="2000" b="1" dirty="0"/>
              <a:t>Пример цикла с параметром</a:t>
            </a:r>
            <a:endParaRPr lang="ru-RU" sz="2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620688"/>
            <a:ext cx="8784976" cy="590465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68313" y="836613"/>
            <a:ext cx="8555037" cy="5472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Aft>
                <a:spcPct val="15000"/>
              </a:spcAft>
              <a:buFont typeface="Wingdings" pitchFamily="2" charset="2"/>
              <a:buNone/>
            </a:pPr>
            <a:r>
              <a:rPr lang="en-US" altLang="ru-RU" sz="2000" dirty="0" smtClean="0"/>
              <a:t>using System;</a:t>
            </a:r>
          </a:p>
          <a:p>
            <a:pPr>
              <a:lnSpc>
                <a:spcPct val="80000"/>
              </a:lnSpc>
              <a:spcAft>
                <a:spcPct val="15000"/>
              </a:spcAft>
              <a:buFont typeface="Wingdings" pitchFamily="2" charset="2"/>
              <a:buNone/>
            </a:pPr>
            <a:r>
              <a:rPr lang="en-US" altLang="ru-RU" sz="2000" dirty="0" smtClean="0"/>
              <a:t>namespace ConsoleApplication1</a:t>
            </a:r>
          </a:p>
          <a:p>
            <a:pPr>
              <a:lnSpc>
                <a:spcPct val="80000"/>
              </a:lnSpc>
              <a:spcAft>
                <a:spcPct val="15000"/>
              </a:spcAft>
              <a:buFont typeface="Wingdings" pitchFamily="2" charset="2"/>
              <a:buNone/>
            </a:pPr>
            <a:r>
              <a:rPr lang="en-US" altLang="ru-RU" sz="2000" dirty="0" smtClean="0"/>
              <a:t>{   class Class1</a:t>
            </a:r>
          </a:p>
          <a:p>
            <a:pPr>
              <a:lnSpc>
                <a:spcPct val="80000"/>
              </a:lnSpc>
              <a:spcAft>
                <a:spcPct val="15000"/>
              </a:spcAft>
              <a:buFont typeface="Wingdings" pitchFamily="2" charset="2"/>
              <a:buNone/>
            </a:pPr>
            <a:r>
              <a:rPr lang="en-US" altLang="ru-RU" sz="2000" dirty="0" smtClean="0"/>
              <a:t>    {   static void Main()</a:t>
            </a:r>
          </a:p>
          <a:p>
            <a:pPr>
              <a:lnSpc>
                <a:spcPct val="80000"/>
              </a:lnSpc>
              <a:spcAft>
                <a:spcPct val="15000"/>
              </a:spcAft>
              <a:buFont typeface="Wingdings" pitchFamily="2" charset="2"/>
              <a:buNone/>
            </a:pPr>
            <a:r>
              <a:rPr lang="en-US" altLang="ru-RU" sz="2000" dirty="0" smtClean="0"/>
              <a:t>        {</a:t>
            </a:r>
          </a:p>
          <a:p>
            <a:pPr>
              <a:lnSpc>
                <a:spcPct val="80000"/>
              </a:lnSpc>
              <a:spcAft>
                <a:spcPct val="15000"/>
              </a:spcAft>
              <a:buFont typeface="Wingdings" pitchFamily="2" charset="2"/>
              <a:buNone/>
            </a:pPr>
            <a:r>
              <a:rPr lang="en-US" altLang="ru-RU" sz="2000" dirty="0" smtClean="0"/>
              <a:t>            double </a:t>
            </a:r>
            <a:r>
              <a:rPr lang="en-US" altLang="ru-RU" sz="2000" dirty="0" err="1" smtClean="0"/>
              <a:t>Xn</a:t>
            </a:r>
            <a:r>
              <a:rPr lang="en-US" altLang="ru-RU" sz="2000" dirty="0" smtClean="0"/>
              <a:t> = -2, </a:t>
            </a:r>
            <a:r>
              <a:rPr lang="en-US" altLang="ru-RU" sz="2000" dirty="0" err="1" smtClean="0"/>
              <a:t>Xk</a:t>
            </a:r>
            <a:r>
              <a:rPr lang="en-US" altLang="ru-RU" sz="2000" dirty="0" smtClean="0"/>
              <a:t> = 12, </a:t>
            </a:r>
            <a:r>
              <a:rPr lang="en-US" altLang="ru-RU" sz="2000" dirty="0" err="1" smtClean="0"/>
              <a:t>dX</a:t>
            </a:r>
            <a:r>
              <a:rPr lang="en-US" altLang="ru-RU" sz="2000" dirty="0" smtClean="0"/>
              <a:t> = 2, t = 2, y;</a:t>
            </a:r>
          </a:p>
          <a:p>
            <a:pPr>
              <a:lnSpc>
                <a:spcPct val="80000"/>
              </a:lnSpc>
              <a:spcAft>
                <a:spcPct val="15000"/>
              </a:spcAft>
              <a:buFont typeface="Wingdings" pitchFamily="2" charset="2"/>
              <a:buNone/>
            </a:pPr>
            <a:r>
              <a:rPr lang="en-US" altLang="ru-RU" sz="2000" dirty="0" smtClean="0"/>
              <a:t>            </a:t>
            </a:r>
            <a:r>
              <a:rPr lang="en-US" altLang="ru-RU" sz="2000" dirty="0" err="1" smtClean="0"/>
              <a:t>Console.WriteLine</a:t>
            </a:r>
            <a:r>
              <a:rPr lang="en-US" altLang="ru-RU" sz="2000" dirty="0" smtClean="0"/>
              <a:t>( "|     x     |     y     |";</a:t>
            </a:r>
          </a:p>
          <a:p>
            <a:pPr>
              <a:lnSpc>
                <a:spcPct val="80000"/>
              </a:lnSpc>
              <a:spcAft>
                <a:spcPct val="15000"/>
              </a:spcAft>
              <a:buFont typeface="Wingdings" pitchFamily="2" charset="2"/>
              <a:buNone/>
            </a:pPr>
            <a:r>
              <a:rPr lang="en-US" altLang="ru-RU" sz="2000" dirty="0" smtClean="0">
                <a:solidFill>
                  <a:srgbClr val="006600"/>
                </a:solidFill>
              </a:rPr>
              <a:t>            for ( double x = </a:t>
            </a:r>
            <a:r>
              <a:rPr lang="en-US" altLang="ru-RU" sz="2000" dirty="0" err="1" smtClean="0">
                <a:solidFill>
                  <a:srgbClr val="006600"/>
                </a:solidFill>
              </a:rPr>
              <a:t>Xn</a:t>
            </a:r>
            <a:r>
              <a:rPr lang="en-US" altLang="ru-RU" sz="2000" dirty="0" smtClean="0">
                <a:solidFill>
                  <a:srgbClr val="006600"/>
                </a:solidFill>
              </a:rPr>
              <a:t>; x &lt;= </a:t>
            </a:r>
            <a:r>
              <a:rPr lang="en-US" altLang="ru-RU" sz="2000" dirty="0" err="1" smtClean="0">
                <a:solidFill>
                  <a:srgbClr val="006600"/>
                </a:solidFill>
              </a:rPr>
              <a:t>Xk</a:t>
            </a:r>
            <a:r>
              <a:rPr lang="en-US" altLang="ru-RU" sz="2000" dirty="0" smtClean="0">
                <a:solidFill>
                  <a:srgbClr val="006600"/>
                </a:solidFill>
              </a:rPr>
              <a:t>; x += </a:t>
            </a:r>
            <a:r>
              <a:rPr lang="en-US" altLang="ru-RU" sz="2000" dirty="0" err="1" smtClean="0">
                <a:solidFill>
                  <a:srgbClr val="006600"/>
                </a:solidFill>
              </a:rPr>
              <a:t>dX</a:t>
            </a:r>
            <a:r>
              <a:rPr lang="en-US" altLang="ru-RU" sz="2000" dirty="0" smtClean="0">
                <a:solidFill>
                  <a:srgbClr val="006600"/>
                </a:solidFill>
              </a:rPr>
              <a:t> )</a:t>
            </a:r>
          </a:p>
          <a:p>
            <a:pPr>
              <a:lnSpc>
                <a:spcPct val="80000"/>
              </a:lnSpc>
              <a:spcAft>
                <a:spcPct val="15000"/>
              </a:spcAft>
              <a:buFont typeface="Wingdings" pitchFamily="2" charset="2"/>
              <a:buNone/>
            </a:pPr>
            <a:r>
              <a:rPr lang="en-US" altLang="ru-RU" sz="2000" dirty="0" smtClean="0"/>
              <a:t>            {</a:t>
            </a:r>
          </a:p>
          <a:p>
            <a:pPr>
              <a:lnSpc>
                <a:spcPct val="80000"/>
              </a:lnSpc>
              <a:spcAft>
                <a:spcPct val="15000"/>
              </a:spcAft>
              <a:buFont typeface="Wingdings" pitchFamily="2" charset="2"/>
              <a:buNone/>
            </a:pPr>
            <a:r>
              <a:rPr lang="en-US" altLang="ru-RU" sz="2000" dirty="0" smtClean="0"/>
              <a:t>                y = t * x;</a:t>
            </a:r>
          </a:p>
          <a:p>
            <a:pPr>
              <a:lnSpc>
                <a:spcPct val="80000"/>
              </a:lnSpc>
              <a:spcAft>
                <a:spcPct val="15000"/>
              </a:spcAft>
              <a:buFont typeface="Wingdings" pitchFamily="2" charset="2"/>
              <a:buNone/>
            </a:pPr>
            <a:r>
              <a:rPr lang="en-US" altLang="ru-RU" sz="2000" dirty="0" smtClean="0"/>
              <a:t>                </a:t>
            </a:r>
            <a:r>
              <a:rPr lang="en-US" altLang="ru-RU" sz="2000" dirty="0" err="1" smtClean="0"/>
              <a:t>Console.WriteLine</a:t>
            </a:r>
            <a:r>
              <a:rPr lang="en-US" altLang="ru-RU" sz="2000" dirty="0" smtClean="0"/>
              <a:t>( "| {0,9} | {1,9} |", x, y );  </a:t>
            </a:r>
          </a:p>
          <a:p>
            <a:pPr>
              <a:lnSpc>
                <a:spcPct val="80000"/>
              </a:lnSpc>
              <a:spcAft>
                <a:spcPct val="15000"/>
              </a:spcAft>
              <a:buFont typeface="Wingdings" pitchFamily="2" charset="2"/>
              <a:buNone/>
            </a:pPr>
            <a:r>
              <a:rPr lang="en-US" altLang="ru-RU" sz="2000" dirty="0" smtClean="0"/>
              <a:t>            </a:t>
            </a:r>
            <a:r>
              <a:rPr lang="ru-RU" altLang="ru-RU" sz="2000" dirty="0" smtClean="0"/>
              <a:t>}</a:t>
            </a:r>
          </a:p>
          <a:p>
            <a:pPr>
              <a:lnSpc>
                <a:spcPct val="80000"/>
              </a:lnSpc>
              <a:spcAft>
                <a:spcPct val="15000"/>
              </a:spcAft>
              <a:buFont typeface="Wingdings" pitchFamily="2" charset="2"/>
              <a:buNone/>
            </a:pPr>
            <a:r>
              <a:rPr lang="ru-RU" altLang="ru-RU" sz="2000" dirty="0" smtClean="0"/>
              <a:t>        }</a:t>
            </a:r>
          </a:p>
          <a:p>
            <a:pPr>
              <a:lnSpc>
                <a:spcPct val="80000"/>
              </a:lnSpc>
              <a:spcAft>
                <a:spcPct val="15000"/>
              </a:spcAft>
              <a:buFont typeface="Wingdings" pitchFamily="2" charset="2"/>
              <a:buNone/>
            </a:pPr>
            <a:r>
              <a:rPr lang="ru-RU" altLang="ru-RU" sz="2000" dirty="0" smtClean="0"/>
              <a:t>    }</a:t>
            </a:r>
          </a:p>
          <a:p>
            <a:pPr>
              <a:lnSpc>
                <a:spcPct val="80000"/>
              </a:lnSpc>
              <a:spcAft>
                <a:spcPct val="15000"/>
              </a:spcAft>
              <a:buFont typeface="Wingdings" pitchFamily="2" charset="2"/>
              <a:buNone/>
            </a:pPr>
            <a:r>
              <a:rPr lang="ru-RU" altLang="ru-RU" sz="2000" smtClean="0"/>
              <a:t>}</a:t>
            </a:r>
            <a:endParaRPr lang="ru-RU" altLang="ru-RU" sz="2000" dirty="0"/>
          </a:p>
        </p:txBody>
      </p:sp>
    </p:spTree>
    <p:extLst>
      <p:ext uri="{BB962C8B-B14F-4D97-AF65-F5344CB8AC3E}">
        <p14:creationId xmlns:p14="http://schemas.microsoft.com/office/powerpoint/2010/main" val="244605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en-US" dirty="0"/>
              <a:t>Управление потоком </a:t>
            </a:r>
            <a:r>
              <a:rPr lang="ru-RU" altLang="en-US" dirty="0" smtClean="0"/>
              <a:t>выполнения</a:t>
            </a:r>
          </a:p>
          <a:p>
            <a:r>
              <a:rPr lang="ru-RU" dirty="0" smtClean="0"/>
              <a:t>Исключения</a:t>
            </a:r>
            <a:endParaRPr lang="en-US" dirty="0" smtClean="0"/>
          </a:p>
          <a:p>
            <a:r>
              <a:rPr lang="ru-RU" dirty="0" smtClean="0"/>
              <a:t>Классы</a:t>
            </a:r>
          </a:p>
          <a:p>
            <a:pPr lvl="1"/>
            <a:r>
              <a:rPr lang="ru-RU" dirty="0" smtClean="0"/>
              <a:t>Описание класса</a:t>
            </a:r>
          </a:p>
          <a:p>
            <a:pPr lvl="1"/>
            <a:r>
              <a:rPr lang="ru-RU" dirty="0" smtClean="0"/>
              <a:t>Элементы класса</a:t>
            </a:r>
          </a:p>
          <a:p>
            <a:pPr lvl="1"/>
            <a:r>
              <a:rPr lang="ru-RU" dirty="0" smtClean="0"/>
              <a:t>Создание экземпляра </a:t>
            </a:r>
            <a:r>
              <a:rPr lang="ru-RU" dirty="0" smtClean="0"/>
              <a:t>класса</a:t>
            </a:r>
          </a:p>
          <a:p>
            <a:pPr lvl="1"/>
            <a:r>
              <a:rPr lang="ru-RU" dirty="0" smtClean="0"/>
              <a:t>Подробнее о полях и методах класса</a:t>
            </a:r>
          </a:p>
          <a:p>
            <a:pPr lvl="1"/>
            <a:r>
              <a:rPr lang="ru-RU" dirty="0" smtClean="0"/>
              <a:t>Некоторые особые элементы класса </a:t>
            </a:r>
            <a:endParaRPr lang="ru-RU" dirty="0" smtClean="0"/>
          </a:p>
          <a:p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01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 smtClean="0"/>
              <a:t>Цикл </a:t>
            </a:r>
            <a:r>
              <a:rPr lang="ru-RU" altLang="en-US" dirty="0" err="1" smtClean="0"/>
              <a:t>foreach</a:t>
            </a:r>
            <a:endParaRPr lang="ru-RU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229600" cy="5257800"/>
          </a:xfrm>
        </p:spPr>
        <p:txBody>
          <a:bodyPr>
            <a:normAutofit fontScale="55000" lnSpcReduction="20000"/>
          </a:bodyPr>
          <a:lstStyle/>
          <a:p>
            <a:r>
              <a:rPr lang="ru-RU" altLang="en-US" dirty="0" err="1" smtClean="0"/>
              <a:t>foreach</a:t>
            </a:r>
            <a:r>
              <a:rPr lang="ru-RU" altLang="en-US" dirty="0" smtClean="0"/>
              <a:t> (</a:t>
            </a:r>
            <a:r>
              <a:rPr lang="en-US" altLang="en-US" b="1" dirty="0" smtClean="0"/>
              <a:t>&lt;</a:t>
            </a:r>
            <a:r>
              <a:rPr lang="ru-RU" altLang="en-US" b="1" dirty="0" smtClean="0"/>
              <a:t>тип</a:t>
            </a:r>
            <a:r>
              <a:rPr lang="en-US" altLang="en-US" b="1" dirty="0" smtClean="0"/>
              <a:t>&gt;</a:t>
            </a:r>
            <a:r>
              <a:rPr lang="ru-RU" altLang="en-US" b="1" dirty="0" smtClean="0"/>
              <a:t> </a:t>
            </a:r>
            <a:r>
              <a:rPr lang="en-US" altLang="en-US" b="1" dirty="0" smtClean="0"/>
              <a:t>&lt;</a:t>
            </a:r>
            <a:r>
              <a:rPr lang="ru-RU" altLang="en-US" b="1" dirty="0" smtClean="0"/>
              <a:t>идентификатор</a:t>
            </a:r>
            <a:r>
              <a:rPr lang="en-US" altLang="en-US" b="1" dirty="0" smtClean="0"/>
              <a:t>&gt;</a:t>
            </a:r>
            <a:r>
              <a:rPr lang="ru-RU" altLang="en-US" dirty="0" smtClean="0"/>
              <a:t> </a:t>
            </a:r>
            <a:r>
              <a:rPr lang="ru-RU" altLang="en-US" dirty="0" err="1" smtClean="0"/>
              <a:t>in</a:t>
            </a:r>
            <a:r>
              <a:rPr lang="ru-RU" altLang="en-US" dirty="0" smtClean="0"/>
              <a:t> </a:t>
            </a:r>
            <a:r>
              <a:rPr lang="en-US" altLang="en-US" b="1" dirty="0" smtClean="0"/>
              <a:t>&lt;</a:t>
            </a:r>
            <a:r>
              <a:rPr lang="ru-RU" altLang="en-US" b="1" dirty="0" smtClean="0"/>
              <a:t>выражение</a:t>
            </a:r>
            <a:r>
              <a:rPr lang="en-US" altLang="en-US" b="1" dirty="0" smtClean="0"/>
              <a:t>&gt;</a:t>
            </a:r>
            <a:r>
              <a:rPr lang="ru-RU" altLang="en-US" dirty="0" smtClean="0"/>
              <a:t>) </a:t>
            </a:r>
            <a:r>
              <a:rPr lang="en-US" altLang="en-US" b="1" dirty="0" smtClean="0"/>
              <a:t>&lt;</a:t>
            </a:r>
            <a:r>
              <a:rPr lang="ru-RU" altLang="en-US" b="1" dirty="0" smtClean="0"/>
              <a:t>код</a:t>
            </a:r>
            <a:r>
              <a:rPr lang="en-US" altLang="en-US" b="1" dirty="0" smtClean="0"/>
              <a:t>&gt;</a:t>
            </a:r>
            <a:endParaRPr lang="ru-RU" altLang="en-US" b="1" dirty="0" smtClean="0"/>
          </a:p>
          <a:p>
            <a:r>
              <a:rPr lang="en-US" altLang="en-US" b="1" dirty="0" smtClean="0"/>
              <a:t>&lt;</a:t>
            </a:r>
            <a:r>
              <a:rPr lang="ru-RU" altLang="en-US" b="1" dirty="0" smtClean="0"/>
              <a:t>тип</a:t>
            </a:r>
            <a:r>
              <a:rPr lang="en-US" altLang="en-US" b="1" dirty="0" smtClean="0"/>
              <a:t>&gt;</a:t>
            </a:r>
            <a:r>
              <a:rPr lang="ru-RU" altLang="en-US" b="1" dirty="0" smtClean="0"/>
              <a:t> </a:t>
            </a:r>
            <a:r>
              <a:rPr lang="en-US" altLang="en-US" b="1" dirty="0" smtClean="0"/>
              <a:t>&lt;</a:t>
            </a:r>
            <a:r>
              <a:rPr lang="ru-RU" altLang="en-US" b="1" dirty="0" smtClean="0"/>
              <a:t>идентификатор</a:t>
            </a:r>
            <a:r>
              <a:rPr lang="en-US" altLang="en-US" b="1" dirty="0" smtClean="0"/>
              <a:t>&gt;</a:t>
            </a:r>
            <a:r>
              <a:rPr lang="ru-RU" altLang="en-US" b="1" dirty="0" smtClean="0"/>
              <a:t> </a:t>
            </a:r>
            <a:r>
              <a:rPr lang="ru-RU" altLang="en-US" dirty="0" smtClean="0"/>
              <a:t>определяют итерационную переменную (</a:t>
            </a:r>
            <a:r>
              <a:rPr lang="en-US" altLang="en-US" dirty="0" smtClean="0"/>
              <a:t>read only!)</a:t>
            </a:r>
          </a:p>
          <a:p>
            <a:r>
              <a:rPr lang="en-US" altLang="en-US" b="1" dirty="0" smtClean="0"/>
              <a:t>&lt;</a:t>
            </a:r>
            <a:r>
              <a:rPr lang="ru-RU" altLang="en-US" b="1" dirty="0" smtClean="0"/>
              <a:t>выражение</a:t>
            </a:r>
            <a:r>
              <a:rPr lang="en-US" altLang="en-US" b="1" dirty="0" smtClean="0"/>
              <a:t>&gt; </a:t>
            </a:r>
            <a:r>
              <a:rPr lang="ru-RU" altLang="en-US" dirty="0" smtClean="0"/>
              <a:t>должен вычисляться в экземпляр типа, реализующего интерфейс  </a:t>
            </a:r>
            <a:r>
              <a:rPr lang="ru-RU" altLang="en-US" dirty="0" err="1" smtClean="0"/>
              <a:t>System.Collections.IEnumerable</a:t>
            </a:r>
            <a:r>
              <a:rPr lang="ru-RU" altLang="en-US" dirty="0" smtClean="0"/>
              <a:t>.</a:t>
            </a:r>
          </a:p>
          <a:p>
            <a:r>
              <a:rPr lang="ru-RU" altLang="en-US" dirty="0" smtClean="0"/>
              <a:t>Порядок перебора элементов определяется реализацией </a:t>
            </a:r>
            <a:r>
              <a:rPr lang="ru-RU" altLang="en-US" dirty="0" err="1" smtClean="0"/>
              <a:t>IEnumerable</a:t>
            </a:r>
            <a:r>
              <a:rPr lang="ru-RU" altLang="en-US" dirty="0" smtClean="0"/>
              <a:t> в классе </a:t>
            </a:r>
            <a:r>
              <a:rPr lang="en-US" altLang="en-US" b="1" dirty="0" smtClean="0"/>
              <a:t>&lt;</a:t>
            </a:r>
            <a:r>
              <a:rPr lang="ru-RU" altLang="en-US" b="1" dirty="0" smtClean="0"/>
              <a:t>выражения</a:t>
            </a:r>
            <a:r>
              <a:rPr lang="en-US" altLang="en-US" b="1" dirty="0" smtClean="0"/>
              <a:t>&gt;</a:t>
            </a:r>
            <a:r>
              <a:rPr lang="ru-RU" altLang="en-US" dirty="0" smtClean="0"/>
              <a:t>. </a:t>
            </a:r>
          </a:p>
          <a:p>
            <a:r>
              <a:rPr lang="ru-RU" altLang="en-US" dirty="0" smtClean="0"/>
              <a:t>Фактически, компилятор преобразует конструкцию </a:t>
            </a:r>
            <a:r>
              <a:rPr lang="en-US" altLang="en-US" dirty="0" err="1" smtClean="0"/>
              <a:t>foreach</a:t>
            </a:r>
            <a:r>
              <a:rPr lang="en-US" altLang="en-US" dirty="0" smtClean="0"/>
              <a:t> </a:t>
            </a:r>
            <a:r>
              <a:rPr lang="ru-RU" altLang="en-US" dirty="0" smtClean="0"/>
              <a:t>в следующий код:</a:t>
            </a:r>
          </a:p>
          <a:p>
            <a:pPr marL="457200" lvl="1" indent="0">
              <a:buNone/>
            </a:pPr>
            <a:r>
              <a:rPr lang="en-US" altLang="en-US" dirty="0" err="1" smtClean="0"/>
              <a:t>IEnumerator</a:t>
            </a:r>
            <a:r>
              <a:rPr lang="en-US" altLang="en-US" dirty="0" smtClean="0"/>
              <a:t> enumerator =</a:t>
            </a:r>
            <a:r>
              <a:rPr lang="ru-RU" altLang="en-US" dirty="0" smtClean="0"/>
              <a:t> </a:t>
            </a:r>
            <a:r>
              <a:rPr lang="en-US" altLang="en-US" dirty="0" smtClean="0"/>
              <a:t> ((</a:t>
            </a:r>
            <a:r>
              <a:rPr lang="en-US" altLang="en-US" dirty="0" err="1" smtClean="0"/>
              <a:t>System.Collections.IEnumerable</a:t>
            </a:r>
            <a:r>
              <a:rPr lang="en-US" altLang="en-US" dirty="0" smtClean="0"/>
              <a:t>)(collection)).</a:t>
            </a:r>
            <a:r>
              <a:rPr lang="en-US" altLang="en-US" dirty="0" err="1" smtClean="0"/>
              <a:t>GetEnumerator</a:t>
            </a:r>
            <a:r>
              <a:rPr lang="en-US" altLang="en-US" dirty="0" smtClean="0"/>
              <a:t>();</a:t>
            </a:r>
            <a:endParaRPr lang="ru-RU" altLang="en-US" dirty="0" smtClean="0"/>
          </a:p>
          <a:p>
            <a:pPr marL="457200" lvl="1" indent="0">
              <a:buNone/>
            </a:pPr>
            <a:r>
              <a:rPr lang="en-US" altLang="en-US" dirty="0" smtClean="0"/>
              <a:t>try </a:t>
            </a:r>
            <a:endParaRPr lang="ru-RU" altLang="en-US" dirty="0" smtClean="0"/>
          </a:p>
          <a:p>
            <a:pPr marL="457200" lvl="1" indent="0">
              <a:buNone/>
            </a:pPr>
            <a:r>
              <a:rPr lang="en-US" altLang="en-US" dirty="0" smtClean="0"/>
              <a:t>{   </a:t>
            </a:r>
            <a:endParaRPr lang="ru-RU" altLang="en-US" dirty="0" smtClean="0"/>
          </a:p>
          <a:p>
            <a:pPr marL="457200" lvl="1" indent="0">
              <a:buNone/>
            </a:pPr>
            <a:r>
              <a:rPr lang="ru-RU" altLang="en-US" dirty="0" smtClean="0"/>
              <a:t>  </a:t>
            </a:r>
            <a:r>
              <a:rPr lang="en-US" altLang="en-US" dirty="0" smtClean="0"/>
              <a:t>while (</a:t>
            </a:r>
            <a:r>
              <a:rPr lang="en-US" altLang="en-US" dirty="0" err="1" smtClean="0"/>
              <a:t>enumerator.MoveNext</a:t>
            </a:r>
            <a:r>
              <a:rPr lang="en-US" altLang="en-US" dirty="0" smtClean="0"/>
              <a:t>()) </a:t>
            </a:r>
            <a:endParaRPr lang="ru-RU" altLang="en-US" dirty="0" smtClean="0"/>
          </a:p>
          <a:p>
            <a:pPr marL="457200" lvl="1" indent="0">
              <a:buNone/>
            </a:pPr>
            <a:r>
              <a:rPr lang="ru-RU" altLang="en-US" dirty="0" smtClean="0"/>
              <a:t>  </a:t>
            </a:r>
            <a:r>
              <a:rPr lang="en-US" altLang="en-US" dirty="0" smtClean="0"/>
              <a:t>{      </a:t>
            </a:r>
            <a:endParaRPr lang="ru-RU" altLang="en-US" dirty="0" smtClean="0"/>
          </a:p>
          <a:p>
            <a:pPr marL="457200" lvl="1" indent="0">
              <a:buNone/>
            </a:pPr>
            <a:r>
              <a:rPr lang="ru-RU" altLang="en-US" dirty="0" smtClean="0"/>
              <a:t>    </a:t>
            </a:r>
            <a:r>
              <a:rPr lang="en-US" altLang="en-US" dirty="0" err="1" smtClean="0"/>
              <a:t>ElementType</a:t>
            </a:r>
            <a:r>
              <a:rPr lang="en-US" altLang="en-US" dirty="0" smtClean="0"/>
              <a:t> element = (</a:t>
            </a:r>
            <a:r>
              <a:rPr lang="en-US" altLang="en-US" dirty="0" err="1" smtClean="0"/>
              <a:t>ElementType</a:t>
            </a:r>
            <a:r>
              <a:rPr lang="en-US" altLang="en-US" dirty="0" smtClean="0"/>
              <a:t>)</a:t>
            </a:r>
            <a:r>
              <a:rPr lang="en-US" altLang="en-US" dirty="0" err="1" smtClean="0"/>
              <a:t>enumerator.Current</a:t>
            </a:r>
            <a:r>
              <a:rPr lang="en-US" altLang="en-US" dirty="0" smtClean="0"/>
              <a:t>;</a:t>
            </a:r>
            <a:endParaRPr lang="ru-RU" altLang="en-US" dirty="0" smtClean="0"/>
          </a:p>
          <a:p>
            <a:pPr marL="457200" lvl="1" indent="0">
              <a:buNone/>
            </a:pPr>
            <a:r>
              <a:rPr lang="ru-RU" altLang="en-US" dirty="0" smtClean="0"/>
              <a:t>    </a:t>
            </a:r>
            <a:r>
              <a:rPr lang="en-US" altLang="en-US" dirty="0" smtClean="0"/>
              <a:t>&lt;</a:t>
            </a:r>
            <a:r>
              <a:rPr lang="ru-RU" altLang="en-US" dirty="0" smtClean="0"/>
              <a:t>код</a:t>
            </a:r>
            <a:r>
              <a:rPr lang="en-US" altLang="en-US" dirty="0" smtClean="0"/>
              <a:t>&gt;</a:t>
            </a:r>
            <a:r>
              <a:rPr lang="ru-RU" altLang="en-US" dirty="0" smtClean="0"/>
              <a:t>;</a:t>
            </a:r>
          </a:p>
          <a:p>
            <a:pPr marL="457200" lvl="1" indent="0">
              <a:buNone/>
            </a:pPr>
            <a:r>
              <a:rPr lang="ru-RU" altLang="en-US" dirty="0" smtClean="0"/>
              <a:t>  }</a:t>
            </a:r>
          </a:p>
          <a:p>
            <a:pPr marL="457200" lvl="1" indent="0">
              <a:buNone/>
            </a:pPr>
            <a:r>
              <a:rPr lang="ru-RU" altLang="en-US" dirty="0" smtClean="0"/>
              <a:t>}</a:t>
            </a:r>
          </a:p>
          <a:p>
            <a:pPr marL="457200" lvl="1" indent="0">
              <a:buNone/>
            </a:pPr>
            <a:r>
              <a:rPr lang="ru-RU" altLang="en-US" dirty="0" err="1" smtClean="0"/>
              <a:t>finally</a:t>
            </a:r>
            <a:r>
              <a:rPr lang="ru-RU" altLang="en-US" dirty="0" smtClean="0"/>
              <a:t> </a:t>
            </a:r>
          </a:p>
          <a:p>
            <a:pPr marL="457200" lvl="1" indent="0">
              <a:buNone/>
            </a:pPr>
            <a:r>
              <a:rPr lang="ru-RU" altLang="en-US" dirty="0" smtClean="0"/>
              <a:t>{   </a:t>
            </a:r>
          </a:p>
          <a:p>
            <a:pPr marL="457200" lvl="1" indent="0">
              <a:buNone/>
            </a:pPr>
            <a:r>
              <a:rPr lang="ru-RU" altLang="en-US" dirty="0" smtClean="0"/>
              <a:t>  </a:t>
            </a:r>
            <a:r>
              <a:rPr lang="ru-RU" altLang="en-US" dirty="0" err="1" smtClean="0"/>
              <a:t>IDisposable</a:t>
            </a:r>
            <a:r>
              <a:rPr lang="ru-RU" altLang="en-US" dirty="0" smtClean="0"/>
              <a:t> </a:t>
            </a:r>
            <a:r>
              <a:rPr lang="ru-RU" altLang="en-US" dirty="0" err="1" smtClean="0"/>
              <a:t>disposable</a:t>
            </a:r>
            <a:r>
              <a:rPr lang="ru-RU" altLang="en-US" dirty="0" smtClean="0"/>
              <a:t> = </a:t>
            </a:r>
            <a:r>
              <a:rPr lang="ru-RU" altLang="en-US" dirty="0" err="1" smtClean="0"/>
              <a:t>enumerator</a:t>
            </a:r>
            <a:r>
              <a:rPr lang="ru-RU" altLang="en-US" dirty="0" smtClean="0"/>
              <a:t> </a:t>
            </a:r>
            <a:r>
              <a:rPr lang="ru-RU" altLang="en-US" dirty="0" err="1" smtClean="0"/>
              <a:t>as</a:t>
            </a:r>
            <a:r>
              <a:rPr lang="ru-RU" altLang="en-US" dirty="0" smtClean="0"/>
              <a:t> </a:t>
            </a:r>
            <a:r>
              <a:rPr lang="ru-RU" altLang="en-US" dirty="0" err="1" smtClean="0"/>
              <a:t>System.IDisposable</a:t>
            </a:r>
            <a:r>
              <a:rPr lang="ru-RU" altLang="en-US" dirty="0" smtClean="0"/>
              <a:t>;</a:t>
            </a:r>
          </a:p>
          <a:p>
            <a:pPr marL="457200" lvl="1" indent="0">
              <a:buNone/>
            </a:pPr>
            <a:r>
              <a:rPr lang="ru-RU" altLang="en-US" dirty="0" smtClean="0"/>
              <a:t>  </a:t>
            </a:r>
            <a:r>
              <a:rPr lang="ru-RU" altLang="en-US" dirty="0" err="1" smtClean="0"/>
              <a:t>if</a:t>
            </a:r>
            <a:r>
              <a:rPr lang="ru-RU" altLang="en-US" dirty="0" smtClean="0"/>
              <a:t> (</a:t>
            </a:r>
            <a:r>
              <a:rPr lang="ru-RU" altLang="en-US" dirty="0" err="1" smtClean="0"/>
              <a:t>disposable</a:t>
            </a:r>
            <a:r>
              <a:rPr lang="ru-RU" altLang="en-US" dirty="0" smtClean="0"/>
              <a:t> != </a:t>
            </a:r>
            <a:r>
              <a:rPr lang="ru-RU" altLang="en-US" dirty="0" err="1" smtClean="0"/>
              <a:t>null</a:t>
            </a:r>
            <a:r>
              <a:rPr lang="ru-RU" altLang="en-US" dirty="0" smtClean="0"/>
              <a:t>) </a:t>
            </a:r>
            <a:r>
              <a:rPr lang="ru-RU" altLang="en-US" dirty="0" err="1" smtClean="0"/>
              <a:t>disposable.Dispose</a:t>
            </a:r>
            <a:r>
              <a:rPr lang="ru-RU" altLang="en-US" dirty="0" smtClean="0"/>
              <a:t>();</a:t>
            </a:r>
          </a:p>
          <a:p>
            <a:pPr marL="457200" lvl="1" indent="0">
              <a:buNone/>
            </a:pPr>
            <a:r>
              <a:rPr lang="ru-RU" altLang="en-US" dirty="0" smtClean="0"/>
              <a:t>} </a:t>
            </a:r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114489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Цикл </a:t>
            </a:r>
            <a:r>
              <a:rPr lang="ru-RU" altLang="en-US" dirty="0" err="1" smtClean="0"/>
              <a:t>foreach</a:t>
            </a:r>
            <a:r>
              <a:rPr lang="en-US" altLang="en-US" dirty="0" smtClean="0"/>
              <a:t> -</a:t>
            </a:r>
            <a:r>
              <a:rPr lang="ru-RU" altLang="en-US" dirty="0" smtClean="0"/>
              <a:t>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ForEachTest</a:t>
            </a:r>
            <a:endParaRPr lang="en-US" sz="4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4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4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en-US" sz="4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fibarray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 { 0, 1, 1, 2, 3, 5, 8, 13 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ru-RU" b="1" dirty="0" smtClean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ru-RU" b="1" dirty="0" smtClean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3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      </a:t>
            </a:r>
            <a:r>
              <a:rPr lang="en-US" sz="33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33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реализация перебора через </a:t>
            </a:r>
            <a:r>
              <a:rPr lang="en-US" sz="3300" b="1" dirty="0" err="1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ru-RU" sz="33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b="1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element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fibarray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4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endParaRPr lang="en-US" sz="4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System.Console.WriteLine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(element);</a:t>
            </a:r>
            <a:endParaRPr lang="en-US" sz="4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4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System.Console.WriteLine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4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4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реализация перебора через </a:t>
            </a:r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ru-RU" b="1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fibarray.Length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en-US" sz="4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endParaRPr lang="en-US" sz="4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System.Console.WriteLine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fibarray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  <a:endParaRPr lang="en-US" sz="4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System.Console.WriteLine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4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4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4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4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22501" y="332656"/>
            <a:ext cx="8229600" cy="1268760"/>
          </a:xfrm>
        </p:spPr>
        <p:txBody>
          <a:bodyPr>
            <a:noAutofit/>
          </a:bodyPr>
          <a:lstStyle/>
          <a:p>
            <a:r>
              <a:rPr lang="ru-RU" dirty="0"/>
              <a:t>Обработка исключительных ситуаций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i="1" dirty="0"/>
              <a:t>Исключительная ситуация</a:t>
            </a:r>
            <a:r>
              <a:rPr lang="ru-RU" dirty="0"/>
              <a:t>, или </a:t>
            </a:r>
            <a:r>
              <a:rPr lang="ru-RU" b="1" i="1" dirty="0"/>
              <a:t>исключение</a:t>
            </a:r>
            <a:r>
              <a:rPr lang="ru-RU" dirty="0"/>
              <a:t>, — это возникновение аварийного события, которое может порождаться некорректным использованием аппаратуры или неправильной работой программы, например, делением на ноль или переполнением. Обычно эти события приводят к завершению программы с системным сообщением об ошибке. С# дает программисту возможность восстановить работоспособность программы и продолжить ее выполнение.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0347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32048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Обработка исключительных ситуаций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054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Исключения С# не поддерживают обработку асинхронных событий, таких как ошибки оборудования или прерывания, например, нажатие клавиш </a:t>
            </a:r>
            <a:r>
              <a:rPr lang="ru-RU" b="1" dirty="0" err="1"/>
              <a:t>Ctrl</a:t>
            </a:r>
            <a:r>
              <a:rPr lang="ru-RU" dirty="0"/>
              <a:t> + </a:t>
            </a:r>
            <a:r>
              <a:rPr lang="ru-RU" b="1" dirty="0"/>
              <a:t>C</a:t>
            </a:r>
            <a:r>
              <a:rPr lang="ru-RU" dirty="0"/>
              <a:t>. Механизм исключений предназначен только для событий, которые могут произойти в результате работы самой программы и указываются явным образом. Исключения возникают тогда, когда некоторая часть программы не смогла сделать то, что от нее требовалось. При этом другая часть программы может попытаться сделать что-нибудь иное.</a:t>
            </a:r>
          </a:p>
        </p:txBody>
      </p:sp>
    </p:spTree>
    <p:extLst>
      <p:ext uri="{BB962C8B-B14F-4D97-AF65-F5344CB8AC3E}">
        <p14:creationId xmlns:p14="http://schemas.microsoft.com/office/powerpoint/2010/main" val="478804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04056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Обработка исключительных ситуаций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i="1" dirty="0"/>
              <a:t>Исключения позволяют логически разделить вычислительный процесс на две части</a:t>
            </a:r>
            <a:r>
              <a:rPr lang="ru-RU" dirty="0"/>
              <a:t> — </a:t>
            </a:r>
            <a:r>
              <a:rPr lang="ru-RU" i="1" dirty="0"/>
              <a:t>обнаружение аварийной ситуации и ее обработка</a:t>
            </a:r>
            <a:r>
              <a:rPr lang="ru-RU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ru-RU" i="1" dirty="0" smtClean="0"/>
              <a:t>Функция</a:t>
            </a:r>
            <a:r>
              <a:rPr lang="ru-RU" dirty="0"/>
              <a:t>, обнаружившая ошибку, может не знать, что предпринимать для ее исправления, а использующий эту </a:t>
            </a:r>
            <a:r>
              <a:rPr lang="ru-RU" i="1" dirty="0"/>
              <a:t>функцию код</a:t>
            </a:r>
            <a:r>
              <a:rPr lang="ru-RU" dirty="0"/>
              <a:t> может знать, что делать, но не уметь </a:t>
            </a:r>
            <a:r>
              <a:rPr lang="ru-RU" dirty="0" smtClean="0"/>
              <a:t>определить </a:t>
            </a:r>
            <a:r>
              <a:rPr lang="ru-RU" i="1" dirty="0" smtClean="0"/>
              <a:t>место</a:t>
            </a:r>
            <a:r>
              <a:rPr lang="ru-RU" dirty="0"/>
              <a:t> возникновения. Это особенно актуально при использовании библиотечных функций и программ, состоящих из многих модулей.</a:t>
            </a:r>
          </a:p>
        </p:txBody>
      </p:sp>
    </p:spTree>
    <p:extLst>
      <p:ext uri="{BB962C8B-B14F-4D97-AF65-F5344CB8AC3E}">
        <p14:creationId xmlns:p14="http://schemas.microsoft.com/office/powerpoint/2010/main" val="4091986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360040"/>
          </a:xfrm>
        </p:spPr>
        <p:txBody>
          <a:bodyPr>
            <a:normAutofit fontScale="90000"/>
          </a:bodyPr>
          <a:lstStyle/>
          <a:p>
            <a:r>
              <a:rPr lang="ru-RU" sz="2000" b="1" dirty="0" smtClean="0"/>
              <a:t>Обработка исключительных ситуаций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96752"/>
            <a:ext cx="8712968" cy="504056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Исключения </a:t>
            </a:r>
            <a:r>
              <a:rPr lang="ru-RU" dirty="0"/>
              <a:t>генерирует либо среда выполнения, либо программист с помощью оператора </a:t>
            </a:r>
            <a:r>
              <a:rPr lang="ru-RU" dirty="0" err="1">
                <a:solidFill>
                  <a:srgbClr val="C00000"/>
                </a:solidFill>
              </a:rPr>
              <a:t>throw</a:t>
            </a:r>
            <a:r>
              <a:rPr lang="ru-RU" dirty="0"/>
              <a:t>. </a:t>
            </a:r>
            <a:r>
              <a:rPr lang="ru-RU" dirty="0" smtClean="0"/>
              <a:t>Стандартные </a:t>
            </a:r>
            <a:r>
              <a:rPr lang="ru-RU" dirty="0"/>
              <a:t>исключения, генерируемые </a:t>
            </a:r>
            <a:r>
              <a:rPr lang="ru-RU" dirty="0" smtClean="0"/>
              <a:t>средой, определены </a:t>
            </a:r>
            <a:r>
              <a:rPr lang="ru-RU" dirty="0"/>
              <a:t>в пространстве имен </a:t>
            </a:r>
            <a:r>
              <a:rPr lang="ru-RU" dirty="0" err="1">
                <a:solidFill>
                  <a:srgbClr val="C00000"/>
                </a:solidFill>
              </a:rPr>
              <a:t>System</a:t>
            </a:r>
            <a:r>
              <a:rPr lang="ru-RU" dirty="0"/>
              <a:t>. Все они являются потомками класса </a:t>
            </a:r>
            <a:r>
              <a:rPr lang="ru-RU" dirty="0" err="1">
                <a:solidFill>
                  <a:srgbClr val="C00000"/>
                </a:solidFill>
              </a:rPr>
              <a:t>Exception</a:t>
            </a:r>
            <a:r>
              <a:rPr lang="ru-RU" dirty="0"/>
              <a:t>, а точнее, потомками его потомка </a:t>
            </a:r>
            <a:r>
              <a:rPr lang="ru-RU" dirty="0" err="1">
                <a:solidFill>
                  <a:srgbClr val="C00000"/>
                </a:solidFill>
              </a:rPr>
              <a:t>SystemException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3100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76672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Обработка исключительных ситуаций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b="1" dirty="0"/>
              <a:t>Часто используемые </a:t>
            </a:r>
            <a:r>
              <a:rPr lang="ru-RU" sz="2000" b="1" dirty="0" smtClean="0"/>
              <a:t>стандартные исключения</a:t>
            </a:r>
            <a:endParaRPr lang="ru-RU" sz="2000" b="1" dirty="0"/>
          </a:p>
          <a:p>
            <a:pPr marL="0" indent="0" algn="ctr">
              <a:buNone/>
            </a:pP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46" y="980728"/>
            <a:ext cx="7780409" cy="553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68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Autofit/>
          </a:bodyPr>
          <a:lstStyle/>
          <a:p>
            <a:r>
              <a:rPr lang="ru-RU" sz="2000" b="1" dirty="0" smtClean="0"/>
              <a:t>Обработка исключительных ситуаций</a:t>
            </a:r>
            <a:endParaRPr lang="ru-RU" sz="200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20713"/>
            <a:ext cx="8229600" cy="5505450"/>
          </a:xfrm>
        </p:spPr>
        <p:txBody>
          <a:bodyPr/>
          <a:lstStyle/>
          <a:p>
            <a:pPr marL="0" indent="0">
              <a:lnSpc>
                <a:spcPct val="115000"/>
              </a:lnSpc>
              <a:buNone/>
            </a:pPr>
            <a:r>
              <a:rPr lang="ru-RU" altLang="ru-RU" sz="2000" b="1" dirty="0" smtClean="0"/>
              <a:t>Возможные действия при ошибке</a:t>
            </a:r>
          </a:p>
          <a:p>
            <a:pPr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ru-RU" altLang="ru-RU" sz="2000" dirty="0" smtClean="0"/>
              <a:t>прервать </a:t>
            </a:r>
            <a:r>
              <a:rPr lang="ru-RU" altLang="ru-RU" sz="2000" dirty="0"/>
              <a:t>выполнение программы;</a:t>
            </a:r>
          </a:p>
          <a:p>
            <a:pPr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ru-RU" altLang="ru-RU" sz="2000" dirty="0"/>
              <a:t>возвратить значение, означающее «ошибка»;</a:t>
            </a:r>
          </a:p>
          <a:p>
            <a:pPr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ru-RU" altLang="ru-RU" sz="2000" dirty="0"/>
              <a:t>вывести сообщение об ошибке и вернуть вызывающей программе некоторое приемлемое значение, которое позволит ей продолжать работу</a:t>
            </a:r>
            <a:r>
              <a:rPr lang="en-US" altLang="ru-RU" sz="2000" dirty="0"/>
              <a:t>;</a:t>
            </a:r>
            <a:endParaRPr lang="ru-RU" altLang="ru-RU" sz="2000" dirty="0"/>
          </a:p>
          <a:p>
            <a:pPr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ru-RU" altLang="ru-RU" sz="2000" dirty="0"/>
              <a:t>выбросить исключение</a:t>
            </a:r>
            <a:endParaRPr lang="en-US" altLang="ru-RU" sz="2000" dirty="0"/>
          </a:p>
          <a:p>
            <a:pPr>
              <a:lnSpc>
                <a:spcPct val="115000"/>
              </a:lnSpc>
            </a:pPr>
            <a:endParaRPr lang="en-US" altLang="ru-RU" sz="2000" dirty="0"/>
          </a:p>
          <a:p>
            <a:pPr>
              <a:lnSpc>
                <a:spcPct val="115000"/>
              </a:lnSpc>
            </a:pPr>
            <a:endParaRPr lang="en-US" altLang="ru-RU" sz="2000" dirty="0"/>
          </a:p>
          <a:p>
            <a:pPr>
              <a:lnSpc>
                <a:spcPct val="115000"/>
              </a:lnSpc>
              <a:buFont typeface="Wingdings" pitchFamily="2" charset="2"/>
              <a:buNone/>
            </a:pPr>
            <a:r>
              <a:rPr lang="ru-RU" altLang="ru-RU" sz="2000" dirty="0"/>
              <a:t>Исключения генерирует либо система выполнения, либо программист с помощью оператора </a:t>
            </a:r>
            <a:r>
              <a:rPr lang="ru-RU" altLang="ru-RU" sz="2000" dirty="0" err="1">
                <a:solidFill>
                  <a:schemeClr val="hlink"/>
                </a:solidFill>
              </a:rPr>
              <a:t>throw</a:t>
            </a:r>
            <a:r>
              <a:rPr lang="ru-RU" altLang="ru-RU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6426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32048"/>
          </a:xfrm>
        </p:spPr>
        <p:txBody>
          <a:bodyPr>
            <a:normAutofit/>
          </a:bodyPr>
          <a:lstStyle/>
          <a:p>
            <a:r>
              <a:rPr lang="ru-RU" altLang="ru-RU" sz="2000" b="1" dirty="0" smtClean="0"/>
              <a:t>Оператор </a:t>
            </a:r>
            <a:r>
              <a:rPr lang="en-US" altLang="ru-RU" sz="2000" b="1" dirty="0" smtClean="0"/>
              <a:t>try</a:t>
            </a:r>
            <a:r>
              <a:rPr lang="ru-RU" altLang="ru-RU" sz="2000" b="1" dirty="0" smtClean="0"/>
              <a:t> </a:t>
            </a:r>
            <a:endParaRPr lang="ru-RU" sz="2000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6672"/>
            <a:ext cx="8419306" cy="4712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31913" y="5661025"/>
            <a:ext cx="631825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ct val="10000"/>
              </a:spcAft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ru-RU" altLang="ru-RU" sz="2000" dirty="0"/>
              <a:t>Синтаксис оператора </a:t>
            </a:r>
            <a:r>
              <a:rPr lang="ru-RU" altLang="ru-RU" sz="2000" dirty="0" err="1"/>
              <a:t>try</a:t>
            </a:r>
            <a:r>
              <a:rPr lang="ru-RU" altLang="ru-RU" sz="2000" dirty="0"/>
              <a:t>:</a:t>
            </a:r>
            <a:endParaRPr lang="ru-RU" altLang="ru-RU" sz="2000" b="1" dirty="0"/>
          </a:p>
          <a:p>
            <a:pPr>
              <a:spcBef>
                <a:spcPct val="20000"/>
              </a:spcBef>
              <a:spcAft>
                <a:spcPct val="10000"/>
              </a:spcAft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ru-RU" altLang="ru-RU" sz="2000" b="1" dirty="0" err="1"/>
              <a:t>try</a:t>
            </a:r>
            <a:r>
              <a:rPr lang="ru-RU" altLang="ru-RU" sz="2000" b="1" dirty="0"/>
              <a:t> блок [ </a:t>
            </a:r>
            <a:r>
              <a:rPr lang="ru-RU" altLang="ru-RU" sz="2000" b="1" dirty="0" err="1"/>
              <a:t>catch</a:t>
            </a:r>
            <a:r>
              <a:rPr lang="ru-RU" altLang="ru-RU" sz="2000" b="1" dirty="0"/>
              <a:t>-блоки ] [ </a:t>
            </a:r>
            <a:r>
              <a:rPr lang="ru-RU" altLang="ru-RU" sz="2000" b="1" dirty="0" err="1"/>
              <a:t>finally</a:t>
            </a:r>
            <a:r>
              <a:rPr lang="ru-RU" altLang="ru-RU" sz="2000" b="1" dirty="0"/>
              <a:t>-блок ]</a:t>
            </a:r>
          </a:p>
        </p:txBody>
      </p:sp>
    </p:spTree>
    <p:extLst>
      <p:ext uri="{BB962C8B-B14F-4D97-AF65-F5344CB8AC3E}">
        <p14:creationId xmlns:p14="http://schemas.microsoft.com/office/powerpoint/2010/main" val="319224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исключений -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7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3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7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3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EHClass</a:t>
            </a:r>
            <a:endParaRPr lang="en-US" sz="37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37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7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3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ReadFile</a:t>
            </a:r>
            <a:r>
              <a:rPr lang="en-US" sz="3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7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index)</a:t>
            </a:r>
            <a:endParaRPr lang="en-US" sz="37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3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37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3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37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3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path</a:t>
            </a:r>
            <a:r>
              <a:rPr lang="ru-RU" sz="3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3700" b="1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@"</a:t>
            </a:r>
            <a:r>
              <a:rPr lang="en-US" sz="3700" b="1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3700" b="1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:\</a:t>
            </a:r>
            <a:r>
              <a:rPr lang="en-US" sz="3700" b="1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ru-RU" sz="3700" b="1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sz="3700" b="1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3700" b="1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sz="3700" b="1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ru-RU" sz="3700" b="1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700" b="1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ru-RU" sz="3700" b="1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sz="3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sz="37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//подставить путь к файлу</a:t>
            </a:r>
            <a:endParaRPr lang="en-US" sz="37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3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3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System.IO.StreamReader</a:t>
            </a:r>
            <a:r>
              <a:rPr lang="en-US" sz="3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= </a:t>
            </a:r>
            <a:r>
              <a:rPr lang="en-US" sz="37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3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System.IO.StreamReader</a:t>
            </a:r>
            <a:r>
              <a:rPr lang="en-US" sz="3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(path);</a:t>
            </a:r>
            <a:endParaRPr lang="en-US" sz="37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37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3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 buffer = </a:t>
            </a:r>
            <a:r>
              <a:rPr lang="en-US" sz="37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3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7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3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[10];</a:t>
            </a:r>
            <a:endParaRPr lang="en-US" sz="37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37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endParaRPr lang="en-US" sz="37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endParaRPr lang="en-US" sz="37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3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file.ReadBlock</a:t>
            </a:r>
            <a:r>
              <a:rPr lang="en-US" sz="3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(buffer, index, </a:t>
            </a:r>
            <a:r>
              <a:rPr lang="en-US" sz="3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buffer.Length</a:t>
            </a:r>
            <a:r>
              <a:rPr lang="en-US" sz="3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37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37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37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sz="3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System.IO.IOException</a:t>
            </a:r>
            <a:r>
              <a:rPr lang="en-US" sz="3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  <a:endParaRPr lang="en-US" sz="37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endParaRPr lang="en-US" sz="37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3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sz="3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700" b="1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"Error reading from file”</a:t>
            </a:r>
            <a:r>
              <a:rPr lang="en-US" sz="3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37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37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37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endParaRPr lang="en-US" sz="37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endParaRPr lang="en-US" sz="37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37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3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(file != </a:t>
            </a:r>
            <a:r>
              <a:rPr lang="en-US" sz="37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3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7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  <a:endParaRPr lang="en-US" sz="37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37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file.Close</a:t>
            </a:r>
            <a:r>
              <a:rPr lang="en-US" sz="3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37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  <a:endParaRPr lang="en-US" sz="37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37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37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37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используем данные из буфера</a:t>
            </a:r>
            <a:endParaRPr lang="en-US" sz="37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7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37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7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37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3956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sz="4000" dirty="0"/>
              <a:t>Управление потоком выполнения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altLang="en-US"/>
              <a:t>Безусловные переходы;</a:t>
            </a:r>
          </a:p>
          <a:p>
            <a:pPr>
              <a:lnSpc>
                <a:spcPct val="90000"/>
              </a:lnSpc>
            </a:pPr>
            <a:r>
              <a:rPr lang="ru-RU" altLang="en-US"/>
              <a:t>Условные переходы: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if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switch</a:t>
            </a:r>
            <a:endParaRPr lang="ru-RU" altLang="en-US"/>
          </a:p>
          <a:p>
            <a:pPr>
              <a:lnSpc>
                <a:spcPct val="90000"/>
              </a:lnSpc>
            </a:pPr>
            <a:r>
              <a:rPr lang="ru-RU" altLang="en-US"/>
              <a:t>Циклы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while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do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for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foreach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71602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/>
          </a:bodyPr>
          <a:lstStyle/>
          <a:p>
            <a:r>
              <a:rPr lang="ru-RU" altLang="ru-RU" sz="2000" b="1" dirty="0" smtClean="0"/>
              <a:t>Механизм обработки исключений</a:t>
            </a:r>
            <a:endParaRPr lang="ru-RU" sz="2000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6712"/>
            <a:ext cx="7937680" cy="5480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963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/>
          </a:bodyPr>
          <a:lstStyle/>
          <a:p>
            <a:r>
              <a:rPr lang="ru-RU" altLang="ru-RU" sz="2000" b="1" dirty="0" smtClean="0"/>
              <a:t>Пример 1: </a:t>
            </a:r>
            <a:endParaRPr lang="ru-RU" sz="2000" b="1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72962"/>
            <a:ext cx="8229600" cy="5488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720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32048"/>
          </a:xfrm>
        </p:spPr>
        <p:txBody>
          <a:bodyPr>
            <a:normAutofit/>
          </a:bodyPr>
          <a:lstStyle/>
          <a:p>
            <a:r>
              <a:rPr lang="ru-RU" altLang="ru-RU" sz="2000" b="1" dirty="0" smtClean="0"/>
              <a:t>Пример 2: проверка ввода </a:t>
            </a:r>
            <a:endParaRPr lang="ru-RU" sz="2000" b="1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74738"/>
            <a:ext cx="8362950" cy="6141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155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27584" y="548680"/>
            <a:ext cx="675049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До сих пор мы рассматривали исключения, которые генерирует среда выполнения C#, но это может сделать и сам программист. Для генерации исключения используется оператор </a:t>
            </a:r>
            <a:r>
              <a:rPr lang="ru-RU" sz="2800" dirty="0" err="1"/>
              <a:t>throw</a:t>
            </a:r>
            <a:r>
              <a:rPr lang="ru-RU" sz="2800" dirty="0"/>
              <a:t> с параметром, определяющим вид исключения. </a:t>
            </a:r>
          </a:p>
        </p:txBody>
      </p:sp>
    </p:spTree>
    <p:extLst>
      <p:ext uri="{BB962C8B-B14F-4D97-AF65-F5344CB8AC3E}">
        <p14:creationId xmlns:p14="http://schemas.microsoft.com/office/powerpoint/2010/main" val="40310681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76672"/>
          </a:xfrm>
        </p:spPr>
        <p:txBody>
          <a:bodyPr>
            <a:normAutofit/>
          </a:bodyPr>
          <a:lstStyle/>
          <a:p>
            <a:r>
              <a:rPr lang="ru-RU" altLang="ru-RU" sz="2000" b="1" dirty="0" smtClean="0"/>
              <a:t>Оператор </a:t>
            </a:r>
            <a:r>
              <a:rPr lang="en-US" altLang="ru-RU" sz="2000" b="1" dirty="0" smtClean="0"/>
              <a:t>throw</a:t>
            </a:r>
            <a:r>
              <a:rPr lang="ru-RU" altLang="ru-RU" sz="2000" b="1" dirty="0" smtClean="0"/>
              <a:t> </a:t>
            </a:r>
            <a:endParaRPr lang="ru-RU" sz="2000" b="1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8680"/>
            <a:ext cx="8229600" cy="8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67544" y="1340768"/>
            <a:ext cx="6913562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ru-RU" altLang="ru-RU" sz="2000" dirty="0"/>
              <a:t>Параметр должен быть объектом, порожденным от стандартного класса </a:t>
            </a:r>
            <a:r>
              <a:rPr lang="ru-RU" altLang="ru-RU" sz="2000" dirty="0" err="1"/>
              <a:t>System.Exception</a:t>
            </a:r>
            <a:r>
              <a:rPr lang="ru-RU" altLang="ru-RU" sz="2000" dirty="0"/>
              <a:t>. Этот объект используется для передачи информации об исключении его обработчику. 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71600" y="3061683"/>
            <a:ext cx="7656391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238125" algn="l"/>
                <a:tab pos="482600" algn="l"/>
                <a:tab pos="727075" algn="l"/>
                <a:tab pos="971550" algn="l"/>
                <a:tab pos="1216025" algn="l"/>
                <a:tab pos="1462088" algn="l"/>
                <a:tab pos="1709738" algn="l"/>
                <a:tab pos="1955800" algn="l"/>
                <a:tab pos="2200275" algn="l"/>
                <a:tab pos="2444750" algn="l"/>
                <a:tab pos="2689225" algn="l"/>
                <a:tab pos="2933700" algn="l"/>
                <a:tab pos="3179763" algn="l"/>
                <a:tab pos="3424238" algn="l"/>
                <a:tab pos="3668713" algn="l"/>
                <a:tab pos="3913188" algn="l"/>
                <a:tab pos="4159250" algn="l"/>
                <a:tab pos="44037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tabLst>
                <a:tab pos="238125" algn="l"/>
                <a:tab pos="482600" algn="l"/>
                <a:tab pos="727075" algn="l"/>
                <a:tab pos="971550" algn="l"/>
                <a:tab pos="1216025" algn="l"/>
                <a:tab pos="1462088" algn="l"/>
                <a:tab pos="1709738" algn="l"/>
                <a:tab pos="1955800" algn="l"/>
                <a:tab pos="2200275" algn="l"/>
                <a:tab pos="2444750" algn="l"/>
                <a:tab pos="2689225" algn="l"/>
                <a:tab pos="2933700" algn="l"/>
                <a:tab pos="3179763" algn="l"/>
                <a:tab pos="3424238" algn="l"/>
                <a:tab pos="3668713" algn="l"/>
                <a:tab pos="3913188" algn="l"/>
                <a:tab pos="4159250" algn="l"/>
                <a:tab pos="44037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tabLst>
                <a:tab pos="238125" algn="l"/>
                <a:tab pos="482600" algn="l"/>
                <a:tab pos="727075" algn="l"/>
                <a:tab pos="971550" algn="l"/>
                <a:tab pos="1216025" algn="l"/>
                <a:tab pos="1462088" algn="l"/>
                <a:tab pos="1709738" algn="l"/>
                <a:tab pos="1955800" algn="l"/>
                <a:tab pos="2200275" algn="l"/>
                <a:tab pos="2444750" algn="l"/>
                <a:tab pos="2689225" algn="l"/>
                <a:tab pos="2933700" algn="l"/>
                <a:tab pos="3179763" algn="l"/>
                <a:tab pos="3424238" algn="l"/>
                <a:tab pos="3668713" algn="l"/>
                <a:tab pos="3913188" algn="l"/>
                <a:tab pos="4159250" algn="l"/>
                <a:tab pos="44037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tabLst>
                <a:tab pos="238125" algn="l"/>
                <a:tab pos="482600" algn="l"/>
                <a:tab pos="727075" algn="l"/>
                <a:tab pos="971550" algn="l"/>
                <a:tab pos="1216025" algn="l"/>
                <a:tab pos="1462088" algn="l"/>
                <a:tab pos="1709738" algn="l"/>
                <a:tab pos="1955800" algn="l"/>
                <a:tab pos="2200275" algn="l"/>
                <a:tab pos="2444750" algn="l"/>
                <a:tab pos="2689225" algn="l"/>
                <a:tab pos="2933700" algn="l"/>
                <a:tab pos="3179763" algn="l"/>
                <a:tab pos="3424238" algn="l"/>
                <a:tab pos="3668713" algn="l"/>
                <a:tab pos="3913188" algn="l"/>
                <a:tab pos="4159250" algn="l"/>
                <a:tab pos="44037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tabLst>
                <a:tab pos="238125" algn="l"/>
                <a:tab pos="482600" algn="l"/>
                <a:tab pos="727075" algn="l"/>
                <a:tab pos="971550" algn="l"/>
                <a:tab pos="1216025" algn="l"/>
                <a:tab pos="1462088" algn="l"/>
                <a:tab pos="1709738" algn="l"/>
                <a:tab pos="1955800" algn="l"/>
                <a:tab pos="2200275" algn="l"/>
                <a:tab pos="2444750" algn="l"/>
                <a:tab pos="2689225" algn="l"/>
                <a:tab pos="2933700" algn="l"/>
                <a:tab pos="3179763" algn="l"/>
                <a:tab pos="3424238" algn="l"/>
                <a:tab pos="3668713" algn="l"/>
                <a:tab pos="3913188" algn="l"/>
                <a:tab pos="4159250" algn="l"/>
                <a:tab pos="44037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38125" algn="l"/>
                <a:tab pos="482600" algn="l"/>
                <a:tab pos="727075" algn="l"/>
                <a:tab pos="971550" algn="l"/>
                <a:tab pos="1216025" algn="l"/>
                <a:tab pos="1462088" algn="l"/>
                <a:tab pos="1709738" algn="l"/>
                <a:tab pos="1955800" algn="l"/>
                <a:tab pos="2200275" algn="l"/>
                <a:tab pos="2444750" algn="l"/>
                <a:tab pos="2689225" algn="l"/>
                <a:tab pos="2933700" algn="l"/>
                <a:tab pos="3179763" algn="l"/>
                <a:tab pos="3424238" algn="l"/>
                <a:tab pos="3668713" algn="l"/>
                <a:tab pos="3913188" algn="l"/>
                <a:tab pos="4159250" algn="l"/>
                <a:tab pos="44037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38125" algn="l"/>
                <a:tab pos="482600" algn="l"/>
                <a:tab pos="727075" algn="l"/>
                <a:tab pos="971550" algn="l"/>
                <a:tab pos="1216025" algn="l"/>
                <a:tab pos="1462088" algn="l"/>
                <a:tab pos="1709738" algn="l"/>
                <a:tab pos="1955800" algn="l"/>
                <a:tab pos="2200275" algn="l"/>
                <a:tab pos="2444750" algn="l"/>
                <a:tab pos="2689225" algn="l"/>
                <a:tab pos="2933700" algn="l"/>
                <a:tab pos="3179763" algn="l"/>
                <a:tab pos="3424238" algn="l"/>
                <a:tab pos="3668713" algn="l"/>
                <a:tab pos="3913188" algn="l"/>
                <a:tab pos="4159250" algn="l"/>
                <a:tab pos="44037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38125" algn="l"/>
                <a:tab pos="482600" algn="l"/>
                <a:tab pos="727075" algn="l"/>
                <a:tab pos="971550" algn="l"/>
                <a:tab pos="1216025" algn="l"/>
                <a:tab pos="1462088" algn="l"/>
                <a:tab pos="1709738" algn="l"/>
                <a:tab pos="1955800" algn="l"/>
                <a:tab pos="2200275" algn="l"/>
                <a:tab pos="2444750" algn="l"/>
                <a:tab pos="2689225" algn="l"/>
                <a:tab pos="2933700" algn="l"/>
                <a:tab pos="3179763" algn="l"/>
                <a:tab pos="3424238" algn="l"/>
                <a:tab pos="3668713" algn="l"/>
                <a:tab pos="3913188" algn="l"/>
                <a:tab pos="4159250" algn="l"/>
                <a:tab pos="44037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38125" algn="l"/>
                <a:tab pos="482600" algn="l"/>
                <a:tab pos="727075" algn="l"/>
                <a:tab pos="971550" algn="l"/>
                <a:tab pos="1216025" algn="l"/>
                <a:tab pos="1462088" algn="l"/>
                <a:tab pos="1709738" algn="l"/>
                <a:tab pos="1955800" algn="l"/>
                <a:tab pos="2200275" algn="l"/>
                <a:tab pos="2444750" algn="l"/>
                <a:tab pos="2689225" algn="l"/>
                <a:tab pos="2933700" algn="l"/>
                <a:tab pos="3179763" algn="l"/>
                <a:tab pos="3424238" algn="l"/>
                <a:tab pos="3668713" algn="l"/>
                <a:tab pos="3913188" algn="l"/>
                <a:tab pos="4159250" algn="l"/>
                <a:tab pos="44037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ru-RU" altLang="ru-RU" sz="2000" dirty="0">
                <a:latin typeface="Verdana" pitchFamily="34" charset="0"/>
              </a:rPr>
              <a:t>Пример:</a:t>
            </a:r>
          </a:p>
          <a:p>
            <a:endParaRPr lang="ru-RU" altLang="ru-RU" sz="2000" dirty="0">
              <a:latin typeface="Verdana" pitchFamily="34" charset="0"/>
            </a:endParaRPr>
          </a:p>
          <a:p>
            <a:r>
              <a:rPr lang="en-US" altLang="ru-RU" sz="2000" dirty="0">
                <a:latin typeface="Verdana" pitchFamily="34" charset="0"/>
              </a:rPr>
              <a:t>throw new </a:t>
            </a:r>
            <a:r>
              <a:rPr lang="en-US" altLang="ru-RU" sz="2000" dirty="0" err="1">
                <a:latin typeface="Verdana" pitchFamily="34" charset="0"/>
              </a:rPr>
              <a:t>DivideByZeroException</a:t>
            </a:r>
            <a:r>
              <a:rPr lang="en-US" altLang="ru-RU" sz="2000" dirty="0" smtClean="0">
                <a:latin typeface="Verdana" pitchFamily="34" charset="0"/>
              </a:rPr>
              <a:t>();</a:t>
            </a:r>
            <a:endParaRPr lang="ru-RU" altLang="ru-RU" sz="2000" dirty="0" smtClean="0">
              <a:latin typeface="Verdana" pitchFamily="34" charset="0"/>
            </a:endParaRPr>
          </a:p>
          <a:p>
            <a:endParaRPr lang="ru-RU" altLang="ru-RU" sz="2000" dirty="0" smtClean="0">
              <a:latin typeface="Verdana" pitchFamily="34" charset="0"/>
            </a:endParaRPr>
          </a:p>
          <a:p>
            <a:r>
              <a:rPr lang="ru-RU" sz="2000" dirty="0">
                <a:latin typeface="+mj-lt"/>
              </a:rPr>
              <a:t>Здесь после слова </a:t>
            </a:r>
            <a:r>
              <a:rPr lang="ru-RU" sz="2000" dirty="0" err="1">
                <a:solidFill>
                  <a:srgbClr val="C00000"/>
                </a:solidFill>
                <a:latin typeface="+mj-lt"/>
              </a:rPr>
              <a:t>throw</a:t>
            </a:r>
            <a:r>
              <a:rPr lang="ru-RU" sz="2000" dirty="0">
                <a:latin typeface="+mj-lt"/>
              </a:rPr>
              <a:t> записано выражение, </a:t>
            </a:r>
            <a:endParaRPr lang="ru-RU" sz="2000" dirty="0" smtClean="0">
              <a:latin typeface="+mj-lt"/>
            </a:endParaRPr>
          </a:p>
          <a:p>
            <a:r>
              <a:rPr lang="ru-RU" sz="2000" dirty="0" smtClean="0">
                <a:latin typeface="+mj-lt"/>
              </a:rPr>
              <a:t>создающее </a:t>
            </a:r>
            <a:r>
              <a:rPr lang="ru-RU" sz="2000" dirty="0">
                <a:latin typeface="+mj-lt"/>
              </a:rPr>
              <a:t>объект стандартного класса "ошибка при делении на 0" </a:t>
            </a:r>
            <a:endParaRPr lang="ru-RU" sz="2000" dirty="0" smtClean="0">
              <a:latin typeface="+mj-lt"/>
            </a:endParaRPr>
          </a:p>
          <a:p>
            <a:r>
              <a:rPr lang="ru-RU" sz="2000" dirty="0" smtClean="0">
                <a:latin typeface="+mj-lt"/>
              </a:rPr>
              <a:t>с </a:t>
            </a:r>
            <a:r>
              <a:rPr lang="ru-RU" sz="2000" dirty="0">
                <a:latin typeface="+mj-lt"/>
              </a:rPr>
              <a:t>помощью операции </a:t>
            </a:r>
            <a:r>
              <a:rPr lang="ru-RU" sz="2000" dirty="0" err="1">
                <a:solidFill>
                  <a:srgbClr val="C00000"/>
                </a:solidFill>
                <a:latin typeface="+mj-lt"/>
              </a:rPr>
              <a:t>new</a:t>
            </a:r>
            <a:r>
              <a:rPr lang="ru-RU" sz="2000" dirty="0">
                <a:latin typeface="+mj-lt"/>
              </a:rPr>
              <a:t>.</a:t>
            </a:r>
          </a:p>
          <a:p>
            <a:endParaRPr lang="en-US" altLang="ru-RU" sz="20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62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76672"/>
          </a:xfrm>
        </p:spPr>
        <p:txBody>
          <a:bodyPr>
            <a:normAutofit/>
          </a:bodyPr>
          <a:lstStyle/>
          <a:p>
            <a:r>
              <a:rPr lang="ru-RU" altLang="ru-RU" sz="2000" b="1" dirty="0" smtClean="0"/>
              <a:t>Оператор </a:t>
            </a:r>
            <a:r>
              <a:rPr lang="en-US" altLang="ru-RU" sz="2000" b="1" dirty="0" smtClean="0"/>
              <a:t>throw</a:t>
            </a:r>
            <a:r>
              <a:rPr lang="ru-RU" altLang="ru-RU" sz="2000" b="1" dirty="0" smtClean="0"/>
              <a:t> 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 генерации исключения выполнение текущего блока прекращается и происходит поиск соответствующего обработчика с передачей ему управления. Обработчик считается найденным, если тип объекта, указанного после </a:t>
            </a:r>
            <a:r>
              <a:rPr lang="ru-RU" i="1" dirty="0" err="1"/>
              <a:t>throw</a:t>
            </a:r>
            <a:r>
              <a:rPr lang="ru-RU" dirty="0"/>
              <a:t>, либо тот же, что задан в параметре </a:t>
            </a:r>
            <a:r>
              <a:rPr lang="ru-RU" i="1" dirty="0" err="1"/>
              <a:t>catch</a:t>
            </a:r>
            <a:r>
              <a:rPr lang="ru-RU" i="1" dirty="0"/>
              <a:t>,</a:t>
            </a:r>
            <a:r>
              <a:rPr lang="ru-RU" dirty="0"/>
              <a:t> либо является производным от него.</a:t>
            </a:r>
          </a:p>
        </p:txBody>
      </p:sp>
    </p:spTree>
    <p:extLst>
      <p:ext uri="{BB962C8B-B14F-4D97-AF65-F5344CB8AC3E}">
        <p14:creationId xmlns:p14="http://schemas.microsoft.com/office/powerpoint/2010/main" val="260036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9552" y="1859340"/>
            <a:ext cx="79928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2000" dirty="0"/>
              <a:t>public static void </a:t>
            </a:r>
            <a:r>
              <a:rPr lang="en-US" sz="2000" dirty="0" err="1" smtClean="0"/>
              <a:t>SomeOperation</a:t>
            </a:r>
            <a:r>
              <a:rPr lang="en-US" sz="2000" dirty="0" smtClean="0"/>
              <a:t> (</a:t>
            </a:r>
            <a:r>
              <a:rPr lang="en-US" sz="2000" dirty="0"/>
              <a:t>string argument)</a:t>
            </a:r>
          </a:p>
          <a:p>
            <a:r>
              <a:rPr lang="en-US" sz="2000" dirty="0"/>
              <a:t>        {</a:t>
            </a:r>
          </a:p>
          <a:p>
            <a:r>
              <a:rPr lang="en-US" sz="2000" dirty="0"/>
              <a:t>            if (</a:t>
            </a:r>
            <a:r>
              <a:rPr lang="en-US" sz="2000" dirty="0" err="1" smtClean="0"/>
              <a:t>string.IsNullOrWhiteSpace</a:t>
            </a:r>
            <a:r>
              <a:rPr lang="en-US" sz="2000" dirty="0" smtClean="0"/>
              <a:t> (</a:t>
            </a:r>
            <a:r>
              <a:rPr lang="en-US" sz="2000" dirty="0"/>
              <a:t>argument))</a:t>
            </a:r>
          </a:p>
          <a:p>
            <a:r>
              <a:rPr lang="en-US" sz="2000" dirty="0"/>
              <a:t>            {</a:t>
            </a:r>
          </a:p>
          <a:p>
            <a:r>
              <a:rPr lang="en-US" sz="2000" dirty="0"/>
              <a:t>                throw new </a:t>
            </a:r>
            <a:r>
              <a:rPr lang="en-US" sz="2000" dirty="0" err="1" smtClean="0"/>
              <a:t>ArgumentException</a:t>
            </a:r>
            <a:r>
              <a:rPr lang="en-US" sz="2000" dirty="0" smtClean="0"/>
              <a:t> ("</a:t>
            </a:r>
            <a:r>
              <a:rPr lang="en-US" sz="2000" dirty="0"/>
              <a:t>Argument is not provided"); </a:t>
            </a:r>
          </a:p>
          <a:p>
            <a:r>
              <a:rPr lang="en-US" sz="2000" dirty="0"/>
              <a:t>            </a:t>
            </a:r>
            <a:r>
              <a:rPr lang="en-US" sz="2000" dirty="0" smtClean="0"/>
              <a:t>}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//</a:t>
            </a:r>
            <a:r>
              <a:rPr lang="ru-RU" sz="2000" dirty="0" smtClean="0"/>
              <a:t>дальше следует код, реализующий операцию</a:t>
            </a:r>
            <a:endParaRPr lang="en-US" sz="2000" dirty="0"/>
          </a:p>
          <a:p>
            <a:r>
              <a:rPr lang="en-US" sz="2000" dirty="0"/>
              <a:t>        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206794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Класс исключения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altLang="en-US" dirty="0" smtClean="0"/>
              <a:t>Хранит </a:t>
            </a:r>
            <a:r>
              <a:rPr lang="ru-RU" altLang="en-US" dirty="0"/>
              <a:t>информацию об исключительной ситуации. </a:t>
            </a:r>
            <a:endParaRPr lang="en-US" alt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altLang="en-US" dirty="0" smtClean="0"/>
              <a:t>Свойства </a:t>
            </a:r>
            <a:endParaRPr lang="en-US" altLang="en-US" dirty="0" smtClean="0"/>
          </a:p>
          <a:p>
            <a:pPr marL="742950" lvl="2" indent="-342900"/>
            <a:r>
              <a:rPr lang="ru-RU" altLang="en-US" dirty="0" err="1" smtClean="0"/>
              <a:t>Message</a:t>
            </a:r>
            <a:r>
              <a:rPr lang="en-US" altLang="en-US" dirty="0" smtClean="0"/>
              <a:t> –</a:t>
            </a:r>
            <a:r>
              <a:rPr lang="ru-RU" altLang="en-US" dirty="0" smtClean="0"/>
              <a:t> текстовое описание проблемы; </a:t>
            </a:r>
            <a:endParaRPr lang="en-US" altLang="en-US" dirty="0" smtClean="0"/>
          </a:p>
          <a:p>
            <a:pPr marL="742950" lvl="2" indent="-342900"/>
            <a:r>
              <a:rPr lang="ru-RU" altLang="en-US" dirty="0" err="1" smtClean="0"/>
              <a:t>Data</a:t>
            </a:r>
            <a:r>
              <a:rPr lang="ru-RU" altLang="en-US" dirty="0" smtClean="0"/>
              <a:t> – словарь с дополнительными данными по проблеме; </a:t>
            </a:r>
            <a:endParaRPr lang="en-US" altLang="en-US" dirty="0" smtClean="0"/>
          </a:p>
          <a:p>
            <a:pPr marL="742950" lvl="2" indent="-342900"/>
            <a:r>
              <a:rPr lang="ru-RU" altLang="en-US" dirty="0" err="1" smtClean="0"/>
              <a:t>Source</a:t>
            </a:r>
            <a:r>
              <a:rPr lang="ru-RU" altLang="en-US" dirty="0" smtClean="0"/>
              <a:t> – имя приложения или объекта, вызвавшего исключение; </a:t>
            </a:r>
            <a:endParaRPr lang="en-US" altLang="en-US" dirty="0" smtClean="0"/>
          </a:p>
          <a:p>
            <a:pPr marL="742950" lvl="2" indent="-342900"/>
            <a:r>
              <a:rPr lang="ru-RU" altLang="en-US" dirty="0" err="1" smtClean="0"/>
              <a:t>StackTrace</a:t>
            </a:r>
            <a:r>
              <a:rPr lang="ru-RU" altLang="en-US" dirty="0" smtClean="0"/>
              <a:t> – строчное представление стека вызова; </a:t>
            </a:r>
            <a:endParaRPr lang="en-US" altLang="en-US" dirty="0" smtClean="0"/>
          </a:p>
          <a:p>
            <a:pPr marL="742950" lvl="2" indent="-342900"/>
            <a:r>
              <a:rPr lang="en-US" altLang="en-US" dirty="0" smtClean="0"/>
              <a:t>I</a:t>
            </a:r>
            <a:r>
              <a:rPr lang="ru-RU" altLang="en-US" dirty="0" err="1" smtClean="0"/>
              <a:t>nnerException</a:t>
            </a:r>
            <a:r>
              <a:rPr lang="ru-RU" altLang="en-US" dirty="0" smtClean="0"/>
              <a:t> – вложенное исключение;</a:t>
            </a:r>
            <a:endParaRPr lang="ru-RU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0943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en-US" dirty="0"/>
              <a:t>Создание своих классов исключений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Можно создавать свои классы исключений, наследуясь от </a:t>
            </a:r>
            <a:r>
              <a:rPr lang="en-US" dirty="0" smtClean="0"/>
              <a:t>Exception. </a:t>
            </a:r>
          </a:p>
          <a:p>
            <a:r>
              <a:rPr lang="ru-RU" dirty="0" smtClean="0"/>
              <a:t>Имеет смысл для уточнения исключительной ситуации и написания специализированных обработчиков исключительной ситуации</a:t>
            </a:r>
          </a:p>
          <a:p>
            <a:r>
              <a:rPr lang="ru-RU" dirty="0" smtClean="0"/>
              <a:t>Обычно имена классов исключений заканчиваются на </a:t>
            </a:r>
            <a:r>
              <a:rPr lang="en-US" dirty="0" smtClean="0"/>
              <a:t>*Exception, </a:t>
            </a:r>
            <a:r>
              <a:rPr lang="ru-RU" dirty="0" smtClean="0"/>
              <a:t>например </a:t>
            </a:r>
            <a:r>
              <a:rPr lang="en-US" dirty="0" err="1" smtClean="0"/>
              <a:t>HoustonWeHaveAProblemException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850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en-US" dirty="0"/>
              <a:t>Исключения и производительность</a:t>
            </a:r>
            <a:r>
              <a:rPr lang="ru-RU" altLang="en-US" dirty="0" smtClean="0"/>
              <a:t>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Исключения предназначены для обработки ИСКЛЮЧИТЕЛЬНЫХ ситуаций</a:t>
            </a:r>
          </a:p>
          <a:p>
            <a:r>
              <a:rPr lang="ru-RU" dirty="0" smtClean="0"/>
              <a:t>Не рекомендуется строить нормальную логику приложения на использовании исключений, т.к. обработка исключений плохо влияет на производительность.</a:t>
            </a:r>
          </a:p>
          <a:p>
            <a:r>
              <a:rPr lang="ru-RU" dirty="0" smtClean="0"/>
              <a:t>Хорошим стилем является заранее проверить данные и принять меры в случае их некорректности, а не передавать их на обработку и ожидать возникновения исключения. </a:t>
            </a:r>
          </a:p>
        </p:txBody>
      </p:sp>
    </p:spTree>
    <p:extLst>
      <p:ext uri="{BB962C8B-B14F-4D97-AF65-F5344CB8AC3E}">
        <p14:creationId xmlns:p14="http://schemas.microsoft.com/office/powerpoint/2010/main" val="180501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Безусловные переходы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altLang="en-US" sz="1800"/>
              <a:t>Метки: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/>
              <a:t>&lt;</a:t>
            </a:r>
            <a:r>
              <a:rPr lang="ru-RU" altLang="en-US" sz="1800" i="1"/>
              <a:t>имя_метки</a:t>
            </a:r>
            <a:r>
              <a:rPr lang="en-US" altLang="en-US" sz="1800"/>
              <a:t>&gt;</a:t>
            </a:r>
            <a:r>
              <a:rPr lang="ru-RU" altLang="en-US" sz="1800"/>
              <a:t> </a:t>
            </a:r>
            <a:r>
              <a:rPr lang="en-US" altLang="en-US" sz="1800" b="1"/>
              <a:t>:</a:t>
            </a:r>
            <a:r>
              <a:rPr lang="en-US" altLang="en-US" sz="1800"/>
              <a:t> &lt;</a:t>
            </a:r>
            <a:r>
              <a:rPr lang="ru-RU" altLang="en-US" sz="1800" i="1"/>
              <a:t>код</a:t>
            </a:r>
            <a:r>
              <a:rPr lang="en-US" altLang="en-US" sz="1800"/>
              <a:t>&gt;;</a:t>
            </a:r>
          </a:p>
          <a:p>
            <a:pPr>
              <a:lnSpc>
                <a:spcPct val="80000"/>
              </a:lnSpc>
            </a:pPr>
            <a:r>
              <a:rPr lang="ru-RU" altLang="en-US" sz="1800"/>
              <a:t>Переход: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b="1"/>
              <a:t>goto</a:t>
            </a:r>
            <a:r>
              <a:rPr lang="en-US" altLang="en-US" sz="1800"/>
              <a:t> &lt;</a:t>
            </a:r>
            <a:r>
              <a:rPr lang="ru-RU" altLang="en-US" sz="1800" i="1"/>
              <a:t>имя_метки</a:t>
            </a:r>
            <a:r>
              <a:rPr lang="en-US" altLang="en-US" sz="1800"/>
              <a:t>&gt;;</a:t>
            </a:r>
          </a:p>
          <a:p>
            <a:pPr>
              <a:lnSpc>
                <a:spcPct val="80000"/>
              </a:lnSpc>
            </a:pPr>
            <a:r>
              <a:rPr lang="ru-RU" altLang="en-US" sz="1800"/>
              <a:t>Безусловные переходы - зло?</a:t>
            </a:r>
          </a:p>
          <a:p>
            <a:pPr>
              <a:lnSpc>
                <a:spcPct val="80000"/>
              </a:lnSpc>
              <a:buFontTx/>
              <a:buNone/>
            </a:pPr>
            <a:endParaRPr lang="ru-RU" altLang="en-US" sz="1800"/>
          </a:p>
          <a:p>
            <a:pPr>
              <a:lnSpc>
                <a:spcPct val="80000"/>
              </a:lnSpc>
            </a:pPr>
            <a:endParaRPr lang="ru-RU" altLang="en-US" sz="1400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140200" y="1600200"/>
            <a:ext cx="4546600" cy="492442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ru-RU" altLang="en-US" sz="1400"/>
              <a:t>using System;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en-US" sz="1400"/>
              <a:t>class Test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en-US" sz="1400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en-US" sz="1400"/>
              <a:t>  static void Main(string[] args)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en-US" sz="1400"/>
              <a:t>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en-US" sz="1400"/>
              <a:t>    string[,] table = { {"Red", "Blue", "Green"}, {"Monday", "Wednesday", "Friday"} };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en-US" sz="1400"/>
              <a:t>    foreach (string str in args)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en-US" sz="1400"/>
              <a:t>   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en-US" sz="1400"/>
              <a:t>      int row, colm;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en-US" sz="1400"/>
              <a:t>      for (row = 0; row &lt;= 1; ++row)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en-US" sz="1400"/>
              <a:t>        for (colm = 0; colm &lt;= 2; ++colm)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en-US" sz="1400"/>
              <a:t>          if (str == table[row,colm]) goto done; </a:t>
            </a:r>
          </a:p>
          <a:p>
            <a:pPr>
              <a:lnSpc>
                <a:spcPct val="80000"/>
              </a:lnSpc>
              <a:buFontTx/>
              <a:buNone/>
            </a:pPr>
            <a:endParaRPr lang="ru-RU" altLang="en-US" sz="1400"/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en-US" sz="1400"/>
              <a:t>      Console.WriteLine("{0} not found", str);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en-US" sz="1400"/>
              <a:t>      continue;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en-US" sz="1400"/>
              <a:t>  done: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en-US" sz="1400"/>
              <a:t>      Console.WriteLine("Found {0} at [{1}][{2}]", str, row, colm);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en-US" sz="1400"/>
              <a:t>    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en-US" sz="1400"/>
              <a:t>  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en-US" sz="1400"/>
              <a:t>} </a:t>
            </a:r>
          </a:p>
          <a:p>
            <a:pPr>
              <a:lnSpc>
                <a:spcPct val="80000"/>
              </a:lnSpc>
            </a:pPr>
            <a:endParaRPr lang="ru-RU" altLang="en-US" sz="1400"/>
          </a:p>
        </p:txBody>
      </p:sp>
    </p:spTree>
    <p:extLst>
      <p:ext uri="{BB962C8B-B14F-4D97-AF65-F5344CB8AC3E}">
        <p14:creationId xmlns:p14="http://schemas.microsoft.com/office/powerpoint/2010/main" val="407470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en-US" dirty="0"/>
              <a:t>Исключения и </a:t>
            </a:r>
            <a:r>
              <a:rPr lang="ru-RU" altLang="en-US" dirty="0" smtClean="0"/>
              <a:t>производительность</a:t>
            </a:r>
            <a:r>
              <a:rPr lang="en-US" altLang="en-US" dirty="0" smtClean="0"/>
              <a:t> -</a:t>
            </a:r>
            <a:r>
              <a:rPr lang="ru-RU" altLang="en-US" dirty="0" smtClean="0"/>
              <a:t>пример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Вариант с исключением</a:t>
            </a: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292673" y="2564902"/>
            <a:ext cx="4187825" cy="3054325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DivideAtAnyCost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uint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try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a/b;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catch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DivideByZeroException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float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.PositiveInfinity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>
          <a:xfrm>
            <a:off x="4949714" y="1546226"/>
            <a:ext cx="4041775" cy="639762"/>
          </a:xfrm>
        </p:spPr>
        <p:txBody>
          <a:bodyPr/>
          <a:lstStyle/>
          <a:p>
            <a:r>
              <a:rPr lang="ru-RU" dirty="0" smtClean="0"/>
              <a:t>Вариант с </a:t>
            </a:r>
            <a:r>
              <a:rPr lang="ru-RU" dirty="0" err="1" smtClean="0"/>
              <a:t>предпроверкой</a:t>
            </a:r>
            <a:endParaRPr lang="en-US" dirty="0"/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>
          <a:xfrm>
            <a:off x="4932040" y="2564903"/>
            <a:ext cx="4041775" cy="305432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DivideAtAnyCost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uint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(b != 0)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a/b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float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.PositiveInfinity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125604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</a:t>
            </a:r>
            <a:endParaRPr lang="en-US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Классы – основной строительный блок программы.</a:t>
            </a:r>
          </a:p>
          <a:p>
            <a:r>
              <a:rPr lang="ru-RU" dirty="0" smtClean="0"/>
              <a:t>Элементы:</a:t>
            </a:r>
          </a:p>
          <a:p>
            <a:pPr lvl="1"/>
            <a:r>
              <a:rPr lang="ru-RU" dirty="0" smtClean="0"/>
              <a:t>Сигнатура класса</a:t>
            </a:r>
          </a:p>
          <a:p>
            <a:pPr lvl="1"/>
            <a:r>
              <a:rPr lang="ru-RU" dirty="0" smtClean="0"/>
              <a:t>Данные класса</a:t>
            </a:r>
          </a:p>
          <a:p>
            <a:pPr lvl="1"/>
            <a:r>
              <a:rPr lang="ru-RU" dirty="0" smtClean="0"/>
              <a:t>Функции </a:t>
            </a:r>
            <a:r>
              <a:rPr lang="ru-RU" dirty="0" smtClean="0"/>
              <a:t>класса</a:t>
            </a:r>
          </a:p>
          <a:p>
            <a:r>
              <a:rPr lang="ru-RU" dirty="0" smtClean="0"/>
              <a:t>В рамках данной лекции мы не сможем покрыть все возможности классов </a:t>
            </a:r>
            <a:r>
              <a:rPr lang="en-US" dirty="0" smtClean="0"/>
              <a:t>C#, </a:t>
            </a:r>
            <a:r>
              <a:rPr lang="ru-RU" dirty="0" smtClean="0"/>
              <a:t>рассмотрим только базовые элементы</a:t>
            </a:r>
            <a:endParaRPr lang="ru-RU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331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04056"/>
          </a:xfrm>
        </p:spPr>
        <p:txBody>
          <a:bodyPr>
            <a:normAutofit/>
          </a:bodyPr>
          <a:lstStyle/>
          <a:p>
            <a:r>
              <a:rPr lang="ru-RU" altLang="ru-RU" sz="2000" b="1" dirty="0"/>
              <a:t>Описание класса </a:t>
            </a:r>
            <a:endParaRPr lang="ru-RU" sz="20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034017"/>
            <a:ext cx="8362950" cy="5077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30274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04056"/>
          </a:xfrm>
        </p:spPr>
        <p:txBody>
          <a:bodyPr>
            <a:normAutofit/>
          </a:bodyPr>
          <a:lstStyle/>
          <a:p>
            <a:r>
              <a:rPr lang="ru-RU" altLang="ru-RU" sz="2000" b="1" dirty="0"/>
              <a:t>П</a:t>
            </a:r>
            <a:r>
              <a:rPr lang="ru-RU" altLang="ru-RU" sz="2000" b="1" dirty="0" smtClean="0"/>
              <a:t>ример </a:t>
            </a:r>
            <a:r>
              <a:rPr lang="ru-RU" altLang="ru-RU" sz="2000" b="1" dirty="0"/>
              <a:t>класса</a:t>
            </a:r>
            <a:endParaRPr lang="ru-RU" sz="2000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40708"/>
            <a:ext cx="4285859" cy="6047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548680"/>
            <a:ext cx="4505325" cy="606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64995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32048"/>
          </a:xfrm>
        </p:spPr>
        <p:txBody>
          <a:bodyPr>
            <a:normAutofit/>
          </a:bodyPr>
          <a:lstStyle/>
          <a:p>
            <a:r>
              <a:rPr lang="ru-RU" altLang="ru-RU" sz="2000" b="1" dirty="0"/>
              <a:t>Спецификаторы класса </a:t>
            </a:r>
            <a:endParaRPr lang="ru-RU" sz="2000" b="1" dirty="0"/>
          </a:p>
        </p:txBody>
      </p:sp>
      <p:graphicFrame>
        <p:nvGraphicFramePr>
          <p:cNvPr id="4" name="Group 150"/>
          <p:cNvGraphicFramePr>
            <a:graphicFrameLocks noGrp="1"/>
          </p:cNvGraphicFramePr>
          <p:nvPr>
            <p:ph idx="1"/>
            <p:extLst/>
          </p:nvPr>
        </p:nvGraphicFramePr>
        <p:xfrm>
          <a:off x="395536" y="476672"/>
          <a:ext cx="8472685" cy="5914818"/>
        </p:xfrm>
        <a:graphic>
          <a:graphicData uri="http://schemas.openxmlformats.org/drawingml/2006/table">
            <a:tbl>
              <a:tblPr/>
              <a:tblGrid>
                <a:gridCol w="2583154"/>
                <a:gridCol w="5889531"/>
              </a:tblGrid>
              <a:tr h="3379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Спецификатор</a:t>
                      </a:r>
                    </a:p>
                  </a:txBody>
                  <a:tcPr marT="45716" marB="45716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Описание</a:t>
                      </a:r>
                    </a:p>
                  </a:txBody>
                  <a:tcPr marT="45716" marB="45716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047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Courier New" pitchFamily="49" charset="0"/>
                        </a:rPr>
                        <a:t>new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cs typeface="Times New Roman" pitchFamily="18" charset="0"/>
                        </a:rPr>
                        <a:t>Используется для вложенных классов. Задает новое описание класса взамен унаследованного от предка. Применяется в иерархиях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16" marB="4571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17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Courier New" pitchFamily="49" charset="0"/>
                        </a:rPr>
                        <a:t>public</a:t>
                      </a:r>
                    </a:p>
                  </a:txBody>
                  <a:tcPr marT="45716" marB="4571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cs typeface="Times New Roman" pitchFamily="18" charset="0"/>
                        </a:rPr>
                        <a:t>Доступ не ограничен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16" marB="4571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575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Courier New" pitchFamily="49" charset="0"/>
                        </a:rPr>
                        <a:t>protected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cs typeface="Times New Roman" pitchFamily="18" charset="0"/>
                        </a:rPr>
                        <a:t>Используется для вложенных классов. Доступ только из элементов данного и производных классов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16" marB="4571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96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Courier New" pitchFamily="49" charset="0"/>
                        </a:rPr>
                        <a:t>internal</a:t>
                      </a:r>
                    </a:p>
                  </a:txBody>
                  <a:tcPr marT="45716" marB="4571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cs typeface="Times New Roman" pitchFamily="18" charset="0"/>
                        </a:rPr>
                        <a:t>Доступ только из данной программы (сборки)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16" marB="4571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575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Courier New" pitchFamily="49" charset="0"/>
                        </a:rPr>
                        <a:t>protected internal</a:t>
                      </a:r>
                    </a:p>
                  </a:txBody>
                  <a:tcPr marT="45716" marB="4571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cs typeface="Times New Roman" pitchFamily="18" charset="0"/>
                        </a:rPr>
                        <a:t>Доступ только из данного и производных классов или из данной программы (сборки)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16" marB="4571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575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Courier New" pitchFamily="49" charset="0"/>
                        </a:rPr>
                        <a:t>private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cs typeface="Times New Roman" pitchFamily="18" charset="0"/>
                        </a:rPr>
                        <a:t>Используется для вложенных классов. Доступ только из элементов класса, внутри которого описан данный класс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16" marB="4571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02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Courier New" pitchFamily="49" charset="0"/>
                        </a:rPr>
                        <a:t>abstract</a:t>
                      </a:r>
                    </a:p>
                  </a:txBody>
                  <a:tcPr marT="45716" marB="4571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cs typeface="Times New Roman" pitchFamily="18" charset="0"/>
                        </a:rPr>
                        <a:t>Абстрактный класс. Применяется в иерархиях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16" marB="4571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17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Courier New" pitchFamily="49" charset="0"/>
                        </a:rPr>
                        <a:t>sealed</a:t>
                      </a:r>
                    </a:p>
                  </a:txBody>
                  <a:tcPr marT="45716" marB="4571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cs typeface="Times New Roman" pitchFamily="18" charset="0"/>
                        </a:rPr>
                        <a:t>Бесплодный класс. Применяется в иерархиях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16" marB="4571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02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Courier New" pitchFamily="49" charset="0"/>
                        </a:rPr>
                        <a:t>static</a:t>
                      </a:r>
                    </a:p>
                  </a:txBody>
                  <a:tcPr marT="45716" marB="4571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cs typeface="Times New Roman" pitchFamily="18" charset="0"/>
                        </a:rPr>
                        <a:t>Статический класс. Введен в версию языка 2.0.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16" marB="4571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3420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pPr algn="l"/>
            <a:r>
              <a:rPr lang="ru-RU" sz="2000" b="1" dirty="0" smtClean="0"/>
              <a:t>Элементы класса</a:t>
            </a:r>
            <a:endParaRPr lang="ru-RU" sz="2000" b="1" dirty="0"/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-30872" y="366547"/>
            <a:ext cx="8964613" cy="6350000"/>
            <a:chOff x="2710" y="2754"/>
            <a:chExt cx="5801" cy="5020"/>
          </a:xfrm>
        </p:grpSpPr>
        <p:sp>
          <p:nvSpPr>
            <p:cNvPr id="5" name="AutoShape 5"/>
            <p:cNvSpPr>
              <a:spLocks noChangeAspect="1" noChangeArrowheads="1"/>
            </p:cNvSpPr>
            <p:nvPr/>
          </p:nvSpPr>
          <p:spPr bwMode="auto">
            <a:xfrm>
              <a:off x="2710" y="2754"/>
              <a:ext cx="5801" cy="5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7322" y="3082"/>
              <a:ext cx="1182" cy="43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altLang="ru-RU" sz="1400" b="1"/>
                <a:t>локальные типы</a:t>
              </a:r>
              <a:endParaRPr lang="ru-RU" altLang="ru-RU" sz="3200" b="1"/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3780" y="3408"/>
              <a:ext cx="1182" cy="437"/>
            </a:xfrm>
            <a:prstGeom prst="ellipse">
              <a:avLst/>
            </a:prstGeom>
            <a:solidFill>
              <a:srgbClr val="00FFFF">
                <a:alpha val="18823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altLang="ru-RU" sz="1400" b="1"/>
                <a:t>данные</a:t>
              </a:r>
              <a:endParaRPr lang="ru-RU" altLang="ru-RU" sz="3200" b="1"/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3308" y="4172"/>
              <a:ext cx="1229" cy="436"/>
            </a:xfrm>
            <a:prstGeom prst="ellipse">
              <a:avLst/>
            </a:prstGeom>
            <a:solidFill>
              <a:srgbClr val="00FFFF">
                <a:alpha val="18823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altLang="ru-RU" sz="1400" b="1"/>
                <a:t>поля</a:t>
              </a:r>
            </a:p>
            <a:p>
              <a:pPr algn="ctr" eaLnBrk="1" hangingPunct="1"/>
              <a:r>
                <a:rPr lang="ru-RU" altLang="ru-RU" sz="1400"/>
                <a:t>(переменные)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4960" y="4281"/>
              <a:ext cx="1180" cy="437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altLang="ru-RU" sz="1400" b="1"/>
                <a:t>константы</a:t>
              </a:r>
            </a:p>
          </p:txBody>
        </p:sp>
        <p:cxnSp>
          <p:nvCxnSpPr>
            <p:cNvPr id="10" name="AutoShape 10"/>
            <p:cNvCxnSpPr>
              <a:cxnSpLocks noChangeShapeType="1"/>
              <a:stCxn id="7" idx="4"/>
              <a:endCxn id="8" idx="0"/>
            </p:cNvCxnSpPr>
            <p:nvPr/>
          </p:nvCxnSpPr>
          <p:spPr bwMode="auto">
            <a:xfrm flipH="1">
              <a:off x="3923" y="3845"/>
              <a:ext cx="448" cy="3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11"/>
            <p:cNvCxnSpPr>
              <a:cxnSpLocks noChangeShapeType="1"/>
              <a:stCxn id="7" idx="4"/>
              <a:endCxn id="9" idx="0"/>
            </p:cNvCxnSpPr>
            <p:nvPr/>
          </p:nvCxnSpPr>
          <p:spPr bwMode="auto">
            <a:xfrm>
              <a:off x="4371" y="3845"/>
              <a:ext cx="1179" cy="43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4253" y="5043"/>
              <a:ext cx="1181" cy="43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altLang="ru-RU" sz="1400" b="1"/>
                <a:t>статические</a:t>
              </a:r>
            </a:p>
            <a:p>
              <a:pPr algn="ctr" eaLnBrk="1" hangingPunct="1"/>
              <a:r>
                <a:rPr lang="ru-RU" altLang="ru-RU" sz="1400" b="1"/>
                <a:t>поля</a:t>
              </a:r>
              <a:endParaRPr lang="ru-RU" altLang="ru-RU" sz="3200" b="1"/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2717" y="5043"/>
              <a:ext cx="1183" cy="43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altLang="ru-RU" sz="1400" b="1" dirty="0"/>
                <a:t>поля экземпляра</a:t>
              </a:r>
              <a:endParaRPr lang="ru-RU" altLang="ru-RU" sz="2800" b="1" dirty="0"/>
            </a:p>
          </p:txBody>
        </p:sp>
        <p:cxnSp>
          <p:nvCxnSpPr>
            <p:cNvPr id="14" name="AutoShape 14"/>
            <p:cNvCxnSpPr>
              <a:cxnSpLocks noChangeShapeType="1"/>
              <a:stCxn id="8" idx="4"/>
              <a:endCxn id="12" idx="0"/>
            </p:cNvCxnSpPr>
            <p:nvPr/>
          </p:nvCxnSpPr>
          <p:spPr bwMode="auto">
            <a:xfrm>
              <a:off x="3923" y="4608"/>
              <a:ext cx="920" cy="4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5"/>
            <p:cNvCxnSpPr>
              <a:cxnSpLocks noChangeShapeType="1"/>
              <a:stCxn id="8" idx="4"/>
              <a:endCxn id="13" idx="0"/>
            </p:cNvCxnSpPr>
            <p:nvPr/>
          </p:nvCxnSpPr>
          <p:spPr bwMode="auto">
            <a:xfrm flipH="1">
              <a:off x="3308" y="4608"/>
              <a:ext cx="615" cy="4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 rot="3267609">
              <a:off x="4656" y="3641"/>
              <a:ext cx="1200" cy="248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4843" y="4825"/>
              <a:ext cx="1535" cy="43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altLang="ru-RU" sz="1400" b="1"/>
                <a:t>один набор на класс</a:t>
              </a:r>
              <a:endParaRPr lang="ru-RU" altLang="ru-RU" sz="3200" b="1"/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2717" y="5478"/>
              <a:ext cx="1695" cy="437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altLang="ru-RU" sz="1400" b="1" dirty="0"/>
                <a:t>один набор на каждый экземпляр</a:t>
              </a:r>
              <a:endParaRPr lang="ru-RU" altLang="ru-RU" sz="3200" b="1" dirty="0"/>
            </a:p>
          </p:txBody>
        </p:sp>
        <p:sp>
          <p:nvSpPr>
            <p:cNvPr id="19" name="Oval 19"/>
            <p:cNvSpPr>
              <a:spLocks noChangeArrowheads="1"/>
            </p:cNvSpPr>
            <p:nvPr/>
          </p:nvSpPr>
          <p:spPr bwMode="auto">
            <a:xfrm>
              <a:off x="5038" y="2760"/>
              <a:ext cx="1180" cy="4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altLang="ru-RU" sz="1400" b="1"/>
                <a:t>класс</a:t>
              </a:r>
              <a:endParaRPr lang="ru-RU" altLang="ru-RU" sz="3200" b="1"/>
            </a:p>
          </p:txBody>
        </p:sp>
        <p:cxnSp>
          <p:nvCxnSpPr>
            <p:cNvPr id="20" name="AutoShape 20"/>
            <p:cNvCxnSpPr>
              <a:cxnSpLocks noChangeShapeType="1"/>
              <a:stCxn id="19" idx="3"/>
              <a:endCxn id="7" idx="0"/>
            </p:cNvCxnSpPr>
            <p:nvPr/>
          </p:nvCxnSpPr>
          <p:spPr bwMode="auto">
            <a:xfrm flipH="1">
              <a:off x="4371" y="3132"/>
              <a:ext cx="839" cy="2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Oval 21"/>
            <p:cNvSpPr>
              <a:spLocks noChangeArrowheads="1"/>
            </p:cNvSpPr>
            <p:nvPr/>
          </p:nvSpPr>
          <p:spPr bwMode="auto">
            <a:xfrm>
              <a:off x="6218" y="3631"/>
              <a:ext cx="1180" cy="437"/>
            </a:xfrm>
            <a:prstGeom prst="ellipse">
              <a:avLst/>
            </a:prstGeom>
            <a:solidFill>
              <a:srgbClr val="00FFFF">
                <a:alpha val="18823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altLang="ru-RU" sz="1400" b="1"/>
                <a:t>функции</a:t>
              </a:r>
            </a:p>
          </p:txBody>
        </p:sp>
        <p:cxnSp>
          <p:nvCxnSpPr>
            <p:cNvPr id="22" name="AutoShape 22"/>
            <p:cNvCxnSpPr>
              <a:cxnSpLocks noChangeShapeType="1"/>
              <a:stCxn id="19" idx="5"/>
              <a:endCxn id="21" idx="0"/>
            </p:cNvCxnSpPr>
            <p:nvPr/>
          </p:nvCxnSpPr>
          <p:spPr bwMode="auto">
            <a:xfrm>
              <a:off x="6046" y="3132"/>
              <a:ext cx="762" cy="49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Oval 23"/>
            <p:cNvSpPr>
              <a:spLocks noChangeArrowheads="1"/>
            </p:cNvSpPr>
            <p:nvPr/>
          </p:nvSpPr>
          <p:spPr bwMode="auto">
            <a:xfrm>
              <a:off x="7322" y="4172"/>
              <a:ext cx="1181" cy="4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altLang="ru-RU" sz="1400" b="1"/>
                <a:t>свойства</a:t>
              </a:r>
              <a:endParaRPr lang="ru-RU" altLang="ru-RU" sz="3200" b="1"/>
            </a:p>
          </p:txBody>
        </p:sp>
        <p:sp>
          <p:nvSpPr>
            <p:cNvPr id="24" name="Oval 24"/>
            <p:cNvSpPr>
              <a:spLocks noChangeArrowheads="1"/>
            </p:cNvSpPr>
            <p:nvPr/>
          </p:nvSpPr>
          <p:spPr bwMode="auto">
            <a:xfrm>
              <a:off x="7322" y="4499"/>
              <a:ext cx="1181" cy="43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altLang="ru-RU" sz="1400" b="1"/>
                <a:t>события</a:t>
              </a:r>
              <a:endParaRPr lang="ru-RU" altLang="ru-RU" sz="3200" b="1"/>
            </a:p>
          </p:txBody>
        </p:sp>
        <p:sp>
          <p:nvSpPr>
            <p:cNvPr id="25" name="Oval 25"/>
            <p:cNvSpPr>
              <a:spLocks noChangeArrowheads="1"/>
            </p:cNvSpPr>
            <p:nvPr/>
          </p:nvSpPr>
          <p:spPr bwMode="auto">
            <a:xfrm>
              <a:off x="7322" y="4827"/>
              <a:ext cx="1181" cy="4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rIns="1800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altLang="ru-RU" sz="1400" b="1"/>
                <a:t>индексаторы</a:t>
              </a:r>
              <a:endParaRPr lang="ru-RU" altLang="ru-RU" sz="3200" b="1"/>
            </a:p>
          </p:txBody>
        </p:sp>
        <p:sp>
          <p:nvSpPr>
            <p:cNvPr id="26" name="Oval 26"/>
            <p:cNvSpPr>
              <a:spLocks noChangeArrowheads="1"/>
            </p:cNvSpPr>
            <p:nvPr/>
          </p:nvSpPr>
          <p:spPr bwMode="auto">
            <a:xfrm>
              <a:off x="6377" y="5809"/>
              <a:ext cx="1183" cy="43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altLang="ru-RU" sz="1400" b="1" dirty="0" smtClean="0"/>
                <a:t>операторы</a:t>
              </a:r>
              <a:endParaRPr lang="ru-RU" altLang="ru-RU" sz="3200" b="1" dirty="0"/>
            </a:p>
          </p:txBody>
        </p:sp>
        <p:sp>
          <p:nvSpPr>
            <p:cNvPr id="27" name="Oval 27"/>
            <p:cNvSpPr>
              <a:spLocks noChangeArrowheads="1"/>
            </p:cNvSpPr>
            <p:nvPr/>
          </p:nvSpPr>
          <p:spPr bwMode="auto">
            <a:xfrm>
              <a:off x="6155" y="6137"/>
              <a:ext cx="1553" cy="434"/>
            </a:xfrm>
            <a:prstGeom prst="ellipse">
              <a:avLst/>
            </a:prstGeom>
            <a:solidFill>
              <a:srgbClr val="00FFFF">
                <a:alpha val="18823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altLang="ru-RU" sz="1400" b="1"/>
                <a:t>конструкторы</a:t>
              </a:r>
            </a:p>
          </p:txBody>
        </p:sp>
        <p:sp>
          <p:nvSpPr>
            <p:cNvPr id="28" name="Oval 28"/>
            <p:cNvSpPr>
              <a:spLocks noChangeArrowheads="1"/>
            </p:cNvSpPr>
            <p:nvPr/>
          </p:nvSpPr>
          <p:spPr bwMode="auto">
            <a:xfrm>
              <a:off x="6377" y="6461"/>
              <a:ext cx="1183" cy="4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altLang="ru-RU" sz="1400" b="1" dirty="0"/>
                <a:t>деструкторы</a:t>
              </a:r>
              <a:endParaRPr lang="ru-RU" altLang="ru-RU" sz="3200" b="1" dirty="0"/>
            </a:p>
          </p:txBody>
        </p:sp>
        <p:cxnSp>
          <p:nvCxnSpPr>
            <p:cNvPr id="29" name="AutoShape 29"/>
            <p:cNvCxnSpPr>
              <a:cxnSpLocks noChangeShapeType="1"/>
              <a:stCxn id="21" idx="4"/>
              <a:endCxn id="23" idx="2"/>
            </p:cNvCxnSpPr>
            <p:nvPr/>
          </p:nvCxnSpPr>
          <p:spPr bwMode="auto">
            <a:xfrm rot="16200000" flipH="1">
              <a:off x="6904" y="3972"/>
              <a:ext cx="322" cy="514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30"/>
            <p:cNvCxnSpPr>
              <a:cxnSpLocks noChangeShapeType="1"/>
              <a:stCxn id="21" idx="4"/>
              <a:endCxn id="24" idx="2"/>
            </p:cNvCxnSpPr>
            <p:nvPr/>
          </p:nvCxnSpPr>
          <p:spPr bwMode="auto">
            <a:xfrm rot="16200000" flipH="1">
              <a:off x="6741" y="4135"/>
              <a:ext cx="648" cy="514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31"/>
            <p:cNvCxnSpPr>
              <a:cxnSpLocks noChangeShapeType="1"/>
              <a:stCxn id="21" idx="4"/>
              <a:endCxn id="25" idx="2"/>
            </p:cNvCxnSpPr>
            <p:nvPr/>
          </p:nvCxnSpPr>
          <p:spPr bwMode="auto">
            <a:xfrm rot="16200000" flipH="1">
              <a:off x="6577" y="4299"/>
              <a:ext cx="975" cy="514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32"/>
            <p:cNvCxnSpPr>
              <a:cxnSpLocks noChangeShapeType="1"/>
              <a:stCxn id="35" idx="4"/>
              <a:endCxn id="26" idx="6"/>
            </p:cNvCxnSpPr>
            <p:nvPr/>
          </p:nvCxnSpPr>
          <p:spPr bwMode="auto">
            <a:xfrm rot="5400000">
              <a:off x="7516" y="5629"/>
              <a:ext cx="441" cy="353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AutoShape 33"/>
            <p:cNvCxnSpPr>
              <a:cxnSpLocks noChangeShapeType="1"/>
              <a:stCxn id="35" idx="4"/>
              <a:endCxn id="27" idx="6"/>
            </p:cNvCxnSpPr>
            <p:nvPr/>
          </p:nvCxnSpPr>
          <p:spPr bwMode="auto">
            <a:xfrm rot="5400000">
              <a:off x="7426" y="5867"/>
              <a:ext cx="769" cy="205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34"/>
            <p:cNvCxnSpPr>
              <a:cxnSpLocks noChangeShapeType="1"/>
              <a:stCxn id="35" idx="4"/>
              <a:endCxn id="28" idx="6"/>
            </p:cNvCxnSpPr>
            <p:nvPr/>
          </p:nvCxnSpPr>
          <p:spPr bwMode="auto">
            <a:xfrm rot="5400000">
              <a:off x="7190" y="5955"/>
              <a:ext cx="1094" cy="353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" name="Oval 35"/>
            <p:cNvSpPr>
              <a:spLocks noChangeArrowheads="1"/>
            </p:cNvSpPr>
            <p:nvPr/>
          </p:nvSpPr>
          <p:spPr bwMode="auto">
            <a:xfrm>
              <a:off x="7322" y="5148"/>
              <a:ext cx="1183" cy="437"/>
            </a:xfrm>
            <a:prstGeom prst="ellipse">
              <a:avLst/>
            </a:prstGeom>
            <a:solidFill>
              <a:srgbClr val="00FFFF">
                <a:alpha val="18823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altLang="ru-RU" sz="1400" b="1"/>
                <a:t>методы</a:t>
              </a:r>
            </a:p>
          </p:txBody>
        </p:sp>
        <p:cxnSp>
          <p:nvCxnSpPr>
            <p:cNvPr id="36" name="AutoShape 36"/>
            <p:cNvCxnSpPr>
              <a:cxnSpLocks noChangeShapeType="1"/>
              <a:stCxn id="21" idx="4"/>
              <a:endCxn id="35" idx="2"/>
            </p:cNvCxnSpPr>
            <p:nvPr/>
          </p:nvCxnSpPr>
          <p:spPr bwMode="auto">
            <a:xfrm rot="16200000" flipH="1">
              <a:off x="6415" y="4461"/>
              <a:ext cx="1299" cy="514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Oval 37"/>
            <p:cNvSpPr>
              <a:spLocks noChangeArrowheads="1"/>
            </p:cNvSpPr>
            <p:nvPr/>
          </p:nvSpPr>
          <p:spPr bwMode="auto">
            <a:xfrm>
              <a:off x="6377" y="6787"/>
              <a:ext cx="1183" cy="436"/>
            </a:xfrm>
            <a:prstGeom prst="ellipse">
              <a:avLst/>
            </a:prstGeom>
            <a:solidFill>
              <a:srgbClr val="00FFFF">
                <a:alpha val="18823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altLang="ru-RU" sz="1400" b="1"/>
                <a:t>обычные методы</a:t>
              </a:r>
            </a:p>
          </p:txBody>
        </p:sp>
        <p:cxnSp>
          <p:nvCxnSpPr>
            <p:cNvPr id="38" name="AutoShape 38"/>
            <p:cNvCxnSpPr>
              <a:cxnSpLocks noChangeShapeType="1"/>
              <a:stCxn id="35" idx="4"/>
              <a:endCxn id="37" idx="6"/>
            </p:cNvCxnSpPr>
            <p:nvPr/>
          </p:nvCxnSpPr>
          <p:spPr bwMode="auto">
            <a:xfrm rot="5400000">
              <a:off x="7027" y="6118"/>
              <a:ext cx="1420" cy="353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5434" y="7331"/>
              <a:ext cx="1182" cy="43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altLang="ru-RU" sz="1400" b="1" dirty="0"/>
                <a:t>методы экземпляра</a:t>
              </a:r>
              <a:endParaRPr lang="ru-RU" altLang="ru-RU" sz="3200" b="1" dirty="0"/>
            </a:p>
          </p:txBody>
        </p:sp>
        <p:sp>
          <p:nvSpPr>
            <p:cNvPr id="40" name="Oval 40"/>
            <p:cNvSpPr>
              <a:spLocks noChangeArrowheads="1"/>
            </p:cNvSpPr>
            <p:nvPr/>
          </p:nvSpPr>
          <p:spPr bwMode="auto">
            <a:xfrm>
              <a:off x="7322" y="7331"/>
              <a:ext cx="1182" cy="43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altLang="ru-RU" sz="1400" b="1"/>
                <a:t>методы класса</a:t>
              </a:r>
              <a:endParaRPr lang="ru-RU" altLang="ru-RU" sz="3200" b="1"/>
            </a:p>
          </p:txBody>
        </p:sp>
        <p:sp>
          <p:nvSpPr>
            <p:cNvPr id="41" name="Oval 41"/>
            <p:cNvSpPr>
              <a:spLocks noChangeArrowheads="1"/>
            </p:cNvSpPr>
            <p:nvPr/>
          </p:nvSpPr>
          <p:spPr bwMode="auto">
            <a:xfrm>
              <a:off x="4370" y="6133"/>
              <a:ext cx="1183" cy="4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altLang="ru-RU" sz="1400" b="1" dirty="0"/>
                <a:t>конструкторы</a:t>
              </a:r>
            </a:p>
            <a:p>
              <a:pPr algn="ctr" eaLnBrk="1" hangingPunct="1"/>
              <a:r>
                <a:rPr lang="ru-RU" altLang="ru-RU" sz="1400" b="1" dirty="0"/>
                <a:t>экземпляра</a:t>
              </a:r>
              <a:endParaRPr lang="ru-RU" altLang="ru-RU" sz="3200" b="1" dirty="0"/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auto">
            <a:xfrm>
              <a:off x="4370" y="6678"/>
              <a:ext cx="1183" cy="43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altLang="ru-RU" sz="1400" b="1"/>
                <a:t>статические конструкторы</a:t>
              </a:r>
              <a:endParaRPr lang="ru-RU" altLang="ru-RU" sz="3200" b="1"/>
            </a:p>
          </p:txBody>
        </p:sp>
        <p:cxnSp>
          <p:nvCxnSpPr>
            <p:cNvPr id="43" name="AutoShape 43"/>
            <p:cNvCxnSpPr>
              <a:cxnSpLocks noChangeShapeType="1"/>
              <a:stCxn id="27" idx="2"/>
              <a:endCxn id="41" idx="6"/>
            </p:cNvCxnSpPr>
            <p:nvPr/>
          </p:nvCxnSpPr>
          <p:spPr bwMode="auto">
            <a:xfrm rot="10800000">
              <a:off x="5553" y="6351"/>
              <a:ext cx="602" cy="3"/>
            </a:xfrm>
            <a:prstGeom prst="bentConnector3">
              <a:avLst>
                <a:gd name="adj1" fmla="val 49935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44"/>
            <p:cNvCxnSpPr>
              <a:cxnSpLocks noChangeShapeType="1"/>
              <a:stCxn id="37" idx="4"/>
              <a:endCxn id="39" idx="7"/>
            </p:cNvCxnSpPr>
            <p:nvPr/>
          </p:nvCxnSpPr>
          <p:spPr bwMode="auto">
            <a:xfrm flipH="1">
              <a:off x="6443" y="7223"/>
              <a:ext cx="526" cy="17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45"/>
            <p:cNvCxnSpPr>
              <a:cxnSpLocks noChangeShapeType="1"/>
              <a:stCxn id="37" idx="4"/>
              <a:endCxn id="40" idx="1"/>
            </p:cNvCxnSpPr>
            <p:nvPr/>
          </p:nvCxnSpPr>
          <p:spPr bwMode="auto">
            <a:xfrm>
              <a:off x="6969" y="7223"/>
              <a:ext cx="526" cy="17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AutoShape 46"/>
            <p:cNvCxnSpPr>
              <a:cxnSpLocks noChangeShapeType="1"/>
              <a:stCxn id="27" idx="2"/>
              <a:endCxn id="42" idx="6"/>
            </p:cNvCxnSpPr>
            <p:nvPr/>
          </p:nvCxnSpPr>
          <p:spPr bwMode="auto">
            <a:xfrm rot="10800000" flipV="1">
              <a:off x="5553" y="6354"/>
              <a:ext cx="602" cy="542"/>
            </a:xfrm>
            <a:prstGeom prst="bentConnector3">
              <a:avLst>
                <a:gd name="adj1" fmla="val 49935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47"/>
            <p:cNvCxnSpPr>
              <a:cxnSpLocks noChangeShapeType="1"/>
              <a:stCxn id="19" idx="6"/>
              <a:endCxn id="6" idx="1"/>
            </p:cNvCxnSpPr>
            <p:nvPr/>
          </p:nvCxnSpPr>
          <p:spPr bwMode="auto">
            <a:xfrm>
              <a:off x="6218" y="2978"/>
              <a:ext cx="1277" cy="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7865245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altLang="ru-RU" sz="2000" b="1" dirty="0"/>
              <a:t>Описание объекта (экземпляра)</a:t>
            </a:r>
            <a:endParaRPr lang="ru-RU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549275"/>
            <a:ext cx="8435975" cy="6119813"/>
          </a:xfrm>
          <a:noFill/>
        </p:spPr>
        <p:txBody>
          <a:bodyPr/>
          <a:lstStyle/>
          <a:p>
            <a:pPr eaLnBrk="1" hangingPunct="1">
              <a:lnSpc>
                <a:spcPct val="110000"/>
              </a:lnSpc>
              <a:spcAft>
                <a:spcPct val="20000"/>
              </a:spcAft>
            </a:pPr>
            <a:r>
              <a:rPr lang="ru-RU" altLang="ru-RU" sz="2000" dirty="0" smtClean="0"/>
              <a:t>Класс является обобщенным понятием, определяющим характеристики и поведение множества конкретных объектов этого класса, называемых </a:t>
            </a:r>
            <a:r>
              <a:rPr lang="ru-RU" altLang="ru-RU" sz="2000" dirty="0" smtClean="0">
                <a:solidFill>
                  <a:schemeClr val="hlink"/>
                </a:solidFill>
              </a:rPr>
              <a:t>экземплярами</a:t>
            </a:r>
            <a:r>
              <a:rPr lang="ru-RU" altLang="ru-RU" sz="2000" dirty="0" smtClean="0"/>
              <a:t> (объектами) класса.</a:t>
            </a:r>
          </a:p>
          <a:p>
            <a:pPr eaLnBrk="1" hangingPunct="1">
              <a:lnSpc>
                <a:spcPct val="110000"/>
              </a:lnSpc>
              <a:spcAft>
                <a:spcPct val="20000"/>
              </a:spcAft>
            </a:pPr>
            <a:r>
              <a:rPr lang="ru-RU" altLang="ru-RU" sz="2000" dirty="0" smtClean="0"/>
              <a:t>Объекты создаются явным или неявным образом (либо программистом, либо системой). Программист создает экземпляр класса с помощью операции </a:t>
            </a:r>
            <a:r>
              <a:rPr lang="ru-RU" altLang="ru-RU" sz="2000" dirty="0" err="1" smtClean="0"/>
              <a:t>new</a:t>
            </a:r>
            <a:r>
              <a:rPr lang="ru-RU" altLang="ru-RU" sz="2000" dirty="0" smtClean="0"/>
              <a:t>:</a:t>
            </a:r>
            <a:endParaRPr lang="en-US" altLang="ru-RU" sz="2000" dirty="0" smtClean="0"/>
          </a:p>
          <a:p>
            <a:pPr eaLnBrk="1" hangingPunct="1">
              <a:lnSpc>
                <a:spcPct val="11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n-US" altLang="ru-RU" sz="2000" dirty="0" smtClean="0">
                <a:solidFill>
                  <a:schemeClr val="hlink"/>
                </a:solidFill>
              </a:rPr>
              <a:t>Demo a</a:t>
            </a:r>
            <a:r>
              <a:rPr lang="ru-RU" altLang="ru-RU" sz="2000" dirty="0" smtClean="0">
                <a:solidFill>
                  <a:schemeClr val="hlink"/>
                </a:solidFill>
              </a:rPr>
              <a:t> = </a:t>
            </a:r>
            <a:r>
              <a:rPr lang="en-US" altLang="ru-RU" sz="2000" dirty="0" smtClean="0">
                <a:solidFill>
                  <a:schemeClr val="hlink"/>
                </a:solidFill>
              </a:rPr>
              <a:t>new Demo</a:t>
            </a:r>
            <a:r>
              <a:rPr lang="ru-RU" altLang="ru-RU" sz="2000" dirty="0" smtClean="0">
                <a:solidFill>
                  <a:schemeClr val="hlink"/>
                </a:solidFill>
              </a:rPr>
              <a:t>(); </a:t>
            </a:r>
            <a:endParaRPr lang="en-US" altLang="ru-RU" sz="2000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11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n-US" altLang="ru-RU" sz="2000" dirty="0" smtClean="0">
                <a:solidFill>
                  <a:schemeClr val="hlink"/>
                </a:solidFill>
              </a:rPr>
              <a:t>Demo b</a:t>
            </a:r>
            <a:r>
              <a:rPr lang="ru-RU" altLang="ru-RU" sz="2000" dirty="0" smtClean="0">
                <a:solidFill>
                  <a:schemeClr val="hlink"/>
                </a:solidFill>
              </a:rPr>
              <a:t> = </a:t>
            </a:r>
            <a:r>
              <a:rPr lang="en-US" altLang="ru-RU" sz="2000" dirty="0" smtClean="0">
                <a:solidFill>
                  <a:schemeClr val="hlink"/>
                </a:solidFill>
              </a:rPr>
              <a:t>new Demo</a:t>
            </a:r>
            <a:r>
              <a:rPr lang="ru-RU" altLang="ru-RU" sz="2000" dirty="0" smtClean="0">
                <a:solidFill>
                  <a:schemeClr val="hlink"/>
                </a:solidFill>
              </a:rPr>
              <a:t>(); </a:t>
            </a:r>
          </a:p>
          <a:p>
            <a:pPr eaLnBrk="1" hangingPunct="1">
              <a:lnSpc>
                <a:spcPct val="110000"/>
              </a:lnSpc>
              <a:spcAft>
                <a:spcPct val="20000"/>
              </a:spcAft>
            </a:pPr>
            <a:r>
              <a:rPr lang="ru-RU" altLang="ru-RU" sz="2000" dirty="0" smtClean="0"/>
              <a:t>Для каждого объекта при его создании в памяти выделяется отдельная область для хранения его данных. </a:t>
            </a:r>
          </a:p>
          <a:p>
            <a:pPr eaLnBrk="1" hangingPunct="1">
              <a:lnSpc>
                <a:spcPct val="110000"/>
              </a:lnSpc>
              <a:spcAft>
                <a:spcPct val="20000"/>
              </a:spcAft>
            </a:pPr>
            <a:r>
              <a:rPr lang="ru-RU" altLang="ru-RU" sz="2000" dirty="0" smtClean="0"/>
              <a:t>Кроме того, в классе могут присутствовать </a:t>
            </a:r>
            <a:r>
              <a:rPr lang="ru-RU" altLang="ru-RU" sz="2000" dirty="0" smtClean="0">
                <a:solidFill>
                  <a:schemeClr val="hlink"/>
                </a:solidFill>
              </a:rPr>
              <a:t>статические элементы</a:t>
            </a:r>
            <a:r>
              <a:rPr lang="ru-RU" altLang="ru-RU" sz="2000" dirty="0" smtClean="0"/>
              <a:t>, которые существуют в единственном экземпляре для всех объектов класса. </a:t>
            </a:r>
          </a:p>
          <a:p>
            <a:pPr eaLnBrk="1" hangingPunct="1">
              <a:lnSpc>
                <a:spcPct val="110000"/>
              </a:lnSpc>
              <a:spcAft>
                <a:spcPct val="20000"/>
              </a:spcAft>
            </a:pPr>
            <a:r>
              <a:rPr lang="ru-RU" altLang="ru-RU" sz="2000" dirty="0" smtClean="0"/>
              <a:t>Функциональные элементы класса всегда хранятся в единственном экземпляре. </a:t>
            </a:r>
          </a:p>
        </p:txBody>
      </p:sp>
    </p:spTree>
    <p:extLst>
      <p:ext uri="{BB962C8B-B14F-4D97-AF65-F5344CB8AC3E}">
        <p14:creationId xmlns:p14="http://schemas.microsoft.com/office/powerpoint/2010/main" val="400052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ru-RU" altLang="ru-RU" sz="2000" b="1" dirty="0"/>
              <a:t>Пример создания объектов (экземпляров)</a:t>
            </a:r>
            <a:endParaRPr lang="ru-RU" sz="2000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2656"/>
            <a:ext cx="8713787" cy="5076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924300" y="5516563"/>
            <a:ext cx="4740275" cy="12001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tabLst>
                <a:tab pos="238125" algn="l"/>
                <a:tab pos="482600" algn="l"/>
                <a:tab pos="727075" algn="l"/>
                <a:tab pos="971550" algn="l"/>
                <a:tab pos="1216025" algn="l"/>
                <a:tab pos="1462088" algn="l"/>
                <a:tab pos="1709738" algn="l"/>
                <a:tab pos="1955800" algn="l"/>
                <a:tab pos="2200275" algn="l"/>
                <a:tab pos="2444750" algn="l"/>
                <a:tab pos="2689225" algn="l"/>
                <a:tab pos="2933700" algn="l"/>
                <a:tab pos="3179763" algn="l"/>
                <a:tab pos="3424238" algn="l"/>
                <a:tab pos="3668713" algn="l"/>
                <a:tab pos="3913188" algn="l"/>
                <a:tab pos="4159250" algn="l"/>
                <a:tab pos="44037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38125" algn="l"/>
                <a:tab pos="482600" algn="l"/>
                <a:tab pos="727075" algn="l"/>
                <a:tab pos="971550" algn="l"/>
                <a:tab pos="1216025" algn="l"/>
                <a:tab pos="1462088" algn="l"/>
                <a:tab pos="1709738" algn="l"/>
                <a:tab pos="1955800" algn="l"/>
                <a:tab pos="2200275" algn="l"/>
                <a:tab pos="2444750" algn="l"/>
                <a:tab pos="2689225" algn="l"/>
                <a:tab pos="2933700" algn="l"/>
                <a:tab pos="3179763" algn="l"/>
                <a:tab pos="3424238" algn="l"/>
                <a:tab pos="3668713" algn="l"/>
                <a:tab pos="3913188" algn="l"/>
                <a:tab pos="4159250" algn="l"/>
                <a:tab pos="44037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38125" algn="l"/>
                <a:tab pos="482600" algn="l"/>
                <a:tab pos="727075" algn="l"/>
                <a:tab pos="971550" algn="l"/>
                <a:tab pos="1216025" algn="l"/>
                <a:tab pos="1462088" algn="l"/>
                <a:tab pos="1709738" algn="l"/>
                <a:tab pos="1955800" algn="l"/>
                <a:tab pos="2200275" algn="l"/>
                <a:tab pos="2444750" algn="l"/>
                <a:tab pos="2689225" algn="l"/>
                <a:tab pos="2933700" algn="l"/>
                <a:tab pos="3179763" algn="l"/>
                <a:tab pos="3424238" algn="l"/>
                <a:tab pos="3668713" algn="l"/>
                <a:tab pos="3913188" algn="l"/>
                <a:tab pos="4159250" algn="l"/>
                <a:tab pos="44037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38125" algn="l"/>
                <a:tab pos="482600" algn="l"/>
                <a:tab pos="727075" algn="l"/>
                <a:tab pos="971550" algn="l"/>
                <a:tab pos="1216025" algn="l"/>
                <a:tab pos="1462088" algn="l"/>
                <a:tab pos="1709738" algn="l"/>
                <a:tab pos="1955800" algn="l"/>
                <a:tab pos="2200275" algn="l"/>
                <a:tab pos="2444750" algn="l"/>
                <a:tab pos="2689225" algn="l"/>
                <a:tab pos="2933700" algn="l"/>
                <a:tab pos="3179763" algn="l"/>
                <a:tab pos="3424238" algn="l"/>
                <a:tab pos="3668713" algn="l"/>
                <a:tab pos="3913188" algn="l"/>
                <a:tab pos="4159250" algn="l"/>
                <a:tab pos="44037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38125" algn="l"/>
                <a:tab pos="482600" algn="l"/>
                <a:tab pos="727075" algn="l"/>
                <a:tab pos="971550" algn="l"/>
                <a:tab pos="1216025" algn="l"/>
                <a:tab pos="1462088" algn="l"/>
                <a:tab pos="1709738" algn="l"/>
                <a:tab pos="1955800" algn="l"/>
                <a:tab pos="2200275" algn="l"/>
                <a:tab pos="2444750" algn="l"/>
                <a:tab pos="2689225" algn="l"/>
                <a:tab pos="2933700" algn="l"/>
                <a:tab pos="3179763" algn="l"/>
                <a:tab pos="3424238" algn="l"/>
                <a:tab pos="3668713" algn="l"/>
                <a:tab pos="3913188" algn="l"/>
                <a:tab pos="4159250" algn="l"/>
                <a:tab pos="44037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125" algn="l"/>
                <a:tab pos="482600" algn="l"/>
                <a:tab pos="727075" algn="l"/>
                <a:tab pos="971550" algn="l"/>
                <a:tab pos="1216025" algn="l"/>
                <a:tab pos="1462088" algn="l"/>
                <a:tab pos="1709738" algn="l"/>
                <a:tab pos="1955800" algn="l"/>
                <a:tab pos="2200275" algn="l"/>
                <a:tab pos="2444750" algn="l"/>
                <a:tab pos="2689225" algn="l"/>
                <a:tab pos="2933700" algn="l"/>
                <a:tab pos="3179763" algn="l"/>
                <a:tab pos="3424238" algn="l"/>
                <a:tab pos="3668713" algn="l"/>
                <a:tab pos="3913188" algn="l"/>
                <a:tab pos="4159250" algn="l"/>
                <a:tab pos="44037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125" algn="l"/>
                <a:tab pos="482600" algn="l"/>
                <a:tab pos="727075" algn="l"/>
                <a:tab pos="971550" algn="l"/>
                <a:tab pos="1216025" algn="l"/>
                <a:tab pos="1462088" algn="l"/>
                <a:tab pos="1709738" algn="l"/>
                <a:tab pos="1955800" algn="l"/>
                <a:tab pos="2200275" algn="l"/>
                <a:tab pos="2444750" algn="l"/>
                <a:tab pos="2689225" algn="l"/>
                <a:tab pos="2933700" algn="l"/>
                <a:tab pos="3179763" algn="l"/>
                <a:tab pos="3424238" algn="l"/>
                <a:tab pos="3668713" algn="l"/>
                <a:tab pos="3913188" algn="l"/>
                <a:tab pos="4159250" algn="l"/>
                <a:tab pos="44037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125" algn="l"/>
                <a:tab pos="482600" algn="l"/>
                <a:tab pos="727075" algn="l"/>
                <a:tab pos="971550" algn="l"/>
                <a:tab pos="1216025" algn="l"/>
                <a:tab pos="1462088" algn="l"/>
                <a:tab pos="1709738" algn="l"/>
                <a:tab pos="1955800" algn="l"/>
                <a:tab pos="2200275" algn="l"/>
                <a:tab pos="2444750" algn="l"/>
                <a:tab pos="2689225" algn="l"/>
                <a:tab pos="2933700" algn="l"/>
                <a:tab pos="3179763" algn="l"/>
                <a:tab pos="3424238" algn="l"/>
                <a:tab pos="3668713" algn="l"/>
                <a:tab pos="3913188" algn="l"/>
                <a:tab pos="4159250" algn="l"/>
                <a:tab pos="44037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125" algn="l"/>
                <a:tab pos="482600" algn="l"/>
                <a:tab pos="727075" algn="l"/>
                <a:tab pos="971550" algn="l"/>
                <a:tab pos="1216025" algn="l"/>
                <a:tab pos="1462088" algn="l"/>
                <a:tab pos="1709738" algn="l"/>
                <a:tab pos="1955800" algn="l"/>
                <a:tab pos="2200275" algn="l"/>
                <a:tab pos="2444750" algn="l"/>
                <a:tab pos="2689225" algn="l"/>
                <a:tab pos="2933700" algn="l"/>
                <a:tab pos="3179763" algn="l"/>
                <a:tab pos="3424238" algn="l"/>
                <a:tab pos="3668713" algn="l"/>
                <a:tab pos="3913188" algn="l"/>
                <a:tab pos="4159250" algn="l"/>
                <a:tab pos="44037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dirty="0"/>
              <a:t>Результат работы программы:</a:t>
            </a:r>
          </a:p>
          <a:p>
            <a:pPr eaLnBrk="1" hangingPunct="1"/>
            <a:r>
              <a:rPr lang="en-US" altLang="ru-RU" dirty="0"/>
              <a:t>Monster </a:t>
            </a:r>
            <a:r>
              <a:rPr lang="en-US" altLang="ru-RU" dirty="0" err="1"/>
              <a:t>Noname</a:t>
            </a:r>
            <a:r>
              <a:rPr lang="en-US" altLang="ru-RU" dirty="0"/>
              <a:t>   health = 100 ammo = 100</a:t>
            </a:r>
            <a:endParaRPr lang="ru-RU" altLang="ru-RU" dirty="0"/>
          </a:p>
          <a:p>
            <a:pPr eaLnBrk="1" hangingPunct="1"/>
            <a:r>
              <a:rPr lang="en-US" altLang="ru-RU" dirty="0"/>
              <a:t>Monster </a:t>
            </a:r>
            <a:r>
              <a:rPr lang="en-US" altLang="ru-RU" dirty="0" err="1"/>
              <a:t>Vasia</a:t>
            </a:r>
            <a:r>
              <a:rPr lang="en-US" altLang="ru-RU" dirty="0"/>
              <a:t>    health = 100 ammo = 100</a:t>
            </a:r>
            <a:endParaRPr lang="ru-RU" altLang="ru-RU" dirty="0"/>
          </a:p>
          <a:p>
            <a:pPr eaLnBrk="1" hangingPunct="1"/>
            <a:r>
              <a:rPr lang="en-US" altLang="ru-RU" dirty="0"/>
              <a:t>Monster Masha    health = 200 ammo = 200</a:t>
            </a:r>
          </a:p>
        </p:txBody>
      </p:sp>
    </p:spTree>
    <p:extLst>
      <p:ext uri="{BB962C8B-B14F-4D97-AF65-F5344CB8AC3E}">
        <p14:creationId xmlns:p14="http://schemas.microsoft.com/office/powerpoint/2010/main" val="261544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/>
          </a:bodyPr>
          <a:lstStyle/>
          <a:p>
            <a:r>
              <a:rPr lang="ru-RU" altLang="ru-RU" sz="2000" b="1" dirty="0"/>
              <a:t>Данные: поля и константы </a:t>
            </a:r>
            <a:endParaRPr lang="ru-RU" sz="2000" b="1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872143"/>
            <a:ext cx="8569325" cy="5472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34714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04056"/>
          </a:xfrm>
        </p:spPr>
        <p:txBody>
          <a:bodyPr>
            <a:normAutofit/>
          </a:bodyPr>
          <a:lstStyle/>
          <a:p>
            <a:r>
              <a:rPr lang="ru-RU" altLang="ru-RU" sz="2000" b="1" dirty="0"/>
              <a:t>Пример класса</a:t>
            </a:r>
            <a:endParaRPr lang="ru-RU" sz="2000" b="1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206"/>
            <a:ext cx="8229600" cy="538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2794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76672"/>
          </a:xfrm>
        </p:spPr>
        <p:txBody>
          <a:bodyPr>
            <a:normAutofit/>
          </a:bodyPr>
          <a:lstStyle/>
          <a:p>
            <a:pPr hangingPunct="0"/>
            <a:r>
              <a:rPr lang="ru-RU" sz="2000" b="1" dirty="0"/>
              <a:t>Условный оператор </a:t>
            </a:r>
            <a:r>
              <a:rPr lang="ru-RU" sz="2000" b="1" dirty="0" err="1"/>
              <a:t>if</a:t>
            </a:r>
            <a:endParaRPr lang="ru-RU" sz="20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7" y="764704"/>
            <a:ext cx="7565056" cy="3740406"/>
          </a:xfrm>
        </p:spPr>
      </p:pic>
      <p:sp>
        <p:nvSpPr>
          <p:cNvPr id="5" name="Прямоугольник 4"/>
          <p:cNvSpPr/>
          <p:nvPr/>
        </p:nvSpPr>
        <p:spPr>
          <a:xfrm>
            <a:off x="755576" y="5085184"/>
            <a:ext cx="79208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C00000"/>
                </a:solidFill>
              </a:rPr>
              <a:t>if</a:t>
            </a:r>
            <a:r>
              <a:rPr lang="ru-RU" dirty="0">
                <a:solidFill>
                  <a:srgbClr val="C00000"/>
                </a:solidFill>
              </a:rPr>
              <a:t> (</a:t>
            </a:r>
            <a:r>
              <a:rPr lang="ru-RU" dirty="0" err="1">
                <a:solidFill>
                  <a:srgbClr val="C00000"/>
                </a:solidFill>
              </a:rPr>
              <a:t>логическое_выражение</a:t>
            </a:r>
            <a:r>
              <a:rPr lang="ru-RU" dirty="0">
                <a:solidFill>
                  <a:srgbClr val="C00000"/>
                </a:solidFill>
              </a:rPr>
              <a:t> ) оператор_1; [ </a:t>
            </a:r>
            <a:r>
              <a:rPr lang="ru-RU" dirty="0" err="1">
                <a:solidFill>
                  <a:srgbClr val="C00000"/>
                </a:solidFill>
              </a:rPr>
              <a:t>else</a:t>
            </a:r>
            <a:r>
              <a:rPr lang="ru-RU" dirty="0">
                <a:solidFill>
                  <a:srgbClr val="C00000"/>
                </a:solidFill>
              </a:rPr>
              <a:t> оператор_2; ]</a:t>
            </a:r>
          </a:p>
          <a:p>
            <a:r>
              <a:rPr lang="ru-RU" dirty="0"/>
              <a:t>Сначала вычисляется логическое </a:t>
            </a:r>
            <a:r>
              <a:rPr lang="ru-RU" i="1" dirty="0"/>
              <a:t>выражение</a:t>
            </a:r>
            <a:r>
              <a:rPr lang="ru-RU" dirty="0"/>
              <a:t>. Если оно имеет </a:t>
            </a:r>
            <a:r>
              <a:rPr lang="ru-RU" i="1" dirty="0"/>
              <a:t>значение</a:t>
            </a:r>
            <a:r>
              <a:rPr lang="ru-RU" dirty="0"/>
              <a:t> </a:t>
            </a:r>
            <a:r>
              <a:rPr lang="ru-RU" dirty="0" err="1"/>
              <a:t>true</a:t>
            </a:r>
            <a:r>
              <a:rPr lang="ru-RU" dirty="0"/>
              <a:t>, выполняется первый оператор, иначе — второй. После этого управление передается на оператор, следующий за условным. </a:t>
            </a:r>
            <a:r>
              <a:rPr lang="ru-RU" i="1" dirty="0"/>
              <a:t>Ветвь</a:t>
            </a:r>
            <a:r>
              <a:rPr lang="ru-RU" dirty="0"/>
              <a:t> </a:t>
            </a:r>
            <a:r>
              <a:rPr lang="ru-RU" dirty="0" err="1"/>
              <a:t>else</a:t>
            </a:r>
            <a:r>
              <a:rPr lang="ru-RU" dirty="0"/>
              <a:t> может отсутствовать.</a:t>
            </a:r>
          </a:p>
        </p:txBody>
      </p:sp>
    </p:spTree>
    <p:extLst>
      <p:ext uri="{BB962C8B-B14F-4D97-AF65-F5344CB8AC3E}">
        <p14:creationId xmlns:p14="http://schemas.microsoft.com/office/powerpoint/2010/main" val="67691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ru-RU" altLang="ru-RU" sz="2000" b="1" dirty="0"/>
              <a:t>Спецификаторы полей и констант класса </a:t>
            </a:r>
            <a:endParaRPr lang="ru-RU" sz="2000" b="1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866745"/>
            <a:ext cx="8435975" cy="5484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73292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32048"/>
          </a:xfrm>
        </p:spPr>
        <p:txBody>
          <a:bodyPr>
            <a:normAutofit/>
          </a:bodyPr>
          <a:lstStyle/>
          <a:p>
            <a:r>
              <a:rPr lang="ru-RU" altLang="ru-RU" sz="2000" b="1" dirty="0"/>
              <a:t>Методы </a:t>
            </a:r>
            <a:endParaRPr lang="ru-RU" sz="2000" b="1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0688"/>
            <a:ext cx="8346147" cy="4359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797152"/>
            <a:ext cx="3114675" cy="114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70314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76672"/>
          </a:xfrm>
        </p:spPr>
        <p:txBody>
          <a:bodyPr>
            <a:normAutofit/>
          </a:bodyPr>
          <a:lstStyle/>
          <a:p>
            <a:r>
              <a:rPr lang="ru-RU" altLang="ru-RU" sz="2000" b="1" dirty="0"/>
              <a:t>Синтаксис метода</a:t>
            </a:r>
            <a:endParaRPr lang="ru-RU" sz="2000" b="1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" y="980728"/>
            <a:ext cx="8906097" cy="5687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649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pPr algn="l"/>
            <a:r>
              <a:rPr lang="ru-RU" altLang="ru-RU" sz="2000" b="1" dirty="0"/>
              <a:t>Примеры методов</a:t>
            </a:r>
            <a:endParaRPr lang="ru-RU" sz="2000" b="1" dirty="0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48680"/>
            <a:ext cx="3907875" cy="2365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2780928"/>
            <a:ext cx="4104455" cy="2520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11559"/>
            <a:ext cx="4754563" cy="513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919" y="5589240"/>
            <a:ext cx="3114675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06699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04664"/>
          </a:xfrm>
        </p:spPr>
        <p:txBody>
          <a:bodyPr>
            <a:normAutofit/>
          </a:bodyPr>
          <a:lstStyle/>
          <a:p>
            <a:r>
              <a:rPr lang="ru-RU" altLang="ru-RU" sz="2000" b="1" dirty="0"/>
              <a:t>Параметры</a:t>
            </a:r>
            <a:r>
              <a:rPr lang="en-US" altLang="ru-RU" sz="2000" b="1" dirty="0"/>
              <a:t> </a:t>
            </a:r>
            <a:r>
              <a:rPr lang="ru-RU" altLang="ru-RU" sz="2000" b="1" dirty="0"/>
              <a:t>методов</a:t>
            </a:r>
            <a:endParaRPr lang="ru-RU" sz="2000" b="1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851492"/>
            <a:ext cx="8642350" cy="5515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04801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pPr algn="l"/>
            <a:r>
              <a:rPr lang="ru-RU" altLang="ru-RU" sz="2000" b="1" dirty="0"/>
              <a:t>Пример</a:t>
            </a:r>
            <a:endParaRPr lang="ru-RU" sz="2000" b="1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877175"/>
            <a:ext cx="8435975" cy="546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58273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ru-RU" altLang="ru-RU" sz="2000" b="1" dirty="0"/>
              <a:t>Вызов метода </a:t>
            </a:r>
            <a:endParaRPr lang="ru-RU" sz="2000" b="1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48680"/>
            <a:ext cx="8435975" cy="3414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05064"/>
            <a:ext cx="7566025" cy="242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16865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04056"/>
          </a:xfrm>
        </p:spPr>
        <p:txBody>
          <a:bodyPr>
            <a:normAutofit/>
          </a:bodyPr>
          <a:lstStyle/>
          <a:p>
            <a:r>
              <a:rPr lang="ru-RU" altLang="ru-RU" sz="2000" b="1" dirty="0"/>
              <a:t>Пример передачи параметров</a:t>
            </a:r>
            <a:endParaRPr lang="ru-RU" sz="2000" b="1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02" y="620713"/>
            <a:ext cx="8434520" cy="597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11530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76672"/>
          </a:xfrm>
        </p:spPr>
        <p:txBody>
          <a:bodyPr>
            <a:normAutofit/>
          </a:bodyPr>
          <a:lstStyle/>
          <a:p>
            <a:r>
              <a:rPr lang="ru-RU" altLang="ru-RU" sz="2000" b="1" dirty="0"/>
              <a:t>Способы передачи параметров и их типы</a:t>
            </a:r>
            <a:endParaRPr lang="ru-RU" sz="2000" b="1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779835"/>
            <a:ext cx="8785225" cy="5585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3204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32048"/>
          </a:xfrm>
        </p:spPr>
        <p:txBody>
          <a:bodyPr>
            <a:normAutofit/>
          </a:bodyPr>
          <a:lstStyle/>
          <a:p>
            <a:r>
              <a:rPr lang="ru-RU" altLang="ru-RU" sz="2000" b="1" dirty="0"/>
              <a:t>Пример: параметры-значения и ссылки </a:t>
            </a:r>
            <a:r>
              <a:rPr lang="en-US" altLang="ru-RU" sz="2000" b="1" dirty="0"/>
              <a:t>ref</a:t>
            </a:r>
            <a:endParaRPr lang="ru-RU" sz="2000" b="1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8362950" cy="469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494655"/>
            <a:ext cx="3505200" cy="13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229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Конструкция </a:t>
            </a:r>
            <a:r>
              <a:rPr lang="en-US" altLang="en-US" dirty="0"/>
              <a:t>if</a:t>
            </a:r>
            <a:endParaRPr lang="ru-RU" alt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808"/>
            <a:ext cx="4546848" cy="4425355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ru-RU" altLang="en-US" sz="1800" dirty="0" smtClean="0"/>
              <a:t>В </a:t>
            </a:r>
            <a:r>
              <a:rPr lang="ru-RU" altLang="en-US" sz="1800" dirty="0"/>
              <a:t>цепочке </a:t>
            </a:r>
            <a:r>
              <a:rPr lang="en-US" altLang="en-US" sz="1800" dirty="0"/>
              <a:t>if-</a:t>
            </a:r>
            <a:r>
              <a:rPr lang="ru-RU" altLang="en-US" sz="1800" dirty="0"/>
              <a:t>конструкций </a:t>
            </a:r>
            <a:r>
              <a:rPr lang="en-US" altLang="en-US" sz="1800" dirty="0"/>
              <a:t>else </a:t>
            </a:r>
            <a:r>
              <a:rPr lang="ru-RU" altLang="en-US" sz="1800" dirty="0"/>
              <a:t>относится к ближайшему предшествующему </a:t>
            </a:r>
            <a:r>
              <a:rPr lang="en-US" altLang="en-US" sz="1800" dirty="0"/>
              <a:t>if</a:t>
            </a:r>
            <a:r>
              <a:rPr lang="ru-RU" altLang="en-US" sz="1800" dirty="0"/>
              <a:t>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ru-RU" altLang="en-US" sz="16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ru-RU" altLang="en-US" sz="1800" dirty="0" err="1"/>
              <a:t>if</a:t>
            </a:r>
            <a:r>
              <a:rPr lang="ru-RU" altLang="en-US" sz="1800" dirty="0"/>
              <a:t> (x) </a:t>
            </a:r>
            <a:r>
              <a:rPr lang="ru-RU" altLang="en-US" sz="1800" dirty="0" err="1"/>
              <a:t>if</a:t>
            </a:r>
            <a:r>
              <a:rPr lang="ru-RU" altLang="en-US" sz="1800" dirty="0"/>
              <a:t> (y) F(); </a:t>
            </a:r>
            <a:r>
              <a:rPr lang="ru-RU" altLang="en-US" sz="1800" dirty="0" err="1"/>
              <a:t>else</a:t>
            </a:r>
            <a:r>
              <a:rPr lang="ru-RU" altLang="en-US" sz="1800" dirty="0"/>
              <a:t> G();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ru-RU" altLang="en-US" sz="1800" dirty="0"/>
              <a:t>соответствует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ru-RU" altLang="en-US" sz="1800" dirty="0" err="1"/>
              <a:t>if</a:t>
            </a:r>
            <a:r>
              <a:rPr lang="ru-RU" altLang="en-US" sz="1800" dirty="0"/>
              <a:t> (x)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ru-RU" altLang="en-US" sz="1800" dirty="0"/>
              <a:t>{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ru-RU" altLang="en-US" sz="1800" dirty="0" smtClean="0"/>
              <a:t> 	</a:t>
            </a:r>
            <a:r>
              <a:rPr lang="ru-RU" altLang="en-US" sz="1800" dirty="0" err="1" smtClean="0"/>
              <a:t>if</a:t>
            </a:r>
            <a:r>
              <a:rPr lang="ru-RU" altLang="en-US" sz="1800" dirty="0" smtClean="0"/>
              <a:t> </a:t>
            </a:r>
            <a:r>
              <a:rPr lang="ru-RU" altLang="en-US" sz="1800" dirty="0"/>
              <a:t>(y)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ru-RU" altLang="en-US" sz="1800" dirty="0"/>
              <a:t>  </a:t>
            </a:r>
            <a:r>
              <a:rPr lang="ru-RU" altLang="en-US" sz="1800" dirty="0" smtClean="0"/>
              <a:t>	{ </a:t>
            </a:r>
            <a:endParaRPr lang="ru-RU" altLang="en-US" sz="18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ru-RU" altLang="en-US" sz="1800" dirty="0"/>
              <a:t>    </a:t>
            </a:r>
            <a:r>
              <a:rPr lang="ru-RU" altLang="en-US" sz="1800" dirty="0" smtClean="0"/>
              <a:t>		F</a:t>
            </a:r>
            <a:r>
              <a:rPr lang="ru-RU" altLang="en-US" sz="1800" dirty="0"/>
              <a:t>();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ru-RU" altLang="en-US" sz="1800" dirty="0"/>
              <a:t>  </a:t>
            </a:r>
            <a:r>
              <a:rPr lang="ru-RU" altLang="en-US" sz="1800" dirty="0" smtClean="0"/>
              <a:t>	} </a:t>
            </a:r>
            <a:endParaRPr lang="ru-RU" altLang="en-US" sz="18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ru-RU" altLang="en-US" sz="1800" dirty="0"/>
              <a:t>  </a:t>
            </a:r>
            <a:r>
              <a:rPr lang="ru-RU" altLang="en-US" sz="1800" dirty="0" smtClean="0"/>
              <a:t>	</a:t>
            </a:r>
            <a:r>
              <a:rPr lang="ru-RU" altLang="en-US" sz="1800" dirty="0" err="1" smtClean="0"/>
              <a:t>else</a:t>
            </a:r>
            <a:r>
              <a:rPr lang="ru-RU" altLang="en-US" sz="1800" dirty="0" smtClean="0"/>
              <a:t> </a:t>
            </a:r>
            <a:endParaRPr lang="ru-RU" altLang="en-US" sz="18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ru-RU" altLang="en-US" sz="1800" dirty="0"/>
              <a:t>  </a:t>
            </a:r>
            <a:r>
              <a:rPr lang="ru-RU" altLang="en-US" sz="1800" dirty="0" smtClean="0"/>
              <a:t>	{	 </a:t>
            </a:r>
            <a:endParaRPr lang="ru-RU" altLang="en-US" sz="18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ru-RU" altLang="en-US" sz="1800" dirty="0"/>
              <a:t>    </a:t>
            </a:r>
            <a:r>
              <a:rPr lang="ru-RU" altLang="en-US" sz="1800" dirty="0" smtClean="0"/>
              <a:t>		G</a:t>
            </a:r>
            <a:r>
              <a:rPr lang="ru-RU" altLang="en-US" sz="1800" dirty="0"/>
              <a:t>();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ru-RU" altLang="en-US" sz="1800" dirty="0"/>
              <a:t>  </a:t>
            </a:r>
            <a:r>
              <a:rPr lang="ru-RU" altLang="en-US" sz="1800" dirty="0" smtClean="0"/>
              <a:t>	} </a:t>
            </a:r>
            <a:endParaRPr lang="ru-RU" altLang="en-US" sz="18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ru-RU" altLang="en-US" sz="1800" dirty="0"/>
              <a:t>} </a:t>
            </a:r>
            <a:endParaRPr lang="en-US" altLang="en-US" sz="1800" dirty="0"/>
          </a:p>
          <a:p>
            <a:pPr>
              <a:lnSpc>
                <a:spcPct val="80000"/>
              </a:lnSpc>
            </a:pPr>
            <a:endParaRPr lang="ru-RU" altLang="en-US" sz="18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148064" y="1600200"/>
            <a:ext cx="3538736" cy="4709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dirty="0" smtClean="0"/>
              <a:t>Если требуется проверить несколько условий, их объединяют знаками логических условных операций.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800" dirty="0" smtClean="0"/>
              <a:t> </a:t>
            </a:r>
            <a:br>
              <a:rPr lang="ru-RU" sz="1800" dirty="0" smtClean="0"/>
            </a:br>
            <a:r>
              <a:rPr lang="en-US" sz="1800" dirty="0" smtClean="0"/>
              <a:t>if ( a &lt; b &amp;&amp; ( a &gt; d || a == 0 ) ) 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smtClean="0"/>
              <a:t>b++;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en-US" sz="1800" dirty="0" smtClean="0"/>
              <a:t>else 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smtClean="0"/>
              <a:t>{ b *= a; a = 0; }</a:t>
            </a:r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307100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360040"/>
          </a:xfrm>
        </p:spPr>
        <p:txBody>
          <a:bodyPr>
            <a:normAutofit fontScale="90000"/>
          </a:bodyPr>
          <a:lstStyle/>
          <a:p>
            <a:r>
              <a:rPr lang="ru-RU" altLang="ru-RU" sz="2000" b="1" dirty="0"/>
              <a:t>Пример: выходные параметры </a:t>
            </a:r>
            <a:r>
              <a:rPr lang="en-US" altLang="ru-RU" sz="2000" b="1" dirty="0"/>
              <a:t>out</a:t>
            </a:r>
            <a:endParaRPr lang="ru-RU" sz="2000" b="1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8608298" cy="4834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301208"/>
            <a:ext cx="3505200" cy="13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10242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32048"/>
          </a:xfrm>
        </p:spPr>
        <p:txBody>
          <a:bodyPr>
            <a:normAutofit/>
          </a:bodyPr>
          <a:lstStyle/>
          <a:p>
            <a:r>
              <a:rPr lang="ru-RU" altLang="ru-RU" sz="2000" b="1" dirty="0"/>
              <a:t>Правила применения параметров</a:t>
            </a:r>
            <a:endParaRPr lang="ru-RU" sz="2000" b="1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759670"/>
            <a:ext cx="8435975" cy="5699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60590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788" y="1974850"/>
            <a:ext cx="6700837" cy="488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ru-RU" altLang="ru-RU" sz="2000" b="1" dirty="0"/>
              <a:t>Ключевое слово </a:t>
            </a:r>
            <a:r>
              <a:rPr lang="ru-RU" altLang="ru-RU" sz="2000" b="1" dirty="0" err="1">
                <a:solidFill>
                  <a:srgbClr val="FF0000"/>
                </a:solidFill>
              </a:rPr>
              <a:t>this</a:t>
            </a:r>
            <a:r>
              <a:rPr lang="ru-RU" altLang="ru-RU" sz="2000" b="1" dirty="0">
                <a:solidFill>
                  <a:srgbClr val="FF0000"/>
                </a:solidFill>
              </a:rPr>
              <a:t> </a:t>
            </a:r>
            <a:endParaRPr lang="ru-RU" sz="2000" b="1" dirty="0">
              <a:solidFill>
                <a:srgbClr val="FF0000"/>
              </a:solidFill>
            </a:endParaRPr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6672"/>
            <a:ext cx="8435975" cy="132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6694487" cy="488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16" y="1968004"/>
            <a:ext cx="6700837" cy="485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07385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504056"/>
          </a:xfrm>
        </p:spPr>
        <p:txBody>
          <a:bodyPr>
            <a:normAutofit/>
          </a:bodyPr>
          <a:lstStyle/>
          <a:p>
            <a:r>
              <a:rPr lang="ru-RU" altLang="ru-RU" sz="2000" b="1" dirty="0"/>
              <a:t>Использование явного </a:t>
            </a:r>
            <a:r>
              <a:rPr lang="en-US" altLang="ru-RU" sz="2000" b="1" dirty="0"/>
              <a:t>this</a:t>
            </a:r>
            <a:endParaRPr lang="ru-RU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620713"/>
            <a:ext cx="8435975" cy="60483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ru-RU" altLang="ru-RU" sz="2000" dirty="0" smtClean="0"/>
              <a:t>В явном виде параметр </a:t>
            </a:r>
            <a:r>
              <a:rPr lang="ru-RU" altLang="ru-RU" sz="2000" dirty="0" err="1" smtClean="0"/>
              <a:t>this</a:t>
            </a:r>
            <a:r>
              <a:rPr lang="ru-RU" altLang="ru-RU" sz="2000" dirty="0" smtClean="0"/>
              <a:t> применяется: </a:t>
            </a:r>
          </a:p>
          <a:p>
            <a:pPr eaLnBrk="1" hangingPunct="1">
              <a:lnSpc>
                <a:spcPct val="11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n-US" altLang="ru-RU" sz="2000" dirty="0" smtClean="0"/>
              <a:t>// </a:t>
            </a:r>
            <a:r>
              <a:rPr lang="ru-RU" altLang="ru-RU" sz="2000" dirty="0" smtClean="0"/>
              <a:t>чтобы возвратить из метода ссылку на вызвавший объект:</a:t>
            </a:r>
          </a:p>
          <a:p>
            <a:pPr eaLnBrk="1" hangingPunct="1">
              <a:lnSpc>
                <a:spcPct val="11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n-US" altLang="ru-RU" sz="2000" dirty="0" smtClean="0">
                <a:solidFill>
                  <a:schemeClr val="hlink"/>
                </a:solidFill>
              </a:rPr>
              <a:t>class Demo    </a:t>
            </a:r>
          </a:p>
          <a:p>
            <a:pPr eaLnBrk="1" hangingPunct="1">
              <a:lnSpc>
                <a:spcPct val="11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n-US" altLang="ru-RU" sz="2000" dirty="0" smtClean="0">
                <a:solidFill>
                  <a:schemeClr val="hlink"/>
                </a:solidFill>
              </a:rPr>
              <a:t>{        double y;</a:t>
            </a:r>
            <a:endParaRPr lang="ru-RU" altLang="ru-RU" sz="2000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11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ru-RU" altLang="ru-RU" sz="2000" dirty="0" smtClean="0">
                <a:solidFill>
                  <a:schemeClr val="hlink"/>
                </a:solidFill>
              </a:rPr>
              <a:t>        </a:t>
            </a:r>
            <a:r>
              <a:rPr lang="en-US" altLang="ru-RU" sz="2000" dirty="0" smtClean="0">
                <a:solidFill>
                  <a:schemeClr val="hlink"/>
                </a:solidFill>
              </a:rPr>
              <a:t>public Demo T</a:t>
            </a:r>
            <a:r>
              <a:rPr lang="ru-RU" altLang="ru-RU" sz="2000" dirty="0" smtClean="0">
                <a:solidFill>
                  <a:schemeClr val="hlink"/>
                </a:solidFill>
              </a:rPr>
              <a:t>()    </a:t>
            </a:r>
            <a:r>
              <a:rPr lang="en-US" altLang="ru-RU" sz="2000" dirty="0" smtClean="0">
                <a:solidFill>
                  <a:schemeClr val="hlink"/>
                </a:solidFill>
              </a:rPr>
              <a:t>{ return </a:t>
            </a:r>
            <a:r>
              <a:rPr lang="en-US" altLang="ru-RU" sz="2000" b="1" dirty="0" smtClean="0">
                <a:solidFill>
                  <a:schemeClr val="hlink"/>
                </a:solidFill>
              </a:rPr>
              <a:t>this</a:t>
            </a:r>
            <a:r>
              <a:rPr lang="en-US" altLang="ru-RU" sz="2000" dirty="0" smtClean="0">
                <a:solidFill>
                  <a:schemeClr val="hlink"/>
                </a:solidFill>
              </a:rPr>
              <a:t>; }</a:t>
            </a:r>
          </a:p>
          <a:p>
            <a:pPr eaLnBrk="1" hangingPunct="1">
              <a:lnSpc>
                <a:spcPct val="11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n-US" altLang="ru-RU" sz="2000" dirty="0" smtClean="0"/>
              <a:t>// </a:t>
            </a:r>
            <a:r>
              <a:rPr lang="ru-RU" altLang="ru-RU" sz="2000" dirty="0" smtClean="0"/>
              <a:t>для идентификации поля, если его имя совпадает с именем</a:t>
            </a:r>
            <a:endParaRPr lang="en-US" altLang="ru-RU" sz="2000" dirty="0" smtClean="0"/>
          </a:p>
          <a:p>
            <a:pPr eaLnBrk="1" hangingPunct="1">
              <a:lnSpc>
                <a:spcPct val="11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n-US" altLang="ru-RU" sz="2000" dirty="0" smtClean="0"/>
              <a:t>//</a:t>
            </a:r>
            <a:r>
              <a:rPr lang="ru-RU" altLang="ru-RU" sz="2000" dirty="0" smtClean="0"/>
              <a:t> параметра метода:</a:t>
            </a:r>
          </a:p>
          <a:p>
            <a:pPr eaLnBrk="1" hangingPunct="1">
              <a:lnSpc>
                <a:spcPct val="11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n-US" altLang="ru-RU" sz="2000" dirty="0" smtClean="0">
                <a:solidFill>
                  <a:schemeClr val="hlink"/>
                </a:solidFill>
              </a:rPr>
              <a:t>        public void </a:t>
            </a:r>
            <a:r>
              <a:rPr lang="en-US" altLang="ru-RU" sz="2000" dirty="0" err="1" smtClean="0">
                <a:solidFill>
                  <a:schemeClr val="hlink"/>
                </a:solidFill>
              </a:rPr>
              <a:t>Sety</a:t>
            </a:r>
            <a:r>
              <a:rPr lang="en-US" altLang="ru-RU" sz="2000" dirty="0" smtClean="0">
                <a:solidFill>
                  <a:schemeClr val="hlink"/>
                </a:solidFill>
              </a:rPr>
              <a:t>( double y ) </a:t>
            </a:r>
            <a:r>
              <a:rPr lang="ru-RU" altLang="ru-RU" sz="2000" dirty="0" smtClean="0">
                <a:solidFill>
                  <a:schemeClr val="hlink"/>
                </a:solidFill>
              </a:rPr>
              <a:t>{ </a:t>
            </a:r>
            <a:r>
              <a:rPr lang="en-US" altLang="ru-RU" sz="2000" b="1" dirty="0" smtClean="0">
                <a:solidFill>
                  <a:schemeClr val="hlink"/>
                </a:solidFill>
              </a:rPr>
              <a:t>this</a:t>
            </a:r>
            <a:r>
              <a:rPr lang="ru-RU" altLang="ru-RU" sz="2000" dirty="0" smtClean="0">
                <a:solidFill>
                  <a:schemeClr val="hlink"/>
                </a:solidFill>
              </a:rPr>
              <a:t>.</a:t>
            </a:r>
            <a:r>
              <a:rPr lang="en-US" altLang="ru-RU" sz="2000" dirty="0" smtClean="0">
                <a:solidFill>
                  <a:schemeClr val="hlink"/>
                </a:solidFill>
              </a:rPr>
              <a:t>y</a:t>
            </a:r>
            <a:r>
              <a:rPr lang="ru-RU" altLang="ru-RU" sz="2000" dirty="0" smtClean="0">
                <a:solidFill>
                  <a:schemeClr val="hlink"/>
                </a:solidFill>
              </a:rPr>
              <a:t> = </a:t>
            </a:r>
            <a:r>
              <a:rPr lang="en-US" altLang="ru-RU" sz="2000" dirty="0" smtClean="0">
                <a:solidFill>
                  <a:schemeClr val="hlink"/>
                </a:solidFill>
              </a:rPr>
              <a:t>y</a:t>
            </a:r>
            <a:r>
              <a:rPr lang="ru-RU" altLang="ru-RU" sz="2000" dirty="0" smtClean="0">
                <a:solidFill>
                  <a:schemeClr val="hlink"/>
                </a:solidFill>
              </a:rPr>
              <a:t>; }</a:t>
            </a:r>
          </a:p>
          <a:p>
            <a:pPr eaLnBrk="1" hangingPunct="1">
              <a:lnSpc>
                <a:spcPct val="11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ru-RU" altLang="ru-RU" sz="2000" dirty="0" smtClean="0">
                <a:solidFill>
                  <a:schemeClr val="hlink"/>
                </a:solidFill>
              </a:rPr>
              <a:t>}</a:t>
            </a:r>
          </a:p>
          <a:p>
            <a:pPr eaLnBrk="1" hangingPunct="1"/>
            <a:endParaRPr lang="ru-RU" alt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7999214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ru-RU" altLang="ru-RU" sz="2000" b="1" dirty="0"/>
              <a:t>Конструкторы</a:t>
            </a:r>
            <a:endParaRPr lang="ru-RU" sz="2000" b="1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919064"/>
            <a:ext cx="8424863" cy="5380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68760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32048"/>
          </a:xfrm>
        </p:spPr>
        <p:txBody>
          <a:bodyPr>
            <a:normAutofit/>
          </a:bodyPr>
          <a:lstStyle/>
          <a:p>
            <a:r>
              <a:rPr lang="ru-RU" altLang="ru-RU" sz="2000" b="1" dirty="0"/>
              <a:t>Пример класса с конструктором</a:t>
            </a:r>
            <a:endParaRPr lang="ru-RU" sz="2000" b="1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816389"/>
            <a:ext cx="8435975" cy="5512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27148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ru-RU" altLang="ru-RU" sz="2000" b="1" dirty="0"/>
              <a:t>Пример класса с двумя конструкторами</a:t>
            </a:r>
            <a:endParaRPr lang="ru-RU" sz="2000" b="1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78111"/>
            <a:ext cx="8507412" cy="5262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03873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sz="4000" dirty="0"/>
              <a:t>Цепочка </a:t>
            </a:r>
            <a:r>
              <a:rPr lang="ru-RU" altLang="en-US" sz="4000" dirty="0" smtClean="0"/>
              <a:t>конструкторов.</a:t>
            </a:r>
            <a:endParaRPr lang="ru-RU" altLang="en-US" sz="4000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496300" cy="5113337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noProof="1"/>
              <a:t> class MyParentClass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noProof="1"/>
              <a:t> 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noProof="1"/>
              <a:t>        int myField;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400" noProof="1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noProof="1"/>
              <a:t>        public MyParentClass(int myField)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noProof="1"/>
              <a:t>     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noProof="1"/>
              <a:t>            this.myField = myField;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noProof="1"/>
              <a:t>    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noProof="1"/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400" noProof="1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noProof="1"/>
              <a:t>    class MyChildClass : MyParentClass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noProof="1"/>
              <a:t> 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noProof="1"/>
              <a:t>        double childField;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400" noProof="1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noProof="1"/>
              <a:t>        public MyChildClass(int myField, double childFieldValue) : </a:t>
            </a:r>
            <a:r>
              <a:rPr lang="en-US" altLang="en-US" sz="1400" b="1" noProof="1"/>
              <a:t>base</a:t>
            </a:r>
            <a:r>
              <a:rPr lang="en-US" altLang="en-US" sz="1400" noProof="1"/>
              <a:t>(myField)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noProof="1"/>
              <a:t>     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noProof="1"/>
              <a:t>            this.childField = childFieldValue;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noProof="1"/>
              <a:t>        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400" noProof="1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noProof="1"/>
              <a:t>        public MyChildClass(int myField) : </a:t>
            </a:r>
            <a:r>
              <a:rPr lang="en-US" altLang="en-US" sz="1400" b="1" noProof="1"/>
              <a:t>this</a:t>
            </a:r>
            <a:r>
              <a:rPr lang="en-US" altLang="en-US" sz="1400" noProof="1"/>
              <a:t>(myField, 100500D)  { 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400" noProof="1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noProof="1"/>
              <a:t>        public MyChildClass() :</a:t>
            </a:r>
            <a:r>
              <a:rPr lang="en-US" altLang="en-US" sz="1400" b="1" noProof="1"/>
              <a:t> this</a:t>
            </a:r>
            <a:r>
              <a:rPr lang="en-US" altLang="en-US" sz="1400" noProof="1"/>
              <a:t>(100500)  {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noProof="1"/>
              <a:t>    }</a:t>
            </a:r>
            <a:endParaRPr lang="ru-RU" altLang="en-US" sz="1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248150" y="1484784"/>
            <a:ext cx="4572000" cy="8402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ru-RU" altLang="en-US" dirty="0"/>
              <a:t>Вызов цепочки конструкторов через </a:t>
            </a:r>
            <a:r>
              <a:rPr lang="en-US" altLang="en-US" dirty="0"/>
              <a:t>this </a:t>
            </a:r>
            <a:r>
              <a:rPr lang="ru-RU" altLang="en-US" dirty="0"/>
              <a:t>или </a:t>
            </a:r>
            <a:r>
              <a:rPr lang="en-US" altLang="en-US" dirty="0"/>
              <a:t>base</a:t>
            </a:r>
            <a:r>
              <a:rPr lang="ru-RU" altLang="en-US" dirty="0"/>
              <a:t>. Тело конструктора выполняется после завершения вызова </a:t>
            </a:r>
            <a:r>
              <a:rPr lang="en-US" altLang="en-US" dirty="0"/>
              <a:t>base/this</a:t>
            </a:r>
            <a:r>
              <a:rPr lang="ru-RU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52529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32048"/>
          </a:xfrm>
        </p:spPr>
        <p:txBody>
          <a:bodyPr>
            <a:normAutofit/>
          </a:bodyPr>
          <a:lstStyle/>
          <a:p>
            <a:r>
              <a:rPr lang="ru-RU" altLang="ru-RU" sz="2000" b="1" dirty="0"/>
              <a:t>Сквозной пример класса</a:t>
            </a:r>
            <a:endParaRPr lang="ru-RU" sz="2000" b="1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6672"/>
            <a:ext cx="3901543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04664"/>
            <a:ext cx="4286250" cy="604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342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04056"/>
          </a:xfrm>
        </p:spPr>
        <p:txBody>
          <a:bodyPr>
            <a:normAutofit/>
          </a:bodyPr>
          <a:lstStyle/>
          <a:p>
            <a:r>
              <a:rPr lang="ru-RU" sz="2000" b="1" dirty="0"/>
              <a:t>Статические классы и члены статических </a:t>
            </a:r>
            <a:r>
              <a:rPr lang="ru-RU" sz="2000" b="1" dirty="0" smtClean="0"/>
              <a:t>классов</a:t>
            </a:r>
            <a:endParaRPr lang="ru-RU" sz="2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764704"/>
            <a:ext cx="8712968" cy="56886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Модификатор </a:t>
            </a:r>
            <a:r>
              <a:rPr lang="ru-RU" b="1" dirty="0" err="1"/>
              <a:t>static</a:t>
            </a:r>
            <a:r>
              <a:rPr lang="ru-RU" dirty="0"/>
              <a:t> используется для объявления статического члена, принадлежащего собственно типу, а не конкретному объекту. 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Модификатор</a:t>
            </a:r>
            <a:r>
              <a:rPr lang="ru-RU" dirty="0"/>
              <a:t> </a:t>
            </a:r>
            <a:r>
              <a:rPr lang="ru-RU" b="1" dirty="0" err="1"/>
              <a:t>static</a:t>
            </a:r>
            <a:r>
              <a:rPr lang="ru-RU" dirty="0"/>
              <a:t> можно использовать с </a:t>
            </a:r>
            <a:endParaRPr lang="ru-RU" dirty="0" smtClean="0"/>
          </a:p>
          <a:p>
            <a:r>
              <a:rPr lang="ru-RU" dirty="0" smtClean="0"/>
              <a:t>классами</a:t>
            </a:r>
            <a:r>
              <a:rPr lang="ru-RU" dirty="0"/>
              <a:t>, </a:t>
            </a:r>
            <a:endParaRPr lang="en-US" dirty="0" smtClean="0"/>
          </a:p>
          <a:p>
            <a:r>
              <a:rPr lang="ru-RU" dirty="0" smtClean="0"/>
              <a:t>полями</a:t>
            </a:r>
            <a:r>
              <a:rPr lang="ru-RU" dirty="0"/>
              <a:t>, </a:t>
            </a:r>
            <a:endParaRPr lang="en-US" dirty="0" smtClean="0"/>
          </a:p>
          <a:p>
            <a:r>
              <a:rPr lang="ru-RU" dirty="0" smtClean="0"/>
              <a:t>методами</a:t>
            </a:r>
            <a:r>
              <a:rPr lang="ru-RU" dirty="0"/>
              <a:t>, </a:t>
            </a:r>
            <a:endParaRPr lang="en-US" dirty="0" smtClean="0"/>
          </a:p>
          <a:p>
            <a:r>
              <a:rPr lang="ru-RU" dirty="0" smtClean="0"/>
              <a:t>свойствами</a:t>
            </a:r>
            <a:r>
              <a:rPr lang="ru-RU" dirty="0"/>
              <a:t>, </a:t>
            </a:r>
            <a:endParaRPr lang="en-US" dirty="0" smtClean="0"/>
          </a:p>
          <a:p>
            <a:r>
              <a:rPr lang="ru-RU" dirty="0" smtClean="0"/>
              <a:t>операторами</a:t>
            </a:r>
            <a:r>
              <a:rPr lang="ru-RU" dirty="0"/>
              <a:t>, </a:t>
            </a:r>
            <a:endParaRPr lang="en-US" dirty="0" smtClean="0"/>
          </a:p>
          <a:p>
            <a:r>
              <a:rPr lang="ru-RU" dirty="0" smtClean="0"/>
              <a:t>событиями</a:t>
            </a:r>
            <a:r>
              <a:rPr lang="en-US" dirty="0" smtClean="0"/>
              <a:t>,</a:t>
            </a:r>
          </a:p>
          <a:p>
            <a:r>
              <a:rPr lang="ru-RU" dirty="0" smtClean="0"/>
              <a:t>конструкторами</a:t>
            </a:r>
            <a:r>
              <a:rPr lang="ru-RU" dirty="0"/>
              <a:t>,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но </a:t>
            </a:r>
            <a:r>
              <a:rPr lang="ru-RU" dirty="0"/>
              <a:t>нельзя — с индексаторами, деструкторами или типами, отличными от классов.</a:t>
            </a:r>
          </a:p>
        </p:txBody>
      </p:sp>
    </p:spTree>
    <p:extLst>
      <p:ext uri="{BB962C8B-B14F-4D97-AF65-F5344CB8AC3E}">
        <p14:creationId xmlns:p14="http://schemas.microsoft.com/office/powerpoint/2010/main" val="93443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32048"/>
          </a:xfrm>
        </p:spPr>
        <p:txBody>
          <a:bodyPr>
            <a:normAutofit/>
          </a:bodyPr>
          <a:lstStyle/>
          <a:p>
            <a:pPr algn="l"/>
            <a:r>
              <a:rPr lang="ru-RU" altLang="ru-RU" sz="2000" b="1" dirty="0"/>
              <a:t>Пример</a:t>
            </a:r>
            <a:endParaRPr lang="ru-RU" sz="2000" b="1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156325" y="188913"/>
            <a:ext cx="2857500" cy="2171700"/>
            <a:chOff x="621" y="774"/>
            <a:chExt cx="4500" cy="3420"/>
          </a:xfrm>
        </p:grpSpPr>
        <p:sp>
          <p:nvSpPr>
            <p:cNvPr id="5" name="AutoShape 4" descr="Светлый диагональный 2"/>
            <p:cNvSpPr>
              <a:spLocks noChangeArrowheads="1"/>
            </p:cNvSpPr>
            <p:nvPr/>
          </p:nvSpPr>
          <p:spPr bwMode="auto">
            <a:xfrm rot="5400000" flipV="1">
              <a:off x="891" y="2301"/>
              <a:ext cx="1623" cy="1443"/>
            </a:xfrm>
            <a:prstGeom prst="rtTriangle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" name="Oval 5" descr="Светлый диагональный 2"/>
            <p:cNvSpPr>
              <a:spLocks noChangeArrowheads="1"/>
            </p:cNvSpPr>
            <p:nvPr/>
          </p:nvSpPr>
          <p:spPr bwMode="auto">
            <a:xfrm>
              <a:off x="1701" y="1494"/>
              <a:ext cx="1440" cy="1440"/>
            </a:xfrm>
            <a:prstGeom prst="ellipse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V="1">
              <a:off x="2421" y="774"/>
              <a:ext cx="1" cy="3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2601" y="3474"/>
              <a:ext cx="90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ru-RU" altLang="ru-RU" sz="1200"/>
                <a:t>-2</a:t>
              </a:r>
              <a:endParaRPr lang="ru-RU" altLang="ru-RU" sz="2800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801" y="2394"/>
              <a:ext cx="90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ru-RU" altLang="ru-RU" sz="1200"/>
                <a:t>-2</a:t>
              </a:r>
              <a:endParaRPr lang="ru-RU" altLang="ru-RU" sz="2800"/>
            </a:p>
          </p:txBody>
        </p:sp>
        <p:sp>
          <p:nvSpPr>
            <p:cNvPr id="10" name="AutoShape 9" descr="Светлый диагональный 2"/>
            <p:cNvSpPr>
              <a:spLocks noChangeArrowheads="1"/>
            </p:cNvSpPr>
            <p:nvPr/>
          </p:nvSpPr>
          <p:spPr bwMode="auto">
            <a:xfrm rot="5400000" flipV="1">
              <a:off x="891" y="2301"/>
              <a:ext cx="1623" cy="1443"/>
            </a:xfrm>
            <a:prstGeom prst="rtTriangle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" name="Oval 10" descr="Светлый диагональный 2"/>
            <p:cNvSpPr>
              <a:spLocks noChangeArrowheads="1"/>
            </p:cNvSpPr>
            <p:nvPr/>
          </p:nvSpPr>
          <p:spPr bwMode="auto">
            <a:xfrm>
              <a:off x="1701" y="1494"/>
              <a:ext cx="1440" cy="1440"/>
            </a:xfrm>
            <a:prstGeom prst="ellipse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2421" y="774"/>
              <a:ext cx="1" cy="3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2961" y="2397"/>
              <a:ext cx="36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ru-RU" altLang="ru-RU" sz="1200"/>
                <a:t>1</a:t>
              </a:r>
              <a:endParaRPr lang="ru-RU" altLang="ru-RU" sz="2800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2601" y="3474"/>
              <a:ext cx="90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ru-RU" altLang="ru-RU" sz="1200"/>
                <a:t>-2</a:t>
              </a:r>
              <a:endParaRPr lang="ru-RU" altLang="ru-RU" sz="2800"/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801" y="2394"/>
              <a:ext cx="90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ru-RU" altLang="ru-RU" sz="1200"/>
                <a:t>-2</a:t>
              </a:r>
              <a:endParaRPr lang="ru-RU" altLang="ru-RU" sz="2800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3861" y="2394"/>
              <a:ext cx="54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ru-RU" altLang="ru-RU" sz="1200"/>
                <a:t>2</a:t>
              </a:r>
              <a:endParaRPr lang="ru-RU" altLang="ru-RU" sz="2800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4401" y="2394"/>
              <a:ext cx="72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ru-RU" altLang="ru-RU" sz="1200"/>
                <a:t>x</a:t>
              </a:r>
              <a:endParaRPr lang="ru-RU" altLang="ru-RU" sz="2800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1521" y="774"/>
              <a:ext cx="72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/>
              <a:r>
                <a:rPr lang="ru-RU" altLang="ru-RU" sz="1200"/>
                <a:t>y</a:t>
              </a:r>
              <a:endParaRPr lang="ru-RU" altLang="ru-RU" sz="2800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981" y="2034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2241" y="3834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621" y="2214"/>
              <a:ext cx="41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4041" y="2034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3141" y="2034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4" name="Rectangle 24"/>
          <p:cNvSpPr>
            <a:spLocks noGrp="1" noChangeArrowheads="1"/>
          </p:cNvSpPr>
          <p:nvPr>
            <p:ph idx="1"/>
          </p:nvPr>
        </p:nvSpPr>
        <p:spPr bwMode="auto">
          <a:xfrm>
            <a:off x="457200" y="476250"/>
            <a:ext cx="8229600" cy="564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238125" algn="l"/>
                <a:tab pos="482600" algn="l"/>
                <a:tab pos="727075" algn="l"/>
                <a:tab pos="971550" algn="l"/>
                <a:tab pos="1216025" algn="l"/>
                <a:tab pos="1462088" algn="l"/>
                <a:tab pos="1709738" algn="l"/>
                <a:tab pos="1955800" algn="l"/>
                <a:tab pos="2200275" algn="l"/>
                <a:tab pos="2444750" algn="l"/>
                <a:tab pos="2689225" algn="l"/>
                <a:tab pos="2933700" algn="l"/>
                <a:tab pos="3179763" algn="l"/>
                <a:tab pos="3424238" algn="l"/>
                <a:tab pos="3668713" algn="l"/>
                <a:tab pos="3913188" algn="l"/>
                <a:tab pos="4159250" algn="l"/>
                <a:tab pos="44037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tabLst>
                <a:tab pos="238125" algn="l"/>
                <a:tab pos="482600" algn="l"/>
                <a:tab pos="727075" algn="l"/>
                <a:tab pos="971550" algn="l"/>
                <a:tab pos="1216025" algn="l"/>
                <a:tab pos="1462088" algn="l"/>
                <a:tab pos="1709738" algn="l"/>
                <a:tab pos="1955800" algn="l"/>
                <a:tab pos="2200275" algn="l"/>
                <a:tab pos="2444750" algn="l"/>
                <a:tab pos="2689225" algn="l"/>
                <a:tab pos="2933700" algn="l"/>
                <a:tab pos="3179763" algn="l"/>
                <a:tab pos="3424238" algn="l"/>
                <a:tab pos="3668713" algn="l"/>
                <a:tab pos="3913188" algn="l"/>
                <a:tab pos="4159250" algn="l"/>
                <a:tab pos="44037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tabLst>
                <a:tab pos="238125" algn="l"/>
                <a:tab pos="482600" algn="l"/>
                <a:tab pos="727075" algn="l"/>
                <a:tab pos="971550" algn="l"/>
                <a:tab pos="1216025" algn="l"/>
                <a:tab pos="1462088" algn="l"/>
                <a:tab pos="1709738" algn="l"/>
                <a:tab pos="1955800" algn="l"/>
                <a:tab pos="2200275" algn="l"/>
                <a:tab pos="2444750" algn="l"/>
                <a:tab pos="2689225" algn="l"/>
                <a:tab pos="2933700" algn="l"/>
                <a:tab pos="3179763" algn="l"/>
                <a:tab pos="3424238" algn="l"/>
                <a:tab pos="3668713" algn="l"/>
                <a:tab pos="3913188" algn="l"/>
                <a:tab pos="4159250" algn="l"/>
                <a:tab pos="44037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tabLst>
                <a:tab pos="238125" algn="l"/>
                <a:tab pos="482600" algn="l"/>
                <a:tab pos="727075" algn="l"/>
                <a:tab pos="971550" algn="l"/>
                <a:tab pos="1216025" algn="l"/>
                <a:tab pos="1462088" algn="l"/>
                <a:tab pos="1709738" algn="l"/>
                <a:tab pos="1955800" algn="l"/>
                <a:tab pos="2200275" algn="l"/>
                <a:tab pos="2444750" algn="l"/>
                <a:tab pos="2689225" algn="l"/>
                <a:tab pos="2933700" algn="l"/>
                <a:tab pos="3179763" algn="l"/>
                <a:tab pos="3424238" algn="l"/>
                <a:tab pos="3668713" algn="l"/>
                <a:tab pos="3913188" algn="l"/>
                <a:tab pos="4159250" algn="l"/>
                <a:tab pos="44037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tabLst>
                <a:tab pos="238125" algn="l"/>
                <a:tab pos="482600" algn="l"/>
                <a:tab pos="727075" algn="l"/>
                <a:tab pos="971550" algn="l"/>
                <a:tab pos="1216025" algn="l"/>
                <a:tab pos="1462088" algn="l"/>
                <a:tab pos="1709738" algn="l"/>
                <a:tab pos="1955800" algn="l"/>
                <a:tab pos="2200275" algn="l"/>
                <a:tab pos="2444750" algn="l"/>
                <a:tab pos="2689225" algn="l"/>
                <a:tab pos="2933700" algn="l"/>
                <a:tab pos="3179763" algn="l"/>
                <a:tab pos="3424238" algn="l"/>
                <a:tab pos="3668713" algn="l"/>
                <a:tab pos="3913188" algn="l"/>
                <a:tab pos="4159250" algn="l"/>
                <a:tab pos="44037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38125" algn="l"/>
                <a:tab pos="482600" algn="l"/>
                <a:tab pos="727075" algn="l"/>
                <a:tab pos="971550" algn="l"/>
                <a:tab pos="1216025" algn="l"/>
                <a:tab pos="1462088" algn="l"/>
                <a:tab pos="1709738" algn="l"/>
                <a:tab pos="1955800" algn="l"/>
                <a:tab pos="2200275" algn="l"/>
                <a:tab pos="2444750" algn="l"/>
                <a:tab pos="2689225" algn="l"/>
                <a:tab pos="2933700" algn="l"/>
                <a:tab pos="3179763" algn="l"/>
                <a:tab pos="3424238" algn="l"/>
                <a:tab pos="3668713" algn="l"/>
                <a:tab pos="3913188" algn="l"/>
                <a:tab pos="4159250" algn="l"/>
                <a:tab pos="44037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38125" algn="l"/>
                <a:tab pos="482600" algn="l"/>
                <a:tab pos="727075" algn="l"/>
                <a:tab pos="971550" algn="l"/>
                <a:tab pos="1216025" algn="l"/>
                <a:tab pos="1462088" algn="l"/>
                <a:tab pos="1709738" algn="l"/>
                <a:tab pos="1955800" algn="l"/>
                <a:tab pos="2200275" algn="l"/>
                <a:tab pos="2444750" algn="l"/>
                <a:tab pos="2689225" algn="l"/>
                <a:tab pos="2933700" algn="l"/>
                <a:tab pos="3179763" algn="l"/>
                <a:tab pos="3424238" algn="l"/>
                <a:tab pos="3668713" algn="l"/>
                <a:tab pos="3913188" algn="l"/>
                <a:tab pos="4159250" algn="l"/>
                <a:tab pos="44037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38125" algn="l"/>
                <a:tab pos="482600" algn="l"/>
                <a:tab pos="727075" algn="l"/>
                <a:tab pos="971550" algn="l"/>
                <a:tab pos="1216025" algn="l"/>
                <a:tab pos="1462088" algn="l"/>
                <a:tab pos="1709738" algn="l"/>
                <a:tab pos="1955800" algn="l"/>
                <a:tab pos="2200275" algn="l"/>
                <a:tab pos="2444750" algn="l"/>
                <a:tab pos="2689225" algn="l"/>
                <a:tab pos="2933700" algn="l"/>
                <a:tab pos="3179763" algn="l"/>
                <a:tab pos="3424238" algn="l"/>
                <a:tab pos="3668713" algn="l"/>
                <a:tab pos="3913188" algn="l"/>
                <a:tab pos="4159250" algn="l"/>
                <a:tab pos="44037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38125" algn="l"/>
                <a:tab pos="482600" algn="l"/>
                <a:tab pos="727075" algn="l"/>
                <a:tab pos="971550" algn="l"/>
                <a:tab pos="1216025" algn="l"/>
                <a:tab pos="1462088" algn="l"/>
                <a:tab pos="1709738" algn="l"/>
                <a:tab pos="1955800" algn="l"/>
                <a:tab pos="2200275" algn="l"/>
                <a:tab pos="2444750" algn="l"/>
                <a:tab pos="2689225" algn="l"/>
                <a:tab pos="2933700" algn="l"/>
                <a:tab pos="3179763" algn="l"/>
                <a:tab pos="3424238" algn="l"/>
                <a:tab pos="3668713" algn="l"/>
                <a:tab pos="3913188" algn="l"/>
                <a:tab pos="4159250" algn="l"/>
                <a:tab pos="44037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>
              <a:buNone/>
            </a:pPr>
            <a:r>
              <a:rPr lang="en-US" altLang="ru-RU" sz="1800" dirty="0">
                <a:solidFill>
                  <a:srgbClr val="006600"/>
                </a:solidFill>
                <a:latin typeface="Verdana" pitchFamily="34" charset="0"/>
              </a:rPr>
              <a:t>using System;</a:t>
            </a:r>
          </a:p>
          <a:p>
            <a:pPr marL="0" indent="0" eaLnBrk="1" hangingPunct="1">
              <a:buNone/>
            </a:pPr>
            <a:r>
              <a:rPr lang="en-US" altLang="ru-RU" sz="1800" dirty="0">
                <a:solidFill>
                  <a:srgbClr val="006600"/>
                </a:solidFill>
                <a:latin typeface="Verdana" pitchFamily="34" charset="0"/>
              </a:rPr>
              <a:t>namespace ConsoleApplication1</a:t>
            </a:r>
          </a:p>
          <a:p>
            <a:pPr marL="0" indent="0" eaLnBrk="1" hangingPunct="1">
              <a:buNone/>
            </a:pPr>
            <a:r>
              <a:rPr lang="en-US" altLang="ru-RU" sz="1800" dirty="0">
                <a:solidFill>
                  <a:srgbClr val="006600"/>
                </a:solidFill>
                <a:latin typeface="Verdana" pitchFamily="34" charset="0"/>
              </a:rPr>
              <a:t>{   class Class1</a:t>
            </a:r>
          </a:p>
          <a:p>
            <a:pPr marL="0" indent="0" eaLnBrk="1" hangingPunct="1">
              <a:buNone/>
            </a:pPr>
            <a:r>
              <a:rPr lang="en-US" altLang="ru-RU" sz="1800" dirty="0">
                <a:solidFill>
                  <a:srgbClr val="006600"/>
                </a:solidFill>
                <a:latin typeface="Verdana" pitchFamily="34" charset="0"/>
              </a:rPr>
              <a:t>    {   static void Main()</a:t>
            </a:r>
          </a:p>
          <a:p>
            <a:pPr marL="0" indent="0" eaLnBrk="1" hangingPunct="1">
              <a:buNone/>
            </a:pPr>
            <a:r>
              <a:rPr lang="en-US" altLang="ru-RU" sz="1800" dirty="0">
                <a:solidFill>
                  <a:srgbClr val="006600"/>
                </a:solidFill>
                <a:latin typeface="Verdana" pitchFamily="34" charset="0"/>
              </a:rPr>
              <a:t>        {            </a:t>
            </a:r>
          </a:p>
          <a:p>
            <a:pPr marL="0" indent="0" eaLnBrk="1" hangingPunct="1">
              <a:buNone/>
            </a:pPr>
            <a:r>
              <a:rPr lang="en-US" altLang="ru-RU" sz="1800" dirty="0">
                <a:solidFill>
                  <a:srgbClr val="006600"/>
                </a:solidFill>
                <a:latin typeface="Verdana" pitchFamily="34" charset="0"/>
              </a:rPr>
              <a:t>            </a:t>
            </a:r>
            <a:r>
              <a:rPr lang="en-US" altLang="ru-RU" sz="1800" dirty="0" err="1">
                <a:solidFill>
                  <a:srgbClr val="006600"/>
                </a:solidFill>
                <a:latin typeface="Verdana" pitchFamily="34" charset="0"/>
              </a:rPr>
              <a:t>Console.WriteLine</a:t>
            </a:r>
            <a:r>
              <a:rPr lang="en-US" altLang="ru-RU" sz="1800" dirty="0">
                <a:solidFill>
                  <a:srgbClr val="006600"/>
                </a:solidFill>
                <a:latin typeface="Verdana" pitchFamily="34" charset="0"/>
              </a:rPr>
              <a:t>( "</a:t>
            </a:r>
            <a:r>
              <a:rPr lang="en-US" altLang="ru-RU" sz="1800" dirty="0" err="1">
                <a:solidFill>
                  <a:srgbClr val="006600"/>
                </a:solidFill>
                <a:latin typeface="Verdana" pitchFamily="34" charset="0"/>
              </a:rPr>
              <a:t>Введите</a:t>
            </a:r>
            <a:r>
              <a:rPr lang="en-US" altLang="ru-RU" sz="1800" dirty="0">
                <a:solidFill>
                  <a:srgbClr val="006600"/>
                </a:solidFill>
                <a:latin typeface="Verdana" pitchFamily="34" charset="0"/>
              </a:rPr>
              <a:t> </a:t>
            </a:r>
            <a:r>
              <a:rPr lang="en-US" altLang="ru-RU" sz="1800" dirty="0" err="1">
                <a:solidFill>
                  <a:srgbClr val="006600"/>
                </a:solidFill>
                <a:latin typeface="Verdana" pitchFamily="34" charset="0"/>
              </a:rPr>
              <a:t>координату</a:t>
            </a:r>
            <a:r>
              <a:rPr lang="en-US" altLang="ru-RU" sz="1800" dirty="0">
                <a:solidFill>
                  <a:srgbClr val="006600"/>
                </a:solidFill>
                <a:latin typeface="Verdana" pitchFamily="34" charset="0"/>
              </a:rPr>
              <a:t> x" );</a:t>
            </a:r>
          </a:p>
          <a:p>
            <a:pPr marL="0" indent="0" eaLnBrk="1" hangingPunct="1">
              <a:buNone/>
            </a:pPr>
            <a:r>
              <a:rPr lang="en-US" altLang="ru-RU" sz="1800" dirty="0">
                <a:solidFill>
                  <a:srgbClr val="006600"/>
                </a:solidFill>
                <a:latin typeface="Verdana" pitchFamily="34" charset="0"/>
              </a:rPr>
              <a:t>            double x = </a:t>
            </a:r>
            <a:r>
              <a:rPr lang="en-US" altLang="ru-RU" sz="1800" dirty="0" err="1">
                <a:solidFill>
                  <a:srgbClr val="006600"/>
                </a:solidFill>
                <a:latin typeface="Verdana" pitchFamily="34" charset="0"/>
              </a:rPr>
              <a:t>Convert.ToDouble</a:t>
            </a:r>
            <a:r>
              <a:rPr lang="en-US" altLang="ru-RU" sz="1800" dirty="0">
                <a:solidFill>
                  <a:srgbClr val="006600"/>
                </a:solidFill>
                <a:latin typeface="Verdana" pitchFamily="34" charset="0"/>
              </a:rPr>
              <a:t>(</a:t>
            </a:r>
            <a:r>
              <a:rPr lang="en-US" altLang="ru-RU" sz="1800" dirty="0" err="1">
                <a:solidFill>
                  <a:srgbClr val="006600"/>
                </a:solidFill>
                <a:latin typeface="Verdana" pitchFamily="34" charset="0"/>
              </a:rPr>
              <a:t>Console.ReadLine</a:t>
            </a:r>
            <a:r>
              <a:rPr lang="en-US" altLang="ru-RU" sz="1800" dirty="0">
                <a:solidFill>
                  <a:srgbClr val="006600"/>
                </a:solidFill>
                <a:latin typeface="Verdana" pitchFamily="34" charset="0"/>
              </a:rPr>
              <a:t>() );</a:t>
            </a:r>
          </a:p>
          <a:p>
            <a:pPr marL="0" indent="0" eaLnBrk="1" hangingPunct="1">
              <a:buNone/>
            </a:pPr>
            <a:endParaRPr lang="en-US" altLang="ru-RU" sz="1800" dirty="0">
              <a:solidFill>
                <a:srgbClr val="006600"/>
              </a:solidFill>
              <a:latin typeface="Verdana" pitchFamily="34" charset="0"/>
            </a:endParaRPr>
          </a:p>
          <a:p>
            <a:pPr marL="0" indent="0" eaLnBrk="1" hangingPunct="1">
              <a:buNone/>
            </a:pPr>
            <a:r>
              <a:rPr lang="en-US" altLang="ru-RU" sz="1800" dirty="0">
                <a:solidFill>
                  <a:srgbClr val="006600"/>
                </a:solidFill>
                <a:latin typeface="Verdana" pitchFamily="34" charset="0"/>
              </a:rPr>
              <a:t>            </a:t>
            </a:r>
            <a:r>
              <a:rPr lang="en-US" altLang="ru-RU" sz="1800" dirty="0" err="1">
                <a:solidFill>
                  <a:srgbClr val="006600"/>
                </a:solidFill>
                <a:latin typeface="Verdana" pitchFamily="34" charset="0"/>
              </a:rPr>
              <a:t>Console.WriteLine</a:t>
            </a:r>
            <a:r>
              <a:rPr lang="en-US" altLang="ru-RU" sz="1800" dirty="0">
                <a:solidFill>
                  <a:srgbClr val="006600"/>
                </a:solidFill>
                <a:latin typeface="Verdana" pitchFamily="34" charset="0"/>
              </a:rPr>
              <a:t>( "</a:t>
            </a:r>
            <a:r>
              <a:rPr lang="en-US" altLang="ru-RU" sz="1800" dirty="0" err="1">
                <a:solidFill>
                  <a:srgbClr val="006600"/>
                </a:solidFill>
                <a:latin typeface="Verdana" pitchFamily="34" charset="0"/>
              </a:rPr>
              <a:t>Введите</a:t>
            </a:r>
            <a:r>
              <a:rPr lang="en-US" altLang="ru-RU" sz="1800" dirty="0">
                <a:solidFill>
                  <a:srgbClr val="006600"/>
                </a:solidFill>
                <a:latin typeface="Verdana" pitchFamily="34" charset="0"/>
              </a:rPr>
              <a:t> </a:t>
            </a:r>
            <a:r>
              <a:rPr lang="en-US" altLang="ru-RU" sz="1800" dirty="0" err="1">
                <a:solidFill>
                  <a:srgbClr val="006600"/>
                </a:solidFill>
                <a:latin typeface="Verdana" pitchFamily="34" charset="0"/>
              </a:rPr>
              <a:t>координату</a:t>
            </a:r>
            <a:r>
              <a:rPr lang="en-US" altLang="ru-RU" sz="1800" dirty="0">
                <a:solidFill>
                  <a:srgbClr val="006600"/>
                </a:solidFill>
                <a:latin typeface="Verdana" pitchFamily="34" charset="0"/>
              </a:rPr>
              <a:t> у" );</a:t>
            </a:r>
          </a:p>
          <a:p>
            <a:pPr marL="0" indent="0" eaLnBrk="1" hangingPunct="1">
              <a:buNone/>
            </a:pPr>
            <a:r>
              <a:rPr lang="en-US" altLang="ru-RU" sz="1800" dirty="0">
                <a:solidFill>
                  <a:srgbClr val="006600"/>
                </a:solidFill>
                <a:latin typeface="Verdana" pitchFamily="34" charset="0"/>
              </a:rPr>
              <a:t>            double y = </a:t>
            </a:r>
            <a:r>
              <a:rPr lang="en-US" altLang="ru-RU" sz="1800" dirty="0" err="1">
                <a:solidFill>
                  <a:srgbClr val="006600"/>
                </a:solidFill>
                <a:latin typeface="Verdana" pitchFamily="34" charset="0"/>
              </a:rPr>
              <a:t>double.Parse</a:t>
            </a:r>
            <a:r>
              <a:rPr lang="en-US" altLang="ru-RU" sz="1800" dirty="0">
                <a:solidFill>
                  <a:srgbClr val="006600"/>
                </a:solidFill>
                <a:latin typeface="Verdana" pitchFamily="34" charset="0"/>
              </a:rPr>
              <a:t>(</a:t>
            </a:r>
            <a:r>
              <a:rPr lang="en-US" altLang="ru-RU" sz="1800" dirty="0" err="1">
                <a:solidFill>
                  <a:srgbClr val="006600"/>
                </a:solidFill>
                <a:latin typeface="Verdana" pitchFamily="34" charset="0"/>
              </a:rPr>
              <a:t>Console.ReadLine</a:t>
            </a:r>
            <a:r>
              <a:rPr lang="en-US" altLang="ru-RU" sz="1800" dirty="0">
                <a:solidFill>
                  <a:srgbClr val="006600"/>
                </a:solidFill>
                <a:latin typeface="Verdana" pitchFamily="34" charset="0"/>
              </a:rPr>
              <a:t>() );</a:t>
            </a:r>
          </a:p>
          <a:p>
            <a:pPr marL="0" indent="0" eaLnBrk="1" hangingPunct="1">
              <a:buNone/>
            </a:pPr>
            <a:endParaRPr lang="en-US" altLang="ru-RU" sz="1800" dirty="0">
              <a:solidFill>
                <a:srgbClr val="006600"/>
              </a:solidFill>
              <a:latin typeface="Verdana" pitchFamily="34" charset="0"/>
            </a:endParaRPr>
          </a:p>
          <a:p>
            <a:pPr marL="0" indent="0" eaLnBrk="1" hangingPunct="1">
              <a:buNone/>
            </a:pPr>
            <a:r>
              <a:rPr lang="en-US" altLang="ru-RU" sz="1800" dirty="0">
                <a:solidFill>
                  <a:srgbClr val="006600"/>
                </a:solidFill>
                <a:latin typeface="Verdana" pitchFamily="34" charset="0"/>
              </a:rPr>
              <a:t>				if  ( x * x + y * y &lt;= 1 ||</a:t>
            </a:r>
          </a:p>
          <a:p>
            <a:pPr marL="0" indent="0" eaLnBrk="1" hangingPunct="1">
              <a:buNone/>
            </a:pPr>
            <a:r>
              <a:rPr lang="en-US" altLang="ru-RU" sz="1800" dirty="0">
                <a:solidFill>
                  <a:srgbClr val="006600"/>
                </a:solidFill>
                <a:latin typeface="Verdana" pitchFamily="34" charset="0"/>
              </a:rPr>
              <a:t>					   x &lt;= 0 &amp;&amp; y &lt;= 0 &amp;&amp; y &gt;= - x – 2 )</a:t>
            </a:r>
            <a:endParaRPr lang="ru-RU" altLang="ru-RU" sz="1800" dirty="0">
              <a:solidFill>
                <a:srgbClr val="006600"/>
              </a:solidFill>
              <a:latin typeface="Verdana" pitchFamily="34" charset="0"/>
            </a:endParaRPr>
          </a:p>
          <a:p>
            <a:pPr marL="0" indent="0" eaLnBrk="1" hangingPunct="1">
              <a:buNone/>
            </a:pPr>
            <a:r>
              <a:rPr lang="en-US" altLang="ru-RU" sz="1800" dirty="0">
                <a:solidFill>
                  <a:srgbClr val="006600"/>
                </a:solidFill>
                <a:latin typeface="Verdana" pitchFamily="34" charset="0"/>
              </a:rPr>
              <a:t>					  </a:t>
            </a:r>
            <a:r>
              <a:rPr lang="en-US" altLang="ru-RU" sz="1800" dirty="0" err="1">
                <a:solidFill>
                  <a:srgbClr val="006600"/>
                </a:solidFill>
                <a:latin typeface="Verdana" pitchFamily="34" charset="0"/>
              </a:rPr>
              <a:t>Console.WriteLine</a:t>
            </a:r>
            <a:r>
              <a:rPr lang="en-US" altLang="ru-RU" sz="1800" dirty="0">
                <a:solidFill>
                  <a:srgbClr val="006600"/>
                </a:solidFill>
                <a:latin typeface="Verdana" pitchFamily="34" charset="0"/>
              </a:rPr>
              <a:t>( " </a:t>
            </a:r>
            <a:r>
              <a:rPr lang="ru-RU" altLang="ru-RU" sz="1800" dirty="0">
                <a:solidFill>
                  <a:srgbClr val="006600"/>
                </a:solidFill>
                <a:latin typeface="Verdana" pitchFamily="34" charset="0"/>
              </a:rPr>
              <a:t>Точка попадает в область </a:t>
            </a:r>
            <a:r>
              <a:rPr lang="en-US" altLang="ru-RU" sz="1800" dirty="0">
                <a:solidFill>
                  <a:srgbClr val="006600"/>
                </a:solidFill>
                <a:latin typeface="Verdana" pitchFamily="34" charset="0"/>
              </a:rPr>
              <a:t>" );</a:t>
            </a:r>
          </a:p>
          <a:p>
            <a:pPr marL="0" indent="0" eaLnBrk="1" hangingPunct="1">
              <a:buNone/>
            </a:pPr>
            <a:r>
              <a:rPr lang="en-US" altLang="ru-RU" sz="1800" dirty="0">
                <a:solidFill>
                  <a:srgbClr val="006600"/>
                </a:solidFill>
                <a:latin typeface="Verdana" pitchFamily="34" charset="0"/>
              </a:rPr>
              <a:t>				else</a:t>
            </a:r>
          </a:p>
          <a:p>
            <a:pPr marL="0" indent="0" eaLnBrk="1" hangingPunct="1">
              <a:buNone/>
            </a:pPr>
            <a:r>
              <a:rPr lang="en-US" altLang="ru-RU" sz="1800" dirty="0">
                <a:solidFill>
                  <a:srgbClr val="006600"/>
                </a:solidFill>
                <a:latin typeface="Verdana" pitchFamily="34" charset="0"/>
              </a:rPr>
              <a:t>					  </a:t>
            </a:r>
            <a:r>
              <a:rPr lang="en-US" altLang="ru-RU" sz="1800" dirty="0" err="1">
                <a:solidFill>
                  <a:srgbClr val="006600"/>
                </a:solidFill>
                <a:latin typeface="Verdana" pitchFamily="34" charset="0"/>
              </a:rPr>
              <a:t>Console.WriteLine</a:t>
            </a:r>
            <a:r>
              <a:rPr lang="en-US" altLang="ru-RU" sz="1800" dirty="0">
                <a:solidFill>
                  <a:srgbClr val="006600"/>
                </a:solidFill>
                <a:latin typeface="Verdana" pitchFamily="34" charset="0"/>
              </a:rPr>
              <a:t>( " </a:t>
            </a:r>
            <a:r>
              <a:rPr lang="ru-RU" altLang="ru-RU" sz="1800" dirty="0">
                <a:solidFill>
                  <a:srgbClr val="006600"/>
                </a:solidFill>
                <a:latin typeface="Verdana" pitchFamily="34" charset="0"/>
              </a:rPr>
              <a:t>Точка не попадает в область </a:t>
            </a:r>
            <a:r>
              <a:rPr lang="en-US" altLang="ru-RU" sz="1800" dirty="0">
                <a:solidFill>
                  <a:srgbClr val="006600"/>
                </a:solidFill>
                <a:latin typeface="Verdana" pitchFamily="34" charset="0"/>
              </a:rPr>
              <a:t>" );</a:t>
            </a:r>
          </a:p>
          <a:p>
            <a:pPr marL="0" indent="0" eaLnBrk="1" hangingPunct="1">
              <a:buNone/>
            </a:pPr>
            <a:r>
              <a:rPr lang="en-US" altLang="ru-RU" sz="1800" dirty="0">
                <a:solidFill>
                  <a:srgbClr val="006600"/>
                </a:solidFill>
                <a:latin typeface="Verdana" pitchFamily="34" charset="0"/>
              </a:rPr>
              <a:t>}}}</a:t>
            </a:r>
          </a:p>
        </p:txBody>
      </p:sp>
    </p:spTree>
    <p:extLst>
      <p:ext uri="{BB962C8B-B14F-4D97-AF65-F5344CB8AC3E}">
        <p14:creationId xmlns:p14="http://schemas.microsoft.com/office/powerpoint/2010/main" val="198531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04056"/>
          </a:xfrm>
        </p:spPr>
        <p:txBody>
          <a:bodyPr>
            <a:normAutofit/>
          </a:bodyPr>
          <a:lstStyle/>
          <a:p>
            <a:r>
              <a:rPr lang="ru-RU" sz="2000" b="1" dirty="0"/>
              <a:t>Статические классы и члены статических классов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04867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Класс объявляется как </a:t>
            </a:r>
            <a:r>
              <a:rPr lang="ru-RU" b="1" dirty="0" err="1"/>
              <a:t>static</a:t>
            </a:r>
            <a:r>
              <a:rPr lang="ru-RU" dirty="0"/>
              <a:t> и содержит только </a:t>
            </a:r>
            <a:r>
              <a:rPr lang="ru-RU" b="1" dirty="0" err="1"/>
              <a:t>static</a:t>
            </a:r>
            <a:r>
              <a:rPr lang="ru-RU" dirty="0"/>
              <a:t> методы</a:t>
            </a:r>
            <a:r>
              <a:rPr lang="ru-RU" dirty="0" smtClean="0"/>
              <a:t>. </a:t>
            </a:r>
            <a:r>
              <a:rPr lang="ru-RU" dirty="0"/>
              <a:t>Если к классу применяется ключевое слово </a:t>
            </a:r>
            <a:r>
              <a:rPr lang="ru-RU" b="1" dirty="0" err="1"/>
              <a:t>static</a:t>
            </a:r>
            <a:r>
              <a:rPr lang="ru-RU" dirty="0"/>
              <a:t>, </a:t>
            </a:r>
            <a:r>
              <a:rPr lang="ru-RU" i="1" dirty="0"/>
              <a:t>все члены этого класса должны быть статическими.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static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 err="1"/>
              <a:t>CompanyEmployee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   </a:t>
            </a:r>
            <a:r>
              <a:rPr lang="ru-RU" dirty="0" smtClean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FF"/>
                </a:solidFill>
              </a:rPr>
              <a:t>static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/>
              <a:t>DoSomething</a:t>
            </a:r>
            <a:r>
              <a:rPr lang="en-US" dirty="0"/>
              <a:t>() { </a:t>
            </a:r>
            <a:r>
              <a:rPr lang="en-US" dirty="0">
                <a:solidFill>
                  <a:srgbClr val="008000"/>
                </a:solidFill>
              </a:rPr>
              <a:t>/*...*/</a:t>
            </a:r>
            <a:r>
              <a:rPr lang="en-US" dirty="0"/>
              <a:t> }  </a:t>
            </a:r>
            <a:r>
              <a:rPr lang="en-US" dirty="0" smtClean="0"/>
              <a:t>             </a:t>
            </a:r>
            <a:endParaRPr lang="ru-RU" dirty="0" smtClean="0"/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FF"/>
                </a:solidFill>
              </a:rPr>
              <a:t>static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/>
              <a:t>DoSomethingElse</a:t>
            </a:r>
            <a:r>
              <a:rPr lang="en-US" dirty="0"/>
              <a:t>() { </a:t>
            </a:r>
            <a:r>
              <a:rPr lang="en-US" dirty="0">
                <a:solidFill>
                  <a:srgbClr val="008000"/>
                </a:solidFill>
              </a:rPr>
              <a:t>/*...*/</a:t>
            </a:r>
            <a:r>
              <a:rPr lang="en-US" dirty="0"/>
              <a:t>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4D7386"/>
                </a:solidFill>
                <a:latin typeface="Menlo"/>
              </a:rPr>
              <a:t>static</a:t>
            </a:r>
            <a:r>
              <a:rPr lang="en-US" dirty="0" smtClean="0">
                <a:solidFill>
                  <a:srgbClr val="222222"/>
                </a:solidFill>
                <a:latin typeface="Menlo"/>
              </a:rPr>
              <a:t> </a:t>
            </a:r>
            <a:r>
              <a:rPr lang="en-US" dirty="0">
                <a:solidFill>
                  <a:srgbClr val="4D7386"/>
                </a:solidFill>
                <a:latin typeface="Menlo"/>
              </a:rPr>
              <a:t>class</a:t>
            </a:r>
            <a:r>
              <a:rPr lang="en-US" dirty="0">
                <a:solidFill>
                  <a:srgbClr val="22222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Menlo"/>
              </a:rPr>
              <a:t>Human </a:t>
            </a:r>
            <a:endParaRPr lang="ru-RU" dirty="0" smtClean="0">
              <a:solidFill>
                <a:srgbClr val="222222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222222"/>
                </a:solidFill>
                <a:latin typeface="Menlo"/>
              </a:rPr>
              <a:t>{ </a:t>
            </a:r>
            <a:endParaRPr lang="ru-RU" dirty="0" smtClean="0">
              <a:solidFill>
                <a:srgbClr val="222222"/>
              </a:solidFill>
              <a:latin typeface="Menlo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4D7386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4D7386"/>
                </a:solidFill>
                <a:latin typeface="Menlo"/>
              </a:rPr>
              <a:t>public</a:t>
            </a:r>
            <a:r>
              <a:rPr lang="en-US" dirty="0" smtClean="0">
                <a:solidFill>
                  <a:srgbClr val="222222"/>
                </a:solidFill>
                <a:latin typeface="Menlo"/>
              </a:rPr>
              <a:t> </a:t>
            </a:r>
            <a:r>
              <a:rPr lang="en-US" dirty="0">
                <a:solidFill>
                  <a:srgbClr val="4D7386"/>
                </a:solidFill>
                <a:latin typeface="Menlo"/>
              </a:rPr>
              <a:t>static</a:t>
            </a:r>
            <a:r>
              <a:rPr lang="en-US" dirty="0">
                <a:solidFill>
                  <a:srgbClr val="222222"/>
                </a:solidFill>
                <a:latin typeface="Menlo"/>
              </a:rPr>
              <a:t> </a:t>
            </a:r>
            <a:r>
              <a:rPr lang="en-US" dirty="0">
                <a:solidFill>
                  <a:srgbClr val="4D7386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222222"/>
                </a:solidFill>
                <a:latin typeface="Menlo"/>
              </a:rPr>
              <a:t> Name { </a:t>
            </a:r>
            <a:r>
              <a:rPr lang="en-US" dirty="0">
                <a:solidFill>
                  <a:srgbClr val="4D7386"/>
                </a:solidFill>
                <a:latin typeface="Menlo"/>
              </a:rPr>
              <a:t>get</a:t>
            </a:r>
            <a:r>
              <a:rPr lang="en-US" dirty="0">
                <a:solidFill>
                  <a:srgbClr val="222222"/>
                </a:solidFill>
                <a:latin typeface="Menlo"/>
              </a:rPr>
              <a:t>; </a:t>
            </a:r>
            <a:r>
              <a:rPr lang="en-US" dirty="0">
                <a:solidFill>
                  <a:srgbClr val="4D7386"/>
                </a:solidFill>
                <a:latin typeface="Menlo"/>
              </a:rPr>
              <a:t>set</a:t>
            </a:r>
            <a:r>
              <a:rPr lang="en-US" dirty="0">
                <a:solidFill>
                  <a:srgbClr val="222222"/>
                </a:solidFill>
                <a:latin typeface="Menlo"/>
              </a:rPr>
              <a:t>; } </a:t>
            </a:r>
            <a:endParaRPr lang="ru-RU" dirty="0" smtClean="0">
              <a:solidFill>
                <a:srgbClr val="222222"/>
              </a:solidFill>
              <a:latin typeface="Menlo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4D7386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4D7386"/>
                </a:solidFill>
                <a:latin typeface="Menlo"/>
              </a:rPr>
              <a:t>public</a:t>
            </a:r>
            <a:r>
              <a:rPr lang="en-US" dirty="0" smtClean="0">
                <a:solidFill>
                  <a:srgbClr val="222222"/>
                </a:solidFill>
                <a:latin typeface="Menlo"/>
              </a:rPr>
              <a:t> </a:t>
            </a:r>
            <a:r>
              <a:rPr lang="en-US" dirty="0">
                <a:solidFill>
                  <a:srgbClr val="4D7386"/>
                </a:solidFill>
                <a:latin typeface="Menlo"/>
              </a:rPr>
              <a:t>static</a:t>
            </a:r>
            <a:r>
              <a:rPr lang="en-US" dirty="0">
                <a:solidFill>
                  <a:srgbClr val="22222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4D7386"/>
                </a:solidFill>
                <a:latin typeface="Menlo"/>
              </a:rPr>
              <a:t>int</a:t>
            </a:r>
            <a:r>
              <a:rPr lang="en-US" dirty="0">
                <a:solidFill>
                  <a:srgbClr val="222222"/>
                </a:solidFill>
                <a:latin typeface="Menlo"/>
              </a:rPr>
              <a:t> Age { </a:t>
            </a:r>
            <a:r>
              <a:rPr lang="en-US" dirty="0">
                <a:solidFill>
                  <a:srgbClr val="4D7386"/>
                </a:solidFill>
                <a:latin typeface="Menlo"/>
              </a:rPr>
              <a:t>get</a:t>
            </a:r>
            <a:r>
              <a:rPr lang="en-US" dirty="0">
                <a:solidFill>
                  <a:srgbClr val="222222"/>
                </a:solidFill>
                <a:latin typeface="Menlo"/>
              </a:rPr>
              <a:t>; </a:t>
            </a:r>
            <a:r>
              <a:rPr lang="en-US" dirty="0">
                <a:solidFill>
                  <a:srgbClr val="4D7386"/>
                </a:solidFill>
                <a:latin typeface="Menlo"/>
              </a:rPr>
              <a:t>set</a:t>
            </a:r>
            <a:r>
              <a:rPr lang="en-US" dirty="0">
                <a:solidFill>
                  <a:srgbClr val="222222"/>
                </a:solidFill>
                <a:latin typeface="Menlo"/>
              </a:rPr>
              <a:t>; } </a:t>
            </a:r>
            <a:endParaRPr lang="ru-RU" dirty="0" smtClean="0">
              <a:solidFill>
                <a:srgbClr val="222222"/>
              </a:solidFill>
              <a:latin typeface="Menlo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4D7386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4D7386"/>
                </a:solidFill>
                <a:latin typeface="Menlo"/>
              </a:rPr>
              <a:t>public</a:t>
            </a:r>
            <a:r>
              <a:rPr lang="en-US" dirty="0" smtClean="0">
                <a:solidFill>
                  <a:srgbClr val="222222"/>
                </a:solidFill>
                <a:latin typeface="Menlo"/>
              </a:rPr>
              <a:t> </a:t>
            </a:r>
            <a:r>
              <a:rPr lang="en-US" dirty="0">
                <a:solidFill>
                  <a:srgbClr val="4D7386"/>
                </a:solidFill>
                <a:latin typeface="Menlo"/>
              </a:rPr>
              <a:t>static</a:t>
            </a:r>
            <a:r>
              <a:rPr lang="en-US" dirty="0">
                <a:solidFill>
                  <a:srgbClr val="222222"/>
                </a:solidFill>
                <a:latin typeface="Menlo"/>
              </a:rPr>
              <a:t> </a:t>
            </a:r>
            <a:r>
              <a:rPr lang="en-US" dirty="0">
                <a:solidFill>
                  <a:srgbClr val="4D7386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22222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Menlo"/>
              </a:rPr>
              <a:t>GetInformation</a:t>
            </a:r>
            <a:r>
              <a:rPr lang="en-US" dirty="0">
                <a:solidFill>
                  <a:srgbClr val="222222"/>
                </a:solidFill>
                <a:latin typeface="Menlo"/>
              </a:rPr>
              <a:t>() </a:t>
            </a:r>
            <a:endParaRPr lang="ru-RU" dirty="0" smtClean="0">
              <a:solidFill>
                <a:srgbClr val="222222"/>
              </a:solidFill>
              <a:latin typeface="Menlo"/>
            </a:endParaRPr>
          </a:p>
          <a:p>
            <a:pPr marL="0" indent="0">
              <a:buNone/>
            </a:pPr>
            <a:r>
              <a:rPr lang="ru-RU" dirty="0">
                <a:solidFill>
                  <a:srgbClr val="222222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222222"/>
                </a:solidFill>
                <a:latin typeface="Menlo"/>
              </a:rPr>
              <a:t>{ </a:t>
            </a:r>
            <a:endParaRPr lang="ru-RU" dirty="0" smtClean="0">
              <a:solidFill>
                <a:srgbClr val="222222"/>
              </a:solidFill>
              <a:latin typeface="Menlo"/>
            </a:endParaRPr>
          </a:p>
          <a:p>
            <a:pPr marL="0" indent="0">
              <a:buNone/>
            </a:pPr>
            <a:r>
              <a:rPr lang="ru-RU" dirty="0">
                <a:solidFill>
                  <a:srgbClr val="222222"/>
                </a:solidFill>
                <a:latin typeface="Menlo"/>
              </a:rPr>
              <a:t>	</a:t>
            </a:r>
            <a:r>
              <a:rPr lang="ru-RU" dirty="0" smtClean="0">
                <a:solidFill>
                  <a:srgbClr val="222222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4D7386"/>
                </a:solidFill>
                <a:latin typeface="Menlo"/>
              </a:rPr>
              <a:t>return</a:t>
            </a:r>
            <a:r>
              <a:rPr lang="en-US" dirty="0" smtClean="0">
                <a:solidFill>
                  <a:srgbClr val="22222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4D7386"/>
                </a:solidFill>
                <a:latin typeface="Menlo"/>
              </a:rPr>
              <a:t>string</a:t>
            </a:r>
            <a:r>
              <a:rPr lang="en-US" dirty="0" err="1">
                <a:solidFill>
                  <a:srgbClr val="222222"/>
                </a:solidFill>
                <a:latin typeface="Menlo"/>
              </a:rPr>
              <a:t>.Format</a:t>
            </a:r>
            <a:r>
              <a:rPr lang="en-US" dirty="0">
                <a:solidFill>
                  <a:srgbClr val="222222"/>
                </a:solidFill>
                <a:latin typeface="Menlo"/>
              </a:rPr>
              <a:t>(</a:t>
            </a:r>
            <a:r>
              <a:rPr lang="en-US" dirty="0">
                <a:solidFill>
                  <a:srgbClr val="339900"/>
                </a:solidFill>
                <a:latin typeface="Menlo"/>
              </a:rPr>
              <a:t>"{0} is {1} years old"</a:t>
            </a:r>
            <a:r>
              <a:rPr lang="en-US" dirty="0">
                <a:solidFill>
                  <a:srgbClr val="222222"/>
                </a:solidFill>
                <a:latin typeface="Menlo"/>
              </a:rPr>
              <a:t>, Name, Age); </a:t>
            </a:r>
            <a:r>
              <a:rPr lang="ru-RU" dirty="0" smtClean="0">
                <a:solidFill>
                  <a:srgbClr val="222222"/>
                </a:solidFill>
                <a:latin typeface="Menlo"/>
              </a:rPr>
              <a:t>	</a:t>
            </a:r>
          </a:p>
          <a:p>
            <a:pPr marL="0" indent="0">
              <a:buNone/>
            </a:pPr>
            <a:r>
              <a:rPr lang="ru-RU" dirty="0">
                <a:solidFill>
                  <a:srgbClr val="222222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222222"/>
                </a:solidFill>
                <a:latin typeface="Menlo"/>
              </a:rPr>
              <a:t>} </a:t>
            </a:r>
            <a:endParaRPr lang="ru-RU" dirty="0" smtClean="0">
              <a:solidFill>
                <a:srgbClr val="222222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222222"/>
                </a:solidFill>
                <a:latin typeface="Menlo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306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360040"/>
          </a:xfrm>
        </p:spPr>
        <p:txBody>
          <a:bodyPr>
            <a:normAutofit fontScale="90000"/>
          </a:bodyPr>
          <a:lstStyle/>
          <a:p>
            <a:r>
              <a:rPr lang="ru-RU" sz="2000" b="1" dirty="0"/>
              <a:t>Статические классы и члены статических классов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7666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Если к классу применяется ключевое слово </a:t>
            </a:r>
            <a:r>
              <a:rPr lang="ru-RU" b="1" dirty="0" err="1"/>
              <a:t>static</a:t>
            </a:r>
            <a:r>
              <a:rPr lang="ru-RU" dirty="0"/>
              <a:t>, все члены этого класса должны быть статическими.</a:t>
            </a:r>
          </a:p>
        </p:txBody>
      </p:sp>
    </p:spTree>
    <p:extLst>
      <p:ext uri="{BB962C8B-B14F-4D97-AF65-F5344CB8AC3E}">
        <p14:creationId xmlns:p14="http://schemas.microsoft.com/office/powerpoint/2010/main" val="12353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576064"/>
          </a:xfrm>
        </p:spPr>
        <p:txBody>
          <a:bodyPr>
            <a:normAutofit/>
          </a:bodyPr>
          <a:lstStyle/>
          <a:p>
            <a:r>
              <a:rPr lang="ru-RU" sz="2000" b="1" dirty="0"/>
              <a:t>Статические классы и члены статических классов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b="1" dirty="0"/>
              <a:t>Статический класс </a:t>
            </a:r>
            <a:r>
              <a:rPr lang="ru-RU" dirty="0"/>
              <a:t>может использоваться как обычный контейнер для наборов методов, работающих на входных параметрах, и не должен возвращать или устанавливать каких-либо внутренних полей экземпляра. 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Например</a:t>
            </a:r>
            <a:r>
              <a:rPr lang="ru-RU" dirty="0"/>
              <a:t>, в библиотеке классов платформы .NET </a:t>
            </a:r>
            <a:r>
              <a:rPr lang="ru-RU" dirty="0" err="1"/>
              <a:t>Framework</a:t>
            </a:r>
            <a:r>
              <a:rPr lang="ru-RU" dirty="0"/>
              <a:t> статический класс </a:t>
            </a:r>
            <a:r>
              <a:rPr lang="ru-RU" dirty="0" err="1">
                <a:hlinkClick r:id="rId2"/>
              </a:rPr>
              <a:t>System.Math</a:t>
            </a:r>
            <a:r>
              <a:rPr lang="ru-RU" dirty="0"/>
              <a:t> содержит методы, выполняющие математические операции, без требования сохранять или извлекать данные, уникальные для конкретного экземпляра класса </a:t>
            </a:r>
            <a:r>
              <a:rPr lang="ru-RU" dirty="0" err="1">
                <a:hlinkClick r:id="rId2"/>
              </a:rPr>
              <a:t>Math</a:t>
            </a:r>
            <a:r>
              <a:rPr lang="ru-RU" dirty="0"/>
              <a:t>. Это значит, что члены класса применяются путем задания имени класса и имени </a:t>
            </a:r>
            <a:r>
              <a:rPr lang="ru-RU" dirty="0" smtClean="0"/>
              <a:t>метода. </a:t>
            </a:r>
          </a:p>
          <a:p>
            <a:pPr marL="0" indent="0">
              <a:buNone/>
            </a:pPr>
            <a:r>
              <a:rPr lang="ru-RU" dirty="0" smtClean="0"/>
              <a:t>Пример: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double dub = -3.14; </a:t>
            </a:r>
            <a:endParaRPr lang="ru-RU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7030A0"/>
                </a:solidFill>
              </a:rPr>
              <a:t>Console.WriteLine</a:t>
            </a:r>
            <a:r>
              <a:rPr lang="en-US" dirty="0" smtClean="0">
                <a:solidFill>
                  <a:srgbClr val="7030A0"/>
                </a:solidFill>
              </a:rPr>
              <a:t>(</a:t>
            </a:r>
            <a:r>
              <a:rPr lang="en-US" dirty="0" err="1" smtClean="0">
                <a:solidFill>
                  <a:srgbClr val="7030A0"/>
                </a:solidFill>
              </a:rPr>
              <a:t>Math.Abs</a:t>
            </a:r>
            <a:r>
              <a:rPr lang="en-US" dirty="0" smtClean="0">
                <a:solidFill>
                  <a:srgbClr val="7030A0"/>
                </a:solidFill>
              </a:rPr>
              <a:t>(dub</a:t>
            </a:r>
            <a:r>
              <a:rPr lang="en-US" dirty="0">
                <a:solidFill>
                  <a:srgbClr val="7030A0"/>
                </a:solidFill>
              </a:rPr>
              <a:t>)); </a:t>
            </a:r>
            <a:endParaRPr lang="ru-RU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7030A0"/>
                </a:solidFill>
              </a:rPr>
              <a:t>Console.WriteLine</a:t>
            </a:r>
            <a:r>
              <a:rPr lang="en-US" dirty="0" smtClean="0">
                <a:solidFill>
                  <a:srgbClr val="7030A0"/>
                </a:solidFill>
              </a:rPr>
              <a:t>(</a:t>
            </a:r>
            <a:r>
              <a:rPr lang="en-US" dirty="0" err="1" smtClean="0">
                <a:solidFill>
                  <a:srgbClr val="7030A0"/>
                </a:solidFill>
              </a:rPr>
              <a:t>Math.Floor</a:t>
            </a:r>
            <a:r>
              <a:rPr lang="en-US" dirty="0" smtClean="0">
                <a:solidFill>
                  <a:srgbClr val="7030A0"/>
                </a:solidFill>
              </a:rPr>
              <a:t>(dub</a:t>
            </a:r>
            <a:r>
              <a:rPr lang="en-US" dirty="0">
                <a:solidFill>
                  <a:srgbClr val="7030A0"/>
                </a:solidFill>
              </a:rPr>
              <a:t>)); </a:t>
            </a:r>
            <a:r>
              <a:rPr lang="en-US" dirty="0" err="1">
                <a:solidFill>
                  <a:srgbClr val="7030A0"/>
                </a:solidFill>
              </a:rPr>
              <a:t>Console.WriteLine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Math.Round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Math.Abs</a:t>
            </a:r>
            <a:r>
              <a:rPr lang="en-US" dirty="0">
                <a:solidFill>
                  <a:srgbClr val="7030A0"/>
                </a:solidFill>
              </a:rPr>
              <a:t>(dub))); </a:t>
            </a:r>
            <a:endParaRPr lang="ru-RU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// </a:t>
            </a:r>
            <a:r>
              <a:rPr lang="en-US" dirty="0">
                <a:solidFill>
                  <a:srgbClr val="7030A0"/>
                </a:solidFill>
              </a:rPr>
              <a:t>Output: </a:t>
            </a:r>
            <a:endParaRPr lang="ru-RU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// </a:t>
            </a:r>
            <a:r>
              <a:rPr lang="en-US" dirty="0">
                <a:solidFill>
                  <a:srgbClr val="7030A0"/>
                </a:solidFill>
              </a:rPr>
              <a:t>3.14 </a:t>
            </a:r>
            <a:endParaRPr lang="ru-RU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// </a:t>
            </a:r>
            <a:r>
              <a:rPr lang="en-US" dirty="0">
                <a:solidFill>
                  <a:srgbClr val="7030A0"/>
                </a:solidFill>
              </a:rPr>
              <a:t>-4 </a:t>
            </a:r>
            <a:endParaRPr lang="ru-RU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// </a:t>
            </a:r>
            <a:r>
              <a:rPr lang="en-US" dirty="0">
                <a:solidFill>
                  <a:srgbClr val="7030A0"/>
                </a:solidFill>
              </a:rPr>
              <a:t>3</a:t>
            </a:r>
            <a:endParaRPr lang="ru-RU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553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32048"/>
          </a:xfrm>
        </p:spPr>
        <p:txBody>
          <a:bodyPr>
            <a:normAutofit/>
          </a:bodyPr>
          <a:lstStyle/>
          <a:p>
            <a:r>
              <a:rPr lang="ru-RU" sz="2000" b="1" dirty="0"/>
              <a:t>Статические классы и члены статических классов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04867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Необязательно </a:t>
            </a:r>
            <a:r>
              <a:rPr lang="ru-RU" dirty="0"/>
              <a:t>делать весь класс статическим. Иногда достаточно применить </a:t>
            </a:r>
            <a:r>
              <a:rPr lang="ru-RU" dirty="0" smtClean="0"/>
              <a:t>статику </a:t>
            </a:r>
            <a:r>
              <a:rPr lang="ru-RU" dirty="0"/>
              <a:t>для отдельных его членов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4D7386"/>
                </a:solidFill>
                <a:latin typeface="Menlo"/>
              </a:rPr>
              <a:t>class</a:t>
            </a:r>
            <a:r>
              <a:rPr lang="en-US" sz="2800" dirty="0">
                <a:solidFill>
                  <a:srgbClr val="222222"/>
                </a:solidFill>
                <a:latin typeface="Menlo"/>
              </a:rPr>
              <a:t> Box </a:t>
            </a:r>
            <a:endParaRPr lang="ru-RU" sz="2800" dirty="0" smtClean="0">
              <a:solidFill>
                <a:srgbClr val="222222"/>
              </a:solidFill>
              <a:latin typeface="Menlo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222222"/>
                </a:solidFill>
                <a:latin typeface="Menlo"/>
              </a:rPr>
              <a:t>{ </a:t>
            </a:r>
            <a:endParaRPr lang="ru-RU" sz="2800" dirty="0" smtClean="0">
              <a:solidFill>
                <a:srgbClr val="222222"/>
              </a:solidFill>
              <a:latin typeface="Menlo"/>
            </a:endParaRPr>
          </a:p>
          <a:p>
            <a:pPr marL="0" indent="0">
              <a:buNone/>
            </a:pPr>
            <a:r>
              <a:rPr lang="ru-RU" sz="2800" dirty="0">
                <a:solidFill>
                  <a:srgbClr val="222222"/>
                </a:solidFill>
                <a:latin typeface="Menlo"/>
              </a:rPr>
              <a:t>	</a:t>
            </a:r>
            <a:r>
              <a:rPr lang="en-US" sz="2800" dirty="0" smtClean="0">
                <a:solidFill>
                  <a:srgbClr val="4D7386"/>
                </a:solidFill>
                <a:latin typeface="Menlo"/>
              </a:rPr>
              <a:t>public</a:t>
            </a:r>
            <a:r>
              <a:rPr lang="en-US" sz="2800" dirty="0" smtClean="0">
                <a:solidFill>
                  <a:srgbClr val="222222"/>
                </a:solidFill>
                <a:latin typeface="Menlo"/>
              </a:rPr>
              <a:t> </a:t>
            </a:r>
            <a:r>
              <a:rPr lang="en-US" sz="2800" dirty="0">
                <a:solidFill>
                  <a:srgbClr val="4D7386"/>
                </a:solidFill>
                <a:latin typeface="Menlo"/>
              </a:rPr>
              <a:t>static</a:t>
            </a:r>
            <a:r>
              <a:rPr lang="en-US" sz="2800" dirty="0">
                <a:solidFill>
                  <a:srgbClr val="222222"/>
                </a:solidFill>
                <a:latin typeface="Menlo"/>
              </a:rPr>
              <a:t> </a:t>
            </a:r>
            <a:r>
              <a:rPr lang="en-US" sz="2800" dirty="0">
                <a:solidFill>
                  <a:srgbClr val="4D7386"/>
                </a:solidFill>
                <a:latin typeface="Menlo"/>
              </a:rPr>
              <a:t>string</a:t>
            </a:r>
            <a:r>
              <a:rPr lang="en-US" sz="2800" dirty="0">
                <a:solidFill>
                  <a:srgbClr val="222222"/>
                </a:solidFill>
                <a:latin typeface="Menlo"/>
              </a:rPr>
              <a:t> </a:t>
            </a:r>
            <a:r>
              <a:rPr lang="en-US" sz="2800" dirty="0" err="1">
                <a:solidFill>
                  <a:srgbClr val="222222"/>
                </a:solidFill>
                <a:latin typeface="Menlo"/>
              </a:rPr>
              <a:t>DefaultContext</a:t>
            </a:r>
            <a:r>
              <a:rPr lang="en-US" sz="2800" dirty="0">
                <a:solidFill>
                  <a:srgbClr val="222222"/>
                </a:solidFill>
                <a:latin typeface="Menlo"/>
              </a:rPr>
              <a:t> { </a:t>
            </a:r>
            <a:r>
              <a:rPr lang="en-US" sz="2800" dirty="0">
                <a:solidFill>
                  <a:srgbClr val="4D7386"/>
                </a:solidFill>
                <a:latin typeface="Menlo"/>
              </a:rPr>
              <a:t>get</a:t>
            </a:r>
            <a:r>
              <a:rPr lang="en-US" sz="2800" dirty="0">
                <a:solidFill>
                  <a:srgbClr val="222222"/>
                </a:solidFill>
                <a:latin typeface="Menlo"/>
              </a:rPr>
              <a:t>; </a:t>
            </a:r>
            <a:r>
              <a:rPr lang="en-US" sz="2800" dirty="0">
                <a:solidFill>
                  <a:srgbClr val="4D7386"/>
                </a:solidFill>
                <a:latin typeface="Menlo"/>
              </a:rPr>
              <a:t>set</a:t>
            </a:r>
            <a:r>
              <a:rPr lang="en-US" sz="2800" dirty="0">
                <a:solidFill>
                  <a:srgbClr val="222222"/>
                </a:solidFill>
                <a:latin typeface="Menlo"/>
              </a:rPr>
              <a:t>; } </a:t>
            </a:r>
            <a:endParaRPr lang="ru-RU" sz="2800" dirty="0" smtClean="0">
              <a:solidFill>
                <a:srgbClr val="222222"/>
              </a:solidFill>
              <a:latin typeface="Menlo"/>
            </a:endParaRPr>
          </a:p>
          <a:p>
            <a:pPr marL="0" indent="0">
              <a:buNone/>
            </a:pPr>
            <a:r>
              <a:rPr lang="ru-RU" sz="2800" dirty="0">
                <a:solidFill>
                  <a:srgbClr val="222222"/>
                </a:solidFill>
                <a:latin typeface="Menlo"/>
              </a:rPr>
              <a:t>	</a:t>
            </a:r>
            <a:r>
              <a:rPr lang="en-US" sz="2800" dirty="0" smtClean="0">
                <a:solidFill>
                  <a:srgbClr val="4D7386"/>
                </a:solidFill>
                <a:latin typeface="Menlo"/>
              </a:rPr>
              <a:t>public</a:t>
            </a:r>
            <a:r>
              <a:rPr lang="en-US" sz="2800" dirty="0" smtClean="0">
                <a:solidFill>
                  <a:srgbClr val="222222"/>
                </a:solidFill>
                <a:latin typeface="Menlo"/>
              </a:rPr>
              <a:t> </a:t>
            </a:r>
            <a:r>
              <a:rPr lang="en-US" sz="2800" dirty="0">
                <a:solidFill>
                  <a:srgbClr val="4D7386"/>
                </a:solidFill>
                <a:latin typeface="Menlo"/>
              </a:rPr>
              <a:t>string</a:t>
            </a:r>
            <a:r>
              <a:rPr lang="en-US" sz="2800" dirty="0">
                <a:solidFill>
                  <a:srgbClr val="222222"/>
                </a:solidFill>
                <a:latin typeface="Menlo"/>
              </a:rPr>
              <a:t> Context { </a:t>
            </a:r>
            <a:r>
              <a:rPr lang="en-US" sz="2800" dirty="0">
                <a:solidFill>
                  <a:srgbClr val="4D7386"/>
                </a:solidFill>
                <a:latin typeface="Menlo"/>
              </a:rPr>
              <a:t>get</a:t>
            </a:r>
            <a:r>
              <a:rPr lang="en-US" sz="2800" dirty="0">
                <a:solidFill>
                  <a:srgbClr val="222222"/>
                </a:solidFill>
                <a:latin typeface="Menlo"/>
              </a:rPr>
              <a:t>; </a:t>
            </a:r>
            <a:r>
              <a:rPr lang="en-US" sz="2800" dirty="0">
                <a:solidFill>
                  <a:srgbClr val="4D7386"/>
                </a:solidFill>
                <a:latin typeface="Menlo"/>
              </a:rPr>
              <a:t>set</a:t>
            </a:r>
            <a:r>
              <a:rPr lang="en-US" sz="2800" dirty="0">
                <a:solidFill>
                  <a:srgbClr val="222222"/>
                </a:solidFill>
                <a:latin typeface="Menlo"/>
              </a:rPr>
              <a:t>; } </a:t>
            </a:r>
            <a:endParaRPr lang="ru-RU" sz="2800" dirty="0" smtClean="0">
              <a:solidFill>
                <a:srgbClr val="222222"/>
              </a:solidFill>
              <a:latin typeface="Menlo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222222"/>
                </a:solidFill>
                <a:latin typeface="Menlo"/>
              </a:rPr>
              <a:t>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4251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32048"/>
          </a:xfrm>
        </p:spPr>
        <p:txBody>
          <a:bodyPr>
            <a:normAutofit/>
          </a:bodyPr>
          <a:lstStyle/>
          <a:p>
            <a:r>
              <a:rPr lang="ru-RU" sz="2000" b="1" dirty="0"/>
              <a:t>Статические классы и члены статических классов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76664"/>
          </a:xfrm>
        </p:spPr>
        <p:txBody>
          <a:bodyPr>
            <a:normAutofit fontScale="55000" lnSpcReduction="20000"/>
          </a:bodyPr>
          <a:lstStyle/>
          <a:p>
            <a:pPr marL="0" indent="0" fontAlgn="base">
              <a:buNone/>
            </a:pPr>
            <a:r>
              <a:rPr lang="ru-RU" sz="4500" dirty="0"/>
              <a:t>Если весь класс </a:t>
            </a:r>
            <a:r>
              <a:rPr lang="ru-RU" sz="4500" b="1" dirty="0"/>
              <a:t>является статическим</a:t>
            </a:r>
            <a:r>
              <a:rPr lang="ru-RU" sz="4500" dirty="0"/>
              <a:t>:</a:t>
            </a:r>
            <a:br>
              <a:rPr lang="ru-RU" sz="4500" dirty="0"/>
            </a:br>
            <a:r>
              <a:rPr lang="ru-RU" sz="4500" dirty="0"/>
              <a:t>Нельзя создавать экземпляр класса, используя ключевое слово </a:t>
            </a:r>
            <a:r>
              <a:rPr lang="ru-RU" sz="4500" b="1" dirty="0" err="1"/>
              <a:t>new</a:t>
            </a:r>
            <a:r>
              <a:rPr lang="ru-RU" sz="4500" b="1" dirty="0"/>
              <a:t>.</a:t>
            </a:r>
          </a:p>
          <a:p>
            <a:pPr fontAlgn="base"/>
            <a:r>
              <a:rPr lang="ru-RU" sz="4500" dirty="0"/>
              <a:t>Не разрешается использовать не статические члены этого же класса.</a:t>
            </a:r>
          </a:p>
          <a:p>
            <a:pPr fontAlgn="base"/>
            <a:r>
              <a:rPr lang="ru-RU" sz="4500" dirty="0"/>
              <a:t>Он не поддерживает наследование.</a:t>
            </a:r>
          </a:p>
          <a:p>
            <a:pPr fontAlgn="base"/>
            <a:r>
              <a:rPr lang="ru-RU" sz="4500" dirty="0"/>
              <a:t>Невозможно перегрузить методы</a:t>
            </a:r>
            <a:r>
              <a:rPr lang="ru-RU" sz="4500" dirty="0" smtClean="0"/>
              <a:t>.</a:t>
            </a:r>
          </a:p>
          <a:p>
            <a:pPr marL="0" indent="0" fontAlgn="base">
              <a:buNone/>
            </a:pPr>
            <a:r>
              <a:rPr lang="ru-RU" sz="4500" dirty="0"/>
              <a:t>Если класс </a:t>
            </a:r>
            <a:r>
              <a:rPr lang="ru-RU" sz="4500" b="1" dirty="0"/>
              <a:t>не является статическим</a:t>
            </a:r>
            <a:r>
              <a:rPr lang="ru-RU" sz="4500" dirty="0"/>
              <a:t>, но содержит </a:t>
            </a:r>
            <a:r>
              <a:rPr lang="ru-RU" sz="4500" b="1" dirty="0"/>
              <a:t>статические методы</a:t>
            </a:r>
            <a:r>
              <a:rPr lang="ru-RU" sz="4500" dirty="0"/>
              <a:t>, то на эти методы распространяются следующие ограничения</a:t>
            </a:r>
            <a:r>
              <a:rPr lang="ru-RU" sz="4500" dirty="0" smtClean="0"/>
              <a:t>:</a:t>
            </a:r>
          </a:p>
          <a:p>
            <a:pPr fontAlgn="base"/>
            <a:r>
              <a:rPr lang="ru-RU" sz="4500" dirty="0" smtClean="0"/>
              <a:t>Не </a:t>
            </a:r>
            <a:r>
              <a:rPr lang="ru-RU" sz="4500" dirty="0"/>
              <a:t>разрешается использовать не статические члены этого же класса из статических. Конечно же, вам никто не мешает создать экземпляр класса в статическом методе.</a:t>
            </a:r>
          </a:p>
          <a:p>
            <a:pPr fontAlgn="base"/>
            <a:r>
              <a:rPr lang="ru-RU" sz="4500" i="1" dirty="0"/>
              <a:t>Наследование</a:t>
            </a:r>
            <a:r>
              <a:rPr lang="ru-RU" sz="4500" dirty="0"/>
              <a:t> и </a:t>
            </a:r>
            <a:r>
              <a:rPr lang="ru-RU" sz="4500" i="1" dirty="0"/>
              <a:t>полиморфизм</a:t>
            </a:r>
            <a:r>
              <a:rPr lang="ru-RU" sz="4500" dirty="0"/>
              <a:t> для статических членов не поддерживаются.</a:t>
            </a:r>
          </a:p>
          <a:p>
            <a:pPr marL="0" indent="0" fontAlgn="base">
              <a:buNone/>
            </a:pP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653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9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FF"/>
                </a:solidFill>
              </a:rPr>
              <a:t>static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FF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TemperatureConverter</a:t>
            </a:r>
            <a:r>
              <a:rPr lang="en-US" sz="2000" dirty="0"/>
              <a:t> </a:t>
            </a: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/>
              <a:t>{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>
                <a:solidFill>
                  <a:srgbClr val="0000FF"/>
                </a:solidFill>
              </a:rPr>
              <a:t> </a:t>
            </a:r>
            <a:r>
              <a:rPr lang="ru-RU" sz="2000" dirty="0" smtClean="0">
                <a:solidFill>
                  <a:srgbClr val="0000FF"/>
                </a:solidFill>
              </a:rPr>
              <a:t>      </a:t>
            </a:r>
            <a:r>
              <a:rPr lang="en-US" sz="2000" dirty="0" smtClean="0">
                <a:solidFill>
                  <a:srgbClr val="0000FF"/>
                </a:solidFill>
              </a:rPr>
              <a:t>public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rgbClr val="0000FF"/>
                </a:solidFill>
              </a:rPr>
              <a:t>static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FF"/>
                </a:solidFill>
              </a:rPr>
              <a:t>double</a:t>
            </a:r>
            <a:r>
              <a:rPr lang="en-US" sz="2000" dirty="0"/>
              <a:t> </a:t>
            </a:r>
            <a:r>
              <a:rPr lang="en-US" sz="2000" dirty="0" err="1"/>
              <a:t>CelsiusToFahrenheit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00FF"/>
                </a:solidFill>
              </a:rPr>
              <a:t>string</a:t>
            </a:r>
            <a:r>
              <a:rPr lang="en-US" sz="2000" dirty="0"/>
              <a:t> </a:t>
            </a:r>
            <a:r>
              <a:rPr lang="en-US" sz="2000" dirty="0" err="1"/>
              <a:t>temperatureCelsius</a:t>
            </a:r>
            <a:r>
              <a:rPr lang="en-US" sz="2000" dirty="0"/>
              <a:t>)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       </a:t>
            </a:r>
            <a:r>
              <a:rPr lang="en-US" sz="2000" dirty="0" smtClean="0"/>
              <a:t>{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>
                <a:solidFill>
                  <a:srgbClr val="008000"/>
                </a:solidFill>
              </a:rPr>
              <a:t>	</a:t>
            </a:r>
            <a:r>
              <a:rPr lang="en-US" sz="2000" dirty="0" smtClean="0">
                <a:solidFill>
                  <a:srgbClr val="008000"/>
                </a:solidFill>
              </a:rPr>
              <a:t>// </a:t>
            </a:r>
            <a:r>
              <a:rPr lang="en-US" sz="2000" dirty="0">
                <a:solidFill>
                  <a:srgbClr val="008000"/>
                </a:solidFill>
              </a:rPr>
              <a:t>Convert argument to double for calculations.</a:t>
            </a:r>
            <a:r>
              <a:rPr lang="en-US" sz="2000" dirty="0"/>
              <a:t>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>
                <a:solidFill>
                  <a:srgbClr val="0000FF"/>
                </a:solidFill>
              </a:rPr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double</a:t>
            </a:r>
            <a:r>
              <a:rPr lang="en-US" sz="2000" dirty="0" smtClean="0"/>
              <a:t> </a:t>
            </a:r>
            <a:r>
              <a:rPr lang="en-US" sz="2000" dirty="0" err="1"/>
              <a:t>celsius</a:t>
            </a:r>
            <a:r>
              <a:rPr lang="en-US" sz="2000" dirty="0"/>
              <a:t> = </a:t>
            </a:r>
            <a:r>
              <a:rPr lang="en-US" sz="2000" dirty="0" err="1"/>
              <a:t>Double.Parse</a:t>
            </a:r>
            <a:r>
              <a:rPr lang="en-US" sz="2000" dirty="0"/>
              <a:t>(</a:t>
            </a:r>
            <a:r>
              <a:rPr lang="en-US" sz="2000" dirty="0" err="1"/>
              <a:t>temperatureCelsius</a:t>
            </a:r>
            <a:r>
              <a:rPr lang="en-US" sz="2000" dirty="0"/>
              <a:t>);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>
                <a:solidFill>
                  <a:srgbClr val="008000"/>
                </a:solidFill>
              </a:rPr>
              <a:t>	</a:t>
            </a:r>
            <a:r>
              <a:rPr lang="en-US" sz="2000" dirty="0" smtClean="0">
                <a:solidFill>
                  <a:srgbClr val="008000"/>
                </a:solidFill>
              </a:rPr>
              <a:t>// </a:t>
            </a:r>
            <a:r>
              <a:rPr lang="en-US" sz="2000" dirty="0">
                <a:solidFill>
                  <a:srgbClr val="008000"/>
                </a:solidFill>
              </a:rPr>
              <a:t>Convert Celsius to Fahrenheit.</a:t>
            </a:r>
            <a:r>
              <a:rPr lang="en-US" sz="2000" dirty="0"/>
              <a:t>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>
                <a:solidFill>
                  <a:srgbClr val="0000FF"/>
                </a:solidFill>
              </a:rPr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double</a:t>
            </a:r>
            <a:r>
              <a:rPr lang="en-US" sz="2000" dirty="0" smtClean="0"/>
              <a:t> </a:t>
            </a:r>
            <a:r>
              <a:rPr lang="en-US" sz="2000" dirty="0" err="1"/>
              <a:t>fahrenheit</a:t>
            </a:r>
            <a:r>
              <a:rPr lang="en-US" sz="2000" dirty="0"/>
              <a:t> = (</a:t>
            </a:r>
            <a:r>
              <a:rPr lang="en-US" sz="2000" dirty="0" err="1"/>
              <a:t>celsius</a:t>
            </a:r>
            <a:r>
              <a:rPr lang="en-US" sz="2000" dirty="0"/>
              <a:t> * 9 / 5) + 32;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>
                <a:solidFill>
                  <a:srgbClr val="0000FF"/>
                </a:solidFill>
              </a:rPr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return</a:t>
            </a:r>
            <a:r>
              <a:rPr lang="en-US" sz="2000" dirty="0" smtClean="0"/>
              <a:t> </a:t>
            </a:r>
            <a:r>
              <a:rPr lang="en-US" sz="2000" dirty="0" err="1"/>
              <a:t>fahrenheit</a:t>
            </a:r>
            <a:r>
              <a:rPr lang="en-US" sz="2000" dirty="0"/>
              <a:t>;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       </a:t>
            </a:r>
            <a:r>
              <a:rPr lang="en-US" sz="2000" dirty="0" smtClean="0"/>
              <a:t>}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>
                <a:solidFill>
                  <a:srgbClr val="0000FF"/>
                </a:solidFill>
              </a:rPr>
              <a:t>       </a:t>
            </a:r>
            <a:r>
              <a:rPr lang="en-US" sz="2000" dirty="0" smtClean="0">
                <a:solidFill>
                  <a:srgbClr val="0000FF"/>
                </a:solidFill>
              </a:rPr>
              <a:t>public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rgbClr val="0000FF"/>
                </a:solidFill>
              </a:rPr>
              <a:t>static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FF"/>
                </a:solidFill>
              </a:rPr>
              <a:t>double</a:t>
            </a:r>
            <a:r>
              <a:rPr lang="en-US" sz="2000" dirty="0"/>
              <a:t> </a:t>
            </a:r>
            <a:r>
              <a:rPr lang="en-US" sz="2000" dirty="0" err="1"/>
              <a:t>FahrenheitToCelsius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00FF"/>
                </a:solidFill>
              </a:rPr>
              <a:t>string</a:t>
            </a:r>
            <a:r>
              <a:rPr lang="en-US" sz="2000" dirty="0"/>
              <a:t> </a:t>
            </a:r>
            <a:r>
              <a:rPr lang="en-US" sz="2000" dirty="0" err="1"/>
              <a:t>temperatureFahrenheit</a:t>
            </a:r>
            <a:r>
              <a:rPr lang="en-US" sz="2000" dirty="0"/>
              <a:t>)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       </a:t>
            </a:r>
            <a:r>
              <a:rPr lang="en-US" sz="2000" dirty="0" smtClean="0"/>
              <a:t>{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>
                <a:solidFill>
                  <a:srgbClr val="008000"/>
                </a:solidFill>
              </a:rPr>
              <a:t>	</a:t>
            </a:r>
            <a:r>
              <a:rPr lang="en-US" sz="2000" dirty="0" smtClean="0">
                <a:solidFill>
                  <a:srgbClr val="008000"/>
                </a:solidFill>
              </a:rPr>
              <a:t>// </a:t>
            </a:r>
            <a:r>
              <a:rPr lang="en-US" sz="2000" dirty="0">
                <a:solidFill>
                  <a:srgbClr val="008000"/>
                </a:solidFill>
              </a:rPr>
              <a:t>Convert argument to double for calculations.</a:t>
            </a:r>
            <a:r>
              <a:rPr lang="en-US" sz="2000" dirty="0"/>
              <a:t>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>
                <a:solidFill>
                  <a:srgbClr val="0000FF"/>
                </a:solidFill>
              </a:rPr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double</a:t>
            </a:r>
            <a:r>
              <a:rPr lang="en-US" sz="2000" dirty="0" smtClean="0"/>
              <a:t> </a:t>
            </a:r>
            <a:r>
              <a:rPr lang="en-US" sz="2000" dirty="0" err="1"/>
              <a:t>fahrenheit</a:t>
            </a:r>
            <a:r>
              <a:rPr lang="en-US" sz="2000" dirty="0"/>
              <a:t> = </a:t>
            </a:r>
            <a:r>
              <a:rPr lang="en-US" sz="2000" dirty="0" err="1"/>
              <a:t>Double.Parse</a:t>
            </a:r>
            <a:r>
              <a:rPr lang="en-US" sz="2000" dirty="0"/>
              <a:t>(</a:t>
            </a:r>
            <a:r>
              <a:rPr lang="en-US" sz="2000" dirty="0" err="1"/>
              <a:t>temperatureFahrenheit</a:t>
            </a:r>
            <a:r>
              <a:rPr lang="en-US" sz="2000" dirty="0"/>
              <a:t>);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>
                <a:solidFill>
                  <a:srgbClr val="008000"/>
                </a:solidFill>
              </a:rPr>
              <a:t>	</a:t>
            </a:r>
            <a:r>
              <a:rPr lang="en-US" sz="2000" dirty="0" smtClean="0">
                <a:solidFill>
                  <a:srgbClr val="008000"/>
                </a:solidFill>
              </a:rPr>
              <a:t>// </a:t>
            </a:r>
            <a:r>
              <a:rPr lang="en-US" sz="2000" dirty="0">
                <a:solidFill>
                  <a:srgbClr val="008000"/>
                </a:solidFill>
              </a:rPr>
              <a:t>Convert Fahrenheit to Celsius.</a:t>
            </a:r>
            <a:r>
              <a:rPr lang="en-US" sz="2000" dirty="0"/>
              <a:t>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>
                <a:solidFill>
                  <a:srgbClr val="0000FF"/>
                </a:solidFill>
              </a:rPr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double</a:t>
            </a:r>
            <a:r>
              <a:rPr lang="en-US" sz="2000" dirty="0" smtClean="0"/>
              <a:t> </a:t>
            </a:r>
            <a:r>
              <a:rPr lang="en-US" sz="2000" dirty="0" err="1"/>
              <a:t>celsius</a:t>
            </a:r>
            <a:r>
              <a:rPr lang="en-US" sz="2000" dirty="0"/>
              <a:t> = (</a:t>
            </a:r>
            <a:r>
              <a:rPr lang="en-US" sz="2000" dirty="0" err="1"/>
              <a:t>fahrenheit</a:t>
            </a:r>
            <a:r>
              <a:rPr lang="en-US" sz="2000" dirty="0"/>
              <a:t> - 32) * 5 / 9;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/>
              <a:t> </a:t>
            </a:r>
            <a:r>
              <a:rPr lang="en-US" sz="2000" dirty="0" err="1"/>
              <a:t>celsius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/>
              <a:t> </a:t>
            </a:r>
            <a:r>
              <a:rPr lang="ru-RU" sz="2000" dirty="0" smtClean="0"/>
              <a:t>    </a:t>
            </a:r>
            <a:r>
              <a:rPr lang="en-US" sz="2000" dirty="0" smtClean="0"/>
              <a:t> </a:t>
            </a:r>
            <a:r>
              <a:rPr lang="en-US" sz="2000" dirty="0"/>
              <a:t>} </a:t>
            </a: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99890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33670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 smtClean="0"/>
              <a:t>TestTemperatureConverter</a:t>
            </a: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/>
              <a:t>{ </a:t>
            </a:r>
            <a:endParaRPr lang="ru-RU" sz="2000" dirty="0"/>
          </a:p>
          <a:p>
            <a:pPr marL="0" indent="0">
              <a:buNone/>
            </a:pPr>
            <a:r>
              <a:rPr lang="ru-RU" sz="2000" dirty="0">
                <a:solidFill>
                  <a:srgbClr val="0000FF"/>
                </a:solidFill>
              </a:rPr>
              <a:t> </a:t>
            </a:r>
            <a:r>
              <a:rPr lang="ru-RU" sz="2000" dirty="0" smtClean="0">
                <a:solidFill>
                  <a:srgbClr val="0000FF"/>
                </a:solidFill>
              </a:rPr>
              <a:t>    </a:t>
            </a:r>
            <a:r>
              <a:rPr lang="en-US" sz="2000" dirty="0" smtClean="0">
                <a:solidFill>
                  <a:srgbClr val="0000FF"/>
                </a:solidFill>
              </a:rPr>
              <a:t>static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rgbClr val="0000FF"/>
                </a:solidFill>
              </a:rPr>
              <a:t>void</a:t>
            </a:r>
            <a:r>
              <a:rPr lang="en-US" sz="2000" dirty="0"/>
              <a:t> Main()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/>
              <a:t> </a:t>
            </a:r>
            <a:r>
              <a:rPr lang="ru-RU" sz="2000" dirty="0" smtClean="0"/>
              <a:t>    </a:t>
            </a:r>
            <a:r>
              <a:rPr lang="en-US" sz="2000" dirty="0" smtClean="0"/>
              <a:t>{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          </a:t>
            </a:r>
            <a:r>
              <a:rPr lang="en-US" sz="2000" dirty="0" err="1" smtClean="0"/>
              <a:t>Console.WriteLine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31515"/>
                </a:solidFill>
              </a:rPr>
              <a:t>"Please select the convertor direction"</a:t>
            </a:r>
            <a:r>
              <a:rPr lang="en-US" sz="2000" dirty="0"/>
              <a:t>); </a:t>
            </a:r>
            <a:r>
              <a:rPr lang="ru-RU" sz="2000" dirty="0" smtClean="0"/>
              <a:t>	</a:t>
            </a:r>
          </a:p>
          <a:p>
            <a:pPr marL="0" indent="0">
              <a:buNone/>
            </a:pPr>
            <a:r>
              <a:rPr lang="ru-RU" sz="2000" dirty="0" smtClean="0"/>
              <a:t>          </a:t>
            </a:r>
            <a:r>
              <a:rPr lang="en-US" sz="2000" dirty="0" err="1" smtClean="0"/>
              <a:t>Console.WriteLine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31515"/>
                </a:solidFill>
              </a:rPr>
              <a:t>"1. From Celsius to Fahrenheit."</a:t>
            </a:r>
            <a:r>
              <a:rPr lang="en-US" sz="2000" dirty="0"/>
              <a:t>); </a:t>
            </a:r>
            <a:r>
              <a:rPr lang="ru-RU" sz="2000" dirty="0" smtClean="0"/>
              <a:t>	</a:t>
            </a:r>
          </a:p>
          <a:p>
            <a:pPr marL="0" indent="0">
              <a:buNone/>
            </a:pPr>
            <a:r>
              <a:rPr lang="ru-RU" sz="2000" dirty="0" smtClean="0"/>
              <a:t>          </a:t>
            </a:r>
            <a:r>
              <a:rPr lang="en-US" sz="2000" dirty="0" err="1" smtClean="0"/>
              <a:t>Console.WriteLine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31515"/>
                </a:solidFill>
              </a:rPr>
              <a:t>"2. From Fahrenheit to Celsius."</a:t>
            </a:r>
            <a:r>
              <a:rPr lang="en-US" sz="2000" dirty="0"/>
              <a:t>); </a:t>
            </a:r>
            <a:r>
              <a:rPr lang="ru-RU" sz="2000" dirty="0" smtClean="0"/>
              <a:t>	</a:t>
            </a:r>
          </a:p>
          <a:p>
            <a:pPr marL="0" indent="0">
              <a:buNone/>
            </a:pPr>
            <a:r>
              <a:rPr lang="ru-RU" sz="2000" dirty="0" smtClean="0"/>
              <a:t>          </a:t>
            </a:r>
            <a:r>
              <a:rPr lang="en-US" sz="2000" dirty="0" err="1" smtClean="0"/>
              <a:t>Console.Write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A31515"/>
                </a:solidFill>
              </a:rPr>
              <a:t>":"</a:t>
            </a:r>
            <a:r>
              <a:rPr lang="en-US" sz="2000" dirty="0" smtClean="0"/>
              <a:t>);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           </a:t>
            </a:r>
            <a:r>
              <a:rPr lang="en-US" sz="2000" dirty="0" smtClean="0">
                <a:solidFill>
                  <a:srgbClr val="0000FF"/>
                </a:solidFill>
              </a:rPr>
              <a:t>string</a:t>
            </a:r>
            <a:r>
              <a:rPr lang="en-US" sz="2000" dirty="0" smtClean="0"/>
              <a:t> </a:t>
            </a:r>
            <a:r>
              <a:rPr lang="en-US" sz="2000" dirty="0"/>
              <a:t>selection = </a:t>
            </a:r>
            <a:r>
              <a:rPr lang="en-US" sz="2000" dirty="0" err="1"/>
              <a:t>Console.ReadLine</a:t>
            </a:r>
            <a:r>
              <a:rPr lang="en-US" sz="2000" dirty="0"/>
              <a:t>();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>
                <a:solidFill>
                  <a:srgbClr val="0000FF"/>
                </a:solidFill>
              </a:rPr>
              <a:t>           </a:t>
            </a:r>
            <a:r>
              <a:rPr lang="en-US" sz="2000" dirty="0" smtClean="0">
                <a:solidFill>
                  <a:srgbClr val="0000FF"/>
                </a:solidFill>
              </a:rPr>
              <a:t>double</a:t>
            </a:r>
            <a:r>
              <a:rPr lang="en-US" sz="2000" dirty="0" smtClean="0"/>
              <a:t> </a:t>
            </a:r>
            <a:r>
              <a:rPr lang="en-US" sz="2000" dirty="0"/>
              <a:t>F, C = 0;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>
                <a:solidFill>
                  <a:srgbClr val="0000FF"/>
                </a:solidFill>
              </a:rPr>
              <a:t>           </a:t>
            </a:r>
            <a:r>
              <a:rPr lang="en-US" sz="2000" dirty="0" smtClean="0">
                <a:solidFill>
                  <a:srgbClr val="0000FF"/>
                </a:solidFill>
              </a:rPr>
              <a:t>switch</a:t>
            </a:r>
            <a:r>
              <a:rPr lang="en-US" sz="2000" dirty="0" smtClean="0"/>
              <a:t> </a:t>
            </a:r>
            <a:r>
              <a:rPr lang="en-US" sz="2000" dirty="0"/>
              <a:t>(selection)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          </a:t>
            </a:r>
            <a:r>
              <a:rPr lang="en-US" sz="2000" dirty="0" smtClean="0"/>
              <a:t>{ </a:t>
            </a:r>
            <a:endParaRPr lang="ru-RU" sz="2000" dirty="0"/>
          </a:p>
          <a:p>
            <a:pPr marL="0" indent="0">
              <a:buNone/>
            </a:pPr>
            <a:r>
              <a:rPr lang="ru-RU" sz="2000" dirty="0" smtClean="0">
                <a:solidFill>
                  <a:srgbClr val="0000FF"/>
                </a:solidFill>
              </a:rPr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case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A31515"/>
                </a:solidFill>
              </a:rPr>
              <a:t>"1"</a:t>
            </a:r>
            <a:r>
              <a:rPr lang="en-US" sz="2000" dirty="0" smtClean="0"/>
              <a:t>: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ru-RU" sz="2000" dirty="0" smtClean="0"/>
              <a:t>	</a:t>
            </a:r>
            <a:r>
              <a:rPr lang="en-US" sz="2000" dirty="0" err="1" smtClean="0"/>
              <a:t>Console.Write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A31515"/>
                </a:solidFill>
              </a:rPr>
              <a:t>"Please enter the Celsius temperature: "</a:t>
            </a:r>
            <a:r>
              <a:rPr lang="en-US" sz="2000" dirty="0" smtClean="0"/>
              <a:t>);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ru-RU" sz="2000" dirty="0" smtClean="0"/>
              <a:t>	</a:t>
            </a:r>
            <a:r>
              <a:rPr lang="en-US" sz="2000" dirty="0" smtClean="0"/>
              <a:t>F </a:t>
            </a:r>
            <a:r>
              <a:rPr lang="en-US" sz="2000" dirty="0"/>
              <a:t>= </a:t>
            </a:r>
            <a:r>
              <a:rPr lang="en-US" sz="2000" dirty="0" err="1"/>
              <a:t>TemperatureConverter.CelsiusToFahrenheit</a:t>
            </a:r>
            <a:r>
              <a:rPr lang="en-US" sz="2000" dirty="0"/>
              <a:t>(</a:t>
            </a:r>
            <a:r>
              <a:rPr lang="en-US" sz="2000" dirty="0" err="1"/>
              <a:t>Console.ReadLine</a:t>
            </a:r>
            <a:r>
              <a:rPr lang="en-US" sz="2000" dirty="0"/>
              <a:t>()); </a:t>
            </a:r>
            <a:r>
              <a:rPr lang="ru-RU" sz="2000" dirty="0" smtClean="0"/>
              <a:t>   			</a:t>
            </a:r>
            <a:r>
              <a:rPr lang="en-US" sz="2000" dirty="0" err="1" smtClean="0"/>
              <a:t>Console.WriteLine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31515"/>
                </a:solidFill>
              </a:rPr>
              <a:t>"Temperature in Fahrenheit: {0:F2}"</a:t>
            </a:r>
            <a:r>
              <a:rPr lang="en-US" sz="2000" dirty="0"/>
              <a:t>, F);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>
                <a:solidFill>
                  <a:srgbClr val="0000FF"/>
                </a:solidFill>
              </a:rPr>
              <a:t> </a:t>
            </a:r>
            <a:r>
              <a:rPr lang="ru-RU" sz="2000" dirty="0" smtClean="0">
                <a:solidFill>
                  <a:srgbClr val="0000FF"/>
                </a:solidFill>
              </a:rPr>
              <a:t>		</a:t>
            </a:r>
            <a:r>
              <a:rPr lang="en-US" sz="2000" dirty="0" smtClean="0">
                <a:solidFill>
                  <a:srgbClr val="0000FF"/>
                </a:solidFill>
              </a:rPr>
              <a:t>break</a:t>
            </a:r>
            <a:r>
              <a:rPr lang="en-US" sz="2000" dirty="0"/>
              <a:t>;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>
                <a:solidFill>
                  <a:srgbClr val="0000FF"/>
                </a:solidFill>
              </a:rPr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case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rgbClr val="A31515"/>
                </a:solidFill>
              </a:rPr>
              <a:t>"2"</a:t>
            </a:r>
            <a:r>
              <a:rPr lang="en-US" sz="2000" dirty="0"/>
              <a:t>: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ru-RU" sz="2000" dirty="0" smtClean="0"/>
              <a:t>	</a:t>
            </a:r>
            <a:r>
              <a:rPr lang="en-US" sz="2000" dirty="0" err="1" smtClean="0"/>
              <a:t>Console.Write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31515"/>
                </a:solidFill>
              </a:rPr>
              <a:t>"Please enter the Fahrenheit temperature: "</a:t>
            </a:r>
            <a:r>
              <a:rPr lang="en-US" sz="2000" dirty="0"/>
              <a:t>);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		</a:t>
            </a:r>
            <a:r>
              <a:rPr lang="en-US" sz="2000" dirty="0" smtClean="0"/>
              <a:t>C </a:t>
            </a:r>
            <a:r>
              <a:rPr lang="en-US" sz="2000" dirty="0"/>
              <a:t>= </a:t>
            </a:r>
            <a:r>
              <a:rPr lang="en-US" sz="2000" dirty="0" err="1"/>
              <a:t>TemperatureConverter.FahrenheitToCelsius</a:t>
            </a:r>
            <a:r>
              <a:rPr lang="en-US" sz="2000" dirty="0"/>
              <a:t>(</a:t>
            </a:r>
            <a:r>
              <a:rPr lang="en-US" sz="2000" dirty="0" err="1"/>
              <a:t>Console.ReadLine</a:t>
            </a:r>
            <a:r>
              <a:rPr lang="en-US" sz="2000" dirty="0"/>
              <a:t>());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		</a:t>
            </a:r>
            <a:r>
              <a:rPr lang="en-US" sz="2000" dirty="0" err="1" smtClean="0"/>
              <a:t>Console.WriteLine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31515"/>
                </a:solidFill>
              </a:rPr>
              <a:t>"Temperature in Celsius: {0:F2}"</a:t>
            </a:r>
            <a:r>
              <a:rPr lang="en-US" sz="2000" dirty="0"/>
              <a:t>, C);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>
                <a:solidFill>
                  <a:srgbClr val="0000FF"/>
                </a:solidFill>
              </a:rPr>
              <a:t>		</a:t>
            </a:r>
            <a:r>
              <a:rPr lang="en-US" sz="2000" dirty="0" smtClean="0">
                <a:solidFill>
                  <a:srgbClr val="0000FF"/>
                </a:solidFill>
              </a:rPr>
              <a:t>break</a:t>
            </a:r>
            <a:r>
              <a:rPr lang="en-US" sz="2000" dirty="0"/>
              <a:t>;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>
                <a:solidFill>
                  <a:srgbClr val="0000FF"/>
                </a:solidFill>
              </a:rPr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default</a:t>
            </a:r>
            <a:r>
              <a:rPr lang="en-US" sz="2000" dirty="0"/>
              <a:t>: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		</a:t>
            </a:r>
            <a:r>
              <a:rPr lang="en-US" sz="2000" dirty="0" err="1" smtClean="0"/>
              <a:t>Console.WriteLine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31515"/>
                </a:solidFill>
              </a:rPr>
              <a:t>"Please select a convertor."</a:t>
            </a:r>
            <a:r>
              <a:rPr lang="en-US" sz="2000" dirty="0"/>
              <a:t>);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>
                <a:solidFill>
                  <a:srgbClr val="0000FF"/>
                </a:solidFill>
              </a:rPr>
              <a:t>		</a:t>
            </a:r>
            <a:r>
              <a:rPr lang="en-US" sz="2000" dirty="0" smtClean="0">
                <a:solidFill>
                  <a:srgbClr val="0000FF"/>
                </a:solidFill>
              </a:rPr>
              <a:t>break</a:t>
            </a:r>
            <a:r>
              <a:rPr lang="en-US" sz="2000" dirty="0"/>
              <a:t>;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/>
              <a:t> </a:t>
            </a:r>
            <a:r>
              <a:rPr lang="ru-RU" sz="2000" dirty="0" smtClean="0"/>
              <a:t>        </a:t>
            </a:r>
            <a:r>
              <a:rPr lang="en-US" sz="2000" dirty="0" smtClean="0"/>
              <a:t>}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>
                <a:solidFill>
                  <a:srgbClr val="008000"/>
                </a:solidFill>
              </a:rPr>
              <a:t>          </a:t>
            </a:r>
            <a:r>
              <a:rPr lang="en-US" sz="2000" dirty="0" smtClean="0">
                <a:solidFill>
                  <a:srgbClr val="008000"/>
                </a:solidFill>
              </a:rPr>
              <a:t>// </a:t>
            </a:r>
            <a:r>
              <a:rPr lang="en-US" sz="2000" dirty="0">
                <a:solidFill>
                  <a:srgbClr val="008000"/>
                </a:solidFill>
              </a:rPr>
              <a:t>Keep the console window open in debug mode.</a:t>
            </a:r>
            <a:r>
              <a:rPr lang="en-US" sz="2000" dirty="0"/>
              <a:t>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         </a:t>
            </a:r>
            <a:r>
              <a:rPr lang="en-US" sz="2000" dirty="0" err="1" smtClean="0"/>
              <a:t>Console.WriteLine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31515"/>
                </a:solidFill>
              </a:rPr>
              <a:t>"Press any key to exit."</a:t>
            </a:r>
            <a:r>
              <a:rPr lang="en-US" sz="2000" dirty="0"/>
              <a:t>);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         </a:t>
            </a:r>
            <a:r>
              <a:rPr lang="en-US" sz="2000" dirty="0" err="1" smtClean="0"/>
              <a:t>Console.ReadKey</a:t>
            </a:r>
            <a:r>
              <a:rPr lang="en-US" sz="2000" dirty="0"/>
              <a:t>();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/>
              <a:t> </a:t>
            </a:r>
            <a:r>
              <a:rPr lang="ru-RU" sz="2000" dirty="0" smtClean="0"/>
              <a:t>    </a:t>
            </a:r>
            <a:r>
              <a:rPr lang="en-US" sz="2000" dirty="0" smtClean="0"/>
              <a:t>} </a:t>
            </a: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2024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55272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/* Example Output</a:t>
            </a:r>
            <a:r>
              <a:rPr lang="en-US" dirty="0" smtClean="0">
                <a:solidFill>
                  <a:srgbClr val="008000"/>
                </a:solidFill>
              </a:rPr>
              <a:t>:</a:t>
            </a:r>
            <a:endParaRPr lang="ru-RU" dirty="0" smtClean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Please select the convertor </a:t>
            </a:r>
            <a:r>
              <a:rPr lang="en-US" dirty="0" smtClean="0">
                <a:solidFill>
                  <a:srgbClr val="008000"/>
                </a:solidFill>
              </a:rPr>
              <a:t>direction</a:t>
            </a:r>
            <a:endParaRPr lang="ru-RU" dirty="0" smtClean="0">
              <a:solidFill>
                <a:srgbClr val="008000"/>
              </a:solidFill>
            </a:endParaRP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8000"/>
                </a:solidFill>
              </a:rPr>
              <a:t>From </a:t>
            </a:r>
            <a:r>
              <a:rPr lang="en-US" dirty="0">
                <a:solidFill>
                  <a:srgbClr val="008000"/>
                </a:solidFill>
              </a:rPr>
              <a:t>Celsius to Fahrenheit. </a:t>
            </a:r>
            <a:endParaRPr lang="ru-RU" dirty="0" smtClean="0">
              <a:solidFill>
                <a:srgbClr val="008000"/>
              </a:solidFill>
            </a:endParaRP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8000"/>
                </a:solidFill>
              </a:rPr>
              <a:t>From </a:t>
            </a:r>
            <a:r>
              <a:rPr lang="en-US" dirty="0">
                <a:solidFill>
                  <a:srgbClr val="008000"/>
                </a:solidFill>
              </a:rPr>
              <a:t>Fahrenheit to Celsius</a:t>
            </a:r>
            <a:r>
              <a:rPr lang="en-US" dirty="0" smtClean="0">
                <a:solidFill>
                  <a:srgbClr val="008000"/>
                </a:solidFill>
              </a:rPr>
              <a:t>.</a:t>
            </a:r>
            <a:endParaRPr lang="ru-RU" dirty="0" smtClean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:2 </a:t>
            </a:r>
            <a:endParaRPr lang="ru-RU" dirty="0" smtClean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Please </a:t>
            </a:r>
            <a:r>
              <a:rPr lang="en-US" dirty="0">
                <a:solidFill>
                  <a:srgbClr val="008000"/>
                </a:solidFill>
              </a:rPr>
              <a:t>enter the Fahrenheit temperature: 20 Temperature in Celsius: -6.67 </a:t>
            </a:r>
            <a:endParaRPr lang="ru-RU" dirty="0" smtClean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Press </a:t>
            </a:r>
            <a:r>
              <a:rPr lang="en-US" dirty="0">
                <a:solidFill>
                  <a:srgbClr val="008000"/>
                </a:solidFill>
              </a:rPr>
              <a:t>any key to exit</a:t>
            </a:r>
            <a:r>
              <a:rPr lang="en-US" dirty="0" smtClean="0">
                <a:solidFill>
                  <a:srgbClr val="008000"/>
                </a:solidFill>
              </a:rPr>
              <a:t>.</a:t>
            </a:r>
            <a:endParaRPr lang="ru-RU" dirty="0" smtClean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</a:rPr>
              <a:t>*/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685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360040"/>
          </a:xfrm>
        </p:spPr>
        <p:txBody>
          <a:bodyPr>
            <a:normAutofit fontScale="90000"/>
          </a:bodyPr>
          <a:lstStyle/>
          <a:p>
            <a:r>
              <a:rPr lang="ru-RU" sz="2000" b="1" dirty="0" smtClean="0"/>
              <a:t>Статические члены</a:t>
            </a:r>
            <a:endParaRPr lang="ru-RU" sz="2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Нестатический класс может содержать статические </a:t>
            </a:r>
            <a:r>
              <a:rPr lang="ru-RU" i="1" dirty="0"/>
              <a:t>методы, поля, свойства или события</a:t>
            </a:r>
            <a:r>
              <a:rPr lang="ru-RU" dirty="0"/>
              <a:t>. Статический член вызывается для класса даже в том случае, если не создан экземпляр класса. </a:t>
            </a:r>
            <a:r>
              <a:rPr lang="ru-RU" i="1" dirty="0"/>
              <a:t>Доступ</a:t>
            </a:r>
            <a:r>
              <a:rPr lang="ru-RU" dirty="0"/>
              <a:t> к статическому члену всегда выполняется </a:t>
            </a:r>
            <a:r>
              <a:rPr lang="ru-RU" i="1" dirty="0"/>
              <a:t>по имени класса</a:t>
            </a:r>
            <a:r>
              <a:rPr lang="ru-RU" dirty="0"/>
              <a:t>, а не по имени экземпляра. Существует только </a:t>
            </a:r>
            <a:r>
              <a:rPr lang="ru-RU" i="1" dirty="0"/>
              <a:t>одна копия </a:t>
            </a:r>
            <a:r>
              <a:rPr lang="ru-RU" dirty="0"/>
              <a:t>статического члена, независимо от того, сколько создано экземпляров класса. Статические методы и свойства не могут обращаться к нестатическим полям и событиям в их содержащем типе, и они не могут обращаться к переменной экземпляра объекта, если он не передается явно в параметре метода.</a:t>
            </a:r>
          </a:p>
          <a:p>
            <a:pPr marL="0" indent="0">
              <a:buNone/>
            </a:pPr>
            <a:r>
              <a:rPr lang="ru-RU" i="1" dirty="0"/>
              <a:t>Более типично объявлять нестатический класс с несколькими статическими членами, чем объявлять весь класс как статический. </a:t>
            </a:r>
            <a:r>
              <a:rPr lang="ru-RU" dirty="0"/>
              <a:t>Статические поля обычно используются для следующих двух целей: </a:t>
            </a:r>
            <a:endParaRPr lang="ru-RU" dirty="0" smtClean="0"/>
          </a:p>
          <a:p>
            <a:r>
              <a:rPr lang="ru-RU" dirty="0" smtClean="0"/>
              <a:t>хранение </a:t>
            </a:r>
            <a:r>
              <a:rPr lang="ru-RU" dirty="0"/>
              <a:t>счетчика числа созданных </a:t>
            </a:r>
            <a:r>
              <a:rPr lang="ru-RU" dirty="0" smtClean="0"/>
              <a:t>объектов</a:t>
            </a:r>
          </a:p>
          <a:p>
            <a:r>
              <a:rPr lang="ru-RU" dirty="0" smtClean="0"/>
              <a:t>хранение </a:t>
            </a:r>
            <a:r>
              <a:rPr lang="ru-RU" dirty="0"/>
              <a:t>значения, которое должно совместно использоваться всеми экземплярами.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786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32048"/>
          </a:xfrm>
        </p:spPr>
        <p:txBody>
          <a:bodyPr>
            <a:normAutofit/>
          </a:bodyPr>
          <a:lstStyle/>
          <a:p>
            <a:r>
              <a:rPr lang="ru-RU" sz="2000" b="1" dirty="0"/>
              <a:t>Статические члены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/>
              <a:t>Хотя </a:t>
            </a:r>
            <a:r>
              <a:rPr lang="ru-RU" smtClean="0"/>
              <a:t>поле </a:t>
            </a:r>
            <a:r>
              <a:rPr lang="ru-RU" dirty="0"/>
              <a:t>не может быть объявлено как </a:t>
            </a:r>
            <a:r>
              <a:rPr lang="ru-RU" dirty="0" err="1">
                <a:solidFill>
                  <a:srgbClr val="7030A0"/>
                </a:solidFill>
              </a:rPr>
              <a:t>static</a:t>
            </a:r>
            <a:r>
              <a:rPr lang="ru-RU" dirty="0">
                <a:solidFill>
                  <a:srgbClr val="7030A0"/>
                </a:solidFill>
              </a:rPr>
              <a:t> </a:t>
            </a:r>
            <a:r>
              <a:rPr lang="ru-RU" dirty="0" err="1">
                <a:solidFill>
                  <a:srgbClr val="7030A0"/>
                </a:solidFill>
              </a:rPr>
              <a:t>const</a:t>
            </a:r>
            <a:r>
              <a:rPr lang="ru-RU" dirty="0"/>
              <a:t>, поле </a:t>
            </a:r>
            <a:r>
              <a:rPr lang="en-US" dirty="0" err="1" smtClean="0">
                <a:solidFill>
                  <a:srgbClr val="7030A0"/>
                </a:solidFill>
              </a:rPr>
              <a:t>const</a:t>
            </a:r>
            <a:r>
              <a:rPr lang="ru-RU" dirty="0"/>
              <a:t> по своему поведению является статическим. Оно относится к типу, а не к экземплярам типа. Поэтому к полям </a:t>
            </a:r>
            <a:r>
              <a:rPr lang="ru-RU" dirty="0" err="1">
                <a:solidFill>
                  <a:srgbClr val="7030A0"/>
                </a:solidFill>
              </a:rPr>
              <a:t>const</a:t>
            </a:r>
            <a:r>
              <a:rPr lang="ru-RU" dirty="0"/>
              <a:t> можно обращаться с использованием той же нотации </a:t>
            </a:r>
            <a:r>
              <a:rPr lang="ru-RU" dirty="0" err="1">
                <a:solidFill>
                  <a:srgbClr val="7030A0"/>
                </a:solidFill>
              </a:rPr>
              <a:t>ClassName.MemberName</a:t>
            </a:r>
            <a:r>
              <a:rPr lang="ru-RU" dirty="0"/>
              <a:t>, что используется для статических полей. Экземпляр объекта не требуется.</a:t>
            </a:r>
          </a:p>
          <a:p>
            <a:pPr marL="0" indent="0">
              <a:buNone/>
            </a:pPr>
            <a:r>
              <a:rPr lang="ru-RU" dirty="0"/>
              <a:t>C# не поддерживает статических локальных переменных (переменных, которые объявлены в области действия метода).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77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ru-RU" altLang="ru-RU" sz="2000" b="1" dirty="0"/>
              <a:t>Проверка вещественных величин на равенство</a:t>
            </a:r>
            <a:endParaRPr lang="ru-RU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549275"/>
            <a:ext cx="8229600" cy="61928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altLang="ru-RU" sz="2400" dirty="0"/>
              <a:t>Из-за погрешности представления вещественных значений в памяти следует ее избегать, вместо этого лучше сравнивать модуль разности с некоторым малым числом.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ru-RU" sz="2400" dirty="0"/>
              <a:t>float a</a:t>
            </a:r>
            <a:r>
              <a:rPr lang="ru-RU" altLang="ru-RU" sz="2400" dirty="0"/>
              <a:t>, </a:t>
            </a:r>
            <a:r>
              <a:rPr lang="en-US" altLang="ru-RU" sz="2400" dirty="0"/>
              <a:t>b</a:t>
            </a:r>
            <a:r>
              <a:rPr lang="ru-RU" altLang="ru-RU" sz="2400" dirty="0"/>
              <a:t>; …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altLang="ru-RU" sz="2400" dirty="0" err="1"/>
              <a:t>if</a:t>
            </a:r>
            <a:r>
              <a:rPr lang="ru-RU" altLang="ru-RU" sz="2400" dirty="0"/>
              <a:t>  ( a == b ) …                             // не рекомендуется!</a:t>
            </a:r>
            <a:endParaRPr lang="en-US" altLang="ru-RU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ru-RU" sz="2400" dirty="0"/>
              <a:t>if  ( </a:t>
            </a:r>
            <a:r>
              <a:rPr lang="en-US" altLang="ru-RU" sz="2400" dirty="0" err="1"/>
              <a:t>Math.Abs</a:t>
            </a:r>
            <a:r>
              <a:rPr lang="en-US" altLang="ru-RU" sz="2400" dirty="0"/>
              <a:t>(a - b) &lt; 1e-6 ) …      // </a:t>
            </a:r>
            <a:r>
              <a:rPr lang="ru-RU" altLang="ru-RU" sz="2400" dirty="0"/>
              <a:t>надежно</a:t>
            </a:r>
            <a:r>
              <a:rPr lang="en-US" altLang="ru-RU" sz="2400" dirty="0"/>
              <a:t>!</a:t>
            </a:r>
            <a:endParaRPr lang="ru-RU" altLang="ru-RU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altLang="ru-RU" sz="2400" dirty="0"/>
              <a:t>Значение величины, с которой сравнивается модуль разности, следует выбирать в зависимости от решаемой задачи и точности участвующих в выражении переменных.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altLang="ru-RU" sz="2400" dirty="0"/>
              <a:t>Снизу эта величина ограничена определенной в классах </a:t>
            </a:r>
            <a:r>
              <a:rPr lang="en-US" altLang="ru-RU" sz="2400" dirty="0"/>
              <a:t>Single </a:t>
            </a:r>
            <a:r>
              <a:rPr lang="ru-RU" altLang="ru-RU" sz="2400" dirty="0"/>
              <a:t>и </a:t>
            </a:r>
            <a:r>
              <a:rPr lang="ru-RU" altLang="ru-RU" sz="2400" dirty="0" err="1"/>
              <a:t>Double</a:t>
            </a:r>
            <a:r>
              <a:rPr lang="ru-RU" altLang="ru-RU" sz="2400" dirty="0"/>
              <a:t> константой E</a:t>
            </a:r>
            <a:r>
              <a:rPr lang="en-US" altLang="ru-RU" sz="2400" dirty="0" err="1"/>
              <a:t>psilon</a:t>
            </a:r>
            <a:r>
              <a:rPr lang="ru-RU" altLang="ru-RU" sz="2400" dirty="0"/>
              <a:t>.</a:t>
            </a:r>
            <a:r>
              <a:rPr lang="en-US" altLang="ru-RU" sz="2400" dirty="0"/>
              <a:t> </a:t>
            </a:r>
            <a:r>
              <a:rPr lang="ru-RU" altLang="ru-RU" sz="2400" dirty="0"/>
              <a:t>Это минимально возможное значение переменной такое, что </a:t>
            </a:r>
          </a:p>
          <a:p>
            <a:pPr marL="457200" lvl="1" indent="0">
              <a:buNone/>
            </a:pPr>
            <a:r>
              <a:rPr lang="ru-RU" altLang="ru-RU" sz="2400" dirty="0"/>
              <a:t>1.0 + E</a:t>
            </a:r>
            <a:r>
              <a:rPr lang="en-US" altLang="ru-RU" sz="2400" dirty="0" err="1"/>
              <a:t>psilon</a:t>
            </a:r>
            <a:r>
              <a:rPr lang="en-US" altLang="ru-RU" sz="2400" dirty="0"/>
              <a:t> </a:t>
            </a:r>
            <a:r>
              <a:rPr lang="ru-RU" altLang="ru-RU" sz="2400" dirty="0"/>
              <a:t>!= 1.0</a:t>
            </a:r>
          </a:p>
        </p:txBody>
      </p:sp>
    </p:spTree>
    <p:extLst>
      <p:ext uri="{BB962C8B-B14F-4D97-AF65-F5344CB8AC3E}">
        <p14:creationId xmlns:p14="http://schemas.microsoft.com/office/powerpoint/2010/main" val="330944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88640"/>
            <a:ext cx="8229600" cy="6408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public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class</a:t>
            </a:r>
            <a:r>
              <a:rPr lang="en-US" sz="2400" dirty="0"/>
              <a:t> Automobile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{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public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0000FF"/>
                </a:solidFill>
              </a:rPr>
              <a:t>static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/>
              <a:t> </a:t>
            </a:r>
            <a:r>
              <a:rPr lang="en-US" sz="2400" dirty="0" err="1"/>
              <a:t>NumberOfWheels</a:t>
            </a:r>
            <a:r>
              <a:rPr lang="en-US" sz="2400" dirty="0"/>
              <a:t> = 4;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public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0000FF"/>
                </a:solidFill>
              </a:rPr>
              <a:t>static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/>
              <a:t> </a:t>
            </a:r>
            <a:r>
              <a:rPr lang="en-US" sz="2400" dirty="0" err="1"/>
              <a:t>SizeOfGasTank</a:t>
            </a:r>
            <a:r>
              <a:rPr lang="en-US" sz="2400" dirty="0"/>
              <a:t> { </a:t>
            </a:r>
            <a:r>
              <a:rPr lang="en-US" sz="2400" dirty="0">
                <a:solidFill>
                  <a:srgbClr val="0000FF"/>
                </a:solidFill>
              </a:rPr>
              <a:t>get</a:t>
            </a:r>
            <a:r>
              <a:rPr lang="en-US" sz="2400" dirty="0"/>
              <a:t> { </a:t>
            </a:r>
            <a:r>
              <a:rPr lang="en-US" sz="2400" dirty="0">
                <a:solidFill>
                  <a:srgbClr val="0000FF"/>
                </a:solidFill>
              </a:rPr>
              <a:t>return</a:t>
            </a:r>
            <a:r>
              <a:rPr lang="en-US" sz="2400" dirty="0"/>
              <a:t> 15; } }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public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0000FF"/>
                </a:solidFill>
              </a:rPr>
              <a:t>static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void</a:t>
            </a:r>
            <a:r>
              <a:rPr lang="en-US" sz="2400" dirty="0"/>
              <a:t> Drive() { }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public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0000FF"/>
                </a:solidFill>
              </a:rPr>
              <a:t>static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event</a:t>
            </a:r>
            <a:r>
              <a:rPr lang="en-US" sz="2400" dirty="0"/>
              <a:t> </a:t>
            </a:r>
            <a:r>
              <a:rPr lang="en-US" sz="2400" dirty="0" err="1"/>
              <a:t>EventType</a:t>
            </a:r>
            <a:r>
              <a:rPr lang="en-US" sz="2400" dirty="0"/>
              <a:t> </a:t>
            </a:r>
            <a:r>
              <a:rPr lang="en-US" sz="2400" dirty="0" err="1"/>
              <a:t>RunOutOfGas</a:t>
            </a:r>
            <a:r>
              <a:rPr lang="en-US" sz="2400" dirty="0"/>
              <a:t>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// </a:t>
            </a:r>
            <a:r>
              <a:rPr lang="en-US" sz="2400" dirty="0">
                <a:solidFill>
                  <a:srgbClr val="008000"/>
                </a:solidFill>
              </a:rPr>
              <a:t>Other non-static fields and properties...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ru-RU" sz="2000" dirty="0"/>
              <a:t>Статические члены инициализируются перед первым доступом к статическому члену и перед вызовом статического конструктора, если он имеется. Для доступа к члену статического класса следует использовать имя класса, а не имя переменной, указывая расположение члена, как показано в следующем примере</a:t>
            </a:r>
            <a:r>
              <a:rPr lang="ru-RU" sz="2000" dirty="0" smtClean="0"/>
              <a:t>: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err="1"/>
              <a:t>Automobile.Drive</a:t>
            </a:r>
            <a:r>
              <a:rPr lang="en-US" sz="2000" dirty="0"/>
              <a:t>();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FF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err="1"/>
              <a:t>i</a:t>
            </a:r>
            <a:r>
              <a:rPr lang="en-US" sz="2000" dirty="0"/>
              <a:t> = </a:t>
            </a:r>
            <a:r>
              <a:rPr lang="en-US" sz="2000" dirty="0" err="1"/>
              <a:t>Automobile.NumberOfWheels</a:t>
            </a:r>
            <a:r>
              <a:rPr lang="en-US" sz="2000" dirty="0"/>
              <a:t>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042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Свойства класса </a:t>
            </a:r>
            <a:r>
              <a:rPr lang="en-US" sz="2000" b="1" dirty="0" smtClean="0"/>
              <a:t>static</a:t>
            </a:r>
            <a:endParaRPr lang="ru-RU" sz="2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pPr fontAlgn="base"/>
            <a:r>
              <a:rPr lang="ru-RU" dirty="0" smtClean="0"/>
              <a:t>Содержат только статические методы</a:t>
            </a:r>
            <a:endParaRPr lang="en-US" dirty="0"/>
          </a:p>
          <a:p>
            <a:pPr fontAlgn="base"/>
            <a:r>
              <a:rPr lang="ru-RU" dirty="0" smtClean="0"/>
              <a:t>Не создают экземпляров</a:t>
            </a:r>
            <a:r>
              <a:rPr lang="en-US" dirty="0" smtClean="0"/>
              <a:t>.</a:t>
            </a:r>
            <a:endParaRPr lang="en-US" dirty="0"/>
          </a:p>
          <a:p>
            <a:pPr fontAlgn="base"/>
            <a:r>
              <a:rPr lang="ru-RU" dirty="0" smtClean="0"/>
              <a:t>Запечатаны, т.е. запрещают другим классам наследовать от этого класса</a:t>
            </a:r>
            <a:r>
              <a:rPr lang="en-US" dirty="0" smtClean="0"/>
              <a:t>.</a:t>
            </a:r>
            <a:endParaRPr lang="ru-RU" dirty="0"/>
          </a:p>
          <a:p>
            <a:pPr fontAlgn="base"/>
            <a:r>
              <a:rPr lang="en-US" dirty="0" smtClean="0"/>
              <a:t> </a:t>
            </a:r>
            <a:r>
              <a:rPr lang="ru-RU" dirty="0" smtClean="0"/>
              <a:t>Они </a:t>
            </a:r>
            <a:r>
              <a:rPr lang="ru-RU" dirty="0"/>
              <a:t>не могут содержать конструкторы экземпляров или просто конструкторы, </a:t>
            </a:r>
            <a:r>
              <a:rPr lang="ru-RU" dirty="0" smtClean="0"/>
              <a:t>т.к. они </a:t>
            </a:r>
            <a:r>
              <a:rPr lang="ru-RU" dirty="0"/>
              <a:t>связаны с объектами и действует на данных, когда объект создается.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8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6247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8B"/>
                </a:solidFill>
              </a:rPr>
              <a:t>static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00008B"/>
                </a:solidFill>
              </a:rPr>
              <a:t>class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2B91AF"/>
                </a:solidFill>
              </a:rPr>
              <a:t>CollegeRegistration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endParaRPr lang="ru-RU" sz="1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{ </a:t>
            </a:r>
            <a:endParaRPr lang="ru-RU" sz="1400" dirty="0" smtClean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1400" dirty="0" smtClean="0">
                <a:solidFill>
                  <a:srgbClr val="808080"/>
                </a:solidFill>
              </a:rPr>
              <a:t>//</a:t>
            </a:r>
            <a:r>
              <a:rPr lang="en-US" sz="1400" dirty="0">
                <a:solidFill>
                  <a:srgbClr val="808080"/>
                </a:solidFill>
              </a:rPr>
              <a:t>All static member variables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endParaRPr lang="ru-RU" sz="1400" dirty="0" smtClean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1400" dirty="0" smtClean="0">
                <a:solidFill>
                  <a:srgbClr val="00008B"/>
                </a:solidFill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2B91AF"/>
                </a:solidFill>
              </a:rPr>
              <a:t>int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nCollegeId</a:t>
            </a:r>
            <a:r>
              <a:rPr lang="en-US" sz="1400" dirty="0" smtClean="0">
                <a:solidFill>
                  <a:srgbClr val="000000"/>
                </a:solidFill>
              </a:rPr>
              <a:t>; </a:t>
            </a:r>
            <a:r>
              <a:rPr lang="en-US" sz="1400" dirty="0">
                <a:solidFill>
                  <a:srgbClr val="808080"/>
                </a:solidFill>
              </a:rPr>
              <a:t>//College Id will be same for all the students studying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endParaRPr lang="ru-RU" sz="1400" dirty="0" smtClean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1400" dirty="0" smtClean="0">
                <a:solidFill>
                  <a:srgbClr val="00008B"/>
                </a:solidFill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00008B"/>
                </a:solidFill>
              </a:rPr>
              <a:t>string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sCollegeName</a:t>
            </a:r>
            <a:r>
              <a:rPr lang="en-US" sz="1400" dirty="0">
                <a:solidFill>
                  <a:srgbClr val="000000"/>
                </a:solidFill>
              </a:rPr>
              <a:t>; </a:t>
            </a:r>
            <a:r>
              <a:rPr lang="en-US" sz="1400" dirty="0" smtClean="0">
                <a:solidFill>
                  <a:srgbClr val="808080"/>
                </a:solidFill>
              </a:rPr>
              <a:t>//</a:t>
            </a:r>
            <a:r>
              <a:rPr lang="en-US" sz="1400" dirty="0">
                <a:solidFill>
                  <a:srgbClr val="808080"/>
                </a:solidFill>
              </a:rPr>
              <a:t>Name will be same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endParaRPr lang="ru-RU" sz="1400" dirty="0" smtClean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1400" dirty="0" smtClean="0">
                <a:solidFill>
                  <a:srgbClr val="00008B"/>
                </a:solidFill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00008B"/>
                </a:solidFill>
              </a:rPr>
              <a:t>string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sColegeAddress</a:t>
            </a:r>
            <a:r>
              <a:rPr lang="en-US" sz="1400" dirty="0">
                <a:solidFill>
                  <a:srgbClr val="000000"/>
                </a:solidFill>
              </a:rPr>
              <a:t>; </a:t>
            </a:r>
            <a:r>
              <a:rPr lang="en-US" sz="1400" dirty="0" smtClean="0">
                <a:solidFill>
                  <a:srgbClr val="808080"/>
                </a:solidFill>
              </a:rPr>
              <a:t>//</a:t>
            </a:r>
            <a:r>
              <a:rPr lang="en-US" sz="1400" dirty="0">
                <a:solidFill>
                  <a:srgbClr val="808080"/>
                </a:solidFill>
              </a:rPr>
              <a:t>Address of the college will also same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808080"/>
                </a:solidFill>
              </a:rPr>
              <a:t>//Member functions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endParaRPr lang="ru-RU" sz="1400" dirty="0" smtClean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1400" dirty="0" smtClean="0">
                <a:solidFill>
                  <a:srgbClr val="00008B"/>
                </a:solidFill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00008B"/>
                </a:solidFill>
              </a:rPr>
              <a:t>static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2B91AF"/>
                </a:solidFill>
              </a:rPr>
              <a:t>int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2B91AF"/>
                </a:solidFill>
              </a:rPr>
              <a:t>GetCollegeId</a:t>
            </a:r>
            <a:r>
              <a:rPr lang="en-US" sz="1400" dirty="0">
                <a:solidFill>
                  <a:srgbClr val="000000"/>
                </a:solidFill>
              </a:rPr>
              <a:t>() </a:t>
            </a:r>
            <a:endParaRPr lang="ru-RU" sz="1400" dirty="0" smtClean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{ </a:t>
            </a:r>
            <a:endParaRPr lang="ru-RU" sz="1400" dirty="0" smtClean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ru-RU" sz="1400" dirty="0" smtClean="0">
                <a:solidFill>
                  <a:srgbClr val="000000"/>
                </a:solidFill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</a:rPr>
              <a:t>nCollegeId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000000"/>
                </a:solidFill>
              </a:rPr>
              <a:t>= </a:t>
            </a:r>
            <a:r>
              <a:rPr lang="en-US" sz="1400" dirty="0">
                <a:solidFill>
                  <a:srgbClr val="800000"/>
                </a:solidFill>
              </a:rPr>
              <a:t>100</a:t>
            </a:r>
            <a:r>
              <a:rPr lang="en-US" sz="1400" dirty="0">
                <a:solidFill>
                  <a:srgbClr val="000000"/>
                </a:solidFill>
              </a:rPr>
              <a:t>; </a:t>
            </a:r>
            <a:r>
              <a:rPr lang="ru-RU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8B"/>
                </a:solidFill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>
                <a:solidFill>
                  <a:srgbClr val="000000"/>
                </a:solidFill>
              </a:rPr>
              <a:t>nCollegeID</a:t>
            </a:r>
            <a:r>
              <a:rPr lang="en-US" sz="1400" dirty="0">
                <a:solidFill>
                  <a:srgbClr val="000000"/>
                </a:solidFill>
              </a:rPr>
              <a:t>); </a:t>
            </a:r>
            <a:endParaRPr lang="ru-RU" sz="1400" dirty="0" smtClean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} </a:t>
            </a:r>
            <a:r>
              <a:rPr lang="en-US" sz="1400" dirty="0" smtClean="0">
                <a:solidFill>
                  <a:srgbClr val="808080"/>
                </a:solidFill>
              </a:rPr>
              <a:t>//</a:t>
            </a:r>
            <a:r>
              <a:rPr lang="en-US" sz="1400" dirty="0">
                <a:solidFill>
                  <a:srgbClr val="808080"/>
                </a:solidFill>
              </a:rPr>
              <a:t>similarly implementation of others also.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endParaRPr lang="ru-RU" sz="1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} </a:t>
            </a:r>
            <a:r>
              <a:rPr lang="en-US" sz="1400" dirty="0" smtClean="0">
                <a:solidFill>
                  <a:srgbClr val="808080"/>
                </a:solidFill>
              </a:rPr>
              <a:t>//</a:t>
            </a:r>
            <a:r>
              <a:rPr lang="en-US" sz="1400" dirty="0">
                <a:solidFill>
                  <a:srgbClr val="808080"/>
                </a:solidFill>
              </a:rPr>
              <a:t>class end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endParaRPr lang="ru-RU" sz="1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8B"/>
                </a:solidFill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00008B"/>
                </a:solidFill>
              </a:rPr>
              <a:t>class</a:t>
            </a:r>
            <a:r>
              <a:rPr lang="en-US" sz="1400" dirty="0">
                <a:solidFill>
                  <a:srgbClr val="000000"/>
                </a:solidFill>
              </a:rPr>
              <a:t> student </a:t>
            </a:r>
            <a:endParaRPr lang="ru-RU" sz="1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{ </a:t>
            </a:r>
            <a:endParaRPr lang="ru-RU" sz="1400" dirty="0" smtClean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1400" dirty="0" err="1" smtClean="0">
                <a:solidFill>
                  <a:srgbClr val="2B91AF"/>
                </a:solidFill>
              </a:rPr>
              <a:t>int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nRollNo</a:t>
            </a:r>
            <a:r>
              <a:rPr lang="en-US" sz="1400" dirty="0">
                <a:solidFill>
                  <a:srgbClr val="000000"/>
                </a:solidFill>
              </a:rPr>
              <a:t>; </a:t>
            </a:r>
            <a:endParaRPr lang="ru-RU" sz="1400" dirty="0" smtClean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1400" dirty="0" smtClean="0">
                <a:solidFill>
                  <a:srgbClr val="00008B"/>
                </a:solidFill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sName</a:t>
            </a:r>
            <a:r>
              <a:rPr lang="en-US" sz="1400" dirty="0">
                <a:solidFill>
                  <a:srgbClr val="000000"/>
                </a:solidFill>
              </a:rPr>
              <a:t>; </a:t>
            </a:r>
            <a:endParaRPr lang="ru-RU" sz="1400" dirty="0" smtClean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1400" dirty="0" smtClean="0">
                <a:solidFill>
                  <a:srgbClr val="00008B"/>
                </a:solidFill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2B91AF"/>
                </a:solidFill>
              </a:rPr>
              <a:t>GetRollNo</a:t>
            </a:r>
            <a:r>
              <a:rPr lang="en-US" sz="1400" dirty="0">
                <a:solidFill>
                  <a:srgbClr val="000000"/>
                </a:solidFill>
              </a:rPr>
              <a:t>() { </a:t>
            </a:r>
            <a:r>
              <a:rPr lang="en-US" sz="1400" dirty="0" err="1">
                <a:solidFill>
                  <a:srgbClr val="000000"/>
                </a:solidFill>
              </a:rPr>
              <a:t>nRollNo</a:t>
            </a:r>
            <a:r>
              <a:rPr lang="en-US" sz="1400" dirty="0">
                <a:solidFill>
                  <a:srgbClr val="000000"/>
                </a:solidFill>
              </a:rPr>
              <a:t> += </a:t>
            </a:r>
            <a:r>
              <a:rPr lang="en-US" sz="1400" dirty="0">
                <a:solidFill>
                  <a:srgbClr val="8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; </a:t>
            </a:r>
            <a:r>
              <a:rPr lang="ru-RU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8B"/>
                </a:solidFill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>
                <a:solidFill>
                  <a:srgbClr val="000000"/>
                </a:solidFill>
              </a:rPr>
              <a:t>nRollNo</a:t>
            </a:r>
            <a:r>
              <a:rPr lang="en-US" sz="1400" dirty="0">
                <a:solidFill>
                  <a:srgbClr val="000000"/>
                </a:solidFill>
              </a:rPr>
              <a:t>); } </a:t>
            </a:r>
            <a:endParaRPr lang="ru-RU" sz="1400" dirty="0" smtClean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1400" dirty="0" smtClean="0">
                <a:solidFill>
                  <a:srgbClr val="808080"/>
                </a:solidFill>
              </a:rPr>
              <a:t>//</a:t>
            </a:r>
            <a:r>
              <a:rPr lang="en-US" sz="1400" dirty="0">
                <a:solidFill>
                  <a:srgbClr val="808080"/>
                </a:solidFill>
              </a:rPr>
              <a:t>similarly ....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endParaRPr lang="ru-RU" sz="1400" dirty="0" smtClean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1400" dirty="0" smtClean="0">
                <a:solidFill>
                  <a:srgbClr val="00008B"/>
                </a:solidFill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00008B"/>
                </a:solidFill>
              </a:rPr>
              <a:t>static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00008B"/>
                </a:solidFill>
              </a:rPr>
              <a:t>void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2B91AF"/>
                </a:solidFill>
              </a:rPr>
              <a:t>Main</a:t>
            </a:r>
            <a:r>
              <a:rPr lang="en-US" sz="1400" dirty="0">
                <a:solidFill>
                  <a:srgbClr val="000000"/>
                </a:solidFill>
              </a:rPr>
              <a:t>() </a:t>
            </a:r>
            <a:endParaRPr lang="ru-RU" sz="1400" dirty="0" smtClean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{ </a:t>
            </a:r>
            <a:endParaRPr lang="ru-RU" sz="1400" dirty="0" smtClean="0">
              <a:solidFill>
                <a:srgbClr val="000000"/>
              </a:solidFill>
            </a:endParaRPr>
          </a:p>
          <a:p>
            <a:pPr marL="800100" lvl="2" indent="0">
              <a:buNone/>
            </a:pPr>
            <a:r>
              <a:rPr lang="en-US" sz="1400" dirty="0" smtClean="0">
                <a:solidFill>
                  <a:srgbClr val="808080"/>
                </a:solidFill>
              </a:rPr>
              <a:t>//</a:t>
            </a:r>
            <a:r>
              <a:rPr lang="en-US" sz="1400" dirty="0">
                <a:solidFill>
                  <a:srgbClr val="808080"/>
                </a:solidFill>
              </a:rPr>
              <a:t>Not required.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endParaRPr lang="ru-RU" sz="1400" dirty="0" smtClean="0">
              <a:solidFill>
                <a:srgbClr val="000000"/>
              </a:solidFill>
            </a:endParaRPr>
          </a:p>
          <a:p>
            <a:pPr marL="800100" lvl="2" indent="0">
              <a:buNone/>
            </a:pPr>
            <a:r>
              <a:rPr lang="en-US" sz="1400" dirty="0" smtClean="0">
                <a:solidFill>
                  <a:srgbClr val="808080"/>
                </a:solidFill>
              </a:rPr>
              <a:t>//</a:t>
            </a:r>
            <a:r>
              <a:rPr lang="en-US" sz="1400" dirty="0" err="1">
                <a:solidFill>
                  <a:srgbClr val="808080"/>
                </a:solidFill>
              </a:rPr>
              <a:t>CollegeRegistration</a:t>
            </a:r>
            <a:r>
              <a:rPr lang="en-US" sz="1400" dirty="0">
                <a:solidFill>
                  <a:srgbClr val="808080"/>
                </a:solidFill>
              </a:rPr>
              <a:t> </a:t>
            </a:r>
            <a:r>
              <a:rPr lang="en-US" sz="1400" dirty="0" err="1">
                <a:solidFill>
                  <a:srgbClr val="808080"/>
                </a:solidFill>
              </a:rPr>
              <a:t>objCollReg</a:t>
            </a:r>
            <a:r>
              <a:rPr lang="en-US" sz="1400" dirty="0">
                <a:solidFill>
                  <a:srgbClr val="808080"/>
                </a:solidFill>
              </a:rPr>
              <a:t>= new </a:t>
            </a:r>
            <a:r>
              <a:rPr lang="en-US" sz="1400" dirty="0" err="1">
                <a:solidFill>
                  <a:srgbClr val="808080"/>
                </a:solidFill>
              </a:rPr>
              <a:t>CollegeRegistration</a:t>
            </a:r>
            <a:r>
              <a:rPr lang="en-US" sz="1400" dirty="0">
                <a:solidFill>
                  <a:srgbClr val="808080"/>
                </a:solidFill>
              </a:rPr>
              <a:t>();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endParaRPr lang="ru-RU" sz="1400" dirty="0" smtClean="0">
              <a:solidFill>
                <a:srgbClr val="000000"/>
              </a:solidFill>
            </a:endParaRPr>
          </a:p>
          <a:p>
            <a:pPr marL="800100" lvl="2" indent="0">
              <a:buNone/>
            </a:pPr>
            <a:r>
              <a:rPr lang="en-US" sz="1400" dirty="0" smtClean="0">
                <a:solidFill>
                  <a:srgbClr val="808080"/>
                </a:solidFill>
              </a:rPr>
              <a:t>//&lt;</a:t>
            </a:r>
            <a:r>
              <a:rPr lang="en-US" sz="1400" dirty="0" err="1">
                <a:solidFill>
                  <a:srgbClr val="808080"/>
                </a:solidFill>
              </a:rPr>
              <a:t>ClassName</a:t>
            </a:r>
            <a:r>
              <a:rPr lang="en-US" sz="1400" dirty="0">
                <a:solidFill>
                  <a:srgbClr val="808080"/>
                </a:solidFill>
              </a:rPr>
              <a:t>&gt;.&lt;</a:t>
            </a:r>
            <a:r>
              <a:rPr lang="en-US" sz="1400" dirty="0" err="1">
                <a:solidFill>
                  <a:srgbClr val="808080"/>
                </a:solidFill>
              </a:rPr>
              <a:t>MethodName</a:t>
            </a:r>
            <a:r>
              <a:rPr lang="en-US" sz="1400" dirty="0">
                <a:solidFill>
                  <a:srgbClr val="808080"/>
                </a:solidFill>
              </a:rPr>
              <a:t>&gt;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endParaRPr lang="ru-RU" sz="1400" dirty="0" smtClean="0">
              <a:solidFill>
                <a:srgbClr val="000000"/>
              </a:solidFill>
            </a:endParaRPr>
          </a:p>
          <a:p>
            <a:pPr marL="800100" lvl="2" indent="0">
              <a:buNone/>
            </a:pPr>
            <a:r>
              <a:rPr lang="en-US" sz="1400" dirty="0" err="1" smtClean="0">
                <a:solidFill>
                  <a:srgbClr val="2B91AF"/>
                </a:solidFill>
              </a:rPr>
              <a:t>int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cid</a:t>
            </a:r>
            <a:r>
              <a:rPr lang="en-US" sz="1400" dirty="0">
                <a:solidFill>
                  <a:srgbClr val="000000"/>
                </a:solidFill>
              </a:rPr>
              <a:t>= </a:t>
            </a:r>
            <a:r>
              <a:rPr lang="en-US" sz="1400" dirty="0" err="1">
                <a:solidFill>
                  <a:srgbClr val="2B91AF"/>
                </a:solidFill>
              </a:rPr>
              <a:t>CollegeRegistration</a:t>
            </a:r>
            <a:r>
              <a:rPr lang="en-US" sz="1400" dirty="0" err="1">
                <a:solidFill>
                  <a:srgbClr val="000000"/>
                </a:solidFill>
              </a:rPr>
              <a:t>.</a:t>
            </a:r>
            <a:r>
              <a:rPr lang="en-US" sz="1400" dirty="0" err="1">
                <a:solidFill>
                  <a:srgbClr val="2B91AF"/>
                </a:solidFill>
              </a:rPr>
              <a:t>GetCollegeId</a:t>
            </a:r>
            <a:r>
              <a:rPr lang="en-US" sz="1400" dirty="0">
                <a:solidFill>
                  <a:srgbClr val="000000"/>
                </a:solidFill>
              </a:rPr>
              <a:t>(); </a:t>
            </a:r>
            <a:endParaRPr lang="ru-RU" sz="1400" dirty="0" smtClean="0">
              <a:solidFill>
                <a:srgbClr val="000000"/>
              </a:solidFill>
            </a:endParaRPr>
          </a:p>
          <a:p>
            <a:pPr marL="800100" lvl="2" indent="0">
              <a:buNone/>
            </a:pPr>
            <a:r>
              <a:rPr lang="en-US" sz="1400" dirty="0" smtClean="0">
                <a:solidFill>
                  <a:srgbClr val="00008B"/>
                </a:solidFill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sname</a:t>
            </a:r>
            <a:r>
              <a:rPr lang="en-US" sz="1400" dirty="0">
                <a:solidFill>
                  <a:srgbClr val="000000"/>
                </a:solidFill>
              </a:rPr>
              <a:t>= </a:t>
            </a:r>
            <a:r>
              <a:rPr lang="en-US" sz="1400" dirty="0" err="1">
                <a:solidFill>
                  <a:srgbClr val="2B91AF"/>
                </a:solidFill>
              </a:rPr>
              <a:t>CollegeRegistration</a:t>
            </a:r>
            <a:r>
              <a:rPr lang="en-US" sz="1400" dirty="0" err="1">
                <a:solidFill>
                  <a:srgbClr val="000000"/>
                </a:solidFill>
              </a:rPr>
              <a:t>.</a:t>
            </a:r>
            <a:r>
              <a:rPr lang="en-US" sz="1400" dirty="0" err="1">
                <a:solidFill>
                  <a:srgbClr val="2B91AF"/>
                </a:solidFill>
              </a:rPr>
              <a:t>GetCollegeName</a:t>
            </a:r>
            <a:r>
              <a:rPr lang="en-US" sz="1400" dirty="0" smtClean="0">
                <a:solidFill>
                  <a:srgbClr val="000000"/>
                </a:solidFill>
              </a:rPr>
              <a:t>();</a:t>
            </a:r>
            <a:endParaRPr lang="ru-RU" sz="1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ru-RU" sz="1400" dirty="0">
                <a:solidFill>
                  <a:srgbClr val="000000"/>
                </a:solidFill>
              </a:rPr>
              <a:t> </a:t>
            </a:r>
            <a:r>
              <a:rPr lang="ru-RU" sz="1400" dirty="0" smtClean="0">
                <a:solidFill>
                  <a:srgbClr val="000000"/>
                </a:solidFill>
              </a:rPr>
              <a:t>      </a:t>
            </a:r>
            <a:r>
              <a:rPr lang="en-US" sz="1400" dirty="0" smtClean="0">
                <a:solidFill>
                  <a:srgbClr val="000000"/>
                </a:solidFill>
              </a:rPr>
              <a:t>} </a:t>
            </a:r>
            <a:r>
              <a:rPr lang="en-US" sz="1400" dirty="0">
                <a:solidFill>
                  <a:srgbClr val="808080"/>
                </a:solidFill>
              </a:rPr>
              <a:t>//Main end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endParaRPr lang="ru-RU" sz="1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}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53387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408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public static class Math 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      public static </a:t>
            </a:r>
            <a:r>
              <a:rPr lang="en-US" sz="1600" dirty="0" err="1"/>
              <a:t>int</a:t>
            </a:r>
            <a:r>
              <a:rPr lang="en-US" sz="1600" dirty="0"/>
              <a:t> Pow2(</a:t>
            </a:r>
            <a:r>
              <a:rPr lang="en-US" sz="1600" dirty="0" err="1"/>
              <a:t>int</a:t>
            </a:r>
            <a:r>
              <a:rPr lang="en-US" sz="1600" dirty="0"/>
              <a:t> number) </a:t>
            </a:r>
          </a:p>
          <a:p>
            <a:pPr marL="0" indent="0">
              <a:buNone/>
            </a:pPr>
            <a:r>
              <a:rPr lang="en-US" sz="1600" dirty="0"/>
              <a:t>      {</a:t>
            </a:r>
          </a:p>
          <a:p>
            <a:pPr marL="0" indent="0">
              <a:buNone/>
            </a:pPr>
            <a:r>
              <a:rPr lang="en-US" sz="1600" dirty="0"/>
              <a:t>           return number*number;</a:t>
            </a:r>
          </a:p>
          <a:p>
            <a:pPr marL="0" indent="0">
              <a:buNone/>
            </a:pPr>
            <a:r>
              <a:rPr lang="en-US" sz="1600" dirty="0"/>
              <a:t>       </a:t>
            </a:r>
            <a:r>
              <a:rPr lang="en-US" sz="1600" dirty="0" smtClean="0"/>
              <a:t>{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public static </a:t>
            </a:r>
            <a:r>
              <a:rPr lang="en-US" sz="1600" dirty="0" err="1"/>
              <a:t>int</a:t>
            </a:r>
            <a:r>
              <a:rPr lang="en-US" sz="1600" dirty="0"/>
              <a:t> Square(</a:t>
            </a:r>
            <a:r>
              <a:rPr lang="en-US" sz="1600" dirty="0" err="1"/>
              <a:t>int</a:t>
            </a:r>
            <a:r>
              <a:rPr lang="en-US" sz="1600" dirty="0"/>
              <a:t> length, </a:t>
            </a:r>
            <a:r>
              <a:rPr lang="en-US" sz="1600" dirty="0" err="1"/>
              <a:t>int</a:t>
            </a:r>
            <a:r>
              <a:rPr lang="en-US" sz="1600" dirty="0"/>
              <a:t> width)</a:t>
            </a:r>
          </a:p>
          <a:p>
            <a:pPr marL="0" indent="0">
              <a:buNone/>
            </a:pPr>
            <a:r>
              <a:rPr lang="en-US" sz="1600" dirty="0"/>
              <a:t>      {</a:t>
            </a:r>
          </a:p>
          <a:p>
            <a:pPr marL="0" indent="0">
              <a:buNone/>
            </a:pPr>
            <a:r>
              <a:rPr lang="en-US" sz="1600" dirty="0"/>
              <a:t>           return length * width;</a:t>
            </a:r>
          </a:p>
          <a:p>
            <a:pPr marL="0" indent="0">
              <a:buNone/>
            </a:pPr>
            <a:r>
              <a:rPr lang="en-US" sz="1600" dirty="0"/>
              <a:t>       </a:t>
            </a:r>
            <a:r>
              <a:rPr lang="en-US" sz="1600" dirty="0" smtClean="0"/>
              <a:t>}     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public  class </a:t>
            </a:r>
            <a:r>
              <a:rPr lang="en-US" sz="1600" dirty="0" err="1" smtClean="0">
                <a:solidFill>
                  <a:srgbClr val="000000"/>
                </a:solidFill>
              </a:rPr>
              <a:t>MyClass</a:t>
            </a: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{ </a:t>
            </a: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public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length = 3;</a:t>
            </a:r>
          </a:p>
          <a:p>
            <a:pPr marL="0" indent="0">
              <a:buNone/>
            </a:pPr>
            <a:r>
              <a:rPr lang="en-US" sz="1600" dirty="0" smtClean="0"/>
              <a:t>        public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width = 4;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public  static  void Main()</a:t>
            </a:r>
          </a:p>
          <a:p>
            <a:pPr marL="0" indent="0">
              <a:buNone/>
            </a:pPr>
            <a:r>
              <a:rPr lang="en-US" sz="1600" dirty="0" smtClean="0"/>
              <a:t>         {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four = Math.Pow2(2);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/>
              <a:t>rectangularSquare</a:t>
            </a:r>
            <a:r>
              <a:rPr lang="en-US" sz="1600" dirty="0"/>
              <a:t> = </a:t>
            </a:r>
            <a:r>
              <a:rPr lang="en-US" sz="1600" dirty="0" err="1"/>
              <a:t>Math.Sqaure</a:t>
            </a:r>
            <a:r>
              <a:rPr lang="en-US" sz="1600" dirty="0"/>
              <a:t>(length, </a:t>
            </a:r>
            <a:r>
              <a:rPr lang="en-US" sz="1600"/>
              <a:t>width</a:t>
            </a:r>
            <a:r>
              <a:rPr lang="en-US" sz="1600" smtClean="0"/>
              <a:t>);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    }</a:t>
            </a:r>
          </a:p>
          <a:p>
            <a:pPr marL="0" indent="0">
              <a:buNone/>
            </a:pPr>
            <a:r>
              <a:rPr lang="en-US" sz="1600" dirty="0"/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79832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792163"/>
          </a:xfrm>
        </p:spPr>
        <p:txBody>
          <a:bodyPr/>
          <a:lstStyle/>
          <a:p>
            <a:r>
              <a:rPr lang="ru-RU" altLang="en-US"/>
              <a:t>Операторы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96963"/>
            <a:ext cx="9144000" cy="57610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/>
              <a:t>C# </a:t>
            </a:r>
            <a:r>
              <a:rPr lang="ru-RU" altLang="en-US" sz="2000"/>
              <a:t>допускает перегрузку стандартных операторов:</a:t>
            </a:r>
          </a:p>
          <a:p>
            <a:pPr lvl="1">
              <a:lnSpc>
                <a:spcPct val="80000"/>
              </a:lnSpc>
            </a:pPr>
            <a:r>
              <a:rPr lang="ru-RU" altLang="en-US" sz="1800"/>
              <a:t>Унарных: </a:t>
            </a:r>
            <a:r>
              <a:rPr lang="ru-RU" altLang="en-US" sz="1800" b="1"/>
              <a:t>+</a:t>
            </a:r>
            <a:r>
              <a:rPr lang="ru-RU" altLang="en-US" sz="1800"/>
              <a:t>, </a:t>
            </a:r>
            <a:r>
              <a:rPr lang="ru-RU" altLang="en-US" sz="1800" b="1"/>
              <a:t>-</a:t>
            </a:r>
            <a:r>
              <a:rPr lang="ru-RU" altLang="en-US" sz="1800"/>
              <a:t>, </a:t>
            </a:r>
            <a:r>
              <a:rPr lang="ru-RU" altLang="en-US" sz="1800" b="1"/>
              <a:t>!</a:t>
            </a:r>
            <a:r>
              <a:rPr lang="ru-RU" altLang="en-US" sz="1800"/>
              <a:t>, </a:t>
            </a:r>
            <a:r>
              <a:rPr lang="ru-RU" altLang="en-US" sz="1800" b="1"/>
              <a:t>~</a:t>
            </a:r>
            <a:r>
              <a:rPr lang="ru-RU" altLang="en-US" sz="1800"/>
              <a:t>, </a:t>
            </a:r>
            <a:r>
              <a:rPr lang="ru-RU" altLang="en-US" sz="1800" b="1"/>
              <a:t>++</a:t>
            </a:r>
            <a:r>
              <a:rPr lang="ru-RU" altLang="en-US" sz="1800"/>
              <a:t>, </a:t>
            </a:r>
            <a:r>
              <a:rPr lang="ru-RU" altLang="en-US" sz="1800" b="1"/>
              <a:t>--</a:t>
            </a:r>
            <a:r>
              <a:rPr lang="ru-RU" altLang="en-US" sz="1800"/>
              <a:t>, </a:t>
            </a:r>
            <a:r>
              <a:rPr lang="ru-RU" altLang="en-US" sz="1800" b="1"/>
              <a:t>true</a:t>
            </a:r>
            <a:r>
              <a:rPr lang="ru-RU" altLang="en-US" sz="1800"/>
              <a:t>, </a:t>
            </a:r>
            <a:r>
              <a:rPr lang="ru-RU" altLang="en-US" sz="1800" b="1"/>
              <a:t>false</a:t>
            </a:r>
            <a:r>
              <a:rPr lang="ru-RU" altLang="en-US" sz="1800"/>
              <a:t>;</a:t>
            </a:r>
          </a:p>
          <a:p>
            <a:pPr lvl="1">
              <a:lnSpc>
                <a:spcPct val="80000"/>
              </a:lnSpc>
            </a:pPr>
            <a:r>
              <a:rPr lang="ru-RU" altLang="en-US" sz="1800"/>
              <a:t>Бинарных: </a:t>
            </a:r>
            <a:r>
              <a:rPr lang="ru-RU" altLang="en-US" sz="1800" b="1"/>
              <a:t>+</a:t>
            </a:r>
            <a:r>
              <a:rPr lang="ru-RU" altLang="en-US" sz="1800"/>
              <a:t>, </a:t>
            </a:r>
            <a:r>
              <a:rPr lang="ru-RU" altLang="en-US" sz="1800" b="1"/>
              <a:t>-</a:t>
            </a:r>
            <a:r>
              <a:rPr lang="ru-RU" altLang="en-US" sz="1800"/>
              <a:t>, </a:t>
            </a:r>
            <a:r>
              <a:rPr lang="ru-RU" altLang="en-US" sz="1800" b="1"/>
              <a:t>*</a:t>
            </a:r>
            <a:r>
              <a:rPr lang="ru-RU" altLang="en-US" sz="1800"/>
              <a:t>, </a:t>
            </a:r>
            <a:r>
              <a:rPr lang="ru-RU" altLang="en-US" sz="1800" b="1"/>
              <a:t>/</a:t>
            </a:r>
            <a:r>
              <a:rPr lang="ru-RU" altLang="en-US" sz="1800"/>
              <a:t>, </a:t>
            </a:r>
            <a:r>
              <a:rPr lang="ru-RU" altLang="en-US" sz="1800" b="1"/>
              <a:t>%</a:t>
            </a:r>
            <a:r>
              <a:rPr lang="ru-RU" altLang="en-US" sz="1800"/>
              <a:t>, </a:t>
            </a:r>
            <a:r>
              <a:rPr lang="ru-RU" altLang="en-US" sz="1800" b="1"/>
              <a:t>&amp;</a:t>
            </a:r>
            <a:r>
              <a:rPr lang="ru-RU" altLang="en-US" sz="1800"/>
              <a:t>, </a:t>
            </a:r>
            <a:r>
              <a:rPr lang="ru-RU" altLang="en-US" sz="1800" b="1"/>
              <a:t>|</a:t>
            </a:r>
            <a:r>
              <a:rPr lang="ru-RU" altLang="en-US" sz="1800"/>
              <a:t>, </a:t>
            </a:r>
            <a:r>
              <a:rPr lang="ru-RU" altLang="en-US" sz="1800" b="1"/>
              <a:t>^</a:t>
            </a:r>
            <a:r>
              <a:rPr lang="ru-RU" altLang="en-US" sz="1800"/>
              <a:t>, </a:t>
            </a:r>
            <a:r>
              <a:rPr lang="ru-RU" altLang="en-US" sz="1800" b="1"/>
              <a:t>&lt;&lt;</a:t>
            </a:r>
            <a:r>
              <a:rPr lang="ru-RU" altLang="en-US" sz="1800"/>
              <a:t>, </a:t>
            </a:r>
            <a:r>
              <a:rPr lang="ru-RU" altLang="en-US" sz="1800" b="1"/>
              <a:t>&gt;&gt;</a:t>
            </a:r>
            <a:r>
              <a:rPr lang="ru-RU" altLang="en-US" sz="1800"/>
              <a:t>, </a:t>
            </a:r>
            <a:r>
              <a:rPr lang="ru-RU" altLang="en-US" sz="1800" b="1"/>
              <a:t>==</a:t>
            </a:r>
            <a:r>
              <a:rPr lang="ru-RU" altLang="en-US" sz="1800"/>
              <a:t>, </a:t>
            </a:r>
            <a:r>
              <a:rPr lang="ru-RU" altLang="en-US" sz="1800" b="1"/>
              <a:t>!=</a:t>
            </a:r>
            <a:r>
              <a:rPr lang="ru-RU" altLang="en-US" sz="1800"/>
              <a:t>, </a:t>
            </a:r>
            <a:r>
              <a:rPr lang="ru-RU" altLang="en-US" sz="1800" b="1"/>
              <a:t>&gt;</a:t>
            </a:r>
            <a:r>
              <a:rPr lang="ru-RU" altLang="en-US" sz="1800"/>
              <a:t>, </a:t>
            </a:r>
            <a:r>
              <a:rPr lang="ru-RU" altLang="en-US" sz="1800" b="1"/>
              <a:t>&lt;</a:t>
            </a:r>
            <a:r>
              <a:rPr lang="ru-RU" altLang="en-US" sz="1800"/>
              <a:t>, </a:t>
            </a:r>
            <a:r>
              <a:rPr lang="ru-RU" altLang="en-US" sz="1800" b="1"/>
              <a:t>&gt;=</a:t>
            </a:r>
            <a:r>
              <a:rPr lang="ru-RU" altLang="en-US" sz="1800"/>
              <a:t>, </a:t>
            </a:r>
            <a:r>
              <a:rPr lang="ru-RU" altLang="en-US" sz="1800" b="1"/>
              <a:t>&lt;=</a:t>
            </a:r>
            <a:r>
              <a:rPr lang="ru-RU" altLang="en-US" sz="1800"/>
              <a:t> </a:t>
            </a:r>
          </a:p>
          <a:p>
            <a:pPr lvl="1">
              <a:lnSpc>
                <a:spcPct val="80000"/>
              </a:lnSpc>
            </a:pPr>
            <a:r>
              <a:rPr lang="ru-RU" altLang="en-US" sz="1800"/>
              <a:t>Операторы сравнения перегружаются парами (</a:t>
            </a:r>
            <a:r>
              <a:rPr lang="en-US" altLang="en-US" sz="1800"/>
              <a:t>== </a:t>
            </a:r>
            <a:r>
              <a:rPr lang="ru-RU" altLang="en-US" sz="1800"/>
              <a:t>и </a:t>
            </a:r>
            <a:r>
              <a:rPr lang="en-US" altLang="en-US" sz="1800"/>
              <a:t>!=</a:t>
            </a:r>
            <a:r>
              <a:rPr lang="ru-RU" altLang="en-US" sz="1800"/>
              <a:t>, </a:t>
            </a:r>
            <a:r>
              <a:rPr lang="en-US" altLang="en-US" sz="1800"/>
              <a:t>&lt; </a:t>
            </a:r>
            <a:r>
              <a:rPr lang="ru-RU" altLang="en-US" sz="1800"/>
              <a:t>и </a:t>
            </a:r>
            <a:r>
              <a:rPr lang="en-US" altLang="en-US" sz="1800"/>
              <a:t>&gt;</a:t>
            </a:r>
            <a:r>
              <a:rPr lang="ru-RU" altLang="en-US" sz="1800"/>
              <a:t>, </a:t>
            </a:r>
            <a:r>
              <a:rPr lang="en-US" altLang="en-US" sz="1800"/>
              <a:t>&gt;=</a:t>
            </a:r>
            <a:r>
              <a:rPr lang="ru-RU" altLang="en-US" sz="1800"/>
              <a:t> и</a:t>
            </a:r>
            <a:r>
              <a:rPr lang="en-US" altLang="en-US" sz="1800"/>
              <a:t> &lt;=)</a:t>
            </a:r>
            <a:endParaRPr lang="ru-RU" altLang="en-US" sz="1800"/>
          </a:p>
          <a:p>
            <a:pPr>
              <a:lnSpc>
                <a:spcPct val="80000"/>
              </a:lnSpc>
            </a:pPr>
            <a:r>
              <a:rPr lang="ru-RU" altLang="en-US" sz="2000"/>
              <a:t>Операторы всегда </a:t>
            </a:r>
            <a:r>
              <a:rPr lang="ru-RU" altLang="en-US" sz="2000" b="1"/>
              <a:t>публичны </a:t>
            </a:r>
            <a:r>
              <a:rPr lang="ru-RU" altLang="en-US" sz="2000"/>
              <a:t>и </a:t>
            </a:r>
            <a:r>
              <a:rPr lang="ru-RU" altLang="en-US" sz="2000" b="1"/>
              <a:t>статичны</a:t>
            </a:r>
            <a:r>
              <a:rPr lang="ru-RU" altLang="en-US" sz="2000"/>
              <a:t>.</a:t>
            </a:r>
          </a:p>
          <a:p>
            <a:pPr>
              <a:lnSpc>
                <a:spcPct val="80000"/>
              </a:lnSpc>
            </a:pPr>
            <a:r>
              <a:rPr lang="ru-RU" altLang="en-US" sz="2000"/>
              <a:t>Параметры оператора не могут быть </a:t>
            </a:r>
            <a:r>
              <a:rPr lang="en-US" altLang="en-US" sz="2000" b="1"/>
              <a:t>out</a:t>
            </a:r>
            <a:r>
              <a:rPr lang="en-US" altLang="en-US" sz="2000"/>
              <a:t> </a:t>
            </a:r>
            <a:r>
              <a:rPr lang="ru-RU" altLang="en-US" sz="2000"/>
              <a:t>или </a:t>
            </a:r>
            <a:r>
              <a:rPr lang="en-US" altLang="en-US" sz="2000" b="1"/>
              <a:t>ref</a:t>
            </a:r>
            <a:r>
              <a:rPr lang="en-US" altLang="en-US" sz="2000"/>
              <a:t>.</a:t>
            </a:r>
          </a:p>
          <a:p>
            <a:pPr>
              <a:lnSpc>
                <a:spcPct val="80000"/>
              </a:lnSpc>
            </a:pPr>
            <a:r>
              <a:rPr lang="ru-RU" altLang="en-US" sz="2000"/>
              <a:t>Пример: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ru-RU" altLang="en-US" sz="1800" noProof="1"/>
              <a:t> </a:t>
            </a:r>
            <a:r>
              <a:rPr lang="en-US" altLang="en-US" sz="1800" b="1" noProof="1"/>
              <a:t>public</a:t>
            </a:r>
            <a:r>
              <a:rPr lang="en-US" altLang="en-US" sz="1800" noProof="1"/>
              <a:t> </a:t>
            </a:r>
            <a:r>
              <a:rPr lang="en-US" altLang="en-US" sz="1800" b="1" noProof="1"/>
              <a:t>static</a:t>
            </a:r>
            <a:r>
              <a:rPr lang="en-US" altLang="en-US" sz="1800" noProof="1"/>
              <a:t> ComplexNumber operator +</a:t>
            </a:r>
            <a:r>
              <a:rPr lang="ru-RU" altLang="en-US" sz="1800"/>
              <a:t> </a:t>
            </a:r>
            <a:r>
              <a:rPr lang="en-US" altLang="en-US" sz="1800" noProof="1"/>
              <a:t>(ComplexNumber a, ComplexNumber b)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noProof="1"/>
              <a:t>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ru-RU" altLang="en-US" sz="1800"/>
              <a:t> 	</a:t>
            </a:r>
            <a:r>
              <a:rPr lang="en-US" altLang="en-US" sz="1800" noProof="1"/>
              <a:t>return new ComplexNumber(a.real + b.real, a.imaginary + b.imaginary);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/>
              <a:t> </a:t>
            </a:r>
            <a:r>
              <a:rPr lang="en-US" altLang="en-US" sz="1800" noProof="1"/>
              <a:t>}</a:t>
            </a:r>
            <a:r>
              <a:rPr lang="ru-RU" altLang="en-US" sz="1800"/>
              <a:t> </a:t>
            </a:r>
          </a:p>
          <a:p>
            <a:pPr>
              <a:lnSpc>
                <a:spcPct val="80000"/>
              </a:lnSpc>
            </a:pPr>
            <a:r>
              <a:rPr lang="ru-RU" altLang="en-US" sz="2000"/>
              <a:t>Операторы преобразования типов </a:t>
            </a:r>
            <a:r>
              <a:rPr lang="en-US" altLang="en-US" sz="2000"/>
              <a:t>implicit </a:t>
            </a:r>
            <a:r>
              <a:rPr lang="ru-RU" altLang="en-US" sz="2000"/>
              <a:t>и </a:t>
            </a:r>
            <a:r>
              <a:rPr lang="en-US" altLang="en-US" sz="2000"/>
              <a:t>explicit: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ru-RU" altLang="en-US" sz="1800"/>
              <a:t>public struct Digit </a:t>
            </a:r>
            <a:endParaRPr lang="en-US" altLang="en-US" sz="180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/>
              <a:t>{ //</a:t>
            </a:r>
            <a:r>
              <a:rPr lang="ru-RU" altLang="en-US" sz="1800"/>
              <a:t>часть кода пропущена</a:t>
            </a:r>
            <a:endParaRPr lang="en-US" altLang="en-US" sz="180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/>
              <a:t> </a:t>
            </a:r>
            <a:r>
              <a:rPr lang="en-US" altLang="en-US" sz="1800" noProof="1"/>
              <a:t> </a:t>
            </a:r>
            <a:r>
              <a:rPr lang="en-US" altLang="en-US" sz="1800"/>
              <a:t>  </a:t>
            </a:r>
            <a:r>
              <a:rPr lang="en-US" altLang="en-US" sz="1800" noProof="1"/>
              <a:t>public static implicit operator byte(Digit d)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noProof="1"/>
              <a:t> </a:t>
            </a:r>
            <a:r>
              <a:rPr lang="en-US" altLang="en-US" sz="1800"/>
              <a:t>   </a:t>
            </a:r>
            <a:r>
              <a:rPr lang="ru-RU" altLang="en-US" sz="1800"/>
              <a:t>    </a:t>
            </a:r>
            <a:r>
              <a:rPr lang="ru-RU" altLang="en-US" sz="1800" noProof="1"/>
              <a:t>{</a:t>
            </a:r>
            <a:r>
              <a:rPr lang="ru-RU" altLang="en-US" sz="1800"/>
              <a:t> </a:t>
            </a:r>
            <a:r>
              <a:rPr lang="en-US" altLang="en-US" sz="1800" noProof="1"/>
              <a:t>return d.value;</a:t>
            </a:r>
            <a:r>
              <a:rPr lang="ru-RU" altLang="en-US" sz="1800"/>
              <a:t> </a:t>
            </a:r>
            <a:r>
              <a:rPr lang="ru-RU" altLang="en-US" sz="1800" noProof="1"/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/>
              <a:t>    </a:t>
            </a:r>
            <a:r>
              <a:rPr lang="en-US" altLang="en-US" sz="1800" noProof="1"/>
              <a:t>public static explicit operator Digit(byte b)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/>
              <a:t>    </a:t>
            </a:r>
            <a:r>
              <a:rPr lang="en-US" altLang="en-US" sz="1800" noProof="1"/>
              <a:t>{</a:t>
            </a:r>
            <a:r>
              <a:rPr lang="ru-RU" altLang="en-US" sz="1800"/>
              <a:t> </a:t>
            </a:r>
            <a:r>
              <a:rPr lang="en-US" altLang="en-US" sz="1800" noProof="1"/>
              <a:t>return new Digit(b);</a:t>
            </a:r>
            <a:r>
              <a:rPr lang="en-US" altLang="en-US" sz="1800"/>
              <a:t> </a:t>
            </a:r>
            <a:r>
              <a:rPr lang="en-US" altLang="en-US" sz="1800" noProof="1"/>
              <a:t>}</a:t>
            </a:r>
            <a:endParaRPr lang="ru-RU" altLang="en-US" sz="180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/>
              <a:t>}</a:t>
            </a:r>
            <a:endParaRPr lang="en-US" altLang="en-US" sz="1800" noProof="1"/>
          </a:p>
        </p:txBody>
      </p:sp>
    </p:spTree>
    <p:extLst>
      <p:ext uri="{BB962C8B-B14F-4D97-AF65-F5344CB8AC3E}">
        <p14:creationId xmlns:p14="http://schemas.microsoft.com/office/powerpoint/2010/main" val="367163526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Свойства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085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en-US" sz="2400" dirty="0"/>
              <a:t>Свойства реализуют концепцию </a:t>
            </a:r>
            <a:r>
              <a:rPr lang="en-US" altLang="en-US" sz="2400" dirty="0"/>
              <a:t>get- </a:t>
            </a:r>
            <a:r>
              <a:rPr lang="ru-RU" altLang="en-US" sz="2400" dirty="0"/>
              <a:t>и </a:t>
            </a:r>
            <a:r>
              <a:rPr lang="en-US" altLang="en-US" sz="2400" dirty="0"/>
              <a:t>set-</a:t>
            </a:r>
            <a:r>
              <a:rPr lang="ru-RU" altLang="en-US" sz="2400" dirty="0"/>
              <a:t>методов для полей. Семантические отличия свойств и методов-</a:t>
            </a:r>
            <a:r>
              <a:rPr lang="ru-RU" altLang="en-US" sz="2400" dirty="0" err="1"/>
              <a:t>аксессоров</a:t>
            </a:r>
            <a:r>
              <a:rPr lang="ru-RU" altLang="en-US" sz="2400" dirty="0"/>
              <a:t>/</a:t>
            </a:r>
            <a:r>
              <a:rPr lang="ru-RU" altLang="en-US" sz="2400" dirty="0" err="1"/>
              <a:t>мутаторов</a:t>
            </a:r>
            <a:r>
              <a:rPr lang="ru-RU" altLang="en-US" sz="2400" dirty="0"/>
              <a:t>.</a:t>
            </a:r>
          </a:p>
          <a:p>
            <a:pPr>
              <a:lnSpc>
                <a:spcPct val="80000"/>
              </a:lnSpc>
            </a:pPr>
            <a:r>
              <a:rPr lang="ru-RU" altLang="en-US" sz="2400" dirty="0"/>
              <a:t>Пример: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b="1" noProof="1" smtClean="0"/>
              <a:t>private</a:t>
            </a:r>
            <a:r>
              <a:rPr lang="en-US" altLang="en-US" sz="2000" noProof="1" smtClean="0"/>
              <a:t> </a:t>
            </a:r>
            <a:r>
              <a:rPr lang="en-US" altLang="en-US" sz="2000" noProof="1" smtClean="0"/>
              <a:t>int </a:t>
            </a:r>
            <a:r>
              <a:rPr lang="en-US" altLang="en-US" sz="2000" noProof="1"/>
              <a:t>myField;</a:t>
            </a:r>
            <a:endParaRPr lang="en-US" altLang="en-US" sz="20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b="1" noProof="1" smtClean="0"/>
              <a:t>public</a:t>
            </a:r>
            <a:r>
              <a:rPr lang="en-US" altLang="en-US" sz="2000" noProof="1" smtClean="0"/>
              <a:t> int </a:t>
            </a:r>
            <a:r>
              <a:rPr lang="en-US" altLang="en-US" sz="2000" noProof="1"/>
              <a:t>MyProperty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noProof="1"/>
              <a:t>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noProof="1"/>
              <a:t>    get { </a:t>
            </a:r>
            <a:r>
              <a:rPr lang="en-US" altLang="en-US" sz="2000" b="1" noProof="1"/>
              <a:t>return</a:t>
            </a:r>
            <a:r>
              <a:rPr lang="en-US" altLang="en-US" sz="2000" noProof="1"/>
              <a:t> myField;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noProof="1"/>
              <a:t>    set { myField = </a:t>
            </a:r>
            <a:r>
              <a:rPr lang="en-US" altLang="en-US" sz="2000" b="1" noProof="1"/>
              <a:t>value</a:t>
            </a:r>
            <a:r>
              <a:rPr lang="en-US" altLang="en-US" sz="2000" noProof="1"/>
              <a:t>;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noProof="1"/>
              <a:t>}</a:t>
            </a:r>
          </a:p>
          <a:p>
            <a:pPr>
              <a:lnSpc>
                <a:spcPct val="80000"/>
              </a:lnSpc>
            </a:pPr>
            <a:r>
              <a:rPr lang="ru-RU" altLang="en-US" sz="2400" dirty="0"/>
              <a:t>Регулировка доступа модификаторами и отказом от реализации блока </a:t>
            </a:r>
            <a:r>
              <a:rPr lang="en-US" altLang="en-US" sz="2400" dirty="0"/>
              <a:t>get </a:t>
            </a:r>
            <a:r>
              <a:rPr lang="ru-RU" altLang="en-US" sz="2400" dirty="0"/>
              <a:t>или </a:t>
            </a:r>
            <a:r>
              <a:rPr lang="en-US" altLang="en-US" sz="2400" dirty="0"/>
              <a:t>set.</a:t>
            </a:r>
          </a:p>
          <a:p>
            <a:pPr>
              <a:lnSpc>
                <a:spcPct val="80000"/>
              </a:lnSpc>
            </a:pPr>
            <a:r>
              <a:rPr lang="ru-RU" altLang="en-US" sz="2400" dirty="0" err="1" smtClean="0"/>
              <a:t>Авто</a:t>
            </a:r>
            <a:r>
              <a:rPr lang="ru-RU" altLang="en-US" sz="2400" dirty="0" err="1" smtClean="0"/>
              <a:t>свойства</a:t>
            </a:r>
            <a:r>
              <a:rPr lang="en-US" altLang="en-US" sz="2400" dirty="0" smtClean="0"/>
              <a:t>:</a:t>
            </a:r>
            <a:endParaRPr lang="en-US" altLang="en-US" sz="24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noProof="1"/>
              <a:t>int MyProperty</a:t>
            </a:r>
            <a:r>
              <a:rPr lang="en-US" altLang="en-US" sz="2000" dirty="0"/>
              <a:t> { get; set; }</a:t>
            </a:r>
          </a:p>
          <a:p>
            <a:pPr>
              <a:lnSpc>
                <a:spcPct val="80000"/>
              </a:lnSpc>
            </a:pPr>
            <a:endParaRPr lang="ru-RU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0764812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Вложенные типы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altLang="en-US"/>
              <a:t>Вложенные типы могут быть объявлены как private. </a:t>
            </a:r>
          </a:p>
          <a:p>
            <a:pPr>
              <a:lnSpc>
                <a:spcPct val="90000"/>
              </a:lnSpc>
            </a:pPr>
            <a:r>
              <a:rPr lang="ru-RU" altLang="en-US"/>
              <a:t>Вложенный тип может иметь доступ к приватным членам включающего класса. </a:t>
            </a:r>
          </a:p>
          <a:p>
            <a:pPr>
              <a:lnSpc>
                <a:spcPct val="90000"/>
              </a:lnSpc>
            </a:pPr>
            <a:r>
              <a:rPr lang="ru-RU" altLang="en-US"/>
              <a:t>Вложенные типы удобны в качестве вспомогательных для внешнего класса и не предназначены для использования внешним миром. </a:t>
            </a:r>
          </a:p>
          <a:p>
            <a:pPr>
              <a:lnSpc>
                <a:spcPct val="90000"/>
              </a:lnSpc>
            </a:pP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498729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76672"/>
          </a:xfrm>
        </p:spPr>
        <p:txBody>
          <a:bodyPr>
            <a:normAutofit/>
          </a:bodyPr>
          <a:lstStyle/>
          <a:p>
            <a:r>
              <a:rPr lang="ru-RU" sz="2000" b="1" dirty="0"/>
              <a:t>Оператор выбора </a:t>
            </a:r>
            <a:r>
              <a:rPr lang="ru-RU" sz="2000" b="1" dirty="0" err="1" smtClean="0"/>
              <a:t>switch</a:t>
            </a:r>
            <a:endParaRPr lang="ru-RU" sz="2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68" y="1412776"/>
            <a:ext cx="8163580" cy="4842275"/>
          </a:xfrm>
        </p:spPr>
      </p:pic>
    </p:spTree>
    <p:extLst>
      <p:ext uri="{BB962C8B-B14F-4D97-AF65-F5344CB8AC3E}">
        <p14:creationId xmlns:p14="http://schemas.microsoft.com/office/powerpoint/2010/main" val="103488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2509</Words>
  <Application>Microsoft Office PowerPoint</Application>
  <PresentationFormat>Экран (4:3)</PresentationFormat>
  <Paragraphs>700</Paragraphs>
  <Slides>86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86</vt:i4>
      </vt:variant>
    </vt:vector>
  </HeadingPairs>
  <TitlesOfParts>
    <vt:vector size="97" baseType="lpstr">
      <vt:lpstr>Arial</vt:lpstr>
      <vt:lpstr>Calibri</vt:lpstr>
      <vt:lpstr>Consolas</vt:lpstr>
      <vt:lpstr>Courier New</vt:lpstr>
      <vt:lpstr>Lucida Console</vt:lpstr>
      <vt:lpstr>Menlo</vt:lpstr>
      <vt:lpstr>Symbol</vt:lpstr>
      <vt:lpstr>Times New Roman</vt:lpstr>
      <vt:lpstr>Verdana</vt:lpstr>
      <vt:lpstr>Wingdings</vt:lpstr>
      <vt:lpstr>Тема Office</vt:lpstr>
      <vt:lpstr>Вспоминаем прошлую лекцию</vt:lpstr>
      <vt:lpstr>План лекции</vt:lpstr>
      <vt:lpstr>Управление потоком выполнения</vt:lpstr>
      <vt:lpstr>Безусловные переходы</vt:lpstr>
      <vt:lpstr>Условный оператор if</vt:lpstr>
      <vt:lpstr>Конструкция if</vt:lpstr>
      <vt:lpstr>Пример</vt:lpstr>
      <vt:lpstr>Проверка вещественных величин на равенство</vt:lpstr>
      <vt:lpstr>Оператор выбора switch</vt:lpstr>
      <vt:lpstr>Оператор выбора switch</vt:lpstr>
      <vt:lpstr>Оператор выбора switch</vt:lpstr>
      <vt:lpstr>Презентация PowerPoint</vt:lpstr>
      <vt:lpstr>Циклы</vt:lpstr>
      <vt:lpstr>Цикл с предусловием while</vt:lpstr>
      <vt:lpstr>Цикл с предусловием while</vt:lpstr>
      <vt:lpstr>Цикл с постусловием do</vt:lpstr>
      <vt:lpstr>Цикл с постусловием do</vt:lpstr>
      <vt:lpstr>Цикл с параметром for</vt:lpstr>
      <vt:lpstr>Пример цикла с параметром</vt:lpstr>
      <vt:lpstr>Цикл foreach</vt:lpstr>
      <vt:lpstr>Цикл foreach -пример</vt:lpstr>
      <vt:lpstr>Обработка исключительных ситуаций</vt:lpstr>
      <vt:lpstr>Обработка исключительных ситуаций</vt:lpstr>
      <vt:lpstr>Обработка исключительных ситуаций</vt:lpstr>
      <vt:lpstr>Обработка исключительных ситуаций</vt:lpstr>
      <vt:lpstr>Обработка исключительных ситуаций</vt:lpstr>
      <vt:lpstr>Обработка исключительных ситуаций</vt:lpstr>
      <vt:lpstr>Оператор try </vt:lpstr>
      <vt:lpstr>Обработка исключений - пример</vt:lpstr>
      <vt:lpstr>Механизм обработки исключений</vt:lpstr>
      <vt:lpstr>Пример 1: </vt:lpstr>
      <vt:lpstr>Пример 2: проверка ввода </vt:lpstr>
      <vt:lpstr>Презентация PowerPoint</vt:lpstr>
      <vt:lpstr>Оператор throw </vt:lpstr>
      <vt:lpstr>Оператор throw </vt:lpstr>
      <vt:lpstr>Презентация PowerPoint</vt:lpstr>
      <vt:lpstr>Класс исключения</vt:lpstr>
      <vt:lpstr>Создание своих классов исключений</vt:lpstr>
      <vt:lpstr>Исключения и производительность.</vt:lpstr>
      <vt:lpstr>Исключения и производительность -пример</vt:lpstr>
      <vt:lpstr>Классы</vt:lpstr>
      <vt:lpstr>Описание класса </vt:lpstr>
      <vt:lpstr>Пример класса</vt:lpstr>
      <vt:lpstr>Спецификаторы класса </vt:lpstr>
      <vt:lpstr>Элементы класса</vt:lpstr>
      <vt:lpstr>Описание объекта (экземпляра)</vt:lpstr>
      <vt:lpstr>Пример создания объектов (экземпляров)</vt:lpstr>
      <vt:lpstr>Данные: поля и константы </vt:lpstr>
      <vt:lpstr>Пример класса</vt:lpstr>
      <vt:lpstr>Спецификаторы полей и констант класса </vt:lpstr>
      <vt:lpstr>Методы </vt:lpstr>
      <vt:lpstr>Синтаксис метода</vt:lpstr>
      <vt:lpstr>Примеры методов</vt:lpstr>
      <vt:lpstr>Параметры методов</vt:lpstr>
      <vt:lpstr>Пример</vt:lpstr>
      <vt:lpstr>Вызов метода </vt:lpstr>
      <vt:lpstr>Пример передачи параметров</vt:lpstr>
      <vt:lpstr>Способы передачи параметров и их типы</vt:lpstr>
      <vt:lpstr>Пример: параметры-значения и ссылки ref</vt:lpstr>
      <vt:lpstr>Пример: выходные параметры out</vt:lpstr>
      <vt:lpstr>Правила применения параметров</vt:lpstr>
      <vt:lpstr>Ключевое слово this </vt:lpstr>
      <vt:lpstr>Использование явного this</vt:lpstr>
      <vt:lpstr>Конструкторы</vt:lpstr>
      <vt:lpstr>Пример класса с конструктором</vt:lpstr>
      <vt:lpstr>Пример класса с двумя конструкторами</vt:lpstr>
      <vt:lpstr>Цепочка конструкторов.</vt:lpstr>
      <vt:lpstr>Сквозной пример класса</vt:lpstr>
      <vt:lpstr>Статические классы и члены статических классов</vt:lpstr>
      <vt:lpstr>Статические классы и члены статических классов</vt:lpstr>
      <vt:lpstr>Статические классы и члены статических классов</vt:lpstr>
      <vt:lpstr>Статические классы и члены статических классов</vt:lpstr>
      <vt:lpstr>Статические классы и члены статических классов</vt:lpstr>
      <vt:lpstr>Статические классы и члены статических классов</vt:lpstr>
      <vt:lpstr>Презентация PowerPoint</vt:lpstr>
      <vt:lpstr>Презентация PowerPoint</vt:lpstr>
      <vt:lpstr>Презентация PowerPoint</vt:lpstr>
      <vt:lpstr>Статические члены</vt:lpstr>
      <vt:lpstr>Статические члены</vt:lpstr>
      <vt:lpstr>Презентация PowerPoint</vt:lpstr>
      <vt:lpstr>Свойства класса static</vt:lpstr>
      <vt:lpstr>Презентация PowerPoint</vt:lpstr>
      <vt:lpstr>Презентация PowerPoint</vt:lpstr>
      <vt:lpstr>Операторы</vt:lpstr>
      <vt:lpstr>Свойства</vt:lpstr>
      <vt:lpstr>Вложенные типы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Правила описания переменных и именованных констант, основные операции языка и их приоритеты, правила записи выражений, введение в обработку исключительных ситуаций.</dc:title>
  <dc:creator>Alex</dc:creator>
  <cp:lastModifiedBy>Vsevolod Pelipas</cp:lastModifiedBy>
  <cp:revision>85</cp:revision>
  <dcterms:created xsi:type="dcterms:W3CDTF">2014-09-25T16:36:45Z</dcterms:created>
  <dcterms:modified xsi:type="dcterms:W3CDTF">2015-09-30T19:46:27Z</dcterms:modified>
</cp:coreProperties>
</file>