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05" r:id="rId2"/>
    <p:sldId id="306" r:id="rId3"/>
    <p:sldId id="256" r:id="rId4"/>
    <p:sldId id="257" r:id="rId5"/>
    <p:sldId id="258" r:id="rId6"/>
    <p:sldId id="263" r:id="rId7"/>
    <p:sldId id="264" r:id="rId8"/>
    <p:sldId id="259" r:id="rId9"/>
    <p:sldId id="260" r:id="rId10"/>
    <p:sldId id="261" r:id="rId11"/>
    <p:sldId id="265" r:id="rId12"/>
    <p:sldId id="266" r:id="rId13"/>
    <p:sldId id="267" r:id="rId14"/>
    <p:sldId id="26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8" r:id="rId41"/>
    <p:sldId id="299" r:id="rId42"/>
    <p:sldId id="295" r:id="rId43"/>
    <p:sldId id="300" r:id="rId44"/>
    <p:sldId id="301" r:id="rId45"/>
    <p:sldId id="294" r:id="rId46"/>
    <p:sldId id="302" r:id="rId47"/>
    <p:sldId id="303" r:id="rId48"/>
    <p:sldId id="296" r:id="rId49"/>
    <p:sldId id="309" r:id="rId50"/>
    <p:sldId id="310" r:id="rId51"/>
    <p:sldId id="311" r:id="rId52"/>
    <p:sldId id="312" r:id="rId53"/>
    <p:sldId id="308" r:id="rId54"/>
    <p:sldId id="314" r:id="rId55"/>
    <p:sldId id="316" r:id="rId56"/>
    <p:sldId id="315" r:id="rId57"/>
    <p:sldId id="317" r:id="rId58"/>
    <p:sldId id="318" r:id="rId59"/>
    <p:sldId id="319" r:id="rId60"/>
    <p:sldId id="320" r:id="rId61"/>
    <p:sldId id="322" r:id="rId62"/>
    <p:sldId id="321" r:id="rId63"/>
    <p:sldId id="323" r:id="rId64"/>
    <p:sldId id="324" r:id="rId65"/>
    <p:sldId id="297" r:id="rId66"/>
    <p:sldId id="304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10824-8AE5-4203-97D1-75A6D12A0842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15FA7-5DF7-4BAE-AECA-BE131ADB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0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1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09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6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6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5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72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E9B6-261B-4B87-80CB-CFDF5710A7F4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2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ru.wikipedia.org/wiki/&#1050;&#1088;&#1077;&#1089;&#1090;&#1080;&#1082;&#1080;-&#1085;&#1086;&#1083;&#1080;&#1082;&#1080;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Краткое содержание предыдущей лекции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Унифицированный язык моделирования (</a:t>
            </a: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- UML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Элементы модели:</a:t>
            </a:r>
          </a:p>
          <a:p>
            <a:pPr lvl="1"/>
            <a:r>
              <a:rPr lang="ru-RU" dirty="0" smtClean="0"/>
              <a:t>Сущности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ru-RU" dirty="0" smtClean="0"/>
              <a:t>Связи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429000"/>
            <a:ext cx="5008629" cy="134658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009962"/>
            <a:ext cx="501084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640960" cy="4766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Модификатор видимости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программировании </a:t>
            </a:r>
            <a:r>
              <a:rPr lang="ru-RU" i="1" dirty="0"/>
              <a:t>инкапсуляция</a:t>
            </a:r>
            <a:r>
              <a:rPr lang="ru-RU" dirty="0"/>
              <a:t> обеспечивается </a:t>
            </a:r>
            <a:r>
              <a:rPr lang="ru-RU" dirty="0" smtClean="0"/>
              <a:t>посредством </a:t>
            </a:r>
            <a:r>
              <a:rPr lang="ru-RU" dirty="0"/>
              <a:t>т. н. модификаторов видимости. С их помощью можно ограничить доступ к атрибутам и операциям объекта со стороны других объектов. Если атрибут или операция описаны с модификатором </a:t>
            </a:r>
            <a:r>
              <a:rPr lang="ru-RU" i="1" dirty="0" err="1"/>
              <a:t>private</a:t>
            </a:r>
            <a:r>
              <a:rPr lang="ru-RU" dirty="0"/>
              <a:t>, то доступ к ним можно получить только из операции, определенной в том же классе. Если же атрибут или операция описаны с модификатором видимости </a:t>
            </a:r>
            <a:r>
              <a:rPr lang="ru-RU" i="1" dirty="0" err="1"/>
              <a:t>public</a:t>
            </a:r>
            <a:r>
              <a:rPr lang="ru-RU" dirty="0"/>
              <a:t>, то к ним можно получить доступ из любой части программы. Модификатор </a:t>
            </a:r>
            <a:r>
              <a:rPr lang="ru-RU" i="1" dirty="0" err="1"/>
              <a:t>protected</a:t>
            </a:r>
            <a:r>
              <a:rPr lang="ru-RU" i="1" dirty="0"/>
              <a:t> </a:t>
            </a:r>
            <a:r>
              <a:rPr lang="ru-RU" dirty="0"/>
              <a:t>разрешает доступ только из операций этого же класса и классов, создаваемых на его основе. В языках программирования могут встречаться модификаторы видимости, ограничивающие доступ на более высоком уровне, например, к классам или их группам, однако смысл инкапсуляции от этого не изменяется. </a:t>
            </a:r>
          </a:p>
        </p:txBody>
      </p:sp>
    </p:spTree>
    <p:extLst>
      <p:ext uri="{BB962C8B-B14F-4D97-AF65-F5344CB8AC3E}">
        <p14:creationId xmlns:p14="http://schemas.microsoft.com/office/powerpoint/2010/main" val="13882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Модификатор видимости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046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 </a:t>
            </a:r>
            <a:r>
              <a:rPr lang="ru-RU" i="1" dirty="0"/>
              <a:t>UML</a:t>
            </a:r>
            <a:r>
              <a:rPr lang="ru-RU" dirty="0"/>
              <a:t> атрибуты </a:t>
            </a:r>
            <a:r>
              <a:rPr lang="ru-RU" dirty="0" smtClean="0"/>
              <a:t>и операции</a:t>
            </a:r>
            <a:r>
              <a:rPr lang="ru-RU" dirty="0"/>
              <a:t> с модификаторами доступа обозначаются специальными символами слева от их имен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33998"/>
              </p:ext>
            </p:extLst>
          </p:nvPr>
        </p:nvGraphicFramePr>
        <p:xfrm>
          <a:off x="107504" y="2826860"/>
          <a:ext cx="8579296" cy="3050411"/>
        </p:xfrm>
        <a:graphic>
          <a:graphicData uri="http://schemas.openxmlformats.org/drawingml/2006/table">
            <a:tbl>
              <a:tblPr/>
              <a:tblGrid>
                <a:gridCol w="4289648"/>
                <a:gridCol w="4289648"/>
              </a:tblGrid>
              <a:tr h="459805">
                <a:tc>
                  <a:txBody>
                    <a:bodyPr/>
                    <a:lstStyle/>
                    <a:p>
                      <a:pPr algn="ctr"/>
                      <a:r>
                        <a:rPr lang="ru-RU" i="1" dirty="0">
                          <a:effectLst/>
                        </a:rPr>
                        <a:t>Символ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>
                          <a:effectLst/>
                        </a:rPr>
                        <a:t>Значение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80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+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dirty="0">
                          <a:effectLst/>
                        </a:rPr>
                        <a:t> - </a:t>
                      </a:r>
                      <a:r>
                        <a:rPr lang="ru-RU" dirty="0">
                          <a:effectLst/>
                        </a:rPr>
                        <a:t>открытый доступ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53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-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private</a:t>
                      </a:r>
                      <a:r>
                        <a:rPr lang="ru-RU" dirty="0">
                          <a:effectLst/>
                        </a:rPr>
                        <a:t> - только из операций того же класса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7266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#</a:t>
                      </a:r>
                      <a:endParaRPr lang="ru-RU"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protected</a:t>
                      </a:r>
                      <a:r>
                        <a:rPr lang="ru-RU" dirty="0">
                          <a:effectLst/>
                        </a:rPr>
                        <a:t> - только из операций этого же класса и классов, создаваемых на его основе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9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Модификатор видимости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1" y="1772816"/>
            <a:ext cx="3953549" cy="3672408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 «телевизор»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6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Интерфейс</a:t>
            </a:r>
            <a:endParaRPr lang="ru-RU" sz="24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Интерфейс</a:t>
            </a:r>
            <a:r>
              <a:rPr lang="ru-RU" dirty="0"/>
              <a:t> - это логическая </a:t>
            </a:r>
            <a:r>
              <a:rPr lang="ru-RU" i="1" dirty="0"/>
              <a:t>группа</a:t>
            </a:r>
            <a:r>
              <a:rPr lang="ru-RU" dirty="0"/>
              <a:t> открытых (</a:t>
            </a:r>
            <a:r>
              <a:rPr lang="ru-RU" dirty="0" err="1"/>
              <a:t>publiс</a:t>
            </a:r>
            <a:r>
              <a:rPr lang="ru-RU" dirty="0"/>
              <a:t>) операций объекта. Один и тот же </a:t>
            </a:r>
            <a:r>
              <a:rPr lang="ru-RU" i="1" dirty="0"/>
              <a:t>объект</a:t>
            </a:r>
            <a:r>
              <a:rPr lang="ru-RU" dirty="0"/>
              <a:t> может иметь несколько интерфейсов. </a:t>
            </a:r>
            <a:r>
              <a:rPr lang="ru-RU" sz="2000" i="1" dirty="0"/>
              <a:t>У телевизора, например, их два - пульт ДУ и кнопки на корпусе. </a:t>
            </a:r>
            <a:endParaRPr lang="ru-RU" sz="2000" i="1" dirty="0" smtClean="0"/>
          </a:p>
          <a:p>
            <a:pPr marL="0" indent="0">
              <a:buNone/>
            </a:pPr>
            <a:r>
              <a:rPr lang="ru-RU" dirty="0"/>
              <a:t>Однако </a:t>
            </a:r>
            <a:r>
              <a:rPr lang="ru-RU" i="1" dirty="0"/>
              <a:t>интерфейс</a:t>
            </a:r>
            <a:r>
              <a:rPr lang="ru-RU" dirty="0"/>
              <a:t> - это не только и не столько </a:t>
            </a:r>
            <a:r>
              <a:rPr lang="ru-RU" i="1" dirty="0"/>
              <a:t>группа</a:t>
            </a:r>
            <a:r>
              <a:rPr lang="ru-RU" dirty="0"/>
              <a:t> операций объекта. </a:t>
            </a:r>
            <a:r>
              <a:rPr lang="ru-RU" i="1" dirty="0"/>
              <a:t>Интерфейс</a:t>
            </a:r>
            <a:r>
              <a:rPr lang="ru-RU" dirty="0"/>
              <a:t> отражает внешние проявления объекта, показывает, каким образом осуществляется взаимодействие с ним, скрывая остальные детали, не имеющие отношения к процессу взаимодействия.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Интерфейс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Интерфейс</a:t>
            </a:r>
            <a:r>
              <a:rPr lang="ru-RU" dirty="0"/>
              <a:t> всегда реализуется некоторым классом, который в таком случае называют классом, </a:t>
            </a:r>
            <a:r>
              <a:rPr lang="ru-RU" i="1" dirty="0"/>
              <a:t>поддерживающим</a:t>
            </a:r>
            <a:r>
              <a:rPr lang="ru-RU" dirty="0"/>
              <a:t> </a:t>
            </a:r>
            <a:r>
              <a:rPr lang="ru-RU" i="1" dirty="0"/>
              <a:t>интерфейс</a:t>
            </a:r>
            <a:r>
              <a:rPr lang="ru-RU" dirty="0"/>
              <a:t>. Один и тот же объект может иметь несколько интерфейсов. Это означает, что </a:t>
            </a:r>
            <a:r>
              <a:rPr lang="ru-RU" i="1" dirty="0"/>
              <a:t>класс</a:t>
            </a:r>
            <a:r>
              <a:rPr lang="ru-RU" dirty="0"/>
              <a:t> этого объекта реализует все </a:t>
            </a:r>
            <a:r>
              <a:rPr lang="ru-RU" i="1" dirty="0"/>
              <a:t>операции</a:t>
            </a:r>
            <a:r>
              <a:rPr lang="ru-RU" dirty="0"/>
              <a:t> этих интерфейсов. Многие из существующих технологий программирования (например, </a:t>
            </a:r>
            <a:r>
              <a:rPr lang="ru-RU" i="1" dirty="0"/>
              <a:t>COM</a:t>
            </a:r>
            <a:r>
              <a:rPr lang="ru-RU" dirty="0"/>
              <a:t>, </a:t>
            </a:r>
            <a:r>
              <a:rPr lang="ru-RU" i="1" dirty="0"/>
              <a:t>CORBA</a:t>
            </a:r>
            <a:r>
              <a:rPr lang="ru-RU" dirty="0"/>
              <a:t>, </a:t>
            </a:r>
            <a:r>
              <a:rPr lang="ru-RU" i="1" dirty="0" err="1"/>
              <a:t>Java</a:t>
            </a:r>
            <a:r>
              <a:rPr lang="ru-RU" i="1" dirty="0"/>
              <a:t> </a:t>
            </a:r>
            <a:r>
              <a:rPr lang="ru-RU" i="1" dirty="0" err="1"/>
              <a:t>Beans</a:t>
            </a:r>
            <a:r>
              <a:rPr lang="ru-RU" dirty="0"/>
              <a:t>) не только активно используют </a:t>
            </a:r>
            <a:r>
              <a:rPr lang="ru-RU" i="1" dirty="0"/>
              <a:t>механизм интерфейсов</a:t>
            </a:r>
            <a:r>
              <a:rPr lang="ru-RU" dirty="0"/>
              <a:t>, но и, по сути, полностью основаны на нем.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1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Интерфейс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3879141" cy="2880320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499992" y="1600200"/>
            <a:ext cx="44644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Изображаться </a:t>
            </a:r>
            <a:r>
              <a:rPr lang="ru-RU" i="1" dirty="0"/>
              <a:t>интерфейс</a:t>
            </a:r>
            <a:r>
              <a:rPr lang="ru-RU" dirty="0"/>
              <a:t> может несколькими способами. Первый и самый простой из них - это </a:t>
            </a:r>
            <a:r>
              <a:rPr lang="ru-RU" i="1" dirty="0"/>
              <a:t>класс</a:t>
            </a:r>
            <a:r>
              <a:rPr lang="ru-RU" dirty="0"/>
              <a:t> со стереотипом &lt;&lt;</a:t>
            </a:r>
            <a:r>
              <a:rPr lang="ru-RU" dirty="0" err="1"/>
              <a:t>interface</a:t>
            </a:r>
            <a:r>
              <a:rPr lang="ru-RU" dirty="0" smtClean="0"/>
              <a:t>&gt;&gt;</a:t>
            </a:r>
            <a:br>
              <a:rPr lang="ru-RU" dirty="0" smtClean="0"/>
            </a:br>
            <a:r>
              <a:rPr lang="ru-RU" dirty="0"/>
              <a:t>Этот способ хорош, если нужно показать, какие именно </a:t>
            </a:r>
            <a:r>
              <a:rPr lang="ru-RU" i="1" dirty="0"/>
              <a:t>операции</a:t>
            </a:r>
            <a:r>
              <a:rPr lang="ru-RU" dirty="0" smtClean="0">
                <a:effectLst/>
              </a:rPr>
              <a:t> предоставляет </a:t>
            </a:r>
            <a:r>
              <a:rPr lang="ru-RU" i="1" dirty="0" smtClean="0">
                <a:effectLst/>
              </a:rPr>
              <a:t>интерфейс</a:t>
            </a:r>
            <a:r>
              <a:rPr lang="ru-RU" dirty="0" smtClean="0">
                <a:effectLst/>
              </a:rPr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Интерфейс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04" y="1556792"/>
            <a:ext cx="6913988" cy="216024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23528" y="4077072"/>
            <a:ext cx="8712968" cy="21210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Если </a:t>
            </a:r>
            <a:r>
              <a:rPr lang="ru-RU" dirty="0" smtClean="0"/>
              <a:t>нет необходимости указывать, какие именно операции предоставляет интерфейс, то </a:t>
            </a:r>
            <a:r>
              <a:rPr lang="ru-RU" dirty="0"/>
              <a:t>предоставляемый </a:t>
            </a:r>
            <a:r>
              <a:rPr lang="ru-RU" i="1" dirty="0"/>
              <a:t>интерфейс</a:t>
            </a:r>
            <a:r>
              <a:rPr lang="ru-RU" dirty="0"/>
              <a:t> изображают в виде кружочка или, как говорят, "леденца" (</a:t>
            </a:r>
            <a:r>
              <a:rPr lang="ru-RU" dirty="0" err="1" smtClean="0"/>
              <a:t>lollipop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/>
              <a:t>Обратите внимание на маленький значок на закладке папки </a:t>
            </a:r>
            <a:r>
              <a:rPr lang="ru-RU" dirty="0" err="1"/>
              <a:t>ConduitSet</a:t>
            </a:r>
            <a:r>
              <a:rPr lang="ru-RU" dirty="0"/>
              <a:t>. Это обозначение </a:t>
            </a:r>
            <a:r>
              <a:rPr lang="ru-RU" dirty="0" smtClean="0"/>
              <a:t>подсистемы.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9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Интерфейс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5975132" cy="180020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9552" y="4149080"/>
            <a:ext cx="8147248" cy="1977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Еще один способ изображения интерфейса. </a:t>
            </a:r>
            <a:r>
              <a:rPr lang="ru-RU" dirty="0" smtClean="0"/>
              <a:t>Используется </a:t>
            </a:r>
            <a:r>
              <a:rPr lang="ru-RU" dirty="0"/>
              <a:t>для изображения интерфейсов, требующихся объекту для выполнения его работы</a:t>
            </a:r>
          </a:p>
        </p:txBody>
      </p:sp>
    </p:spTree>
    <p:extLst>
      <p:ext uri="{BB962C8B-B14F-4D97-AF65-F5344CB8AC3E}">
        <p14:creationId xmlns:p14="http://schemas.microsoft.com/office/powerpoint/2010/main" val="6417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Интерфейс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18" y="2561430"/>
            <a:ext cx="2788615" cy="86756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9552" y="4221088"/>
            <a:ext cx="8147248" cy="19050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Предоставляемый и требуемый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9085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Обобщение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504" y="764704"/>
            <a:ext cx="8579296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Повторное использование классов дает следующие преимущества:</a:t>
            </a:r>
          </a:p>
          <a:p>
            <a:r>
              <a:rPr lang="ru-RU" dirty="0"/>
              <a:t>Во-первых, </a:t>
            </a:r>
            <a:r>
              <a:rPr lang="ru-RU" dirty="0" smtClean="0"/>
              <a:t>мы </a:t>
            </a:r>
            <a:r>
              <a:rPr lang="ru-RU" dirty="0"/>
              <a:t>пользуемся плодами ранее принятых решений. </a:t>
            </a:r>
            <a:r>
              <a:rPr lang="ru-RU" dirty="0" smtClean="0"/>
              <a:t>Зачем </a:t>
            </a:r>
            <a:r>
              <a:rPr lang="ru-RU" dirty="0"/>
              <a:t>начинать все "с нуля", повторяя уже однажды проделанные действия?</a:t>
            </a:r>
          </a:p>
          <a:p>
            <a:r>
              <a:rPr lang="ru-RU" dirty="0"/>
              <a:t>Во-вторых, </a:t>
            </a:r>
            <a:r>
              <a:rPr lang="ru-RU" dirty="0" smtClean="0"/>
              <a:t>мы </a:t>
            </a:r>
            <a:r>
              <a:rPr lang="ru-RU" dirty="0"/>
              <a:t>делаем решение мобильным и расширяемым. Используя уже существующие классы и создавая на их основе новые, мы можем развивать решение практически неограниченно, добавляя лишь необходимые нам в данный момент детали - атрибуты и </a:t>
            </a:r>
            <a:r>
              <a:rPr lang="ru-RU" i="1" dirty="0"/>
              <a:t>операции</a:t>
            </a:r>
            <a:r>
              <a:rPr lang="ru-RU" dirty="0"/>
              <a:t>.</a:t>
            </a:r>
          </a:p>
          <a:p>
            <a:r>
              <a:rPr lang="ru-RU" dirty="0"/>
              <a:t>В-третьих, существующие классы, как правило, хорошо отлажены и показали себя в работе. Разработчику не надо тратить время </a:t>
            </a:r>
            <a:r>
              <a:rPr lang="ru-RU" dirty="0" smtClean="0"/>
              <a:t>на </a:t>
            </a:r>
            <a:r>
              <a:rPr lang="ru-RU" i="1" dirty="0" smtClean="0"/>
              <a:t>кодирование</a:t>
            </a:r>
            <a:r>
              <a:rPr lang="ru-RU" dirty="0"/>
              <a:t>, отладку, тестирование и т. д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3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Краткое содержание предыдущей лекции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Виды моделей:</a:t>
            </a:r>
          </a:p>
          <a:p>
            <a:pPr lvl="1"/>
            <a:r>
              <a:rPr lang="ru-RU" dirty="0"/>
              <a:t>Диаграмма использования(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 smtClean="0"/>
              <a:t>diagram</a:t>
            </a:r>
            <a:r>
              <a:rPr lang="ru-RU" dirty="0" smtClean="0"/>
              <a:t>)</a:t>
            </a:r>
          </a:p>
          <a:p>
            <a:pPr lvl="1"/>
            <a:r>
              <a:rPr lang="ru-RU" dirty="0"/>
              <a:t>Диаграмма классов (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 smtClean="0"/>
              <a:t>diagram</a:t>
            </a:r>
            <a:r>
              <a:rPr lang="ru-RU" dirty="0" smtClean="0"/>
              <a:t>);</a:t>
            </a:r>
            <a:endParaRPr lang="ru-RU" dirty="0"/>
          </a:p>
          <a:p>
            <a:pPr lvl="1"/>
            <a:r>
              <a:rPr lang="ru-RU" dirty="0"/>
              <a:t>Диаграмма деятельности (</a:t>
            </a:r>
            <a:r>
              <a:rPr lang="ru-RU" dirty="0" err="1"/>
              <a:t>activity</a:t>
            </a:r>
            <a:r>
              <a:rPr lang="ru-RU" dirty="0"/>
              <a:t> </a:t>
            </a:r>
            <a:r>
              <a:rPr lang="ru-RU" dirty="0" err="1" smtClean="0"/>
              <a:t>diagram</a:t>
            </a:r>
            <a:r>
              <a:rPr lang="ru-RU" dirty="0" smtClean="0"/>
              <a:t>);</a:t>
            </a:r>
          </a:p>
          <a:p>
            <a:pPr lvl="1"/>
            <a:r>
              <a:rPr lang="ru-RU" dirty="0"/>
              <a:t>Диаграмма последовательности (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 smtClean="0"/>
              <a:t>diagram</a:t>
            </a:r>
            <a:r>
              <a:rPr lang="ru-RU" dirty="0" smtClean="0"/>
              <a:t>)</a:t>
            </a:r>
          </a:p>
          <a:p>
            <a:pPr lvl="1"/>
            <a:r>
              <a:rPr lang="ru-RU" dirty="0"/>
              <a:t>Диаграмма размещения (</a:t>
            </a:r>
            <a:r>
              <a:rPr lang="ru-RU" dirty="0" err="1"/>
              <a:t>deployment</a:t>
            </a:r>
            <a:r>
              <a:rPr lang="ru-RU" dirty="0"/>
              <a:t> </a:t>
            </a:r>
            <a:r>
              <a:rPr lang="ru-RU" dirty="0" err="1" smtClean="0"/>
              <a:t>diagram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И другие</a:t>
            </a:r>
            <a:endParaRPr lang="ru-RU" dirty="0"/>
          </a:p>
          <a:p>
            <a:pPr lvl="1"/>
            <a:endParaRPr lang="en-US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37" y="3429000"/>
            <a:ext cx="2033738" cy="10203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48" y="4791669"/>
            <a:ext cx="2036007" cy="1513727"/>
          </a:xfrm>
          <a:prstGeom prst="rect">
            <a:avLst/>
          </a:prstGeom>
        </p:spPr>
      </p:pic>
      <p:pic>
        <p:nvPicPr>
          <p:cNvPr id="8" name="Объект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00200"/>
            <a:ext cx="2390828" cy="15551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95758"/>
            <a:ext cx="1723284" cy="1559603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92" y="3473912"/>
            <a:ext cx="2047948" cy="28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Обобщение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Обобщение (генерализация) </a:t>
            </a:r>
            <a:r>
              <a:rPr lang="ru-RU" dirty="0"/>
              <a:t>- это </a:t>
            </a:r>
            <a:r>
              <a:rPr lang="ru-RU" i="1" dirty="0" smtClean="0"/>
              <a:t>отношение </a:t>
            </a:r>
            <a:r>
              <a:rPr lang="ru-RU" dirty="0" smtClean="0"/>
              <a:t>между </a:t>
            </a:r>
            <a:r>
              <a:rPr lang="ru-RU" dirty="0"/>
              <a:t>более общей сущностью, называемой </a:t>
            </a:r>
            <a:r>
              <a:rPr lang="ru-RU" i="1" dirty="0"/>
              <a:t>суперклассом</a:t>
            </a:r>
            <a:r>
              <a:rPr lang="ru-RU" dirty="0"/>
              <a:t>, и ее конкретным воплощением, называемым </a:t>
            </a:r>
            <a:r>
              <a:rPr lang="ru-RU" i="1" dirty="0"/>
              <a:t>подклассом</a:t>
            </a:r>
            <a:r>
              <a:rPr lang="ru-RU" dirty="0"/>
              <a:t>. Иногда </a:t>
            </a:r>
            <a:r>
              <a:rPr lang="ru-RU" i="1" dirty="0" smtClean="0"/>
              <a:t>обобщение </a:t>
            </a:r>
            <a:r>
              <a:rPr lang="ru-RU" dirty="0" smtClean="0"/>
              <a:t>называют </a:t>
            </a:r>
            <a:r>
              <a:rPr lang="ru-RU" dirty="0"/>
              <a:t>отношениями типа «является», имея в виду, что одни сущности (например, круг, квадрат, треугольник) являются воплощением более общей сущности (например, класса «</a:t>
            </a:r>
            <a:r>
              <a:rPr lang="ru-RU" i="1" dirty="0"/>
              <a:t>геометрическая фигура</a:t>
            </a:r>
            <a:r>
              <a:rPr lang="ru-RU" dirty="0"/>
              <a:t>»). При этом все атрибуты и </a:t>
            </a:r>
            <a:r>
              <a:rPr lang="ru-RU" i="1" dirty="0"/>
              <a:t>операции</a:t>
            </a:r>
            <a:r>
              <a:rPr lang="ru-RU" dirty="0"/>
              <a:t> суперкласса независимо от </a:t>
            </a:r>
            <a:r>
              <a:rPr lang="ru-RU" i="1" dirty="0"/>
              <a:t>модификаторов видимости</a:t>
            </a:r>
            <a:r>
              <a:rPr lang="ru-RU" dirty="0"/>
              <a:t> входят в состав подкласса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Обобщение</a:t>
            </a:r>
            <a:endParaRPr lang="ru-RU" sz="24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1"/>
            <a:ext cx="6939453" cy="3935286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611560" y="5013176"/>
            <a:ext cx="8075240" cy="1112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Обобщение</a:t>
            </a:r>
            <a:r>
              <a:rPr lang="ru-RU" dirty="0" smtClean="0"/>
              <a:t> (или, как часто говорят, </a:t>
            </a:r>
            <a:r>
              <a:rPr lang="ru-RU" i="1" dirty="0" smtClean="0"/>
              <a:t>наследование</a:t>
            </a:r>
            <a:r>
              <a:rPr lang="ru-RU" dirty="0" smtClean="0"/>
              <a:t>) на диаграммах обозначается </a:t>
            </a:r>
            <a:r>
              <a:rPr lang="ru-RU" dirty="0" err="1" smtClean="0"/>
              <a:t>незакрашеной</a:t>
            </a:r>
            <a:r>
              <a:rPr lang="ru-RU" dirty="0" smtClean="0"/>
              <a:t> треугольной стрелкой, направленной на </a:t>
            </a:r>
            <a:r>
              <a:rPr lang="ru-RU" i="1" dirty="0" smtClean="0"/>
              <a:t>суперкласс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Обобщение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моделирования наследования необходимо проделать следующие действия (Г. Буч):</a:t>
            </a:r>
          </a:p>
          <a:p>
            <a:pPr lvl="0"/>
            <a:r>
              <a:rPr lang="ru-RU" dirty="0"/>
              <a:t>Найдите атрибуты, операции и обязанности, общие для двух или более классов из данной совокупности. Это позволит избежать ненужного дублирования структуры и функциональности объектов.</a:t>
            </a:r>
          </a:p>
          <a:p>
            <a:pPr lvl="0"/>
            <a:r>
              <a:rPr lang="ru-RU" dirty="0"/>
              <a:t>Вынесите эти элементы в некоторый общий суперкласс, а если такого не существует, то создайте новый класс.</a:t>
            </a:r>
          </a:p>
          <a:p>
            <a:pPr lvl="0"/>
            <a:r>
              <a:rPr lang="ru-RU" dirty="0"/>
              <a:t>Отметьте в модели, что подклассы наследуются от суперкласса, установив между ними отношение обобщения.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Обобщение</a:t>
            </a:r>
            <a:endParaRPr lang="ru-RU" sz="20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57" y="2492896"/>
            <a:ext cx="4464497" cy="2194199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2" y="1600200"/>
            <a:ext cx="3438436" cy="4525963"/>
          </a:xfrm>
        </p:spPr>
      </p:pic>
    </p:spTree>
    <p:extLst>
      <p:ext uri="{BB962C8B-B14F-4D97-AF65-F5344CB8AC3E}">
        <p14:creationId xmlns:p14="http://schemas.microsoft.com/office/powerpoint/2010/main" val="31588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Обобщение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Положение </a:t>
            </a:r>
            <a:r>
              <a:rPr lang="ru-RU" dirty="0"/>
              <a:t>всех трех фигур можно однозначно определить с помощью пары чисел. Для точки - это вообще единственные ее характеристики, для круга и прямоугольника - их центры (под центром прямоугольника мы понимаем точку пересечения его диагоналей). </a:t>
            </a:r>
            <a:r>
              <a:rPr lang="ru-RU" dirty="0" smtClean="0"/>
              <a:t>Это общие атрибуты</a:t>
            </a:r>
            <a:r>
              <a:rPr lang="ru-RU" dirty="0"/>
              <a:t>! 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Суперкласс</a:t>
            </a:r>
            <a:r>
              <a:rPr lang="ru-RU" dirty="0"/>
              <a:t> «Фигура</a:t>
            </a:r>
            <a:r>
              <a:rPr lang="ru-RU" dirty="0" smtClean="0"/>
              <a:t>» имеет </a:t>
            </a:r>
            <a:r>
              <a:rPr lang="ru-RU" dirty="0"/>
              <a:t>два атрибута -</a:t>
            </a:r>
            <a:r>
              <a:rPr lang="ru-RU" i="1" dirty="0"/>
              <a:t>координаты</a:t>
            </a:r>
            <a:r>
              <a:rPr lang="ru-RU" dirty="0"/>
              <a:t> центра. Все остальные классы на этой диаграмме связаны с классом «Фигура» отношением обобщения, т. е. в них нужно доопределить только </a:t>
            </a:r>
            <a:r>
              <a:rPr lang="ru-RU" dirty="0" smtClean="0"/>
              <a:t>«недостающие» </a:t>
            </a:r>
            <a:r>
              <a:rPr lang="ru-RU" dirty="0"/>
              <a:t>атрибуты - радиус, ширину и высоту. Атрибуты, описывающие </a:t>
            </a:r>
            <a:r>
              <a:rPr lang="ru-RU" i="1" dirty="0"/>
              <a:t>координаты</a:t>
            </a:r>
            <a:r>
              <a:rPr lang="ru-RU" dirty="0"/>
              <a:t> центра, эти классы имеют изначально как потомки класса «Фигура» - они их наследуют.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Заметим</a:t>
            </a:r>
            <a:r>
              <a:rPr lang="ru-RU" dirty="0"/>
              <a:t>, что </a:t>
            </a:r>
            <a:r>
              <a:rPr lang="ru-RU" i="1" dirty="0"/>
              <a:t>операции</a:t>
            </a:r>
            <a:r>
              <a:rPr lang="ru-RU" dirty="0"/>
              <a:t> классов мы тут не рассматриваем: понятно, что с ними была бы та же история.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8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Полиморфизм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6048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dirty="0"/>
              <a:t>Классы-потомки </a:t>
            </a:r>
            <a:r>
              <a:rPr lang="ru-RU" sz="3400" dirty="0" smtClean="0"/>
              <a:t>наследуют </a:t>
            </a:r>
            <a:r>
              <a:rPr lang="ru-RU" sz="3400" dirty="0"/>
              <a:t>атрибуты и </a:t>
            </a:r>
            <a:r>
              <a:rPr lang="ru-RU" sz="3400" i="1" dirty="0"/>
              <a:t>операции</a:t>
            </a:r>
            <a:r>
              <a:rPr lang="ru-RU" sz="3400" dirty="0"/>
              <a:t> </a:t>
            </a:r>
            <a:r>
              <a:rPr lang="ru-RU" sz="3400" dirty="0" smtClean="0"/>
              <a:t>суперкласса. </a:t>
            </a:r>
            <a:r>
              <a:rPr lang="ru-RU" sz="3400" dirty="0"/>
              <a:t>Таким образом, они могут наследовать и их интерфейсы - то есть объекты абсолютно разной природы могут иметь один и тот же </a:t>
            </a:r>
            <a:r>
              <a:rPr lang="ru-RU" sz="3400" i="1" dirty="0" smtClean="0"/>
              <a:t>интерфейс</a:t>
            </a:r>
            <a:r>
              <a:rPr lang="ru-RU" sz="3400" dirty="0" smtClean="0"/>
              <a:t>.</a:t>
            </a:r>
          </a:p>
          <a:p>
            <a:pPr marL="0" indent="0">
              <a:buNone/>
            </a:pPr>
            <a:r>
              <a:rPr lang="ru-RU" sz="3400" dirty="0" smtClean="0">
                <a:solidFill>
                  <a:srgbClr val="0070C0"/>
                </a:solidFill>
              </a:rPr>
              <a:t>Так </a:t>
            </a:r>
            <a:r>
              <a:rPr lang="ru-RU" sz="3400" dirty="0">
                <a:solidFill>
                  <a:srgbClr val="0070C0"/>
                </a:solidFill>
              </a:rPr>
              <a:t>как же тогда определить, какого же все-таки класса </a:t>
            </a:r>
            <a:r>
              <a:rPr lang="ru-RU" sz="3400" i="1" dirty="0">
                <a:solidFill>
                  <a:srgbClr val="0070C0"/>
                </a:solidFill>
              </a:rPr>
              <a:t>объект</a:t>
            </a:r>
            <a:r>
              <a:rPr lang="ru-RU" sz="3400" dirty="0">
                <a:solidFill>
                  <a:srgbClr val="0070C0"/>
                </a:solidFill>
              </a:rPr>
              <a:t>?</a:t>
            </a:r>
            <a:r>
              <a:rPr lang="ru-RU" sz="3400" dirty="0"/>
              <a:t> </a:t>
            </a:r>
            <a:endParaRPr lang="ru-RU" sz="3400" dirty="0" smtClean="0"/>
          </a:p>
          <a:p>
            <a:pPr marL="0" indent="0">
              <a:buNone/>
            </a:pPr>
            <a:r>
              <a:rPr lang="ru-RU" sz="3400" dirty="0" smtClean="0"/>
              <a:t>Объекты </a:t>
            </a:r>
            <a:r>
              <a:rPr lang="ru-RU" sz="3400" dirty="0"/>
              <a:t>разной природы (или говоря проще, разных классов) могут поддерживать один и тот же </a:t>
            </a:r>
            <a:r>
              <a:rPr lang="ru-RU" sz="3400" i="1" dirty="0"/>
              <a:t>интерфейс</a:t>
            </a:r>
            <a:r>
              <a:rPr lang="ru-RU" sz="3400" dirty="0"/>
              <a:t> именно так, как того ожидает </a:t>
            </a:r>
            <a:r>
              <a:rPr lang="ru-RU" sz="3400" i="1" dirty="0"/>
              <a:t>пользователь</a:t>
            </a:r>
            <a:r>
              <a:rPr lang="ru-RU" sz="3400" dirty="0" smtClean="0"/>
              <a:t>. </a:t>
            </a:r>
            <a:r>
              <a:rPr lang="ru-RU" sz="3400" dirty="0"/>
              <a:t>Все рассмотренные фигуры имеют, например, операцию рисования на экране. С точки зрения пользователя в каждом случае это одно и то же действие. Однако реализованы эти </a:t>
            </a:r>
            <a:r>
              <a:rPr lang="ru-RU" sz="3400" i="1" dirty="0"/>
              <a:t>операции</a:t>
            </a:r>
            <a:r>
              <a:rPr lang="ru-RU" sz="3400" dirty="0"/>
              <a:t> </a:t>
            </a:r>
            <a:r>
              <a:rPr lang="ru-RU" sz="3400" dirty="0" smtClean="0"/>
              <a:t>по-разному: </a:t>
            </a:r>
            <a:r>
              <a:rPr lang="ru-RU" sz="3400" dirty="0"/>
              <a:t>процедура изображения прямоугольника сильно отличается от подобной процедуры для круга. </a:t>
            </a:r>
            <a:endParaRPr lang="ru-RU" sz="3400" dirty="0" smtClean="0"/>
          </a:p>
          <a:p>
            <a:pPr marL="0" indent="0">
              <a:buNone/>
            </a:pPr>
            <a:r>
              <a:rPr lang="ru-RU" sz="3400" dirty="0" smtClean="0"/>
              <a:t>Однако,</a:t>
            </a:r>
            <a:r>
              <a:rPr lang="ru-RU" sz="3400" dirty="0"/>
              <a:t> </a:t>
            </a:r>
            <a:r>
              <a:rPr lang="ru-RU" sz="3400" i="1" dirty="0" smtClean="0"/>
              <a:t>сигнатура</a:t>
            </a:r>
            <a:r>
              <a:rPr lang="ru-RU" sz="3400" dirty="0" smtClean="0"/>
              <a:t> </a:t>
            </a:r>
            <a:r>
              <a:rPr lang="ru-RU" sz="3400" dirty="0"/>
              <a:t>одна и та же! </a:t>
            </a:r>
            <a:endParaRPr lang="ru-RU" sz="3400" dirty="0" smtClean="0"/>
          </a:p>
          <a:p>
            <a:pPr marL="0" indent="0">
              <a:buNone/>
            </a:pPr>
            <a:endParaRPr lang="ru-RU" sz="3400" dirty="0"/>
          </a:p>
          <a:p>
            <a:pPr marL="0" indent="0">
              <a:buNone/>
            </a:pPr>
            <a:r>
              <a:rPr lang="ru-RU" sz="3400" dirty="0" smtClean="0"/>
              <a:t>Это возможно благодаря одному </a:t>
            </a:r>
            <a:r>
              <a:rPr lang="ru-RU" sz="3400" dirty="0"/>
              <a:t>из основных принципов </a:t>
            </a:r>
            <a:r>
              <a:rPr lang="ru-RU" sz="3400" i="1" dirty="0"/>
              <a:t>ООП</a:t>
            </a:r>
            <a:r>
              <a:rPr lang="ru-RU" sz="3400" dirty="0"/>
              <a:t> - </a:t>
            </a:r>
            <a:r>
              <a:rPr lang="ru-RU" sz="3400" b="1" dirty="0"/>
              <a:t>полиморфизму</a:t>
            </a:r>
            <a:r>
              <a:rPr lang="ru-RU" sz="3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9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Полиморфизм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Работа </a:t>
            </a:r>
            <a:r>
              <a:rPr lang="ru-RU" dirty="0"/>
              <a:t>механизма </a:t>
            </a:r>
            <a:r>
              <a:rPr lang="ru-RU" i="1" dirty="0"/>
              <a:t>полиморфизма</a:t>
            </a:r>
            <a:r>
              <a:rPr lang="ru-RU" dirty="0"/>
              <a:t> основана на совпадении сигнатуры метода, объявленного в интерфейсе, и сигнатуры самого метода. Методы внутри классов-потомков могут быть </a:t>
            </a:r>
            <a:r>
              <a:rPr lang="ru-RU" dirty="0" smtClean="0"/>
              <a:t>переопределены</a:t>
            </a:r>
            <a:r>
              <a:rPr lang="ru-RU" dirty="0"/>
              <a:t>, их реализации будут различными, а сигнатуры останутся неизменными.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Таким образом, </a:t>
            </a:r>
            <a:r>
              <a:rPr lang="ru-RU" dirty="0"/>
              <a:t>выполняя одни и те же </a:t>
            </a:r>
            <a:r>
              <a:rPr lang="ru-RU" i="1" dirty="0"/>
              <a:t>операции</a:t>
            </a:r>
            <a:r>
              <a:rPr lang="ru-RU" dirty="0"/>
              <a:t>, разные объекты могут вести себя по-разному.</a:t>
            </a:r>
          </a:p>
        </p:txBody>
      </p:sp>
    </p:spTree>
    <p:extLst>
      <p:ext uri="{BB962C8B-B14F-4D97-AF65-F5344CB8AC3E}">
        <p14:creationId xmlns:p14="http://schemas.microsoft.com/office/powerpoint/2010/main" val="28943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Полиморфизм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2" y="1600200"/>
            <a:ext cx="7960236" cy="4525963"/>
          </a:xfrm>
        </p:spPr>
      </p:pic>
    </p:spTree>
    <p:extLst>
      <p:ext uri="{BB962C8B-B14F-4D97-AF65-F5344CB8AC3E}">
        <p14:creationId xmlns:p14="http://schemas.microsoft.com/office/powerpoint/2010/main" val="36172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Полиморфизм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Полиморфизм</a:t>
            </a:r>
            <a:r>
              <a:rPr lang="ru-RU" dirty="0"/>
              <a:t> является основой для реализации </a:t>
            </a:r>
            <a:r>
              <a:rPr lang="ru-RU" i="1" dirty="0"/>
              <a:t>механизма интерфейсов</a:t>
            </a:r>
            <a:r>
              <a:rPr lang="ru-RU" dirty="0"/>
              <a:t> в языках программирования.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только </a:t>
            </a:r>
            <a:r>
              <a:rPr lang="ru-RU" i="1" dirty="0"/>
              <a:t>пользователь</a:t>
            </a:r>
            <a:r>
              <a:rPr lang="ru-RU" dirty="0"/>
              <a:t> обращается к некоторой </a:t>
            </a:r>
            <a:r>
              <a:rPr lang="ru-RU" i="1" dirty="0"/>
              <a:t>операции</a:t>
            </a:r>
            <a:r>
              <a:rPr lang="ru-RU" dirty="0"/>
              <a:t> через </a:t>
            </a:r>
            <a:r>
              <a:rPr lang="ru-RU" i="1" dirty="0"/>
              <a:t>интерфейс</a:t>
            </a:r>
            <a:r>
              <a:rPr lang="ru-RU" dirty="0"/>
              <a:t>, определяется фактический </a:t>
            </a:r>
            <a:r>
              <a:rPr lang="ru-RU" i="1" dirty="0" smtClean="0"/>
              <a:t>класс </a:t>
            </a:r>
            <a:r>
              <a:rPr lang="ru-RU" dirty="0" smtClean="0"/>
              <a:t>объекта </a:t>
            </a:r>
            <a:r>
              <a:rPr lang="ru-RU" dirty="0"/>
              <a:t>и вызывается соответствующая </a:t>
            </a:r>
            <a:r>
              <a:rPr lang="ru-RU" i="1" dirty="0"/>
              <a:t>операция класса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5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Зависимость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Ни один из объектов окружающего нас мира не существует сам по себе. Объекты находятся в определенных отношениях друг с другом. Один из типов таких отношений – это </a:t>
            </a:r>
            <a:r>
              <a:rPr lang="ru-RU" b="1" dirty="0"/>
              <a:t>зависимость</a:t>
            </a:r>
            <a:r>
              <a:rPr lang="ru-RU" dirty="0"/>
              <a:t>. Зависимость возникает тогда, когда реализация класса одного объекта зависит от спецификации операций класса другого объекта. И если изменится спецификация операций этого класса, нам неминуемо придется вносить изменения и в зависимый </a:t>
            </a:r>
            <a:r>
              <a:rPr lang="ru-RU" i="1" dirty="0"/>
              <a:t>класс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760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Классы </a:t>
            </a:r>
            <a:r>
              <a:rPr lang="ru-RU" dirty="0"/>
              <a:t>- это строительные блоки любой объектно-ориентированной системы. Они представляют собой описание совокупности объектов с общими атрибутами, операциями, отношениями и семантикой. При проектировании объектно-ориентированных систем диаграммы классов обязательны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i="1" dirty="0"/>
              <a:t>Классы</a:t>
            </a:r>
            <a:r>
              <a:rPr lang="ru-RU" dirty="0"/>
              <a:t> используются в процессе анализа предметной области для составления </a:t>
            </a:r>
            <a:r>
              <a:rPr lang="ru-RU" b="1" dirty="0"/>
              <a:t>словаря предметной области</a:t>
            </a:r>
            <a:r>
              <a:rPr lang="ru-RU" dirty="0"/>
              <a:t> разрабатываемой системы. Это могут быть как абстрактные понятия предметной области, так и классы, на которые опирается разработка и которые описывают программные или аппаратные сущности.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Зависимость</a:t>
            </a:r>
            <a:endParaRPr lang="ru-RU" sz="2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3" y="980728"/>
            <a:ext cx="8305287" cy="3672407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3528" y="4941168"/>
            <a:ext cx="8363272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Операция "Воспроизведение", реализуемая программой-</a:t>
            </a:r>
            <a:r>
              <a:rPr lang="ru-RU" sz="2000" dirty="0" err="1"/>
              <a:t>медиаплеером</a:t>
            </a:r>
            <a:r>
              <a:rPr lang="ru-RU" sz="2000" dirty="0"/>
              <a:t>, зависит </a:t>
            </a:r>
            <a:r>
              <a:rPr lang="ru-RU" sz="2000" dirty="0" smtClean="0"/>
              <a:t>от операции</a:t>
            </a:r>
            <a:r>
              <a:rPr lang="ru-RU" sz="2000" dirty="0"/>
              <a:t> "Декомпрессия", реализуемой кодеком. Если спецификация операции "Декомпрессия" изменится, придется менять код </a:t>
            </a:r>
            <a:r>
              <a:rPr lang="ru-RU" sz="2000" dirty="0" err="1"/>
              <a:t>медиаплеера</a:t>
            </a:r>
            <a:r>
              <a:rPr lang="ru-RU" sz="2000" dirty="0"/>
              <a:t>, иначе он просто не сможет работать с каким-то кодеком и, в лучшем случае, завершит свою работу с ошибкой. 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904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Зависимость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00969"/>
            <a:ext cx="7416823" cy="246614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9512" y="4509120"/>
            <a:ext cx="8507288" cy="2160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Другой вид отношений между объектами – это </a:t>
            </a:r>
            <a:r>
              <a:rPr lang="ru-RU" b="1" dirty="0"/>
              <a:t>ассоциация</a:t>
            </a:r>
            <a:r>
              <a:rPr lang="ru-RU" dirty="0"/>
              <a:t>. Это просто связь между объектами, по которой можно между ними перемещаться. Ассоциация может иметь имя, показывающее природу отношений между объектами, при этом в имени может указываться направление чтения связи при помощи треугольного маркера. Однонаправленная ассоциация может изображаться стрелкой.</a:t>
            </a:r>
          </a:p>
        </p:txBody>
      </p:sp>
    </p:spTree>
    <p:extLst>
      <p:ext uri="{BB962C8B-B14F-4D97-AF65-F5344CB8AC3E}">
        <p14:creationId xmlns:p14="http://schemas.microsoft.com/office/powerpoint/2010/main" val="33809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Зависимость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0" y="980728"/>
            <a:ext cx="7853708" cy="2664296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9512" y="4581128"/>
            <a:ext cx="8820472" cy="1728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Кроме направления ассоциации, мы можем указать на диаграмме </a:t>
            </a:r>
            <a:r>
              <a:rPr lang="ru-RU" i="1" dirty="0"/>
              <a:t>роли</a:t>
            </a:r>
            <a:r>
              <a:rPr lang="ru-RU" dirty="0"/>
              <a:t>, которые каждый </a:t>
            </a:r>
            <a:r>
              <a:rPr lang="ru-RU" i="1" dirty="0"/>
              <a:t>класс</a:t>
            </a:r>
            <a:r>
              <a:rPr lang="ru-RU" dirty="0"/>
              <a:t> играет в данном отношении, и </a:t>
            </a:r>
            <a:r>
              <a:rPr lang="ru-RU" i="1" dirty="0"/>
              <a:t>кратность</a:t>
            </a:r>
            <a:r>
              <a:rPr lang="ru-RU" dirty="0"/>
              <a:t>, то есть количество объектов, связанных отношением </a:t>
            </a:r>
          </a:p>
        </p:txBody>
      </p:sp>
    </p:spTree>
    <p:extLst>
      <p:ext uri="{BB962C8B-B14F-4D97-AF65-F5344CB8AC3E}">
        <p14:creationId xmlns:p14="http://schemas.microsoft.com/office/powerpoint/2010/main" val="40051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Зависимость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00" y="765173"/>
            <a:ext cx="6709976" cy="457938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5536" y="5301208"/>
            <a:ext cx="8291264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/>
              <a:t>Ассоциация</a:t>
            </a:r>
            <a:r>
              <a:rPr lang="ru-RU" dirty="0"/>
              <a:t> может объединять три и более класса. В этом случае она называется </a:t>
            </a:r>
            <a:r>
              <a:rPr lang="ru-RU" b="1" dirty="0"/>
              <a:t>n-</a:t>
            </a:r>
            <a:r>
              <a:rPr lang="ru-RU" b="1" dirty="0" err="1"/>
              <a:t>арной</a:t>
            </a:r>
            <a:r>
              <a:rPr lang="ru-RU" dirty="0"/>
              <a:t> и изображается ромбом на пересечении линий </a:t>
            </a:r>
          </a:p>
        </p:txBody>
      </p:sp>
    </p:spTree>
    <p:extLst>
      <p:ext uri="{BB962C8B-B14F-4D97-AF65-F5344CB8AC3E}">
        <p14:creationId xmlns:p14="http://schemas.microsoft.com/office/powerpoint/2010/main" val="15863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Ассоциация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7907860" cy="423949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5085184"/>
            <a:ext cx="8003232" cy="15121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 отношении между двумя классами сама </a:t>
            </a:r>
            <a:r>
              <a:rPr lang="ru-RU" i="1" dirty="0"/>
              <a:t>ассоциация</a:t>
            </a:r>
            <a:r>
              <a:rPr lang="ru-RU" dirty="0"/>
              <a:t> тоже может иметь свойства и, следовательно, тоже может быть представлена в виде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Ассоциация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733540" cy="568863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6237312"/>
            <a:ext cx="8003232" cy="504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Пример моделирования отношений между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23551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7145"/>
            <a:ext cx="8640960" cy="66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 Проектирование.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Пример: игра в Крестики-нолики.</a:t>
            </a:r>
          </a:p>
          <a:p>
            <a:r>
              <a:rPr lang="ru-RU" dirty="0" smtClean="0"/>
              <a:t>Описание игры (</a:t>
            </a:r>
            <a:r>
              <a:rPr lang="en-US" dirty="0">
                <a:hlinkClick r:id="rId2"/>
              </a:rPr>
              <a:t>https://ru.wikipedia.org/wiki/</a:t>
            </a:r>
            <a:r>
              <a:rPr lang="ru-RU" dirty="0" smtClean="0">
                <a:hlinkClick r:id="rId2"/>
              </a:rPr>
              <a:t>Крестики-нолики</a:t>
            </a:r>
            <a:r>
              <a:rPr lang="ru-RU" dirty="0" smtClean="0"/>
              <a:t>): </a:t>
            </a:r>
          </a:p>
          <a:p>
            <a:pPr lvl="1"/>
            <a:r>
              <a:rPr lang="ru-RU" dirty="0"/>
              <a:t>логическая </a:t>
            </a:r>
            <a:r>
              <a:rPr lang="ru-RU" b="1" dirty="0">
                <a:solidFill>
                  <a:srgbClr val="FF0000"/>
                </a:solidFill>
              </a:rPr>
              <a:t>игра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между двумя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противниками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на квадратном</a:t>
            </a:r>
            <a:r>
              <a:rPr lang="ru-RU" b="1" dirty="0"/>
              <a:t> </a:t>
            </a:r>
            <a:r>
              <a:rPr lang="ru-RU" b="1" dirty="0">
                <a:solidFill>
                  <a:srgbClr val="FF0000"/>
                </a:solidFill>
              </a:rPr>
              <a:t>поле</a:t>
            </a:r>
            <a:r>
              <a:rPr lang="ru-RU" b="1" dirty="0"/>
              <a:t> </a:t>
            </a:r>
            <a:r>
              <a:rPr lang="ru-RU" dirty="0"/>
              <a:t>3 на 3</a:t>
            </a:r>
            <a:r>
              <a:rPr lang="ru-RU" b="1" dirty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клетки</a:t>
            </a:r>
            <a:r>
              <a:rPr lang="ru-RU" dirty="0" smtClean="0"/>
              <a:t>. </a:t>
            </a:r>
            <a:r>
              <a:rPr lang="ru-RU" dirty="0"/>
              <a:t>Один из </a:t>
            </a:r>
            <a:r>
              <a:rPr lang="ru-RU" b="1" dirty="0">
                <a:solidFill>
                  <a:srgbClr val="FF0000"/>
                </a:solidFill>
              </a:rPr>
              <a:t>игроков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играет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«</a:t>
            </a:r>
            <a:r>
              <a:rPr lang="ru-RU" b="1" dirty="0">
                <a:solidFill>
                  <a:srgbClr val="FF0000"/>
                </a:solidFill>
              </a:rPr>
              <a:t>крестиками</a:t>
            </a:r>
            <a:r>
              <a:rPr lang="ru-RU" dirty="0"/>
              <a:t>», второй — «</a:t>
            </a:r>
            <a:r>
              <a:rPr lang="ru-RU" b="1" dirty="0">
                <a:solidFill>
                  <a:srgbClr val="FF0000"/>
                </a:solidFill>
              </a:rPr>
              <a:t>ноликами</a:t>
            </a:r>
            <a:r>
              <a:rPr lang="ru-RU" dirty="0" smtClean="0"/>
              <a:t>».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Игроки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поочередно </a:t>
            </a:r>
            <a:r>
              <a:rPr lang="ru-RU" b="1" dirty="0">
                <a:solidFill>
                  <a:srgbClr val="00B050"/>
                </a:solidFill>
              </a:rPr>
              <a:t>ставят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на свободные </a:t>
            </a:r>
            <a:r>
              <a:rPr lang="ru-RU" b="1" dirty="0">
                <a:solidFill>
                  <a:srgbClr val="FF0000"/>
                </a:solidFill>
              </a:rPr>
              <a:t>клетки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поля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3х3 </a:t>
            </a:r>
            <a:r>
              <a:rPr lang="ru-RU" b="1" dirty="0">
                <a:solidFill>
                  <a:srgbClr val="FF0000"/>
                </a:solidFill>
              </a:rPr>
              <a:t>знаки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(один всегда </a:t>
            </a:r>
            <a:r>
              <a:rPr lang="ru-RU" b="1" dirty="0">
                <a:solidFill>
                  <a:srgbClr val="FF0000"/>
                </a:solidFill>
              </a:rPr>
              <a:t>крестики</a:t>
            </a:r>
            <a:r>
              <a:rPr lang="ru-RU" dirty="0"/>
              <a:t>, другой всегда </a:t>
            </a:r>
            <a:r>
              <a:rPr lang="ru-RU" b="1" dirty="0">
                <a:solidFill>
                  <a:srgbClr val="FF0000"/>
                </a:solidFill>
              </a:rPr>
              <a:t>нолики</a:t>
            </a:r>
            <a:r>
              <a:rPr lang="ru-RU" dirty="0"/>
              <a:t>). Первый, выстроивший в ряд 3 своих </a:t>
            </a:r>
            <a:r>
              <a:rPr lang="ru-RU" b="1" dirty="0">
                <a:solidFill>
                  <a:srgbClr val="FF0000"/>
                </a:solidFill>
              </a:rPr>
              <a:t>фигуры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вертикально, горизонтально </a:t>
            </a:r>
            <a:r>
              <a:rPr lang="ru-RU" dirty="0"/>
              <a:t>или </a:t>
            </a:r>
            <a:r>
              <a:rPr lang="ru-RU" dirty="0" smtClean="0"/>
              <a:t>диагонально, </a:t>
            </a:r>
            <a:r>
              <a:rPr lang="ru-RU" b="1" dirty="0">
                <a:solidFill>
                  <a:srgbClr val="00B050"/>
                </a:solidFill>
              </a:rPr>
              <a:t>выигрывает</a:t>
            </a:r>
            <a:r>
              <a:rPr lang="ru-RU" dirty="0"/>
              <a:t>. Первый </a:t>
            </a:r>
            <a:r>
              <a:rPr lang="ru-RU" b="1" dirty="0">
                <a:solidFill>
                  <a:srgbClr val="FF0000"/>
                </a:solidFill>
              </a:rPr>
              <a:t>ход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делает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игрок</a:t>
            </a:r>
            <a:r>
              <a:rPr lang="ru-RU" dirty="0"/>
              <a:t>, ставящий </a:t>
            </a:r>
            <a:r>
              <a:rPr lang="ru-RU" b="1" dirty="0">
                <a:solidFill>
                  <a:srgbClr val="FF0000"/>
                </a:solidFill>
              </a:rPr>
              <a:t>крестики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6" name="Picture 2" descr="https://upload.wikimedia.org/wikipedia/ru/thumb/9/99/Xo_game.svg/220px-Xo_gam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24744"/>
            <a:ext cx="1400008" cy="130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словаря предметной области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Существительные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Игра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Противник, Игрок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Поле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Клетка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Знак, Фигура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Крестик, 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Нолик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Ход</a:t>
            </a:r>
          </a:p>
          <a:p>
            <a:r>
              <a:rPr lang="ru-RU" dirty="0" smtClean="0"/>
              <a:t>Глаголы</a:t>
            </a:r>
          </a:p>
          <a:p>
            <a:pPr lvl="1"/>
            <a:r>
              <a:rPr lang="ru-RU" b="1" dirty="0" smtClean="0">
                <a:solidFill>
                  <a:srgbClr val="00B050"/>
                </a:solidFill>
              </a:rPr>
              <a:t>Играть</a:t>
            </a:r>
          </a:p>
          <a:p>
            <a:pPr lvl="1"/>
            <a:r>
              <a:rPr lang="ru-RU" b="1" dirty="0" smtClean="0">
                <a:solidFill>
                  <a:srgbClr val="00B050"/>
                </a:solidFill>
              </a:rPr>
              <a:t>Ставить знаки, Делать ход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модели предметной области. Объекты.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78" y="1600200"/>
            <a:ext cx="6556844" cy="4525963"/>
          </a:xfrm>
        </p:spPr>
      </p:pic>
    </p:spTree>
    <p:extLst>
      <p:ext uri="{BB962C8B-B14F-4D97-AF65-F5344CB8AC3E}">
        <p14:creationId xmlns:p14="http://schemas.microsoft.com/office/powerpoint/2010/main" val="12901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 smtClean="0"/>
              <a:t>Диаграмма </a:t>
            </a:r>
            <a:r>
              <a:rPr lang="ru-RU" i="1" dirty="0"/>
              <a:t>классов </a:t>
            </a:r>
            <a:r>
              <a:rPr lang="ru-RU" dirty="0"/>
              <a:t>- это набор статических, декларативных элементов модели. Диаграммы классов могут применяться и при прямом проектировании, то есть в процессе разработки новой системы, и при обратном проектировании - описании существующих и используемых систем. </a:t>
            </a:r>
            <a:r>
              <a:rPr lang="ru-RU" i="1" dirty="0"/>
              <a:t>Информация с диаграммы классов напрямую отображается в исходный код приложения</a:t>
            </a:r>
            <a:r>
              <a:rPr lang="ru-RU" dirty="0"/>
              <a:t> - в большинстве существующих инструментов UML-моделирования возможна </a:t>
            </a:r>
            <a:r>
              <a:rPr lang="ru-RU" dirty="0" err="1"/>
              <a:t>кодогенерация</a:t>
            </a:r>
            <a:r>
              <a:rPr lang="ru-RU" dirty="0"/>
              <a:t> для определенного языка программирования (обычно </a:t>
            </a:r>
            <a:r>
              <a:rPr lang="ru-RU" dirty="0" err="1"/>
              <a:t>Java</a:t>
            </a:r>
            <a:r>
              <a:rPr lang="ru-RU" dirty="0"/>
              <a:t> или C++). Таким образом, диаграмма классов - </a:t>
            </a:r>
            <a:r>
              <a:rPr lang="ru-RU" i="1" dirty="0"/>
              <a:t>конечный результат проектирования и отправная точка процесса разработки.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6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модели предметной области. Отношения.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67" y="1600200"/>
            <a:ext cx="6606866" cy="4525963"/>
          </a:xfrm>
        </p:spPr>
      </p:pic>
    </p:spTree>
    <p:extLst>
      <p:ext uri="{BB962C8B-B14F-4D97-AF65-F5344CB8AC3E}">
        <p14:creationId xmlns:p14="http://schemas.microsoft.com/office/powerpoint/2010/main" val="38777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модели предметной области. Диаграмма классов.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" y="1600200"/>
            <a:ext cx="7383746" cy="4525963"/>
          </a:xfrm>
        </p:spPr>
      </p:pic>
    </p:spTree>
    <p:extLst>
      <p:ext uri="{BB962C8B-B14F-4D97-AF65-F5344CB8AC3E}">
        <p14:creationId xmlns:p14="http://schemas.microsoft.com/office/powerpoint/2010/main" val="33297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вариантов использования (</a:t>
            </a:r>
            <a:r>
              <a:rPr lang="en-US" dirty="0" smtClean="0"/>
              <a:t>use cases</a:t>
            </a:r>
            <a:r>
              <a:rPr lang="ru-RU" dirty="0" smtClean="0"/>
              <a:t>).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78" y="1600200"/>
            <a:ext cx="6543644" cy="4525963"/>
          </a:xfrm>
        </p:spPr>
      </p:pic>
    </p:spTree>
    <p:extLst>
      <p:ext uri="{BB962C8B-B14F-4D97-AF65-F5344CB8AC3E}">
        <p14:creationId xmlns:p14="http://schemas.microsoft.com/office/powerpoint/2010/main" val="11870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вариантов использования (</a:t>
            </a:r>
            <a:r>
              <a:rPr lang="en-US" dirty="0" smtClean="0"/>
              <a:t>use cases</a:t>
            </a:r>
            <a:r>
              <a:rPr lang="ru-RU" dirty="0" smtClean="0"/>
              <a:t>).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78" y="1600200"/>
            <a:ext cx="6543644" cy="4525963"/>
          </a:xfrm>
        </p:spPr>
      </p:pic>
    </p:spTree>
    <p:extLst>
      <p:ext uri="{BB962C8B-B14F-4D97-AF65-F5344CB8AC3E}">
        <p14:creationId xmlns:p14="http://schemas.microsoft.com/office/powerpoint/2010/main" val="16683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вариантов использования (</a:t>
            </a:r>
            <a:r>
              <a:rPr lang="en-US" dirty="0" smtClean="0"/>
              <a:t>use cases</a:t>
            </a:r>
            <a:r>
              <a:rPr lang="ru-RU" dirty="0" smtClean="0"/>
              <a:t>).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78" y="1600200"/>
            <a:ext cx="6543644" cy="4525963"/>
          </a:xfrm>
        </p:spPr>
      </p:pic>
    </p:spTree>
    <p:extLst>
      <p:ext uri="{BB962C8B-B14F-4D97-AF65-F5344CB8AC3E}">
        <p14:creationId xmlns:p14="http://schemas.microsoft.com/office/powerpoint/2010/main" val="33868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взаимодействия. Начало.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79" y="1600200"/>
            <a:ext cx="5048441" cy="4525963"/>
          </a:xfrm>
        </p:spPr>
      </p:pic>
    </p:spTree>
    <p:extLst>
      <p:ext uri="{BB962C8B-B14F-4D97-AF65-F5344CB8AC3E}">
        <p14:creationId xmlns:p14="http://schemas.microsoft.com/office/powerpoint/2010/main" val="21014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взаимодействия. Продолжение.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53" y="1600200"/>
            <a:ext cx="5885694" cy="4525963"/>
          </a:xfrm>
        </p:spPr>
      </p:pic>
    </p:spTree>
    <p:extLst>
      <p:ext uri="{BB962C8B-B14F-4D97-AF65-F5344CB8AC3E}">
        <p14:creationId xmlns:p14="http://schemas.microsoft.com/office/powerpoint/2010/main" val="31843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взаимодействия. Финальная версия.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47" y="1600200"/>
            <a:ext cx="6837506" cy="4525963"/>
          </a:xfrm>
        </p:spPr>
      </p:pic>
    </p:spTree>
    <p:extLst>
      <p:ext uri="{BB962C8B-B14F-4D97-AF65-F5344CB8AC3E}">
        <p14:creationId xmlns:p14="http://schemas.microsoft.com/office/powerpoint/2010/main" val="3969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классов. Классы.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657" y="1600200"/>
            <a:ext cx="62806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классов. </a:t>
            </a:r>
            <a:r>
              <a:rPr lang="ru-RU" dirty="0" smtClean="0"/>
              <a:t>Связи.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9854"/>
            <a:ext cx="8229600" cy="42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43204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976664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№ 1.</a:t>
            </a:r>
            <a:endParaRPr lang="ru-RU" dirty="0"/>
          </a:p>
        </p:txBody>
      </p:sp>
      <p:pic>
        <p:nvPicPr>
          <p:cNvPr id="1026" name="Picture 2" descr="E:\ООП\03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5760640" cy="48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1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классов. </a:t>
            </a:r>
            <a:r>
              <a:rPr lang="ru-RU" dirty="0" smtClean="0"/>
              <a:t>Свойства и связанные с ними методы.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800" y="1628800"/>
            <a:ext cx="73904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классов. </a:t>
            </a:r>
            <a:r>
              <a:rPr lang="ru-RU" dirty="0" smtClean="0"/>
              <a:t>Методы. 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939" y="1600200"/>
            <a:ext cx="655012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классов. Класс Игр</a:t>
            </a:r>
            <a:r>
              <a:rPr lang="ru-RU" dirty="0"/>
              <a:t>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void</a:t>
            </a:r>
            <a:r>
              <a:rPr lang="ru-RU" dirty="0"/>
              <a:t> </a:t>
            </a:r>
            <a:r>
              <a:rPr lang="ru-RU" dirty="0" err="1"/>
              <a:t>НачатьИгру</a:t>
            </a:r>
            <a:r>
              <a:rPr lang="ru-RU" dirty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инициализация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Поле </a:t>
            </a:r>
            <a:r>
              <a:rPr lang="ru-RU" dirty="0" err="1"/>
              <a:t>игровоеПоле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 smtClean="0"/>
              <a:t>Поле();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Игрок </a:t>
            </a:r>
            <a:r>
              <a:rPr lang="ru-RU" dirty="0" err="1" smtClean="0"/>
              <a:t>игрокКрестиком</a:t>
            </a:r>
            <a:r>
              <a:rPr lang="ru-RU" dirty="0" smtClean="0"/>
              <a:t> </a:t>
            </a:r>
            <a:r>
              <a:rPr lang="ru-RU" dirty="0" smtClean="0"/>
              <a:t>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 smtClean="0"/>
              <a:t>Игрок(</a:t>
            </a:r>
            <a:r>
              <a:rPr lang="en-US" dirty="0" smtClean="0">
                <a:solidFill>
                  <a:schemeClr val="accent1"/>
                </a:solidFill>
              </a:rPr>
              <a:t>this</a:t>
            </a:r>
            <a:r>
              <a:rPr lang="en-US" dirty="0" smtClean="0"/>
              <a:t>, </a:t>
            </a:r>
            <a:r>
              <a:rPr lang="ru-RU" dirty="0" err="1" smtClean="0"/>
              <a:t>Знак.Крестик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/>
              <a:t>Игрок </a:t>
            </a:r>
            <a:r>
              <a:rPr lang="ru-RU" dirty="0" err="1" smtClean="0"/>
              <a:t>игрокНоликом</a:t>
            </a:r>
            <a:r>
              <a:rPr lang="ru-RU" dirty="0" smtClean="0"/>
              <a:t> </a:t>
            </a:r>
            <a:r>
              <a:rPr lang="ru-RU" dirty="0" smtClean="0"/>
              <a:t>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/>
              <a:t>Игрок(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, </a:t>
            </a:r>
            <a:r>
              <a:rPr lang="ru-RU" dirty="0" err="1"/>
              <a:t>Знак.Крестик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Игрок </a:t>
            </a:r>
            <a:r>
              <a:rPr lang="ru-RU" dirty="0" err="1"/>
              <a:t>текущийИгрок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ru-RU" dirty="0" err="1" smtClean="0"/>
              <a:t>игрокКрестиком</a:t>
            </a:r>
            <a:r>
              <a:rPr lang="ru-RU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Крестик ходит первым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dirty="0" err="1" smtClean="0"/>
              <a:t>текущийИгрок.СделатьХод</a:t>
            </a:r>
            <a:r>
              <a:rPr lang="ru-RU" dirty="0" smtClean="0"/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dirty="0" err="1" smtClean="0"/>
              <a:t>текущийИгрок</a:t>
            </a:r>
            <a:r>
              <a:rPr lang="ru-RU" dirty="0" smtClean="0"/>
              <a:t> = </a:t>
            </a:r>
            <a:r>
              <a:rPr lang="ru-RU" dirty="0" err="1" smtClean="0"/>
              <a:t>текущийИгрок</a:t>
            </a:r>
            <a:r>
              <a:rPr lang="ru-RU" dirty="0" smtClean="0"/>
              <a:t> == </a:t>
            </a:r>
            <a:r>
              <a:rPr lang="ru-RU" dirty="0" err="1"/>
              <a:t>игрокКрестиком</a:t>
            </a:r>
            <a:r>
              <a:rPr lang="ru-RU" dirty="0"/>
              <a:t> </a:t>
            </a:r>
            <a:r>
              <a:rPr lang="ru-RU" dirty="0" smtClean="0"/>
              <a:t>?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ru-RU" dirty="0" err="1" smtClean="0"/>
              <a:t>игрокНоликом</a:t>
            </a:r>
            <a:r>
              <a:rPr lang="ru-RU" dirty="0" smtClean="0"/>
              <a:t> : </a:t>
            </a:r>
            <a:r>
              <a:rPr lang="ru-RU" dirty="0" err="1" smtClean="0"/>
              <a:t>игрокКрестиком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меняем текущего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 smtClean="0"/>
              <a:t>!</a:t>
            </a:r>
            <a:r>
              <a:rPr lang="ru-RU" dirty="0" err="1" smtClean="0"/>
              <a:t>игровоеПоле.ЕстьЛиПолнаяЛиния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 smtClean="0"/>
              <a:t>)</a:t>
            </a:r>
            <a:r>
              <a:rPr lang="en-US" dirty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сообщаем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игрокам результат – код пропущен для краткости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классов. Класс Игрок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void </a:t>
            </a:r>
            <a:r>
              <a:rPr lang="ru-RU" dirty="0" err="1"/>
              <a:t>СделатьХод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success;</a:t>
            </a: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do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пользователь вводит клетку, в которую он делает ход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пробуем сделать ход в эту клетку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success = </a:t>
            </a:r>
            <a:r>
              <a:rPr lang="ru-RU" dirty="0" err="1" smtClean="0"/>
              <a:t>ТекущаяИгра.ПолучитьПоле</a:t>
            </a:r>
            <a:r>
              <a:rPr lang="ru-RU" dirty="0" smtClean="0"/>
              <a:t>().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err="1" smtClean="0"/>
              <a:t>ПолучитьКлетку</a:t>
            </a:r>
            <a:r>
              <a:rPr lang="ru-RU" dirty="0" smtClean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Поставить(</a:t>
            </a:r>
            <a:r>
              <a:rPr lang="ru-RU" dirty="0" err="1"/>
              <a:t>МойЗнак</a:t>
            </a:r>
            <a:r>
              <a:rPr lang="ru-RU" dirty="0" smtClean="0"/>
              <a:t>))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 smtClean="0">
                <a:solidFill>
                  <a:srgbClr val="0070C0"/>
                </a:solidFill>
              </a:rPr>
              <a:t>while</a:t>
            </a:r>
            <a:r>
              <a:rPr lang="en-US" dirty="0" smtClean="0"/>
              <a:t> (!success);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пока не получится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классов. Класс Клетка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bool </a:t>
            </a:r>
            <a:r>
              <a:rPr lang="ru-RU" dirty="0" smtClean="0"/>
              <a:t>Поставить(</a:t>
            </a:r>
            <a:r>
              <a:rPr lang="ru-RU" dirty="0" err="1" smtClean="0"/>
              <a:t>новыйЗнак</a:t>
            </a:r>
            <a:r>
              <a:rPr lang="ru-RU" dirty="0" smtClean="0"/>
              <a:t> : Знак)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(</a:t>
            </a:r>
            <a:r>
              <a:rPr lang="ru-RU" dirty="0" smtClean="0"/>
              <a:t>Проверить(</a:t>
            </a:r>
            <a:r>
              <a:rPr lang="ru-RU" dirty="0" err="1" smtClean="0"/>
              <a:t>новыйЗнак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если разрешено ставить, то ставим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ru-RU" dirty="0" err="1" smtClean="0"/>
              <a:t>ЗнакВКлетке</a:t>
            </a:r>
            <a:r>
              <a:rPr lang="ru-RU" dirty="0" smtClean="0"/>
              <a:t> = </a:t>
            </a:r>
            <a:r>
              <a:rPr lang="ru-RU" dirty="0" err="1" smtClean="0"/>
              <a:t>новыйЗнак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ru-RU" dirty="0" err="1" smtClean="0"/>
              <a:t>МоёПоле.Обновить</a:t>
            </a:r>
            <a:r>
              <a:rPr lang="ru-RU" dirty="0" smtClean="0"/>
              <a:t>();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вызываем перерисовку поля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return true;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else return false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иначе, говорим, что не смогли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private </a:t>
            </a:r>
            <a:r>
              <a:rPr lang="en-US" dirty="0">
                <a:solidFill>
                  <a:schemeClr val="accent1"/>
                </a:solidFill>
              </a:rPr>
              <a:t>bool </a:t>
            </a:r>
            <a:r>
              <a:rPr lang="ru-RU" dirty="0" smtClean="0"/>
              <a:t>Проверить(</a:t>
            </a:r>
            <a:r>
              <a:rPr lang="ru-RU" dirty="0" err="1" smtClean="0"/>
              <a:t>новыйЗнак</a:t>
            </a:r>
            <a:r>
              <a:rPr lang="ru-RU" dirty="0" smtClean="0"/>
              <a:t> </a:t>
            </a:r>
            <a:r>
              <a:rPr lang="ru-RU" dirty="0"/>
              <a:t>: Знак)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//</a:t>
            </a:r>
            <a:r>
              <a:rPr lang="ru-RU" dirty="0" smtClean="0">
                <a:solidFill>
                  <a:srgbClr val="00B050"/>
                </a:solidFill>
              </a:rPr>
              <a:t>разрешаем ставить только в пустые клетки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</a:t>
            </a:r>
            <a:r>
              <a:rPr lang="ru-RU" dirty="0" err="1" smtClean="0"/>
              <a:t>ЗнакВКлетке</a:t>
            </a:r>
            <a:r>
              <a:rPr lang="ru-RU" dirty="0" smtClean="0"/>
              <a:t> == </a:t>
            </a:r>
            <a:r>
              <a:rPr lang="ru-RU" dirty="0" err="1" smtClean="0"/>
              <a:t>Знак.Пусто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в модели</a:t>
            </a:r>
            <a:endParaRPr lang="en-US" dirty="0"/>
          </a:p>
        </p:txBody>
      </p:sp>
      <p:pic>
        <p:nvPicPr>
          <p:cNvPr id="1026" name="Picture 2" descr="http://pic.floopa.us/uploads/102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02" y="1600200"/>
            <a:ext cx="447699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47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Расширяем сценарии использования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415" y="1600200"/>
            <a:ext cx="65411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5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Вспоминаем модель предметной области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" y="1600200"/>
            <a:ext cx="7383746" cy="4525963"/>
          </a:xfrm>
        </p:spPr>
      </p:pic>
    </p:spTree>
    <p:extLst>
      <p:ext uri="{BB962C8B-B14F-4D97-AF65-F5344CB8AC3E}">
        <p14:creationId xmlns:p14="http://schemas.microsoft.com/office/powerpoint/2010/main" val="2780153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Расширяем диаграмму классов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798" y="1600200"/>
            <a:ext cx="660440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74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Расширяем код классов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Класс Игрок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</a:t>
            </a:r>
            <a:r>
              <a:rPr lang="ru-RU" b="1" dirty="0" smtClean="0"/>
              <a:t>Ход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 err="1" smtClean="0"/>
              <a:t>СделатьХод</a:t>
            </a:r>
            <a:r>
              <a:rPr lang="ru-RU" dirty="0"/>
              <a:t>()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Поставить(</a:t>
            </a:r>
            <a:r>
              <a:rPr lang="ru-RU" dirty="0" err="1"/>
              <a:t>МойЗнак</a:t>
            </a:r>
            <a:r>
              <a:rPr lang="ru-RU" dirty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ru-RU" b="1" dirty="0" smtClean="0"/>
              <a:t>Ход(</a:t>
            </a:r>
            <a:r>
              <a:rPr lang="en-US" b="1" dirty="0" smtClean="0"/>
              <a:t>X, Y, </a:t>
            </a:r>
            <a:r>
              <a:rPr lang="ru-RU" b="1" dirty="0" err="1" smtClean="0"/>
              <a:t>МойЗнак</a:t>
            </a:r>
            <a:r>
              <a:rPr lang="ru-RU" b="1" dirty="0" smtClean="0"/>
              <a:t>)</a:t>
            </a:r>
            <a:r>
              <a:rPr lang="en-US" b="1" dirty="0" smtClean="0"/>
              <a:t>;</a:t>
            </a:r>
            <a:endParaRPr lang="en-US" b="1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/>
              <a:t>Класс Игра, метод </a:t>
            </a:r>
            <a:r>
              <a:rPr lang="ru-RU" dirty="0" err="1"/>
              <a:t>НачатьИгру</a:t>
            </a:r>
            <a:r>
              <a:rPr lang="ru-RU" dirty="0"/>
              <a:t>():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b="1" dirty="0"/>
              <a:t>Ход </a:t>
            </a:r>
            <a:r>
              <a:rPr lang="ru-RU" b="1" dirty="0" err="1"/>
              <a:t>новыйХод</a:t>
            </a:r>
            <a:r>
              <a:rPr lang="ru-RU" b="1" dirty="0"/>
              <a:t> = </a:t>
            </a:r>
            <a:r>
              <a:rPr lang="ru-RU" dirty="0" err="1"/>
              <a:t>ТекущийИгрок.СделатьХод</a:t>
            </a:r>
            <a:r>
              <a:rPr lang="ru-RU" dirty="0"/>
              <a:t>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 err="1"/>
              <a:t>История.Добавить</a:t>
            </a:r>
            <a:r>
              <a:rPr lang="ru-RU" b="1" dirty="0"/>
              <a:t>(</a:t>
            </a:r>
            <a:r>
              <a:rPr lang="ru-RU" b="1" dirty="0" err="1"/>
              <a:t>новыйХод</a:t>
            </a:r>
            <a:r>
              <a:rPr lang="ru-RU" b="1" dirty="0"/>
              <a:t>);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 err="1"/>
              <a:t>СменитьТекущегоИгрока</a:t>
            </a:r>
            <a:r>
              <a:rPr lang="ru-RU" dirty="0"/>
              <a:t>();</a:t>
            </a:r>
          </a:p>
          <a:p>
            <a:pPr marL="400050" lvl="1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!</a:t>
            </a:r>
            <a:r>
              <a:rPr lang="ru-RU" dirty="0" err="1"/>
              <a:t>ИгровоеПоле.ЕстьЛиПолнаяЛиния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)</a:t>
            </a:r>
            <a:r>
              <a:rPr lang="en-US" dirty="0"/>
              <a:t>;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1" y="836712"/>
            <a:ext cx="8089497" cy="3960440"/>
          </a:xfrm>
        </p:spPr>
      </p:pic>
      <p:sp>
        <p:nvSpPr>
          <p:cNvPr id="5" name="Прямоугольник 4"/>
          <p:cNvSpPr/>
          <p:nvPr/>
        </p:nvSpPr>
        <p:spPr>
          <a:xfrm>
            <a:off x="611560" y="5618857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Эта диаграмма описывает предметную область задачи об автоматизации работы некоего вуза или учебного центра. На концах связей есть обозначения кратности.</a:t>
            </a:r>
          </a:p>
        </p:txBody>
      </p:sp>
    </p:spTree>
    <p:extLst>
      <p:ext uri="{BB962C8B-B14F-4D97-AF65-F5344CB8AC3E}">
        <p14:creationId xmlns:p14="http://schemas.microsoft.com/office/powerpoint/2010/main" val="39733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как же наследование и полиморфизм?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447" y="1600200"/>
            <a:ext cx="655910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8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 Игра (вариант с отдельными классами Игроков)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void</a:t>
            </a:r>
            <a:r>
              <a:rPr lang="ru-RU" dirty="0"/>
              <a:t> </a:t>
            </a:r>
            <a:r>
              <a:rPr lang="ru-RU" dirty="0" err="1"/>
              <a:t>НачатьИгру</a:t>
            </a:r>
            <a:r>
              <a:rPr lang="ru-RU" dirty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инициализация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Поле </a:t>
            </a:r>
            <a:r>
              <a:rPr lang="ru-RU" dirty="0" err="1"/>
              <a:t>игровоеПоле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 smtClean="0"/>
              <a:t>Поле</a:t>
            </a:r>
            <a:r>
              <a:rPr lang="ru-RU" dirty="0" smtClean="0"/>
              <a:t>();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//</a:t>
            </a:r>
            <a:r>
              <a:rPr lang="ru-RU" b="1" dirty="0" smtClean="0">
                <a:solidFill>
                  <a:srgbClr val="00B050"/>
                </a:solidFill>
              </a:rPr>
              <a:t>убрали зависимость от </a:t>
            </a:r>
            <a:r>
              <a:rPr lang="ru-RU" b="1" dirty="0" err="1" smtClean="0">
                <a:solidFill>
                  <a:srgbClr val="00B050"/>
                </a:solidFill>
              </a:rPr>
              <a:t>энума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ru-RU" b="1" dirty="0" err="1" smtClean="0"/>
              <a:t>ИгрокКрестиком</a:t>
            </a:r>
            <a:r>
              <a:rPr lang="ru-RU" b="1" dirty="0" smtClean="0"/>
              <a:t> крестик </a:t>
            </a:r>
            <a:r>
              <a:rPr lang="ru-RU" b="1" dirty="0" smtClean="0"/>
              <a:t>= </a:t>
            </a:r>
            <a:r>
              <a:rPr lang="en-US" b="1" dirty="0" smtClean="0">
                <a:solidFill>
                  <a:schemeClr val="accent1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ru-RU" b="1" dirty="0" err="1" smtClean="0"/>
              <a:t>ИгрокКрестиком</a:t>
            </a:r>
            <a:r>
              <a:rPr lang="ru-RU" b="1" dirty="0" smtClean="0"/>
              <a:t>(</a:t>
            </a:r>
            <a:r>
              <a:rPr lang="en-US" b="1" dirty="0" smtClean="0">
                <a:solidFill>
                  <a:schemeClr val="accent1"/>
                </a:solidFill>
              </a:rPr>
              <a:t>this</a:t>
            </a:r>
            <a:r>
              <a:rPr lang="ru-RU" b="1" dirty="0" smtClean="0"/>
              <a:t>); </a:t>
            </a:r>
            <a:r>
              <a:rPr lang="ru-RU" b="1" dirty="0" smtClean="0"/>
              <a:t>	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err="1" smtClean="0"/>
              <a:t>ИгрокНоликом</a:t>
            </a:r>
            <a:r>
              <a:rPr lang="ru-RU" b="1" dirty="0" smtClean="0"/>
              <a:t> нолик </a:t>
            </a:r>
            <a:r>
              <a:rPr lang="ru-RU" b="1" dirty="0" smtClean="0"/>
              <a:t>= </a:t>
            </a:r>
            <a:r>
              <a:rPr lang="en-US" b="1" dirty="0" smtClean="0">
                <a:solidFill>
                  <a:schemeClr val="accent1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ru-RU" b="1" dirty="0" err="1" smtClean="0"/>
              <a:t>ИгрокНоликом</a:t>
            </a:r>
            <a:r>
              <a:rPr lang="ru-RU" b="1" dirty="0" smtClean="0"/>
              <a:t>(</a:t>
            </a:r>
            <a:r>
              <a:rPr lang="en-US" b="1" dirty="0" smtClean="0">
                <a:solidFill>
                  <a:schemeClr val="accent1"/>
                </a:solidFill>
              </a:rPr>
              <a:t>this</a:t>
            </a:r>
            <a:r>
              <a:rPr lang="ru-RU" b="1" dirty="0" smtClean="0"/>
              <a:t>);</a:t>
            </a:r>
            <a:endParaRPr lang="ru-RU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Игрок </a:t>
            </a:r>
            <a:r>
              <a:rPr lang="ru-RU" dirty="0" err="1" smtClean="0"/>
              <a:t>текущийИгрок</a:t>
            </a:r>
            <a:r>
              <a:rPr lang="ru-RU" dirty="0" smtClean="0"/>
              <a:t> </a:t>
            </a:r>
            <a:r>
              <a:rPr lang="ru-RU" dirty="0" smtClean="0"/>
              <a:t>= </a:t>
            </a:r>
            <a:r>
              <a:rPr lang="ru-RU" dirty="0" smtClean="0"/>
              <a:t>крестик;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Крестик ходит первым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dirty="0" err="1" smtClean="0"/>
              <a:t>текущийИгрок.СделатьХод</a:t>
            </a:r>
            <a:r>
              <a:rPr lang="ru-RU" dirty="0" smtClean="0"/>
              <a:t>();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ru-RU" dirty="0" err="1" smtClean="0"/>
              <a:t>текущийИгрок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/>
              <a:t>текущийИгрок</a:t>
            </a:r>
            <a:r>
              <a:rPr lang="ru-RU" dirty="0"/>
              <a:t> == </a:t>
            </a:r>
            <a:r>
              <a:rPr lang="ru-RU" dirty="0" smtClean="0"/>
              <a:t>крестик </a:t>
            </a:r>
            <a:r>
              <a:rPr lang="ru-RU" dirty="0"/>
              <a:t>? </a:t>
            </a:r>
          </a:p>
          <a:p>
            <a:pPr marL="0" indent="0">
              <a:buNone/>
            </a:pPr>
            <a:r>
              <a:rPr lang="ru-RU" dirty="0"/>
              <a:t>			</a:t>
            </a:r>
            <a:r>
              <a:rPr lang="ru-RU" dirty="0" smtClean="0"/>
              <a:t>нолик </a:t>
            </a:r>
            <a:r>
              <a:rPr lang="ru-RU" dirty="0"/>
              <a:t>: </a:t>
            </a:r>
            <a:r>
              <a:rPr lang="ru-RU" dirty="0" smtClean="0"/>
              <a:t>крестик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меняем текущего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!</a:t>
            </a:r>
            <a:r>
              <a:rPr lang="ru-RU" dirty="0" err="1" smtClean="0"/>
              <a:t>ИгровоеПоле.ЕстьЛиПолнаяЛиния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sz="3300" dirty="0" smtClean="0">
                <a:solidFill>
                  <a:srgbClr val="00B050"/>
                </a:solidFill>
              </a:rPr>
              <a:t>//</a:t>
            </a:r>
            <a:r>
              <a:rPr lang="ru-RU" sz="3300" dirty="0" smtClean="0">
                <a:solidFill>
                  <a:srgbClr val="00B050"/>
                </a:solidFill>
              </a:rPr>
              <a:t>сообщаем </a:t>
            </a:r>
            <a:r>
              <a:rPr lang="en-US" sz="3300" dirty="0" smtClean="0">
                <a:solidFill>
                  <a:srgbClr val="00B050"/>
                </a:solidFill>
              </a:rPr>
              <a:t> </a:t>
            </a:r>
            <a:r>
              <a:rPr lang="ru-RU" sz="3300" dirty="0" smtClean="0">
                <a:solidFill>
                  <a:srgbClr val="00B050"/>
                </a:solidFill>
              </a:rPr>
              <a:t>игрокам результат </a:t>
            </a:r>
            <a:r>
              <a:rPr lang="ru-RU" sz="3300" dirty="0">
                <a:solidFill>
                  <a:srgbClr val="00B050"/>
                </a:solidFill>
              </a:rPr>
              <a:t>– код пропущен для краткости</a:t>
            </a:r>
            <a:endParaRPr lang="ru-RU" sz="33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Неоптимальный вариант с наследованием (не делайте так)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Класс </a:t>
            </a:r>
            <a:r>
              <a:rPr lang="ru-RU" dirty="0" err="1" smtClean="0"/>
              <a:t>ИгрокКрестиком</a:t>
            </a:r>
            <a:endParaRPr lang="ru-RU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</a:t>
            </a:r>
            <a:r>
              <a:rPr lang="ru-RU" dirty="0"/>
              <a:t>Ход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/>
              <a:t>СделатьХод</a:t>
            </a:r>
            <a:r>
              <a:rPr lang="ru-RU" dirty="0" smtClean="0"/>
              <a:t>()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 smtClean="0"/>
              <a:t>Знак </a:t>
            </a:r>
            <a:r>
              <a:rPr lang="ru-RU" b="1" dirty="0" err="1" smtClean="0"/>
              <a:t>мойЗнак</a:t>
            </a:r>
            <a:r>
              <a:rPr lang="ru-RU" b="1" dirty="0" smtClean="0"/>
              <a:t> = </a:t>
            </a:r>
            <a:r>
              <a:rPr lang="ru-RU" b="1" dirty="0" err="1" smtClean="0"/>
              <a:t>Знак.Крестик</a:t>
            </a:r>
            <a:r>
              <a:rPr lang="ru-RU" b="1" dirty="0" smtClean="0"/>
              <a:t>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 smtClean="0"/>
              <a:t>Поставить(</a:t>
            </a:r>
            <a:r>
              <a:rPr lang="ru-RU" b="1" dirty="0" err="1" smtClean="0"/>
              <a:t>мойЗнак</a:t>
            </a:r>
            <a:r>
              <a:rPr lang="ru-RU" dirty="0" smtClean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Ход(</a:t>
            </a:r>
            <a:r>
              <a:rPr lang="en-US" dirty="0"/>
              <a:t>X, Y, </a:t>
            </a:r>
            <a:r>
              <a:rPr lang="ru-RU" b="1" dirty="0" err="1" smtClean="0"/>
              <a:t>мойЗнак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457200" indent="-457200"/>
            <a:r>
              <a:rPr lang="ru-RU" dirty="0"/>
              <a:t>Класс </a:t>
            </a:r>
            <a:r>
              <a:rPr lang="ru-RU" dirty="0" err="1" smtClean="0"/>
              <a:t>ИгрокНоликом</a:t>
            </a:r>
            <a:r>
              <a:rPr lang="ru-RU" dirty="0" smtClean="0"/>
              <a:t> – аналогичен. </a:t>
            </a:r>
            <a:r>
              <a:rPr lang="ru-RU" b="1" dirty="0" smtClean="0"/>
              <a:t>Повторение кода – это плохо. </a:t>
            </a:r>
            <a:endParaRPr lang="ru-RU" b="1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63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Улучшаем дизайн – убираем дублирование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447" y="1600200"/>
            <a:ext cx="655910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40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Оптимизированный вариант с наследованием.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 marL="457200" indent="-457200"/>
            <a:r>
              <a:rPr lang="ru-RU" dirty="0" smtClean="0"/>
              <a:t>Абстрактный класс Игрок		</a:t>
            </a:r>
            <a:endParaRPr lang="en-US" dirty="0" smtClean="0"/>
          </a:p>
          <a:p>
            <a:pPr marL="400050" lvl="1" indent="0">
              <a:buNone/>
            </a:pPr>
            <a:endParaRPr lang="ru-RU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abstract private </a:t>
            </a:r>
            <a:r>
              <a:rPr lang="ru-RU" b="1" dirty="0" smtClean="0"/>
              <a:t>Знак</a:t>
            </a:r>
            <a:r>
              <a:rPr lang="ru-RU" b="1" dirty="0" smtClean="0">
                <a:solidFill>
                  <a:schemeClr val="accent1"/>
                </a:solidFill>
              </a:rPr>
              <a:t> </a:t>
            </a:r>
            <a:r>
              <a:rPr lang="ru-RU" b="1" dirty="0" err="1" smtClean="0"/>
              <a:t>МойЗнак</a:t>
            </a:r>
            <a:r>
              <a:rPr lang="ru-RU" b="1" dirty="0" smtClean="0"/>
              <a:t>()</a:t>
            </a:r>
            <a:r>
              <a:rPr lang="en-US" b="1" dirty="0"/>
              <a:t> </a:t>
            </a:r>
            <a:endParaRPr lang="en-US" b="1" dirty="0" smtClean="0"/>
          </a:p>
          <a:p>
            <a:pPr marL="400050" lvl="1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</a:t>
            </a:r>
            <a:r>
              <a:rPr lang="ru-RU" dirty="0"/>
              <a:t>Ход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/>
              <a:t>СделатьХод</a:t>
            </a:r>
            <a:r>
              <a:rPr lang="ru-RU" dirty="0" smtClean="0"/>
              <a:t>()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 smtClean="0"/>
              <a:t>Знак </a:t>
            </a:r>
            <a:r>
              <a:rPr lang="ru-RU" b="1" dirty="0" err="1" smtClean="0"/>
              <a:t>мойЗнак</a:t>
            </a:r>
            <a:r>
              <a:rPr lang="ru-RU" b="1" dirty="0" smtClean="0"/>
              <a:t> = </a:t>
            </a:r>
            <a:r>
              <a:rPr lang="ru-RU" b="1" dirty="0" err="1" smtClean="0"/>
              <a:t>МойЗнак</a:t>
            </a:r>
            <a:r>
              <a:rPr lang="ru-RU" b="1" dirty="0" smtClean="0"/>
              <a:t>() 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 smtClean="0"/>
              <a:t>Поставить(</a:t>
            </a:r>
            <a:r>
              <a:rPr lang="ru-RU" b="1" dirty="0" err="1" smtClean="0"/>
              <a:t>мойЗнак</a:t>
            </a:r>
            <a:r>
              <a:rPr lang="ru-RU" dirty="0" smtClean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Ход(</a:t>
            </a:r>
            <a:r>
              <a:rPr lang="en-US" dirty="0"/>
              <a:t>X, Y, </a:t>
            </a:r>
            <a:r>
              <a:rPr lang="ru-RU" b="1" dirty="0" err="1" smtClean="0"/>
              <a:t>мойЗнак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457200" indent="-457200"/>
            <a:r>
              <a:rPr lang="ru-RU" dirty="0"/>
              <a:t>Класс </a:t>
            </a:r>
            <a:r>
              <a:rPr lang="ru-RU" dirty="0" err="1" smtClean="0"/>
              <a:t>ИгрокКрестиком</a:t>
            </a:r>
            <a:endParaRPr lang="en-US" dirty="0"/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private </a:t>
            </a:r>
            <a:r>
              <a:rPr lang="ru-RU" b="1" dirty="0"/>
              <a:t>Знак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/>
              <a:t>МойЗнак</a:t>
            </a:r>
            <a:r>
              <a:rPr lang="ru-RU" b="1" dirty="0"/>
              <a:t>()</a:t>
            </a:r>
            <a:r>
              <a:rPr lang="en-US" b="1" dirty="0"/>
              <a:t> </a:t>
            </a:r>
            <a:r>
              <a:rPr lang="en-US" b="1" dirty="0" smtClean="0"/>
              <a:t>{ 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ru-RU" b="1" dirty="0" err="1" smtClean="0"/>
              <a:t>Знак.Крестик</a:t>
            </a:r>
            <a:r>
              <a:rPr lang="ru-RU" b="1" dirty="0" smtClean="0"/>
              <a:t>; </a:t>
            </a:r>
            <a:r>
              <a:rPr lang="en-US" b="1" dirty="0" smtClean="0"/>
              <a:t>}</a:t>
            </a:r>
            <a:endParaRPr lang="en-US" b="1" dirty="0"/>
          </a:p>
          <a:p>
            <a:pPr marL="40005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66873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Итерационность</a:t>
            </a:r>
            <a:r>
              <a:rPr lang="ru-RU" dirty="0" smtClean="0"/>
              <a:t> процесса проектирования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Единственно верного решения НЕТ. Увы :(</a:t>
            </a:r>
          </a:p>
          <a:p>
            <a:r>
              <a:rPr lang="ru-RU" dirty="0"/>
              <a:t>Хорошая модель </a:t>
            </a:r>
            <a:r>
              <a:rPr lang="ru-RU" dirty="0" smtClean="0"/>
              <a:t>– </a:t>
            </a:r>
            <a:r>
              <a:rPr lang="ru-RU" dirty="0"/>
              <a:t>модель ГОТОВАЯ к </a:t>
            </a:r>
            <a:r>
              <a:rPr lang="ru-RU" dirty="0" smtClean="0"/>
              <a:t>изменениям. Обычно это модель, построенная на основе предметной области.</a:t>
            </a:r>
            <a:endParaRPr lang="ru-RU" dirty="0"/>
          </a:p>
          <a:p>
            <a:r>
              <a:rPr lang="ru-RU" dirty="0" smtClean="0"/>
              <a:t>Модель улучшается до тех пор, пока она не станет удовлетворять всем требованиям к системе. </a:t>
            </a:r>
          </a:p>
        </p:txBody>
      </p:sp>
      <p:pic>
        <p:nvPicPr>
          <p:cNvPr id="3086" name="Picture 14" descr="https://leantesting.com/resources/wp-content/uploads/2015/05/iterative-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3836177" cy="3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остановиться?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Когда модель становится реализуемой.</a:t>
            </a:r>
          </a:p>
          <a:p>
            <a:r>
              <a:rPr lang="ru-RU" dirty="0" smtClean="0"/>
              <a:t>Когда модель покрывает все функциональные и нефункциональные требования к разрабатываемой системе.</a:t>
            </a:r>
          </a:p>
          <a:p>
            <a:r>
              <a:rPr lang="ru-RU" dirty="0" smtClean="0"/>
              <a:t>Лучшее </a:t>
            </a:r>
            <a:r>
              <a:rPr lang="ru-RU" dirty="0"/>
              <a:t>– враг хорошего (</a:t>
            </a:r>
            <a:r>
              <a:rPr lang="en-US" dirty="0" err="1"/>
              <a:t>Overengineering</a:t>
            </a:r>
            <a:r>
              <a:rPr lang="ru-RU" dirty="0"/>
              <a:t> или «</a:t>
            </a:r>
            <a:r>
              <a:rPr lang="ru-RU" dirty="0" err="1"/>
              <a:t>ООПухоль</a:t>
            </a:r>
            <a:r>
              <a:rPr lang="ru-RU" dirty="0"/>
              <a:t> мозга</a:t>
            </a:r>
            <a:r>
              <a:rPr lang="ru-RU" dirty="0" smtClean="0"/>
              <a:t>»)</a:t>
            </a:r>
          </a:p>
          <a:p>
            <a:r>
              <a:rPr lang="ru-RU" dirty="0" smtClean="0"/>
              <a:t>Помним, что инструменты ООП – средства, а не цель.</a:t>
            </a:r>
            <a:endParaRPr lang="ru-RU" dirty="0"/>
          </a:p>
          <a:p>
            <a:endParaRPr lang="en-US" dirty="0"/>
          </a:p>
        </p:txBody>
      </p:sp>
      <p:pic>
        <p:nvPicPr>
          <p:cNvPr id="2050" name="Picture 2" descr="overengineered-header-333x25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60848"/>
            <a:ext cx="441207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UML. </a:t>
            </a:r>
            <a:r>
              <a:rPr lang="ru-RU" dirty="0" smtClean="0"/>
              <a:t>Пример диаграммы классов</a:t>
            </a:r>
            <a:endParaRPr lang="ru-RU" dirty="0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61784"/>
            <a:ext cx="7704856" cy="4948888"/>
          </a:xfrm>
        </p:spPr>
      </p:pic>
      <p:sp>
        <p:nvSpPr>
          <p:cNvPr id="16" name="Объект 15"/>
          <p:cNvSpPr>
            <a:spLocks noGrp="1"/>
          </p:cNvSpPr>
          <p:nvPr>
            <p:ph sz="half" idx="2"/>
          </p:nvPr>
        </p:nvSpPr>
        <p:spPr>
          <a:xfrm>
            <a:off x="683568" y="5733256"/>
            <a:ext cx="8003232" cy="11247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400" dirty="0"/>
              <a:t>Кроме кратности обозначены свойства (и их типы) и </a:t>
            </a:r>
            <a:r>
              <a:rPr lang="ru-RU" sz="3400" dirty="0" smtClean="0"/>
              <a:t>операции</a:t>
            </a:r>
            <a:r>
              <a:rPr lang="en-US" sz="3400" dirty="0" smtClean="0"/>
              <a:t>.</a:t>
            </a:r>
            <a:r>
              <a:rPr lang="ru-RU" sz="3400" dirty="0" smtClean="0"/>
              <a:t> </a:t>
            </a:r>
            <a:r>
              <a:rPr lang="ru-RU" sz="3400" dirty="0"/>
              <a:t>Э</a:t>
            </a:r>
            <a:r>
              <a:rPr lang="ru-RU" sz="3400" dirty="0" smtClean="0"/>
              <a:t>та </a:t>
            </a:r>
            <a:r>
              <a:rPr lang="ru-RU" sz="3400" dirty="0"/>
              <a:t>диаграмма </a:t>
            </a:r>
            <a:r>
              <a:rPr lang="ru-RU" sz="3400" dirty="0" smtClean="0"/>
              <a:t>выглядит набором </a:t>
            </a:r>
            <a:r>
              <a:rPr lang="ru-RU" sz="3400" dirty="0"/>
              <a:t>классов для реализации, а не просто описания предметной области, как предыдущие.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6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91264" cy="360040"/>
          </a:xfrm>
        </p:spPr>
        <p:txBody>
          <a:bodyPr>
            <a:no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Изображение класса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048672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Класс </a:t>
            </a:r>
            <a:r>
              <a:rPr lang="ru-RU" dirty="0"/>
              <a:t>на диаграмме изображается в виде прямоугольника, разделенного горизонтальными линиями на три части. В первой части указывается название класса. Как правило, </a:t>
            </a:r>
            <a:r>
              <a:rPr lang="ru-RU" i="1" dirty="0"/>
              <a:t>имя класса</a:t>
            </a:r>
            <a:r>
              <a:rPr lang="ru-RU" dirty="0"/>
              <a:t> состоит из одного, </a:t>
            </a:r>
            <a:r>
              <a:rPr lang="ru-RU" i="1" dirty="0"/>
              <a:t>максимум</a:t>
            </a:r>
            <a:r>
              <a:rPr lang="ru-RU" dirty="0"/>
              <a:t> двух слов. Вторая часть содержит перечень атрибутов класса, которые характеризуют тот или иной объект этого класса в модели </a:t>
            </a:r>
            <a:r>
              <a:rPr lang="ru-RU" i="1" dirty="0"/>
              <a:t>предметной области</a:t>
            </a:r>
            <a:r>
              <a:rPr lang="ru-RU" dirty="0"/>
              <a:t>. Третья часть содержит перечень операций, отражающих его поведение в модели </a:t>
            </a:r>
            <a:r>
              <a:rPr lang="ru-RU" i="1" dirty="0"/>
              <a:t>предметной области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930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4046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Изображение класса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5171107" cy="2232248"/>
          </a:xfrm>
        </p:spPr>
      </p:pic>
    </p:spTree>
    <p:extLst>
      <p:ext uri="{BB962C8B-B14F-4D97-AF65-F5344CB8AC3E}">
        <p14:creationId xmlns:p14="http://schemas.microsoft.com/office/powerpoint/2010/main" val="8688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1494</Words>
  <Application>Microsoft Office PowerPoint</Application>
  <PresentationFormat>Экран (4:3)</PresentationFormat>
  <Paragraphs>284</Paragraphs>
  <Slides>66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0" baseType="lpstr">
      <vt:lpstr>Arial</vt:lpstr>
      <vt:lpstr>Calibri</vt:lpstr>
      <vt:lpstr>Courier New</vt:lpstr>
      <vt:lpstr>Тема Office</vt:lpstr>
      <vt:lpstr>Краткое содержание предыдущей лекции</vt:lpstr>
      <vt:lpstr>Краткое содержание предыдущей лекции</vt:lpstr>
      <vt:lpstr>UML. Пример диаграммы классов</vt:lpstr>
      <vt:lpstr>UML. Пример диаграммы классов</vt:lpstr>
      <vt:lpstr>UML. Пример диаграммы классов</vt:lpstr>
      <vt:lpstr>UML. Пример диаграммы классов</vt:lpstr>
      <vt:lpstr>UML. Пример диаграммы классов</vt:lpstr>
      <vt:lpstr>UML. Пример диаграммы классов. Изображение класса</vt:lpstr>
      <vt:lpstr>UML. Пример диаграммы классов. Изображение класса</vt:lpstr>
      <vt:lpstr>UML. Пример диаграммы классов. Модификатор видимости</vt:lpstr>
      <vt:lpstr>UML. Пример диаграммы классов. Модификатор видимости</vt:lpstr>
      <vt:lpstr>UML. Пример диаграммы классов. Модификатор видимости</vt:lpstr>
      <vt:lpstr>UML. Пример диаграммы классов. Интерфейс</vt:lpstr>
      <vt:lpstr>UML. Пример диаграммы классов. Интерфейс</vt:lpstr>
      <vt:lpstr>UML. Пример диаграммы классов. Интерфейс</vt:lpstr>
      <vt:lpstr>UML. Пример диаграммы классов. Интерфейс</vt:lpstr>
      <vt:lpstr>UML. Пример диаграммы классов. Интерфейс</vt:lpstr>
      <vt:lpstr>UML. Пример диаграммы классов. Интерфейс</vt:lpstr>
      <vt:lpstr>UML. Пример диаграммы классов. Обобщение</vt:lpstr>
      <vt:lpstr>UML. Пример диаграммы классов. Обобщение</vt:lpstr>
      <vt:lpstr>UML. Пример диаграммы классов. Обобщение</vt:lpstr>
      <vt:lpstr>UML. Пример диаграммы классов. Обобщение</vt:lpstr>
      <vt:lpstr>UML. Пример диаграммы классов. Обобщение</vt:lpstr>
      <vt:lpstr>UML. Пример диаграммы классов. Обобщение</vt:lpstr>
      <vt:lpstr>UML. Пример диаграммы классов. Полиморфизм</vt:lpstr>
      <vt:lpstr>UML. Пример диаграммы классов. Полиморфизм</vt:lpstr>
      <vt:lpstr>UML. Пример диаграммы классов. Полиморфизм</vt:lpstr>
      <vt:lpstr>UML. Пример диаграммы классов. Полиморфизм</vt:lpstr>
      <vt:lpstr>UML. Пример диаграммы классов. Зависимость</vt:lpstr>
      <vt:lpstr>UML. Пример диаграммы классов. Зависимость</vt:lpstr>
      <vt:lpstr>UML. Пример диаграммы классов. Зависимость</vt:lpstr>
      <vt:lpstr>UML. Пример диаграммы классов. Зависимость</vt:lpstr>
      <vt:lpstr>UML. Пример диаграммы классов. Зависимость</vt:lpstr>
      <vt:lpstr>UML. Пример диаграммы классов. Ассоциация</vt:lpstr>
      <vt:lpstr>UML. Пример диаграммы классов. Ассоциация</vt:lpstr>
      <vt:lpstr>Презентация PowerPoint</vt:lpstr>
      <vt:lpstr>Анализ и Проектирование. Пример</vt:lpstr>
      <vt:lpstr>Выделение словаря предметной области</vt:lpstr>
      <vt:lpstr>Построение модели предметной области. Объекты.</vt:lpstr>
      <vt:lpstr>Построение модели предметной области. Отношения.</vt:lpstr>
      <vt:lpstr>Построение модели предметной области. Диаграмма классов.</vt:lpstr>
      <vt:lpstr>Определение вариантов использования (use cases).</vt:lpstr>
      <vt:lpstr>Определение вариантов использования (use cases).</vt:lpstr>
      <vt:lpstr>Определение вариантов использования (use cases).</vt:lpstr>
      <vt:lpstr>Диаграмма взаимодействия. Начало.</vt:lpstr>
      <vt:lpstr>Диаграмма взаимодействия. Продолжение.</vt:lpstr>
      <vt:lpstr>Диаграмма взаимодействия. Финальная версия.</vt:lpstr>
      <vt:lpstr>Диаграмма классов. Классы.</vt:lpstr>
      <vt:lpstr>Диаграмма классов. Связи.</vt:lpstr>
      <vt:lpstr>Диаграмма классов. Свойства и связанные с ними методы.</vt:lpstr>
      <vt:lpstr>Диаграмма классов. Методы. </vt:lpstr>
      <vt:lpstr>Реализация классов. Класс Игра</vt:lpstr>
      <vt:lpstr>Реализация классов. Класс Игрок</vt:lpstr>
      <vt:lpstr>Реализация классов. Класс Клетка</vt:lpstr>
      <vt:lpstr>Изменения в модели</vt:lpstr>
      <vt:lpstr>Расширяем сценарии использования</vt:lpstr>
      <vt:lpstr>Вспоминаем модель предметной области</vt:lpstr>
      <vt:lpstr>Расширяем диаграмму классов</vt:lpstr>
      <vt:lpstr>Расширяем код классов</vt:lpstr>
      <vt:lpstr>А как же наследование и полиморфизм?</vt:lpstr>
      <vt:lpstr>Класс Игра (вариант с отдельными классами Игроков)</vt:lpstr>
      <vt:lpstr>Неоптимальный вариант с наследованием (не делайте так)</vt:lpstr>
      <vt:lpstr>Улучшаем дизайн – убираем дублирование</vt:lpstr>
      <vt:lpstr>Оптимизированный вариант с наследованием. </vt:lpstr>
      <vt:lpstr>Итерационность процесса проектирования</vt:lpstr>
      <vt:lpstr>Когда остановиться?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UML. Пример диаграммы классов</dc:title>
  <dc:creator>Alex</dc:creator>
  <cp:lastModifiedBy>Vsevolod Pelipas</cp:lastModifiedBy>
  <cp:revision>108</cp:revision>
  <dcterms:created xsi:type="dcterms:W3CDTF">2014-09-14T17:47:41Z</dcterms:created>
  <dcterms:modified xsi:type="dcterms:W3CDTF">2015-09-17T08:26:05Z</dcterms:modified>
</cp:coreProperties>
</file>