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4"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8" r:id="rId19"/>
    <p:sldId id="279" r:id="rId20"/>
    <p:sldId id="280" r:id="rId21"/>
    <p:sldId id="288" r:id="rId22"/>
    <p:sldId id="281" r:id="rId23"/>
    <p:sldId id="282" r:id="rId24"/>
    <p:sldId id="283" r:id="rId25"/>
    <p:sldId id="284" r:id="rId26"/>
    <p:sldId id="285" r:id="rId27"/>
    <p:sldId id="286" r:id="rId28"/>
    <p:sldId id="287" r:id="rId29"/>
    <p:sldId id="289" r:id="rId30"/>
    <p:sldId id="290" r:id="rId31"/>
    <p:sldId id="291" r:id="rId32"/>
    <p:sldId id="292" r:id="rId33"/>
    <p:sldId id="293"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44" autoAdjust="0"/>
    <p:restoredTop sz="94660"/>
  </p:normalViewPr>
  <p:slideViewPr>
    <p:cSldViewPr snapToGrid="0">
      <p:cViewPr varScale="1">
        <p:scale>
          <a:sx n="116" d="100"/>
          <a:sy n="116" d="100"/>
        </p:scale>
        <p:origin x="143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ru-RU" smtClean="0"/>
              <a:t>Образец заголовка</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730D6790-EFFD-42B4-9FC9-5F55392FD01B}" type="datetimeFigureOut">
              <a:rPr lang="en-US" smtClean="0"/>
              <a:t>12/18/2015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15EE0E-4A20-4BA8-8609-03B9D755A38A}" type="slidenum">
              <a:rPr lang="en-US" smtClean="0"/>
              <a:t>‹#›</a:t>
            </a:fld>
            <a:endParaRPr lang="en-US"/>
          </a:p>
        </p:txBody>
      </p:sp>
    </p:spTree>
    <p:extLst>
      <p:ext uri="{BB962C8B-B14F-4D97-AF65-F5344CB8AC3E}">
        <p14:creationId xmlns:p14="http://schemas.microsoft.com/office/powerpoint/2010/main" val="1061888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730D6790-EFFD-42B4-9FC9-5F55392FD01B}" type="datetimeFigureOut">
              <a:rPr lang="en-US" smtClean="0"/>
              <a:t>12/18/2015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15EE0E-4A20-4BA8-8609-03B9D755A38A}" type="slidenum">
              <a:rPr lang="en-US" smtClean="0"/>
              <a:t>‹#›</a:t>
            </a:fld>
            <a:endParaRPr lang="en-US"/>
          </a:p>
        </p:txBody>
      </p:sp>
    </p:spTree>
    <p:extLst>
      <p:ext uri="{BB962C8B-B14F-4D97-AF65-F5344CB8AC3E}">
        <p14:creationId xmlns:p14="http://schemas.microsoft.com/office/powerpoint/2010/main" val="3663793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730D6790-EFFD-42B4-9FC9-5F55392FD01B}" type="datetimeFigureOut">
              <a:rPr lang="en-US" smtClean="0"/>
              <a:t>12/18/2015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15EE0E-4A20-4BA8-8609-03B9D755A38A}" type="slidenum">
              <a:rPr lang="en-US" smtClean="0"/>
              <a:t>‹#›</a:t>
            </a:fld>
            <a:endParaRPr lang="en-US"/>
          </a:p>
        </p:txBody>
      </p:sp>
    </p:spTree>
    <p:extLst>
      <p:ext uri="{BB962C8B-B14F-4D97-AF65-F5344CB8AC3E}">
        <p14:creationId xmlns:p14="http://schemas.microsoft.com/office/powerpoint/2010/main" val="4077803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730D6790-EFFD-42B4-9FC9-5F55392FD01B}" type="datetimeFigureOut">
              <a:rPr lang="en-US" smtClean="0"/>
              <a:t>12/18/2015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15EE0E-4A20-4BA8-8609-03B9D755A38A}" type="slidenum">
              <a:rPr lang="en-US" smtClean="0"/>
              <a:t>‹#›</a:t>
            </a:fld>
            <a:endParaRPr lang="en-US"/>
          </a:p>
        </p:txBody>
      </p:sp>
    </p:spTree>
    <p:extLst>
      <p:ext uri="{BB962C8B-B14F-4D97-AF65-F5344CB8AC3E}">
        <p14:creationId xmlns:p14="http://schemas.microsoft.com/office/powerpoint/2010/main" val="3370369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ru-RU" smtClean="0"/>
              <a:t>Образец заголовка</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730D6790-EFFD-42B4-9FC9-5F55392FD01B}" type="datetimeFigureOut">
              <a:rPr lang="en-US" smtClean="0"/>
              <a:t>12/18/2015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15EE0E-4A20-4BA8-8609-03B9D755A38A}" type="slidenum">
              <a:rPr lang="en-US" smtClean="0"/>
              <a:t>‹#›</a:t>
            </a:fld>
            <a:endParaRPr lang="en-US"/>
          </a:p>
        </p:txBody>
      </p:sp>
    </p:spTree>
    <p:extLst>
      <p:ext uri="{BB962C8B-B14F-4D97-AF65-F5344CB8AC3E}">
        <p14:creationId xmlns:p14="http://schemas.microsoft.com/office/powerpoint/2010/main" val="377642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730D6790-EFFD-42B4-9FC9-5F55392FD01B}" type="datetimeFigureOut">
              <a:rPr lang="en-US" smtClean="0"/>
              <a:t>12/18/2015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15EE0E-4A20-4BA8-8609-03B9D755A38A}" type="slidenum">
              <a:rPr lang="en-US" smtClean="0"/>
              <a:t>‹#›</a:t>
            </a:fld>
            <a:endParaRPr lang="en-US"/>
          </a:p>
        </p:txBody>
      </p:sp>
    </p:spTree>
    <p:extLst>
      <p:ext uri="{BB962C8B-B14F-4D97-AF65-F5344CB8AC3E}">
        <p14:creationId xmlns:p14="http://schemas.microsoft.com/office/powerpoint/2010/main" val="3893433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29842" y="2505075"/>
            <a:ext cx="3868340"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29150" y="2505075"/>
            <a:ext cx="3887391"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730D6790-EFFD-42B4-9FC9-5F55392FD01B}" type="datetimeFigureOut">
              <a:rPr lang="en-US" smtClean="0"/>
              <a:t>12/18/2015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15EE0E-4A20-4BA8-8609-03B9D755A38A}" type="slidenum">
              <a:rPr lang="en-US" smtClean="0"/>
              <a:t>‹#›</a:t>
            </a:fld>
            <a:endParaRPr lang="en-US"/>
          </a:p>
        </p:txBody>
      </p:sp>
    </p:spTree>
    <p:extLst>
      <p:ext uri="{BB962C8B-B14F-4D97-AF65-F5344CB8AC3E}">
        <p14:creationId xmlns:p14="http://schemas.microsoft.com/office/powerpoint/2010/main" val="2461728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730D6790-EFFD-42B4-9FC9-5F55392FD01B}" type="datetimeFigureOut">
              <a:rPr lang="en-US" smtClean="0"/>
              <a:t>12/18/2015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15EE0E-4A20-4BA8-8609-03B9D755A38A}" type="slidenum">
              <a:rPr lang="en-US" smtClean="0"/>
              <a:t>‹#›</a:t>
            </a:fld>
            <a:endParaRPr lang="en-US"/>
          </a:p>
        </p:txBody>
      </p:sp>
    </p:spTree>
    <p:extLst>
      <p:ext uri="{BB962C8B-B14F-4D97-AF65-F5344CB8AC3E}">
        <p14:creationId xmlns:p14="http://schemas.microsoft.com/office/powerpoint/2010/main" val="2978144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0D6790-EFFD-42B4-9FC9-5F55392FD01B}" type="datetimeFigureOut">
              <a:rPr lang="en-US" smtClean="0"/>
              <a:t>12/18/2015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15EE0E-4A20-4BA8-8609-03B9D755A38A}" type="slidenum">
              <a:rPr lang="en-US" smtClean="0"/>
              <a:t>‹#›</a:t>
            </a:fld>
            <a:endParaRPr lang="en-US"/>
          </a:p>
        </p:txBody>
      </p:sp>
    </p:spTree>
    <p:extLst>
      <p:ext uri="{BB962C8B-B14F-4D97-AF65-F5344CB8AC3E}">
        <p14:creationId xmlns:p14="http://schemas.microsoft.com/office/powerpoint/2010/main" val="1866111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smtClean="0"/>
              <a:t>Образец заголовка</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730D6790-EFFD-42B4-9FC9-5F55392FD01B}" type="datetimeFigureOut">
              <a:rPr lang="en-US" smtClean="0"/>
              <a:t>12/18/2015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15EE0E-4A20-4BA8-8609-03B9D755A38A}" type="slidenum">
              <a:rPr lang="en-US" smtClean="0"/>
              <a:t>‹#›</a:t>
            </a:fld>
            <a:endParaRPr lang="en-US"/>
          </a:p>
        </p:txBody>
      </p:sp>
    </p:spTree>
    <p:extLst>
      <p:ext uri="{BB962C8B-B14F-4D97-AF65-F5344CB8AC3E}">
        <p14:creationId xmlns:p14="http://schemas.microsoft.com/office/powerpoint/2010/main" val="3443064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730D6790-EFFD-42B4-9FC9-5F55392FD01B}" type="datetimeFigureOut">
              <a:rPr lang="en-US" smtClean="0"/>
              <a:t>12/18/2015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15EE0E-4A20-4BA8-8609-03B9D755A38A}" type="slidenum">
              <a:rPr lang="en-US" smtClean="0"/>
              <a:t>‹#›</a:t>
            </a:fld>
            <a:endParaRPr lang="en-US"/>
          </a:p>
        </p:txBody>
      </p:sp>
    </p:spTree>
    <p:extLst>
      <p:ext uri="{BB962C8B-B14F-4D97-AF65-F5344CB8AC3E}">
        <p14:creationId xmlns:p14="http://schemas.microsoft.com/office/powerpoint/2010/main" val="1733898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0D6790-EFFD-42B4-9FC9-5F55392FD01B}" type="datetimeFigureOut">
              <a:rPr lang="en-US" smtClean="0"/>
              <a:t>12/18/2015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15EE0E-4A20-4BA8-8609-03B9D755A38A}" type="slidenum">
              <a:rPr lang="en-US" smtClean="0"/>
              <a:t>‹#›</a:t>
            </a:fld>
            <a:endParaRPr lang="en-US"/>
          </a:p>
        </p:txBody>
      </p:sp>
    </p:spTree>
    <p:extLst>
      <p:ext uri="{BB962C8B-B14F-4D97-AF65-F5344CB8AC3E}">
        <p14:creationId xmlns:p14="http://schemas.microsoft.com/office/powerpoint/2010/main" val="2682679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www.dofactory.com/net/factory-method-design-pattern"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dofactory.com/net/abstract-factory-design-pattern"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dofactory.com/net/builder-design-pattern"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dofactory.com/net/prototype-design-pattern"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dofactory.com/net/singleton-design-pattern" TargetMode="External"/><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dofactory.com/net/singleton-design-patter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На прошлой лекции</a:t>
            </a:r>
            <a:endParaRPr lang="en-US" dirty="0"/>
          </a:p>
        </p:txBody>
      </p:sp>
      <p:sp>
        <p:nvSpPr>
          <p:cNvPr id="5" name="Объект 4"/>
          <p:cNvSpPr>
            <a:spLocks noGrp="1"/>
          </p:cNvSpPr>
          <p:nvPr>
            <p:ph idx="1"/>
          </p:nvPr>
        </p:nvSpPr>
        <p:spPr/>
        <p:txBody>
          <a:bodyPr>
            <a:normAutofit/>
          </a:bodyPr>
          <a:lstStyle/>
          <a:p>
            <a:r>
              <a:rPr lang="ru-RU" dirty="0"/>
              <a:t>Объектно-ориентированное </a:t>
            </a:r>
            <a:r>
              <a:rPr lang="ru-RU" dirty="0" smtClean="0"/>
              <a:t>проектирование</a:t>
            </a:r>
          </a:p>
          <a:p>
            <a:pPr lvl="1"/>
            <a:r>
              <a:rPr lang="ru-RU" dirty="0"/>
              <a:t>Базовые принципы </a:t>
            </a:r>
            <a:r>
              <a:rPr lang="en-US" dirty="0" smtClean="0"/>
              <a:t>OOD</a:t>
            </a:r>
            <a:r>
              <a:rPr lang="ru-RU" dirty="0" smtClean="0"/>
              <a:t> (Абстракция, Инкапсуляция, </a:t>
            </a:r>
            <a:r>
              <a:rPr lang="ru-RU" dirty="0" err="1" smtClean="0"/>
              <a:t>Наследование,Полиморфизм</a:t>
            </a:r>
            <a:r>
              <a:rPr lang="ru-RU" dirty="0" smtClean="0"/>
              <a:t>)</a:t>
            </a:r>
          </a:p>
          <a:p>
            <a:pPr lvl="1"/>
            <a:r>
              <a:rPr lang="ru-RU" dirty="0" smtClean="0"/>
              <a:t>Связность и зацепление</a:t>
            </a:r>
          </a:p>
          <a:p>
            <a:pPr lvl="1"/>
            <a:r>
              <a:rPr lang="ru-RU" dirty="0"/>
              <a:t>Принципы </a:t>
            </a:r>
            <a:r>
              <a:rPr lang="en-US" dirty="0" smtClean="0"/>
              <a:t>SOLID</a:t>
            </a:r>
            <a:r>
              <a:rPr lang="ru-RU" dirty="0" smtClean="0"/>
              <a:t>:</a:t>
            </a:r>
          </a:p>
          <a:p>
            <a:pPr lvl="2"/>
            <a:r>
              <a:rPr lang="en-US" dirty="0"/>
              <a:t>Single responsibility </a:t>
            </a:r>
            <a:r>
              <a:rPr lang="en-US" dirty="0" smtClean="0"/>
              <a:t>principle</a:t>
            </a:r>
            <a:endParaRPr lang="ru-RU" dirty="0" smtClean="0"/>
          </a:p>
          <a:p>
            <a:pPr lvl="2"/>
            <a:r>
              <a:rPr lang="en-US" dirty="0" smtClean="0"/>
              <a:t>Open/closed principle</a:t>
            </a:r>
            <a:endParaRPr lang="ru-RU" dirty="0" smtClean="0"/>
          </a:p>
          <a:p>
            <a:pPr lvl="2"/>
            <a:r>
              <a:rPr lang="en-US" dirty="0" err="1" smtClean="0"/>
              <a:t>Liskov</a:t>
            </a:r>
            <a:r>
              <a:rPr lang="en-US" dirty="0" smtClean="0"/>
              <a:t> </a:t>
            </a:r>
            <a:r>
              <a:rPr lang="en-US" dirty="0"/>
              <a:t>substitution </a:t>
            </a:r>
            <a:r>
              <a:rPr lang="en-US" dirty="0" smtClean="0"/>
              <a:t>principle</a:t>
            </a:r>
            <a:endParaRPr lang="ru-RU" dirty="0" smtClean="0"/>
          </a:p>
          <a:p>
            <a:pPr lvl="2"/>
            <a:r>
              <a:rPr lang="en-US" dirty="0" smtClean="0"/>
              <a:t>Interface </a:t>
            </a:r>
            <a:r>
              <a:rPr lang="en-US" dirty="0"/>
              <a:t>segregation </a:t>
            </a:r>
            <a:r>
              <a:rPr lang="en-US" dirty="0" smtClean="0"/>
              <a:t>principle</a:t>
            </a:r>
            <a:endParaRPr lang="ru-RU" dirty="0" smtClean="0"/>
          </a:p>
          <a:p>
            <a:pPr lvl="2"/>
            <a:r>
              <a:rPr lang="en-US" dirty="0" smtClean="0"/>
              <a:t>Dependency </a:t>
            </a:r>
            <a:r>
              <a:rPr lang="en-US" dirty="0"/>
              <a:t>inversion </a:t>
            </a:r>
            <a:r>
              <a:rPr lang="en-US" dirty="0" smtClean="0"/>
              <a:t>principle</a:t>
            </a:r>
            <a:endParaRPr lang="ru-RU" dirty="0" smtClean="0"/>
          </a:p>
          <a:p>
            <a:pPr lvl="1"/>
            <a:r>
              <a:rPr lang="ru-RU" dirty="0"/>
              <a:t>Принципы </a:t>
            </a:r>
            <a:r>
              <a:rPr lang="en-US" dirty="0"/>
              <a:t>GRASP</a:t>
            </a:r>
            <a:endParaRPr lang="ru-RU" dirty="0" smtClean="0"/>
          </a:p>
          <a:p>
            <a:pPr lvl="1"/>
            <a:endParaRPr lang="ru-RU" dirty="0" smtClean="0"/>
          </a:p>
        </p:txBody>
      </p:sp>
    </p:spTree>
    <p:extLst>
      <p:ext uri="{BB962C8B-B14F-4D97-AF65-F5344CB8AC3E}">
        <p14:creationId xmlns:p14="http://schemas.microsoft.com/office/powerpoint/2010/main" val="1295152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5900" y="857250"/>
            <a:ext cx="6172200" cy="357504"/>
          </a:xfrm>
        </p:spPr>
        <p:txBody>
          <a:bodyPr>
            <a:normAutofit/>
          </a:bodyPr>
          <a:lstStyle/>
          <a:p>
            <a:r>
              <a:rPr lang="ru-RU" sz="1500" b="1" dirty="0"/>
              <a:t>Классификация паттернов</a:t>
            </a:r>
            <a:endParaRPr lang="ru-RU" sz="1500" dirty="0"/>
          </a:p>
        </p:txBody>
      </p:sp>
      <p:sp>
        <p:nvSpPr>
          <p:cNvPr id="3" name="Объект 2"/>
          <p:cNvSpPr>
            <a:spLocks noGrp="1"/>
          </p:cNvSpPr>
          <p:nvPr>
            <p:ph idx="1"/>
          </p:nvPr>
        </p:nvSpPr>
        <p:spPr>
          <a:xfrm>
            <a:off x="1331640" y="1214754"/>
            <a:ext cx="6480720" cy="4590510"/>
          </a:xfrm>
        </p:spPr>
        <p:txBody>
          <a:bodyPr>
            <a:normAutofit fontScale="77500" lnSpcReduction="20000"/>
          </a:bodyPr>
          <a:lstStyle/>
          <a:p>
            <a:pPr marL="0" indent="0">
              <a:buNone/>
            </a:pPr>
            <a:r>
              <a:rPr lang="ru-RU" b="1" dirty="0"/>
              <a:t>Идиомы</a:t>
            </a:r>
            <a:r>
              <a:rPr lang="ru-RU" dirty="0"/>
              <a:t>, являясь низкоуровневыми паттернами, имеют дело с вопросами реализации какой-либо проблемы с учетом особенностей данного языка программирования. При этом часто одни и те же идиомы для разных языков программирования выглядят по-разному или не имеют смысла вовсе. Например, в C++ для устранения возможных утечек памяти могут использоваться интеллектуальные указатели. Интеллектуальный указатель содержит указатель на участок динамически выделенной памяти, который будет автоматически освобожден при выходе из зоны видимости. В среде </a:t>
            </a:r>
            <a:r>
              <a:rPr lang="ru-RU" dirty="0" err="1"/>
              <a:t>Java</a:t>
            </a:r>
            <a:r>
              <a:rPr lang="ru-RU" dirty="0"/>
              <a:t> такой проблемы просто не существует, так как там используется автоматическая сборка мусора. Обычно, для использования идиом нужно глубоко знать особенности применяемого языка программирования.</a:t>
            </a:r>
          </a:p>
          <a:p>
            <a:pPr marL="0" indent="0">
              <a:buNone/>
            </a:pPr>
            <a:endParaRPr lang="ru-RU" dirty="0"/>
          </a:p>
        </p:txBody>
      </p:sp>
    </p:spTree>
    <p:extLst>
      <p:ext uri="{BB962C8B-B14F-4D97-AF65-F5344CB8AC3E}">
        <p14:creationId xmlns:p14="http://schemas.microsoft.com/office/powerpoint/2010/main" val="725408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5900" y="857250"/>
            <a:ext cx="6172200" cy="411510"/>
          </a:xfrm>
        </p:spPr>
        <p:txBody>
          <a:bodyPr>
            <a:normAutofit/>
          </a:bodyPr>
          <a:lstStyle/>
          <a:p>
            <a:r>
              <a:rPr lang="ru-RU" sz="1500" b="1" dirty="0"/>
              <a:t>Описание паттернов</a:t>
            </a:r>
          </a:p>
        </p:txBody>
      </p:sp>
      <p:sp>
        <p:nvSpPr>
          <p:cNvPr id="3" name="Объект 2"/>
          <p:cNvSpPr>
            <a:spLocks noGrp="1"/>
          </p:cNvSpPr>
          <p:nvPr>
            <p:ph idx="1"/>
          </p:nvPr>
        </p:nvSpPr>
        <p:spPr>
          <a:xfrm>
            <a:off x="1223628" y="1214754"/>
            <a:ext cx="6534726" cy="4644516"/>
          </a:xfrm>
        </p:spPr>
        <p:txBody>
          <a:bodyPr>
            <a:normAutofit fontScale="70000" lnSpcReduction="20000"/>
          </a:bodyPr>
          <a:lstStyle/>
          <a:p>
            <a:pPr marL="0" indent="0">
              <a:buNone/>
            </a:pPr>
            <a:r>
              <a:rPr lang="ru-RU" dirty="0"/>
              <a:t>Задача каждого паттерна - дать четкое описание проблемы и ее решения в соответствующей области. Для этого могут использоваться разные форматы описаний от художественно-описательного до строгого, академического. В общем случае описание паттерна всегда содержит следующие элементы:</a:t>
            </a:r>
          </a:p>
          <a:p>
            <a:pPr marL="385763" indent="-385763">
              <a:buFont typeface="+mj-lt"/>
              <a:buAutoNum type="arabicPeriod"/>
            </a:pPr>
            <a:r>
              <a:rPr lang="ru-RU" b="1" dirty="0"/>
              <a:t>Название паттерна</a:t>
            </a:r>
            <a:r>
              <a:rPr lang="ru-RU" dirty="0"/>
              <a:t>. Представляет собой уникальное смысловое имя, однозначно определяющее данную задачу или проблему и ее решение.</a:t>
            </a:r>
          </a:p>
          <a:p>
            <a:pPr marL="385763" indent="-385763">
              <a:buFont typeface="+mj-lt"/>
              <a:buAutoNum type="arabicPeriod"/>
            </a:pPr>
            <a:r>
              <a:rPr lang="ru-RU" b="1" dirty="0"/>
              <a:t>Решаемая задача</a:t>
            </a:r>
            <a:r>
              <a:rPr lang="ru-RU" dirty="0"/>
              <a:t>. Здесь дается понимание того, почему решаемая проблема действительно является таковой, четко описывает ее границы.</a:t>
            </a:r>
          </a:p>
          <a:p>
            <a:pPr marL="385763" indent="-385763">
              <a:buFont typeface="+mj-lt"/>
              <a:buAutoNum type="arabicPeriod"/>
            </a:pPr>
            <a:r>
              <a:rPr lang="ru-RU" b="1" dirty="0"/>
              <a:t>Решение</a:t>
            </a:r>
            <a:r>
              <a:rPr lang="ru-RU" dirty="0"/>
              <a:t>. Здесь указывается, как именно данное решение связано с проблемой, приводится пути ее решения.</a:t>
            </a:r>
          </a:p>
          <a:p>
            <a:pPr marL="385763" indent="-385763">
              <a:buFont typeface="+mj-lt"/>
              <a:buAutoNum type="arabicPeriod"/>
            </a:pPr>
            <a:r>
              <a:rPr lang="ru-RU" b="1" dirty="0"/>
              <a:t>Результаты использования паттерна</a:t>
            </a:r>
            <a:r>
              <a:rPr lang="ru-RU" dirty="0"/>
              <a:t>. Обычно приводятся достоинства, недостатки и компромиссы.</a:t>
            </a:r>
          </a:p>
          <a:p>
            <a:endParaRPr lang="ru-RU" dirty="0"/>
          </a:p>
        </p:txBody>
      </p:sp>
    </p:spTree>
    <p:extLst>
      <p:ext uri="{BB962C8B-B14F-4D97-AF65-F5344CB8AC3E}">
        <p14:creationId xmlns:p14="http://schemas.microsoft.com/office/powerpoint/2010/main" val="3611564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5900" y="857250"/>
            <a:ext cx="6172200" cy="411510"/>
          </a:xfrm>
        </p:spPr>
        <p:txBody>
          <a:bodyPr>
            <a:normAutofit/>
          </a:bodyPr>
          <a:lstStyle/>
          <a:p>
            <a:r>
              <a:rPr lang="ru-RU" sz="1500" b="1" dirty="0"/>
              <a:t>Результаты применения паттернов</a:t>
            </a:r>
          </a:p>
        </p:txBody>
      </p:sp>
      <p:sp>
        <p:nvSpPr>
          <p:cNvPr id="3" name="Объект 2"/>
          <p:cNvSpPr>
            <a:spLocks noGrp="1"/>
          </p:cNvSpPr>
          <p:nvPr>
            <p:ph idx="1"/>
          </p:nvPr>
        </p:nvSpPr>
        <p:spPr>
          <a:xfrm>
            <a:off x="1331640" y="1214754"/>
            <a:ext cx="6480720" cy="4644516"/>
          </a:xfrm>
        </p:spPr>
        <p:txBody>
          <a:bodyPr>
            <a:normAutofit fontScale="62500" lnSpcReduction="20000"/>
          </a:bodyPr>
          <a:lstStyle/>
          <a:p>
            <a:pPr marL="0" indent="0">
              <a:buNone/>
            </a:pPr>
            <a:r>
              <a:rPr lang="ru-RU" dirty="0"/>
              <a:t>Один из соавторов </a:t>
            </a:r>
            <a:r>
              <a:rPr lang="ru-RU" dirty="0" err="1"/>
              <a:t>GoF</a:t>
            </a:r>
            <a:r>
              <a:rPr lang="ru-RU" dirty="0"/>
              <a:t>, Джон </a:t>
            </a:r>
            <a:r>
              <a:rPr lang="ru-RU" dirty="0" err="1"/>
              <a:t>Влиссидес</a:t>
            </a:r>
            <a:r>
              <a:rPr lang="ru-RU" dirty="0"/>
              <a:t> приводит следующие преимущества применения паттернов проектирования:</a:t>
            </a:r>
          </a:p>
          <a:p>
            <a:pPr lvl="0"/>
            <a:r>
              <a:rPr lang="ru-RU" dirty="0"/>
              <a:t>Они (паттерны) позволяют суммировать опыт экспертов и сделать его доступным рядовым разработчикам.</a:t>
            </a:r>
          </a:p>
          <a:p>
            <a:pPr lvl="0"/>
            <a:r>
              <a:rPr lang="ru-RU" dirty="0"/>
              <a:t>Имена паттернов образуют своего рода словарь, который позволяет разработчикам лучше понимать друг друга.</a:t>
            </a:r>
          </a:p>
          <a:p>
            <a:pPr lvl="0"/>
            <a:r>
              <a:rPr lang="ru-RU" dirty="0"/>
              <a:t>Если в документации системы указано, какие паттерны в ней используются, это позволяет читателю быстрее понять систему.</a:t>
            </a:r>
          </a:p>
          <a:p>
            <a:pPr lvl="0"/>
            <a:r>
              <a:rPr lang="ru-RU" dirty="0"/>
              <a:t>Паттерны упрощают реструктуризацию системы независимо от того, использовались ли паттерны при ее проектировании.</a:t>
            </a:r>
          </a:p>
          <a:p>
            <a:pPr marL="0" indent="0">
              <a:buNone/>
            </a:pPr>
            <a:r>
              <a:rPr lang="ru-RU" dirty="0"/>
              <a:t>Правильно выбранные паттерны проектирования позволяют сделать программную систему более гибкой, ее легче поддерживать и модифицировать, а код такой системы в большей степени соответствует концепции повторного использования.</a:t>
            </a:r>
          </a:p>
          <a:p>
            <a:endParaRPr lang="ru-RU" dirty="0"/>
          </a:p>
        </p:txBody>
      </p:sp>
    </p:spTree>
    <p:extLst>
      <p:ext uri="{BB962C8B-B14F-4D97-AF65-F5344CB8AC3E}">
        <p14:creationId xmlns:p14="http://schemas.microsoft.com/office/powerpoint/2010/main" val="2676800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5900" y="857250"/>
            <a:ext cx="6172200" cy="411510"/>
          </a:xfrm>
        </p:spPr>
        <p:txBody>
          <a:bodyPr>
            <a:normAutofit/>
          </a:bodyPr>
          <a:lstStyle/>
          <a:p>
            <a:r>
              <a:rPr lang="ru-RU" sz="1500" b="1" dirty="0"/>
              <a:t>Паттерны проектирования</a:t>
            </a:r>
          </a:p>
        </p:txBody>
      </p:sp>
      <p:sp>
        <p:nvSpPr>
          <p:cNvPr id="3" name="Объект 2"/>
          <p:cNvSpPr>
            <a:spLocks noGrp="1"/>
          </p:cNvSpPr>
          <p:nvPr>
            <p:ph idx="1"/>
          </p:nvPr>
        </p:nvSpPr>
        <p:spPr>
          <a:xfrm>
            <a:off x="1331640" y="1214754"/>
            <a:ext cx="6480720" cy="4644516"/>
          </a:xfrm>
        </p:spPr>
        <p:txBody>
          <a:bodyPr/>
          <a:lstStyle/>
          <a:p>
            <a:pPr marL="0" indent="0">
              <a:buNone/>
            </a:pPr>
            <a:r>
              <a:rPr lang="ru-RU" dirty="0"/>
              <a:t>Паттерны делятся на 3 основные группы:</a:t>
            </a:r>
            <a:br>
              <a:rPr lang="ru-RU" dirty="0"/>
            </a:br>
            <a:r>
              <a:rPr lang="ru-RU" dirty="0"/>
              <a:t>1. Порождающие — паттерны, отвечающие за создание объектов;</a:t>
            </a:r>
            <a:br>
              <a:rPr lang="ru-RU" dirty="0"/>
            </a:br>
            <a:r>
              <a:rPr lang="ru-RU" dirty="0"/>
              <a:t>2. Структурные — определяют структуру представления классов/объектов;</a:t>
            </a:r>
            <a:br>
              <a:rPr lang="ru-RU" dirty="0"/>
            </a:br>
            <a:r>
              <a:rPr lang="ru-RU" dirty="0"/>
              <a:t>3. Паттерны поведения — паттерны для инкапсуляции (сокрытия) действий над объектами.</a:t>
            </a:r>
          </a:p>
          <a:p>
            <a:endParaRPr lang="ru-RU" dirty="0"/>
          </a:p>
        </p:txBody>
      </p:sp>
    </p:spTree>
    <p:extLst>
      <p:ext uri="{BB962C8B-B14F-4D97-AF65-F5344CB8AC3E}">
        <p14:creationId xmlns:p14="http://schemas.microsoft.com/office/powerpoint/2010/main" val="590061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5900" y="944724"/>
            <a:ext cx="6172200" cy="378042"/>
          </a:xfrm>
        </p:spPr>
        <p:txBody>
          <a:bodyPr>
            <a:normAutofit/>
          </a:bodyPr>
          <a:lstStyle/>
          <a:p>
            <a:r>
              <a:rPr lang="ru-RU" sz="1500" b="1" dirty="0"/>
              <a:t>Паттерны проектирования</a:t>
            </a:r>
            <a:endParaRPr lang="ru-RU" sz="1500" dirty="0"/>
          </a:p>
        </p:txBody>
      </p:sp>
      <p:pic>
        <p:nvPicPr>
          <p:cNvPr id="1027"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77635" y="1430778"/>
            <a:ext cx="6700533" cy="4568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427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23628" y="1145713"/>
            <a:ext cx="6777372" cy="485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524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848369"/>
            <a:ext cx="6723366" cy="5101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2160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5900" y="944724"/>
            <a:ext cx="6172200" cy="324036"/>
          </a:xfrm>
        </p:spPr>
        <p:txBody>
          <a:bodyPr>
            <a:normAutofit/>
          </a:bodyPr>
          <a:lstStyle/>
          <a:p>
            <a:r>
              <a:rPr lang="ru-RU" sz="1500" b="1" dirty="0"/>
              <a:t>Порождающие паттерны</a:t>
            </a:r>
            <a:endParaRPr lang="ru-RU" sz="1500" dirty="0"/>
          </a:p>
        </p:txBody>
      </p:sp>
      <p:sp>
        <p:nvSpPr>
          <p:cNvPr id="3" name="Объект 2"/>
          <p:cNvSpPr>
            <a:spLocks noGrp="1"/>
          </p:cNvSpPr>
          <p:nvPr>
            <p:ph idx="1"/>
          </p:nvPr>
        </p:nvSpPr>
        <p:spPr>
          <a:xfrm>
            <a:off x="1277634" y="1268760"/>
            <a:ext cx="6642738" cy="4590510"/>
          </a:xfrm>
        </p:spPr>
        <p:txBody>
          <a:bodyPr>
            <a:normAutofit fontScale="92500" lnSpcReduction="20000"/>
          </a:bodyPr>
          <a:lstStyle/>
          <a:p>
            <a:pPr marL="0" indent="0">
              <a:buNone/>
            </a:pPr>
            <a:r>
              <a:rPr lang="ru-RU" dirty="0"/>
              <a:t>Создание новых объектов </a:t>
            </a:r>
            <a:r>
              <a:rPr lang="ru-RU" dirty="0" smtClean="0"/>
              <a:t>- </a:t>
            </a:r>
            <a:r>
              <a:rPr lang="ru-RU" dirty="0"/>
              <a:t>наиболее </a:t>
            </a:r>
            <a:r>
              <a:rPr lang="ru-RU" dirty="0" smtClean="0"/>
              <a:t>распространенная задача при разработке </a:t>
            </a:r>
            <a:r>
              <a:rPr lang="ru-RU" dirty="0"/>
              <a:t>программных систем. </a:t>
            </a:r>
            <a:endParaRPr lang="ru-RU" dirty="0" smtClean="0"/>
          </a:p>
          <a:p>
            <a:pPr marL="0" indent="0">
              <a:buNone/>
            </a:pPr>
            <a:r>
              <a:rPr lang="ru-RU" b="1" dirty="0" smtClean="0"/>
              <a:t>Порождающие </a:t>
            </a:r>
            <a:r>
              <a:rPr lang="ru-RU" b="1" dirty="0"/>
              <a:t>паттерны </a:t>
            </a:r>
            <a:r>
              <a:rPr lang="ru-RU" dirty="0"/>
              <a:t>проектирования предназначены для создания объектов, позволяя системе оставаться независимой как от самого процесса порождения, так и от типов порождаемых </a:t>
            </a:r>
            <a:r>
              <a:rPr lang="ru-RU" dirty="0" smtClean="0"/>
              <a:t>объектов</a:t>
            </a:r>
            <a:r>
              <a:rPr lang="en-US" dirty="0" smtClean="0"/>
              <a:t>:</a:t>
            </a:r>
          </a:p>
          <a:p>
            <a:r>
              <a:rPr lang="en-US" b="1" dirty="0" smtClean="0"/>
              <a:t>Factory Method (</a:t>
            </a:r>
            <a:r>
              <a:rPr lang="ru-RU" b="1" dirty="0" smtClean="0"/>
              <a:t>Фабричный метод)</a:t>
            </a:r>
            <a:endParaRPr lang="en-US" b="1" dirty="0" smtClean="0"/>
          </a:p>
          <a:p>
            <a:r>
              <a:rPr lang="en-US" b="1" dirty="0" smtClean="0"/>
              <a:t>Abstract Factory</a:t>
            </a:r>
            <a:r>
              <a:rPr lang="ru-RU" b="1" dirty="0" smtClean="0"/>
              <a:t> (Абстрактная Фабрика)</a:t>
            </a:r>
            <a:endParaRPr lang="en-US" b="1" dirty="0" smtClean="0"/>
          </a:p>
          <a:p>
            <a:r>
              <a:rPr lang="en-US" b="1" dirty="0" smtClean="0"/>
              <a:t>Builder</a:t>
            </a:r>
            <a:r>
              <a:rPr lang="ru-RU" b="1" dirty="0" smtClean="0"/>
              <a:t> (Строитель)</a:t>
            </a:r>
            <a:endParaRPr lang="en-US" b="1" dirty="0" smtClean="0"/>
          </a:p>
          <a:p>
            <a:r>
              <a:rPr lang="en-US" b="1" dirty="0" smtClean="0"/>
              <a:t>Prototype</a:t>
            </a:r>
            <a:r>
              <a:rPr lang="ru-RU" b="1" dirty="0" smtClean="0"/>
              <a:t> (Прототип)</a:t>
            </a:r>
          </a:p>
          <a:p>
            <a:r>
              <a:rPr lang="en-US" b="1" dirty="0" smtClean="0"/>
              <a:t>Singleton </a:t>
            </a:r>
            <a:r>
              <a:rPr lang="ru-RU" b="1" dirty="0" smtClean="0"/>
              <a:t>(Одиночка)</a:t>
            </a:r>
            <a:endParaRPr lang="en-US" b="1" dirty="0" smtClean="0"/>
          </a:p>
          <a:p>
            <a:pPr marL="0" indent="0">
              <a:buNone/>
            </a:pPr>
            <a:endParaRPr lang="en-US" dirty="0"/>
          </a:p>
          <a:p>
            <a:pPr marL="0" indent="0">
              <a:buNone/>
            </a:pPr>
            <a:endParaRPr lang="ru-RU" dirty="0"/>
          </a:p>
        </p:txBody>
      </p:sp>
    </p:spTree>
    <p:extLst>
      <p:ext uri="{BB962C8B-B14F-4D97-AF65-F5344CB8AC3E}">
        <p14:creationId xmlns:p14="http://schemas.microsoft.com/office/powerpoint/2010/main" val="1952605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Фабричный метод</a:t>
            </a:r>
            <a:endParaRPr lang="en-US" dirty="0"/>
          </a:p>
        </p:txBody>
      </p:sp>
      <p:sp>
        <p:nvSpPr>
          <p:cNvPr id="3" name="Объект 2"/>
          <p:cNvSpPr>
            <a:spLocks noGrp="1"/>
          </p:cNvSpPr>
          <p:nvPr>
            <p:ph idx="1"/>
          </p:nvPr>
        </p:nvSpPr>
        <p:spPr/>
        <p:txBody>
          <a:bodyPr>
            <a:normAutofit fontScale="92500" lnSpcReduction="10000"/>
          </a:bodyPr>
          <a:lstStyle/>
          <a:p>
            <a:r>
              <a:rPr lang="ru-RU" dirty="0" smtClean="0"/>
              <a:t>Назначение:</a:t>
            </a:r>
          </a:p>
          <a:p>
            <a:pPr lvl="1"/>
            <a:r>
              <a:rPr lang="ru-RU" dirty="0" smtClean="0"/>
              <a:t>Определяет интерфейс для создания объекта, но оставляет подклассам решение о том, какой объект </a:t>
            </a:r>
            <a:r>
              <a:rPr lang="ru-RU" dirty="0" err="1" smtClean="0"/>
              <a:t>инстанцировать</a:t>
            </a:r>
            <a:r>
              <a:rPr lang="ru-RU" dirty="0"/>
              <a:t> </a:t>
            </a:r>
            <a:r>
              <a:rPr lang="ru-RU" dirty="0" smtClean="0"/>
              <a:t>(позволяет классу делегировать </a:t>
            </a:r>
            <a:r>
              <a:rPr lang="ru-RU" dirty="0" err="1" smtClean="0"/>
              <a:t>инстанцирование</a:t>
            </a:r>
            <a:r>
              <a:rPr lang="ru-RU" dirty="0" smtClean="0"/>
              <a:t> подклассам).</a:t>
            </a:r>
          </a:p>
          <a:p>
            <a:r>
              <a:rPr lang="ru-RU" dirty="0" smtClean="0"/>
              <a:t>Применимость:</a:t>
            </a:r>
          </a:p>
          <a:p>
            <a:pPr lvl="1"/>
            <a:r>
              <a:rPr lang="ru-RU" dirty="0" smtClean="0"/>
              <a:t>Классу заранее неизвестно, объекты каких классов ему надо создать</a:t>
            </a:r>
          </a:p>
          <a:p>
            <a:pPr lvl="1"/>
            <a:r>
              <a:rPr lang="ru-RU" dirty="0" smtClean="0"/>
              <a:t>Класс спроектирован так, чтобы объекты, которые он создает, специфицировались подклассами</a:t>
            </a:r>
          </a:p>
          <a:p>
            <a:pPr lvl="1"/>
            <a:r>
              <a:rPr lang="ru-RU" dirty="0" smtClean="0"/>
              <a:t>Класс делегирует свои обязанности одному из нескольких вспомогательных подклассов, и вы хотите локализовать знание о том, какой класс принимает эти обязанности на себя</a:t>
            </a:r>
          </a:p>
          <a:p>
            <a:endParaRPr lang="en-US" dirty="0"/>
          </a:p>
        </p:txBody>
      </p:sp>
    </p:spTree>
    <p:extLst>
      <p:ext uri="{BB962C8B-B14F-4D97-AF65-F5344CB8AC3E}">
        <p14:creationId xmlns:p14="http://schemas.microsoft.com/office/powerpoint/2010/main" val="4279966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Фабричный </a:t>
            </a:r>
            <a:r>
              <a:rPr lang="ru-RU" dirty="0" smtClean="0"/>
              <a:t>метод – структура</a:t>
            </a:r>
            <a:endParaRPr lang="en-US" dirty="0"/>
          </a:p>
        </p:txBody>
      </p:sp>
      <p:pic>
        <p:nvPicPr>
          <p:cNvPr id="1026" name="Picture 2" descr="http://www.dofactory.com/images/diagrams/net/factory.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6458" y="1890928"/>
            <a:ext cx="8231083" cy="3246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4271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b="1" dirty="0" smtClean="0"/>
              <a:t>Паттерны проектирования</a:t>
            </a:r>
            <a:endParaRPr lang="ru-RU" b="1" dirty="0"/>
          </a:p>
        </p:txBody>
      </p:sp>
      <p:sp>
        <p:nvSpPr>
          <p:cNvPr id="3" name="Подзаголовок 2"/>
          <p:cNvSpPr>
            <a:spLocks noGrp="1"/>
          </p:cNvSpPr>
          <p:nvPr>
            <p:ph type="subTitle" idx="1"/>
          </p:nvPr>
        </p:nvSpPr>
        <p:spPr/>
        <p:txBody>
          <a:bodyPr>
            <a:normAutofit/>
          </a:bodyPr>
          <a:lstStyle/>
          <a:p>
            <a:pPr algn="just"/>
            <a:r>
              <a:rPr lang="ru-RU" dirty="0"/>
              <a:t>Что такое паттерны. История вопроса. Классификация паттернов. Описание паттернов. Результаты применения паттернов.</a:t>
            </a:r>
            <a:endParaRPr lang="ru-RU" b="1" dirty="0"/>
          </a:p>
          <a:p>
            <a:endParaRPr lang="ru-RU" dirty="0"/>
          </a:p>
        </p:txBody>
      </p:sp>
    </p:spTree>
    <p:extLst>
      <p:ext uri="{BB962C8B-B14F-4D97-AF65-F5344CB8AC3E}">
        <p14:creationId xmlns:p14="http://schemas.microsoft.com/office/powerpoint/2010/main" val="1268390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Фабричный </a:t>
            </a:r>
            <a:r>
              <a:rPr lang="ru-RU" dirty="0" smtClean="0"/>
              <a:t>метод – пример</a:t>
            </a:r>
            <a:endParaRPr lang="en-US" dirty="0"/>
          </a:p>
        </p:txBody>
      </p:sp>
      <p:pic>
        <p:nvPicPr>
          <p:cNvPr id="4" name="Объект 3"/>
          <p:cNvPicPr>
            <a:picLocks noGrp="1" noChangeAspect="1"/>
          </p:cNvPicPr>
          <p:nvPr>
            <p:ph idx="1"/>
          </p:nvPr>
        </p:nvPicPr>
        <p:blipFill>
          <a:blip r:embed="rId2"/>
          <a:stretch>
            <a:fillRect/>
          </a:stretch>
        </p:blipFill>
        <p:spPr>
          <a:xfrm>
            <a:off x="628650" y="1886906"/>
            <a:ext cx="7886700" cy="3322613"/>
          </a:xfrm>
          <a:prstGeom prst="rect">
            <a:avLst/>
          </a:prstGeom>
        </p:spPr>
      </p:pic>
      <p:sp>
        <p:nvSpPr>
          <p:cNvPr id="5" name="Прямоугольник 4"/>
          <p:cNvSpPr/>
          <p:nvPr/>
        </p:nvSpPr>
        <p:spPr>
          <a:xfrm>
            <a:off x="1396314" y="5774549"/>
            <a:ext cx="6166021" cy="646331"/>
          </a:xfrm>
          <a:prstGeom prst="rect">
            <a:avLst/>
          </a:prstGeom>
        </p:spPr>
        <p:txBody>
          <a:bodyPr wrap="square">
            <a:spAutoFit/>
          </a:bodyPr>
          <a:lstStyle/>
          <a:p>
            <a:r>
              <a:rPr lang="en-US" dirty="0" smtClean="0">
                <a:hlinkClick r:id="rId3"/>
              </a:rPr>
              <a:t>http://www.dofactory.com/net/factory-method-design-pattern</a:t>
            </a:r>
            <a:endParaRPr lang="ru-RU" dirty="0" smtClean="0"/>
          </a:p>
          <a:p>
            <a:endParaRPr lang="en-US" dirty="0"/>
          </a:p>
        </p:txBody>
      </p:sp>
    </p:spTree>
    <p:extLst>
      <p:ext uri="{BB962C8B-B14F-4D97-AF65-F5344CB8AC3E}">
        <p14:creationId xmlns:p14="http://schemas.microsoft.com/office/powerpoint/2010/main" val="3287559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Параметризированный фабричный метод</a:t>
            </a:r>
            <a:endParaRPr lang="en-US" dirty="0"/>
          </a:p>
        </p:txBody>
      </p:sp>
      <p:sp>
        <p:nvSpPr>
          <p:cNvPr id="3" name="Объект 2"/>
          <p:cNvSpPr>
            <a:spLocks noGrp="1"/>
          </p:cNvSpPr>
          <p:nvPr>
            <p:ph idx="1"/>
          </p:nvPr>
        </p:nvSpPr>
        <p:spPr/>
        <p:txBody>
          <a:bodyPr>
            <a:normAutofit fontScale="47500" lnSpcReduction="20000"/>
          </a:bodyPr>
          <a:lstStyle/>
          <a:p>
            <a:pPr marL="0" indent="0">
              <a:buNone/>
            </a:pP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ProductFactory</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a:t>
            </a:r>
          </a:p>
          <a:p>
            <a:pPr marL="0" indent="0">
              <a:buNone/>
            </a:pPr>
            <a:r>
              <a:rPr lang="ru-RU" dirty="0" smtClean="0">
                <a:solidFill>
                  <a:srgbClr val="0000FF"/>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public</a:t>
            </a:r>
            <a:r>
              <a:rPr lang="en-US" dirty="0" smtClean="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Product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CreateProduct</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productID</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ru-RU" dirty="0" smtClean="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ru-RU" dirty="0" smtClean="0">
                <a:solidFill>
                  <a:srgbClr val="0000FF"/>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if</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productID</a:t>
            </a:r>
            <a:r>
              <a:rPr lang="en-US" dirty="0" smtClean="0">
                <a:solidFill>
                  <a:srgbClr val="000000"/>
                </a:solidFill>
                <a:highlight>
                  <a:srgbClr val="FFFFFF"/>
                </a:highlight>
                <a:latin typeface="Consolas" panose="020B0609020204030204" pitchFamily="49" charset="0"/>
              </a:rPr>
              <a:t> == </a:t>
            </a:r>
            <a:r>
              <a:rPr lang="en-US" dirty="0" smtClean="0">
                <a:solidFill>
                  <a:srgbClr val="A31515"/>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ID1"</a:t>
            </a:r>
            <a:r>
              <a:rPr lang="en-US" dirty="0">
                <a:solidFill>
                  <a:srgbClr val="000000"/>
                </a:solidFill>
                <a:highlight>
                  <a:srgbClr val="FFFFFF"/>
                </a:highlight>
                <a:latin typeface="Consolas" panose="020B0609020204030204" pitchFamily="49" charset="0"/>
              </a:rPr>
              <a:t>)</a:t>
            </a:r>
          </a:p>
          <a:p>
            <a:pPr marL="0" indent="0">
              <a:buNone/>
            </a:pPr>
            <a:r>
              <a:rPr lang="ru-RU" dirty="0" smtClean="0">
                <a:solidFill>
                  <a:srgbClr val="0000FF"/>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OneProduct</a:t>
            </a:r>
            <a:r>
              <a:rPr lang="en-US" dirty="0">
                <a:solidFill>
                  <a:srgbClr val="000000"/>
                </a:solidFill>
                <a:highlight>
                  <a:srgbClr val="FFFFFF"/>
                </a:highlight>
                <a:latin typeface="Consolas" panose="020B0609020204030204" pitchFamily="49" charset="0"/>
              </a:rPr>
              <a:t>();</a:t>
            </a:r>
          </a:p>
          <a:p>
            <a:pPr marL="0" indent="0">
              <a:buNone/>
            </a:pPr>
            <a:r>
              <a:rPr lang="ru-RU" dirty="0" smtClean="0">
                <a:solidFill>
                  <a:srgbClr val="0000FF"/>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if</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productID</a:t>
            </a:r>
            <a:r>
              <a:rPr lang="en-US" dirty="0" smtClean="0">
                <a:solidFill>
                  <a:srgbClr val="000000"/>
                </a:solidFill>
                <a:highlight>
                  <a:srgbClr val="FFFFFF"/>
                </a:highlight>
                <a:latin typeface="Consolas" panose="020B0609020204030204" pitchFamily="49" charset="0"/>
              </a:rPr>
              <a:t> == </a:t>
            </a:r>
            <a:r>
              <a:rPr lang="en-US" dirty="0" smtClean="0">
                <a:solidFill>
                  <a:srgbClr val="A31515"/>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ID2"</a:t>
            </a:r>
            <a:r>
              <a:rPr lang="en-US" dirty="0">
                <a:solidFill>
                  <a:srgbClr val="000000"/>
                </a:solidFill>
                <a:highlight>
                  <a:srgbClr val="FFFFFF"/>
                </a:highlight>
                <a:latin typeface="Consolas" panose="020B0609020204030204" pitchFamily="49" charset="0"/>
              </a:rPr>
              <a:t>) </a:t>
            </a:r>
          </a:p>
          <a:p>
            <a:pPr marL="0" indent="0">
              <a:buNone/>
            </a:pPr>
            <a:r>
              <a:rPr lang="ru-RU" dirty="0" smtClean="0">
                <a:solidFill>
                  <a:srgbClr val="0000FF"/>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AnotherProduct</a:t>
            </a:r>
            <a:r>
              <a:rPr lang="en-US" dirty="0">
                <a:solidFill>
                  <a:srgbClr val="000000"/>
                </a:solidFill>
                <a:highlight>
                  <a:srgbClr val="FFFFFF"/>
                </a:highlight>
                <a:latin typeface="Consolas" panose="020B0609020204030204" pitchFamily="49" charset="0"/>
              </a:rPr>
              <a:t>();</a:t>
            </a:r>
          </a:p>
          <a:p>
            <a:pPr marL="0" indent="0">
              <a:buNone/>
            </a:pPr>
            <a:r>
              <a:rPr lang="ru-RU" dirty="0" smtClean="0">
                <a:solidFill>
                  <a:srgbClr val="000000"/>
                </a:solidFill>
                <a:highlight>
                  <a:srgbClr val="FFFFFF"/>
                </a:highlight>
                <a:latin typeface="Consolas" panose="020B0609020204030204" pitchFamily="49" charset="0"/>
              </a:rPr>
              <a:t>		... </a:t>
            </a:r>
            <a:r>
              <a:rPr lang="ru-RU" dirty="0">
                <a:solidFill>
                  <a:srgbClr val="008000"/>
                </a:solidFill>
                <a:highlight>
                  <a:srgbClr val="FFFFFF"/>
                </a:highlight>
                <a:latin typeface="Consolas" panose="020B0609020204030204" pitchFamily="49" charset="0"/>
              </a:rPr>
              <a:t>// и т.д.</a:t>
            </a:r>
            <a:endParaRPr lang="ru-RU"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        </a:t>
            </a:r>
            <a:r>
              <a:rPr lang="ru-RU"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a:t>
            </a:r>
            <a:r>
              <a:rPr lang="ru-RU" dirty="0">
                <a:solidFill>
                  <a:srgbClr val="008000"/>
                </a:solidFill>
                <a:highlight>
                  <a:srgbClr val="FFFFFF"/>
                </a:highlight>
                <a:latin typeface="Consolas" panose="020B0609020204030204" pitchFamily="49" charset="0"/>
              </a:rPr>
              <a:t>неизвестный </a:t>
            </a:r>
            <a:r>
              <a:rPr lang="en-US" dirty="0">
                <a:solidFill>
                  <a:srgbClr val="008000"/>
                </a:solidFill>
                <a:highlight>
                  <a:srgbClr val="FFFFFF"/>
                </a:highlight>
                <a:latin typeface="Consolas" panose="020B0609020204030204" pitchFamily="49" charset="0"/>
              </a:rPr>
              <a:t>ID</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ru-RU" dirty="0" smtClean="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ru-RU" dirty="0" smtClean="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p>
          <a:p>
            <a:endParaRPr lang="ru-RU" dirty="0" smtClean="0"/>
          </a:p>
          <a:p>
            <a:r>
              <a:rPr lang="ru-RU" sz="3800" dirty="0" smtClean="0"/>
              <a:t>Наиболее простой, интуитивно понятный и распространенный способ. Неудобен в расширении.</a:t>
            </a:r>
          </a:p>
          <a:p>
            <a:endParaRPr lang="ru-RU" dirty="0" smtClean="0"/>
          </a:p>
          <a:p>
            <a:endParaRPr lang="en-US" dirty="0"/>
          </a:p>
        </p:txBody>
      </p:sp>
    </p:spTree>
    <p:extLst>
      <p:ext uri="{BB962C8B-B14F-4D97-AF65-F5344CB8AC3E}">
        <p14:creationId xmlns:p14="http://schemas.microsoft.com/office/powerpoint/2010/main" val="2876680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Абстрактная фабрика</a:t>
            </a:r>
            <a:endParaRPr lang="en-US" dirty="0"/>
          </a:p>
        </p:txBody>
      </p:sp>
      <p:sp>
        <p:nvSpPr>
          <p:cNvPr id="3" name="Объект 2"/>
          <p:cNvSpPr>
            <a:spLocks noGrp="1"/>
          </p:cNvSpPr>
          <p:nvPr>
            <p:ph idx="1"/>
          </p:nvPr>
        </p:nvSpPr>
        <p:spPr>
          <a:xfrm>
            <a:off x="628650" y="1825624"/>
            <a:ext cx="7886700" cy="4451607"/>
          </a:xfrm>
        </p:spPr>
        <p:txBody>
          <a:bodyPr>
            <a:normAutofit fontScale="92500" lnSpcReduction="10000"/>
          </a:bodyPr>
          <a:lstStyle/>
          <a:p>
            <a:r>
              <a:rPr lang="ru-RU" dirty="0"/>
              <a:t>Назначение:</a:t>
            </a:r>
          </a:p>
          <a:p>
            <a:pPr lvl="1"/>
            <a:r>
              <a:rPr lang="ru-RU" dirty="0" smtClean="0"/>
              <a:t>Предоставляет интерфейс для создания семейств взаимосвязанных или взаимозависимых объектов, не специфицируя их конкретных классов.</a:t>
            </a:r>
            <a:endParaRPr lang="ru-RU" dirty="0"/>
          </a:p>
          <a:p>
            <a:r>
              <a:rPr lang="ru-RU" dirty="0"/>
              <a:t>Применимость:</a:t>
            </a:r>
          </a:p>
          <a:p>
            <a:pPr lvl="1"/>
            <a:r>
              <a:rPr lang="ru-RU" dirty="0" smtClean="0"/>
              <a:t>Система не должна зависеть от того, как создаются, компонуются и представляются входящие в нее объекты</a:t>
            </a:r>
            <a:endParaRPr lang="ru-RU" dirty="0"/>
          </a:p>
          <a:p>
            <a:pPr lvl="1"/>
            <a:r>
              <a:rPr lang="ru-RU" dirty="0" smtClean="0"/>
              <a:t>Входящие в семейство взаимосвязанные объекты должны использоваться вместе и вам необходимо обеспечить выполнение этого ограничения</a:t>
            </a:r>
            <a:endParaRPr lang="ru-RU" dirty="0"/>
          </a:p>
          <a:p>
            <a:pPr lvl="1"/>
            <a:r>
              <a:rPr lang="ru-RU" dirty="0"/>
              <a:t>Система </a:t>
            </a:r>
            <a:r>
              <a:rPr lang="ru-RU" dirty="0" smtClean="0"/>
              <a:t>должна конфигурироваться одним из семейств входящих в него объектов </a:t>
            </a:r>
          </a:p>
          <a:p>
            <a:pPr lvl="1"/>
            <a:r>
              <a:rPr lang="ru-RU" dirty="0" smtClean="0"/>
              <a:t>Вы хотите представить библиотеку объектов, раскрывая только их интерфейс, но не реализацию</a:t>
            </a:r>
            <a:endParaRPr lang="en-US" dirty="0"/>
          </a:p>
        </p:txBody>
      </p:sp>
    </p:spTree>
    <p:extLst>
      <p:ext uri="{BB962C8B-B14F-4D97-AF65-F5344CB8AC3E}">
        <p14:creationId xmlns:p14="http://schemas.microsoft.com/office/powerpoint/2010/main" val="3769175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49" y="365126"/>
            <a:ext cx="8045793" cy="1325563"/>
          </a:xfrm>
        </p:spPr>
        <p:txBody>
          <a:bodyPr/>
          <a:lstStyle/>
          <a:p>
            <a:r>
              <a:rPr lang="ru-RU" dirty="0"/>
              <a:t>Абстрактная </a:t>
            </a:r>
            <a:r>
              <a:rPr lang="ru-RU" dirty="0" smtClean="0"/>
              <a:t>фабрика – структура</a:t>
            </a:r>
            <a:endParaRPr lang="en-US" dirty="0"/>
          </a:p>
        </p:txBody>
      </p:sp>
      <p:pic>
        <p:nvPicPr>
          <p:cNvPr id="2050" name="Picture 2" descr="http://www.dofactory.com/images/diagrams/net/abstract.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8281" y="1458097"/>
            <a:ext cx="4727438" cy="5095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7496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Абстрактная фабрика – </a:t>
            </a:r>
            <a:r>
              <a:rPr lang="ru-RU" dirty="0" smtClean="0"/>
              <a:t>пример</a:t>
            </a:r>
            <a:endParaRPr lang="en-US" dirty="0"/>
          </a:p>
        </p:txBody>
      </p:sp>
      <p:pic>
        <p:nvPicPr>
          <p:cNvPr id="4" name="Объект 3"/>
          <p:cNvPicPr>
            <a:picLocks noGrp="1" noChangeAspect="1"/>
          </p:cNvPicPr>
          <p:nvPr>
            <p:ph idx="1"/>
          </p:nvPr>
        </p:nvPicPr>
        <p:blipFill>
          <a:blip r:embed="rId2"/>
          <a:stretch>
            <a:fillRect/>
          </a:stretch>
        </p:blipFill>
        <p:spPr>
          <a:xfrm>
            <a:off x="628650" y="1505244"/>
            <a:ext cx="7886700" cy="4085937"/>
          </a:xfrm>
          <a:prstGeom prst="rect">
            <a:avLst/>
          </a:prstGeom>
        </p:spPr>
      </p:pic>
      <p:sp>
        <p:nvSpPr>
          <p:cNvPr id="5" name="Прямоугольник 4"/>
          <p:cNvSpPr/>
          <p:nvPr/>
        </p:nvSpPr>
        <p:spPr>
          <a:xfrm>
            <a:off x="1388076" y="5791370"/>
            <a:ext cx="6380206" cy="646331"/>
          </a:xfrm>
          <a:prstGeom prst="rect">
            <a:avLst/>
          </a:prstGeom>
        </p:spPr>
        <p:txBody>
          <a:bodyPr wrap="square">
            <a:spAutoFit/>
          </a:bodyPr>
          <a:lstStyle/>
          <a:p>
            <a:r>
              <a:rPr lang="en-US" dirty="0" smtClean="0">
                <a:hlinkClick r:id="rId3"/>
              </a:rPr>
              <a:t>http://www.dofactory.com/net/abstract-factory-design-pattern</a:t>
            </a:r>
            <a:endParaRPr lang="ru-RU" dirty="0" smtClean="0"/>
          </a:p>
          <a:p>
            <a:endParaRPr lang="en-US" dirty="0"/>
          </a:p>
        </p:txBody>
      </p:sp>
    </p:spTree>
    <p:extLst>
      <p:ext uri="{BB962C8B-B14F-4D97-AF65-F5344CB8AC3E}">
        <p14:creationId xmlns:p14="http://schemas.microsoft.com/office/powerpoint/2010/main" val="1469192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Строитель</a:t>
            </a:r>
            <a:endParaRPr lang="en-US" dirty="0"/>
          </a:p>
        </p:txBody>
      </p:sp>
      <p:sp>
        <p:nvSpPr>
          <p:cNvPr id="3" name="Объект 2"/>
          <p:cNvSpPr>
            <a:spLocks noGrp="1"/>
          </p:cNvSpPr>
          <p:nvPr>
            <p:ph idx="1"/>
          </p:nvPr>
        </p:nvSpPr>
        <p:spPr/>
        <p:txBody>
          <a:bodyPr>
            <a:normAutofit lnSpcReduction="10000"/>
          </a:bodyPr>
          <a:lstStyle/>
          <a:p>
            <a:r>
              <a:rPr lang="ru-RU" dirty="0"/>
              <a:t>Назначение:</a:t>
            </a:r>
          </a:p>
          <a:p>
            <a:pPr lvl="1"/>
            <a:r>
              <a:rPr lang="ru-RU" dirty="0" smtClean="0"/>
              <a:t>Отделяет конструирование сложного объекта от его представления, так что в результате одного и того же процесса конструирования могут получаться разные представления</a:t>
            </a:r>
            <a:endParaRPr lang="ru-RU" dirty="0"/>
          </a:p>
          <a:p>
            <a:r>
              <a:rPr lang="ru-RU" dirty="0"/>
              <a:t>Применимость:</a:t>
            </a:r>
          </a:p>
          <a:p>
            <a:pPr lvl="1"/>
            <a:r>
              <a:rPr lang="ru-RU" dirty="0" smtClean="0"/>
              <a:t>Алгоритм создания сложного объекта не должен зависеть от того, из каких частей состоит объект и как они стыкуются между собой</a:t>
            </a:r>
            <a:endParaRPr lang="ru-RU" dirty="0"/>
          </a:p>
          <a:p>
            <a:pPr lvl="1"/>
            <a:r>
              <a:rPr lang="ru-RU" dirty="0" smtClean="0"/>
              <a:t>Процесс конструирования объекта должен обеспечивать различные представления конструируемого объекта</a:t>
            </a:r>
            <a:endParaRPr lang="ru-RU" dirty="0"/>
          </a:p>
          <a:p>
            <a:endParaRPr lang="en-US" dirty="0"/>
          </a:p>
        </p:txBody>
      </p:sp>
    </p:spTree>
    <p:extLst>
      <p:ext uri="{BB962C8B-B14F-4D97-AF65-F5344CB8AC3E}">
        <p14:creationId xmlns:p14="http://schemas.microsoft.com/office/powerpoint/2010/main" val="2422166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Строитель - структура</a:t>
            </a:r>
            <a:endParaRPr lang="en-US" dirty="0"/>
          </a:p>
        </p:txBody>
      </p:sp>
      <p:pic>
        <p:nvPicPr>
          <p:cNvPr id="3074" name="Picture 2" descr="http://www.dofactory.com/images/diagrams/net/builder.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4331" y="2364260"/>
            <a:ext cx="7485841" cy="3160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0048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Строитель - </a:t>
            </a:r>
            <a:r>
              <a:rPr lang="ru-RU" dirty="0" smtClean="0"/>
              <a:t>пример</a:t>
            </a:r>
            <a:endParaRPr lang="en-US" dirty="0"/>
          </a:p>
        </p:txBody>
      </p:sp>
      <p:pic>
        <p:nvPicPr>
          <p:cNvPr id="4" name="Объект 3"/>
          <p:cNvPicPr>
            <a:picLocks noGrp="1" noChangeAspect="1"/>
          </p:cNvPicPr>
          <p:nvPr>
            <p:ph idx="1"/>
          </p:nvPr>
        </p:nvPicPr>
        <p:blipFill>
          <a:blip r:embed="rId2"/>
          <a:stretch>
            <a:fillRect/>
          </a:stretch>
        </p:blipFill>
        <p:spPr>
          <a:xfrm>
            <a:off x="765187" y="1594965"/>
            <a:ext cx="7613626" cy="4351338"/>
          </a:xfrm>
          <a:prstGeom prst="rect">
            <a:avLst/>
          </a:prstGeom>
        </p:spPr>
      </p:pic>
      <p:sp>
        <p:nvSpPr>
          <p:cNvPr id="5" name="Прямоугольник 4"/>
          <p:cNvSpPr/>
          <p:nvPr/>
        </p:nvSpPr>
        <p:spPr>
          <a:xfrm>
            <a:off x="1880287" y="6028681"/>
            <a:ext cx="5383426" cy="646331"/>
          </a:xfrm>
          <a:prstGeom prst="rect">
            <a:avLst/>
          </a:prstGeom>
        </p:spPr>
        <p:txBody>
          <a:bodyPr wrap="square">
            <a:spAutoFit/>
          </a:bodyPr>
          <a:lstStyle/>
          <a:p>
            <a:r>
              <a:rPr lang="en-US" dirty="0" smtClean="0">
                <a:hlinkClick r:id="rId3"/>
              </a:rPr>
              <a:t>http://www.dofactory.com/net/builder-design-pattern</a:t>
            </a:r>
            <a:endParaRPr lang="ru-RU" dirty="0" smtClean="0"/>
          </a:p>
          <a:p>
            <a:endParaRPr lang="en-US" dirty="0"/>
          </a:p>
        </p:txBody>
      </p:sp>
    </p:spTree>
    <p:extLst>
      <p:ext uri="{BB962C8B-B14F-4D97-AF65-F5344CB8AC3E}">
        <p14:creationId xmlns:p14="http://schemas.microsoft.com/office/powerpoint/2010/main" val="25987709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Прототип</a:t>
            </a:r>
            <a:endParaRPr lang="en-US" dirty="0"/>
          </a:p>
        </p:txBody>
      </p:sp>
      <p:sp>
        <p:nvSpPr>
          <p:cNvPr id="3" name="Объект 2"/>
          <p:cNvSpPr>
            <a:spLocks noGrp="1"/>
          </p:cNvSpPr>
          <p:nvPr>
            <p:ph idx="1"/>
          </p:nvPr>
        </p:nvSpPr>
        <p:spPr/>
        <p:txBody>
          <a:bodyPr>
            <a:normAutofit lnSpcReduction="10000"/>
          </a:bodyPr>
          <a:lstStyle/>
          <a:p>
            <a:r>
              <a:rPr lang="ru-RU" dirty="0"/>
              <a:t>Назначение:</a:t>
            </a:r>
          </a:p>
          <a:p>
            <a:pPr lvl="1"/>
            <a:r>
              <a:rPr lang="ru-RU" dirty="0" smtClean="0"/>
              <a:t>Задает виды создаваемых объектов с помощью экземпляра-прототипа и создает новые объекты путем копирования этого прототипа</a:t>
            </a:r>
            <a:endParaRPr lang="ru-RU" dirty="0"/>
          </a:p>
          <a:p>
            <a:r>
              <a:rPr lang="ru-RU" dirty="0"/>
              <a:t>Применимость:</a:t>
            </a:r>
          </a:p>
          <a:p>
            <a:pPr lvl="1"/>
            <a:r>
              <a:rPr lang="ru-RU" dirty="0" err="1" smtClean="0"/>
              <a:t>Инстанцируемые</a:t>
            </a:r>
            <a:r>
              <a:rPr lang="ru-RU" dirty="0" smtClean="0"/>
              <a:t> классы определяются по время выполнения, например, с помощью динамической загрузки</a:t>
            </a:r>
            <a:endParaRPr lang="ru-RU" dirty="0"/>
          </a:p>
          <a:p>
            <a:pPr lvl="1"/>
            <a:r>
              <a:rPr lang="ru-RU" dirty="0" smtClean="0"/>
              <a:t>Для того, чтобы избежать построения иерархии фабрик, </a:t>
            </a:r>
            <a:r>
              <a:rPr lang="ru-RU" dirty="0"/>
              <a:t>параллельной </a:t>
            </a:r>
            <a:r>
              <a:rPr lang="ru-RU" dirty="0" smtClean="0"/>
              <a:t>иерархии классов продуктов</a:t>
            </a:r>
          </a:p>
          <a:p>
            <a:pPr lvl="1"/>
            <a:r>
              <a:rPr lang="ru-RU" dirty="0" smtClean="0"/>
              <a:t>Если экземпляры класса могут находиться в ограниченном множестве состояний</a:t>
            </a:r>
            <a:endParaRPr lang="ru-RU" dirty="0"/>
          </a:p>
          <a:p>
            <a:endParaRPr lang="en-US" dirty="0"/>
          </a:p>
        </p:txBody>
      </p:sp>
    </p:spTree>
    <p:extLst>
      <p:ext uri="{BB962C8B-B14F-4D97-AF65-F5344CB8AC3E}">
        <p14:creationId xmlns:p14="http://schemas.microsoft.com/office/powerpoint/2010/main" val="3165508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Прототип - структура</a:t>
            </a:r>
            <a:endParaRPr lang="en-US" dirty="0"/>
          </a:p>
        </p:txBody>
      </p:sp>
      <p:pic>
        <p:nvPicPr>
          <p:cNvPr id="5122" name="Picture 2" descr="http://www.dofactory.com/images/diagrams/net/prototype.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8650" y="1737847"/>
            <a:ext cx="7886700" cy="4526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763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5900" y="857250"/>
            <a:ext cx="6172200" cy="357504"/>
          </a:xfrm>
        </p:spPr>
        <p:txBody>
          <a:bodyPr>
            <a:normAutofit/>
          </a:bodyPr>
          <a:lstStyle/>
          <a:p>
            <a:r>
              <a:rPr lang="ru-RU" sz="1500" b="1" dirty="0"/>
              <a:t>Что такое паттерны</a:t>
            </a:r>
          </a:p>
        </p:txBody>
      </p:sp>
      <p:sp>
        <p:nvSpPr>
          <p:cNvPr id="3" name="Объект 2"/>
          <p:cNvSpPr>
            <a:spLocks noGrp="1"/>
          </p:cNvSpPr>
          <p:nvPr>
            <p:ph idx="1"/>
          </p:nvPr>
        </p:nvSpPr>
        <p:spPr>
          <a:xfrm>
            <a:off x="1277634" y="1214754"/>
            <a:ext cx="6588732" cy="4644516"/>
          </a:xfrm>
        </p:spPr>
        <p:txBody>
          <a:bodyPr>
            <a:normAutofit fontScale="77500" lnSpcReduction="20000"/>
          </a:bodyPr>
          <a:lstStyle/>
          <a:p>
            <a:pPr marL="0" indent="0">
              <a:buNone/>
            </a:pPr>
            <a:r>
              <a:rPr lang="ru-RU" dirty="0"/>
              <a:t>При создании программных систем перед разработчиками часто встает проблема выбора тех или иных проектных решений. В этих случаях на помощь приходят паттерны. Дело в том, что почти наверняка подобные задачи уже решались ранее и уже существуют хорошо продуманные элегантные решения, составленные экспертами. Если эти решения описать и систематизировать в каталоги, то они станут доступными менее опытным разработчикам, которые после изучения смогут использовать их как шаблоны или образцы для решения задач подобного класса. </a:t>
            </a:r>
            <a:endParaRPr lang="ru-RU" dirty="0" smtClean="0"/>
          </a:p>
          <a:p>
            <a:pPr marL="0" indent="0">
              <a:buNone/>
            </a:pPr>
            <a:r>
              <a:rPr lang="ru-RU" b="1" dirty="0"/>
              <a:t>Шаблон проектирования или паттерн</a:t>
            </a:r>
            <a:r>
              <a:rPr lang="ru-RU" dirty="0"/>
              <a:t> — повторимая архитектурная конструкция, представляющая собой решение проблемы проектирования в рамках некоторого часто возникающего контекста.</a:t>
            </a:r>
          </a:p>
          <a:p>
            <a:pPr marL="0" indent="0">
              <a:buNone/>
            </a:pPr>
            <a:endParaRPr lang="ru-RU" dirty="0"/>
          </a:p>
        </p:txBody>
      </p:sp>
    </p:spTree>
    <p:extLst>
      <p:ext uri="{BB962C8B-B14F-4D97-AF65-F5344CB8AC3E}">
        <p14:creationId xmlns:p14="http://schemas.microsoft.com/office/powerpoint/2010/main" val="10649191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Прототип - пример</a:t>
            </a:r>
            <a:endParaRPr lang="en-US" dirty="0"/>
          </a:p>
        </p:txBody>
      </p:sp>
      <p:pic>
        <p:nvPicPr>
          <p:cNvPr id="4" name="Объект 3"/>
          <p:cNvPicPr>
            <a:picLocks noGrp="1" noChangeAspect="1"/>
          </p:cNvPicPr>
          <p:nvPr>
            <p:ph idx="1"/>
          </p:nvPr>
        </p:nvPicPr>
        <p:blipFill>
          <a:blip r:embed="rId2"/>
          <a:stretch>
            <a:fillRect/>
          </a:stretch>
        </p:blipFill>
        <p:spPr>
          <a:xfrm>
            <a:off x="437312" y="1690689"/>
            <a:ext cx="8269375" cy="4105569"/>
          </a:xfrm>
          <a:prstGeom prst="rect">
            <a:avLst/>
          </a:prstGeom>
        </p:spPr>
      </p:pic>
      <p:sp>
        <p:nvSpPr>
          <p:cNvPr id="5" name="Прямоугольник 4"/>
          <p:cNvSpPr/>
          <p:nvPr/>
        </p:nvSpPr>
        <p:spPr>
          <a:xfrm>
            <a:off x="1703172" y="5796258"/>
            <a:ext cx="5737654" cy="646331"/>
          </a:xfrm>
          <a:prstGeom prst="rect">
            <a:avLst/>
          </a:prstGeom>
        </p:spPr>
        <p:txBody>
          <a:bodyPr wrap="square">
            <a:spAutoFit/>
          </a:bodyPr>
          <a:lstStyle/>
          <a:p>
            <a:r>
              <a:rPr lang="en-US" dirty="0" smtClean="0">
                <a:hlinkClick r:id="rId3"/>
              </a:rPr>
              <a:t>http://www.dofactory.com/net/prototype-design-pattern</a:t>
            </a:r>
            <a:endParaRPr lang="ru-RU" dirty="0" smtClean="0"/>
          </a:p>
          <a:p>
            <a:endParaRPr lang="en-US" dirty="0"/>
          </a:p>
        </p:txBody>
      </p:sp>
    </p:spTree>
    <p:extLst>
      <p:ext uri="{BB962C8B-B14F-4D97-AF65-F5344CB8AC3E}">
        <p14:creationId xmlns:p14="http://schemas.microsoft.com/office/powerpoint/2010/main" val="808496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Одиночка</a:t>
            </a:r>
            <a:endParaRPr lang="en-US" dirty="0"/>
          </a:p>
        </p:txBody>
      </p:sp>
      <p:sp>
        <p:nvSpPr>
          <p:cNvPr id="3" name="Объект 2"/>
          <p:cNvSpPr>
            <a:spLocks noGrp="1"/>
          </p:cNvSpPr>
          <p:nvPr>
            <p:ph idx="1"/>
          </p:nvPr>
        </p:nvSpPr>
        <p:spPr/>
        <p:txBody>
          <a:bodyPr>
            <a:normAutofit/>
          </a:bodyPr>
          <a:lstStyle/>
          <a:p>
            <a:r>
              <a:rPr lang="ru-RU" dirty="0"/>
              <a:t>Назначение:</a:t>
            </a:r>
          </a:p>
          <a:p>
            <a:pPr lvl="1"/>
            <a:r>
              <a:rPr lang="ru-RU" dirty="0" smtClean="0"/>
              <a:t>Гарантирует, что у класса есть только один экземпляр и предоставляет к нему  глобальную точку доступа.</a:t>
            </a:r>
            <a:endParaRPr lang="ru-RU" dirty="0"/>
          </a:p>
          <a:p>
            <a:r>
              <a:rPr lang="ru-RU" dirty="0"/>
              <a:t>Применимость:</a:t>
            </a:r>
          </a:p>
          <a:p>
            <a:pPr lvl="1"/>
            <a:r>
              <a:rPr lang="ru-RU" dirty="0" smtClean="0"/>
              <a:t>Необходим ровно один экземпляр некоего класса, легко доступный всем клиентам.</a:t>
            </a:r>
          </a:p>
          <a:p>
            <a:pPr lvl="1"/>
            <a:r>
              <a:rPr lang="ru-RU" dirty="0" smtClean="0"/>
              <a:t>Единственный </a:t>
            </a:r>
            <a:r>
              <a:rPr lang="ru-RU" dirty="0"/>
              <a:t>экземпляр </a:t>
            </a:r>
            <a:r>
              <a:rPr lang="ru-RU" dirty="0" smtClean="0"/>
              <a:t>должен расширяться путем порождения подклассов, и клиентам нужно иметь возможность работать с расширенным экземпляром без модификации своего кода.</a:t>
            </a:r>
            <a:endParaRPr lang="en-US" dirty="0"/>
          </a:p>
          <a:p>
            <a:endParaRPr lang="en-US" dirty="0"/>
          </a:p>
        </p:txBody>
      </p:sp>
    </p:spTree>
    <p:extLst>
      <p:ext uri="{BB962C8B-B14F-4D97-AF65-F5344CB8AC3E}">
        <p14:creationId xmlns:p14="http://schemas.microsoft.com/office/powerpoint/2010/main" val="36467759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Одиночка - структура</a:t>
            </a:r>
            <a:endParaRPr lang="en-US" dirty="0"/>
          </a:p>
        </p:txBody>
      </p:sp>
      <p:pic>
        <p:nvPicPr>
          <p:cNvPr id="6148" name="Picture 4" descr="http://www.dofactory.com/images/diagrams/net/singleton.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2709" y="2018270"/>
            <a:ext cx="6838581" cy="2170177"/>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1777312" y="4942872"/>
            <a:ext cx="5589373" cy="646331"/>
          </a:xfrm>
          <a:prstGeom prst="rect">
            <a:avLst/>
          </a:prstGeom>
        </p:spPr>
        <p:txBody>
          <a:bodyPr wrap="square">
            <a:spAutoFit/>
          </a:bodyPr>
          <a:lstStyle/>
          <a:p>
            <a:r>
              <a:rPr lang="en-US" dirty="0" smtClean="0">
                <a:hlinkClick r:id="rId3"/>
              </a:rPr>
              <a:t>http://www.dofactory.com/net/singleton-design-pattern</a:t>
            </a:r>
            <a:endParaRPr lang="ru-RU" dirty="0" smtClean="0"/>
          </a:p>
          <a:p>
            <a:endParaRPr lang="en-US" dirty="0"/>
          </a:p>
        </p:txBody>
      </p:sp>
    </p:spTree>
    <p:extLst>
      <p:ext uri="{BB962C8B-B14F-4D97-AF65-F5344CB8AC3E}">
        <p14:creationId xmlns:p14="http://schemas.microsoft.com/office/powerpoint/2010/main" val="29881838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Одиночка - пример</a:t>
            </a:r>
            <a:endParaRPr lang="en-US" dirty="0"/>
          </a:p>
        </p:txBody>
      </p:sp>
      <p:sp>
        <p:nvSpPr>
          <p:cNvPr id="3" name="Объект 2"/>
          <p:cNvSpPr>
            <a:spLocks noGrp="1"/>
          </p:cNvSpPr>
          <p:nvPr>
            <p:ph idx="1"/>
          </p:nvPr>
        </p:nvSpPr>
        <p:spPr/>
        <p:txBody>
          <a:bodyPr>
            <a:normAutofit lnSpcReduction="10000"/>
          </a:bodyPr>
          <a:lstStyle/>
          <a:p>
            <a:pPr marL="0" indent="0">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sealed</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Singleton</a:t>
            </a: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readonly</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Singleton</a:t>
            </a:r>
            <a:r>
              <a:rPr lang="en-US" sz="1400" dirty="0">
                <a:solidFill>
                  <a:srgbClr val="000000"/>
                </a:solidFill>
                <a:highlight>
                  <a:srgbClr val="FFFFFF"/>
                </a:highlight>
                <a:latin typeface="Consolas" panose="020B0609020204030204" pitchFamily="49" charset="0"/>
              </a:rPr>
              <a:t> instance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Singleton</a:t>
            </a:r>
            <a:r>
              <a:rPr lang="en-US" sz="1400" dirty="0">
                <a:solidFill>
                  <a:srgbClr val="000000"/>
                </a:solidFill>
                <a:highlight>
                  <a:srgbClr val="FFFFFF"/>
                </a:highlight>
                <a:latin typeface="Consolas" panose="020B0609020204030204" pitchFamily="49" charset="0"/>
              </a:rPr>
              <a:t>();</a:t>
            </a:r>
          </a:p>
          <a:p>
            <a:pPr marL="0" indent="0">
              <a:buNone/>
            </a:pP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Singleton() { }</a:t>
            </a:r>
          </a:p>
          <a:p>
            <a:pPr marL="0" indent="0">
              <a:buNone/>
            </a:pP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Singleton</a:t>
            </a:r>
            <a:r>
              <a:rPr lang="en-US" sz="1400" dirty="0">
                <a:solidFill>
                  <a:srgbClr val="000000"/>
                </a:solidFill>
                <a:highlight>
                  <a:srgbClr val="FFFFFF"/>
                </a:highlight>
                <a:latin typeface="Consolas" panose="020B0609020204030204" pitchFamily="49" charset="0"/>
              </a:rPr>
              <a:t> Instance</a:t>
            </a:r>
          </a:p>
          <a:p>
            <a:pPr marL="0" indent="0">
              <a:buNone/>
            </a:pPr>
            <a:r>
              <a:rPr lang="en-US"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get</a:t>
            </a: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instance;</a:t>
            </a:r>
          </a:p>
          <a:p>
            <a:pPr marL="0" indent="0">
              <a:buNone/>
            </a:pPr>
            <a:r>
              <a:rPr lang="en-US"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a:t>
            </a:r>
          </a:p>
        </p:txBody>
      </p:sp>
      <p:sp>
        <p:nvSpPr>
          <p:cNvPr id="5" name="Прямоугольник 4"/>
          <p:cNvSpPr/>
          <p:nvPr/>
        </p:nvSpPr>
        <p:spPr>
          <a:xfrm>
            <a:off x="1715529" y="6071112"/>
            <a:ext cx="5712941" cy="646331"/>
          </a:xfrm>
          <a:prstGeom prst="rect">
            <a:avLst/>
          </a:prstGeom>
        </p:spPr>
        <p:txBody>
          <a:bodyPr wrap="square">
            <a:spAutoFit/>
          </a:bodyPr>
          <a:lstStyle/>
          <a:p>
            <a:r>
              <a:rPr lang="en-US" dirty="0" smtClean="0">
                <a:hlinkClick r:id="rId2"/>
              </a:rPr>
              <a:t>http://www.dofactory.com/net/singleton-design-pattern</a:t>
            </a:r>
            <a:endParaRPr lang="ru-RU" dirty="0" smtClean="0"/>
          </a:p>
          <a:p>
            <a:endParaRPr lang="en-US" dirty="0"/>
          </a:p>
        </p:txBody>
      </p:sp>
    </p:spTree>
    <p:extLst>
      <p:ext uri="{BB962C8B-B14F-4D97-AF65-F5344CB8AC3E}">
        <p14:creationId xmlns:p14="http://schemas.microsoft.com/office/powerpoint/2010/main" val="4235952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5900" y="857250"/>
            <a:ext cx="6172200" cy="357504"/>
          </a:xfrm>
        </p:spPr>
        <p:txBody>
          <a:bodyPr>
            <a:normAutofit/>
          </a:bodyPr>
          <a:lstStyle/>
          <a:p>
            <a:r>
              <a:rPr lang="ru-RU" sz="1500" b="1" dirty="0"/>
              <a:t>Что такое паттерны</a:t>
            </a:r>
            <a:endParaRPr lang="ru-RU" sz="1500" dirty="0"/>
          </a:p>
        </p:txBody>
      </p:sp>
      <p:sp>
        <p:nvSpPr>
          <p:cNvPr id="3" name="Объект 2"/>
          <p:cNvSpPr>
            <a:spLocks noGrp="1"/>
          </p:cNvSpPr>
          <p:nvPr>
            <p:ph idx="1"/>
          </p:nvPr>
        </p:nvSpPr>
        <p:spPr>
          <a:xfrm>
            <a:off x="1331640" y="1268760"/>
            <a:ext cx="6534726" cy="4590510"/>
          </a:xfrm>
        </p:spPr>
        <p:txBody>
          <a:bodyPr>
            <a:normAutofit fontScale="62500" lnSpcReduction="20000"/>
          </a:bodyPr>
          <a:lstStyle/>
          <a:p>
            <a:pPr marL="0" indent="0">
              <a:buNone/>
            </a:pPr>
            <a:r>
              <a:rPr lang="ru-RU" dirty="0"/>
              <a:t>Концепция создания программного обеспечения с использованием </a:t>
            </a:r>
            <a:r>
              <a:rPr lang="ru-RU" dirty="0" smtClean="0"/>
              <a:t>паттернов относительно молодая. Поэтому </a:t>
            </a:r>
            <a:r>
              <a:rPr lang="ru-RU" dirty="0"/>
              <a:t>до сих пор нет четкого определения, что же такое паттерн. Об этом свидетельствуют непрекращающиеся дискуссии в популярной литературе и на соответствующих форумах в сети.</a:t>
            </a:r>
          </a:p>
          <a:p>
            <a:pPr marL="0" indent="0">
              <a:buNone/>
            </a:pPr>
            <a:r>
              <a:rPr lang="ru-RU" dirty="0"/>
              <a:t>Например, следует ли считать алгоритмы и структуры данных паттернами? По этому вопросу существуют противоположные мнения. Согласно одному из них, алгоритмы являются вычислительными паттернами, а хорошо известная фундаментальная монография Дональда Кнута «Искусство программирования» по сути, представляет собой каталог таких паттернов. Согласно другому мнению, алгоритмы не являются паттернами, так как решаемые ими проблемы слишком малы (оперируют такими понятиями как вычислительная сложность и потребление ресурсов), а область решения хорошо очерчена. Паттерны же решают проблемы большего масштаба, при этом паттерн дает не конкретное решение, а некий путь к решению, причем, выбор правильного паттерна - задача нетривиальная, предполагающая от архитектора наличие интуиции, опыта, определенного творчества.</a:t>
            </a:r>
          </a:p>
          <a:p>
            <a:pPr marL="0" indent="0">
              <a:buNone/>
            </a:pPr>
            <a:endParaRPr lang="ru-RU" dirty="0"/>
          </a:p>
        </p:txBody>
      </p:sp>
    </p:spTree>
    <p:extLst>
      <p:ext uri="{BB962C8B-B14F-4D97-AF65-F5344CB8AC3E}">
        <p14:creationId xmlns:p14="http://schemas.microsoft.com/office/powerpoint/2010/main" val="734439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5900" y="857250"/>
            <a:ext cx="6172200" cy="411510"/>
          </a:xfrm>
        </p:spPr>
        <p:txBody>
          <a:bodyPr>
            <a:normAutofit/>
          </a:bodyPr>
          <a:lstStyle/>
          <a:p>
            <a:r>
              <a:rPr lang="ru-RU" sz="1500" b="1" dirty="0"/>
              <a:t>История вопроса</a:t>
            </a:r>
          </a:p>
        </p:txBody>
      </p:sp>
      <p:sp>
        <p:nvSpPr>
          <p:cNvPr id="3" name="Объект 2"/>
          <p:cNvSpPr>
            <a:spLocks noGrp="1"/>
          </p:cNvSpPr>
          <p:nvPr>
            <p:ph idx="1"/>
          </p:nvPr>
        </p:nvSpPr>
        <p:spPr>
          <a:xfrm>
            <a:off x="1331640" y="1214754"/>
            <a:ext cx="6534726" cy="4644516"/>
          </a:xfrm>
        </p:spPr>
        <p:txBody>
          <a:bodyPr>
            <a:normAutofit fontScale="55000" lnSpcReduction="20000"/>
          </a:bodyPr>
          <a:lstStyle/>
          <a:p>
            <a:r>
              <a:rPr lang="ru-RU" dirty="0"/>
              <a:t>Впервые, в конце 1970-х годов Кристофером Александром был разработан каталог паттернов, предназначенных для проектирования зданий и городов. </a:t>
            </a:r>
            <a:endParaRPr lang="ru-RU" dirty="0" smtClean="0"/>
          </a:p>
          <a:p>
            <a:r>
              <a:rPr lang="ru-RU" dirty="0" smtClean="0"/>
              <a:t>В </a:t>
            </a:r>
            <a:r>
              <a:rPr lang="ru-RU" dirty="0"/>
              <a:t>конце 1980-х годов Кент Бек и </a:t>
            </a:r>
            <a:r>
              <a:rPr lang="ru-RU" dirty="0" err="1"/>
              <a:t>Вард</a:t>
            </a:r>
            <a:r>
              <a:rPr lang="ru-RU" dirty="0"/>
              <a:t> </a:t>
            </a:r>
            <a:r>
              <a:rPr lang="ru-RU" dirty="0" err="1"/>
              <a:t>Каннингем</a:t>
            </a:r>
            <a:r>
              <a:rPr lang="ru-RU" dirty="0"/>
              <a:t> попытались перенести идеи Александра в область разработки ПО, составив 5 небольших паттернов для проектирования пользовательских интерфейсов на языке </a:t>
            </a:r>
            <a:r>
              <a:rPr lang="ru-RU" dirty="0" err="1"/>
              <a:t>Smalltalk</a:t>
            </a:r>
            <a:r>
              <a:rPr lang="ru-RU" dirty="0"/>
              <a:t>. </a:t>
            </a:r>
            <a:endParaRPr lang="ru-RU" dirty="0" smtClean="0"/>
          </a:p>
          <a:p>
            <a:r>
              <a:rPr lang="ru-RU" dirty="0" smtClean="0"/>
              <a:t>В </a:t>
            </a:r>
            <a:r>
              <a:rPr lang="ru-RU" dirty="0"/>
              <a:t>1989 Джеймс </a:t>
            </a:r>
            <a:r>
              <a:rPr lang="ru-RU" dirty="0" err="1"/>
              <a:t>Коплиен</a:t>
            </a:r>
            <a:r>
              <a:rPr lang="ru-RU" dirty="0"/>
              <a:t> в целях обучения С++ внутри компании AT&amp;T составил каталог идиом С++ (разновидность паттернов, специфичных для языка программирования), а в 1991 на его основе вышла в свет книга "</a:t>
            </a:r>
            <a:r>
              <a:rPr lang="ru-RU" dirty="0" err="1"/>
              <a:t>Advanced</a:t>
            </a:r>
            <a:r>
              <a:rPr lang="ru-RU" dirty="0"/>
              <a:t> C++ </a:t>
            </a:r>
            <a:r>
              <a:rPr lang="ru-RU" dirty="0" err="1"/>
              <a:t>Programming</a:t>
            </a:r>
            <a:r>
              <a:rPr lang="ru-RU" dirty="0"/>
              <a:t> </a:t>
            </a:r>
            <a:r>
              <a:rPr lang="ru-RU" dirty="0" err="1"/>
              <a:t>Styles</a:t>
            </a:r>
            <a:r>
              <a:rPr lang="ru-RU" dirty="0"/>
              <a:t> </a:t>
            </a:r>
            <a:r>
              <a:rPr lang="ru-RU" dirty="0" err="1"/>
              <a:t>and</a:t>
            </a:r>
            <a:r>
              <a:rPr lang="ru-RU" dirty="0"/>
              <a:t> </a:t>
            </a:r>
            <a:r>
              <a:rPr lang="ru-RU" dirty="0" err="1"/>
              <a:t>Idioms</a:t>
            </a:r>
            <a:r>
              <a:rPr lang="ru-RU" dirty="0"/>
              <a:t>" </a:t>
            </a:r>
            <a:r>
              <a:rPr lang="ru-RU" dirty="0" smtClean="0"/>
              <a:t>.</a:t>
            </a:r>
            <a:endParaRPr lang="ru-RU" dirty="0"/>
          </a:p>
          <a:p>
            <a:r>
              <a:rPr lang="ru-RU" dirty="0" smtClean="0"/>
              <a:t>По-настоящему </a:t>
            </a:r>
            <a:r>
              <a:rPr lang="ru-RU" dirty="0"/>
              <a:t>популярным применение паттернов в индустрии разработки программного обеспечения стало после того, как в 1994 был опубликован каталог, включающий 23 паттерна объектно-ориентированного проектирования. Этот каталог настолько популярен, что часто упоминается как паттерны </a:t>
            </a:r>
            <a:r>
              <a:rPr lang="ru-RU" b="1" dirty="0" err="1"/>
              <a:t>GoF</a:t>
            </a:r>
            <a:r>
              <a:rPr lang="ru-RU" dirty="0"/>
              <a:t> ("</a:t>
            </a:r>
            <a:r>
              <a:rPr lang="ru-RU" dirty="0" err="1"/>
              <a:t>Gang</a:t>
            </a:r>
            <a:r>
              <a:rPr lang="ru-RU" dirty="0"/>
              <a:t> </a:t>
            </a:r>
            <a:r>
              <a:rPr lang="ru-RU" dirty="0" err="1"/>
              <a:t>of</a:t>
            </a:r>
            <a:r>
              <a:rPr lang="ru-RU" dirty="0"/>
              <a:t> </a:t>
            </a:r>
            <a:r>
              <a:rPr lang="ru-RU" dirty="0" err="1"/>
              <a:t>Four</a:t>
            </a:r>
            <a:r>
              <a:rPr lang="ru-RU" dirty="0"/>
              <a:t>" или "банда четырех" по числу авторов).</a:t>
            </a:r>
          </a:p>
          <a:p>
            <a:r>
              <a:rPr lang="ru-RU" dirty="0"/>
              <a:t>В настоящее время паттерны продолжают непрерывно развиваться. Появляются новые паттерны, категории и методы их описания.</a:t>
            </a:r>
          </a:p>
          <a:p>
            <a:endParaRPr lang="ru-RU" dirty="0"/>
          </a:p>
        </p:txBody>
      </p:sp>
    </p:spTree>
    <p:extLst>
      <p:ext uri="{BB962C8B-B14F-4D97-AF65-F5344CB8AC3E}">
        <p14:creationId xmlns:p14="http://schemas.microsoft.com/office/powerpoint/2010/main" val="1458112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5900" y="857250"/>
            <a:ext cx="6172200" cy="357504"/>
          </a:xfrm>
        </p:spPr>
        <p:txBody>
          <a:bodyPr>
            <a:normAutofit/>
          </a:bodyPr>
          <a:lstStyle/>
          <a:p>
            <a:r>
              <a:rPr lang="ru-RU" sz="1500" b="1" dirty="0"/>
              <a:t>Классификация паттернов</a:t>
            </a:r>
          </a:p>
        </p:txBody>
      </p:sp>
      <p:sp>
        <p:nvSpPr>
          <p:cNvPr id="3" name="Объект 2"/>
          <p:cNvSpPr>
            <a:spLocks noGrp="1"/>
          </p:cNvSpPr>
          <p:nvPr>
            <p:ph idx="1"/>
          </p:nvPr>
        </p:nvSpPr>
        <p:spPr>
          <a:xfrm>
            <a:off x="1277634" y="1214754"/>
            <a:ext cx="6588732" cy="4644516"/>
          </a:xfrm>
        </p:spPr>
        <p:txBody>
          <a:bodyPr>
            <a:normAutofit fontScale="92500" lnSpcReduction="10000"/>
          </a:bodyPr>
          <a:lstStyle/>
          <a:p>
            <a:pPr marL="0" indent="0">
              <a:buNone/>
            </a:pPr>
            <a:r>
              <a:rPr lang="ru-RU" dirty="0"/>
              <a:t>В области разработки программных систем существует множество паттернов, которые отличаются областью применения, масштабом, содержимым, стилем описания. Например, в зависимости от сферы применения существуют такие паттерны как паттерны анализа, проектирования, тестирования, документирования, организации процесса разработки, планирования проектов и другие.</a:t>
            </a:r>
          </a:p>
          <a:p>
            <a:pPr marL="0" indent="0">
              <a:buNone/>
            </a:pPr>
            <a:r>
              <a:rPr lang="ru-RU" dirty="0"/>
              <a:t>В настоящее время наиболее популярными паттернами являются паттерны проектирования</a:t>
            </a:r>
          </a:p>
        </p:txBody>
      </p:sp>
    </p:spTree>
    <p:extLst>
      <p:ext uri="{BB962C8B-B14F-4D97-AF65-F5344CB8AC3E}">
        <p14:creationId xmlns:p14="http://schemas.microsoft.com/office/powerpoint/2010/main" val="3392163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5900" y="857250"/>
            <a:ext cx="6172200" cy="411510"/>
          </a:xfrm>
        </p:spPr>
        <p:txBody>
          <a:bodyPr>
            <a:normAutofit/>
          </a:bodyPr>
          <a:lstStyle/>
          <a:p>
            <a:r>
              <a:rPr lang="ru-RU" sz="1500" b="1" dirty="0"/>
              <a:t>Классификация паттернов</a:t>
            </a:r>
            <a:endParaRPr lang="ru-RU" sz="1500" dirty="0"/>
          </a:p>
        </p:txBody>
      </p:sp>
      <p:sp>
        <p:nvSpPr>
          <p:cNvPr id="3" name="Объект 2"/>
          <p:cNvSpPr>
            <a:spLocks noGrp="1"/>
          </p:cNvSpPr>
          <p:nvPr>
            <p:ph idx="1"/>
          </p:nvPr>
        </p:nvSpPr>
        <p:spPr>
          <a:xfrm>
            <a:off x="1277634" y="1268760"/>
            <a:ext cx="6534726" cy="4590510"/>
          </a:xfrm>
        </p:spPr>
        <p:txBody>
          <a:bodyPr/>
          <a:lstStyle/>
          <a:p>
            <a:pPr marL="0" indent="0">
              <a:buNone/>
            </a:pPr>
            <a:r>
              <a:rPr lang="ru-RU" dirty="0"/>
              <a:t>Одной из распространенных классификаций таких паттернов является классификация по степени детализации и уровню абстракции рассматриваемых систем. Паттерны проектирования программных систем делятся на следующие категории</a:t>
            </a:r>
            <a:r>
              <a:rPr lang="ru-RU" dirty="0" smtClean="0"/>
              <a:t>:</a:t>
            </a:r>
          </a:p>
          <a:p>
            <a:pPr lvl="0"/>
            <a:r>
              <a:rPr lang="ru-RU" dirty="0"/>
              <a:t>Архитектурные паттерны</a:t>
            </a:r>
          </a:p>
          <a:p>
            <a:pPr lvl="0"/>
            <a:r>
              <a:rPr lang="ru-RU" dirty="0"/>
              <a:t>Паттерны проектирования</a:t>
            </a:r>
          </a:p>
          <a:p>
            <a:r>
              <a:rPr lang="ru-RU" dirty="0"/>
              <a:t>Идиомы</a:t>
            </a:r>
          </a:p>
          <a:p>
            <a:pPr marL="0" indent="0">
              <a:buNone/>
            </a:pPr>
            <a:endParaRPr lang="ru-RU" dirty="0"/>
          </a:p>
        </p:txBody>
      </p:sp>
    </p:spTree>
    <p:extLst>
      <p:ext uri="{BB962C8B-B14F-4D97-AF65-F5344CB8AC3E}">
        <p14:creationId xmlns:p14="http://schemas.microsoft.com/office/powerpoint/2010/main" val="2098306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5900" y="944724"/>
            <a:ext cx="6172200" cy="432048"/>
          </a:xfrm>
        </p:spPr>
        <p:txBody>
          <a:bodyPr>
            <a:normAutofit/>
          </a:bodyPr>
          <a:lstStyle/>
          <a:p>
            <a:r>
              <a:rPr lang="ru-RU" sz="1500" b="1" dirty="0"/>
              <a:t>Классификация паттернов</a:t>
            </a:r>
            <a:endParaRPr lang="ru-RU" sz="1500" dirty="0"/>
          </a:p>
        </p:txBody>
      </p:sp>
      <p:sp>
        <p:nvSpPr>
          <p:cNvPr id="3" name="Объект 2"/>
          <p:cNvSpPr>
            <a:spLocks noGrp="1"/>
          </p:cNvSpPr>
          <p:nvPr>
            <p:ph idx="1"/>
          </p:nvPr>
        </p:nvSpPr>
        <p:spPr>
          <a:xfrm>
            <a:off x="1277634" y="1376772"/>
            <a:ext cx="6534726" cy="4536504"/>
          </a:xfrm>
        </p:spPr>
        <p:txBody>
          <a:bodyPr>
            <a:normAutofit fontScale="92500" lnSpcReduction="10000"/>
          </a:bodyPr>
          <a:lstStyle/>
          <a:p>
            <a:pPr marL="0" indent="0">
              <a:buNone/>
            </a:pPr>
            <a:r>
              <a:rPr lang="ru-RU" b="1" dirty="0"/>
              <a:t>Архитектурные паттерны</a:t>
            </a:r>
            <a:r>
              <a:rPr lang="ru-RU" dirty="0"/>
              <a:t>, являясь наиболее высокоуровневыми паттернами, описывают структурную схему программной системы в целом. В данной схеме указываются отдельные функциональные составляющие системы, называемые подсистемами, а также взаимоотношения между ними. Примером архитектурного паттерна является хорошо известная программная парадигма </a:t>
            </a:r>
            <a:r>
              <a:rPr lang="ru-RU" dirty="0" smtClean="0"/>
              <a:t>«модель-представление-контроллер» </a:t>
            </a:r>
            <a:r>
              <a:rPr lang="ru-RU" dirty="0"/>
              <a:t>(</a:t>
            </a:r>
            <a:r>
              <a:rPr lang="ru-RU" dirty="0" err="1"/>
              <a:t>model-view-controller</a:t>
            </a:r>
            <a:r>
              <a:rPr lang="ru-RU" dirty="0"/>
              <a:t> - MVC).</a:t>
            </a:r>
          </a:p>
          <a:p>
            <a:pPr marL="0" indent="0">
              <a:buNone/>
            </a:pPr>
            <a:r>
              <a:rPr lang="ru-RU" dirty="0"/>
              <a:t>В свою очередь, подсистемы могут состоять из архитектурных единиц уровнем ниже. </a:t>
            </a:r>
          </a:p>
        </p:txBody>
      </p:sp>
    </p:spTree>
    <p:extLst>
      <p:ext uri="{BB962C8B-B14F-4D97-AF65-F5344CB8AC3E}">
        <p14:creationId xmlns:p14="http://schemas.microsoft.com/office/powerpoint/2010/main" val="1893636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5900" y="857250"/>
            <a:ext cx="6172200" cy="465516"/>
          </a:xfrm>
        </p:spPr>
        <p:txBody>
          <a:bodyPr>
            <a:normAutofit/>
          </a:bodyPr>
          <a:lstStyle/>
          <a:p>
            <a:r>
              <a:rPr lang="ru-RU" sz="1500" b="1" dirty="0"/>
              <a:t>Классификация паттернов</a:t>
            </a:r>
            <a:endParaRPr lang="ru-RU" sz="1500" dirty="0"/>
          </a:p>
        </p:txBody>
      </p:sp>
      <p:sp>
        <p:nvSpPr>
          <p:cNvPr id="3" name="Объект 2"/>
          <p:cNvSpPr>
            <a:spLocks noGrp="1"/>
          </p:cNvSpPr>
          <p:nvPr>
            <p:ph idx="1"/>
          </p:nvPr>
        </p:nvSpPr>
        <p:spPr>
          <a:xfrm>
            <a:off x="1277634" y="1268760"/>
            <a:ext cx="6588732" cy="4644516"/>
          </a:xfrm>
        </p:spPr>
        <p:txBody>
          <a:bodyPr>
            <a:normAutofit fontScale="85000" lnSpcReduction="20000"/>
          </a:bodyPr>
          <a:lstStyle/>
          <a:p>
            <a:pPr marL="0" indent="0">
              <a:buNone/>
            </a:pPr>
            <a:r>
              <a:rPr lang="ru-RU" b="1" dirty="0"/>
              <a:t>Паттерны проектирования</a:t>
            </a:r>
            <a:r>
              <a:rPr lang="ru-RU" dirty="0"/>
              <a:t> описывают схемы детализации программных подсистем и отношений между ними, при этом они не влияют на структуру программной системы в целом и сохраняют независимость от реализации языка программирования. Паттерны </a:t>
            </a:r>
            <a:r>
              <a:rPr lang="ru-RU" dirty="0" err="1"/>
              <a:t>GoF</a:t>
            </a:r>
            <a:r>
              <a:rPr lang="ru-RU" dirty="0"/>
              <a:t> относятся именно к этой категории. Под паттернами проектирования объектно-ориентированных систем понимается описание взаимодействия объектов и классов, адаптированных для решения общей задачи проектирования в конкретном контексте</a:t>
            </a:r>
            <a:r>
              <a:rPr lang="ru-RU" dirty="0" smtClean="0"/>
              <a:t>.</a:t>
            </a:r>
          </a:p>
          <a:p>
            <a:pPr marL="0" indent="0">
              <a:buNone/>
            </a:pPr>
            <a:r>
              <a:rPr lang="ru-RU" dirty="0"/>
              <a:t>В русскоязычной литературе обычно встречаются несколько вариантов перевода оригинального названия </a:t>
            </a:r>
            <a:r>
              <a:rPr lang="ru-RU" dirty="0" err="1"/>
              <a:t>design</a:t>
            </a:r>
            <a:r>
              <a:rPr lang="ru-RU" dirty="0"/>
              <a:t> </a:t>
            </a:r>
            <a:r>
              <a:rPr lang="ru-RU" dirty="0" err="1" smtClean="0"/>
              <a:t>patterns</a:t>
            </a:r>
            <a:r>
              <a:rPr lang="ru-RU" dirty="0" smtClean="0"/>
              <a:t> -</a:t>
            </a:r>
            <a:r>
              <a:rPr lang="ru-RU" dirty="0"/>
              <a:t> </a:t>
            </a:r>
            <a:r>
              <a:rPr lang="ru-RU" b="1" dirty="0"/>
              <a:t>паттерны проектирования</a:t>
            </a:r>
            <a:r>
              <a:rPr lang="ru-RU" dirty="0"/>
              <a:t>, </a:t>
            </a:r>
            <a:r>
              <a:rPr lang="ru-RU" b="1" dirty="0"/>
              <a:t>шаблоны проектирования</a:t>
            </a:r>
            <a:r>
              <a:rPr lang="ru-RU" dirty="0"/>
              <a:t>, </a:t>
            </a:r>
            <a:r>
              <a:rPr lang="ru-RU" b="1" dirty="0"/>
              <a:t>образцы</a:t>
            </a:r>
            <a:r>
              <a:rPr lang="ru-RU" dirty="0"/>
              <a:t>. </a:t>
            </a:r>
            <a:endParaRPr lang="ru-RU" dirty="0" smtClean="0"/>
          </a:p>
          <a:p>
            <a:pPr marL="0" indent="0">
              <a:buNone/>
            </a:pPr>
            <a:endParaRPr lang="ru-RU" dirty="0"/>
          </a:p>
          <a:p>
            <a:endParaRPr lang="ru-RU" dirty="0"/>
          </a:p>
        </p:txBody>
      </p:sp>
    </p:spTree>
    <p:extLst>
      <p:ext uri="{BB962C8B-B14F-4D97-AF65-F5344CB8AC3E}">
        <p14:creationId xmlns:p14="http://schemas.microsoft.com/office/powerpoint/2010/main" val="30271543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2078</TotalTime>
  <Words>1477</Words>
  <Application>Microsoft Office PowerPoint</Application>
  <PresentationFormat>Экран (4:3)</PresentationFormat>
  <Paragraphs>145</Paragraphs>
  <Slides>33</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33</vt:i4>
      </vt:variant>
    </vt:vector>
  </HeadingPairs>
  <TitlesOfParts>
    <vt:vector size="38" baseType="lpstr">
      <vt:lpstr>Arial</vt:lpstr>
      <vt:lpstr>Calibri</vt:lpstr>
      <vt:lpstr>Calibri Light</vt:lpstr>
      <vt:lpstr>Consolas</vt:lpstr>
      <vt:lpstr>Тема Office</vt:lpstr>
      <vt:lpstr>На прошлой лекции</vt:lpstr>
      <vt:lpstr>Паттерны проектирования</vt:lpstr>
      <vt:lpstr>Что такое паттерны</vt:lpstr>
      <vt:lpstr>Что такое паттерны</vt:lpstr>
      <vt:lpstr>История вопроса</vt:lpstr>
      <vt:lpstr>Классификация паттернов</vt:lpstr>
      <vt:lpstr>Классификация паттернов</vt:lpstr>
      <vt:lpstr>Классификация паттернов</vt:lpstr>
      <vt:lpstr>Классификация паттернов</vt:lpstr>
      <vt:lpstr>Классификация паттернов</vt:lpstr>
      <vt:lpstr>Описание паттернов</vt:lpstr>
      <vt:lpstr>Результаты применения паттернов</vt:lpstr>
      <vt:lpstr>Паттерны проектирования</vt:lpstr>
      <vt:lpstr>Паттерны проектирования</vt:lpstr>
      <vt:lpstr>Презентация PowerPoint</vt:lpstr>
      <vt:lpstr>Презентация PowerPoint</vt:lpstr>
      <vt:lpstr>Порождающие паттерны</vt:lpstr>
      <vt:lpstr>Фабричный метод</vt:lpstr>
      <vt:lpstr>Фабричный метод – структура</vt:lpstr>
      <vt:lpstr>Фабричный метод – пример</vt:lpstr>
      <vt:lpstr>Параметризированный фабричный метод</vt:lpstr>
      <vt:lpstr>Абстрактная фабрика</vt:lpstr>
      <vt:lpstr>Абстрактная фабрика – структура</vt:lpstr>
      <vt:lpstr>Абстрактная фабрика – пример</vt:lpstr>
      <vt:lpstr>Строитель</vt:lpstr>
      <vt:lpstr>Строитель - структура</vt:lpstr>
      <vt:lpstr>Строитель - пример</vt:lpstr>
      <vt:lpstr>Прототип</vt:lpstr>
      <vt:lpstr>Прототип - структура</vt:lpstr>
      <vt:lpstr>Прототип - пример</vt:lpstr>
      <vt:lpstr>Одиночка</vt:lpstr>
      <vt:lpstr>Одиночка - структура</vt:lpstr>
      <vt:lpstr>Одиночка - пример</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Паттерны проектирования</dc:title>
  <dc:creator>Vsevolod Pelipas</dc:creator>
  <cp:lastModifiedBy>Vsevolod Pelipas</cp:lastModifiedBy>
  <cp:revision>138</cp:revision>
  <dcterms:created xsi:type="dcterms:W3CDTF">2015-12-04T19:13:52Z</dcterms:created>
  <dcterms:modified xsi:type="dcterms:W3CDTF">2015-12-18T20:29:19Z</dcterms:modified>
</cp:coreProperties>
</file>