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3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7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5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4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0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6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5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2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9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5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46715-E6D4-494B-A330-9770ECE4BEDF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composite-design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decorator-design-patter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facade-design-patter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flyweight-design-pattern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proxy-design-pattern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adapter-design-patter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bridge-design-patter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предыдущей лекции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Что такое Паттерны (Шаблоны) Проектирования</a:t>
            </a:r>
          </a:p>
          <a:p>
            <a:r>
              <a:rPr lang="ru-RU" dirty="0"/>
              <a:t>Порождающие паттерны </a:t>
            </a:r>
            <a:r>
              <a:rPr lang="ru-RU" dirty="0" smtClean="0"/>
              <a:t>проектирования – предназначены </a:t>
            </a:r>
            <a:r>
              <a:rPr lang="ru-RU" dirty="0"/>
              <a:t>для создания объектов, позволяя системе оставаться независимой как от самого процесса порождения, так и от типов порождаемых объектов:</a:t>
            </a:r>
          </a:p>
          <a:p>
            <a:pPr lvl="1"/>
            <a:r>
              <a:rPr lang="ru-RU" dirty="0" err="1"/>
              <a:t>Factory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 (Фабричный метод)</a:t>
            </a:r>
          </a:p>
          <a:p>
            <a:pPr lvl="1"/>
            <a:r>
              <a:rPr lang="ru-RU" dirty="0" err="1"/>
              <a:t>Abstract</a:t>
            </a:r>
            <a:r>
              <a:rPr lang="ru-RU" dirty="0"/>
              <a:t> </a:t>
            </a:r>
            <a:r>
              <a:rPr lang="ru-RU" dirty="0" err="1"/>
              <a:t>Factory</a:t>
            </a:r>
            <a:r>
              <a:rPr lang="ru-RU" dirty="0"/>
              <a:t> (Абстрактная Фабрика)</a:t>
            </a:r>
          </a:p>
          <a:p>
            <a:pPr lvl="1"/>
            <a:r>
              <a:rPr lang="ru-RU" dirty="0" err="1"/>
              <a:t>Builder</a:t>
            </a:r>
            <a:r>
              <a:rPr lang="ru-RU" dirty="0"/>
              <a:t> (Строитель)</a:t>
            </a:r>
          </a:p>
          <a:p>
            <a:pPr lvl="1"/>
            <a:r>
              <a:rPr lang="ru-RU" dirty="0" err="1"/>
              <a:t>Prototype</a:t>
            </a:r>
            <a:r>
              <a:rPr lang="ru-RU" dirty="0"/>
              <a:t> (Прототип)</a:t>
            </a:r>
          </a:p>
          <a:p>
            <a:pPr lvl="1"/>
            <a:r>
              <a:rPr lang="ru-RU" dirty="0" err="1"/>
              <a:t>Singleton</a:t>
            </a:r>
            <a:r>
              <a:rPr lang="ru-RU" dirty="0"/>
              <a:t> (Одиночка)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7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Мост -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Абстракция транслирует запросы клиента Реализации.</a:t>
            </a:r>
          </a:p>
          <a:p>
            <a:r>
              <a:rPr lang="ru-RU" dirty="0" smtClean="0"/>
              <a:t>Удобно конструировать объекты, реализующие шаблон Мост, с помощью Абстрактной Фабрики.</a:t>
            </a:r>
          </a:p>
          <a:p>
            <a:r>
              <a:rPr lang="ru-RU" dirty="0" smtClean="0"/>
              <a:t>Мост обычно применяется на ранней стадии проектирования, закладываясь в «фундамент» системы.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5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Компоновщик (</a:t>
            </a:r>
            <a:r>
              <a:rPr lang="en-US" dirty="0" smtClean="0"/>
              <a:t>Composer)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 smtClean="0"/>
              <a:t>Объединить </a:t>
            </a:r>
            <a:r>
              <a:rPr lang="ru-RU" dirty="0"/>
              <a:t>объекты в древовидную структуру для представления иерархии от частного к </a:t>
            </a:r>
            <a:r>
              <a:rPr lang="ru-RU" dirty="0" smtClean="0"/>
              <a:t>целому.</a:t>
            </a:r>
            <a:endParaRPr lang="en-US" dirty="0" smtClean="0"/>
          </a:p>
          <a:p>
            <a:r>
              <a:rPr lang="ru-RU" dirty="0"/>
              <a:t>Применимость</a:t>
            </a:r>
            <a:r>
              <a:rPr lang="ru-RU" dirty="0" smtClean="0"/>
              <a:t>:</a:t>
            </a:r>
            <a:endParaRPr lang="en-US" dirty="0" smtClean="0"/>
          </a:p>
          <a:p>
            <a:pPr lvl="1"/>
            <a:r>
              <a:rPr lang="ru-RU" dirty="0" smtClean="0"/>
              <a:t>Если нужно представить иерархию объектов вида часть-целое</a:t>
            </a:r>
          </a:p>
          <a:p>
            <a:pPr lvl="1"/>
            <a:r>
              <a:rPr lang="ru-RU" dirty="0" smtClean="0"/>
              <a:t>Если необходимо позволить </a:t>
            </a:r>
            <a:r>
              <a:rPr lang="ru-RU" dirty="0"/>
              <a:t>клиентам обращаться к отдельным объектам и к группам объектов </a:t>
            </a:r>
            <a:r>
              <a:rPr lang="ru-RU" dirty="0" smtClean="0"/>
              <a:t>единообразно</a:t>
            </a:r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72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Компоновщик </a:t>
            </a:r>
            <a:r>
              <a:rPr lang="ru-RU" dirty="0"/>
              <a:t>- структура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081" y="2059459"/>
            <a:ext cx="7884423" cy="38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4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Компоновщик - структура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036" y="2067697"/>
            <a:ext cx="7446547" cy="388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34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Компоновщик - </a:t>
            </a:r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38" y="2034745"/>
            <a:ext cx="7870911" cy="394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75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Компоновщик - </a:t>
            </a:r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867" y="2166551"/>
            <a:ext cx="7897531" cy="378116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173" y="5947719"/>
            <a:ext cx="5737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www.dofactory.com/net/composite-design-pattern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5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Компоновщик -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Клиент используют интерфейс </a:t>
            </a:r>
            <a:r>
              <a:rPr lang="en-US" dirty="0" smtClean="0"/>
              <a:t>Component </a:t>
            </a:r>
            <a:r>
              <a:rPr lang="ru-RU" dirty="0" smtClean="0"/>
              <a:t>как для взаимодействия со всей структурой в целом, так и с ее отдельными составляющими.</a:t>
            </a:r>
          </a:p>
          <a:p>
            <a:r>
              <a:rPr lang="ru-RU" dirty="0" smtClean="0"/>
              <a:t>Если получателем является листовой объект </a:t>
            </a:r>
            <a:r>
              <a:rPr lang="en-US" dirty="0" smtClean="0"/>
              <a:t>Leaf, </a:t>
            </a:r>
            <a:r>
              <a:rPr lang="ru-RU" dirty="0" smtClean="0"/>
              <a:t>он и обрабатывает запрос.</a:t>
            </a:r>
          </a:p>
          <a:p>
            <a:r>
              <a:rPr lang="ru-RU" dirty="0" smtClean="0"/>
              <a:t>Если получатель – составной объект </a:t>
            </a:r>
            <a:r>
              <a:rPr lang="en-US" dirty="0" smtClean="0"/>
              <a:t>Composite</a:t>
            </a:r>
            <a:r>
              <a:rPr lang="ru-RU" dirty="0" smtClean="0"/>
              <a:t>, он передает запрос на обработку своим составляющим, возможно, добавляя что-либо от себя.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55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 smtClean="0"/>
              <a:t>Динамически добавлять объекту новые обязанности.</a:t>
            </a:r>
            <a:endParaRPr lang="en-US" dirty="0"/>
          </a:p>
          <a:p>
            <a:r>
              <a:rPr lang="ru-RU" dirty="0"/>
              <a:t>Применимость:</a:t>
            </a:r>
            <a:endParaRPr lang="en-US" dirty="0"/>
          </a:p>
          <a:p>
            <a:pPr lvl="1"/>
            <a:r>
              <a:rPr lang="ru-RU" dirty="0" smtClean="0"/>
              <a:t>Для динамического, прозрачного для клиента добавления обязанностей </a:t>
            </a:r>
            <a:r>
              <a:rPr lang="ru-RU" b="1" dirty="0" smtClean="0"/>
              <a:t>объектам</a:t>
            </a:r>
            <a:r>
              <a:rPr lang="ru-RU" dirty="0" smtClean="0"/>
              <a:t> (не классам!)</a:t>
            </a:r>
          </a:p>
          <a:p>
            <a:pPr lvl="1"/>
            <a:r>
              <a:rPr lang="ru-RU" dirty="0" smtClean="0"/>
              <a:t>Для реализации обязанностей, которые могут быть сняты с объекта. </a:t>
            </a:r>
          </a:p>
          <a:p>
            <a:pPr lvl="1"/>
            <a:r>
              <a:rPr lang="ru-RU" dirty="0" smtClean="0"/>
              <a:t>Когда наследование невозможно (</a:t>
            </a:r>
            <a:r>
              <a:rPr lang="en-US" dirty="0" smtClean="0"/>
              <a:t>sealed) </a:t>
            </a:r>
            <a:r>
              <a:rPr lang="ru-RU" dirty="0" smtClean="0"/>
              <a:t>или неудобно по каким-либо причинам.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9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 - структура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937621"/>
            <a:ext cx="7883037" cy="412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09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 </a:t>
            </a:r>
            <a:r>
              <a:rPr lang="ru-RU" dirty="0"/>
              <a:t>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31" y="1690689"/>
            <a:ext cx="8109363" cy="44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7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Структурные паттерны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Паттерны, </a:t>
            </a:r>
            <a:r>
              <a:rPr lang="ru-RU" dirty="0"/>
              <a:t>в которых рассматривается вопрос о том, как из классов и объектов образуются более крупные структуры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Действуют на уровне:</a:t>
            </a:r>
          </a:p>
          <a:p>
            <a:pPr lvl="1"/>
            <a:r>
              <a:rPr lang="ru-RU" b="1" dirty="0" smtClean="0"/>
              <a:t>Классов </a:t>
            </a:r>
            <a:r>
              <a:rPr lang="ru-RU" dirty="0" smtClean="0"/>
              <a:t>- </a:t>
            </a:r>
            <a:r>
              <a:rPr lang="ru-RU" dirty="0"/>
              <a:t>используют наследование для составления композиций из интерфейсов и реализаций</a:t>
            </a:r>
            <a:r>
              <a:rPr lang="ru-RU" dirty="0" smtClean="0"/>
              <a:t>.</a:t>
            </a:r>
          </a:p>
          <a:p>
            <a:pPr lvl="1"/>
            <a:r>
              <a:rPr lang="ru-RU" b="1" dirty="0" smtClean="0"/>
              <a:t>Объектов </a:t>
            </a:r>
            <a:r>
              <a:rPr lang="ru-RU" dirty="0" smtClean="0"/>
              <a:t>– компонуют объекты для получения новой функциональности </a:t>
            </a:r>
          </a:p>
          <a:p>
            <a:r>
              <a:rPr lang="ru-RU" dirty="0" smtClean="0"/>
              <a:t>Паттерны:</a:t>
            </a:r>
          </a:p>
          <a:p>
            <a:pPr lvl="1"/>
            <a:r>
              <a:rPr lang="ru-RU" b="1" dirty="0" smtClean="0"/>
              <a:t>Адаптер (</a:t>
            </a:r>
            <a:r>
              <a:rPr lang="en-US" b="1" dirty="0" smtClean="0"/>
              <a:t>Adapter</a:t>
            </a:r>
            <a:r>
              <a:rPr lang="ru-RU" b="1" dirty="0" smtClean="0"/>
              <a:t>)</a:t>
            </a:r>
            <a:r>
              <a:rPr lang="ru-RU" dirty="0" smtClean="0"/>
              <a:t> – стыкует интерфейсы различных классов</a:t>
            </a:r>
            <a:endParaRPr lang="en-US" dirty="0"/>
          </a:p>
          <a:p>
            <a:pPr lvl="1"/>
            <a:r>
              <a:rPr lang="ru-RU" b="1" dirty="0" smtClean="0"/>
              <a:t>Мост (</a:t>
            </a:r>
            <a:r>
              <a:rPr lang="en-US" b="1" dirty="0" smtClean="0"/>
              <a:t>Bridge</a:t>
            </a:r>
            <a:r>
              <a:rPr lang="ru-RU" b="1" dirty="0" smtClean="0"/>
              <a:t>)</a:t>
            </a:r>
            <a:r>
              <a:rPr lang="ru-RU" dirty="0" smtClean="0"/>
              <a:t> – отделяет абстракцию от ее реализации</a:t>
            </a:r>
            <a:endParaRPr lang="en-US" dirty="0"/>
          </a:p>
          <a:p>
            <a:pPr lvl="1"/>
            <a:r>
              <a:rPr lang="ru-RU" b="1" dirty="0" smtClean="0"/>
              <a:t>Компоновщик (</a:t>
            </a:r>
            <a:r>
              <a:rPr lang="en-US" b="1" dirty="0" smtClean="0"/>
              <a:t>Composite</a:t>
            </a:r>
            <a:r>
              <a:rPr lang="ru-RU" b="1" dirty="0" smtClean="0"/>
              <a:t>)</a:t>
            </a:r>
            <a:r>
              <a:rPr lang="ru-RU" dirty="0" smtClean="0"/>
              <a:t> – представляет сложный объект в виде древовидной структуры</a:t>
            </a:r>
            <a:endParaRPr lang="en-US" dirty="0"/>
          </a:p>
          <a:p>
            <a:pPr lvl="1"/>
            <a:r>
              <a:rPr lang="ru-RU" b="1" dirty="0" smtClean="0"/>
              <a:t>Декоратор (</a:t>
            </a:r>
            <a:r>
              <a:rPr lang="en-US" b="1" dirty="0" smtClean="0"/>
              <a:t>Decorator</a:t>
            </a:r>
            <a:r>
              <a:rPr lang="ru-RU" b="1" dirty="0" smtClean="0"/>
              <a:t>)</a:t>
            </a:r>
            <a:r>
              <a:rPr lang="ru-RU" dirty="0" smtClean="0"/>
              <a:t> – динамически добавляет объекту новые обязанности</a:t>
            </a:r>
            <a:endParaRPr lang="en-US" dirty="0"/>
          </a:p>
          <a:p>
            <a:pPr lvl="1"/>
            <a:r>
              <a:rPr lang="ru-RU" b="1" dirty="0" smtClean="0"/>
              <a:t>Фасад (</a:t>
            </a:r>
            <a:r>
              <a:rPr lang="en-US" b="1" dirty="0" smtClean="0"/>
              <a:t>Facade</a:t>
            </a:r>
            <a:r>
              <a:rPr lang="ru-RU" b="1" dirty="0" smtClean="0"/>
              <a:t>)</a:t>
            </a:r>
            <a:r>
              <a:rPr lang="ru-RU" dirty="0" smtClean="0"/>
              <a:t> – одиночный класс, представляющий целую подсистему</a:t>
            </a:r>
            <a:endParaRPr lang="en-US" dirty="0"/>
          </a:p>
          <a:p>
            <a:pPr lvl="1"/>
            <a:r>
              <a:rPr lang="ru-RU" b="1" dirty="0" smtClean="0"/>
              <a:t>Приспособленец (</a:t>
            </a:r>
            <a:r>
              <a:rPr lang="en-US" b="1" dirty="0" smtClean="0"/>
              <a:t>Flyweight</a:t>
            </a:r>
            <a:r>
              <a:rPr lang="ru-RU" b="1" dirty="0" smtClean="0"/>
              <a:t>)</a:t>
            </a:r>
            <a:r>
              <a:rPr lang="ru-RU" dirty="0" smtClean="0"/>
              <a:t> – разделяемый объект, используемый для моделирования множества мелких объектов.</a:t>
            </a:r>
            <a:endParaRPr lang="en-US" dirty="0"/>
          </a:p>
          <a:p>
            <a:pPr lvl="1"/>
            <a:r>
              <a:rPr lang="ru-RU" b="1" dirty="0" smtClean="0"/>
              <a:t>Заместитель (</a:t>
            </a:r>
            <a:r>
              <a:rPr lang="en-US" b="1" dirty="0" smtClean="0"/>
              <a:t>Proxy</a:t>
            </a:r>
            <a:r>
              <a:rPr lang="ru-RU" b="1" dirty="0" smtClean="0"/>
              <a:t>)</a:t>
            </a:r>
            <a:r>
              <a:rPr lang="ru-RU" dirty="0" smtClean="0"/>
              <a:t> – объект, представляющий другой объект.</a:t>
            </a:r>
            <a:endParaRPr lang="en-US" dirty="0"/>
          </a:p>
          <a:p>
            <a:endParaRPr lang="ru-RU" dirty="0" smtClean="0"/>
          </a:p>
          <a:p>
            <a:endParaRPr lang="ru-R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24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 </a:t>
            </a:r>
            <a:r>
              <a:rPr lang="ru-RU" dirty="0"/>
              <a:t>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716" y="1690689"/>
            <a:ext cx="8101634" cy="36067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612557" y="5750181"/>
            <a:ext cx="5918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www.dofactory.com/net/decorator-design-pattern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36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</a:t>
            </a:r>
            <a:r>
              <a:rPr lang="ru-RU" dirty="0"/>
              <a:t> -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 наследованием Декоратора от Компонента на диаграммах подразумевается исключительно наследование интерфейса. Доступ к функциональности компонента осуществляется через композицию, а не наследование.</a:t>
            </a:r>
          </a:p>
          <a:p>
            <a:r>
              <a:rPr lang="ru-RU" dirty="0" smtClean="0"/>
              <a:t>Декоратор переадресует запросы Компоненту, добавляя что-то от себя до или после вызова Компонента.</a:t>
            </a:r>
          </a:p>
          <a:p>
            <a:r>
              <a:rPr lang="ru-RU" dirty="0" smtClean="0"/>
              <a:t>В отличие от Адаптера сохраняет неизменным интерфейс объекта, меняя только поведение.</a:t>
            </a:r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18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Фасад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  <a:r>
              <a:rPr lang="ru-RU" dirty="0" smtClean="0"/>
              <a:t>:</a:t>
            </a:r>
            <a:endParaRPr lang="en-US" dirty="0" smtClean="0"/>
          </a:p>
          <a:p>
            <a:pPr lvl="1"/>
            <a:r>
              <a:rPr lang="ru-RU" dirty="0" smtClean="0"/>
              <a:t>скрыть </a:t>
            </a:r>
            <a:r>
              <a:rPr lang="ru-RU" dirty="0"/>
              <a:t>сложность системы путем сведения всех возможных внешних вызовов к одному объекту, делегирующему их соответствующим объектам системы.</a:t>
            </a:r>
          </a:p>
          <a:p>
            <a:r>
              <a:rPr lang="ru-RU" dirty="0" smtClean="0"/>
              <a:t>Применимость:</a:t>
            </a:r>
            <a:endParaRPr lang="en-US" dirty="0" smtClean="0"/>
          </a:p>
          <a:p>
            <a:pPr lvl="1"/>
            <a:r>
              <a:rPr lang="ru-RU" dirty="0" smtClean="0"/>
              <a:t>Если хотим предоставить простой интерфейс к сложной системе</a:t>
            </a:r>
          </a:p>
          <a:p>
            <a:pPr lvl="1"/>
            <a:r>
              <a:rPr lang="ru-RU" dirty="0"/>
              <a:t>Если хотим </a:t>
            </a:r>
            <a:r>
              <a:rPr lang="ru-RU" dirty="0" smtClean="0"/>
              <a:t>уменьшить степень зависимости клиента от внутренней структуры системы</a:t>
            </a:r>
          </a:p>
          <a:p>
            <a:pPr lvl="1"/>
            <a:r>
              <a:rPr lang="ru-RU" dirty="0" smtClean="0"/>
              <a:t>Если хотим разложить систему на отдельные слои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Фасад </a:t>
            </a:r>
            <a:r>
              <a:rPr lang="ru-RU" dirty="0" smtClean="0"/>
              <a:t>- </a:t>
            </a:r>
            <a:r>
              <a:rPr lang="ru-RU" dirty="0"/>
              <a:t>структура 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21" y="1732942"/>
            <a:ext cx="8425035" cy="29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6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Фасад</a:t>
            </a:r>
            <a:r>
              <a:rPr lang="ru-RU" dirty="0"/>
              <a:t> - структура</a:t>
            </a:r>
            <a:r>
              <a:rPr lang="ru-RU" dirty="0" smtClean="0"/>
              <a:t>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64538"/>
            <a:ext cx="7886700" cy="40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67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Фасад</a:t>
            </a:r>
            <a:r>
              <a:rPr lang="ru-RU" dirty="0"/>
              <a:t> - пример</a:t>
            </a:r>
            <a:r>
              <a:rPr lang="ru-RU" dirty="0" smtClean="0"/>
              <a:t>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305" y="1252151"/>
            <a:ext cx="7922045" cy="501459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643447" y="6266744"/>
            <a:ext cx="5432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http://www.dofactory.com/net/facade-design-pattern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42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Фасад</a:t>
            </a:r>
            <a:r>
              <a:rPr lang="ru-RU" dirty="0"/>
              <a:t> - примечания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Клиенты общаются с подсистемой, посылая запросы Фасаду, который переадресует их нужным компонентам системы.</a:t>
            </a:r>
          </a:p>
          <a:p>
            <a:r>
              <a:rPr lang="ru-RU" dirty="0" smtClean="0"/>
              <a:t>Фасад может также осуществлять общее управление (</a:t>
            </a:r>
            <a:r>
              <a:rPr lang="en-US" dirty="0" smtClean="0"/>
              <a:t>“</a:t>
            </a:r>
            <a:r>
              <a:rPr lang="ru-RU" dirty="0" err="1" smtClean="0"/>
              <a:t>дирижирование</a:t>
            </a:r>
            <a:r>
              <a:rPr lang="en-US" dirty="0" smtClean="0"/>
              <a:t>”</a:t>
            </a:r>
            <a:r>
              <a:rPr lang="ru-RU" dirty="0" smtClean="0"/>
              <a:t>,</a:t>
            </a:r>
            <a:r>
              <a:rPr lang="en-US" dirty="0" smtClean="0"/>
              <a:t> orchestration) </a:t>
            </a:r>
            <a:r>
              <a:rPr lang="ru-RU" dirty="0" smtClean="0"/>
              <a:t>процессом исполнения запроса.</a:t>
            </a:r>
          </a:p>
          <a:p>
            <a:r>
              <a:rPr lang="ru-RU" dirty="0" smtClean="0"/>
              <a:t>Клиенты, пользующиеся фасадом, обычно не имеют доступа к компонентам подсистемы напрямую.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54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(</a:t>
            </a:r>
            <a:r>
              <a:rPr lang="ru-RU" dirty="0" smtClean="0"/>
              <a:t>Приспособленец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5869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Назначение:</a:t>
            </a:r>
            <a:endParaRPr lang="en-US" dirty="0"/>
          </a:p>
          <a:p>
            <a:pPr lvl="1"/>
            <a:r>
              <a:rPr lang="ru-RU" dirty="0" smtClean="0"/>
              <a:t>Использовать разделяемые объекты для эффективной поддержки множества мелких объектов.</a:t>
            </a:r>
            <a:endParaRPr lang="ru-RU" dirty="0"/>
          </a:p>
          <a:p>
            <a:r>
              <a:rPr lang="ru-RU" dirty="0" smtClean="0"/>
              <a:t>Применимость (если выполняются все условия):</a:t>
            </a:r>
            <a:endParaRPr lang="en-US" dirty="0"/>
          </a:p>
          <a:p>
            <a:pPr lvl="1"/>
            <a:r>
              <a:rPr lang="ru-RU" dirty="0" smtClean="0"/>
              <a:t>В приложении используется настолько большое число объектов, что накладные расходы на их хранение становятся чересчур высоки</a:t>
            </a:r>
          </a:p>
          <a:p>
            <a:pPr lvl="1"/>
            <a:r>
              <a:rPr lang="ru-RU" dirty="0" smtClean="0"/>
              <a:t>Большую часть состояния объектов можно вынести вовне и заменить множество объектов ссылкой на один разделяемый объект, в который вынесено состояние</a:t>
            </a:r>
          </a:p>
          <a:p>
            <a:pPr lvl="1"/>
            <a:r>
              <a:rPr lang="ru-RU" dirty="0" smtClean="0"/>
              <a:t>Идентичность объектов чаще всего не важна</a:t>
            </a:r>
          </a:p>
          <a:p>
            <a:pPr lvl="1"/>
            <a:endParaRPr lang="ru-RU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41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</a:t>
            </a:r>
            <a:r>
              <a:rPr lang="ru-RU" dirty="0"/>
              <a:t> 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438" y="1304338"/>
            <a:ext cx="6227805" cy="502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85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</a:t>
            </a:r>
            <a:r>
              <a:rPr lang="ru-RU" dirty="0"/>
              <a:t> 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77" y="1392194"/>
            <a:ext cx="8359948" cy="4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Преобразует интерфейс одного класса в интерфейс другого, который ожидают клиенты. Адаптер обеспечивает совместную работу классов с несовместимыми интерфейсами, которая без него была бы невозможна. </a:t>
            </a:r>
            <a:endParaRPr lang="ru-RU" dirty="0" smtClean="0"/>
          </a:p>
          <a:p>
            <a:r>
              <a:rPr lang="ru-RU" dirty="0" smtClean="0"/>
              <a:t>Применимость</a:t>
            </a:r>
            <a:r>
              <a:rPr lang="ru-RU" dirty="0"/>
              <a:t>:</a:t>
            </a:r>
          </a:p>
          <a:p>
            <a:pPr lvl="1"/>
            <a:r>
              <a:rPr lang="ru-RU" dirty="0" smtClean="0"/>
              <a:t>Если хотите </a:t>
            </a:r>
            <a:r>
              <a:rPr lang="ru-RU" dirty="0"/>
              <a:t>использовать существующий класс, но его интерфейс не соответствует вашим потребностям; </a:t>
            </a:r>
            <a:endParaRPr lang="ru-RU" dirty="0" smtClean="0"/>
          </a:p>
          <a:p>
            <a:pPr lvl="1"/>
            <a:r>
              <a:rPr lang="ru-RU" dirty="0" smtClean="0"/>
              <a:t>Если собираетесь </a:t>
            </a:r>
            <a:r>
              <a:rPr lang="ru-RU" dirty="0"/>
              <a:t>создать повторно используемый класс, который должен </a:t>
            </a:r>
            <a:r>
              <a:rPr lang="ru-RU" dirty="0" smtClean="0"/>
              <a:t>взаимодействовать </a:t>
            </a:r>
            <a:r>
              <a:rPr lang="ru-RU" dirty="0"/>
              <a:t>с заранее неизвестными или не связанными с ним классами, имеющими </a:t>
            </a:r>
            <a:r>
              <a:rPr lang="ru-RU" dirty="0" smtClean="0"/>
              <a:t>несовместимые </a:t>
            </a:r>
            <a:r>
              <a:rPr lang="ru-RU" dirty="0"/>
              <a:t>интерфейсы; </a:t>
            </a:r>
            <a:endParaRPr lang="ru-RU" dirty="0" smtClean="0"/>
          </a:p>
          <a:p>
            <a:pPr lvl="1"/>
            <a:r>
              <a:rPr lang="ru-RU" dirty="0" smtClean="0"/>
              <a:t>если нужно </a:t>
            </a:r>
            <a:r>
              <a:rPr lang="ru-RU" dirty="0"/>
              <a:t>использовать несколько существующих </a:t>
            </a:r>
            <a:r>
              <a:rPr lang="ru-RU" dirty="0" smtClean="0"/>
              <a:t>подклассов</a:t>
            </a:r>
            <a:r>
              <a:rPr lang="ru-RU" dirty="0"/>
              <a:t>, но непрактично адаптировать их интерфейсы путем порождения новых </a:t>
            </a:r>
            <a:r>
              <a:rPr lang="ru-RU" dirty="0" smtClean="0"/>
              <a:t>подклассов </a:t>
            </a:r>
            <a:r>
              <a:rPr lang="ru-RU" dirty="0"/>
              <a:t>от каждого. В этом случае адаптер объектов может приспосабливать </a:t>
            </a:r>
            <a:r>
              <a:rPr lang="ru-RU" dirty="0" smtClean="0"/>
              <a:t>интерфейс </a:t>
            </a:r>
            <a:r>
              <a:rPr lang="ru-RU" dirty="0"/>
              <a:t>их общего родительского класса.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53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</a:t>
            </a:r>
            <a:r>
              <a:rPr lang="ru-RU" dirty="0"/>
              <a:t> 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317" y="1541945"/>
            <a:ext cx="7319365" cy="47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96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</a:t>
            </a:r>
            <a:r>
              <a:rPr lang="ru-RU" dirty="0"/>
              <a:t> 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348" y="1361175"/>
            <a:ext cx="7584002" cy="481332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14152" y="6174497"/>
            <a:ext cx="5663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http://www.dofactory.com/net/flyweight-design-pattern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75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</a:t>
            </a:r>
            <a:r>
              <a:rPr lang="ru-RU" dirty="0"/>
              <a:t> - структура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757" y="1804086"/>
            <a:ext cx="7616655" cy="440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62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</a:t>
            </a:r>
            <a:r>
              <a:rPr lang="ru-RU" dirty="0"/>
              <a:t> -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Состояние, необходимое</a:t>
            </a:r>
            <a:r>
              <a:rPr lang="en-US" dirty="0" smtClean="0"/>
              <a:t> Flyweight </a:t>
            </a:r>
            <a:r>
              <a:rPr lang="ru-RU" dirty="0" smtClean="0"/>
              <a:t>для работы делится на 2 части – внешнее и внутреннее. Внутреннее хранится в самом объекте, внешнее – передается клиентом. </a:t>
            </a:r>
          </a:p>
          <a:p>
            <a:r>
              <a:rPr lang="ru-RU" dirty="0" smtClean="0"/>
              <a:t>Клиенты не должны создавать</a:t>
            </a:r>
            <a:r>
              <a:rPr lang="en-US" dirty="0"/>
              <a:t> </a:t>
            </a:r>
            <a:r>
              <a:rPr lang="ru-RU" dirty="0" smtClean="0"/>
              <a:t>экземпляры </a:t>
            </a:r>
            <a:r>
              <a:rPr lang="en-US" dirty="0" smtClean="0"/>
              <a:t>Flyweight </a:t>
            </a:r>
            <a:r>
              <a:rPr lang="ru-RU" dirty="0" smtClean="0"/>
              <a:t>напрямую, но только через Фабрику, что гарантирует корректное повторное использование объектов.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95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Заместитель (</a:t>
            </a:r>
            <a:r>
              <a:rPr lang="en-US" dirty="0"/>
              <a:t>Proxy)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Является заместителем другого объекта и контролирует доступ к нему</a:t>
            </a:r>
            <a:endParaRPr lang="ru-RU" dirty="0"/>
          </a:p>
          <a:p>
            <a:r>
              <a:rPr lang="ru-RU" dirty="0"/>
              <a:t>Применимость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Локальный заместитель удаленного объекта</a:t>
            </a:r>
          </a:p>
          <a:p>
            <a:pPr lvl="1"/>
            <a:r>
              <a:rPr lang="ru-RU" dirty="0" smtClean="0"/>
              <a:t>Виртуальный заместитель «тяжелого» объекта</a:t>
            </a:r>
          </a:p>
          <a:p>
            <a:pPr lvl="1"/>
            <a:r>
              <a:rPr lang="ru-RU" dirty="0" smtClean="0"/>
              <a:t>Защищающий заместитель, осуществляющий контроль доступа</a:t>
            </a:r>
          </a:p>
          <a:p>
            <a:pPr lvl="1"/>
            <a:r>
              <a:rPr lang="ru-RU" dirty="0" smtClean="0"/>
              <a:t>«Интеллектуальный указатель», ведущий подсчет ссылок на объект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47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Заместитель</a:t>
            </a:r>
            <a:r>
              <a:rPr lang="ru-RU" dirty="0"/>
              <a:t> - структура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291" y="1476555"/>
            <a:ext cx="7351417" cy="30017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244509"/>
            <a:ext cx="7798658" cy="131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58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Заместитель</a:t>
            </a:r>
            <a:r>
              <a:rPr lang="ru-RU" dirty="0"/>
              <a:t> 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479" y="1361176"/>
            <a:ext cx="7604871" cy="479905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83492" y="6160233"/>
            <a:ext cx="6229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http://www.dofactory.com/net/proxy-design-pattern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12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Заместитель</a:t>
            </a:r>
            <a:r>
              <a:rPr lang="ru-RU" dirty="0"/>
              <a:t> -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Под наследованием </a:t>
            </a:r>
            <a:r>
              <a:rPr lang="ru-RU" dirty="0" smtClean="0"/>
              <a:t>Заместителя от Субъекта на </a:t>
            </a:r>
            <a:r>
              <a:rPr lang="ru-RU" dirty="0"/>
              <a:t>диаграммах подразумевается исключительно наследование интерфейса. Доступ к функциональности Субъекта </a:t>
            </a:r>
            <a:r>
              <a:rPr lang="ru-RU" dirty="0" smtClean="0"/>
              <a:t>осуществляется </a:t>
            </a:r>
            <a:r>
              <a:rPr lang="ru-RU" dirty="0"/>
              <a:t>через композицию, а не наследование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Заместитель либо отвечает на запросы сам, либо, если сам ответить не в состоянии, транслирует вызовы Субъекту.</a:t>
            </a:r>
          </a:p>
          <a:p>
            <a:r>
              <a:rPr lang="ru-RU" dirty="0" smtClean="0"/>
              <a:t>При этом Заместитель может выполнять дополнительную работу, контролировать доступ либо оптимизировать работу с Субъектом.</a:t>
            </a:r>
          </a:p>
          <a:p>
            <a:r>
              <a:rPr lang="ru-RU" dirty="0" smtClean="0"/>
              <a:t>В отличие от Декоратора, Клиент не имеет доступа к Субъекту и работает только с Заместителем.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6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Адаптер - структура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499" y="1690689"/>
            <a:ext cx="6209001" cy="2189400"/>
          </a:xfrm>
          <a:prstGeom prst="rect">
            <a:avLst/>
          </a:prstGeom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628650" y="4177527"/>
            <a:ext cx="7886700" cy="190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65" y="4319488"/>
            <a:ext cx="6066267" cy="19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4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Адаптер 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15548"/>
            <a:ext cx="7886700" cy="317149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79838" y="5988733"/>
            <a:ext cx="5721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www.dofactory.com/net/adapter-design-pattern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7906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Адаптер -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Клиенты вызывают операции Адаптера, а он транслирует их Адаптируемому, который и выполняет запрос, возвращая результат через Адаптер.</a:t>
            </a:r>
          </a:p>
          <a:p>
            <a:r>
              <a:rPr lang="ru-RU" dirty="0" smtClean="0"/>
              <a:t>Адаптер обычно применяется для изменения интерфейса существующего объекта, т.е. применяется на поздней стадии проектирования или при доработке существующей системы (в отличие от Моста).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43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Мост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98743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 smtClean="0"/>
              <a:t>Отделить </a:t>
            </a:r>
            <a:r>
              <a:rPr lang="ru-RU" dirty="0"/>
              <a:t>абстракцию от ее </a:t>
            </a:r>
            <a:r>
              <a:rPr lang="ru-RU" dirty="0" smtClean="0"/>
              <a:t>реализации так, чтобы то и другое можно было изменять независимо</a:t>
            </a:r>
            <a:endParaRPr lang="en-US" dirty="0"/>
          </a:p>
          <a:p>
            <a:r>
              <a:rPr lang="ru-RU" dirty="0" smtClean="0"/>
              <a:t>Применимость</a:t>
            </a:r>
            <a:r>
              <a:rPr lang="ru-RU" dirty="0"/>
              <a:t>:</a:t>
            </a:r>
          </a:p>
          <a:p>
            <a:pPr lvl="1"/>
            <a:r>
              <a:rPr lang="ru-RU" dirty="0" smtClean="0"/>
              <a:t>Если хотите </a:t>
            </a:r>
            <a:r>
              <a:rPr lang="ru-RU" dirty="0"/>
              <a:t>избежать постоянной привязки абстракции к реализации. Так, например, бывает, когда реализацию необходимо выбирать во время выполнения </a:t>
            </a:r>
            <a:r>
              <a:rPr lang="ru-RU" dirty="0" smtClean="0"/>
              <a:t>программы</a:t>
            </a:r>
            <a:endParaRPr lang="ru-RU" dirty="0"/>
          </a:p>
          <a:p>
            <a:pPr lvl="1"/>
            <a:r>
              <a:rPr lang="ru-RU" dirty="0" smtClean="0"/>
              <a:t>Если и абстракции</a:t>
            </a:r>
            <a:r>
              <a:rPr lang="ru-RU" dirty="0"/>
              <a:t>, и реализации должны расширяться новыми подклассами. В таком случае паттерн мост позволяет комбинировать разные абстракции и реализации и изменять их </a:t>
            </a:r>
            <a:r>
              <a:rPr lang="ru-RU" dirty="0" smtClean="0"/>
              <a:t>независимо</a:t>
            </a:r>
            <a:endParaRPr lang="ru-RU" dirty="0"/>
          </a:p>
          <a:p>
            <a:pPr lvl="1"/>
            <a:r>
              <a:rPr lang="ru-RU" dirty="0" smtClean="0"/>
              <a:t>Если изменения </a:t>
            </a:r>
            <a:r>
              <a:rPr lang="ru-RU" dirty="0"/>
              <a:t>в реализации абстракции не должны сказываться на клиентах, то есть клиентский код не должен </a:t>
            </a:r>
            <a:r>
              <a:rPr lang="ru-RU" dirty="0" smtClean="0"/>
              <a:t>перекомпилироваться</a:t>
            </a:r>
            <a:endParaRPr lang="ru-RU" dirty="0"/>
          </a:p>
          <a:p>
            <a:pPr lvl="1"/>
            <a:r>
              <a:rPr lang="ru-RU" dirty="0" smtClean="0"/>
              <a:t>Если число </a:t>
            </a:r>
            <a:r>
              <a:rPr lang="ru-RU" dirty="0"/>
              <a:t>классов начинает быстро расти (что создаёт проблему</a:t>
            </a:r>
            <a:r>
              <a:rPr lang="ru-RU" dirty="0" smtClean="0"/>
              <a:t>). </a:t>
            </a:r>
            <a:r>
              <a:rPr lang="ru-RU" dirty="0"/>
              <a:t>Это признак того, что иерархию следует разделить на две части</a:t>
            </a:r>
            <a:r>
              <a:rPr lang="ru-RU" dirty="0" smtClean="0"/>
              <a:t>.</a:t>
            </a:r>
            <a:endParaRPr lang="ru-RU" dirty="0"/>
          </a:p>
          <a:p>
            <a:pPr lvl="1"/>
            <a:r>
              <a:rPr lang="ru-RU" dirty="0" smtClean="0"/>
              <a:t>Если вы </a:t>
            </a:r>
            <a:r>
              <a:rPr lang="ru-RU" dirty="0"/>
              <a:t>хотите разделить одну реализацию между несколькими объектами (быть может, применяя подсчет ссылок), и этот факт необходимо скрыть от клиента.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0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Мост - структура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63231"/>
            <a:ext cx="7886700" cy="36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8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Мост - пример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66479"/>
            <a:ext cx="7892624" cy="477894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46189" y="6145427"/>
            <a:ext cx="5251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www.dofactory.com/net/bridge-design-pattern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2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1097</Words>
  <Application>Microsoft Office PowerPoint</Application>
  <PresentationFormat>Экран (4:3)</PresentationFormat>
  <Paragraphs>132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Тема Office</vt:lpstr>
      <vt:lpstr>На предыдущей лекции</vt:lpstr>
      <vt:lpstr>Структурные паттерны</vt:lpstr>
      <vt:lpstr>Адаптер</vt:lpstr>
      <vt:lpstr>Адаптер - структура</vt:lpstr>
      <vt:lpstr>Адаптер - пример</vt:lpstr>
      <vt:lpstr>Адаптер - примечания</vt:lpstr>
      <vt:lpstr>Мост </vt:lpstr>
      <vt:lpstr>Мост - структура</vt:lpstr>
      <vt:lpstr>Мост - пример</vt:lpstr>
      <vt:lpstr>Мост - примечания</vt:lpstr>
      <vt:lpstr>Компоновщик (Composer)</vt:lpstr>
      <vt:lpstr>Компоновщик - структура</vt:lpstr>
      <vt:lpstr>Компоновщик - структура</vt:lpstr>
      <vt:lpstr>Компоновщик - пример</vt:lpstr>
      <vt:lpstr>Компоновщик - пример</vt:lpstr>
      <vt:lpstr>Компоновщик - примечания</vt:lpstr>
      <vt:lpstr>Декоратор</vt:lpstr>
      <vt:lpstr>Декоратор - структура</vt:lpstr>
      <vt:lpstr>Декоратор - пример</vt:lpstr>
      <vt:lpstr>Декоратор - пример</vt:lpstr>
      <vt:lpstr>Декоратор - примечания</vt:lpstr>
      <vt:lpstr>Фасад </vt:lpstr>
      <vt:lpstr>Фасад - структура </vt:lpstr>
      <vt:lpstr>Фасад - структура </vt:lpstr>
      <vt:lpstr>Фасад - пример </vt:lpstr>
      <vt:lpstr>Фасад - примечания </vt:lpstr>
      <vt:lpstr>Flyweight (Приспособленец)</vt:lpstr>
      <vt:lpstr>Flyweight - пример</vt:lpstr>
      <vt:lpstr>Flyweight - пример</vt:lpstr>
      <vt:lpstr>Flyweight - пример</vt:lpstr>
      <vt:lpstr>Flyweight - пример</vt:lpstr>
      <vt:lpstr>Flyweight - структура</vt:lpstr>
      <vt:lpstr>Flyweight - примечания</vt:lpstr>
      <vt:lpstr>Заместитель (Proxy)</vt:lpstr>
      <vt:lpstr>Заместитель - структура</vt:lpstr>
      <vt:lpstr>Заместитель - пример</vt:lpstr>
      <vt:lpstr>Заместитель - примечания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 предыдущей лекции</dc:title>
  <dc:creator>Vsevolod Pelipas</dc:creator>
  <cp:lastModifiedBy>Vsevolod Pelipas</cp:lastModifiedBy>
  <cp:revision>2</cp:revision>
  <dcterms:created xsi:type="dcterms:W3CDTF">2015-12-18T20:29:24Z</dcterms:created>
  <dcterms:modified xsi:type="dcterms:W3CDTF">2015-12-18T20:34:03Z</dcterms:modified>
</cp:coreProperties>
</file>