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4A45-36AF-4345-88AC-4B328025C5A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iterator-design-patter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observer-design-patter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net/chain-of-responsibility-design-patter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net/mediator-design-patter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net/command-design-pattern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state-design-pattern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strategy-design-patter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memento-design-patter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template-method-design-patter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visitor-design-pattern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interpreter-design-patte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предыдущей лекции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Структурные паттерны, </a:t>
            </a:r>
            <a:r>
              <a:rPr lang="ru-RU" dirty="0"/>
              <a:t>в которых рассматривается вопрос о том, как из классов и объектов образуются более крупные </a:t>
            </a:r>
            <a:r>
              <a:rPr lang="ru-RU" dirty="0" smtClean="0"/>
              <a:t>структуры:</a:t>
            </a:r>
            <a:endParaRPr lang="ru-RU" dirty="0"/>
          </a:p>
          <a:p>
            <a:pPr lvl="1"/>
            <a:r>
              <a:rPr lang="ru-RU" b="1" dirty="0"/>
              <a:t>Адаптер (</a:t>
            </a:r>
            <a:r>
              <a:rPr lang="en-US" b="1" dirty="0"/>
              <a:t>Adapter</a:t>
            </a:r>
            <a:r>
              <a:rPr lang="ru-RU" b="1" dirty="0"/>
              <a:t>)</a:t>
            </a:r>
            <a:r>
              <a:rPr lang="ru-RU" dirty="0"/>
              <a:t> – стыкует интерфейсы различных классов</a:t>
            </a:r>
            <a:endParaRPr lang="en-US" dirty="0"/>
          </a:p>
          <a:p>
            <a:pPr lvl="1"/>
            <a:r>
              <a:rPr lang="ru-RU" b="1" dirty="0"/>
              <a:t>Мост (</a:t>
            </a:r>
            <a:r>
              <a:rPr lang="en-US" b="1" dirty="0"/>
              <a:t>Bridge</a:t>
            </a:r>
            <a:r>
              <a:rPr lang="ru-RU" b="1" dirty="0"/>
              <a:t>)</a:t>
            </a:r>
            <a:r>
              <a:rPr lang="ru-RU" dirty="0"/>
              <a:t> – отделяет абстракцию от ее реализации</a:t>
            </a:r>
            <a:endParaRPr lang="en-US" dirty="0"/>
          </a:p>
          <a:p>
            <a:pPr lvl="1"/>
            <a:r>
              <a:rPr lang="ru-RU" b="1" dirty="0"/>
              <a:t>Компоновщик (</a:t>
            </a:r>
            <a:r>
              <a:rPr lang="en-US" b="1" dirty="0"/>
              <a:t>Composite</a:t>
            </a:r>
            <a:r>
              <a:rPr lang="ru-RU" b="1" dirty="0"/>
              <a:t>)</a:t>
            </a:r>
            <a:r>
              <a:rPr lang="ru-RU" dirty="0"/>
              <a:t> – представляет сложный объект в виде древовидной структуры</a:t>
            </a:r>
            <a:endParaRPr lang="en-US" dirty="0"/>
          </a:p>
          <a:p>
            <a:pPr lvl="1"/>
            <a:r>
              <a:rPr lang="ru-RU" b="1" dirty="0"/>
              <a:t>Декоратор (</a:t>
            </a:r>
            <a:r>
              <a:rPr lang="en-US" b="1" dirty="0"/>
              <a:t>Decorator</a:t>
            </a:r>
            <a:r>
              <a:rPr lang="ru-RU" b="1" dirty="0"/>
              <a:t>)</a:t>
            </a:r>
            <a:r>
              <a:rPr lang="ru-RU" dirty="0"/>
              <a:t> – динамически добавляет объекту новые обязанности</a:t>
            </a:r>
            <a:endParaRPr lang="en-US" dirty="0"/>
          </a:p>
          <a:p>
            <a:pPr lvl="1"/>
            <a:r>
              <a:rPr lang="ru-RU" b="1" dirty="0"/>
              <a:t>Фасад (</a:t>
            </a:r>
            <a:r>
              <a:rPr lang="en-US" b="1" dirty="0"/>
              <a:t>Facade</a:t>
            </a:r>
            <a:r>
              <a:rPr lang="ru-RU" b="1" dirty="0"/>
              <a:t>)</a:t>
            </a:r>
            <a:r>
              <a:rPr lang="ru-RU" dirty="0"/>
              <a:t> – одиночный класс, представляющий целую подсистему</a:t>
            </a:r>
            <a:endParaRPr lang="en-US" dirty="0"/>
          </a:p>
          <a:p>
            <a:pPr lvl="1"/>
            <a:r>
              <a:rPr lang="ru-RU" b="1" dirty="0"/>
              <a:t>Приспособленец (</a:t>
            </a:r>
            <a:r>
              <a:rPr lang="en-US" b="1" dirty="0"/>
              <a:t>Flyweight</a:t>
            </a:r>
            <a:r>
              <a:rPr lang="ru-RU" b="1" dirty="0"/>
              <a:t>)</a:t>
            </a:r>
            <a:r>
              <a:rPr lang="ru-RU" dirty="0"/>
              <a:t> – разделяемый объект, используемый для моделирования множества мелких объектов.</a:t>
            </a:r>
            <a:endParaRPr lang="en-US" dirty="0"/>
          </a:p>
          <a:p>
            <a:pPr lvl="1"/>
            <a:r>
              <a:rPr lang="ru-RU" b="1" dirty="0"/>
              <a:t>Заместитель (</a:t>
            </a:r>
            <a:r>
              <a:rPr lang="en-US" b="1" dirty="0"/>
              <a:t>Proxy</a:t>
            </a:r>
            <a:r>
              <a:rPr lang="ru-RU" b="1" dirty="0"/>
              <a:t>)</a:t>
            </a:r>
            <a:r>
              <a:rPr lang="ru-RU" dirty="0"/>
              <a:t> – объект, представляющий другой объект.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6315" y="1342768"/>
            <a:ext cx="7886700" cy="55152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_input;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_output;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input;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_input;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_input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_output;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_output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6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 – пример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23567" y="1499286"/>
            <a:ext cx="8946291" cy="523102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Interpret(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context.Input.StartsWith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(Nine()))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(9 * Multiplier());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context.Input.StartsWith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(Four()))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(4 * Multiplier());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context.Input.StartsWith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(Five()))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(5 * Multiplier());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context.Input.StartsWith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(One()))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(1 * Multiplier());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context.Input.Substring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8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'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TerminalExpression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Thousand checks for the Roman Numeral M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ThousandExpression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'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TerminalExpression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Hundred checks C, CD, D or CM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HundredExpression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5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'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TerminalExpression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Ten checks for X, XL, L and XC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"XC"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'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TerminalExpression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checks for I, II, III, IV, V, VI, VI, VII, 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VIII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IX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&lt;/remarks&gt;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Five()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Nine()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Multiplier()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5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66336"/>
            <a:ext cx="7886700" cy="5148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roman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"MCMXXVIII"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(roman);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 the 'parse tree'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tree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ThousandExpression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HundredExpression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tree)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Interpret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exp.Interpret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</a:t>
            </a:r>
            <a:r>
              <a:rPr lang="en-US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roman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Wait for user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3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Предоставляет способ последовательного доступа ко всем элементам составного (контейнерного) объекта, не раскрывая его внутреннего представления.</a:t>
            </a:r>
            <a:endParaRPr lang="ru-RU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Для </a:t>
            </a:r>
            <a:r>
              <a:rPr lang="ru-RU" dirty="0" smtClean="0"/>
              <a:t>доступа к содержимому агрегированных объектов без раскрытия их </a:t>
            </a:r>
            <a:r>
              <a:rPr lang="ru-RU" dirty="0"/>
              <a:t>внутреннего </a:t>
            </a:r>
            <a:r>
              <a:rPr lang="ru-RU" dirty="0" smtClean="0"/>
              <a:t>представления;</a:t>
            </a:r>
          </a:p>
          <a:p>
            <a:pPr lvl="1"/>
            <a:r>
              <a:rPr lang="ru-RU" dirty="0" smtClean="0"/>
              <a:t>Для поддержки нескольких активных обходов одного и того </a:t>
            </a:r>
            <a:r>
              <a:rPr lang="ru-RU" dirty="0"/>
              <a:t>же </a:t>
            </a:r>
            <a:r>
              <a:rPr lang="ru-RU" dirty="0" smtClean="0"/>
              <a:t>агрегированного объекта;</a:t>
            </a:r>
          </a:p>
          <a:p>
            <a:pPr lvl="1"/>
            <a:r>
              <a:rPr lang="ru-RU" dirty="0" smtClean="0"/>
              <a:t>Для предоставления единообразного представления интерфейса для обхода различных структур данных (полиморфной итерации)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8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90" y="1878227"/>
            <a:ext cx="7994260" cy="41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552" y="2098432"/>
            <a:ext cx="7886700" cy="328519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74108" y="5791371"/>
            <a:ext cx="5918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http://www.dofactory.com/net/iterator-design-pattern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2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Итератор инкапсулирует алгоритм обхода и позволяет легко его изменять;</a:t>
            </a:r>
          </a:p>
          <a:p>
            <a:r>
              <a:rPr lang="ru-RU" dirty="0" smtClean="0"/>
              <a:t>Итератор облегчает интерфейс агрегата;</a:t>
            </a:r>
          </a:p>
          <a:p>
            <a:r>
              <a:rPr lang="ru-RU" dirty="0" smtClean="0"/>
              <a:t>На одном агрегате одновременно может работать несколько итераторов, т.к. состояние обхода инкапсулировано не в агрегате, а в итераторе;</a:t>
            </a:r>
          </a:p>
          <a:p>
            <a:r>
              <a:rPr lang="ru-RU" dirty="0" smtClean="0"/>
              <a:t>Устойчивость итератора – способность корректной работы при изменении агрегата (очень дорого, обычно от этого отказываются).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759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Определяет зависимость 1:М между объектами таким образом, что при изменении состояния одного объекта все зависящие от него объекты оповещаются об этом и автоматически обновляются (реагируют).</a:t>
            </a:r>
            <a:endParaRPr lang="ru-RU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 smtClean="0"/>
              <a:t>Если у абстракции есть несколько аспектов, зависящих друг от друга, инкапсуляция этих аспектов в разные объекты позволяет изменять и повторно использовать их независимо;</a:t>
            </a:r>
          </a:p>
          <a:p>
            <a:pPr lvl="1"/>
            <a:r>
              <a:rPr lang="ru-RU" dirty="0" smtClean="0"/>
              <a:t>Когда при модификации одного объекта необходимо оповестить заранее неизвестное множество других объектов. </a:t>
            </a:r>
          </a:p>
          <a:p>
            <a:pPr lvl="1"/>
            <a:r>
              <a:rPr lang="ru-RU" dirty="0" smtClean="0"/>
              <a:t>Когда уведомляющий объект ничего не знает об уведомляемых объектах.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поведения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648" y="1416909"/>
            <a:ext cx="7990703" cy="5441091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Паттерны, связанные с алгоритмами и распределением обязанностей между объектами.</a:t>
            </a:r>
          </a:p>
          <a:p>
            <a:r>
              <a:rPr lang="ru-RU" dirty="0" smtClean="0"/>
              <a:t>Действуют на уровне:</a:t>
            </a:r>
          </a:p>
          <a:p>
            <a:pPr lvl="1"/>
            <a:r>
              <a:rPr lang="ru-RU" b="1" dirty="0" smtClean="0"/>
              <a:t>Классов </a:t>
            </a:r>
            <a:r>
              <a:rPr lang="ru-RU" dirty="0" smtClean="0"/>
              <a:t>- </a:t>
            </a:r>
            <a:r>
              <a:rPr lang="ru-RU" dirty="0"/>
              <a:t>используют наследование </a:t>
            </a:r>
            <a:r>
              <a:rPr lang="ru-RU" dirty="0" smtClean="0"/>
              <a:t>чтобы распределить поведение между классами.</a:t>
            </a:r>
          </a:p>
          <a:p>
            <a:pPr lvl="1"/>
            <a:r>
              <a:rPr lang="ru-RU" b="1" dirty="0" smtClean="0"/>
              <a:t>Объектов </a:t>
            </a:r>
            <a:r>
              <a:rPr lang="ru-RU" dirty="0" smtClean="0"/>
              <a:t>– используют композицию объектов для организации их совместной работы</a:t>
            </a:r>
          </a:p>
          <a:p>
            <a:r>
              <a:rPr lang="ru-RU" dirty="0" smtClean="0"/>
              <a:t>Паттерны:</a:t>
            </a:r>
          </a:p>
          <a:p>
            <a:pPr lvl="1"/>
            <a:r>
              <a:rPr lang="ru-RU" b="1" dirty="0"/>
              <a:t>Шаблонный метод (</a:t>
            </a:r>
            <a:r>
              <a:rPr lang="en-US" b="1" dirty="0"/>
              <a:t>Template Method)</a:t>
            </a:r>
            <a:r>
              <a:rPr lang="ru-RU" dirty="0"/>
              <a:t> </a:t>
            </a:r>
            <a:r>
              <a:rPr lang="ru-RU" dirty="0" smtClean="0"/>
              <a:t>– пошаговое определение алгоритма в подклассах;</a:t>
            </a:r>
            <a:endParaRPr lang="en-US" dirty="0"/>
          </a:p>
          <a:p>
            <a:pPr lvl="1"/>
            <a:r>
              <a:rPr lang="ru-RU" b="1" dirty="0" smtClean="0"/>
              <a:t>Интерпретатор </a:t>
            </a:r>
            <a:r>
              <a:rPr lang="ru-RU" b="1" dirty="0"/>
              <a:t>(</a:t>
            </a:r>
            <a:r>
              <a:rPr lang="en-US" b="1" dirty="0"/>
              <a:t>Interpreter)</a:t>
            </a:r>
            <a:r>
              <a:rPr lang="ru-RU" dirty="0"/>
              <a:t> – реализует грамматику языка в виде иерархии классов и реализует интерпретатор как последовательность операций над этими классами;</a:t>
            </a:r>
            <a:endParaRPr lang="en-US" dirty="0"/>
          </a:p>
          <a:p>
            <a:pPr lvl="1"/>
            <a:r>
              <a:rPr lang="ru-RU" b="1" dirty="0" smtClean="0"/>
              <a:t>Итератор </a:t>
            </a:r>
            <a:r>
              <a:rPr lang="ru-RU" b="1" dirty="0"/>
              <a:t>(</a:t>
            </a:r>
            <a:r>
              <a:rPr lang="en-US" b="1" dirty="0"/>
              <a:t>Iterator)</a:t>
            </a:r>
            <a:r>
              <a:rPr lang="ru-RU" dirty="0"/>
              <a:t> – абстрагирует перебор объектов в контейнере;</a:t>
            </a:r>
            <a:endParaRPr lang="en-US" dirty="0"/>
          </a:p>
          <a:p>
            <a:pPr lvl="1"/>
            <a:r>
              <a:rPr lang="ru-RU" b="1" dirty="0"/>
              <a:t>Наблюдатель (</a:t>
            </a:r>
            <a:r>
              <a:rPr lang="en-US" b="1" dirty="0"/>
              <a:t>Observer)</a:t>
            </a:r>
            <a:r>
              <a:rPr lang="ru-RU" dirty="0"/>
              <a:t> – управляет зависимостями между объектами через события.</a:t>
            </a:r>
            <a:endParaRPr lang="en-US" dirty="0"/>
          </a:p>
          <a:p>
            <a:pPr lvl="1"/>
            <a:r>
              <a:rPr lang="ru-RU" b="1" dirty="0" smtClean="0"/>
              <a:t>Цепочка обязанностей (</a:t>
            </a:r>
            <a:r>
              <a:rPr lang="en-US" b="1" dirty="0" smtClean="0"/>
              <a:t>Chain of Responsibility)</a:t>
            </a:r>
            <a:r>
              <a:rPr lang="en-US" dirty="0" smtClean="0"/>
              <a:t> – </a:t>
            </a:r>
            <a:r>
              <a:rPr lang="ru-RU" dirty="0" smtClean="0"/>
              <a:t>уменьшает степень связанности классов, посылая запросы не напрямую, а по цепочке кандидатов;</a:t>
            </a:r>
            <a:endParaRPr lang="en-US" dirty="0" smtClean="0"/>
          </a:p>
          <a:p>
            <a:pPr lvl="1"/>
            <a:r>
              <a:rPr lang="ru-RU" b="1" dirty="0"/>
              <a:t>Посредник (</a:t>
            </a:r>
            <a:r>
              <a:rPr lang="en-US" b="1" dirty="0"/>
              <a:t>Mediator)</a:t>
            </a:r>
            <a:r>
              <a:rPr lang="ru-RU" dirty="0"/>
              <a:t> – уменьшает связанность классов через косвенные ссылки;</a:t>
            </a:r>
            <a:endParaRPr lang="en-US" dirty="0"/>
          </a:p>
          <a:p>
            <a:pPr lvl="1"/>
            <a:r>
              <a:rPr lang="ru-RU" b="1" dirty="0" smtClean="0"/>
              <a:t>Команда (</a:t>
            </a:r>
            <a:r>
              <a:rPr lang="en-US" b="1" dirty="0" smtClean="0"/>
              <a:t>Command)</a:t>
            </a:r>
            <a:r>
              <a:rPr lang="ru-RU" dirty="0" smtClean="0"/>
              <a:t> – инкапсулирует запрос в виде объекта, который можно передавать, хранить и т.п.;</a:t>
            </a:r>
            <a:endParaRPr lang="en-US" dirty="0" smtClean="0"/>
          </a:p>
          <a:p>
            <a:pPr lvl="1"/>
            <a:r>
              <a:rPr lang="ru-RU" b="1" dirty="0" smtClean="0"/>
              <a:t>Состояние </a:t>
            </a:r>
            <a:r>
              <a:rPr lang="en-US" b="1" dirty="0" smtClean="0"/>
              <a:t>(State</a:t>
            </a:r>
            <a:r>
              <a:rPr lang="ru-RU" b="1" dirty="0" smtClean="0"/>
              <a:t>)</a:t>
            </a:r>
            <a:r>
              <a:rPr lang="ru-RU" dirty="0" smtClean="0"/>
              <a:t> - </a:t>
            </a:r>
            <a:r>
              <a:rPr lang="ru-RU" dirty="0"/>
              <a:t>инкапсулирует </a:t>
            </a:r>
            <a:r>
              <a:rPr lang="ru-RU" dirty="0" smtClean="0"/>
              <a:t>состояние объекта так, что его изменение меняет поведение;</a:t>
            </a:r>
          </a:p>
          <a:p>
            <a:pPr lvl="1"/>
            <a:r>
              <a:rPr lang="ru-RU" b="1" dirty="0" smtClean="0"/>
              <a:t>Стратегия (</a:t>
            </a:r>
            <a:r>
              <a:rPr lang="en-US" b="1" dirty="0" smtClean="0"/>
              <a:t>Strategy)</a:t>
            </a:r>
            <a:r>
              <a:rPr lang="ru-RU" dirty="0" smtClean="0"/>
              <a:t> – инкапсулирует алгоритм объекта, обеспечивая его хранение и замену;</a:t>
            </a:r>
            <a:endParaRPr lang="en-US" dirty="0" smtClean="0"/>
          </a:p>
          <a:p>
            <a:pPr lvl="1"/>
            <a:r>
              <a:rPr lang="ru-RU" b="1" dirty="0"/>
              <a:t>Хранитель (</a:t>
            </a:r>
            <a:r>
              <a:rPr lang="en-US" b="1" dirty="0"/>
              <a:t>Memento)</a:t>
            </a:r>
            <a:r>
              <a:rPr lang="ru-RU" b="1" dirty="0"/>
              <a:t> </a:t>
            </a:r>
            <a:r>
              <a:rPr lang="ru-RU" dirty="0" smtClean="0"/>
              <a:t>– выносит во внешний объект внутренне состояние объекта;</a:t>
            </a:r>
            <a:endParaRPr lang="en-US" dirty="0"/>
          </a:p>
          <a:p>
            <a:pPr lvl="1"/>
            <a:r>
              <a:rPr lang="ru-RU" b="1" dirty="0" smtClean="0"/>
              <a:t>Посетитель (</a:t>
            </a:r>
            <a:r>
              <a:rPr lang="en-US" b="1" dirty="0" smtClean="0"/>
              <a:t>Visitor)</a:t>
            </a:r>
            <a:r>
              <a:rPr lang="ru-RU" dirty="0" smtClean="0"/>
              <a:t> – инкапсулирует поведение, которое иначе пришлось бы распределять между классами;</a:t>
            </a:r>
          </a:p>
          <a:p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4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Наблюдатель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8" y="2224216"/>
            <a:ext cx="7885152" cy="35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Наблюдатель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60" y="1598142"/>
            <a:ext cx="8033490" cy="42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3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Наблюдатель –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28" y="1837038"/>
            <a:ext cx="7888322" cy="43276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49393" y="6164660"/>
            <a:ext cx="63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http://www.dofactory.com/net/observer-design-pattern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3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Наблюдатель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Абстрактная связанность субъекта и наблюдателя</a:t>
            </a:r>
            <a:r>
              <a:rPr lang="ru-RU" dirty="0"/>
              <a:t> </a:t>
            </a:r>
            <a:r>
              <a:rPr lang="ru-RU" dirty="0" smtClean="0"/>
              <a:t>– субъекту неизвестны конкретные классы наблюдателей;</a:t>
            </a:r>
          </a:p>
          <a:p>
            <a:r>
              <a:rPr lang="ru-RU" dirty="0" smtClean="0"/>
              <a:t>Поддержка широковещательной коммуникации – субъект может уведомлять любое количество наблюдателей;</a:t>
            </a:r>
          </a:p>
          <a:p>
            <a:r>
              <a:rPr lang="ru-RU" dirty="0" smtClean="0"/>
              <a:t>Неожиданные обновления – т.к. заранее неизвестно количество реагирующих объектов, и характер этой реакции, возможны сюрпризы. </a:t>
            </a:r>
          </a:p>
          <a:p>
            <a:r>
              <a:rPr lang="ru-RU" dirty="0" smtClean="0"/>
              <a:t>Возможность передачи информации (например, через </a:t>
            </a:r>
            <a:r>
              <a:rPr lang="en-US" dirty="0" err="1" smtClean="0"/>
              <a:t>EventArgs</a:t>
            </a:r>
            <a:r>
              <a:rPr lang="en-US" dirty="0"/>
              <a:t>) </a:t>
            </a:r>
            <a:r>
              <a:rPr lang="ru-RU" dirty="0" smtClean="0"/>
              <a:t>непосредственно при нотификации</a:t>
            </a:r>
            <a:r>
              <a:rPr lang="en-US" dirty="0" smtClean="0"/>
              <a:t> (push-</a:t>
            </a:r>
            <a:r>
              <a:rPr lang="ru-RU" dirty="0" smtClean="0"/>
              <a:t>модель</a:t>
            </a:r>
            <a:r>
              <a:rPr lang="en-US" dirty="0" smtClean="0"/>
              <a:t>)</a:t>
            </a:r>
            <a:r>
              <a:rPr lang="ru-RU" dirty="0" smtClean="0"/>
              <a:t>, вместо получения состояния отдельным вызовом</a:t>
            </a:r>
            <a:r>
              <a:rPr lang="en-US" dirty="0"/>
              <a:t> </a:t>
            </a:r>
            <a:r>
              <a:rPr lang="en-US" dirty="0" smtClean="0"/>
              <a:t>(pull-</a:t>
            </a:r>
            <a:r>
              <a:rPr lang="ru-RU" dirty="0" smtClean="0"/>
              <a:t>модель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Необходимость отписки от наблюдения перед удалением наблюдателя.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153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63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Позволяет избежать привязки отправителя запроса к его получателю, давая шанс обработать запрос нескольким объектам. </a:t>
            </a:r>
          </a:p>
          <a:p>
            <a:pPr lvl="1"/>
            <a:r>
              <a:rPr lang="ru-RU" dirty="0" smtClean="0"/>
              <a:t>Связывает объекты-получатели в цепочку и передает запрос вдоль этой цепочки пока его не обработают</a:t>
            </a:r>
            <a:endParaRPr lang="ru-RU" dirty="0"/>
          </a:p>
          <a:p>
            <a:r>
              <a:rPr lang="ru-RU" dirty="0"/>
              <a:t>Применимость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Есть более одного объекта, способного обработать запрос, причем нужный обработчик заранее неизвестен и должен быть найден в процессе обработки</a:t>
            </a:r>
          </a:p>
          <a:p>
            <a:pPr lvl="1"/>
            <a:r>
              <a:rPr lang="ru-RU" dirty="0" smtClean="0"/>
              <a:t>Необходимо отправить запрос одному из нескольких объектов, не указывая, кому именно</a:t>
            </a:r>
          </a:p>
          <a:p>
            <a:pPr lvl="1"/>
            <a:r>
              <a:rPr lang="ru-RU" dirty="0" smtClean="0"/>
              <a:t>Набор объектов-обработчиков должен задаваться динамически</a:t>
            </a:r>
            <a:endParaRPr lang="ru-R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67069" cy="1325563"/>
          </a:xfrm>
        </p:spPr>
        <p:txBody>
          <a:bodyPr/>
          <a:lstStyle/>
          <a:p>
            <a:r>
              <a:rPr lang="ru-RU" dirty="0"/>
              <a:t>Цепочка </a:t>
            </a:r>
            <a:r>
              <a:rPr lang="ru-RU" dirty="0" smtClean="0"/>
              <a:t>обязанностей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49" y="1287036"/>
            <a:ext cx="6063048" cy="3493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49" y="5318648"/>
            <a:ext cx="6268751" cy="9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2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</a:t>
            </a:r>
            <a:r>
              <a:rPr lang="ru-RU" dirty="0" smtClean="0"/>
              <a:t>обязанностей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999" y="2100649"/>
            <a:ext cx="8103934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</a:t>
            </a:r>
            <a:r>
              <a:rPr lang="ru-RU" dirty="0" smtClean="0"/>
              <a:t>обязанностей – пример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22" y="1406637"/>
            <a:ext cx="6584755" cy="221271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51" y="3887240"/>
            <a:ext cx="5219496" cy="248060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06377" y="6367849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http://www.dofactory.com/net/chain-of-responsibility-design-pattern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9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281" y="365126"/>
            <a:ext cx="8995719" cy="1325563"/>
          </a:xfrm>
        </p:spPr>
        <p:txBody>
          <a:bodyPr/>
          <a:lstStyle/>
          <a:p>
            <a:r>
              <a:rPr lang="ru-RU" dirty="0"/>
              <a:t>Цепочка обязанностей</a:t>
            </a:r>
            <a:r>
              <a:rPr lang="ru-RU" dirty="0" smtClean="0"/>
              <a:t>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Ослабление связанности – конкретный обработчик неизвестен отправителю</a:t>
            </a:r>
          </a:p>
          <a:p>
            <a:r>
              <a:rPr lang="ru-RU" dirty="0" smtClean="0"/>
              <a:t>Гибкость распределения обязанностей – в цепочку легко добавить нового участника</a:t>
            </a:r>
          </a:p>
          <a:p>
            <a:r>
              <a:rPr lang="ru-RU" dirty="0" smtClean="0"/>
              <a:t>Получение не гарантировано – запрос может пройти всю цепочку и остаться необработанным</a:t>
            </a:r>
          </a:p>
          <a:p>
            <a:r>
              <a:rPr lang="ru-RU" dirty="0" smtClean="0"/>
              <a:t>Запрос может быть инкапсулирован в объект и нести дополнительный данные, такие как флаг обработанности, например. </a:t>
            </a:r>
          </a:p>
          <a:p>
            <a:r>
              <a:rPr lang="ru-RU" dirty="0" smtClean="0"/>
              <a:t>Часто применяется в сочетании с Компоновщиком (см. пример), где Родитель является Преемником.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Определяет объект, инкапсулирующий способ взаимодействия множества объектов.</a:t>
            </a:r>
          </a:p>
          <a:p>
            <a:pPr lvl="1"/>
            <a:r>
              <a:rPr lang="ru-RU" dirty="0" smtClean="0"/>
              <a:t>Обеспечивает слабую связанность системы, избавляя объекты </a:t>
            </a:r>
            <a:endParaRPr lang="ru-RU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 smtClean="0"/>
              <a:t>Если имеются объекты, связи между которым сложны и четко определены, при этом, получающиеся зависимости не структурированы и сложны для понимания; </a:t>
            </a:r>
          </a:p>
          <a:p>
            <a:pPr lvl="1"/>
            <a:r>
              <a:rPr lang="ru-RU" dirty="0" smtClean="0"/>
              <a:t>Нельзя повторно использовать объект, т.к. он обменивается информацией с множеством других объектов;</a:t>
            </a:r>
          </a:p>
          <a:p>
            <a:pPr lvl="1"/>
            <a:r>
              <a:rPr lang="ru-RU" dirty="0" smtClean="0"/>
              <a:t>Поведение, распределенное между множеством классов, должно поддаваться настройке без порождения множества подклассов.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Назначение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Определяет основу алгоритма и позволяет подклассам переопределить некоторые шаги алгоритма, не изменяя структуру в целом. </a:t>
            </a:r>
            <a:endParaRPr lang="ru-RU" dirty="0"/>
          </a:p>
          <a:p>
            <a:r>
              <a:rPr lang="ru-RU" dirty="0" smtClean="0"/>
              <a:t>Применимость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Чтобы однократно использовать инвариантные части алгоритма, оставляя реализацию изменяющегося поведения на усмотрение подклассов;</a:t>
            </a:r>
          </a:p>
          <a:p>
            <a:pPr lvl="1"/>
            <a:r>
              <a:rPr lang="ru-RU" dirty="0" smtClean="0"/>
              <a:t>Когда нужно вычленить и локализовать в одном классе поведение, общее для всех подклассов;</a:t>
            </a:r>
          </a:p>
          <a:p>
            <a:pPr lvl="1"/>
            <a:r>
              <a:rPr lang="ru-RU" dirty="0" smtClean="0"/>
              <a:t>Для управления расширениями подклассов – можно определить шаблонный метод так, чтобы он вызывал операции-зацепки (</a:t>
            </a:r>
            <a:r>
              <a:rPr lang="en-US" dirty="0" smtClean="0"/>
              <a:t>hooks) </a:t>
            </a:r>
            <a:r>
              <a:rPr lang="ru-RU" dirty="0" smtClean="0"/>
              <a:t>в определенных точках, расширяя поведение именно в этих точках.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5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Посредник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43" y="1493424"/>
            <a:ext cx="7205913" cy="1776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66" y="3624649"/>
            <a:ext cx="4995066" cy="28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8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905" y="3443417"/>
            <a:ext cx="8137677" cy="294724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32389" y="288325"/>
            <a:ext cx="3072714" cy="34598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Посредник – пример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96798" y="365126"/>
            <a:ext cx="2917687" cy="32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2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Посредник – пример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117" y="3707921"/>
            <a:ext cx="4411763" cy="2763146"/>
          </a:xfrm>
          <a:prstGeom prst="rect">
            <a:avLst/>
          </a:prstGeom>
        </p:spPr>
      </p:pic>
      <p:pic>
        <p:nvPicPr>
          <p:cNvPr id="9" name="Объект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92" y="1398122"/>
            <a:ext cx="5151015" cy="23097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82576" y="6310354"/>
            <a:ext cx="5778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http://www.dofactory.com/net/mediator-design-pattern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3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Посредник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Снижает чисто порождаемых подклассов – порождаем одного нового Посредника, а не подкласс для каждого Коллеги.</a:t>
            </a:r>
          </a:p>
          <a:p>
            <a:r>
              <a:rPr lang="ru-RU" dirty="0" smtClean="0"/>
              <a:t>Устраняет связность между Коллегами.</a:t>
            </a:r>
          </a:p>
          <a:p>
            <a:r>
              <a:rPr lang="ru-RU" dirty="0" smtClean="0"/>
              <a:t>Упрощает протокол взаимодействия объектов (1:М вместо М:М).</a:t>
            </a:r>
          </a:p>
          <a:p>
            <a:r>
              <a:rPr lang="ru-RU" dirty="0" smtClean="0"/>
              <a:t>Абстрагирует и централизует управление группой объектов.</a:t>
            </a:r>
          </a:p>
          <a:p>
            <a:r>
              <a:rPr lang="ru-RU" dirty="0" smtClean="0"/>
              <a:t>Хорошо сочетается с паттерном Наблюдатель для уведомления Посредника об изменениях Коллег.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0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Инкапсулирует запрос как объект, позволяя тем самым задавать параметры клиентов для обработки соответствующих запросов, ставить запросы в очередь и поддерживать отмену операций.</a:t>
            </a:r>
            <a:endParaRPr lang="ru-RU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 smtClean="0"/>
              <a:t>Чтобы параметризировать объекты выполняемым действием (объектная обертка над  </a:t>
            </a:r>
            <a:r>
              <a:rPr lang="ru-RU" dirty="0" err="1" smtClean="0"/>
              <a:t>коллбэком</a:t>
            </a:r>
            <a:r>
              <a:rPr lang="ru-RU" dirty="0" smtClean="0"/>
              <a:t>);</a:t>
            </a:r>
          </a:p>
          <a:p>
            <a:pPr lvl="1"/>
            <a:r>
              <a:rPr lang="ru-RU" dirty="0"/>
              <a:t>Чтобы </a:t>
            </a:r>
            <a:r>
              <a:rPr lang="ru-RU" dirty="0" smtClean="0"/>
              <a:t>определять</a:t>
            </a:r>
            <a:r>
              <a:rPr lang="ru-RU" dirty="0" smtClean="0"/>
              <a:t>, ставить в очередь и выполнять запросы в разное время; </a:t>
            </a:r>
          </a:p>
          <a:p>
            <a:pPr lvl="1"/>
            <a:r>
              <a:rPr lang="ru-RU" dirty="0"/>
              <a:t>Чтобы </a:t>
            </a:r>
            <a:r>
              <a:rPr lang="ru-RU" dirty="0" smtClean="0"/>
              <a:t>поддерживать отмену операций;</a:t>
            </a:r>
          </a:p>
          <a:p>
            <a:pPr lvl="1"/>
            <a:r>
              <a:rPr lang="ru-RU" dirty="0"/>
              <a:t>Чтобы поддерживать </a:t>
            </a:r>
            <a:r>
              <a:rPr lang="ru-RU" dirty="0" smtClean="0"/>
              <a:t>протоколирование операций;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0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251" y="1690689"/>
            <a:ext cx="5953382" cy="20459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51" y="4056054"/>
            <a:ext cx="4820007" cy="25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08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880" y="1463975"/>
            <a:ext cx="7595287" cy="22386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01" y="3702612"/>
            <a:ext cx="7233766" cy="239231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70895" y="6211669"/>
            <a:ext cx="6330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http://www.dofactory.com/net/command-design-pattern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09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Команда разрывает связь между объектом-инициатором и объектом-исполнителем. </a:t>
            </a:r>
          </a:p>
          <a:p>
            <a:r>
              <a:rPr lang="ru-RU" dirty="0" smtClean="0"/>
              <a:t>Команды – обычные объекты, которые можно хранить, передавать, расширять и т.п. </a:t>
            </a:r>
          </a:p>
          <a:p>
            <a:r>
              <a:rPr lang="ru-RU" dirty="0" smtClean="0"/>
              <a:t>Для добавления новой команды – достаточно добавить новый класс, и нет необходимости менять существующие.</a:t>
            </a:r>
          </a:p>
          <a:p>
            <a:r>
              <a:rPr lang="ru-RU" dirty="0" smtClean="0"/>
              <a:t>Из простых команд можно собрать составные, пользуясь паттерном Компоновщик</a:t>
            </a:r>
          </a:p>
          <a:p>
            <a:r>
              <a:rPr lang="ru-RU" dirty="0" smtClean="0"/>
              <a:t>Для отмены действия Команда должна иметь два метода – действия и его отмены (</a:t>
            </a:r>
            <a:r>
              <a:rPr lang="en-US" dirty="0" smtClean="0"/>
              <a:t>Do/Undo).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31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Позволяет объекту менять свое поведение в зависимости от состояния. Извне создается впечатление, что изменился класс объекта.</a:t>
            </a:r>
            <a:endParaRPr lang="ru-RU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 smtClean="0"/>
              <a:t>Когда поведение объекта зависит от его состояния и должно изменяться во время выполнения;</a:t>
            </a:r>
          </a:p>
          <a:p>
            <a:pPr lvl="1"/>
            <a:r>
              <a:rPr lang="ru-RU" dirty="0" smtClean="0"/>
              <a:t>Когда в коде операций встречаются состоящие из многих ветвей условные операторы, в которых выбор ветви определяется состоянием (часто разные операции при этом имеют схожую структуру ветвлений)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70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939" y="2172248"/>
            <a:ext cx="7424121" cy="31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</a:t>
            </a:r>
            <a:r>
              <a:rPr lang="ru-RU" dirty="0" smtClean="0"/>
              <a:t>метод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08" y="1886466"/>
            <a:ext cx="7887642" cy="42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–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17" y="1920398"/>
            <a:ext cx="7726366" cy="343194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25595" y="5824321"/>
            <a:ext cx="5292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http://www.dofactory.com/net/state-design-pattern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5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Паттерн Состояние локализует зависящее от состояния поведения в различных классах, описывающих каждое из состояний.</a:t>
            </a:r>
          </a:p>
          <a:p>
            <a:r>
              <a:rPr lang="ru-RU" dirty="0" smtClean="0"/>
              <a:t>Делает явными и консистентными (непротиворечивыми) переходы между состояниями.</a:t>
            </a:r>
          </a:p>
          <a:p>
            <a:r>
              <a:rPr lang="ru-RU" dirty="0" smtClean="0"/>
              <a:t>Объекты-состояния могут быть разделяемыми, а все </a:t>
            </a:r>
            <a:r>
              <a:rPr lang="ru-RU" dirty="0" err="1" smtClean="0"/>
              <a:t>экземплярные</a:t>
            </a:r>
            <a:r>
              <a:rPr lang="ru-RU" dirty="0" smtClean="0"/>
              <a:t> поля могут быть вынесены в Контекст.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63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Определяет семейство алгоритмов, инкапсулирует каждый из них и делает их взаимозаменяемыми. Стратегия позволяет изменять алгоритмы независимо от клиентов, которые ими пользуются. </a:t>
            </a:r>
            <a:endParaRPr lang="ru-RU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 smtClean="0"/>
              <a:t>Имеется ряд родственных классов, отличающихся только поведением;</a:t>
            </a:r>
          </a:p>
          <a:p>
            <a:pPr lvl="1"/>
            <a:r>
              <a:rPr lang="ru-RU" dirty="0" smtClean="0"/>
              <a:t>Необходимо иметь несколько вариантов алгоритма;</a:t>
            </a:r>
          </a:p>
          <a:p>
            <a:pPr lvl="1"/>
            <a:r>
              <a:rPr lang="ru-RU" dirty="0" smtClean="0"/>
              <a:t>Необходимо скрыть детали реализации алгоритма от клиента</a:t>
            </a:r>
          </a:p>
          <a:p>
            <a:pPr lvl="1"/>
            <a:r>
              <a:rPr lang="ru-RU" dirty="0" smtClean="0"/>
              <a:t>Класс определяет ряд вариантов поведения, представленных многочисленными ветвлениями, при этом проще перенести код из ветвей в классы Стратегии.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13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94" y="2199503"/>
            <a:ext cx="7736584" cy="24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23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141" y="2150076"/>
            <a:ext cx="6216221" cy="347046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35467" y="5898462"/>
            <a:ext cx="5457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http://www.dofactory.com/net/strategy-design-pattern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5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Общая часть алгоритма может быть вынесена в базовый класс (расширение через Шаблонный Метод).</a:t>
            </a:r>
          </a:p>
          <a:p>
            <a:r>
              <a:rPr lang="ru-RU" dirty="0" smtClean="0"/>
              <a:t>Стратегия является альтернативой порождению подклассов Контекста.</a:t>
            </a:r>
          </a:p>
          <a:p>
            <a:r>
              <a:rPr lang="ru-RU" dirty="0" smtClean="0"/>
              <a:t>Стратегия упрощает логику операций Контекста.</a:t>
            </a:r>
          </a:p>
          <a:p>
            <a:r>
              <a:rPr lang="ru-RU" dirty="0" smtClean="0"/>
              <a:t>Стратегия дает возможность варьировать поведение, подставляя нужную стратегию.</a:t>
            </a:r>
            <a:r>
              <a:rPr lang="ru-RU" dirty="0"/>
              <a:t> </a:t>
            </a:r>
            <a:r>
              <a:rPr lang="ru-RU" dirty="0" smtClean="0"/>
              <a:t>При этом клиент должен знать о имеющихся Стратегиях и их особенностях.</a:t>
            </a:r>
          </a:p>
          <a:p>
            <a:r>
              <a:rPr lang="ru-RU" dirty="0" smtClean="0"/>
              <a:t>Стратегии чаще всего являются разделяемыми объектами.</a:t>
            </a:r>
          </a:p>
        </p:txBody>
      </p:sp>
    </p:spTree>
    <p:extLst>
      <p:ext uri="{BB962C8B-B14F-4D97-AF65-F5344CB8AC3E}">
        <p14:creationId xmlns:p14="http://schemas.microsoft.com/office/powerpoint/2010/main" val="669671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Не нарушая инкапсуляции, фиксирует и выносит за пределы объекта его внутренне состояние так, чтобы позднее по нему можно было восстановить объект.</a:t>
            </a:r>
            <a:endParaRPr lang="ru-RU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 smtClean="0"/>
              <a:t>Необходимо сохранить моментальный снимок объекта (или его части), чтобы впоследствии иметь возможность восстановить объект в том же состоянии.</a:t>
            </a:r>
          </a:p>
          <a:p>
            <a:pPr lvl="1"/>
            <a:r>
              <a:rPr lang="ru-RU" dirty="0" smtClean="0"/>
              <a:t>Прямое получение этого состояния раскрывает детали реализации и нарушает инкапсуляцию.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6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Хранитель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710" y="1381518"/>
            <a:ext cx="7891640" cy="2465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05" y="3846734"/>
            <a:ext cx="4781849" cy="28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22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Хранитель – пример</a:t>
            </a:r>
            <a:endParaRPr lang="en-US" dirty="0"/>
          </a:p>
        </p:txBody>
      </p:sp>
      <p:pic>
        <p:nvPicPr>
          <p:cNvPr id="1026" name="Picture 2" descr="http://40.media.tumblr.com/7935e78221af3ba62ce68931f027b7a6/tumblr_inline_nrcb3lUkQi1qfwweo_5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77219"/>
            <a:ext cx="47625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90582" y="6211669"/>
            <a:ext cx="5671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http://www.dofactory.com/net/memento-design-pattern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1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Хранитель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идеале, Хранитель должен обеспечивать доступ ко всей информации состояния только своему Хозяину. Для остальных классов, включая Посыльного эта информация должна быть закрыта.  </a:t>
            </a:r>
          </a:p>
          <a:p>
            <a:r>
              <a:rPr lang="ru-RU" dirty="0" smtClean="0"/>
              <a:t>Возможно хранение инкрементных изменений состояния (используя паттерн Команда).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6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</a:t>
            </a:r>
            <a:r>
              <a:rPr lang="ru-RU" dirty="0" smtClean="0"/>
              <a:t>метод –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31" y="1690689"/>
            <a:ext cx="7892319" cy="36998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31557" y="5792724"/>
            <a:ext cx="653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http://www.dofactory.com/net/template-method-design-pattern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49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Описывает операцию, выполняемую с каждым объектом из некоторой структуры, при этом не изменяя классы этих объектов.</a:t>
            </a:r>
            <a:endParaRPr lang="ru-RU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 smtClean="0"/>
              <a:t>В структуре присутствуют объекты многих классов с различными интерфейсами и есть необходимость выполнять над ними операции, зависящие от конкретных классов;</a:t>
            </a:r>
          </a:p>
          <a:p>
            <a:pPr lvl="1"/>
            <a:r>
              <a:rPr lang="ru-RU" dirty="0" smtClean="0"/>
              <a:t>Над данными объектам необходимо выполнять разнообразные, не связанные между собой операции и вы не хотите засорять такими операциями классы. </a:t>
            </a:r>
          </a:p>
          <a:p>
            <a:pPr lvl="1"/>
            <a:r>
              <a:rPr lang="ru-RU" dirty="0" smtClean="0"/>
              <a:t>Классы, описывающие структуру, меняются редко, но новые операции добавляются часто.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59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Посетитель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74" y="1690689"/>
            <a:ext cx="6900133" cy="47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7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Посетитель – структура  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69" y="1755478"/>
            <a:ext cx="8072481" cy="39734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39097" y="5931413"/>
            <a:ext cx="5465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http://www.dofactory.com/net/visitor-design-pattern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12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Посетитель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45" y="1268627"/>
            <a:ext cx="5949041" cy="55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3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Посетитель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Упрощает добавление новых операций, работающий на всей структуре.</a:t>
            </a:r>
          </a:p>
          <a:p>
            <a:r>
              <a:rPr lang="ru-RU" dirty="0" smtClean="0"/>
              <a:t>Объединяет родственные операции и отделяет не имеющие отношения.</a:t>
            </a:r>
          </a:p>
          <a:p>
            <a:r>
              <a:rPr lang="ru-RU" dirty="0" smtClean="0"/>
              <a:t>Усложняет изменение структуры (добавление классов </a:t>
            </a:r>
            <a:r>
              <a:rPr lang="ru-RU" dirty="0" err="1" smtClean="0"/>
              <a:t>КонкретныхЭлементов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Таким образом, перед применением необходимо оценить, что будет меняться чаще – структура или алгоритмы работы с ней.</a:t>
            </a:r>
          </a:p>
          <a:p>
            <a:r>
              <a:rPr lang="ru-RU" dirty="0" smtClean="0"/>
              <a:t>Потенциальное нарушение инкапсуляции, т.к. Посетитель должен получить от Элемента достаточно информации для реализации своего алгоритма.</a:t>
            </a:r>
          </a:p>
          <a:p>
            <a:r>
              <a:rPr lang="ru-RU" dirty="0" smtClean="0"/>
              <a:t>Посетители могут аккумулировать состояние, что удобно для реализации агрегирующих алгоритмов.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2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</a:t>
            </a:r>
            <a:r>
              <a:rPr lang="ru-RU" dirty="0" smtClean="0"/>
              <a:t>метод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OpenDocument(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CanOpenDocument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//Работа с данным документом невозможна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doc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DoCreateDocument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(doc);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AboutToOpenDocument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(doc);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doc.DoRead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OpenDocument(doc);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934" cy="1325563"/>
          </a:xfrm>
        </p:spPr>
        <p:txBody>
          <a:bodyPr/>
          <a:lstStyle/>
          <a:p>
            <a:r>
              <a:rPr lang="ru-RU" dirty="0"/>
              <a:t>Шаблонный метод</a:t>
            </a:r>
            <a:r>
              <a:rPr lang="ru-RU" dirty="0" smtClean="0"/>
              <a:t>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Инвертированная структура вызовов (т.н. «</a:t>
            </a:r>
            <a:r>
              <a:rPr lang="ru-RU" b="1" dirty="0" smtClean="0"/>
              <a:t>Принцип Голливуда</a:t>
            </a:r>
            <a:r>
              <a:rPr lang="ru-RU" dirty="0" smtClean="0"/>
              <a:t>» - «не звоните нам, мы сами Вам позвоним») – родительский класс вызывает методы подкласса, а не наоборот.</a:t>
            </a:r>
          </a:p>
          <a:p>
            <a:r>
              <a:rPr lang="ru-RU" dirty="0" smtClean="0"/>
              <a:t>Часть методов базового класса </a:t>
            </a:r>
            <a:r>
              <a:rPr lang="ru-RU" b="1" dirty="0" smtClean="0"/>
              <a:t>можно </a:t>
            </a:r>
            <a:r>
              <a:rPr lang="ru-RU" dirty="0" smtClean="0"/>
              <a:t>переопределить – если это операции-зацепки (</a:t>
            </a:r>
            <a:r>
              <a:rPr lang="en-US" dirty="0" smtClean="0"/>
              <a:t>hooks)</a:t>
            </a:r>
            <a:r>
              <a:rPr lang="ru-RU" dirty="0" smtClean="0"/>
              <a:t>.</a:t>
            </a:r>
          </a:p>
          <a:p>
            <a:r>
              <a:rPr lang="ru-RU" dirty="0"/>
              <a:t>Часть методов базового класса </a:t>
            </a:r>
            <a:r>
              <a:rPr lang="ru-RU" b="1" dirty="0" smtClean="0"/>
              <a:t>необходимо </a:t>
            </a:r>
            <a:r>
              <a:rPr lang="ru-RU" dirty="0" smtClean="0"/>
              <a:t>переопределить – если это абстрактные методы.</a:t>
            </a:r>
          </a:p>
          <a:p>
            <a:r>
              <a:rPr lang="ru-RU" dirty="0" smtClean="0"/>
              <a:t>Переопределяемые методы должны</a:t>
            </a:r>
            <a:r>
              <a:rPr lang="en-US" dirty="0" smtClean="0"/>
              <a:t> </a:t>
            </a:r>
            <a:r>
              <a:rPr lang="ru-RU" dirty="0" smtClean="0"/>
              <a:t>быть </a:t>
            </a:r>
            <a:r>
              <a:rPr lang="ru-RU" b="1" dirty="0" smtClean="0"/>
              <a:t>виртуальными</a:t>
            </a:r>
            <a:r>
              <a:rPr lang="ru-RU" dirty="0" smtClean="0"/>
              <a:t> для корректной полиморфной работы.</a:t>
            </a:r>
          </a:p>
          <a:p>
            <a:r>
              <a:rPr lang="ru-RU" dirty="0" smtClean="0"/>
              <a:t>Переопределяемые методы рекомендуется определять как </a:t>
            </a:r>
            <a:r>
              <a:rPr lang="en-US" b="1" dirty="0" smtClean="0"/>
              <a:t>protected</a:t>
            </a:r>
            <a:r>
              <a:rPr lang="ru-RU" dirty="0" smtClean="0"/>
              <a:t>, чтобы иметь возможность их переопределения потомками и, в то же время, избежать их использования напрямую.</a:t>
            </a:r>
          </a:p>
        </p:txBody>
      </p:sp>
    </p:spTree>
    <p:extLst>
      <p:ext uri="{BB962C8B-B14F-4D97-AF65-F5344CB8AC3E}">
        <p14:creationId xmlns:p14="http://schemas.microsoft.com/office/powerpoint/2010/main" val="7439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 smtClean="0"/>
              <a:t>Для заданного языка определяет представление его грамматики, а также интерпретатор предложений этого языка.</a:t>
            </a:r>
            <a:endParaRPr lang="ru-RU" dirty="0"/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 smtClean="0"/>
              <a:t>Если есть язык для интерпретации, предложения которого можно представить в виде абстрактных синтаксических деревьев;</a:t>
            </a:r>
          </a:p>
          <a:p>
            <a:pPr lvl="1"/>
            <a:r>
              <a:rPr lang="ru-RU" dirty="0" smtClean="0"/>
              <a:t>Если грамматика языка достаточно проста (иначе решение сильно теряет в эффективности)</a:t>
            </a:r>
          </a:p>
          <a:p>
            <a:pPr lvl="1"/>
            <a:r>
              <a:rPr lang="ru-RU" dirty="0" smtClean="0"/>
              <a:t>Эффективность не является главным критерием (это простой, но не самый эффективный способ работы)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56" y="1367523"/>
            <a:ext cx="7832288" cy="465353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76400" y="6021062"/>
            <a:ext cx="6283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http://www.dofactory.com/net/interpreter-design-pattern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5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2622</Words>
  <Application>Microsoft Office PowerPoint</Application>
  <PresentationFormat>Экран (4:3)</PresentationFormat>
  <Paragraphs>354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Тема Office</vt:lpstr>
      <vt:lpstr>На предыдущей лекции</vt:lpstr>
      <vt:lpstr>Паттерны поведения</vt:lpstr>
      <vt:lpstr>Шаблонный метод</vt:lpstr>
      <vt:lpstr>Шаблонный метод – структура  </vt:lpstr>
      <vt:lpstr>Шаблонный метод – пример</vt:lpstr>
      <vt:lpstr>Шаблонный метод – пример</vt:lpstr>
      <vt:lpstr>Шаблонный метод – примечания</vt:lpstr>
      <vt:lpstr>Интерпретатор</vt:lpstr>
      <vt:lpstr>Интерпретатор – структура  </vt:lpstr>
      <vt:lpstr>Интерпретатор – пример</vt:lpstr>
      <vt:lpstr>Интерпретатор – пример</vt:lpstr>
      <vt:lpstr>Интерпретатор – пример</vt:lpstr>
      <vt:lpstr>Интерпретатор – пример</vt:lpstr>
      <vt:lpstr>Интерпретатор – пример</vt:lpstr>
      <vt:lpstr>Итератор </vt:lpstr>
      <vt:lpstr>Итератор – структура  </vt:lpstr>
      <vt:lpstr>Итератор – пример</vt:lpstr>
      <vt:lpstr>Итератор – примечания</vt:lpstr>
      <vt:lpstr>Наблюдатель</vt:lpstr>
      <vt:lpstr>Наблюдатель – структура  </vt:lpstr>
      <vt:lpstr>Наблюдатель – пример</vt:lpstr>
      <vt:lpstr>Наблюдатель – пример</vt:lpstr>
      <vt:lpstr>Наблюдатель – примечания</vt:lpstr>
      <vt:lpstr>Цепочка обязанностей</vt:lpstr>
      <vt:lpstr>Цепочка обязанностей – структура  </vt:lpstr>
      <vt:lpstr>Цепочка обязанностей – пример</vt:lpstr>
      <vt:lpstr>Цепочка обязанностей – пример</vt:lpstr>
      <vt:lpstr>Цепочка обязанностей– примечания</vt:lpstr>
      <vt:lpstr>Посредник</vt:lpstr>
      <vt:lpstr>Посредник – структура  </vt:lpstr>
      <vt:lpstr>Посредник – пример</vt:lpstr>
      <vt:lpstr>Посредник – пример</vt:lpstr>
      <vt:lpstr>Посредник – примечания</vt:lpstr>
      <vt:lpstr>Команда</vt:lpstr>
      <vt:lpstr>Команда – структура  </vt:lpstr>
      <vt:lpstr>Команда – пример</vt:lpstr>
      <vt:lpstr>Команда – примечания</vt:lpstr>
      <vt:lpstr>Состояние</vt:lpstr>
      <vt:lpstr>Состояние – структура  </vt:lpstr>
      <vt:lpstr>Состояние – пример</vt:lpstr>
      <vt:lpstr>Состояние – примечания</vt:lpstr>
      <vt:lpstr>Стратегия</vt:lpstr>
      <vt:lpstr>Стратегия – структура  </vt:lpstr>
      <vt:lpstr>Стратегия – пример</vt:lpstr>
      <vt:lpstr>Стратегия – примечания</vt:lpstr>
      <vt:lpstr>Хранитель</vt:lpstr>
      <vt:lpstr>Хранитель – структура  </vt:lpstr>
      <vt:lpstr>Хранитель – пример</vt:lpstr>
      <vt:lpstr>Хранитель – примечания</vt:lpstr>
      <vt:lpstr>Посетитель</vt:lpstr>
      <vt:lpstr>Посетитель – структура  </vt:lpstr>
      <vt:lpstr>Посетитель – структура  </vt:lpstr>
      <vt:lpstr>Посетитель – пример</vt:lpstr>
      <vt:lpstr>Посетитель – примечания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 предыдущей лекции</dc:title>
  <dc:creator>Vsevolod Pelipas</dc:creator>
  <cp:lastModifiedBy>Vsevolod Pelipas</cp:lastModifiedBy>
  <cp:revision>9</cp:revision>
  <dcterms:created xsi:type="dcterms:W3CDTF">2015-12-18T20:26:18Z</dcterms:created>
  <dcterms:modified xsi:type="dcterms:W3CDTF">2015-12-18T20:40:59Z</dcterms:modified>
</cp:coreProperties>
</file>