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67" r:id="rId15"/>
    <p:sldId id="268" r:id="rId16"/>
    <p:sldId id="288" r:id="rId17"/>
    <p:sldId id="289" r:id="rId18"/>
    <p:sldId id="290" r:id="rId19"/>
    <p:sldId id="269" r:id="rId20"/>
    <p:sldId id="270" r:id="rId21"/>
    <p:sldId id="282" r:id="rId22"/>
    <p:sldId id="284" r:id="rId23"/>
    <p:sldId id="285" r:id="rId24"/>
    <p:sldId id="271" r:id="rId25"/>
    <p:sldId id="29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581394-0FEE-4AE9-890E-E180C1EAF7E4}">
          <p14:sldIdLst>
            <p14:sldId id="292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68"/>
            <p14:sldId id="288"/>
            <p14:sldId id="289"/>
            <p14:sldId id="290"/>
            <p14:sldId id="269"/>
            <p14:sldId id="270"/>
            <p14:sldId id="282"/>
            <p14:sldId id="284"/>
            <p14:sldId id="285"/>
            <p14:sldId id="271"/>
            <p14:sldId id="29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4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предыдущей лекции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Объектный подход – ООА, ООД и ООП</a:t>
            </a:r>
          </a:p>
          <a:p>
            <a:r>
              <a:rPr lang="ru-RU" dirty="0" smtClean="0"/>
              <a:t>Понятие Объекта и Класса</a:t>
            </a:r>
          </a:p>
          <a:p>
            <a:r>
              <a:rPr lang="ru-RU" dirty="0"/>
              <a:t>Элементы объектной </a:t>
            </a:r>
            <a:r>
              <a:rPr lang="ru-RU" dirty="0" smtClean="0"/>
              <a:t>модели</a:t>
            </a:r>
          </a:p>
          <a:p>
            <a:pPr lvl="1"/>
            <a:r>
              <a:rPr lang="ru-RU" dirty="0"/>
              <a:t>абстрагирование;</a:t>
            </a:r>
          </a:p>
          <a:p>
            <a:pPr lvl="1"/>
            <a:r>
              <a:rPr lang="ru-RU" dirty="0"/>
              <a:t>инкапсуляция;</a:t>
            </a:r>
          </a:p>
          <a:p>
            <a:pPr lvl="1"/>
            <a:r>
              <a:rPr lang="ru-RU" dirty="0"/>
              <a:t>модульность;</a:t>
            </a:r>
          </a:p>
          <a:p>
            <a:pPr lvl="1"/>
            <a:r>
              <a:rPr lang="ru-RU" dirty="0" smtClean="0"/>
              <a:t>иерархия;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типизация;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параллелизм;</a:t>
            </a:r>
          </a:p>
          <a:p>
            <a:pPr lvl="1"/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</a:rPr>
              <a:t>Персистентность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 smtClean="0"/>
              <a:t>Слайды лекций на </a:t>
            </a:r>
            <a:r>
              <a:rPr lang="en-US" dirty="0">
                <a:solidFill>
                  <a:schemeClr val="accent1"/>
                </a:solidFill>
              </a:rPr>
              <a:t>https://github.com/pelipas/OOP</a:t>
            </a:r>
            <a:endParaRPr lang="ru-RU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Диаграммы.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1" dirty="0"/>
              <a:t>Диаграммы UML </a:t>
            </a:r>
            <a:r>
              <a:rPr lang="ru-RU" sz="2000" dirty="0"/>
              <a:t>и есть та основная накладываемая на модель структура, которая облегчает создание и использование модели</a:t>
            </a:r>
            <a:r>
              <a:rPr lang="ru-RU" sz="2000" dirty="0" smtClean="0"/>
              <a:t>.</a:t>
            </a:r>
          </a:p>
          <a:p>
            <a:pPr marL="0" indent="0" hangingPunct="0">
              <a:buNone/>
            </a:pPr>
            <a:r>
              <a:rPr lang="ru-RU" sz="2000" dirty="0"/>
              <a:t>В UML 2 определено 13 типов диаграмм. По стандартам каждая диаграмма должна иметь рамку с прямоугольником (правый нижний угол скошенный) в левом верхнем углу, в котором указывается идентификатор диаграммы (тег) и название.</a:t>
            </a:r>
          </a:p>
          <a:p>
            <a:pPr lvl="0" hangingPunct="0"/>
            <a:r>
              <a:rPr lang="ru-RU" sz="2000" dirty="0"/>
              <a:t>Диаграммы для изображения структуры системы:</a:t>
            </a:r>
          </a:p>
          <a:p>
            <a:pPr lvl="0" hangingPunct="0"/>
            <a:r>
              <a:rPr lang="ru-RU" sz="2000" dirty="0"/>
              <a:t>Диаграмма компонентов (</a:t>
            </a:r>
            <a:r>
              <a:rPr lang="ru-RU" sz="2000" dirty="0" err="1"/>
              <a:t>component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component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размещения (</a:t>
            </a:r>
            <a:r>
              <a:rPr lang="ru-RU" sz="2000" dirty="0" err="1"/>
              <a:t>deployment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deployment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классов (</a:t>
            </a:r>
            <a:r>
              <a:rPr lang="ru-RU" sz="2000" dirty="0" err="1"/>
              <a:t>class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class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объектов (</a:t>
            </a:r>
            <a:r>
              <a:rPr lang="ru-RU" sz="2000" dirty="0" err="1"/>
              <a:t>object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object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структуры внутренней (</a:t>
            </a:r>
            <a:r>
              <a:rPr lang="ru-RU" sz="2000" dirty="0" err="1"/>
              <a:t>composite</a:t>
            </a:r>
            <a:r>
              <a:rPr lang="ru-RU" sz="2000" dirty="0"/>
              <a:t> </a:t>
            </a:r>
            <a:r>
              <a:rPr lang="ru-RU" sz="2000" dirty="0" err="1"/>
              <a:t>structure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class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Диаграммы для изображения поведения системы:</a:t>
            </a:r>
          </a:p>
          <a:p>
            <a:pPr lvl="0" hangingPunct="0"/>
            <a:r>
              <a:rPr lang="ru-RU" sz="2000" dirty="0"/>
              <a:t>Диаграмма синхронизации (</a:t>
            </a:r>
            <a:r>
              <a:rPr lang="ru-RU" sz="2000" dirty="0" err="1"/>
              <a:t>interaction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timing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деятельности (</a:t>
            </a:r>
            <a:r>
              <a:rPr lang="ru-RU" sz="2000" dirty="0" err="1"/>
              <a:t>activity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activity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последовательности 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sd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коммуникации (</a:t>
            </a:r>
            <a:r>
              <a:rPr lang="ru-RU" sz="2000" dirty="0" err="1"/>
              <a:t>communication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comm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автомата 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Обзорная диаграмма взаимодействия (</a:t>
            </a:r>
            <a:r>
              <a:rPr lang="ru-RU" sz="2000" dirty="0" err="1"/>
              <a:t>interaction</a:t>
            </a:r>
            <a:r>
              <a:rPr lang="ru-RU" sz="2000" dirty="0"/>
              <a:t> </a:t>
            </a:r>
            <a:r>
              <a:rPr lang="ru-RU" sz="2000" dirty="0" err="1"/>
              <a:t>overview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interaction</a:t>
            </a:r>
            <a:r>
              <a:rPr lang="ru-RU" sz="2000" dirty="0"/>
              <a:t>);</a:t>
            </a:r>
          </a:p>
          <a:p>
            <a:pPr marL="0" indent="0" hangingPunct="0">
              <a:buNone/>
            </a:pPr>
            <a:r>
              <a:rPr lang="ru-RU" sz="2000" dirty="0"/>
              <a:t>Особняком стоят диаграммы:</a:t>
            </a:r>
          </a:p>
          <a:p>
            <a:pPr lvl="0" hangingPunct="0"/>
            <a:r>
              <a:rPr lang="ru-RU" sz="2000" dirty="0"/>
              <a:t>Диаграмма использования(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 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пакетов (</a:t>
            </a:r>
            <a:r>
              <a:rPr lang="ru-RU" sz="2000" dirty="0" err="1"/>
              <a:t>package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package</a:t>
            </a:r>
            <a:r>
              <a:rPr lang="ru-RU" sz="2000" dirty="0"/>
              <a:t>);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86"/>
            <a:ext cx="8579296" cy="490066"/>
          </a:xfrm>
        </p:spPr>
        <p:txBody>
          <a:bodyPr>
            <a:no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использования (</a:t>
            </a:r>
            <a:r>
              <a:rPr lang="en-US" sz="2000" dirty="0" smtClean="0"/>
              <a:t>use </a:t>
            </a:r>
            <a:r>
              <a:rPr lang="en-US" sz="2000" dirty="0"/>
              <a:t>case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использования</a:t>
            </a:r>
            <a:r>
              <a:rPr lang="ru-RU" sz="2000" dirty="0"/>
              <a:t> 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 — это наиболее общее представление функционального назначения системы</a:t>
            </a:r>
            <a:r>
              <a:rPr lang="ru-RU" sz="2000" dirty="0" smtClean="0"/>
              <a:t>. </a:t>
            </a:r>
            <a:r>
              <a:rPr lang="ru-RU" sz="2000" dirty="0"/>
              <a:t>На диаграмме использования применяются два типа основных сущностей: варианты использования  и действующие </a:t>
            </a:r>
            <a:r>
              <a:rPr lang="ru-RU" sz="2000" dirty="0" smtClean="0"/>
              <a:t>лица, </a:t>
            </a:r>
            <a:r>
              <a:rPr lang="ru-RU" sz="2000" dirty="0"/>
              <a:t>между которыми устанавливаются следующие основные типы отношений: ассоциация между действующим лицом и вариантом </a:t>
            </a:r>
            <a:r>
              <a:rPr lang="ru-RU" sz="2000" dirty="0" smtClean="0"/>
              <a:t>использования; </a:t>
            </a:r>
            <a:r>
              <a:rPr lang="ru-RU" sz="2000" dirty="0"/>
              <a:t>обобщение между действующими </a:t>
            </a:r>
            <a:r>
              <a:rPr lang="ru-RU" sz="2000" dirty="0" smtClean="0"/>
              <a:t>лицами; </a:t>
            </a:r>
            <a:r>
              <a:rPr lang="ru-RU" sz="2000" dirty="0"/>
              <a:t>обобщение между вариантами </a:t>
            </a:r>
            <a:r>
              <a:rPr lang="ru-RU" sz="2000" dirty="0" smtClean="0"/>
              <a:t>использования; зависимости </a:t>
            </a:r>
            <a:r>
              <a:rPr lang="ru-RU" sz="2000" dirty="0"/>
              <a:t>(различных типов) между вариантами </a:t>
            </a:r>
            <a:r>
              <a:rPr lang="ru-RU" sz="2000" dirty="0" smtClean="0"/>
              <a:t>использования.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4103554" cy="37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733256"/>
            <a:ext cx="7416824" cy="438944"/>
          </a:xfrm>
        </p:spPr>
        <p:txBody>
          <a:bodyPr/>
          <a:lstStyle/>
          <a:p>
            <a:r>
              <a:rPr lang="en-US" dirty="0"/>
              <a:t>1 - Actor, 2 - Use Case, 3 - Association, 4 - Subsystem or component</a:t>
            </a:r>
          </a:p>
        </p:txBody>
      </p:sp>
      <p:pic>
        <p:nvPicPr>
          <p:cNvPr id="4108" name="Picture 12" descr="Elements in a use cas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20687"/>
            <a:ext cx="6984776" cy="494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5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661248"/>
            <a:ext cx="7416824" cy="510952"/>
          </a:xfrm>
        </p:spPr>
        <p:txBody>
          <a:bodyPr/>
          <a:lstStyle/>
          <a:p>
            <a:r>
              <a:rPr lang="en-US" dirty="0"/>
              <a:t>5 - Include, 6 - Extend, 7 - Inheritance, 8 - Dependency, 9 - Comment, 10 - Artifact</a:t>
            </a:r>
          </a:p>
        </p:txBody>
      </p:sp>
      <p:pic>
        <p:nvPicPr>
          <p:cNvPr id="4104" name="Picture 8" descr="Use cases with include, extend and generaliza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092" y="620688"/>
            <a:ext cx="7607823" cy="46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классов (с</a:t>
            </a:r>
            <a:r>
              <a:rPr lang="en-US" sz="2000" dirty="0" smtClean="0"/>
              <a:t>lass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Диаграмма классов (</a:t>
            </a: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‒ основной способ описания структуры </a:t>
            </a:r>
            <a:r>
              <a:rPr lang="ru-RU" dirty="0" smtClean="0"/>
              <a:t>системы.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диаграмме классов применяется один основной тип сущностей: </a:t>
            </a:r>
            <a:r>
              <a:rPr lang="ru-RU" dirty="0" smtClean="0"/>
              <a:t>классы</a:t>
            </a:r>
            <a:r>
              <a:rPr lang="ru-RU" dirty="0"/>
              <a:t> (включая многочисленные частные случаи классов: интерфейсы, примитивные типы, классы-ассоциации и многие другие), между которыми устанавливаются следующие основные типы отношений:</a:t>
            </a:r>
          </a:p>
          <a:p>
            <a:pPr hangingPunct="0"/>
            <a:r>
              <a:rPr lang="ru-RU" dirty="0"/>
              <a:t>ассоциация между классами  (с множеством дополнительных подробностей);</a:t>
            </a:r>
          </a:p>
          <a:p>
            <a:pPr hangingPunct="0"/>
            <a:r>
              <a:rPr lang="ru-RU" dirty="0"/>
              <a:t>обобщение между классами; зависимости (различных типов) между классами и между классами и интерфейсами.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00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классов (с</a:t>
            </a:r>
            <a:r>
              <a:rPr lang="en-US" sz="2000" dirty="0" smtClean="0"/>
              <a:t>lass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0" y="1504674"/>
            <a:ext cx="6077799" cy="3953427"/>
          </a:xfrm>
        </p:spPr>
      </p:pic>
    </p:spTree>
    <p:extLst>
      <p:ext uri="{BB962C8B-B14F-4D97-AF65-F5344CB8AC3E}">
        <p14:creationId xmlns:p14="http://schemas.microsoft.com/office/powerpoint/2010/main" val="210033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en-US" dirty="0"/>
              <a:t>1 - </a:t>
            </a:r>
            <a:r>
              <a:rPr lang="ru-RU" dirty="0" smtClean="0"/>
              <a:t>Класс</a:t>
            </a:r>
            <a:r>
              <a:rPr lang="en-US" dirty="0" smtClean="0"/>
              <a:t>, </a:t>
            </a:r>
            <a:r>
              <a:rPr lang="en-US" dirty="0"/>
              <a:t>3 - </a:t>
            </a:r>
            <a:r>
              <a:rPr lang="ru-RU" dirty="0" smtClean="0"/>
              <a:t>Атрибуты</a:t>
            </a:r>
            <a:r>
              <a:rPr lang="en-US" dirty="0" smtClean="0"/>
              <a:t>, </a:t>
            </a:r>
            <a:r>
              <a:rPr lang="en-US" dirty="0"/>
              <a:t>4 - </a:t>
            </a:r>
            <a:r>
              <a:rPr lang="ru-RU" dirty="0" smtClean="0"/>
              <a:t>Методы</a:t>
            </a:r>
            <a:r>
              <a:rPr lang="en-US" dirty="0" smtClean="0"/>
              <a:t>, </a:t>
            </a:r>
            <a:r>
              <a:rPr lang="en-US" dirty="0"/>
              <a:t>5 - </a:t>
            </a:r>
            <a:r>
              <a:rPr lang="ru-RU" dirty="0" smtClean="0"/>
              <a:t>Ассоциация</a:t>
            </a:r>
            <a:r>
              <a:rPr lang="en-US" dirty="0" smtClean="0"/>
              <a:t>, </a:t>
            </a:r>
            <a:r>
              <a:rPr lang="en-US" dirty="0"/>
              <a:t>5a - </a:t>
            </a:r>
            <a:r>
              <a:rPr lang="ru-RU" dirty="0" smtClean="0"/>
              <a:t>Агрегация</a:t>
            </a:r>
            <a:r>
              <a:rPr lang="en-US" dirty="0" smtClean="0"/>
              <a:t>, </a:t>
            </a:r>
            <a:r>
              <a:rPr lang="en-US" dirty="0"/>
              <a:t>5b - </a:t>
            </a:r>
            <a:r>
              <a:rPr lang="ru-RU" dirty="0" smtClean="0"/>
              <a:t>Композиция</a:t>
            </a:r>
            <a:r>
              <a:rPr lang="en-US" dirty="0" smtClean="0"/>
              <a:t>, </a:t>
            </a:r>
            <a:r>
              <a:rPr lang="en-US" dirty="0"/>
              <a:t>6 </a:t>
            </a:r>
            <a:r>
              <a:rPr lang="en-US" dirty="0" smtClean="0"/>
              <a:t>– </a:t>
            </a:r>
            <a:r>
              <a:rPr lang="ru-RU" dirty="0" smtClean="0"/>
              <a:t>Имя ассоциации</a:t>
            </a:r>
            <a:r>
              <a:rPr lang="en-US" dirty="0" smtClean="0"/>
              <a:t>, </a:t>
            </a:r>
            <a:r>
              <a:rPr lang="en-US" dirty="0"/>
              <a:t>7 </a:t>
            </a:r>
            <a:r>
              <a:rPr lang="en-US" dirty="0" smtClean="0"/>
              <a:t>– </a:t>
            </a:r>
            <a:r>
              <a:rPr lang="ru-RU" dirty="0" smtClean="0"/>
              <a:t>Имя роли</a:t>
            </a:r>
            <a:r>
              <a:rPr lang="en-US" dirty="0" smtClean="0"/>
              <a:t>, </a:t>
            </a:r>
            <a:r>
              <a:rPr lang="en-US" dirty="0"/>
              <a:t>8 </a:t>
            </a:r>
            <a:r>
              <a:rPr lang="en-US" dirty="0" smtClean="0"/>
              <a:t>– </a:t>
            </a:r>
            <a:r>
              <a:rPr lang="ru-RU" dirty="0" smtClean="0"/>
              <a:t>Кратность (арность)</a:t>
            </a:r>
            <a:r>
              <a:rPr lang="en-US" dirty="0" smtClean="0"/>
              <a:t>, </a:t>
            </a:r>
            <a:r>
              <a:rPr lang="en-US" dirty="0"/>
              <a:t>9 </a:t>
            </a:r>
            <a:r>
              <a:rPr lang="en-US" dirty="0" smtClean="0"/>
              <a:t>– </a:t>
            </a:r>
            <a:r>
              <a:rPr lang="ru-RU" dirty="0" smtClean="0"/>
              <a:t>Обобщение (или наследование)</a:t>
            </a:r>
            <a:endParaRPr lang="en-US" dirty="0"/>
          </a:p>
        </p:txBody>
      </p:sp>
      <p:pic>
        <p:nvPicPr>
          <p:cNvPr id="6148" name="Picture 4" descr="Three classes showing relationships and properti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31" y="836712"/>
            <a:ext cx="7968946" cy="44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– основные элементы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en-US" dirty="0"/>
              <a:t>10 - </a:t>
            </a:r>
            <a:r>
              <a:rPr lang="ru-RU" dirty="0" smtClean="0"/>
              <a:t>Интерфейс</a:t>
            </a:r>
            <a:r>
              <a:rPr lang="en-US" dirty="0" smtClean="0"/>
              <a:t>, </a:t>
            </a:r>
            <a:r>
              <a:rPr lang="en-US" dirty="0"/>
              <a:t>11 </a:t>
            </a:r>
            <a:r>
              <a:rPr lang="en-US" dirty="0" smtClean="0"/>
              <a:t>– </a:t>
            </a:r>
            <a:r>
              <a:rPr lang="ru-RU" dirty="0" smtClean="0"/>
              <a:t>Перечислимый тип</a:t>
            </a:r>
            <a:r>
              <a:rPr lang="en-US" dirty="0" smtClean="0"/>
              <a:t>, </a:t>
            </a:r>
            <a:r>
              <a:rPr lang="en-US" dirty="0"/>
              <a:t>12 - </a:t>
            </a:r>
            <a:r>
              <a:rPr lang="ru-RU" dirty="0" smtClean="0"/>
              <a:t>Пакет</a:t>
            </a:r>
            <a:r>
              <a:rPr lang="en-US" dirty="0" smtClean="0"/>
              <a:t>, </a:t>
            </a:r>
            <a:r>
              <a:rPr lang="en-US" dirty="0"/>
              <a:t>13 - </a:t>
            </a:r>
            <a:r>
              <a:rPr lang="ru-RU" dirty="0" smtClean="0"/>
              <a:t>Импорт</a:t>
            </a:r>
            <a:r>
              <a:rPr lang="en-US" dirty="0" smtClean="0"/>
              <a:t>, </a:t>
            </a:r>
            <a:r>
              <a:rPr lang="en-US" dirty="0"/>
              <a:t>14 - </a:t>
            </a:r>
            <a:r>
              <a:rPr lang="ru-RU" dirty="0" smtClean="0"/>
              <a:t>Зависимость</a:t>
            </a:r>
            <a:endParaRPr lang="en-US" dirty="0"/>
          </a:p>
        </p:txBody>
      </p:sp>
      <p:pic>
        <p:nvPicPr>
          <p:cNvPr id="7170" name="Picture 2" descr="Package containing interface and enumera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4588" y="1196752"/>
            <a:ext cx="5783755" cy="391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- модульность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646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ru-RU" dirty="0" smtClean="0"/>
              <a:t>15, 16 – Реализация (варианты)</a:t>
            </a:r>
            <a:endParaRPr lang="en-US" dirty="0"/>
          </a:p>
        </p:txBody>
      </p:sp>
      <p:pic>
        <p:nvPicPr>
          <p:cNvPr id="8194" name="Picture 2" descr="Realization shown with conector and lollipop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609" y="1844824"/>
            <a:ext cx="710478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- интерфейсы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</a:t>
            </a:r>
            <a:r>
              <a:rPr lang="ru-RU" sz="2000" dirty="0"/>
              <a:t>Диаграмма деятельности (</a:t>
            </a:r>
            <a:r>
              <a:rPr lang="ru-RU" sz="2000" dirty="0" err="1"/>
              <a:t>activity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Диаграмма деятельности</a:t>
            </a:r>
            <a:r>
              <a:rPr lang="ru-RU" dirty="0"/>
              <a:t> 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 ‒ способ описания поведения на основе указания потоков управления и потоков данных.  </a:t>
            </a:r>
          </a:p>
          <a:p>
            <a:pPr marL="0" indent="0" hangingPunct="0">
              <a:buNone/>
            </a:pPr>
            <a:r>
              <a:rPr lang="ru-RU" dirty="0"/>
              <a:t>На диаграмме деятельности применяют один основной тип сущностей ‒ действие, и один тип отношений ‒ переходы  (передачи управления и данных). Также используются такие конструкции как развилки, слияния, соединения, ветвления, которые похожи на сущности, но таковыми на самом деле не являются, а представляют собой графический способ изображения некоторых частных случаев многоместных отношений.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Предпосылки возникновения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Потребность получить единый язык моделирования, который объединил бы в себе всю мощь объектно-ориентированного подхода и давал бы четкую модель системы, отражающую все ее значимые стороны.</a:t>
            </a:r>
          </a:p>
          <a:p>
            <a:r>
              <a:rPr lang="ru-RU" dirty="0"/>
              <a:t>Предшественники </a:t>
            </a:r>
            <a:r>
              <a:rPr lang="en-US" dirty="0"/>
              <a:t>UML:</a:t>
            </a:r>
          </a:p>
          <a:p>
            <a:r>
              <a:rPr lang="ru-RU" dirty="0" err="1"/>
              <a:t>Booch</a:t>
            </a:r>
            <a:r>
              <a:rPr lang="ru-RU" dirty="0"/>
              <a:t> (</a:t>
            </a:r>
            <a:r>
              <a:rPr lang="ru-RU" dirty="0" err="1"/>
              <a:t>Grady</a:t>
            </a:r>
            <a:r>
              <a:rPr lang="ru-RU" dirty="0"/>
              <a:t> </a:t>
            </a:r>
            <a:r>
              <a:rPr lang="ru-RU" dirty="0" err="1"/>
              <a:t>Booch</a:t>
            </a:r>
            <a:r>
              <a:rPr lang="ru-RU" dirty="0"/>
              <a:t>) - лучше всего подходил для стадий дизайна и разработки </a:t>
            </a:r>
            <a:endParaRPr lang="en-US" dirty="0"/>
          </a:p>
          <a:p>
            <a:r>
              <a:rPr lang="ru-RU" dirty="0"/>
              <a:t>OMT-2 (</a:t>
            </a:r>
            <a:r>
              <a:rPr lang="ru-RU" dirty="0" err="1"/>
              <a:t>Jim</a:t>
            </a:r>
            <a:r>
              <a:rPr lang="ru-RU" dirty="0"/>
              <a:t> </a:t>
            </a:r>
            <a:r>
              <a:rPr lang="ru-RU" dirty="0" err="1"/>
              <a:t>Rumbaugh</a:t>
            </a:r>
            <a:r>
              <a:rPr lang="ru-RU" dirty="0"/>
              <a:t>) - наиболее предпочтителен на стадиях анализа и разработки информационных систем </a:t>
            </a:r>
          </a:p>
          <a:p>
            <a:r>
              <a:rPr lang="ru-RU" dirty="0"/>
              <a:t>OOSE - </a:t>
            </a:r>
            <a:r>
              <a:rPr lang="ru-RU" dirty="0" err="1"/>
              <a:t>Object-Oriented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(</a:t>
            </a:r>
            <a:r>
              <a:rPr lang="ru-RU" dirty="0" err="1"/>
              <a:t>Ivar</a:t>
            </a:r>
            <a:r>
              <a:rPr lang="ru-RU" dirty="0"/>
              <a:t> </a:t>
            </a:r>
            <a:r>
              <a:rPr lang="ru-RU" dirty="0" err="1"/>
              <a:t>Jacobson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лучший на стадии анализа проблемной области и анализа. 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-  стандарт де-факто языков моделирования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поддерживают практически все известные разработчики средств объектного моделирования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76256" y="4509120"/>
            <a:ext cx="1666528" cy="1324744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2050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97313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Диаграмма деятельности (</a:t>
            </a:r>
            <a:r>
              <a:rPr lang="ru-RU" sz="2000" dirty="0" err="1" smtClean="0"/>
              <a:t>activity</a:t>
            </a:r>
            <a:r>
              <a:rPr lang="ru-RU" sz="2000" dirty="0" smtClean="0"/>
              <a:t> </a:t>
            </a:r>
            <a:r>
              <a:rPr lang="ru-RU" sz="2000" dirty="0" err="1" smtClean="0"/>
              <a:t>diagram</a:t>
            </a:r>
            <a:r>
              <a:rPr lang="ru-RU" sz="2000" dirty="0" smtClean="0"/>
              <a:t>). Поток управления.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6" y="1772816"/>
            <a:ext cx="6799556" cy="3411264"/>
          </a:xfrm>
        </p:spPr>
      </p:pic>
    </p:spTree>
    <p:extLst>
      <p:ext uri="{BB962C8B-B14F-4D97-AF65-F5344CB8AC3E}">
        <p14:creationId xmlns:p14="http://schemas.microsoft.com/office/powerpoint/2010/main" val="1181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 smtClean="0">
                <a:solidFill>
                  <a:prstClr val="black"/>
                </a:solidFill>
              </a:rPr>
              <a:t>) – Усложненный пример</a:t>
            </a:r>
            <a:endParaRPr lang="en-US" dirty="0"/>
          </a:p>
        </p:txBody>
      </p:sp>
      <p:pic>
        <p:nvPicPr>
          <p:cNvPr id="1028" name="Picture 4" descr="UML 1.5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162"/>
            <a:ext cx="3938528" cy="5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 smtClean="0">
                <a:solidFill>
                  <a:prstClr val="black"/>
                </a:solidFill>
              </a:rPr>
              <a:t>) – события и синхронизация</a:t>
            </a:r>
            <a:endParaRPr lang="en-US" dirty="0"/>
          </a:p>
        </p:txBody>
      </p:sp>
      <p:pic>
        <p:nvPicPr>
          <p:cNvPr id="2050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736718"/>
            <a:ext cx="3443363" cy="57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9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 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</a:t>
            </a:r>
            <a:r>
              <a:rPr lang="ru-RU" sz="2000" dirty="0" smtClean="0">
                <a:solidFill>
                  <a:prstClr val="black"/>
                </a:solidFill>
              </a:rPr>
              <a:t>- потоки данных</a:t>
            </a:r>
            <a:endParaRPr lang="en-US" dirty="0"/>
          </a:p>
        </p:txBody>
      </p:sp>
      <p:pic>
        <p:nvPicPr>
          <p:cNvPr id="3074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2" y="1286510"/>
            <a:ext cx="7571572" cy="39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41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последовательности 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последовательности</a:t>
            </a:r>
            <a:r>
              <a:rPr lang="ru-RU" sz="2000" dirty="0"/>
              <a:t> 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 ‒ это способ описания поведения системы на основе указания последовательности передаваемых сообщений. На диаграмме последовательности применяют один основной тип сущностей ‒ экземпляры взаимодействующих классификаторов (в основном классов, компонентов и действующих лиц), и один тип отношений ‒ связи, по которым происходит обмен сообщениями. 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77815"/>
            <a:ext cx="5590840" cy="41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95536" y="5661248"/>
            <a:ext cx="8280920" cy="792088"/>
          </a:xfrm>
        </p:spPr>
        <p:txBody>
          <a:bodyPr>
            <a:normAutofit fontScale="92500"/>
          </a:bodyPr>
          <a:lstStyle/>
          <a:p>
            <a:r>
              <a:rPr lang="en-US" dirty="0"/>
              <a:t>1 </a:t>
            </a:r>
            <a:r>
              <a:rPr lang="en-US" dirty="0" smtClean="0"/>
              <a:t>– </a:t>
            </a:r>
            <a:r>
              <a:rPr lang="ru-RU" dirty="0" smtClean="0"/>
              <a:t>Линия жизни</a:t>
            </a:r>
            <a:r>
              <a:rPr lang="en-US" dirty="0" smtClean="0"/>
              <a:t>, </a:t>
            </a:r>
            <a:r>
              <a:rPr lang="en-US" dirty="0"/>
              <a:t>2 </a:t>
            </a:r>
            <a:r>
              <a:rPr lang="en-US" dirty="0" smtClean="0"/>
              <a:t>– </a:t>
            </a:r>
            <a:r>
              <a:rPr lang="ru-RU" dirty="0" smtClean="0"/>
              <a:t>Действующее лицо</a:t>
            </a:r>
            <a:r>
              <a:rPr lang="en-US" dirty="0" smtClean="0"/>
              <a:t>, </a:t>
            </a:r>
            <a:r>
              <a:rPr lang="en-US" dirty="0"/>
              <a:t>3 </a:t>
            </a:r>
            <a:r>
              <a:rPr lang="en-US" dirty="0" smtClean="0"/>
              <a:t>– </a:t>
            </a:r>
            <a:r>
              <a:rPr lang="ru-RU" dirty="0" smtClean="0"/>
              <a:t>Синхронное сообщение</a:t>
            </a:r>
            <a:r>
              <a:rPr lang="en-US" dirty="0" smtClean="0"/>
              <a:t>, </a:t>
            </a:r>
            <a:r>
              <a:rPr lang="en-US" dirty="0"/>
              <a:t>4 - </a:t>
            </a:r>
            <a:r>
              <a:rPr lang="ru-RU" dirty="0" smtClean="0"/>
              <a:t>Асинхронное </a:t>
            </a:r>
            <a:r>
              <a:rPr lang="ru-RU" dirty="0"/>
              <a:t>сообщение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5 -</a:t>
            </a:r>
            <a:r>
              <a:rPr lang="ru-RU" dirty="0" smtClean="0"/>
              <a:t>Исполнение</a:t>
            </a:r>
            <a:r>
              <a:rPr lang="en-US" dirty="0" smtClean="0"/>
              <a:t>, </a:t>
            </a:r>
            <a:r>
              <a:rPr lang="en-US" dirty="0"/>
              <a:t>6 </a:t>
            </a:r>
            <a:r>
              <a:rPr lang="en-US" dirty="0" smtClean="0"/>
              <a:t>– </a:t>
            </a:r>
            <a:r>
              <a:rPr lang="ru-RU" dirty="0" smtClean="0"/>
              <a:t>Сообщение обратного вызова</a:t>
            </a:r>
            <a:r>
              <a:rPr lang="en-US" dirty="0" smtClean="0"/>
              <a:t>, </a:t>
            </a:r>
            <a:r>
              <a:rPr lang="en-US" dirty="0"/>
              <a:t>7 </a:t>
            </a:r>
            <a:r>
              <a:rPr lang="en-US" dirty="0" smtClean="0"/>
              <a:t>– </a:t>
            </a:r>
            <a:r>
              <a:rPr lang="ru-RU" dirty="0" smtClean="0"/>
              <a:t>Сообщение самому себе</a:t>
            </a:r>
            <a:r>
              <a:rPr lang="en-US" dirty="0" smtClean="0"/>
              <a:t>, </a:t>
            </a:r>
            <a:r>
              <a:rPr lang="en-US" dirty="0"/>
              <a:t>8 </a:t>
            </a:r>
            <a:r>
              <a:rPr lang="en-US" dirty="0" smtClean="0"/>
              <a:t>– </a:t>
            </a:r>
            <a:r>
              <a:rPr lang="ru-RU" dirty="0" smtClean="0"/>
              <a:t>Сообщение создания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9</a:t>
            </a:r>
            <a:r>
              <a:rPr lang="ru-RU" dirty="0" smtClean="0"/>
              <a:t>, 10</a:t>
            </a:r>
            <a:r>
              <a:rPr lang="en-US" dirty="0" smtClean="0"/>
              <a:t> – </a:t>
            </a:r>
            <a:r>
              <a:rPr lang="ru-RU" dirty="0" smtClean="0"/>
              <a:t>Внешние сообщения</a:t>
            </a:r>
            <a:r>
              <a:rPr lang="en-US" dirty="0" smtClean="0"/>
              <a:t>, 12 – </a:t>
            </a:r>
            <a:r>
              <a:rPr lang="ru-RU" dirty="0" smtClean="0"/>
              <a:t>Ссылка на другую диаграмму</a:t>
            </a:r>
            <a:r>
              <a:rPr lang="en-US" dirty="0" smtClean="0"/>
              <a:t>, </a:t>
            </a:r>
            <a:r>
              <a:rPr lang="en-US" dirty="0"/>
              <a:t>13 - </a:t>
            </a:r>
            <a:r>
              <a:rPr lang="ru-RU" dirty="0" smtClean="0"/>
              <a:t>Фрагмент</a:t>
            </a:r>
            <a:r>
              <a:rPr lang="en-US" dirty="0" smtClean="0"/>
              <a:t>, </a:t>
            </a:r>
            <a:r>
              <a:rPr lang="en-US" dirty="0"/>
              <a:t>14 </a:t>
            </a:r>
            <a:r>
              <a:rPr lang="en-US" dirty="0" smtClean="0"/>
              <a:t>– </a:t>
            </a:r>
            <a:r>
              <a:rPr lang="ru-RU" dirty="0" smtClean="0"/>
              <a:t>Сторожевое выражение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9218" name="Picture 2" descr="Parts of a sequenc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692695"/>
            <a:ext cx="539935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</a:t>
            </a:r>
            <a:r>
              <a:rPr lang="ru-RU" sz="2800" dirty="0"/>
              <a:t>последовательности (</a:t>
            </a:r>
            <a:r>
              <a:rPr lang="ru-RU" sz="2800" dirty="0" err="1"/>
              <a:t>sequence</a:t>
            </a:r>
            <a:r>
              <a:rPr lang="ru-RU" sz="2800" dirty="0"/>
              <a:t> </a:t>
            </a:r>
            <a:r>
              <a:rPr lang="ru-RU" sz="2800" dirty="0" err="1" smtClean="0"/>
              <a:t>diagram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04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</a:t>
            </a:r>
            <a:r>
              <a:rPr lang="ru-RU" sz="2000" b="1" dirty="0"/>
              <a:t>Диаграмма автомата</a:t>
            </a:r>
            <a:r>
              <a:rPr lang="ru-RU" sz="2000" dirty="0"/>
              <a:t> 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 smtClean="0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автомата</a:t>
            </a:r>
            <a:r>
              <a:rPr lang="ru-RU" sz="2000" dirty="0"/>
              <a:t> 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‒ </a:t>
            </a:r>
            <a:r>
              <a:rPr lang="ru-RU" sz="2000" dirty="0"/>
              <a:t>это один из способов детального описания поведения в UML на основе явного выделения состояний и описания переходов между состояниями. На диаграмме автомата применяют один основной тип сущностей ‒ состояния, и один тип отношений ‒ переходы, но и для тех и для других определено множество разновидностей, специальных случаев и дополнительных обозначений.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62" y="2708920"/>
            <a:ext cx="57443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0591"/>
            <a:ext cx="8712968" cy="8781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UML. </a:t>
            </a:r>
            <a:r>
              <a:rPr lang="ru-RU" sz="2000" dirty="0"/>
              <a:t>Модель и ее элементы. </a:t>
            </a:r>
            <a:r>
              <a:rPr lang="ru-RU" sz="2000" dirty="0" smtClean="0"/>
              <a:t>Диаграмма</a:t>
            </a:r>
            <a:r>
              <a:rPr lang="en-US" sz="2000" dirty="0" smtClean="0"/>
              <a:t> </a:t>
            </a:r>
            <a:r>
              <a:rPr lang="ru-RU" sz="2000" dirty="0" smtClean="0"/>
              <a:t>коммуникации</a:t>
            </a:r>
            <a:r>
              <a:rPr lang="en-US" sz="2000" dirty="0" smtClean="0"/>
              <a:t> </a:t>
            </a:r>
            <a:r>
              <a:rPr lang="ru-RU" sz="2000" dirty="0"/>
              <a:t> (</a:t>
            </a:r>
            <a:r>
              <a:rPr lang="ru-RU" sz="2000" dirty="0" err="1"/>
              <a:t>communication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/>
          <a:lstStyle/>
          <a:p>
            <a:pPr marL="0" indent="0">
              <a:buNone/>
            </a:pPr>
            <a:r>
              <a:rPr lang="uk-UA" sz="2000" b="1" dirty="0" err="1"/>
              <a:t>Диаграмма</a:t>
            </a:r>
            <a:r>
              <a:rPr lang="uk-UA" sz="2000" b="1" dirty="0"/>
              <a:t> </a:t>
            </a:r>
            <a:r>
              <a:rPr lang="uk-UA" sz="2000" b="1" dirty="0" err="1"/>
              <a:t>коммуникации</a:t>
            </a:r>
            <a:r>
              <a:rPr lang="uk-UA" sz="2000" dirty="0"/>
              <a:t> (</a:t>
            </a:r>
            <a:r>
              <a:rPr lang="uk-UA" sz="2000" dirty="0" err="1"/>
              <a:t>communication</a:t>
            </a:r>
            <a:r>
              <a:rPr lang="uk-UA" sz="2000" dirty="0"/>
              <a:t> </a:t>
            </a:r>
            <a:r>
              <a:rPr lang="uk-UA" sz="2000" dirty="0" err="1"/>
              <a:t>diagram</a:t>
            </a:r>
            <a:r>
              <a:rPr lang="uk-UA" sz="2000" dirty="0"/>
              <a:t>) ‒ </a:t>
            </a:r>
            <a:r>
              <a:rPr lang="uk-UA" sz="2000" dirty="0" err="1"/>
              <a:t>способ</a:t>
            </a:r>
            <a:r>
              <a:rPr lang="uk-UA" sz="2000" dirty="0"/>
              <a:t> </a:t>
            </a:r>
            <a:r>
              <a:rPr lang="uk-UA" sz="2000" dirty="0" err="1"/>
              <a:t>описания</a:t>
            </a:r>
            <a:r>
              <a:rPr lang="uk-UA" sz="2000" dirty="0"/>
              <a:t> </a:t>
            </a:r>
            <a:r>
              <a:rPr lang="uk-UA" sz="2000" dirty="0" err="1"/>
              <a:t>поведения</a:t>
            </a:r>
            <a:r>
              <a:rPr lang="uk-UA" sz="2000" dirty="0"/>
              <a:t>, </a:t>
            </a:r>
            <a:r>
              <a:rPr lang="uk-UA" sz="2000" dirty="0" err="1"/>
              <a:t>семантически</a:t>
            </a:r>
            <a:r>
              <a:rPr lang="uk-UA" sz="2000" dirty="0"/>
              <a:t> </a:t>
            </a:r>
            <a:r>
              <a:rPr lang="uk-UA" sz="2000" dirty="0" err="1"/>
              <a:t>эквивалентный</a:t>
            </a:r>
            <a:r>
              <a:rPr lang="uk-UA" sz="2000" dirty="0"/>
              <a:t> </a:t>
            </a:r>
            <a:r>
              <a:rPr lang="uk-UA" sz="2000" dirty="0" err="1"/>
              <a:t>диаграмме</a:t>
            </a:r>
            <a:r>
              <a:rPr lang="uk-UA" sz="2000" dirty="0"/>
              <a:t> </a:t>
            </a:r>
            <a:r>
              <a:rPr lang="uk-UA" sz="2000" dirty="0" err="1"/>
              <a:t>последовательности</a:t>
            </a:r>
            <a:r>
              <a:rPr lang="uk-UA" sz="2000" dirty="0"/>
              <a:t>.</a:t>
            </a:r>
            <a:r>
              <a:rPr lang="ru-RU" sz="2000" dirty="0"/>
              <a:t> На диаграмме коммуникации также как и на диаграмме последовательности применяют один основной тип сущностей ‒ экземпляры взаимодействующих классификаторов  и один тип отношений ‒ связи.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618258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9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компонентов</a:t>
            </a:r>
            <a:r>
              <a:rPr lang="en-US" sz="2000" dirty="0" smtClean="0"/>
              <a:t> </a:t>
            </a:r>
            <a:r>
              <a:rPr lang="ru-RU" sz="2000" dirty="0"/>
              <a:t> (</a:t>
            </a:r>
            <a:r>
              <a:rPr lang="ru-RU" sz="2000" dirty="0" err="1" smtClean="0"/>
              <a:t>com</a:t>
            </a:r>
            <a:r>
              <a:rPr lang="en-US" sz="2000" dirty="0" err="1" smtClean="0"/>
              <a:t>ponent</a:t>
            </a:r>
            <a:r>
              <a:rPr lang="ru-RU" sz="2000" dirty="0" smtClean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978896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Диаграмма компонентов (</a:t>
            </a:r>
            <a:r>
              <a:rPr lang="ru-RU" sz="2200" b="1" dirty="0" err="1"/>
              <a:t>component</a:t>
            </a:r>
            <a:r>
              <a:rPr lang="ru-RU" sz="2200" b="1" dirty="0"/>
              <a:t> </a:t>
            </a:r>
            <a:r>
              <a:rPr lang="ru-RU" sz="2200" b="1" dirty="0" err="1"/>
              <a:t>diagram</a:t>
            </a:r>
            <a:r>
              <a:rPr lang="ru-RU" sz="2200" b="1" dirty="0"/>
              <a:t>)</a:t>
            </a:r>
            <a:r>
              <a:rPr lang="ru-RU" sz="2200" dirty="0"/>
              <a:t> ‒ показывает взаимосвязи между модулями (логическими или физическими), из которых состоит моделируемая </a:t>
            </a:r>
            <a:r>
              <a:rPr lang="ru-RU" sz="2200" dirty="0" smtClean="0"/>
              <a:t>система.</a:t>
            </a:r>
            <a:r>
              <a:rPr lang="en-US" sz="2200" dirty="0" smtClean="0"/>
              <a:t> </a:t>
            </a:r>
            <a:r>
              <a:rPr lang="ru-RU" sz="2200" dirty="0" smtClean="0"/>
              <a:t>Основной </a:t>
            </a:r>
            <a:r>
              <a:rPr lang="ru-RU" sz="2200" dirty="0"/>
              <a:t>тип сущностей на диаграмме компонентов ‒ это сами компоненты, а также интерфейсы, посредством которых указывается взаимосвязь между компонентами. На диаграмме компонентов применяются следующие отношения:</a:t>
            </a:r>
          </a:p>
          <a:p>
            <a:pPr lvl="0"/>
            <a:r>
              <a:rPr lang="ru-RU" sz="2200" dirty="0"/>
              <a:t>реализации между компонентами и интерфейсами (компонент реализует интерфейс);</a:t>
            </a:r>
          </a:p>
          <a:p>
            <a:pPr lvl="0"/>
            <a:r>
              <a:rPr lang="ru-RU" sz="2200" dirty="0"/>
              <a:t>зависимости между компонентами и интерфейсами (компонент использует интерфейс).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47" y="1412776"/>
            <a:ext cx="3600953" cy="47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435280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размещения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deployment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1148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размещения (</a:t>
            </a:r>
            <a:r>
              <a:rPr lang="ru-RU" b="1" dirty="0" err="1"/>
              <a:t>deployment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 наряду с отображением состава и связей элементов системы показывает, как они физически размещены на вычислительных ресурсах во время выполнения.</a:t>
            </a:r>
          </a:p>
          <a:p>
            <a:pPr marL="0" indent="0">
              <a:buNone/>
            </a:pPr>
            <a:r>
              <a:rPr lang="ru-RU" dirty="0"/>
              <a:t>Таким образом, на диаграмме размещения, по сравнению с диаграммой компонентов, добавляется два типа сущностей: артефакт, который является реализацией компонента и узел (может быть как классификатор, описывающий тип узла, так и конкретный экземпляр), а также отношение ассоциации между узлами, показывающее, что узлы физически связаны во время выполнения.</a:t>
            </a:r>
          </a:p>
          <a:p>
            <a:pPr marL="0" indent="0">
              <a:buNone/>
            </a:pPr>
            <a:r>
              <a:rPr lang="ru-RU" dirty="0"/>
              <a:t>На рисунке показаны основные элементы нотации, применяемые на диаграмме размещения. Для того чтобы показать, что одна сущность является частью другой, применяется либо отношение зависимости «</a:t>
            </a:r>
            <a:r>
              <a:rPr lang="en-US" dirty="0"/>
              <a:t>deploy</a:t>
            </a:r>
            <a:r>
              <a:rPr lang="ru-RU" dirty="0"/>
              <a:t>», либо фигура одной сущности помещается внутрь фигуры другой сущности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8680"/>
            <a:ext cx="4464496" cy="6120680"/>
          </a:xfrm>
        </p:spPr>
      </p:pic>
    </p:spTree>
    <p:extLst>
      <p:ext uri="{BB962C8B-B14F-4D97-AF65-F5344CB8AC3E}">
        <p14:creationId xmlns:p14="http://schemas.microsoft.com/office/powerpoint/2010/main" val="921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UML. </a:t>
            </a:r>
            <a:r>
              <a:rPr lang="ru-RU" sz="2800" dirty="0" smtClean="0"/>
              <a:t>Определение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Унифицированный язык моделирования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- UML) это язык для специфицирования, визуализации, конструирования и документирования программных систем, а так же бизнес моделей и прочих не программных систем</a:t>
            </a:r>
            <a:r>
              <a:rPr lang="ru-RU" dirty="0" smtClean="0"/>
              <a:t>.</a:t>
            </a:r>
          </a:p>
          <a:p>
            <a:r>
              <a:rPr lang="ru-RU" dirty="0"/>
              <a:t>Нотация </a:t>
            </a:r>
            <a:r>
              <a:rPr lang="ru-RU" dirty="0" smtClean="0"/>
              <a:t> - совокупность </a:t>
            </a:r>
            <a:r>
              <a:rPr lang="ru-RU" dirty="0"/>
              <a:t>графических объектов, которые используются в </a:t>
            </a:r>
            <a:r>
              <a:rPr lang="ru-RU" dirty="0" smtClean="0"/>
              <a:t>моделях</a:t>
            </a:r>
            <a:endParaRPr lang="en-US" dirty="0" smtClean="0"/>
          </a:p>
          <a:p>
            <a:endParaRPr lang="ru-RU" dirty="0" smtClean="0"/>
          </a:p>
          <a:p>
            <a:pPr marL="0" lvl="0" indent="0" hangingPunct="0">
              <a:buNone/>
            </a:pPr>
            <a:r>
              <a:rPr lang="en-US" b="1" dirty="0" smtClean="0"/>
              <a:t>UML: </a:t>
            </a:r>
          </a:p>
          <a:p>
            <a:pPr lvl="0" hangingPunct="0"/>
            <a:r>
              <a:rPr lang="ru-RU" dirty="0" smtClean="0"/>
              <a:t>не </a:t>
            </a:r>
            <a:r>
              <a:rPr lang="ru-RU" dirty="0"/>
              <a:t>зависит от объектно-ориентированных (ОО) языков программирования;</a:t>
            </a:r>
          </a:p>
          <a:p>
            <a:pPr lvl="0" hangingPunct="0"/>
            <a:r>
              <a:rPr lang="ru-RU" dirty="0"/>
              <a:t>не зависит от используемой методологии разработки проекта;</a:t>
            </a:r>
          </a:p>
          <a:p>
            <a:pPr lvl="0" hangingPunct="0"/>
            <a:r>
              <a:rPr lang="ru-RU" dirty="0"/>
              <a:t>может поддерживать любой ОО язык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объектов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object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8003232" cy="2232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объектов (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 ‒ </a:t>
            </a:r>
            <a:r>
              <a:rPr lang="ru-RU" dirty="0"/>
              <a:t>является экземпляром диаграммы классов.</a:t>
            </a:r>
          </a:p>
          <a:p>
            <a:pPr marL="0" indent="0">
              <a:buNone/>
            </a:pPr>
            <a:r>
              <a:rPr lang="ru-RU" dirty="0"/>
              <a:t>На диаграмме объектов применяют один основной тип сущностей: объекты (экземпляры классов), между которыми указываются конкретные связи (чаще всего экземпляры ассоциаций).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7"/>
            <a:ext cx="6768752" cy="4007452"/>
          </a:xfrm>
        </p:spPr>
      </p:pic>
    </p:spTree>
    <p:extLst>
      <p:ext uri="{BB962C8B-B14F-4D97-AF65-F5344CB8AC3E}">
        <p14:creationId xmlns:p14="http://schemas.microsoft.com/office/powerpoint/2010/main" val="398543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792088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внутренней структуры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component structure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496944" cy="2952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внутренней структуры (</a:t>
            </a:r>
            <a:r>
              <a:rPr lang="ru-RU" b="1" dirty="0" err="1"/>
              <a:t>composite</a:t>
            </a:r>
            <a:r>
              <a:rPr lang="ru-RU" b="1" dirty="0"/>
              <a:t> </a:t>
            </a:r>
            <a:r>
              <a:rPr lang="ru-RU" b="1" dirty="0" err="1"/>
              <a:t>structure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 </a:t>
            </a:r>
            <a:r>
              <a:rPr lang="ru-RU" dirty="0"/>
              <a:t>используется для более подробного представления структурных классификаторов, прежде всего классов и компонентов.</a:t>
            </a:r>
          </a:p>
          <a:p>
            <a:pPr marL="0" indent="0">
              <a:buNone/>
            </a:pPr>
            <a:r>
              <a:rPr lang="ru-RU" dirty="0"/>
              <a:t>Структурный классификатор изображается в виде прямоугольника, в верхней части которого находится имя классификатора. Внутри находятся </a:t>
            </a:r>
            <a:r>
              <a:rPr lang="ru-RU" i="1" dirty="0"/>
              <a:t>части</a:t>
            </a:r>
            <a:r>
              <a:rPr lang="ru-RU" dirty="0"/>
              <a:t> (</a:t>
            </a:r>
            <a:r>
              <a:rPr lang="ru-RU" dirty="0" err="1"/>
              <a:t>parts</a:t>
            </a:r>
            <a:r>
              <a:rPr lang="ru-RU" dirty="0"/>
              <a:t>). Частей может быть несколько. Каждая часть является экземпляром некоторого другого классификатора. Части могут взаимодействовать друг с другом. Это обозначается с помощью </a:t>
            </a:r>
            <a:r>
              <a:rPr lang="ru-RU" i="1" dirty="0"/>
              <a:t>соединителей</a:t>
            </a:r>
            <a:r>
              <a:rPr lang="ru-RU" dirty="0"/>
              <a:t> (</a:t>
            </a:r>
            <a:r>
              <a:rPr lang="ru-RU" dirty="0" err="1"/>
              <a:t>connectors</a:t>
            </a:r>
            <a:r>
              <a:rPr lang="ru-RU" dirty="0"/>
              <a:t>) различных видов. Место на внешней границе части, к которому присоединяется соединитель, называется </a:t>
            </a:r>
            <a:r>
              <a:rPr lang="ru-RU" i="1" dirty="0"/>
              <a:t>портом </a:t>
            </a:r>
            <a:r>
              <a:rPr lang="ru-RU" dirty="0"/>
              <a:t>(</a:t>
            </a:r>
            <a:r>
              <a:rPr lang="ru-RU" dirty="0" err="1"/>
              <a:t>port</a:t>
            </a:r>
            <a:r>
              <a:rPr lang="ru-RU" dirty="0"/>
              <a:t>). Порты располагаются также на внешней границе структурного классификатора, обеспечивая ему связь с внешним миром.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501008"/>
            <a:ext cx="5935794" cy="3266544"/>
          </a:xfrm>
        </p:spPr>
      </p:pic>
    </p:spTree>
    <p:extLst>
      <p:ext uri="{BB962C8B-B14F-4D97-AF65-F5344CB8AC3E}">
        <p14:creationId xmlns:p14="http://schemas.microsoft.com/office/powerpoint/2010/main" val="152462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49006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взаимодействия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interaction</a:t>
            </a:r>
            <a:r>
              <a:rPr lang="ru-RU" sz="2000" dirty="0" smtClean="0"/>
              <a:t> </a:t>
            </a:r>
            <a:r>
              <a:rPr lang="en-US" sz="2000" dirty="0" smtClean="0"/>
              <a:t>overview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8721"/>
            <a:ext cx="8291264" cy="2448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Обзорная диаграмма взаимодействия</a:t>
            </a:r>
            <a:r>
              <a:rPr lang="ru-RU" dirty="0"/>
              <a:t> 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overview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является разновидностью диаграммы деятельности с расширенным синтаксисом: в качестве элементов обзорной диаграммы взаимодействия могут выступать </a:t>
            </a:r>
            <a:r>
              <a:rPr lang="ru-RU" i="1" dirty="0"/>
              <a:t>ссылки на взаимодействия</a:t>
            </a:r>
            <a:r>
              <a:rPr lang="ru-RU" dirty="0"/>
              <a:t> 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), определяемые диаграммами последовательности.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9"/>
            <a:ext cx="6912768" cy="3687332"/>
          </a:xfrm>
        </p:spPr>
      </p:pic>
    </p:spTree>
    <p:extLst>
      <p:ext uri="{BB962C8B-B14F-4D97-AF65-F5344CB8AC3E}">
        <p14:creationId xmlns:p14="http://schemas.microsoft.com/office/powerpoint/2010/main" val="141330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синхронизации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timing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836712"/>
            <a:ext cx="8352928" cy="2404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Диаграмма синхронизации</a:t>
            </a:r>
            <a:r>
              <a:rPr lang="ru-RU" dirty="0"/>
              <a:t> (</a:t>
            </a:r>
            <a:r>
              <a:rPr lang="ru-RU" dirty="0" err="1"/>
              <a:t>timing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представляет собой особую форму диаграммы последовательности, на которой особое внимание уделяется изменению состояний  различных экземпляров классификаторов и их временной синхронизации.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7151771" cy="3804689"/>
          </a:xfrm>
        </p:spPr>
      </p:pic>
    </p:spTree>
    <p:extLst>
      <p:ext uri="{BB962C8B-B14F-4D97-AF65-F5344CB8AC3E}">
        <p14:creationId xmlns:p14="http://schemas.microsoft.com/office/powerpoint/2010/main" val="2529535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418058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пакетов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package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764704"/>
            <a:ext cx="8064896" cy="180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Диаграмма пакетов (</a:t>
            </a:r>
            <a:r>
              <a:rPr lang="ru-RU" b="1" dirty="0" err="1"/>
              <a:t>package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‒ средство группирования элементов модели.</a:t>
            </a:r>
          </a:p>
          <a:p>
            <a:pPr marL="0" indent="0">
              <a:buNone/>
            </a:pPr>
            <a:r>
              <a:rPr lang="ru-RU" dirty="0"/>
              <a:t>Диаграмма пакетов ‒ единственное средство, позволяющее управлять сложностью самой модели.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19"/>
            <a:ext cx="6480720" cy="4051999"/>
          </a:xfrm>
        </p:spPr>
      </p:pic>
    </p:spTree>
    <p:extLst>
      <p:ext uri="{BB962C8B-B14F-4D97-AF65-F5344CB8AC3E}">
        <p14:creationId xmlns:p14="http://schemas.microsoft.com/office/powerpoint/2010/main" val="193481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редакторы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Rational Software – </a:t>
            </a:r>
            <a:r>
              <a:rPr lang="ru-RU" dirty="0" smtClean="0"/>
              <a:t>подразделение </a:t>
            </a:r>
            <a:r>
              <a:rPr lang="en-US" dirty="0" smtClean="0"/>
              <a:t>IBM. </a:t>
            </a:r>
            <a:r>
              <a:rPr lang="ru-RU" dirty="0" smtClean="0"/>
              <a:t>Выпускает ряд продуктов для моделирования систем. Семейство продуктов </a:t>
            </a:r>
            <a:r>
              <a:rPr lang="en-US" dirty="0" smtClean="0"/>
              <a:t>Rational Rose </a:t>
            </a:r>
          </a:p>
          <a:p>
            <a:pPr fontAlgn="base"/>
            <a:r>
              <a:rPr lang="en-US" dirty="0" smtClean="0"/>
              <a:t>Violet UML editorhttp</a:t>
            </a:r>
            <a:r>
              <a:rPr lang="en-US" dirty="0"/>
              <a:t>://</a:t>
            </a:r>
            <a:r>
              <a:rPr lang="en-US" dirty="0" smtClean="0"/>
              <a:t>alexdp.free.fr/violetumleditor/page.php - </a:t>
            </a:r>
            <a:r>
              <a:rPr lang="en-US" dirty="0"/>
              <a:t>Programming </a:t>
            </a:r>
            <a:r>
              <a:rPr lang="en-US" dirty="0" smtClean="0"/>
              <a:t>Language Java</a:t>
            </a:r>
            <a:endParaRPr lang="en-US" dirty="0"/>
          </a:p>
          <a:p>
            <a:r>
              <a:rPr lang="en-US" dirty="0"/>
              <a:t>http://www.visual-paradigm.com/solution/freeumltool</a:t>
            </a:r>
            <a:r>
              <a:rPr lang="en-US" dirty="0" smtClean="0"/>
              <a:t>/</a:t>
            </a:r>
          </a:p>
          <a:p>
            <a:r>
              <a:rPr lang="en-US" dirty="0"/>
              <a:t>http://en.wikipedia.org/wiki/List_of_Unified_Modeling_Language_tools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55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Сущности.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Модель UML</a:t>
            </a:r>
            <a:r>
              <a:rPr lang="ru-RU" sz="2000" dirty="0"/>
              <a:t> (UML </a:t>
            </a:r>
            <a:r>
              <a:rPr lang="ru-RU" sz="2000" dirty="0" err="1"/>
              <a:t>model</a:t>
            </a:r>
            <a:r>
              <a:rPr lang="ru-RU" sz="2000" dirty="0"/>
              <a:t>) ‒ это совокупность конечного множества конструкций языка, главные из которых ‒ это сущности и отношения между ними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Сущности: </a:t>
            </a:r>
            <a:r>
              <a:rPr lang="ru-RU" sz="2000" dirty="0" smtClean="0"/>
              <a:t>структурные, поведенческие, группирующие, аннотационные.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87962"/>
              </p:ext>
            </p:extLst>
          </p:nvPr>
        </p:nvGraphicFramePr>
        <p:xfrm>
          <a:off x="395536" y="2132856"/>
          <a:ext cx="8064896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552"/>
                <a:gridCol w="3096344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описание множества объектов с общими атрибутами, определяющими состояние, и операциями, определяющими поведение.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Интерфейс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именованное множество операций, определяющее набор услуг, которые могут быть запрошены потребителем и предоставлены поставщиком услуг.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Кооперация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‒ совокупность объектов, которые взаимодействуют для достижения некоторой цели.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3009900" cy="466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2976"/>
            <a:ext cx="3257550" cy="723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13" y="5085184"/>
            <a:ext cx="1238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992"/>
              </p:ext>
            </p:extLst>
          </p:nvPr>
        </p:nvGraphicFramePr>
        <p:xfrm>
          <a:off x="395536" y="476672"/>
          <a:ext cx="8280920" cy="615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2808312"/>
              </a:tblGrid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Действующее лицо (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сущность, находящаяся вне моделируемой системы и непосредственно взаимодействующая с ней.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76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‒ модульная часть системы с четко определенным набором требуемых и предоставляемых интерфейсов.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Артефакт 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элемент информации, который используется или порождается в процессе разработки программного обеспечения. Другими словами, артефакт ‒ это физическая единица реализации, получаемая из элемента модели (например, класса или компонента).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Узел (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‒ вычислительный ресурс, на котором размещаются и при необходимости выполняются артефакты.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48680"/>
            <a:ext cx="260032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28800"/>
            <a:ext cx="1304925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2" y="3645024"/>
            <a:ext cx="2857500" cy="76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47" y="5517232"/>
            <a:ext cx="1047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116632"/>
            <a:ext cx="274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Поведенческие сущности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20114"/>
              </p:ext>
            </p:extLst>
          </p:nvPr>
        </p:nvGraphicFramePr>
        <p:xfrm>
          <a:off x="323528" y="692696"/>
          <a:ext cx="8352928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4"/>
                <a:gridCol w="2736304"/>
              </a:tblGrid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Состояние 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период в жизненном цикле объекта, находясь в котором объект удовлетворяет некоторому условию и осуществляет собственную деятельность или ожидает наступления некоторого события.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Деятельность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можно считать частным случаем состояния, который характеризуется продолжительными (по времени) не атомарными вычислениями.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примитивное атомарное вычисление.</a:t>
                      </a:r>
                    </a:p>
                    <a:p>
                      <a:pPr fontAlgn="auto" hangingPunct="1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особняком стоит сущность ‒ вариант использования.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Вариант использования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множество сценариев, объединенных по некоторому критерию и описывающих последовательности производимых системой действий, доставляющих значимый для некоторого действующего лица результат.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892746"/>
            <a:ext cx="1628775" cy="847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44" y="2276872"/>
            <a:ext cx="1276350" cy="590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69" y="3114675"/>
            <a:ext cx="1266825" cy="628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0" y="4581128"/>
            <a:ext cx="3024336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7766"/>
              </p:ext>
            </p:extLst>
          </p:nvPr>
        </p:nvGraphicFramePr>
        <p:xfrm>
          <a:off x="539552" y="332656"/>
          <a:ext cx="820891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i="1" dirty="0" smtClean="0"/>
                        <a:t>Группирующая сущность</a:t>
                      </a:r>
                    </a:p>
                    <a:p>
                      <a:pPr fontAlgn="auto" hangingPunct="1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группа элементов модели (в том числе пакетов).</a:t>
                      </a:r>
                    </a:p>
                    <a:p>
                      <a:pPr fontAlgn="auto" hangingPunct="1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Аннотационная сущность тоже одна ‒ комментарий.</a:t>
                      </a:r>
                    </a:p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Аннотационная сущность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произвольное по формату и содержанию описание одного или нескольких элементов модели.</a:t>
                      </a:r>
                    </a:p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764704"/>
            <a:ext cx="1143000" cy="771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39" y="2204864"/>
            <a:ext cx="1609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Отношения.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932710"/>
              </p:ext>
            </p:extLst>
          </p:nvPr>
        </p:nvGraphicFramePr>
        <p:xfrm>
          <a:off x="107950" y="765175"/>
          <a:ext cx="8856664" cy="697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106"/>
                <a:gridCol w="3888558"/>
              </a:tblGrid>
              <a:tr h="14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зависимости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указывает на то, что изменение независимой сущности каким-то образом влияет на зависимую сущность. Графически отношение зависимости изображается в виде пунктирной линии со стрелкой, направленной от зависимой сущности  к независимой.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ассоциации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имеет место, если одна сущность непосредственно связана с другой (или с другими ‒ ассоциация может быть не только бинарной). Графически ассоциация изображается в виде сплошной линии.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41526"/>
            <a:ext cx="3952875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52" y="3630930"/>
            <a:ext cx="3971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Отношения.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24104"/>
              </p:ext>
            </p:extLst>
          </p:nvPr>
        </p:nvGraphicFramePr>
        <p:xfrm>
          <a:off x="250825" y="836611"/>
          <a:ext cx="8642350" cy="5832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1175"/>
                <a:gridCol w="4321175"/>
              </a:tblGrid>
              <a:tr h="2916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‒ это отношение между двумя сущностями, одна их которых является частным (специализированным) случаем другой. Графически обобщение изображается в виде линии с треугольной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незакрашеной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стрелкой на конце, направленной от частного  (подкласса) к общему  (суперклассу).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916374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реализации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указывает, что одна сущность является реализацией другой. Графически реализация изображается в виде пунктирной линии с треугольной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незакрашеной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стрелкой на конце, направленной от реализующей сущности </a:t>
                      </a:r>
                      <a:r>
                        <a:rPr lang="ru-RU" dirty="0" smtClean="0">
                          <a:effectLst/>
                        </a:rPr>
                        <a:t> к реализуемой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2696"/>
            <a:ext cx="4000500" cy="2047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38" y="3428999"/>
            <a:ext cx="4000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6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761</Words>
  <Application>Microsoft Office PowerPoint</Application>
  <PresentationFormat>Экран (4:3)</PresentationFormat>
  <Paragraphs>130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Краткое содержание предыдущей лекции</vt:lpstr>
      <vt:lpstr>UML. Предпосылки возникновения</vt:lpstr>
      <vt:lpstr>UML. Определение</vt:lpstr>
      <vt:lpstr>UML. Модель и ее элементы. Сущности.</vt:lpstr>
      <vt:lpstr>Презентация PowerPoint</vt:lpstr>
      <vt:lpstr>Презентация PowerPoint</vt:lpstr>
      <vt:lpstr>Презентация PowerPoint</vt:lpstr>
      <vt:lpstr>UML. Модель и ее элементы. Отношения.</vt:lpstr>
      <vt:lpstr>UML. Модель и ее элементы. Отношения.</vt:lpstr>
      <vt:lpstr>UML. Модель и ее элементы. Диаграммы.</vt:lpstr>
      <vt:lpstr>UML. Модель и ее элементы. Диаграмма использования (use case diagram).</vt:lpstr>
      <vt:lpstr>Презентация PowerPoint</vt:lpstr>
      <vt:lpstr>Презентация PowerPoint</vt:lpstr>
      <vt:lpstr>UML. Модель и ее элементы. Диаграмма классов (сlass diagram).</vt:lpstr>
      <vt:lpstr>UML. Модель и ее элементы. Диаграмма классов (сlass diagram).</vt:lpstr>
      <vt:lpstr>Презентация PowerPoint</vt:lpstr>
      <vt:lpstr>Презентация PowerPoint</vt:lpstr>
      <vt:lpstr>Презентация PowerPoint</vt:lpstr>
      <vt:lpstr>UML. Модель и ее элементы. Диаграмма деятельности (activity diagram).</vt:lpstr>
      <vt:lpstr>Диаграмма деятельности (activity diagram). Поток управления.</vt:lpstr>
      <vt:lpstr>Диаграмма деятельности (activity diagram) – Усложненный пример</vt:lpstr>
      <vt:lpstr>Диаграмма деятельности (activity diagram) – события и синхронизация</vt:lpstr>
      <vt:lpstr>Диаграмма деятельности  (activity diagram) - потоки данных</vt:lpstr>
      <vt:lpstr>UML. Модель и ее элементы. Диаграмма последовательности (sequence diagram).</vt:lpstr>
      <vt:lpstr>Презентация PowerPoint</vt:lpstr>
      <vt:lpstr>UML. Модель и ее элементы. Диаграмма автомата (state machine diagram).</vt:lpstr>
      <vt:lpstr>UML. Модель и ее элементы. Диаграмма коммуникации  (communication diagram) </vt:lpstr>
      <vt:lpstr>UML. Модель и ее элементы. Диаграмма компонентов  (component diagram) </vt:lpstr>
      <vt:lpstr>UML. Модель и ее элементы. Диаграмма размещения (deployment diagram)</vt:lpstr>
      <vt:lpstr>UML. Модель и ее элементы. Диаграмма объектов (object diagram)</vt:lpstr>
      <vt:lpstr>UML. Модель и ее элементы. Диаграмма внутренней структуры (component structure diagram)</vt:lpstr>
      <vt:lpstr>UML. Модель и ее элементы. Диаграмма взаимодействия (interaction overview diagram)</vt:lpstr>
      <vt:lpstr>UML. Модель и ее элементы. Диаграмма синхронизации (timing diagram)</vt:lpstr>
      <vt:lpstr>UML. Модель и ее элементы. Диаграмма пакетов (package diagram)</vt:lpstr>
      <vt:lpstr>UML редакторы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Nella</dc:creator>
  <cp:lastModifiedBy>Vsevolod Pelipas</cp:lastModifiedBy>
  <cp:revision>49</cp:revision>
  <dcterms:created xsi:type="dcterms:W3CDTF">2014-09-04T06:42:14Z</dcterms:created>
  <dcterms:modified xsi:type="dcterms:W3CDTF">2015-09-11T14:37:25Z</dcterms:modified>
</cp:coreProperties>
</file>