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32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30" r:id="rId50"/>
    <p:sldId id="328" r:id="rId51"/>
    <p:sldId id="331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32" r:id="rId69"/>
    <p:sldId id="321" r:id="rId70"/>
    <p:sldId id="322" r:id="rId71"/>
    <p:sldId id="323" r:id="rId72"/>
    <p:sldId id="324" r:id="rId73"/>
    <p:sldId id="325" r:id="rId74"/>
    <p:sldId id="326" r:id="rId7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5040" autoAdjust="0"/>
  </p:normalViewPr>
  <p:slideViewPr>
    <p:cSldViewPr>
      <p:cViewPr varScale="1">
        <p:scale>
          <a:sx n="99" d="100"/>
          <a:sy n="99" d="100"/>
        </p:scale>
        <p:origin x="10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E061A-7AC0-4D88-873B-43FB0D13142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FD93F-2567-4304-8A40-5A2E910FA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8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/>
              <a:t>В конструкторе класса указываются два вида параметров: инициализирующая строка или подстрока и объем памяти, отводимой под экземпляр (</a:t>
            </a:r>
            <a:r>
              <a:rPr lang="ru-RU" altLang="ru-RU" i="1" dirty="0" smtClean="0"/>
              <a:t>емкость буфера</a:t>
            </a:r>
            <a:r>
              <a:rPr lang="ru-RU" altLang="ru-RU" dirty="0" smtClean="0"/>
              <a:t>). Один или оба параметра могут отсутствовать, в этом случае используются их значения по умолчанию.</a:t>
            </a:r>
          </a:p>
          <a:p>
            <a:r>
              <a:rPr lang="ru-RU" altLang="ru-RU" dirty="0" smtClean="0"/>
              <a:t>Если применяется конструктор без параметров (оператор 1), создается пустая строка размера, заданного по умолчанию (16 байт). Другие виды конструкторов задают объем памяти, выделяемой строке, и (или) ее начальное значение. Например, в операторе 5 объект инициализируется подстрокой длиной 3 символа, начиная с первого (подстрока "</a:t>
            </a:r>
            <a:r>
              <a:rPr lang="ru-RU" altLang="ru-RU" dirty="0" err="1" smtClean="0"/>
              <a:t>wer</a:t>
            </a:r>
            <a:r>
              <a:rPr lang="ru-RU" altLang="ru-RU" dirty="0" smtClean="0"/>
              <a:t>").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115B-95C1-493B-8DE3-AABB18F5AD1D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37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4B6-5605-4451-A550-F6719D7CD958}" type="datetimeFigureOut">
              <a:rPr lang="ru-RU" smtClean="0"/>
              <a:t>09.10.2015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F9C-0354-4E16-AD8E-FFEA14D7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8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4B6-5605-4451-A550-F6719D7CD958}" type="datetimeFigureOut">
              <a:rPr lang="ru-RU" smtClean="0"/>
              <a:t>09.10.2015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F9C-0354-4E16-AD8E-FFEA14D7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58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4B6-5605-4451-A550-F6719D7CD958}" type="datetimeFigureOut">
              <a:rPr lang="ru-RU" smtClean="0"/>
              <a:t>09.10.2015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F9C-0354-4E16-AD8E-FFEA14D7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94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4B6-5605-4451-A550-F6719D7CD958}" type="datetimeFigureOut">
              <a:rPr lang="ru-RU" smtClean="0"/>
              <a:t>09.10.2015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F9C-0354-4E16-AD8E-FFEA14D7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2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4B6-5605-4451-A550-F6719D7CD958}" type="datetimeFigureOut">
              <a:rPr lang="ru-RU" smtClean="0"/>
              <a:t>09.10.2015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F9C-0354-4E16-AD8E-FFEA14D7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64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4B6-5605-4451-A550-F6719D7CD958}" type="datetimeFigureOut">
              <a:rPr lang="ru-RU" smtClean="0"/>
              <a:t>09.10.2015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F9C-0354-4E16-AD8E-FFEA14D7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2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4B6-5605-4451-A550-F6719D7CD958}" type="datetimeFigureOut">
              <a:rPr lang="ru-RU" smtClean="0"/>
              <a:t>09.10.2015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F9C-0354-4E16-AD8E-FFEA14D7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95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4B6-5605-4451-A550-F6719D7CD958}" type="datetimeFigureOut">
              <a:rPr lang="ru-RU" smtClean="0"/>
              <a:t>09.10.2015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F9C-0354-4E16-AD8E-FFEA14D7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35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4B6-5605-4451-A550-F6719D7CD958}" type="datetimeFigureOut">
              <a:rPr lang="ru-RU" smtClean="0"/>
              <a:t>09.10.2015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F9C-0354-4E16-AD8E-FFEA14D7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2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4B6-5605-4451-A550-F6719D7CD958}" type="datetimeFigureOut">
              <a:rPr lang="ru-RU" smtClean="0"/>
              <a:t>09.10.2015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F9C-0354-4E16-AD8E-FFEA14D7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38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4B6-5605-4451-A550-F6719D7CD958}" type="datetimeFigureOut">
              <a:rPr lang="ru-RU" smtClean="0"/>
              <a:t>09.10.2015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F9C-0354-4E16-AD8E-FFEA14D7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8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24B6-5605-4451-A550-F6719D7CD958}" type="datetimeFigureOut">
              <a:rPr lang="ru-RU" smtClean="0"/>
              <a:t>09.10.2015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CCF9C-0354-4E16-AD8E-FFEA14D7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7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ru-ru/library/system.math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Вспоминаем прошлую лекцию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altLang="en-US" dirty="0"/>
              <a:t>Управление потоком </a:t>
            </a:r>
            <a:r>
              <a:rPr lang="ru-RU" altLang="en-US" dirty="0" smtClean="0"/>
              <a:t>выполнения (завершение):</a:t>
            </a:r>
          </a:p>
          <a:p>
            <a:pPr lvl="1"/>
            <a:r>
              <a:rPr lang="ru-RU" altLang="en-US" dirty="0" smtClean="0"/>
              <a:t>Оператор выбора, </a:t>
            </a:r>
          </a:p>
          <a:p>
            <a:pPr lvl="1"/>
            <a:r>
              <a:rPr lang="ru-RU" altLang="en-US" dirty="0" smtClean="0"/>
              <a:t>Циклы, </a:t>
            </a:r>
            <a:endParaRPr lang="ru-RU" altLang="en-US" dirty="0"/>
          </a:p>
          <a:p>
            <a:r>
              <a:rPr lang="ru-RU" dirty="0" smtClean="0"/>
              <a:t>Исключения</a:t>
            </a:r>
          </a:p>
          <a:p>
            <a:pPr lvl="1"/>
            <a:r>
              <a:rPr lang="ru-RU" dirty="0" smtClean="0"/>
              <a:t>Исключительные ситуации</a:t>
            </a:r>
          </a:p>
          <a:p>
            <a:pPr lvl="1"/>
            <a:r>
              <a:rPr lang="ru-RU" dirty="0" smtClean="0"/>
              <a:t>Обработка исключений</a:t>
            </a:r>
          </a:p>
          <a:p>
            <a:pPr lvl="1"/>
            <a:r>
              <a:rPr lang="ru-RU" dirty="0" smtClean="0"/>
              <a:t>Генерация</a:t>
            </a:r>
            <a:r>
              <a:rPr lang="ru-RU" dirty="0"/>
              <a:t> исключений</a:t>
            </a:r>
            <a:endParaRPr lang="en-US" dirty="0"/>
          </a:p>
          <a:p>
            <a:r>
              <a:rPr lang="ru-RU" dirty="0"/>
              <a:t>Классы</a:t>
            </a:r>
          </a:p>
          <a:p>
            <a:pPr lvl="1"/>
            <a:r>
              <a:rPr lang="ru-RU" dirty="0"/>
              <a:t>Описание класса</a:t>
            </a:r>
          </a:p>
          <a:p>
            <a:pPr lvl="1"/>
            <a:r>
              <a:rPr lang="ru-RU" dirty="0"/>
              <a:t>Элементы класса</a:t>
            </a:r>
          </a:p>
          <a:p>
            <a:pPr lvl="1"/>
            <a:r>
              <a:rPr lang="ru-RU" dirty="0"/>
              <a:t>Создание экземпляра класса</a:t>
            </a:r>
          </a:p>
          <a:p>
            <a:pPr lvl="1"/>
            <a:r>
              <a:rPr lang="ru-RU" dirty="0"/>
              <a:t>Подробнее о полях </a:t>
            </a:r>
            <a:r>
              <a:rPr lang="ru-RU" dirty="0" smtClean="0"/>
              <a:t>класса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0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Пример: параметры-значения и ссылки </a:t>
            </a:r>
            <a:r>
              <a:rPr lang="en-US" altLang="ru-RU" sz="2000" b="1" dirty="0"/>
              <a:t>ref</a:t>
            </a:r>
            <a:endParaRPr lang="ru-RU" sz="2000" b="1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362950" cy="469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94655"/>
            <a:ext cx="35052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99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ru-RU" altLang="ru-RU" sz="2000" b="1" dirty="0"/>
              <a:t>Пример: выходные параметры </a:t>
            </a:r>
            <a:r>
              <a:rPr lang="en-US" altLang="ru-RU" sz="2000" b="1" dirty="0"/>
              <a:t>out</a:t>
            </a:r>
            <a:endParaRPr lang="ru-RU" sz="2000" b="1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08298" cy="483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301208"/>
            <a:ext cx="35052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88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Правила применения параметров</a:t>
            </a:r>
            <a:endParaRPr lang="ru-RU" sz="2000" b="1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59670"/>
            <a:ext cx="8435975" cy="569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35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974850"/>
            <a:ext cx="6700837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Ключевое слово </a:t>
            </a:r>
            <a:r>
              <a:rPr lang="ru-RU" altLang="ru-RU" sz="2000" b="1" dirty="0" err="1">
                <a:solidFill>
                  <a:srgbClr val="FF0000"/>
                </a:solidFill>
              </a:rPr>
              <a:t>this</a:t>
            </a:r>
            <a:r>
              <a:rPr lang="ru-RU" altLang="ru-RU" sz="2000" b="1" dirty="0">
                <a:solidFill>
                  <a:srgbClr val="FF0000"/>
                </a:solidFill>
              </a:rPr>
              <a:t> </a:t>
            </a:r>
            <a:endParaRPr lang="ru-RU" sz="2000" b="1" dirty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435975" cy="132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6694487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16" y="1968004"/>
            <a:ext cx="6700837" cy="48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28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Использование явного </a:t>
            </a:r>
            <a:r>
              <a:rPr lang="en-US" altLang="ru-RU" sz="2000" b="1" dirty="0"/>
              <a:t>this</a:t>
            </a:r>
            <a:endParaRPr lang="ru-RU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620713"/>
            <a:ext cx="8435975" cy="60483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altLang="ru-RU" sz="2000" dirty="0" smtClean="0"/>
              <a:t>В явном виде параметр </a:t>
            </a:r>
            <a:r>
              <a:rPr lang="ru-RU" altLang="ru-RU" sz="2000" dirty="0" err="1" smtClean="0"/>
              <a:t>this</a:t>
            </a:r>
            <a:r>
              <a:rPr lang="ru-RU" altLang="ru-RU" sz="2000" dirty="0" smtClean="0"/>
              <a:t> применяется: 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ru-RU" sz="2000" dirty="0" smtClean="0"/>
              <a:t>// </a:t>
            </a:r>
            <a:r>
              <a:rPr lang="ru-RU" altLang="ru-RU" sz="2000" dirty="0" smtClean="0"/>
              <a:t>чтобы возвратить из метода ссылку на вызвавший объект: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ru-RU" sz="2000" dirty="0" smtClean="0">
                <a:solidFill>
                  <a:schemeClr val="hlink"/>
                </a:solidFill>
              </a:rPr>
              <a:t>class Demo    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ru-RU" sz="2000" dirty="0" smtClean="0">
                <a:solidFill>
                  <a:schemeClr val="hlink"/>
                </a:solidFill>
              </a:rPr>
              <a:t>{        double y;</a:t>
            </a:r>
            <a:endParaRPr lang="ru-RU" altLang="ru-RU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altLang="ru-RU" sz="2000" dirty="0" smtClean="0">
                <a:solidFill>
                  <a:schemeClr val="hlink"/>
                </a:solidFill>
              </a:rPr>
              <a:t>        </a:t>
            </a:r>
            <a:r>
              <a:rPr lang="en-US" altLang="ru-RU" sz="2000" dirty="0" smtClean="0">
                <a:solidFill>
                  <a:schemeClr val="hlink"/>
                </a:solidFill>
              </a:rPr>
              <a:t>public Demo T</a:t>
            </a:r>
            <a:r>
              <a:rPr lang="ru-RU" altLang="ru-RU" sz="2000" dirty="0" smtClean="0">
                <a:solidFill>
                  <a:schemeClr val="hlink"/>
                </a:solidFill>
              </a:rPr>
              <a:t>()    </a:t>
            </a:r>
            <a:r>
              <a:rPr lang="en-US" altLang="ru-RU" sz="2000" dirty="0" smtClean="0">
                <a:solidFill>
                  <a:schemeClr val="hlink"/>
                </a:solidFill>
              </a:rPr>
              <a:t>{ return </a:t>
            </a:r>
            <a:r>
              <a:rPr lang="en-US" altLang="ru-RU" sz="2000" b="1" dirty="0" smtClean="0">
                <a:solidFill>
                  <a:schemeClr val="hlink"/>
                </a:solidFill>
              </a:rPr>
              <a:t>this</a:t>
            </a:r>
            <a:r>
              <a:rPr lang="en-US" altLang="ru-RU" sz="2000" dirty="0" smtClean="0">
                <a:solidFill>
                  <a:schemeClr val="hlink"/>
                </a:solidFill>
              </a:rPr>
              <a:t>; }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ru-RU" sz="2000" dirty="0" smtClean="0"/>
              <a:t>// </a:t>
            </a:r>
            <a:r>
              <a:rPr lang="ru-RU" altLang="ru-RU" sz="2000" dirty="0" smtClean="0"/>
              <a:t>для идентификации поля, если его имя совпадает с именем</a:t>
            </a:r>
            <a:endParaRPr lang="en-US" altLang="ru-RU" sz="2000" dirty="0" smtClean="0"/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ru-RU" sz="2000" dirty="0" smtClean="0"/>
              <a:t>//</a:t>
            </a:r>
            <a:r>
              <a:rPr lang="ru-RU" altLang="ru-RU" sz="2000" dirty="0" smtClean="0"/>
              <a:t> параметра метода: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ru-RU" sz="2000" dirty="0" smtClean="0">
                <a:solidFill>
                  <a:schemeClr val="hlink"/>
                </a:solidFill>
              </a:rPr>
              <a:t>        public void </a:t>
            </a:r>
            <a:r>
              <a:rPr lang="en-US" altLang="ru-RU" sz="2000" dirty="0" err="1" smtClean="0">
                <a:solidFill>
                  <a:schemeClr val="hlink"/>
                </a:solidFill>
              </a:rPr>
              <a:t>Sety</a:t>
            </a:r>
            <a:r>
              <a:rPr lang="en-US" altLang="ru-RU" sz="2000" dirty="0" smtClean="0">
                <a:solidFill>
                  <a:schemeClr val="hlink"/>
                </a:solidFill>
              </a:rPr>
              <a:t>( double y ) </a:t>
            </a:r>
            <a:r>
              <a:rPr lang="ru-RU" altLang="ru-RU" sz="2000" dirty="0" smtClean="0">
                <a:solidFill>
                  <a:schemeClr val="hlink"/>
                </a:solidFill>
              </a:rPr>
              <a:t>{ </a:t>
            </a:r>
            <a:r>
              <a:rPr lang="en-US" altLang="ru-RU" sz="2000" b="1" dirty="0" smtClean="0">
                <a:solidFill>
                  <a:schemeClr val="hlink"/>
                </a:solidFill>
              </a:rPr>
              <a:t>this</a:t>
            </a:r>
            <a:r>
              <a:rPr lang="ru-RU" altLang="ru-RU" sz="2000" dirty="0" smtClean="0">
                <a:solidFill>
                  <a:schemeClr val="hlink"/>
                </a:solidFill>
              </a:rPr>
              <a:t>.</a:t>
            </a:r>
            <a:r>
              <a:rPr lang="en-US" altLang="ru-RU" sz="2000" dirty="0" smtClean="0">
                <a:solidFill>
                  <a:schemeClr val="hlink"/>
                </a:solidFill>
              </a:rPr>
              <a:t>y</a:t>
            </a:r>
            <a:r>
              <a:rPr lang="ru-RU" altLang="ru-RU" sz="2000" dirty="0" smtClean="0">
                <a:solidFill>
                  <a:schemeClr val="hlink"/>
                </a:solidFill>
              </a:rPr>
              <a:t> = </a:t>
            </a:r>
            <a:r>
              <a:rPr lang="en-US" altLang="ru-RU" sz="2000" dirty="0" smtClean="0">
                <a:solidFill>
                  <a:schemeClr val="hlink"/>
                </a:solidFill>
              </a:rPr>
              <a:t>y</a:t>
            </a:r>
            <a:r>
              <a:rPr lang="ru-RU" altLang="ru-RU" sz="2000" dirty="0" smtClean="0">
                <a:solidFill>
                  <a:schemeClr val="hlink"/>
                </a:solidFill>
              </a:rPr>
              <a:t>; }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altLang="ru-RU" sz="2000" dirty="0" smtClean="0">
                <a:solidFill>
                  <a:schemeClr val="hlink"/>
                </a:solidFill>
              </a:rPr>
              <a:t>}</a:t>
            </a:r>
          </a:p>
          <a:p>
            <a:pPr eaLnBrk="1" hangingPunct="1"/>
            <a:endParaRPr lang="ru-RU" alt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6887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Конструкторы</a:t>
            </a:r>
            <a:endParaRPr lang="ru-RU" sz="2000" b="1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19064"/>
            <a:ext cx="8424863" cy="538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00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Пример класса с конструктором</a:t>
            </a:r>
            <a:endParaRPr lang="ru-RU" sz="2000" b="1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16389"/>
            <a:ext cx="8435975" cy="551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394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Пример класса с двумя конструкторами</a:t>
            </a:r>
            <a:endParaRPr lang="ru-RU" sz="2000" b="1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78111"/>
            <a:ext cx="8507412" cy="526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768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dirty="0"/>
              <a:t>Цепочка </a:t>
            </a:r>
            <a:r>
              <a:rPr lang="ru-RU" altLang="en-US" sz="4000" dirty="0" smtClean="0"/>
              <a:t>конструкторов.</a:t>
            </a:r>
            <a:endParaRPr lang="ru-RU" altLang="en-US" sz="40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class MyParentClass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int myField;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noProof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public MyParentClass(int myField)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    this.myField = myField;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noProof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class MyChildClass : MyParentClass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double childField;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noProof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public MyChildClass(int myField, double childFieldValue) : </a:t>
            </a:r>
            <a:r>
              <a:rPr lang="en-US" altLang="en-US" sz="1400" b="1" noProof="1"/>
              <a:t>base</a:t>
            </a:r>
            <a:r>
              <a:rPr lang="en-US" altLang="en-US" sz="1400" noProof="1"/>
              <a:t>(myField)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    this.childField = childFieldValue;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noProof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public MyChildClass(int myField) : </a:t>
            </a:r>
            <a:r>
              <a:rPr lang="en-US" altLang="en-US" sz="1400" b="1" noProof="1"/>
              <a:t>this</a:t>
            </a:r>
            <a:r>
              <a:rPr lang="en-US" altLang="en-US" sz="1400" noProof="1"/>
              <a:t>(myField, 100500D)  {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noProof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    public MyChildClass() :</a:t>
            </a:r>
            <a:r>
              <a:rPr lang="en-US" altLang="en-US" sz="1400" b="1" noProof="1"/>
              <a:t> this</a:t>
            </a:r>
            <a:r>
              <a:rPr lang="en-US" altLang="en-US" sz="1400" noProof="1"/>
              <a:t>(100500)  {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/>
              <a:t>    }</a:t>
            </a:r>
            <a:endParaRPr lang="ru-RU" altLang="en-US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248150" y="1484784"/>
            <a:ext cx="4572000" cy="8402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en-US" dirty="0"/>
              <a:t>Вызов цепочки конструкторов через </a:t>
            </a:r>
            <a:r>
              <a:rPr lang="en-US" altLang="en-US" dirty="0"/>
              <a:t>this </a:t>
            </a:r>
            <a:r>
              <a:rPr lang="ru-RU" altLang="en-US" dirty="0"/>
              <a:t>или </a:t>
            </a:r>
            <a:r>
              <a:rPr lang="en-US" altLang="en-US" dirty="0"/>
              <a:t>base</a:t>
            </a:r>
            <a:r>
              <a:rPr lang="ru-RU" altLang="en-US" dirty="0"/>
              <a:t>. Тело конструктора выполняется после завершения вызова </a:t>
            </a:r>
            <a:r>
              <a:rPr lang="en-US" altLang="en-US" dirty="0"/>
              <a:t>base/this</a:t>
            </a:r>
            <a:r>
              <a:rPr lang="ru-RU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718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Сквозной пример класса</a:t>
            </a:r>
            <a:endParaRPr lang="ru-RU" sz="2000" b="1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3901543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4664"/>
            <a:ext cx="428625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0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Методы </a:t>
            </a:r>
            <a:endParaRPr lang="ru-RU" sz="20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346147" cy="435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97152"/>
            <a:ext cx="3114675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677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sz="2000" b="1" dirty="0"/>
              <a:t>Статические классы и члены статических </a:t>
            </a:r>
            <a:r>
              <a:rPr lang="ru-RU" sz="2000" b="1" dirty="0" smtClean="0"/>
              <a:t>классов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6886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Модификатор </a:t>
            </a:r>
            <a:r>
              <a:rPr lang="ru-RU" b="1" dirty="0" err="1"/>
              <a:t>static</a:t>
            </a:r>
            <a:r>
              <a:rPr lang="ru-RU" dirty="0"/>
              <a:t> используется для объявления статического члена, принадлежащего собственно типу, а не конкретному объекту. 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Модификатор</a:t>
            </a:r>
            <a:r>
              <a:rPr lang="ru-RU" dirty="0"/>
              <a:t> </a:t>
            </a:r>
            <a:r>
              <a:rPr lang="ru-RU" b="1" dirty="0" err="1"/>
              <a:t>static</a:t>
            </a:r>
            <a:r>
              <a:rPr lang="ru-RU" dirty="0"/>
              <a:t> можно использовать с </a:t>
            </a:r>
            <a:endParaRPr lang="ru-RU" dirty="0" smtClean="0"/>
          </a:p>
          <a:p>
            <a:r>
              <a:rPr lang="ru-RU" dirty="0" smtClean="0"/>
              <a:t>классами</a:t>
            </a:r>
            <a:r>
              <a:rPr lang="ru-RU" dirty="0"/>
              <a:t>, </a:t>
            </a:r>
            <a:endParaRPr lang="en-US" dirty="0" smtClean="0"/>
          </a:p>
          <a:p>
            <a:r>
              <a:rPr lang="ru-RU" dirty="0" smtClean="0"/>
              <a:t>полями</a:t>
            </a:r>
            <a:r>
              <a:rPr lang="ru-RU" dirty="0"/>
              <a:t>, </a:t>
            </a:r>
            <a:endParaRPr lang="en-US" dirty="0" smtClean="0"/>
          </a:p>
          <a:p>
            <a:r>
              <a:rPr lang="ru-RU" dirty="0" smtClean="0"/>
              <a:t>методами</a:t>
            </a:r>
            <a:r>
              <a:rPr lang="ru-RU" dirty="0"/>
              <a:t>, </a:t>
            </a:r>
            <a:endParaRPr lang="en-US" dirty="0" smtClean="0"/>
          </a:p>
          <a:p>
            <a:r>
              <a:rPr lang="ru-RU" dirty="0" smtClean="0"/>
              <a:t>свойствами</a:t>
            </a:r>
            <a:r>
              <a:rPr lang="ru-RU" dirty="0"/>
              <a:t>, </a:t>
            </a:r>
            <a:endParaRPr lang="en-US" dirty="0" smtClean="0"/>
          </a:p>
          <a:p>
            <a:r>
              <a:rPr lang="ru-RU" dirty="0" smtClean="0"/>
              <a:t>операторами</a:t>
            </a:r>
            <a:r>
              <a:rPr lang="ru-RU" dirty="0"/>
              <a:t>, </a:t>
            </a:r>
            <a:endParaRPr lang="en-US" dirty="0" smtClean="0"/>
          </a:p>
          <a:p>
            <a:r>
              <a:rPr lang="ru-RU" dirty="0" smtClean="0"/>
              <a:t>событиями</a:t>
            </a:r>
            <a:r>
              <a:rPr lang="en-US" dirty="0" smtClean="0"/>
              <a:t>,</a:t>
            </a:r>
          </a:p>
          <a:p>
            <a:r>
              <a:rPr lang="ru-RU" dirty="0" smtClean="0"/>
              <a:t>конструкторами</a:t>
            </a:r>
            <a:r>
              <a:rPr lang="ru-RU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но </a:t>
            </a:r>
            <a:r>
              <a:rPr lang="ru-RU" dirty="0"/>
              <a:t>нельзя — с индексаторами, деструкторами или типами, отличными от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0788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/>
          </a:bodyPr>
          <a:lstStyle/>
          <a:p>
            <a:r>
              <a:rPr lang="ru-RU" sz="2000" b="1" dirty="0"/>
              <a:t>Статические классы и члены статических классов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Класс объявляется как </a:t>
            </a:r>
            <a:r>
              <a:rPr lang="ru-RU" b="1" dirty="0" err="1"/>
              <a:t>static</a:t>
            </a:r>
            <a:r>
              <a:rPr lang="ru-RU" dirty="0"/>
              <a:t> и содержит только </a:t>
            </a:r>
            <a:r>
              <a:rPr lang="ru-RU" b="1" dirty="0" err="1"/>
              <a:t>static</a:t>
            </a:r>
            <a:r>
              <a:rPr lang="ru-RU" dirty="0"/>
              <a:t> методы</a:t>
            </a:r>
            <a:r>
              <a:rPr lang="ru-RU" dirty="0" smtClean="0"/>
              <a:t>. </a:t>
            </a:r>
            <a:r>
              <a:rPr lang="ru-RU" dirty="0"/>
              <a:t>Если к классу применяется ключевое слово </a:t>
            </a:r>
            <a:r>
              <a:rPr lang="ru-RU" b="1" dirty="0" err="1"/>
              <a:t>static</a:t>
            </a:r>
            <a:r>
              <a:rPr lang="ru-RU" dirty="0"/>
              <a:t>, </a:t>
            </a:r>
            <a:r>
              <a:rPr lang="ru-RU" i="1" dirty="0"/>
              <a:t>все члены этого класса должны быть статическими.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/>
              <a:t>CompanyEmployee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ru-RU" dirty="0" smtClean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DoSomething</a:t>
            </a:r>
            <a:r>
              <a:rPr lang="en-US" dirty="0"/>
              <a:t>() { </a:t>
            </a:r>
            <a:r>
              <a:rPr lang="en-US" dirty="0">
                <a:solidFill>
                  <a:srgbClr val="008000"/>
                </a:solidFill>
              </a:rPr>
              <a:t>/*...*/</a:t>
            </a:r>
            <a:r>
              <a:rPr lang="en-US" dirty="0"/>
              <a:t> }  </a:t>
            </a:r>
            <a:r>
              <a:rPr lang="en-US" dirty="0" smtClean="0"/>
              <a:t>             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DoSomethingElse</a:t>
            </a:r>
            <a:r>
              <a:rPr lang="en-US" dirty="0"/>
              <a:t>() { </a:t>
            </a:r>
            <a:r>
              <a:rPr lang="en-US" dirty="0">
                <a:solidFill>
                  <a:srgbClr val="008000"/>
                </a:solidFill>
              </a:rPr>
              <a:t>/*...*/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D7386"/>
                </a:solidFill>
                <a:latin typeface="Menlo"/>
              </a:rPr>
              <a:t>static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class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Human </a:t>
            </a:r>
            <a:endParaRPr lang="ru-RU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22222"/>
                </a:solidFill>
                <a:latin typeface="Menlo"/>
              </a:rPr>
              <a:t>{ </a:t>
            </a:r>
            <a:endParaRPr lang="ru-RU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4D7386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7386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Name {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get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;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set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; } </a:t>
            </a:r>
            <a:endParaRPr lang="ru-RU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4D7386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7386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D7386"/>
                </a:solidFill>
                <a:latin typeface="Menlo"/>
              </a:rPr>
              <a:t>int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Age {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get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;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set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; } </a:t>
            </a:r>
            <a:endParaRPr lang="ru-RU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4D7386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7386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4D7386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GetInformation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() </a:t>
            </a:r>
            <a:endParaRPr lang="ru-RU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22222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{ </a:t>
            </a:r>
            <a:endParaRPr lang="ru-RU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22222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222222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7386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D7386"/>
                </a:solidFill>
                <a:latin typeface="Menlo"/>
              </a:rPr>
              <a:t>string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.Format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(</a:t>
            </a:r>
            <a:r>
              <a:rPr lang="en-US" dirty="0">
                <a:solidFill>
                  <a:srgbClr val="339900"/>
                </a:solidFill>
                <a:latin typeface="Menlo"/>
              </a:rPr>
              <a:t>"{0} is {1} years old"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, Name, Age); </a:t>
            </a:r>
            <a:r>
              <a:rPr lang="ru-RU" dirty="0" smtClean="0">
                <a:solidFill>
                  <a:srgbClr val="222222"/>
                </a:solidFill>
                <a:latin typeface="Menlo"/>
              </a:rPr>
              <a:t>	</a:t>
            </a:r>
          </a:p>
          <a:p>
            <a:pPr marL="0" indent="0">
              <a:buNone/>
            </a:pPr>
            <a:r>
              <a:rPr lang="ru-RU" dirty="0">
                <a:solidFill>
                  <a:srgbClr val="222222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} </a:t>
            </a:r>
            <a:endParaRPr lang="ru-RU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22222"/>
                </a:solidFill>
                <a:latin typeface="Menlo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7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ru-RU" sz="2000" b="1" dirty="0"/>
              <a:t>Статические классы и члены статических классов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к классу применяется ключевое слово </a:t>
            </a:r>
            <a:r>
              <a:rPr lang="ru-RU" b="1" dirty="0" err="1"/>
              <a:t>static</a:t>
            </a:r>
            <a:r>
              <a:rPr lang="ru-RU" dirty="0"/>
              <a:t>, все члены этого класса должны быть статическими.</a:t>
            </a:r>
          </a:p>
        </p:txBody>
      </p:sp>
    </p:spTree>
    <p:extLst>
      <p:ext uri="{BB962C8B-B14F-4D97-AF65-F5344CB8AC3E}">
        <p14:creationId xmlns:p14="http://schemas.microsoft.com/office/powerpoint/2010/main" val="29701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>
            <a:normAutofit/>
          </a:bodyPr>
          <a:lstStyle/>
          <a:p>
            <a:r>
              <a:rPr lang="ru-RU" sz="2000" b="1" dirty="0"/>
              <a:t>Статические классы и члены статических классов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Статический класс </a:t>
            </a:r>
            <a:r>
              <a:rPr lang="ru-RU" dirty="0"/>
              <a:t>может использоваться как обычный контейнер для наборов методов, работающих на входных параметрах, и не должен возвращать или устанавливать каких-либо внутренних полей экземпляра.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Например</a:t>
            </a:r>
            <a:r>
              <a:rPr lang="ru-RU" dirty="0"/>
              <a:t>, в библиотеке классов платформы .NET </a:t>
            </a:r>
            <a:r>
              <a:rPr lang="ru-RU" dirty="0" err="1"/>
              <a:t>Framework</a:t>
            </a:r>
            <a:r>
              <a:rPr lang="ru-RU" dirty="0"/>
              <a:t> статический класс </a:t>
            </a:r>
            <a:r>
              <a:rPr lang="ru-RU" dirty="0" err="1">
                <a:hlinkClick r:id="rId2"/>
              </a:rPr>
              <a:t>System.Math</a:t>
            </a:r>
            <a:r>
              <a:rPr lang="ru-RU" dirty="0"/>
              <a:t> содержит методы, выполняющие математические операции, без требования сохранять или извлекать данные, уникальные для конкретного экземпляра класса </a:t>
            </a:r>
            <a:r>
              <a:rPr lang="ru-RU" dirty="0" err="1">
                <a:hlinkClick r:id="rId2"/>
              </a:rPr>
              <a:t>Math</a:t>
            </a:r>
            <a:r>
              <a:rPr lang="ru-RU" dirty="0"/>
              <a:t>. Это значит, что члены класса применяются путем задания имени класса и имени </a:t>
            </a:r>
            <a:r>
              <a:rPr lang="ru-RU" dirty="0" smtClean="0"/>
              <a:t>метода. </a:t>
            </a:r>
          </a:p>
          <a:p>
            <a:pPr marL="0" indent="0">
              <a:buNone/>
            </a:pPr>
            <a:r>
              <a:rPr lang="ru-RU" dirty="0" smtClean="0"/>
              <a:t>Пример: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double dub = -3.14; </a:t>
            </a:r>
            <a:endParaRPr lang="ru-R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Console.WriteLine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Math.Abs</a:t>
            </a:r>
            <a:r>
              <a:rPr lang="en-US" dirty="0" smtClean="0">
                <a:solidFill>
                  <a:srgbClr val="7030A0"/>
                </a:solidFill>
              </a:rPr>
              <a:t>(dub</a:t>
            </a:r>
            <a:r>
              <a:rPr lang="en-US" dirty="0">
                <a:solidFill>
                  <a:srgbClr val="7030A0"/>
                </a:solidFill>
              </a:rPr>
              <a:t>)); </a:t>
            </a:r>
            <a:endParaRPr lang="ru-R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Console.WriteLine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Math.Floor</a:t>
            </a:r>
            <a:r>
              <a:rPr lang="en-US" dirty="0" smtClean="0">
                <a:solidFill>
                  <a:srgbClr val="7030A0"/>
                </a:solidFill>
              </a:rPr>
              <a:t>(dub</a:t>
            </a:r>
            <a:r>
              <a:rPr lang="en-US" dirty="0">
                <a:solidFill>
                  <a:srgbClr val="7030A0"/>
                </a:solidFill>
              </a:rPr>
              <a:t>)); </a:t>
            </a:r>
            <a:r>
              <a:rPr lang="en-US" dirty="0" err="1">
                <a:solidFill>
                  <a:srgbClr val="7030A0"/>
                </a:solidFill>
              </a:rPr>
              <a:t>Console.WriteLine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Math.Round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Math.Abs</a:t>
            </a:r>
            <a:r>
              <a:rPr lang="en-US" dirty="0">
                <a:solidFill>
                  <a:srgbClr val="7030A0"/>
                </a:solidFill>
              </a:rPr>
              <a:t>(dub))); </a:t>
            </a:r>
            <a:endParaRPr lang="ru-R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// </a:t>
            </a:r>
            <a:r>
              <a:rPr lang="en-US" dirty="0">
                <a:solidFill>
                  <a:srgbClr val="7030A0"/>
                </a:solidFill>
              </a:rPr>
              <a:t>Output: </a:t>
            </a:r>
            <a:endParaRPr lang="ru-R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// </a:t>
            </a:r>
            <a:r>
              <a:rPr lang="en-US" dirty="0">
                <a:solidFill>
                  <a:srgbClr val="7030A0"/>
                </a:solidFill>
              </a:rPr>
              <a:t>3.14 </a:t>
            </a:r>
            <a:endParaRPr lang="ru-R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// </a:t>
            </a:r>
            <a:r>
              <a:rPr lang="en-US" dirty="0">
                <a:solidFill>
                  <a:srgbClr val="7030A0"/>
                </a:solidFill>
              </a:rPr>
              <a:t>-4 </a:t>
            </a:r>
            <a:endParaRPr lang="ru-R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// </a:t>
            </a:r>
            <a:r>
              <a:rPr lang="en-US" dirty="0">
                <a:solidFill>
                  <a:srgbClr val="7030A0"/>
                </a:solidFill>
              </a:rPr>
              <a:t>3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7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/>
              <a:t>Статические классы и члены статических классов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Необязательно </a:t>
            </a:r>
            <a:r>
              <a:rPr lang="ru-RU" dirty="0"/>
              <a:t>делать весь класс статическим. Иногда достаточно применить </a:t>
            </a:r>
            <a:r>
              <a:rPr lang="ru-RU" dirty="0" smtClean="0"/>
              <a:t>статику </a:t>
            </a:r>
            <a:r>
              <a:rPr lang="ru-RU" dirty="0"/>
              <a:t>для отдельных его членов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4D7386"/>
                </a:solidFill>
                <a:latin typeface="Menlo"/>
              </a:rPr>
              <a:t>class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 Box </a:t>
            </a:r>
            <a:endParaRPr lang="ru-RU" sz="2800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222222"/>
                </a:solidFill>
                <a:latin typeface="Menlo"/>
              </a:rPr>
              <a:t>{ </a:t>
            </a:r>
            <a:endParaRPr lang="ru-RU" sz="2800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222222"/>
                </a:solidFill>
                <a:latin typeface="Menlo"/>
              </a:rPr>
              <a:t>	</a:t>
            </a:r>
            <a:r>
              <a:rPr lang="en-US" sz="2800" dirty="0" smtClean="0">
                <a:solidFill>
                  <a:srgbClr val="4D7386"/>
                </a:solidFill>
                <a:latin typeface="Menlo"/>
              </a:rPr>
              <a:t>public</a:t>
            </a:r>
            <a:r>
              <a:rPr lang="en-US" sz="2800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sz="2800" dirty="0">
                <a:solidFill>
                  <a:srgbClr val="4D7386"/>
                </a:solidFill>
                <a:latin typeface="Menlo"/>
              </a:rPr>
              <a:t>static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 </a:t>
            </a:r>
            <a:r>
              <a:rPr lang="en-US" sz="2800" dirty="0">
                <a:solidFill>
                  <a:srgbClr val="4D7386"/>
                </a:solidFill>
                <a:latin typeface="Menlo"/>
              </a:rPr>
              <a:t>string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 </a:t>
            </a:r>
            <a:r>
              <a:rPr lang="en-US" sz="2800" dirty="0" err="1">
                <a:solidFill>
                  <a:srgbClr val="222222"/>
                </a:solidFill>
                <a:latin typeface="Menlo"/>
              </a:rPr>
              <a:t>DefaultContext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 { </a:t>
            </a:r>
            <a:r>
              <a:rPr lang="en-US" sz="2800" dirty="0">
                <a:solidFill>
                  <a:srgbClr val="4D7386"/>
                </a:solidFill>
                <a:latin typeface="Menlo"/>
              </a:rPr>
              <a:t>get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; </a:t>
            </a:r>
            <a:r>
              <a:rPr lang="en-US" sz="2800" dirty="0">
                <a:solidFill>
                  <a:srgbClr val="4D7386"/>
                </a:solidFill>
                <a:latin typeface="Menlo"/>
              </a:rPr>
              <a:t>set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; } </a:t>
            </a:r>
            <a:endParaRPr lang="ru-RU" sz="2800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222222"/>
                </a:solidFill>
                <a:latin typeface="Menlo"/>
              </a:rPr>
              <a:t>	</a:t>
            </a:r>
            <a:r>
              <a:rPr lang="en-US" sz="2800" dirty="0" smtClean="0">
                <a:solidFill>
                  <a:srgbClr val="4D7386"/>
                </a:solidFill>
                <a:latin typeface="Menlo"/>
              </a:rPr>
              <a:t>public</a:t>
            </a:r>
            <a:r>
              <a:rPr lang="en-US" sz="2800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sz="2800" dirty="0">
                <a:solidFill>
                  <a:srgbClr val="4D7386"/>
                </a:solidFill>
                <a:latin typeface="Menlo"/>
              </a:rPr>
              <a:t>string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 Context { </a:t>
            </a:r>
            <a:r>
              <a:rPr lang="en-US" sz="2800" dirty="0">
                <a:solidFill>
                  <a:srgbClr val="4D7386"/>
                </a:solidFill>
                <a:latin typeface="Menlo"/>
              </a:rPr>
              <a:t>get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; </a:t>
            </a:r>
            <a:r>
              <a:rPr lang="en-US" sz="2800" dirty="0">
                <a:solidFill>
                  <a:srgbClr val="4D7386"/>
                </a:solidFill>
                <a:latin typeface="Menlo"/>
              </a:rPr>
              <a:t>set</a:t>
            </a:r>
            <a:r>
              <a:rPr lang="en-US" sz="2800" dirty="0">
                <a:solidFill>
                  <a:srgbClr val="222222"/>
                </a:solidFill>
                <a:latin typeface="Menlo"/>
              </a:rPr>
              <a:t>; } </a:t>
            </a:r>
            <a:endParaRPr lang="ru-RU" sz="2800" dirty="0" smtClean="0">
              <a:solidFill>
                <a:srgbClr val="222222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222222"/>
                </a:solidFill>
                <a:latin typeface="Menlo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518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/>
              <a:t>Статические классы и члены статических классов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ru-RU" sz="4500" dirty="0"/>
              <a:t>Если весь класс </a:t>
            </a:r>
            <a:r>
              <a:rPr lang="ru-RU" sz="4500" b="1" dirty="0"/>
              <a:t>является статическим</a:t>
            </a:r>
            <a:r>
              <a:rPr lang="ru-RU" sz="4500" dirty="0"/>
              <a:t>:</a:t>
            </a:r>
            <a:br>
              <a:rPr lang="ru-RU" sz="4500" dirty="0"/>
            </a:br>
            <a:r>
              <a:rPr lang="ru-RU" sz="4500" dirty="0"/>
              <a:t>Нельзя создавать экземпляр класса, используя ключевое слово </a:t>
            </a:r>
            <a:r>
              <a:rPr lang="ru-RU" sz="4500" b="1" dirty="0" err="1"/>
              <a:t>new</a:t>
            </a:r>
            <a:r>
              <a:rPr lang="ru-RU" sz="4500" b="1" dirty="0"/>
              <a:t>.</a:t>
            </a:r>
          </a:p>
          <a:p>
            <a:pPr fontAlgn="base"/>
            <a:r>
              <a:rPr lang="ru-RU" sz="4500" dirty="0"/>
              <a:t>Не разрешается использовать не статические члены этого же класса.</a:t>
            </a:r>
          </a:p>
          <a:p>
            <a:pPr fontAlgn="base"/>
            <a:r>
              <a:rPr lang="ru-RU" sz="4500" dirty="0"/>
              <a:t>Он не поддерживает наследование.</a:t>
            </a:r>
          </a:p>
          <a:p>
            <a:pPr fontAlgn="base"/>
            <a:r>
              <a:rPr lang="ru-RU" sz="4500" dirty="0"/>
              <a:t>Невозможно перегрузить методы</a:t>
            </a:r>
            <a:r>
              <a:rPr lang="ru-RU" sz="4500" dirty="0" smtClean="0"/>
              <a:t>.</a:t>
            </a:r>
          </a:p>
          <a:p>
            <a:pPr marL="0" indent="0" fontAlgn="base">
              <a:buNone/>
            </a:pPr>
            <a:r>
              <a:rPr lang="ru-RU" sz="4500" dirty="0"/>
              <a:t>Если класс </a:t>
            </a:r>
            <a:r>
              <a:rPr lang="ru-RU" sz="4500" b="1" dirty="0"/>
              <a:t>не является статическим</a:t>
            </a:r>
            <a:r>
              <a:rPr lang="ru-RU" sz="4500" dirty="0"/>
              <a:t>, но содержит </a:t>
            </a:r>
            <a:r>
              <a:rPr lang="ru-RU" sz="4500" b="1" dirty="0"/>
              <a:t>статические методы</a:t>
            </a:r>
            <a:r>
              <a:rPr lang="ru-RU" sz="4500" dirty="0"/>
              <a:t>, то на эти методы распространяются следующие ограничения</a:t>
            </a:r>
            <a:r>
              <a:rPr lang="ru-RU" sz="4500" dirty="0" smtClean="0"/>
              <a:t>:</a:t>
            </a:r>
          </a:p>
          <a:p>
            <a:pPr fontAlgn="base"/>
            <a:r>
              <a:rPr lang="ru-RU" sz="4500" dirty="0" smtClean="0"/>
              <a:t>Не </a:t>
            </a:r>
            <a:r>
              <a:rPr lang="ru-RU" sz="4500" dirty="0"/>
              <a:t>разрешается использовать не статические члены этого же класса из статических. Конечно же, вам никто не мешает создать экземпляр класса в статическом методе.</a:t>
            </a:r>
          </a:p>
          <a:p>
            <a:pPr fontAlgn="base"/>
            <a:r>
              <a:rPr lang="ru-RU" sz="4500" i="1" dirty="0"/>
              <a:t>Наследование</a:t>
            </a:r>
            <a:r>
              <a:rPr lang="ru-RU" sz="4500" dirty="0"/>
              <a:t> и </a:t>
            </a:r>
            <a:r>
              <a:rPr lang="ru-RU" sz="4500" i="1" dirty="0"/>
              <a:t>полиморфизм</a:t>
            </a:r>
            <a:r>
              <a:rPr lang="ru-RU" sz="4500" dirty="0"/>
              <a:t> для статических членов не поддерживаются.</a:t>
            </a:r>
          </a:p>
          <a:p>
            <a:pPr marL="0" indent="0" fontAlgn="base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TemperatureConverter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{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 </a:t>
            </a:r>
            <a:r>
              <a:rPr lang="ru-RU" sz="2000" dirty="0" smtClean="0">
                <a:solidFill>
                  <a:srgbClr val="0000FF"/>
                </a:solidFill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double</a:t>
            </a:r>
            <a:r>
              <a:rPr lang="en-US" sz="2000" dirty="0"/>
              <a:t> </a:t>
            </a:r>
            <a:r>
              <a:rPr lang="en-US" sz="2000" dirty="0" err="1"/>
              <a:t>CelsiusToFahrenheit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 err="1"/>
              <a:t>temperatureCelsius</a:t>
            </a:r>
            <a:r>
              <a:rPr lang="en-US" sz="2000" dirty="0"/>
              <a:t>)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</a:t>
            </a:r>
            <a:r>
              <a:rPr lang="en-US" sz="2000" dirty="0" smtClean="0"/>
              <a:t>{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</a:rPr>
              <a:t>	</a:t>
            </a:r>
            <a:r>
              <a:rPr lang="en-US" sz="2000" dirty="0" smtClean="0">
                <a:solidFill>
                  <a:srgbClr val="008000"/>
                </a:solidFill>
              </a:rPr>
              <a:t>// </a:t>
            </a:r>
            <a:r>
              <a:rPr lang="en-US" sz="2000" dirty="0">
                <a:solidFill>
                  <a:srgbClr val="008000"/>
                </a:solidFill>
              </a:rPr>
              <a:t>Convert argument to double for calculations.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 err="1"/>
              <a:t>celsius</a:t>
            </a:r>
            <a:r>
              <a:rPr lang="en-US" sz="2000" dirty="0"/>
              <a:t> = </a:t>
            </a:r>
            <a:r>
              <a:rPr lang="en-US" sz="2000" dirty="0" err="1"/>
              <a:t>Double.Parse</a:t>
            </a:r>
            <a:r>
              <a:rPr lang="en-US" sz="2000" dirty="0"/>
              <a:t>(</a:t>
            </a:r>
            <a:r>
              <a:rPr lang="en-US" sz="2000" dirty="0" err="1"/>
              <a:t>temperatureCelsius</a:t>
            </a:r>
            <a:r>
              <a:rPr lang="en-US" sz="2000" dirty="0"/>
              <a:t>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</a:rPr>
              <a:t>	</a:t>
            </a:r>
            <a:r>
              <a:rPr lang="en-US" sz="2000" dirty="0" smtClean="0">
                <a:solidFill>
                  <a:srgbClr val="008000"/>
                </a:solidFill>
              </a:rPr>
              <a:t>// </a:t>
            </a:r>
            <a:r>
              <a:rPr lang="en-US" sz="2000" dirty="0">
                <a:solidFill>
                  <a:srgbClr val="008000"/>
                </a:solidFill>
              </a:rPr>
              <a:t>Convert Celsius to Fahrenheit.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 err="1"/>
              <a:t>fahrenheit</a:t>
            </a:r>
            <a:r>
              <a:rPr lang="en-US" sz="2000" dirty="0"/>
              <a:t> = (</a:t>
            </a:r>
            <a:r>
              <a:rPr lang="en-US" sz="2000" dirty="0" err="1"/>
              <a:t>celsius</a:t>
            </a:r>
            <a:r>
              <a:rPr lang="en-US" sz="2000" dirty="0"/>
              <a:t> * 9 / 5) + 32;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err="1"/>
              <a:t>fahrenheit</a:t>
            </a:r>
            <a:r>
              <a:rPr lang="en-US" sz="2000" dirty="0"/>
              <a:t>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</a:t>
            </a:r>
            <a:r>
              <a:rPr lang="en-US" sz="2000" dirty="0" smtClean="0"/>
              <a:t>}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double</a:t>
            </a:r>
            <a:r>
              <a:rPr lang="en-US" sz="2000" dirty="0"/>
              <a:t> </a:t>
            </a:r>
            <a:r>
              <a:rPr lang="en-US" sz="2000" dirty="0" err="1"/>
              <a:t>FahrenheitToCelsius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 err="1"/>
              <a:t>temperatureFahrenheit</a:t>
            </a:r>
            <a:r>
              <a:rPr lang="en-US" sz="2000" dirty="0"/>
              <a:t>)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</a:t>
            </a:r>
            <a:r>
              <a:rPr lang="en-US" sz="2000" dirty="0" smtClean="0"/>
              <a:t>{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</a:rPr>
              <a:t>	</a:t>
            </a:r>
            <a:r>
              <a:rPr lang="en-US" sz="2000" dirty="0" smtClean="0">
                <a:solidFill>
                  <a:srgbClr val="008000"/>
                </a:solidFill>
              </a:rPr>
              <a:t>// </a:t>
            </a:r>
            <a:r>
              <a:rPr lang="en-US" sz="2000" dirty="0">
                <a:solidFill>
                  <a:srgbClr val="008000"/>
                </a:solidFill>
              </a:rPr>
              <a:t>Convert argument to double for calculations.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 err="1"/>
              <a:t>fahrenheit</a:t>
            </a:r>
            <a:r>
              <a:rPr lang="en-US" sz="2000" dirty="0"/>
              <a:t> = </a:t>
            </a:r>
            <a:r>
              <a:rPr lang="en-US" sz="2000" dirty="0" err="1"/>
              <a:t>Double.Parse</a:t>
            </a:r>
            <a:r>
              <a:rPr lang="en-US" sz="2000" dirty="0"/>
              <a:t>(</a:t>
            </a:r>
            <a:r>
              <a:rPr lang="en-US" sz="2000" dirty="0" err="1"/>
              <a:t>temperatureFahrenheit</a:t>
            </a:r>
            <a:r>
              <a:rPr lang="en-US" sz="2000" dirty="0"/>
              <a:t>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</a:rPr>
              <a:t>	</a:t>
            </a:r>
            <a:r>
              <a:rPr lang="en-US" sz="2000" dirty="0" smtClean="0">
                <a:solidFill>
                  <a:srgbClr val="008000"/>
                </a:solidFill>
              </a:rPr>
              <a:t>// </a:t>
            </a:r>
            <a:r>
              <a:rPr lang="en-US" sz="2000" dirty="0">
                <a:solidFill>
                  <a:srgbClr val="008000"/>
                </a:solidFill>
              </a:rPr>
              <a:t>Convert Fahrenheit to Celsius.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 err="1"/>
              <a:t>celsius</a:t>
            </a:r>
            <a:r>
              <a:rPr lang="en-US" sz="2000" dirty="0"/>
              <a:t> = (</a:t>
            </a:r>
            <a:r>
              <a:rPr lang="en-US" sz="2000" dirty="0" err="1"/>
              <a:t>fahrenheit</a:t>
            </a:r>
            <a:r>
              <a:rPr lang="en-US" sz="2000" dirty="0"/>
              <a:t> - 32) * 5 / 9;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celsius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</a:t>
            </a:r>
            <a:r>
              <a:rPr lang="en-US" sz="2000" dirty="0" smtClean="0"/>
              <a:t> </a:t>
            </a:r>
            <a:r>
              <a:rPr lang="en-US" sz="2000" dirty="0"/>
              <a:t>}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993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3367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 smtClean="0"/>
              <a:t>TestTemperatureConverter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{ </a:t>
            </a:r>
            <a:endParaRPr lang="ru-RU" sz="2000" dirty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 </a:t>
            </a:r>
            <a:r>
              <a:rPr lang="ru-RU" sz="2000" dirty="0" smtClean="0">
                <a:solidFill>
                  <a:srgbClr val="0000FF"/>
                </a:solidFill>
              </a:rPr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 Main()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</a:t>
            </a:r>
            <a:r>
              <a:rPr lang="en-US" sz="2000" dirty="0" smtClean="0"/>
              <a:t>{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   </a:t>
            </a:r>
            <a:r>
              <a:rPr lang="en-US" sz="2000" dirty="0" err="1" smtClean="0"/>
              <a:t>Console.WriteLine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"Please select the convertor direction"</a:t>
            </a:r>
            <a:r>
              <a:rPr lang="en-US" sz="2000" dirty="0"/>
              <a:t>); </a:t>
            </a:r>
            <a:r>
              <a:rPr lang="ru-RU" sz="2000" dirty="0" smtClean="0"/>
              <a:t>	</a:t>
            </a:r>
          </a:p>
          <a:p>
            <a:pPr marL="0" indent="0">
              <a:buNone/>
            </a:pPr>
            <a:r>
              <a:rPr lang="ru-RU" sz="2000" dirty="0" smtClean="0"/>
              <a:t>          </a:t>
            </a:r>
            <a:r>
              <a:rPr lang="en-US" sz="2000" dirty="0" err="1" smtClean="0"/>
              <a:t>Console.WriteLine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"1. From Celsius to Fahrenheit."</a:t>
            </a:r>
            <a:r>
              <a:rPr lang="en-US" sz="2000" dirty="0"/>
              <a:t>); </a:t>
            </a:r>
            <a:r>
              <a:rPr lang="ru-RU" sz="2000" dirty="0" smtClean="0"/>
              <a:t>	</a:t>
            </a:r>
          </a:p>
          <a:p>
            <a:pPr marL="0" indent="0">
              <a:buNone/>
            </a:pPr>
            <a:r>
              <a:rPr lang="ru-RU" sz="2000" dirty="0" smtClean="0"/>
              <a:t>          </a:t>
            </a:r>
            <a:r>
              <a:rPr lang="en-US" sz="2000" dirty="0" err="1" smtClean="0"/>
              <a:t>Console.WriteLine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"2. From Fahrenheit to Celsius."</a:t>
            </a:r>
            <a:r>
              <a:rPr lang="en-US" sz="2000" dirty="0"/>
              <a:t>); </a:t>
            </a:r>
            <a:r>
              <a:rPr lang="ru-RU" sz="2000" dirty="0" smtClean="0"/>
              <a:t>	</a:t>
            </a:r>
          </a:p>
          <a:p>
            <a:pPr marL="0" indent="0">
              <a:buNone/>
            </a:pPr>
            <a:r>
              <a:rPr lang="ru-RU" sz="2000" dirty="0" smtClean="0"/>
              <a:t>          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A31515"/>
                </a:solidFill>
              </a:rPr>
              <a:t>":"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    </a:t>
            </a:r>
            <a:r>
              <a:rPr lang="en-US" sz="2000" dirty="0" smtClean="0">
                <a:solidFill>
                  <a:srgbClr val="0000FF"/>
                </a:solidFill>
              </a:rPr>
              <a:t>string</a:t>
            </a:r>
            <a:r>
              <a:rPr lang="en-US" sz="2000" dirty="0" smtClean="0"/>
              <a:t> </a:t>
            </a:r>
            <a:r>
              <a:rPr lang="en-US" sz="2000" dirty="0"/>
              <a:t>selection = </a:t>
            </a:r>
            <a:r>
              <a:rPr lang="en-US" sz="2000" dirty="0" err="1"/>
              <a:t>Console.ReadLine</a:t>
            </a:r>
            <a:r>
              <a:rPr lang="en-US" sz="2000" dirty="0"/>
              <a:t>();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          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/>
              <a:t>F, C = 0;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           </a:t>
            </a:r>
            <a:r>
              <a:rPr lang="en-US" sz="2000" dirty="0" smtClean="0">
                <a:solidFill>
                  <a:srgbClr val="0000FF"/>
                </a:solidFill>
              </a:rPr>
              <a:t>switch</a:t>
            </a:r>
            <a:r>
              <a:rPr lang="en-US" sz="2000" dirty="0" smtClean="0"/>
              <a:t> </a:t>
            </a:r>
            <a:r>
              <a:rPr lang="en-US" sz="2000" dirty="0"/>
              <a:t>(selection)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   </a:t>
            </a:r>
            <a:r>
              <a:rPr lang="en-US" sz="2000" dirty="0" smtClean="0"/>
              <a:t>{ 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A31515"/>
                </a:solidFill>
              </a:rPr>
              <a:t>"1"</a:t>
            </a:r>
            <a:r>
              <a:rPr lang="en-US" sz="2000" dirty="0" smtClean="0"/>
              <a:t>: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A31515"/>
                </a:solidFill>
              </a:rPr>
              <a:t>"Please enter the Celsius temperature: "</a:t>
            </a:r>
            <a:r>
              <a:rPr lang="en-US" sz="2000" dirty="0" smtClean="0"/>
              <a:t>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</a:t>
            </a:r>
            <a:r>
              <a:rPr lang="en-US" sz="2000" dirty="0" smtClean="0"/>
              <a:t>F </a:t>
            </a:r>
            <a:r>
              <a:rPr lang="en-US" sz="2000" dirty="0"/>
              <a:t>= </a:t>
            </a:r>
            <a:r>
              <a:rPr lang="en-US" sz="2000" dirty="0" err="1"/>
              <a:t>TemperatureConverter.CelsiusToFahrenheit</a:t>
            </a:r>
            <a:r>
              <a:rPr lang="en-US" sz="2000" dirty="0"/>
              <a:t>(</a:t>
            </a:r>
            <a:r>
              <a:rPr lang="en-US" sz="2000" dirty="0" err="1"/>
              <a:t>Console.ReadLine</a:t>
            </a:r>
            <a:r>
              <a:rPr lang="en-US" sz="2000" dirty="0"/>
              <a:t>()); </a:t>
            </a:r>
            <a:r>
              <a:rPr lang="ru-RU" sz="2000" dirty="0" smtClean="0"/>
              <a:t>   			</a:t>
            </a:r>
            <a:r>
              <a:rPr lang="en-US" sz="2000" dirty="0" err="1" smtClean="0"/>
              <a:t>Console.WriteLine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"Temperature in Fahrenheit: {0:F2}"</a:t>
            </a:r>
            <a:r>
              <a:rPr lang="en-US" sz="2000" dirty="0"/>
              <a:t>, F);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 </a:t>
            </a:r>
            <a:r>
              <a:rPr lang="ru-RU" sz="2000" dirty="0" smtClean="0">
                <a:solidFill>
                  <a:srgbClr val="0000FF"/>
                </a:solidFill>
              </a:rPr>
              <a:t>		</a:t>
            </a:r>
            <a:r>
              <a:rPr lang="en-US" sz="2000" dirty="0" smtClean="0">
                <a:solidFill>
                  <a:srgbClr val="0000FF"/>
                </a:solidFill>
              </a:rPr>
              <a:t>break</a:t>
            </a:r>
            <a:r>
              <a:rPr lang="en-US" sz="2000" dirty="0"/>
              <a:t>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A31515"/>
                </a:solidFill>
              </a:rPr>
              <a:t>"2"</a:t>
            </a:r>
            <a:r>
              <a:rPr lang="en-US" sz="2000" dirty="0"/>
              <a:t>: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</a:t>
            </a:r>
            <a:r>
              <a:rPr lang="en-US" sz="2000" dirty="0" err="1" smtClean="0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"Please enter the Fahrenheit temperature: "</a:t>
            </a:r>
            <a:r>
              <a:rPr lang="en-US" sz="2000" dirty="0"/>
              <a:t>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C </a:t>
            </a:r>
            <a:r>
              <a:rPr lang="en-US" sz="2000" dirty="0"/>
              <a:t>= </a:t>
            </a:r>
            <a:r>
              <a:rPr lang="en-US" sz="2000" dirty="0" err="1"/>
              <a:t>TemperatureConverter.FahrenheitToCelsius</a:t>
            </a:r>
            <a:r>
              <a:rPr lang="en-US" sz="2000" dirty="0"/>
              <a:t>(</a:t>
            </a:r>
            <a:r>
              <a:rPr lang="en-US" sz="2000" dirty="0" err="1"/>
              <a:t>Console.ReadLine</a:t>
            </a:r>
            <a:r>
              <a:rPr lang="en-US" sz="2000" dirty="0"/>
              <a:t>());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err="1" smtClean="0"/>
              <a:t>Console.WriteLine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"Temperature in Celsius: {0:F2}"</a:t>
            </a:r>
            <a:r>
              <a:rPr lang="en-US" sz="2000" dirty="0"/>
              <a:t>, C);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		</a:t>
            </a:r>
            <a:r>
              <a:rPr lang="en-US" sz="2000" dirty="0" smtClean="0">
                <a:solidFill>
                  <a:srgbClr val="0000FF"/>
                </a:solidFill>
              </a:rPr>
              <a:t>break</a:t>
            </a:r>
            <a:r>
              <a:rPr lang="en-US" sz="2000" dirty="0"/>
              <a:t>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default</a:t>
            </a:r>
            <a:r>
              <a:rPr lang="en-US" sz="2000" dirty="0"/>
              <a:t>: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err="1" smtClean="0"/>
              <a:t>Console.WriteLine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"Please select a convertor."</a:t>
            </a:r>
            <a:r>
              <a:rPr lang="en-US" sz="2000" dirty="0"/>
              <a:t>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</a:rPr>
              <a:t>		</a:t>
            </a:r>
            <a:r>
              <a:rPr lang="en-US" sz="2000" dirty="0" smtClean="0">
                <a:solidFill>
                  <a:srgbClr val="0000FF"/>
                </a:solidFill>
              </a:rPr>
              <a:t>break</a:t>
            </a:r>
            <a:r>
              <a:rPr lang="en-US" sz="2000" dirty="0"/>
              <a:t>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</a:t>
            </a:r>
            <a:r>
              <a:rPr lang="en-US" sz="2000" dirty="0" smtClean="0"/>
              <a:t>}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8000"/>
                </a:solidFill>
              </a:rPr>
              <a:t>          </a:t>
            </a:r>
            <a:r>
              <a:rPr lang="en-US" sz="2000" dirty="0" smtClean="0">
                <a:solidFill>
                  <a:srgbClr val="008000"/>
                </a:solidFill>
              </a:rPr>
              <a:t>// </a:t>
            </a:r>
            <a:r>
              <a:rPr lang="en-US" sz="2000" dirty="0">
                <a:solidFill>
                  <a:srgbClr val="008000"/>
                </a:solidFill>
              </a:rPr>
              <a:t>Keep the console window open in debug mode.</a:t>
            </a: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  </a:t>
            </a:r>
            <a:r>
              <a:rPr lang="en-US" sz="2000" dirty="0" err="1" smtClean="0"/>
              <a:t>Console.WriteLine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"Press any key to exit."</a:t>
            </a:r>
            <a:r>
              <a:rPr lang="en-US" sz="2000" dirty="0"/>
              <a:t>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  </a:t>
            </a:r>
            <a:r>
              <a:rPr lang="en-US" sz="2000" dirty="0" err="1" smtClean="0"/>
              <a:t>Console.ReadKey</a:t>
            </a:r>
            <a:r>
              <a:rPr lang="en-US" sz="2000" dirty="0"/>
              <a:t>();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</a:t>
            </a:r>
            <a:r>
              <a:rPr lang="en-US" sz="2000" dirty="0" smtClean="0"/>
              <a:t>}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428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/* Example Output</a:t>
            </a:r>
            <a:r>
              <a:rPr lang="en-US" dirty="0" smtClean="0">
                <a:solidFill>
                  <a:srgbClr val="008000"/>
                </a:solidFill>
              </a:rPr>
              <a:t>:</a:t>
            </a:r>
            <a:endParaRPr lang="ru-RU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Please select the convertor </a:t>
            </a:r>
            <a:r>
              <a:rPr lang="en-US" dirty="0" smtClean="0">
                <a:solidFill>
                  <a:srgbClr val="008000"/>
                </a:solidFill>
              </a:rPr>
              <a:t>direction</a:t>
            </a:r>
            <a:endParaRPr lang="ru-RU" dirty="0" smtClean="0">
              <a:solidFill>
                <a:srgbClr val="00800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From </a:t>
            </a:r>
            <a:r>
              <a:rPr lang="en-US" dirty="0">
                <a:solidFill>
                  <a:srgbClr val="008000"/>
                </a:solidFill>
              </a:rPr>
              <a:t>Celsius to Fahrenheit. </a:t>
            </a:r>
            <a:endParaRPr lang="ru-RU" dirty="0" smtClean="0">
              <a:solidFill>
                <a:srgbClr val="00800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From </a:t>
            </a:r>
            <a:r>
              <a:rPr lang="en-US" dirty="0">
                <a:solidFill>
                  <a:srgbClr val="008000"/>
                </a:solidFill>
              </a:rPr>
              <a:t>Fahrenheit to Celsius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  <a:endParaRPr lang="ru-RU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:2 </a:t>
            </a:r>
            <a:endParaRPr lang="ru-RU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Please </a:t>
            </a:r>
            <a:r>
              <a:rPr lang="en-US" dirty="0">
                <a:solidFill>
                  <a:srgbClr val="008000"/>
                </a:solidFill>
              </a:rPr>
              <a:t>enter the Fahrenheit temperature: 20 Temperature in Celsius: -6.67 </a:t>
            </a:r>
            <a:endParaRPr lang="ru-RU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Press </a:t>
            </a:r>
            <a:r>
              <a:rPr lang="en-US" dirty="0">
                <a:solidFill>
                  <a:srgbClr val="008000"/>
                </a:solidFill>
              </a:rPr>
              <a:t>any key to exit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  <a:endParaRPr lang="ru-RU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</a:rPr>
              <a:t>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6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ru-RU" sz="2000" b="1" dirty="0" smtClean="0"/>
              <a:t>Статические члены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Нестатический класс может содержать статические </a:t>
            </a:r>
            <a:r>
              <a:rPr lang="ru-RU" i="1" dirty="0"/>
              <a:t>методы, поля, свойства или события</a:t>
            </a:r>
            <a:r>
              <a:rPr lang="ru-RU" dirty="0"/>
              <a:t>. Статический член вызывается для класса даже в том случае, если не создан экземпляр класса. </a:t>
            </a:r>
            <a:r>
              <a:rPr lang="ru-RU" i="1" dirty="0"/>
              <a:t>Доступ</a:t>
            </a:r>
            <a:r>
              <a:rPr lang="ru-RU" dirty="0"/>
              <a:t> к статическому члену всегда выполняется </a:t>
            </a:r>
            <a:r>
              <a:rPr lang="ru-RU" i="1" dirty="0"/>
              <a:t>по имени класса</a:t>
            </a:r>
            <a:r>
              <a:rPr lang="ru-RU" dirty="0"/>
              <a:t>, а не по имени экземпляра. Существует только </a:t>
            </a:r>
            <a:r>
              <a:rPr lang="ru-RU" i="1" dirty="0"/>
              <a:t>одна копия </a:t>
            </a:r>
            <a:r>
              <a:rPr lang="ru-RU" dirty="0"/>
              <a:t>статического члена, независимо от того, сколько создано экземпляров класса. Статические методы и свойства не могут обращаться к нестатическим полям и событиям в их содержащем типе, и они не могут обращаться к переменной экземпляра объекта, если он не передается явно в параметре метода.</a:t>
            </a:r>
          </a:p>
          <a:p>
            <a:pPr marL="0" indent="0">
              <a:buNone/>
            </a:pPr>
            <a:r>
              <a:rPr lang="ru-RU" i="1" dirty="0"/>
              <a:t>Более типично объявлять нестатический класс с несколькими статическими членами, чем объявлять весь класс как статический. </a:t>
            </a:r>
            <a:r>
              <a:rPr lang="ru-RU" dirty="0"/>
              <a:t>Статические поля обычно используются для следующих двух целей: </a:t>
            </a:r>
            <a:endParaRPr lang="ru-RU" dirty="0" smtClean="0"/>
          </a:p>
          <a:p>
            <a:r>
              <a:rPr lang="ru-RU" dirty="0" smtClean="0"/>
              <a:t>хранение </a:t>
            </a:r>
            <a:r>
              <a:rPr lang="ru-RU" dirty="0"/>
              <a:t>счетчика числа созданных </a:t>
            </a:r>
            <a:r>
              <a:rPr lang="ru-RU" dirty="0" smtClean="0"/>
              <a:t>объектов</a:t>
            </a:r>
          </a:p>
          <a:p>
            <a:r>
              <a:rPr lang="ru-RU" dirty="0" smtClean="0"/>
              <a:t>хранение </a:t>
            </a:r>
            <a:r>
              <a:rPr lang="ru-RU" dirty="0"/>
              <a:t>значения, которое должно совместно использоваться всеми экземплярами.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3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Синтаксис метода</a:t>
            </a:r>
            <a:endParaRPr lang="ru-RU" sz="2000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" y="980728"/>
            <a:ext cx="8906097" cy="568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8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/>
              <a:t>Статические члены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/>
              <a:t>Хотя </a:t>
            </a:r>
            <a:r>
              <a:rPr lang="ru-RU" smtClean="0"/>
              <a:t>поле </a:t>
            </a:r>
            <a:r>
              <a:rPr lang="ru-RU" dirty="0"/>
              <a:t>не может быть объявлено как </a:t>
            </a:r>
            <a:r>
              <a:rPr lang="ru-RU" dirty="0" err="1">
                <a:solidFill>
                  <a:srgbClr val="7030A0"/>
                </a:solidFill>
              </a:rPr>
              <a:t>static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const</a:t>
            </a:r>
            <a:r>
              <a:rPr lang="ru-RU" dirty="0"/>
              <a:t>, поле </a:t>
            </a:r>
            <a:r>
              <a:rPr lang="en-US" dirty="0" err="1" smtClean="0">
                <a:solidFill>
                  <a:srgbClr val="7030A0"/>
                </a:solidFill>
              </a:rPr>
              <a:t>const</a:t>
            </a:r>
            <a:r>
              <a:rPr lang="ru-RU" dirty="0"/>
              <a:t> по своему поведению является статическим. Оно относится к типу, а не к экземплярам типа. Поэтому к полям </a:t>
            </a:r>
            <a:r>
              <a:rPr lang="ru-RU" dirty="0" err="1">
                <a:solidFill>
                  <a:srgbClr val="7030A0"/>
                </a:solidFill>
              </a:rPr>
              <a:t>const</a:t>
            </a:r>
            <a:r>
              <a:rPr lang="ru-RU" dirty="0"/>
              <a:t> можно обращаться с использованием той же нотации </a:t>
            </a:r>
            <a:r>
              <a:rPr lang="ru-RU" dirty="0" err="1">
                <a:solidFill>
                  <a:srgbClr val="7030A0"/>
                </a:solidFill>
              </a:rPr>
              <a:t>ClassName.MemberName</a:t>
            </a:r>
            <a:r>
              <a:rPr lang="ru-RU" dirty="0"/>
              <a:t>, что используется для статических полей. Экземпляр объекта не требуется.</a:t>
            </a:r>
          </a:p>
          <a:p>
            <a:pPr marL="0" indent="0">
              <a:buNone/>
            </a:pPr>
            <a:r>
              <a:rPr lang="ru-RU" dirty="0"/>
              <a:t>C# не поддерживает статических локальных переменных (переменных, которые объявлены в области действия метода).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5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  <a:r>
              <a:rPr lang="en-US" sz="2400" dirty="0"/>
              <a:t> Automobile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{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public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 err="1"/>
              <a:t>NumberOfWheels</a:t>
            </a:r>
            <a:r>
              <a:rPr lang="en-US" sz="2400" dirty="0"/>
              <a:t> = 4;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public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 err="1"/>
              <a:t>SizeOfGasTank</a:t>
            </a:r>
            <a:r>
              <a:rPr lang="en-US" sz="2400" dirty="0"/>
              <a:t> { </a:t>
            </a:r>
            <a:r>
              <a:rPr lang="en-US" sz="2400" dirty="0">
                <a:solidFill>
                  <a:srgbClr val="0000FF"/>
                </a:solidFill>
              </a:rPr>
              <a:t>get</a:t>
            </a:r>
            <a:r>
              <a:rPr lang="en-US" sz="2400" dirty="0"/>
              <a:t> {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/>
              <a:t> 15; } }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public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Drive() { }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public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event</a:t>
            </a:r>
            <a:r>
              <a:rPr lang="en-US" sz="2400" dirty="0"/>
              <a:t> </a:t>
            </a:r>
            <a:r>
              <a:rPr lang="en-US" sz="2400" dirty="0" err="1"/>
              <a:t>EventType</a:t>
            </a:r>
            <a:r>
              <a:rPr lang="en-US" sz="2400" dirty="0"/>
              <a:t> </a:t>
            </a:r>
            <a:r>
              <a:rPr lang="en-US" sz="2400" dirty="0" err="1"/>
              <a:t>RunOutOfGas</a:t>
            </a:r>
            <a:r>
              <a:rPr lang="en-US" sz="2400" dirty="0"/>
              <a:t>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// </a:t>
            </a:r>
            <a:r>
              <a:rPr lang="en-US" sz="2400" dirty="0">
                <a:solidFill>
                  <a:srgbClr val="008000"/>
                </a:solidFill>
              </a:rPr>
              <a:t>Other non-static fields and properties...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ru-RU" sz="2000" dirty="0"/>
              <a:t>Статические члены инициализируются перед первым доступом к статическому члену и перед вызовом статического конструктора, если он имеется. Для доступа к члену статического класса следует использовать имя класса, а не имя переменной, указывая расположение члена, как показано в следующем примере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/>
              <a:t>Automobile.Drive</a:t>
            </a:r>
            <a:r>
              <a:rPr lang="en-US" sz="2000" dirty="0"/>
              <a:t>();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Automobile.NumberOfWheels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320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Свойства класса </a:t>
            </a:r>
            <a:r>
              <a:rPr lang="en-US" sz="2000" b="1" dirty="0" smtClean="0"/>
              <a:t>static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fontAlgn="base"/>
            <a:r>
              <a:rPr lang="ru-RU" dirty="0" smtClean="0"/>
              <a:t>Содержат только статические методы</a:t>
            </a:r>
            <a:endParaRPr lang="en-US" dirty="0"/>
          </a:p>
          <a:p>
            <a:pPr fontAlgn="base"/>
            <a:r>
              <a:rPr lang="ru-RU" dirty="0" smtClean="0"/>
              <a:t>Не создают экземпляров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ru-RU" dirty="0" smtClean="0"/>
              <a:t>Запечатаны, т.е. запрещают другим классам наследовать от этого класса</a:t>
            </a:r>
            <a:r>
              <a:rPr lang="en-US" dirty="0" smtClean="0"/>
              <a:t>.</a:t>
            </a:r>
            <a:endParaRPr lang="ru-RU" dirty="0"/>
          </a:p>
          <a:p>
            <a:pPr fontAlgn="base"/>
            <a:r>
              <a:rPr lang="en-US" dirty="0" smtClean="0"/>
              <a:t> </a:t>
            </a:r>
            <a:r>
              <a:rPr lang="ru-RU" dirty="0" smtClean="0"/>
              <a:t>Они </a:t>
            </a:r>
            <a:r>
              <a:rPr lang="ru-RU" dirty="0"/>
              <a:t>не могут содержать конструкторы экземпляров или просто конструкторы, </a:t>
            </a:r>
            <a:r>
              <a:rPr lang="ru-RU" dirty="0" smtClean="0"/>
              <a:t>т.к. они </a:t>
            </a:r>
            <a:r>
              <a:rPr lang="ru-RU" dirty="0"/>
              <a:t>связаны с объектами и действует на данных, когда объект создается.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24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</a:rPr>
              <a:t>static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8B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CollegeRegistration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{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>
                <a:solidFill>
                  <a:srgbClr val="808080"/>
                </a:solidFill>
              </a:rPr>
              <a:t>All static member variables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nCollegeId</a:t>
            </a:r>
            <a:r>
              <a:rPr lang="en-US" sz="1400" dirty="0" smtClean="0">
                <a:solidFill>
                  <a:srgbClr val="000000"/>
                </a:solidFill>
              </a:rPr>
              <a:t>; </a:t>
            </a:r>
            <a:r>
              <a:rPr lang="en-US" sz="1400" dirty="0">
                <a:solidFill>
                  <a:srgbClr val="808080"/>
                </a:solidFill>
              </a:rPr>
              <a:t>//College Id will be same for all the students studying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8B"/>
                </a:solidFill>
              </a:rPr>
              <a:t>string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sCollegeName</a:t>
            </a:r>
            <a:r>
              <a:rPr lang="en-US" sz="1400" dirty="0">
                <a:solidFill>
                  <a:srgbClr val="000000"/>
                </a:solidFill>
              </a:rPr>
              <a:t>; </a:t>
            </a: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>
                <a:solidFill>
                  <a:srgbClr val="808080"/>
                </a:solidFill>
              </a:rPr>
              <a:t>Name will be same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8B"/>
                </a:solidFill>
              </a:rPr>
              <a:t>string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sColegeAddress</a:t>
            </a:r>
            <a:r>
              <a:rPr lang="en-US" sz="1400" dirty="0">
                <a:solidFill>
                  <a:srgbClr val="000000"/>
                </a:solidFill>
              </a:rPr>
              <a:t>; </a:t>
            </a: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>
                <a:solidFill>
                  <a:srgbClr val="808080"/>
                </a:solidFill>
              </a:rPr>
              <a:t>Address of the college will also same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08080"/>
                </a:solidFill>
              </a:rPr>
              <a:t>//Member functions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8B"/>
                </a:solidFill>
              </a:rPr>
              <a:t>static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GetCollegeId</a:t>
            </a:r>
            <a:r>
              <a:rPr lang="en-US" sz="1400" dirty="0">
                <a:solidFill>
                  <a:srgbClr val="000000"/>
                </a:solidFill>
              </a:rPr>
              <a:t>()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{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ru-RU" sz="1400" dirty="0" smtClean="0">
                <a:solidFill>
                  <a:srgbClr val="000000"/>
                </a:solidFill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</a:rPr>
              <a:t>nCollegeId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= </a:t>
            </a:r>
            <a:r>
              <a:rPr lang="en-US" sz="1400" dirty="0">
                <a:solidFill>
                  <a:srgbClr val="800000"/>
                </a:solidFill>
              </a:rPr>
              <a:t>100</a:t>
            </a:r>
            <a:r>
              <a:rPr lang="en-US" sz="1400" dirty="0">
                <a:solidFill>
                  <a:srgbClr val="000000"/>
                </a:solidFill>
              </a:rPr>
              <a:t>; </a:t>
            </a:r>
            <a:r>
              <a:rPr lang="ru-RU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8B"/>
                </a:solidFill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nCollegeID</a:t>
            </a:r>
            <a:r>
              <a:rPr lang="en-US" sz="1400" dirty="0">
                <a:solidFill>
                  <a:srgbClr val="000000"/>
                </a:solidFill>
              </a:rPr>
              <a:t>);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} </a:t>
            </a: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>
                <a:solidFill>
                  <a:srgbClr val="808080"/>
                </a:solidFill>
              </a:rPr>
              <a:t>similarly implementation of others also.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} </a:t>
            </a: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>
                <a:solidFill>
                  <a:srgbClr val="808080"/>
                </a:solidFill>
              </a:rPr>
              <a:t>class 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8B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 student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{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rgbClr val="2B91AF"/>
                </a:solidFill>
              </a:rPr>
              <a:t>int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nRollNo</a:t>
            </a:r>
            <a:r>
              <a:rPr lang="en-US" sz="1400" dirty="0">
                <a:solidFill>
                  <a:srgbClr val="000000"/>
                </a:solidFill>
              </a:rPr>
              <a:t>;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sName</a:t>
            </a:r>
            <a:r>
              <a:rPr lang="en-US" sz="1400" dirty="0">
                <a:solidFill>
                  <a:srgbClr val="000000"/>
                </a:solidFill>
              </a:rPr>
              <a:t>;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GetRollNo</a:t>
            </a:r>
            <a:r>
              <a:rPr lang="en-US" sz="1400" dirty="0">
                <a:solidFill>
                  <a:srgbClr val="000000"/>
                </a:solidFill>
              </a:rPr>
              <a:t>() { </a:t>
            </a:r>
            <a:r>
              <a:rPr lang="en-US" sz="1400" dirty="0" err="1">
                <a:solidFill>
                  <a:srgbClr val="000000"/>
                </a:solidFill>
              </a:rPr>
              <a:t>nRollNo</a:t>
            </a:r>
            <a:r>
              <a:rPr lang="en-US" sz="1400" dirty="0">
                <a:solidFill>
                  <a:srgbClr val="000000"/>
                </a:solidFill>
              </a:rPr>
              <a:t> += </a:t>
            </a:r>
            <a:r>
              <a:rPr lang="en-US" sz="1400" dirty="0">
                <a:solidFill>
                  <a:srgbClr val="8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; </a:t>
            </a:r>
            <a:r>
              <a:rPr lang="ru-RU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8B"/>
                </a:solidFill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nRollNo</a:t>
            </a:r>
            <a:r>
              <a:rPr lang="en-US" sz="1400" dirty="0">
                <a:solidFill>
                  <a:srgbClr val="000000"/>
                </a:solidFill>
              </a:rPr>
              <a:t>); }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>
                <a:solidFill>
                  <a:srgbClr val="808080"/>
                </a:solidFill>
              </a:rPr>
              <a:t>similarly ....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8B"/>
                </a:solidFill>
              </a:rPr>
              <a:t>static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8B"/>
                </a:solidFill>
              </a:rPr>
              <a:t>void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2B91AF"/>
                </a:solidFill>
              </a:rPr>
              <a:t>Main</a:t>
            </a:r>
            <a:r>
              <a:rPr lang="en-US" sz="1400" dirty="0">
                <a:solidFill>
                  <a:srgbClr val="000000"/>
                </a:solidFill>
              </a:rPr>
              <a:t>()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{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>
                <a:solidFill>
                  <a:srgbClr val="808080"/>
                </a:solidFill>
              </a:rPr>
              <a:t>Not required.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en-US" sz="1400" dirty="0" smtClean="0">
                <a:solidFill>
                  <a:srgbClr val="808080"/>
                </a:solidFill>
              </a:rPr>
              <a:t>//</a:t>
            </a:r>
            <a:r>
              <a:rPr lang="en-US" sz="1400" dirty="0" err="1">
                <a:solidFill>
                  <a:srgbClr val="808080"/>
                </a:solidFill>
              </a:rPr>
              <a:t>CollegeRegistration</a:t>
            </a:r>
            <a:r>
              <a:rPr lang="en-US" sz="1400" dirty="0">
                <a:solidFill>
                  <a:srgbClr val="808080"/>
                </a:solidFill>
              </a:rPr>
              <a:t> </a:t>
            </a:r>
            <a:r>
              <a:rPr lang="en-US" sz="1400" dirty="0" err="1">
                <a:solidFill>
                  <a:srgbClr val="808080"/>
                </a:solidFill>
              </a:rPr>
              <a:t>objCollReg</a:t>
            </a:r>
            <a:r>
              <a:rPr lang="en-US" sz="1400" dirty="0">
                <a:solidFill>
                  <a:srgbClr val="808080"/>
                </a:solidFill>
              </a:rPr>
              <a:t>= new </a:t>
            </a:r>
            <a:r>
              <a:rPr lang="en-US" sz="1400" dirty="0" err="1">
                <a:solidFill>
                  <a:srgbClr val="808080"/>
                </a:solidFill>
              </a:rPr>
              <a:t>CollegeRegistration</a:t>
            </a:r>
            <a:r>
              <a:rPr lang="en-US" sz="1400" dirty="0">
                <a:solidFill>
                  <a:srgbClr val="808080"/>
                </a:solidFill>
              </a:rPr>
              <a:t>();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en-US" sz="1400" dirty="0" smtClean="0">
                <a:solidFill>
                  <a:srgbClr val="808080"/>
                </a:solidFill>
              </a:rPr>
              <a:t>//&lt;</a:t>
            </a:r>
            <a:r>
              <a:rPr lang="en-US" sz="1400" dirty="0" err="1">
                <a:solidFill>
                  <a:srgbClr val="808080"/>
                </a:solidFill>
              </a:rPr>
              <a:t>ClassName</a:t>
            </a:r>
            <a:r>
              <a:rPr lang="en-US" sz="1400" dirty="0">
                <a:solidFill>
                  <a:srgbClr val="808080"/>
                </a:solidFill>
              </a:rPr>
              <a:t>&gt;.&lt;</a:t>
            </a:r>
            <a:r>
              <a:rPr lang="en-US" sz="1400" dirty="0" err="1">
                <a:solidFill>
                  <a:srgbClr val="808080"/>
                </a:solidFill>
              </a:rPr>
              <a:t>MethodName</a:t>
            </a:r>
            <a:r>
              <a:rPr lang="en-US" sz="1400" dirty="0">
                <a:solidFill>
                  <a:srgbClr val="808080"/>
                </a:solidFill>
              </a:rPr>
              <a:t>&gt;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en-US" sz="1400" dirty="0" err="1" smtClean="0">
                <a:solidFill>
                  <a:srgbClr val="2B91AF"/>
                </a:solidFill>
              </a:rPr>
              <a:t>int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cid</a:t>
            </a:r>
            <a:r>
              <a:rPr lang="en-US" sz="1400" dirty="0">
                <a:solidFill>
                  <a:srgbClr val="000000"/>
                </a:solidFill>
              </a:rPr>
              <a:t>= </a:t>
            </a:r>
            <a:r>
              <a:rPr lang="en-US" sz="1400" dirty="0" err="1">
                <a:solidFill>
                  <a:srgbClr val="2B91AF"/>
                </a:solidFill>
              </a:rPr>
              <a:t>CollegeRegistration</a:t>
            </a:r>
            <a:r>
              <a:rPr lang="en-US" sz="1400" dirty="0" err="1">
                <a:solidFill>
                  <a:srgbClr val="000000"/>
                </a:solidFill>
              </a:rPr>
              <a:t>.</a:t>
            </a:r>
            <a:r>
              <a:rPr lang="en-US" sz="1400" dirty="0" err="1">
                <a:solidFill>
                  <a:srgbClr val="2B91AF"/>
                </a:solidFill>
              </a:rPr>
              <a:t>GetCollegeId</a:t>
            </a:r>
            <a:r>
              <a:rPr lang="en-US" sz="1400" dirty="0">
                <a:solidFill>
                  <a:srgbClr val="000000"/>
                </a:solidFill>
              </a:rPr>
              <a:t>();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en-US" sz="1400" dirty="0" smtClean="0">
                <a:solidFill>
                  <a:srgbClr val="00008B"/>
                </a:solidFill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sname</a:t>
            </a:r>
            <a:r>
              <a:rPr lang="en-US" sz="1400" dirty="0">
                <a:solidFill>
                  <a:srgbClr val="000000"/>
                </a:solidFill>
              </a:rPr>
              <a:t>= </a:t>
            </a:r>
            <a:r>
              <a:rPr lang="en-US" sz="1400" dirty="0" err="1">
                <a:solidFill>
                  <a:srgbClr val="2B91AF"/>
                </a:solidFill>
              </a:rPr>
              <a:t>CollegeRegistration</a:t>
            </a:r>
            <a:r>
              <a:rPr lang="en-US" sz="1400" dirty="0" err="1">
                <a:solidFill>
                  <a:srgbClr val="000000"/>
                </a:solidFill>
              </a:rPr>
              <a:t>.</a:t>
            </a:r>
            <a:r>
              <a:rPr lang="en-US" sz="1400" dirty="0" err="1">
                <a:solidFill>
                  <a:srgbClr val="2B91AF"/>
                </a:solidFill>
              </a:rPr>
              <a:t>GetCollegeName</a:t>
            </a:r>
            <a:r>
              <a:rPr lang="en-US" sz="1400" dirty="0" smtClean="0">
                <a:solidFill>
                  <a:srgbClr val="000000"/>
                </a:solidFill>
              </a:rPr>
              <a:t>();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ru-RU" sz="1400" dirty="0">
                <a:solidFill>
                  <a:srgbClr val="000000"/>
                </a:solidFill>
              </a:rPr>
              <a:t> </a:t>
            </a:r>
            <a:r>
              <a:rPr lang="ru-RU" sz="1400" dirty="0" smtClean="0">
                <a:solidFill>
                  <a:srgbClr val="000000"/>
                </a:solidFill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</a:rPr>
              <a:t>} </a:t>
            </a:r>
            <a:r>
              <a:rPr lang="en-US" sz="1400" dirty="0">
                <a:solidFill>
                  <a:srgbClr val="808080"/>
                </a:solidFill>
              </a:rPr>
              <a:t>//Main 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894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public static class Math 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  public static </a:t>
            </a:r>
            <a:r>
              <a:rPr lang="en-US" sz="1600" dirty="0" err="1"/>
              <a:t>int</a:t>
            </a:r>
            <a:r>
              <a:rPr lang="en-US" sz="1600" dirty="0"/>
              <a:t> Pow2(</a:t>
            </a:r>
            <a:r>
              <a:rPr lang="en-US" sz="1600" dirty="0" err="1"/>
              <a:t>int</a:t>
            </a:r>
            <a:r>
              <a:rPr lang="en-US" sz="1600" dirty="0"/>
              <a:t> number) </a:t>
            </a:r>
          </a:p>
          <a:p>
            <a:pPr marL="0" indent="0">
              <a:buNone/>
            </a:pPr>
            <a:r>
              <a:rPr lang="en-US" sz="1600" dirty="0"/>
              <a:t>      {</a:t>
            </a:r>
          </a:p>
          <a:p>
            <a:pPr marL="0" indent="0">
              <a:buNone/>
            </a:pPr>
            <a:r>
              <a:rPr lang="en-US" sz="1600" dirty="0"/>
              <a:t>           return number*number;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public static </a:t>
            </a:r>
            <a:r>
              <a:rPr lang="en-US" sz="1600" dirty="0" err="1"/>
              <a:t>int</a:t>
            </a:r>
            <a:r>
              <a:rPr lang="en-US" sz="1600" dirty="0"/>
              <a:t> Square(</a:t>
            </a:r>
            <a:r>
              <a:rPr lang="en-US" sz="1600" dirty="0" err="1"/>
              <a:t>int</a:t>
            </a:r>
            <a:r>
              <a:rPr lang="en-US" sz="1600" dirty="0"/>
              <a:t> length, </a:t>
            </a:r>
            <a:r>
              <a:rPr lang="en-US" sz="1600" dirty="0" err="1"/>
              <a:t>int</a:t>
            </a:r>
            <a:r>
              <a:rPr lang="en-US" sz="1600" dirty="0"/>
              <a:t> width)</a:t>
            </a:r>
          </a:p>
          <a:p>
            <a:pPr marL="0" indent="0">
              <a:buNone/>
            </a:pPr>
            <a:r>
              <a:rPr lang="en-US" sz="1600" dirty="0"/>
              <a:t>      {</a:t>
            </a:r>
          </a:p>
          <a:p>
            <a:pPr marL="0" indent="0">
              <a:buNone/>
            </a:pPr>
            <a:r>
              <a:rPr lang="en-US" sz="1600" dirty="0"/>
              <a:t>           return length * width;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smtClean="0"/>
              <a:t>}  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public  class </a:t>
            </a:r>
            <a:r>
              <a:rPr lang="en-US" sz="1600" dirty="0" err="1" smtClean="0">
                <a:solidFill>
                  <a:srgbClr val="000000"/>
                </a:solidFill>
              </a:rPr>
              <a:t>MyClass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{ </a:t>
            </a: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length = 3;</a:t>
            </a:r>
          </a:p>
          <a:p>
            <a:pPr marL="0" indent="0">
              <a:buNone/>
            </a:pPr>
            <a:r>
              <a:rPr lang="en-US" sz="1600" dirty="0" smtClean="0"/>
              <a:t>       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width = 4;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public  static  void Main()</a:t>
            </a:r>
          </a:p>
          <a:p>
            <a:pPr marL="0" indent="0">
              <a:buNone/>
            </a:pPr>
            <a:r>
              <a:rPr lang="en-US" sz="1600" dirty="0" smtClean="0"/>
              <a:t>        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four = Math.Pow2(2);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rectangularSquare</a:t>
            </a:r>
            <a:r>
              <a:rPr lang="en-US" sz="1600" dirty="0"/>
              <a:t> = </a:t>
            </a:r>
            <a:r>
              <a:rPr lang="en-US" sz="1600" dirty="0" err="1"/>
              <a:t>Math.Sqaure</a:t>
            </a:r>
            <a:r>
              <a:rPr lang="en-US" sz="1600" dirty="0"/>
              <a:t>(length, </a:t>
            </a:r>
            <a:r>
              <a:rPr lang="en-US" sz="1600"/>
              <a:t>width</a:t>
            </a:r>
            <a:r>
              <a:rPr lang="en-US" sz="1600" smtClean="0"/>
              <a:t>);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463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92163"/>
          </a:xfrm>
        </p:spPr>
        <p:txBody>
          <a:bodyPr/>
          <a:lstStyle/>
          <a:p>
            <a:r>
              <a:rPr lang="ru-RU" altLang="en-US" dirty="0"/>
              <a:t>Операторы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6963"/>
            <a:ext cx="9144000" cy="57610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C# </a:t>
            </a:r>
            <a:r>
              <a:rPr lang="ru-RU" altLang="en-US" sz="2000" dirty="0"/>
              <a:t>допускает перегрузку стандартных операторов: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/>
              <a:t>Унарных: </a:t>
            </a:r>
            <a:r>
              <a:rPr lang="ru-RU" altLang="en-US" sz="1800" b="1" dirty="0"/>
              <a:t>+</a:t>
            </a:r>
            <a:r>
              <a:rPr lang="ru-RU" altLang="en-US" sz="1800" dirty="0"/>
              <a:t>, </a:t>
            </a:r>
            <a:r>
              <a:rPr lang="ru-RU" altLang="en-US" sz="1800" b="1" dirty="0"/>
              <a:t>-</a:t>
            </a:r>
            <a:r>
              <a:rPr lang="ru-RU" altLang="en-US" sz="1800" dirty="0"/>
              <a:t>, </a:t>
            </a:r>
            <a:r>
              <a:rPr lang="ru-RU" altLang="en-US" sz="1800" b="1" dirty="0"/>
              <a:t>!</a:t>
            </a:r>
            <a:r>
              <a:rPr lang="ru-RU" altLang="en-US" sz="1800" dirty="0"/>
              <a:t>, </a:t>
            </a:r>
            <a:r>
              <a:rPr lang="ru-RU" altLang="en-US" sz="1800" b="1" dirty="0"/>
              <a:t>~</a:t>
            </a:r>
            <a:r>
              <a:rPr lang="ru-RU" altLang="en-US" sz="1800" dirty="0"/>
              <a:t>, </a:t>
            </a:r>
            <a:r>
              <a:rPr lang="ru-RU" altLang="en-US" sz="1800" b="1" dirty="0"/>
              <a:t>++</a:t>
            </a:r>
            <a:r>
              <a:rPr lang="ru-RU" altLang="en-US" sz="1800" dirty="0"/>
              <a:t>, </a:t>
            </a:r>
            <a:r>
              <a:rPr lang="ru-RU" altLang="en-US" sz="1800" b="1" dirty="0"/>
              <a:t>--</a:t>
            </a:r>
            <a:r>
              <a:rPr lang="ru-RU" altLang="en-US" sz="1800" dirty="0"/>
              <a:t>, </a:t>
            </a:r>
            <a:r>
              <a:rPr lang="ru-RU" altLang="en-US" sz="1800" b="1" dirty="0" err="1"/>
              <a:t>true</a:t>
            </a:r>
            <a:r>
              <a:rPr lang="ru-RU" altLang="en-US" sz="1800" dirty="0"/>
              <a:t>, </a:t>
            </a:r>
            <a:r>
              <a:rPr lang="ru-RU" altLang="en-US" sz="1800" b="1" dirty="0" err="1"/>
              <a:t>false</a:t>
            </a:r>
            <a:r>
              <a:rPr lang="ru-RU" altLang="en-US" sz="1800" dirty="0"/>
              <a:t>;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/>
              <a:t>Бинарных: </a:t>
            </a:r>
            <a:r>
              <a:rPr lang="ru-RU" altLang="en-US" sz="1800" b="1" dirty="0"/>
              <a:t>+</a:t>
            </a:r>
            <a:r>
              <a:rPr lang="ru-RU" altLang="en-US" sz="1800" dirty="0"/>
              <a:t>, </a:t>
            </a:r>
            <a:r>
              <a:rPr lang="ru-RU" altLang="en-US" sz="1800" b="1" dirty="0"/>
              <a:t>-</a:t>
            </a:r>
            <a:r>
              <a:rPr lang="ru-RU" altLang="en-US" sz="1800" dirty="0"/>
              <a:t>, </a:t>
            </a:r>
            <a:r>
              <a:rPr lang="ru-RU" altLang="en-US" sz="1800" b="1" dirty="0"/>
              <a:t>*</a:t>
            </a:r>
            <a:r>
              <a:rPr lang="ru-RU" altLang="en-US" sz="1800" dirty="0"/>
              <a:t>, </a:t>
            </a:r>
            <a:r>
              <a:rPr lang="ru-RU" altLang="en-US" sz="1800" b="1" dirty="0"/>
              <a:t>/</a:t>
            </a:r>
            <a:r>
              <a:rPr lang="ru-RU" altLang="en-US" sz="1800" dirty="0"/>
              <a:t>, </a:t>
            </a:r>
            <a:r>
              <a:rPr lang="ru-RU" altLang="en-US" sz="1800" b="1" dirty="0"/>
              <a:t>%</a:t>
            </a:r>
            <a:r>
              <a:rPr lang="ru-RU" altLang="en-US" sz="1800" dirty="0"/>
              <a:t>, </a:t>
            </a:r>
            <a:r>
              <a:rPr lang="ru-RU" altLang="en-US" sz="1800" b="1" dirty="0"/>
              <a:t>&amp;</a:t>
            </a:r>
            <a:r>
              <a:rPr lang="ru-RU" altLang="en-US" sz="1800" dirty="0"/>
              <a:t>, </a:t>
            </a:r>
            <a:r>
              <a:rPr lang="ru-RU" altLang="en-US" sz="1800" b="1" dirty="0"/>
              <a:t>|</a:t>
            </a:r>
            <a:r>
              <a:rPr lang="ru-RU" altLang="en-US" sz="1800" dirty="0"/>
              <a:t>, </a:t>
            </a:r>
            <a:r>
              <a:rPr lang="ru-RU" altLang="en-US" sz="1800" b="1" dirty="0"/>
              <a:t>^</a:t>
            </a:r>
            <a:r>
              <a:rPr lang="ru-RU" altLang="en-US" sz="1800" dirty="0"/>
              <a:t>, </a:t>
            </a:r>
            <a:r>
              <a:rPr lang="ru-RU" altLang="en-US" sz="1800" b="1" dirty="0"/>
              <a:t>&lt;&lt;</a:t>
            </a:r>
            <a:r>
              <a:rPr lang="ru-RU" altLang="en-US" sz="1800" dirty="0"/>
              <a:t>, </a:t>
            </a:r>
            <a:r>
              <a:rPr lang="ru-RU" altLang="en-US" sz="1800" b="1" dirty="0"/>
              <a:t>&gt;&gt;</a:t>
            </a:r>
            <a:r>
              <a:rPr lang="ru-RU" altLang="en-US" sz="1800" dirty="0"/>
              <a:t>, </a:t>
            </a:r>
            <a:r>
              <a:rPr lang="ru-RU" altLang="en-US" sz="1800" b="1" dirty="0"/>
              <a:t>==</a:t>
            </a:r>
            <a:r>
              <a:rPr lang="ru-RU" altLang="en-US" sz="1800" dirty="0"/>
              <a:t>, </a:t>
            </a:r>
            <a:r>
              <a:rPr lang="ru-RU" altLang="en-US" sz="1800" b="1" dirty="0"/>
              <a:t>!=</a:t>
            </a:r>
            <a:r>
              <a:rPr lang="ru-RU" altLang="en-US" sz="1800" dirty="0"/>
              <a:t>, </a:t>
            </a:r>
            <a:r>
              <a:rPr lang="ru-RU" altLang="en-US" sz="1800" b="1" dirty="0"/>
              <a:t>&gt;</a:t>
            </a:r>
            <a:r>
              <a:rPr lang="ru-RU" altLang="en-US" sz="1800" dirty="0"/>
              <a:t>, </a:t>
            </a:r>
            <a:r>
              <a:rPr lang="ru-RU" altLang="en-US" sz="1800" b="1" dirty="0"/>
              <a:t>&lt;</a:t>
            </a:r>
            <a:r>
              <a:rPr lang="ru-RU" altLang="en-US" sz="1800" dirty="0"/>
              <a:t>, </a:t>
            </a:r>
            <a:r>
              <a:rPr lang="ru-RU" altLang="en-US" sz="1800" b="1" dirty="0"/>
              <a:t>&gt;=</a:t>
            </a:r>
            <a:r>
              <a:rPr lang="ru-RU" altLang="en-US" sz="1800" dirty="0"/>
              <a:t>, </a:t>
            </a:r>
            <a:r>
              <a:rPr lang="ru-RU" altLang="en-US" sz="1800" b="1" dirty="0"/>
              <a:t>&lt;=</a:t>
            </a:r>
            <a:r>
              <a:rPr lang="ru-RU" altLang="en-US" sz="1800" dirty="0"/>
              <a:t> 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/>
              <a:t>Операторы сравнения перегружаются парами (</a:t>
            </a:r>
            <a:r>
              <a:rPr lang="en-US" altLang="en-US" sz="1800" dirty="0"/>
              <a:t>== </a:t>
            </a:r>
            <a:r>
              <a:rPr lang="ru-RU" altLang="en-US" sz="1800" dirty="0"/>
              <a:t>и </a:t>
            </a:r>
            <a:r>
              <a:rPr lang="en-US" altLang="en-US" sz="1800" dirty="0"/>
              <a:t>!=</a:t>
            </a:r>
            <a:r>
              <a:rPr lang="ru-RU" altLang="en-US" sz="1800" dirty="0"/>
              <a:t>, </a:t>
            </a:r>
            <a:r>
              <a:rPr lang="en-US" altLang="en-US" sz="1800" dirty="0"/>
              <a:t>&lt; </a:t>
            </a:r>
            <a:r>
              <a:rPr lang="ru-RU" altLang="en-US" sz="1800" dirty="0"/>
              <a:t>и </a:t>
            </a:r>
            <a:r>
              <a:rPr lang="en-US" altLang="en-US" sz="1800" dirty="0"/>
              <a:t>&gt;</a:t>
            </a:r>
            <a:r>
              <a:rPr lang="ru-RU" altLang="en-US" sz="1800" dirty="0"/>
              <a:t>, </a:t>
            </a:r>
            <a:r>
              <a:rPr lang="en-US" altLang="en-US" sz="1800" dirty="0"/>
              <a:t>&gt;=</a:t>
            </a:r>
            <a:r>
              <a:rPr lang="ru-RU" altLang="en-US" sz="1800" dirty="0"/>
              <a:t> и</a:t>
            </a:r>
            <a:r>
              <a:rPr lang="en-US" altLang="en-US" sz="1800" dirty="0"/>
              <a:t> &lt;=)</a:t>
            </a:r>
            <a:endParaRPr lang="ru-RU" altLang="en-US" sz="1800" dirty="0"/>
          </a:p>
          <a:p>
            <a:pPr>
              <a:lnSpc>
                <a:spcPct val="80000"/>
              </a:lnSpc>
            </a:pPr>
            <a:r>
              <a:rPr lang="ru-RU" altLang="en-US" sz="2000" dirty="0"/>
              <a:t>Операторы всегда </a:t>
            </a:r>
            <a:r>
              <a:rPr lang="ru-RU" altLang="en-US" sz="2000" b="1" dirty="0"/>
              <a:t>публичны </a:t>
            </a:r>
            <a:r>
              <a:rPr lang="ru-RU" altLang="en-US" sz="2000" dirty="0"/>
              <a:t>и </a:t>
            </a:r>
            <a:r>
              <a:rPr lang="ru-RU" altLang="en-US" sz="2000" b="1" dirty="0"/>
              <a:t>статичны</a:t>
            </a:r>
            <a:r>
              <a:rPr lang="ru-RU" altLang="en-US" sz="2000" dirty="0"/>
              <a:t>.</a:t>
            </a:r>
          </a:p>
          <a:p>
            <a:pPr>
              <a:lnSpc>
                <a:spcPct val="80000"/>
              </a:lnSpc>
            </a:pPr>
            <a:r>
              <a:rPr lang="ru-RU" altLang="en-US" sz="2000" dirty="0"/>
              <a:t>Параметры оператора не могут быть </a:t>
            </a:r>
            <a:r>
              <a:rPr lang="en-US" altLang="en-US" sz="2000" b="1" dirty="0"/>
              <a:t>out</a:t>
            </a:r>
            <a:r>
              <a:rPr lang="en-US" altLang="en-US" sz="2000" dirty="0"/>
              <a:t> </a:t>
            </a:r>
            <a:r>
              <a:rPr lang="ru-RU" altLang="en-US" sz="2000" dirty="0"/>
              <a:t>или </a:t>
            </a:r>
            <a:r>
              <a:rPr lang="en-US" altLang="en-US" sz="2000" b="1" dirty="0"/>
              <a:t>ref</a:t>
            </a:r>
            <a:r>
              <a:rPr lang="en-US" altLang="en-US" sz="2000" dirty="0"/>
              <a:t>.</a:t>
            </a:r>
          </a:p>
          <a:p>
            <a:pPr>
              <a:lnSpc>
                <a:spcPct val="80000"/>
              </a:lnSpc>
            </a:pPr>
            <a:r>
              <a:rPr lang="ru-RU" altLang="en-US" sz="2000" dirty="0"/>
              <a:t>Пример: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noProof="1"/>
              <a:t> </a:t>
            </a:r>
            <a:r>
              <a:rPr lang="en-US" altLang="en-US" sz="1800" b="1" noProof="1"/>
              <a:t>public</a:t>
            </a:r>
            <a:r>
              <a:rPr lang="en-US" altLang="en-US" sz="1800" noProof="1"/>
              <a:t> </a:t>
            </a:r>
            <a:r>
              <a:rPr lang="en-US" altLang="en-US" sz="1800" b="1" noProof="1"/>
              <a:t>static</a:t>
            </a:r>
            <a:r>
              <a:rPr lang="en-US" altLang="en-US" sz="1800" noProof="1"/>
              <a:t> ComplexNumber operator +</a:t>
            </a:r>
            <a:r>
              <a:rPr lang="ru-RU" altLang="en-US" sz="1800" dirty="0"/>
              <a:t> </a:t>
            </a:r>
            <a:r>
              <a:rPr lang="en-US" altLang="en-US" sz="1800" noProof="1"/>
              <a:t>(ComplexNumber a, ComplexNumber b)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noProof="1"/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/>
              <a:t> 	</a:t>
            </a:r>
            <a:r>
              <a:rPr lang="en-US" altLang="en-US" sz="1800" noProof="1"/>
              <a:t>return new ComplexNumber(a.real + b.real, a.imaginary + b.imaginary);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 </a:t>
            </a:r>
            <a:r>
              <a:rPr lang="en-US" altLang="en-US" sz="1800" noProof="1"/>
              <a:t>}</a:t>
            </a:r>
            <a:r>
              <a:rPr lang="ru-RU" altLang="en-US" sz="1800" dirty="0"/>
              <a:t> </a:t>
            </a:r>
          </a:p>
          <a:p>
            <a:pPr>
              <a:lnSpc>
                <a:spcPct val="80000"/>
              </a:lnSpc>
            </a:pPr>
            <a:r>
              <a:rPr lang="ru-RU" altLang="en-US" sz="2000" dirty="0"/>
              <a:t>Операторы преобразования типов </a:t>
            </a:r>
            <a:r>
              <a:rPr lang="en-US" altLang="en-US" sz="2000" dirty="0"/>
              <a:t>implicit </a:t>
            </a:r>
            <a:r>
              <a:rPr lang="ru-RU" altLang="en-US" sz="2000" dirty="0"/>
              <a:t>и </a:t>
            </a:r>
            <a:r>
              <a:rPr lang="en-US" altLang="en-US" sz="2000" dirty="0"/>
              <a:t>explicit: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 err="1"/>
              <a:t>public</a:t>
            </a:r>
            <a:r>
              <a:rPr lang="ru-RU" altLang="en-US" sz="1800" dirty="0"/>
              <a:t> </a:t>
            </a:r>
            <a:r>
              <a:rPr lang="ru-RU" altLang="en-US" sz="1800" dirty="0" err="1"/>
              <a:t>struct</a:t>
            </a:r>
            <a:r>
              <a:rPr lang="ru-RU" altLang="en-US" sz="1800" dirty="0"/>
              <a:t> </a:t>
            </a:r>
            <a:r>
              <a:rPr lang="ru-RU" altLang="en-US" sz="1800" dirty="0" err="1"/>
              <a:t>Digit</a:t>
            </a:r>
            <a:r>
              <a:rPr lang="ru-RU" altLang="en-US" sz="1800" dirty="0"/>
              <a:t> 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{ //</a:t>
            </a:r>
            <a:r>
              <a:rPr lang="ru-RU" altLang="en-US" sz="1800" dirty="0"/>
              <a:t>часть кода пропущена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 </a:t>
            </a:r>
            <a:r>
              <a:rPr lang="en-US" altLang="en-US" sz="1800" noProof="1"/>
              <a:t> </a:t>
            </a:r>
            <a:r>
              <a:rPr lang="en-US" altLang="en-US" sz="1800" dirty="0"/>
              <a:t>  </a:t>
            </a:r>
            <a:r>
              <a:rPr lang="en-US" altLang="en-US" sz="1800" noProof="1"/>
              <a:t>public static implicit operator byte(Digit d)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noProof="1"/>
              <a:t> </a:t>
            </a:r>
            <a:r>
              <a:rPr lang="en-US" altLang="en-US" sz="1800" dirty="0"/>
              <a:t>   </a:t>
            </a:r>
            <a:r>
              <a:rPr lang="ru-RU" altLang="en-US" sz="1800" dirty="0"/>
              <a:t>    </a:t>
            </a:r>
            <a:r>
              <a:rPr lang="ru-RU" altLang="en-US" sz="1800" noProof="1"/>
              <a:t>{</a:t>
            </a:r>
            <a:r>
              <a:rPr lang="ru-RU" altLang="en-US" sz="1800" dirty="0"/>
              <a:t> </a:t>
            </a:r>
            <a:r>
              <a:rPr lang="en-US" altLang="en-US" sz="1800" noProof="1"/>
              <a:t>return d.value;</a:t>
            </a:r>
            <a:r>
              <a:rPr lang="ru-RU" altLang="en-US" sz="1800" dirty="0"/>
              <a:t> </a:t>
            </a:r>
            <a:r>
              <a:rPr lang="ru-RU" altLang="en-US" sz="1800" noProof="1"/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    </a:t>
            </a:r>
            <a:r>
              <a:rPr lang="en-US" altLang="en-US" sz="1800" noProof="1"/>
              <a:t>public static explicit operator Digit(byte b)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    </a:t>
            </a:r>
            <a:r>
              <a:rPr lang="en-US" altLang="en-US" sz="1800" noProof="1"/>
              <a:t>{</a:t>
            </a:r>
            <a:r>
              <a:rPr lang="ru-RU" altLang="en-US" sz="1800" dirty="0"/>
              <a:t> </a:t>
            </a:r>
            <a:r>
              <a:rPr lang="en-US" altLang="en-US" sz="1800" noProof="1"/>
              <a:t>return new Digit(b);</a:t>
            </a:r>
            <a:r>
              <a:rPr lang="en-US" altLang="en-US" sz="1800" dirty="0"/>
              <a:t> </a:t>
            </a:r>
            <a:r>
              <a:rPr lang="en-US" altLang="en-US" sz="1800" noProof="1"/>
              <a:t>}</a:t>
            </a:r>
            <a:endParaRPr lang="ru-RU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}</a:t>
            </a:r>
            <a:endParaRPr lang="en-US" altLang="en-US" sz="1800" noProof="1"/>
          </a:p>
        </p:txBody>
      </p:sp>
    </p:spTree>
    <p:extLst>
      <p:ext uri="{BB962C8B-B14F-4D97-AF65-F5344CB8AC3E}">
        <p14:creationId xmlns:p14="http://schemas.microsoft.com/office/powerpoint/2010/main" val="3017006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Свойства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400" dirty="0"/>
              <a:t>Свойства реализуют концепцию </a:t>
            </a:r>
            <a:r>
              <a:rPr lang="en-US" altLang="en-US" sz="2400" dirty="0"/>
              <a:t>get- </a:t>
            </a:r>
            <a:r>
              <a:rPr lang="ru-RU" altLang="en-US" sz="2400" dirty="0"/>
              <a:t>и </a:t>
            </a:r>
            <a:r>
              <a:rPr lang="en-US" altLang="en-US" sz="2400" dirty="0"/>
              <a:t>set-</a:t>
            </a:r>
            <a:r>
              <a:rPr lang="ru-RU" altLang="en-US" sz="2400" dirty="0"/>
              <a:t>методов для полей. </a:t>
            </a: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ru-RU" altLang="en-US" sz="2400" dirty="0" smtClean="0"/>
              <a:t>Пример</a:t>
            </a:r>
            <a:r>
              <a:rPr lang="ru-RU" altLang="en-US" sz="2400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noProof="1" smtClean="0"/>
              <a:t>private</a:t>
            </a:r>
            <a:r>
              <a:rPr lang="en-US" altLang="en-US" sz="2000" noProof="1" smtClean="0"/>
              <a:t> int </a:t>
            </a:r>
            <a:r>
              <a:rPr lang="en-US" altLang="en-US" sz="2000" noProof="1"/>
              <a:t>myField;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noProof="1" smtClean="0"/>
              <a:t>public</a:t>
            </a:r>
            <a:r>
              <a:rPr lang="en-US" altLang="en-US" sz="2000" noProof="1" smtClean="0"/>
              <a:t> int </a:t>
            </a:r>
            <a:r>
              <a:rPr lang="en-US" altLang="en-US" sz="2000" noProof="1"/>
              <a:t>MyProperty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noProof="1"/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noProof="1"/>
              <a:t>    get { </a:t>
            </a:r>
            <a:r>
              <a:rPr lang="en-US" altLang="en-US" sz="2000" b="1" noProof="1"/>
              <a:t>return</a:t>
            </a:r>
            <a:r>
              <a:rPr lang="en-US" altLang="en-US" sz="2000" noProof="1"/>
              <a:t> myField;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noProof="1"/>
              <a:t>    set { myField = </a:t>
            </a:r>
            <a:r>
              <a:rPr lang="en-US" altLang="en-US" sz="2000" b="1" noProof="1"/>
              <a:t>value</a:t>
            </a:r>
            <a:r>
              <a:rPr lang="en-US" altLang="en-US" sz="2000" noProof="1"/>
              <a:t>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noProof="1"/>
              <a:t>}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Регулировка доступа модификаторами и отказом от реализации блока </a:t>
            </a:r>
            <a:r>
              <a:rPr lang="en-US" altLang="en-US" sz="2400" dirty="0"/>
              <a:t>get </a:t>
            </a:r>
            <a:r>
              <a:rPr lang="ru-RU" altLang="en-US" sz="2400" dirty="0"/>
              <a:t>или </a:t>
            </a:r>
            <a:r>
              <a:rPr lang="en-US" altLang="en-US" sz="2400" dirty="0"/>
              <a:t>set.</a:t>
            </a:r>
          </a:p>
          <a:p>
            <a:pPr>
              <a:lnSpc>
                <a:spcPct val="80000"/>
              </a:lnSpc>
            </a:pPr>
            <a:r>
              <a:rPr lang="ru-RU" altLang="en-US" sz="2400" dirty="0" err="1" smtClean="0"/>
              <a:t>Автосвойства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noProof="1"/>
              <a:t>int MyProperty</a:t>
            </a:r>
            <a:r>
              <a:rPr lang="en-US" altLang="en-US" sz="2000" dirty="0"/>
              <a:t> { get; set; }</a:t>
            </a:r>
          </a:p>
          <a:p>
            <a:pPr>
              <a:lnSpc>
                <a:spcPct val="80000"/>
              </a:lnSpc>
            </a:pPr>
            <a:endParaRPr lang="ru-R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4727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Вложенные типы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en-US"/>
              <a:t>Вложенные типы могут быть объявлены как private. </a:t>
            </a:r>
          </a:p>
          <a:p>
            <a:pPr>
              <a:lnSpc>
                <a:spcPct val="90000"/>
              </a:lnSpc>
            </a:pPr>
            <a:r>
              <a:rPr lang="ru-RU" altLang="en-US"/>
              <a:t>Вложенный тип может иметь доступ к приватным членам включающего класса. </a:t>
            </a:r>
          </a:p>
          <a:p>
            <a:pPr>
              <a:lnSpc>
                <a:spcPct val="90000"/>
              </a:lnSpc>
            </a:pPr>
            <a:r>
              <a:rPr lang="ru-RU" altLang="en-US"/>
              <a:t>Вложенные типы удобны в качестве вспомогательных для внешнего класса и не предназначены для использования внешним миром. </a:t>
            </a:r>
          </a:p>
          <a:p>
            <a:pPr>
              <a:lnSpc>
                <a:spcPct val="90000"/>
              </a:lnSpc>
            </a:pP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70804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и строки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/>
              <a:t>Одномерные и прямоугольные массивы, базовый класс </a:t>
            </a:r>
            <a:r>
              <a:rPr lang="ru-RU" altLang="ru-RU" dirty="0" err="1"/>
              <a:t>Array</a:t>
            </a:r>
            <a:r>
              <a:rPr lang="ru-RU" altLang="ru-RU" dirty="0"/>
              <a:t>. </a:t>
            </a:r>
            <a:endParaRPr lang="ru-RU" altLang="ru-RU" dirty="0" smtClean="0"/>
          </a:p>
          <a:p>
            <a:r>
              <a:rPr lang="ru-RU" altLang="ru-RU" dirty="0" smtClean="0"/>
              <a:t>Оператор </a:t>
            </a:r>
            <a:r>
              <a:rPr lang="ru-RU" altLang="ru-RU" dirty="0" err="1" smtClean="0"/>
              <a:t>foreach</a:t>
            </a:r>
            <a:r>
              <a:rPr lang="ru-RU" altLang="ru-RU" dirty="0" smtClean="0"/>
              <a:t>. </a:t>
            </a:r>
          </a:p>
          <a:p>
            <a:r>
              <a:rPr lang="ru-RU" altLang="ru-RU" dirty="0" smtClean="0"/>
              <a:t>Массивы </a:t>
            </a:r>
            <a:r>
              <a:rPr lang="ru-RU" altLang="ru-RU" dirty="0"/>
              <a:t>объектов. </a:t>
            </a:r>
            <a:endParaRPr lang="ru-RU" altLang="ru-RU" dirty="0" smtClean="0"/>
          </a:p>
          <a:p>
            <a:r>
              <a:rPr lang="ru-RU" altLang="ru-RU" dirty="0" smtClean="0"/>
              <a:t>Работа </a:t>
            </a:r>
            <a:r>
              <a:rPr lang="ru-RU" altLang="ru-RU" dirty="0"/>
              <a:t>с символами и строками. </a:t>
            </a:r>
            <a:endParaRPr lang="ru-RU" altLang="ru-RU" dirty="0" smtClean="0"/>
          </a:p>
          <a:p>
            <a:pPr lvl="1"/>
            <a:r>
              <a:rPr lang="ru-RU" altLang="ru-RU" dirty="0" smtClean="0"/>
              <a:t>Класс </a:t>
            </a:r>
            <a:r>
              <a:rPr lang="ru-RU" altLang="ru-RU" dirty="0" err="1"/>
              <a:t>String</a:t>
            </a:r>
            <a:r>
              <a:rPr lang="ru-RU" altLang="ru-RU" dirty="0"/>
              <a:t>. </a:t>
            </a:r>
            <a:endParaRPr lang="ru-RU" altLang="ru-RU" dirty="0" smtClean="0"/>
          </a:p>
          <a:p>
            <a:pPr lvl="1"/>
            <a:r>
              <a:rPr lang="ru-RU" altLang="ru-RU" dirty="0" smtClean="0"/>
              <a:t>Форматирование </a:t>
            </a:r>
            <a:r>
              <a:rPr lang="ru-RU" altLang="ru-RU" dirty="0"/>
              <a:t>строк</a:t>
            </a:r>
            <a:r>
              <a:rPr lang="ru-RU" altLang="ru-RU" dirty="0" smtClean="0"/>
              <a:t>.</a:t>
            </a:r>
          </a:p>
          <a:p>
            <a:pPr lvl="1"/>
            <a:r>
              <a:rPr lang="ru-RU" altLang="ru-RU" dirty="0"/>
              <a:t>Класс </a:t>
            </a:r>
            <a:r>
              <a:rPr lang="ru-RU" altLang="ru-RU" dirty="0" err="1" smtClean="0"/>
              <a:t>String</a:t>
            </a:r>
            <a:r>
              <a:rPr lang="en-US" altLang="ru-RU" dirty="0" smtClean="0"/>
              <a:t>Builder</a:t>
            </a:r>
            <a:r>
              <a:rPr lang="ru-RU" altLang="ru-RU" dirty="0" smtClean="0"/>
              <a:t>. </a:t>
            </a:r>
            <a:endParaRPr lang="ru-RU" altLang="ru-RU" dirty="0"/>
          </a:p>
          <a:p>
            <a:pPr lvl="1"/>
            <a:endParaRPr lang="ru-RU" alt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51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327858" cy="312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45024"/>
            <a:ext cx="6767513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74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pPr algn="l"/>
            <a:r>
              <a:rPr lang="ru-RU" altLang="ru-RU" sz="2000" b="1" dirty="0"/>
              <a:t>Примеры методов</a:t>
            </a:r>
            <a:endParaRPr lang="ru-RU" sz="2000" b="1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3907875" cy="2365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780928"/>
            <a:ext cx="4104455" cy="252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1559"/>
            <a:ext cx="4754563" cy="513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919" y="5589240"/>
            <a:ext cx="311467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135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Создание массива</a:t>
            </a:r>
            <a:endParaRPr lang="ru-RU" sz="20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71636"/>
            <a:ext cx="8435975" cy="600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039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Размещение массивов в памяти</a:t>
            </a:r>
            <a:endParaRPr lang="ru-RU" sz="20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6767147" cy="232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7199313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71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Размерность массива</a:t>
            </a:r>
            <a:endParaRPr lang="ru-RU" sz="20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93800"/>
            <a:ext cx="8435975" cy="590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585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Действия с массивами</a:t>
            </a:r>
            <a:endParaRPr lang="ru-RU" sz="20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92696"/>
            <a:ext cx="8780502" cy="5657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322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Одномерные массивы </a:t>
            </a:r>
            <a:endParaRPr lang="ru-RU" sz="20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58751"/>
            <a:ext cx="8435975" cy="562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528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Пример (не лучший способ)</a:t>
            </a:r>
            <a:endParaRPr lang="ru-RU" sz="20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69" y="620855"/>
            <a:ext cx="7267062" cy="55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148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312738"/>
            <a:ext cx="8656637" cy="623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562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Оператор </a:t>
            </a:r>
            <a:r>
              <a:rPr lang="ru-RU" altLang="ru-RU" sz="2000" b="1" dirty="0" err="1" smtClean="0"/>
              <a:t>foreach</a:t>
            </a:r>
            <a:r>
              <a:rPr lang="ru-RU" altLang="ru-RU" sz="2000" b="1" dirty="0" smtClean="0"/>
              <a:t> (упрощенно)</a:t>
            </a:r>
            <a:endParaRPr lang="ru-RU" sz="2000" b="1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6" y="856599"/>
            <a:ext cx="7840136" cy="55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741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Программа с использованием </a:t>
            </a:r>
            <a:r>
              <a:rPr lang="en-US" altLang="ru-RU" sz="2000" b="1" dirty="0" err="1" smtClean="0"/>
              <a:t>foreach</a:t>
            </a:r>
            <a:endParaRPr lang="ru-RU" sz="2000" b="1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69068"/>
            <a:ext cx="8435975" cy="580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64590"/>
            <a:ext cx="3316287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095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и цикл </a:t>
            </a:r>
            <a:r>
              <a:rPr lang="en-US" dirty="0" err="1" smtClean="0"/>
              <a:t>foreach</a:t>
            </a:r>
            <a:r>
              <a:rPr lang="en-US" dirty="0" smtClean="0"/>
              <a:t> - </a:t>
            </a:r>
            <a:r>
              <a:rPr lang="ru-RU" dirty="0" smtClean="0"/>
              <a:t>детали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Array </a:t>
            </a:r>
            <a:r>
              <a:rPr lang="ru-RU" dirty="0" smtClean="0"/>
              <a:t>реализует интерфейс </a:t>
            </a:r>
            <a:r>
              <a:rPr lang="en-US" dirty="0" err="1"/>
              <a:t>IEnumerable</a:t>
            </a:r>
            <a:endParaRPr lang="en-US" dirty="0" smtClean="0"/>
          </a:p>
          <a:p>
            <a:r>
              <a:rPr lang="ru-RU" dirty="0" smtClean="0"/>
              <a:t>Единственный метод </a:t>
            </a:r>
            <a:r>
              <a:rPr lang="en-US" dirty="0" err="1" smtClean="0"/>
              <a:t>IEnumerable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IEnumerator</a:t>
            </a:r>
            <a:r>
              <a:rPr lang="en-US" dirty="0" smtClean="0"/>
              <a:t> </a:t>
            </a:r>
            <a:r>
              <a:rPr lang="en-US" dirty="0" err="1"/>
              <a:t>GetEnumerator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ru-RU" dirty="0" smtClean="0"/>
              <a:t>Интерфейс </a:t>
            </a:r>
            <a:r>
              <a:rPr lang="en-US" dirty="0" err="1" smtClean="0"/>
              <a:t>IEnumerator</a:t>
            </a:r>
            <a:r>
              <a:rPr lang="ru-RU" dirty="0" smtClean="0"/>
              <a:t>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object </a:t>
            </a:r>
            <a:r>
              <a:rPr lang="en-US" dirty="0"/>
              <a:t>Current { get; 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	bool </a:t>
            </a:r>
            <a:r>
              <a:rPr lang="en-US" dirty="0" err="1"/>
              <a:t>MoveNext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/>
              <a:t>Reset()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04664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Параметры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методов</a:t>
            </a:r>
            <a:endParaRPr lang="ru-RU" sz="2000" b="1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51492"/>
            <a:ext cx="8642350" cy="551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640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 smtClean="0"/>
              <a:t>Внутреннее устройство цикла </a:t>
            </a:r>
            <a:r>
              <a:rPr lang="ru-RU" altLang="en-US" dirty="0" err="1" smtClean="0"/>
              <a:t>foreach</a:t>
            </a:r>
            <a:endParaRPr lang="ru-RU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76739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ru-RU" altLang="en-US" dirty="0" err="1" smtClean="0"/>
              <a:t>foreach</a:t>
            </a:r>
            <a:r>
              <a:rPr lang="ru-RU" altLang="en-US" dirty="0" smtClean="0"/>
              <a:t> (</a:t>
            </a:r>
            <a:r>
              <a:rPr lang="en-US" altLang="en-US" b="1" dirty="0" smtClean="0"/>
              <a:t>&lt;</a:t>
            </a:r>
            <a:r>
              <a:rPr lang="ru-RU" altLang="en-US" b="1" dirty="0" smtClean="0"/>
              <a:t>тип</a:t>
            </a:r>
            <a:r>
              <a:rPr lang="en-US" altLang="en-US" b="1" dirty="0" smtClean="0"/>
              <a:t>&gt;</a:t>
            </a:r>
            <a:r>
              <a:rPr lang="ru-RU" altLang="en-US" b="1" dirty="0" smtClean="0"/>
              <a:t> </a:t>
            </a:r>
            <a:r>
              <a:rPr lang="en-US" altLang="en-US" b="1" dirty="0" smtClean="0"/>
              <a:t>&lt;</a:t>
            </a:r>
            <a:r>
              <a:rPr lang="ru-RU" altLang="en-US" b="1" dirty="0" smtClean="0"/>
              <a:t>идентификатор</a:t>
            </a:r>
            <a:r>
              <a:rPr lang="en-US" altLang="en-US" b="1" dirty="0" smtClean="0"/>
              <a:t>&gt;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in</a:t>
            </a:r>
            <a:r>
              <a:rPr lang="ru-RU" altLang="en-US" dirty="0" smtClean="0"/>
              <a:t> </a:t>
            </a:r>
            <a:r>
              <a:rPr lang="en-US" altLang="en-US" b="1" dirty="0" smtClean="0"/>
              <a:t>&lt;</a:t>
            </a:r>
            <a:r>
              <a:rPr lang="ru-RU" altLang="en-US" b="1" dirty="0" smtClean="0"/>
              <a:t>выражение</a:t>
            </a:r>
            <a:r>
              <a:rPr lang="en-US" altLang="en-US" b="1" dirty="0" smtClean="0"/>
              <a:t>&gt;</a:t>
            </a:r>
            <a:r>
              <a:rPr lang="ru-RU" altLang="en-US" dirty="0" smtClean="0"/>
              <a:t>) </a:t>
            </a:r>
            <a:r>
              <a:rPr lang="en-US" altLang="en-US" b="1" dirty="0" smtClean="0"/>
              <a:t>&lt;</a:t>
            </a:r>
            <a:r>
              <a:rPr lang="ru-RU" altLang="en-US" b="1" dirty="0" smtClean="0"/>
              <a:t>код</a:t>
            </a:r>
            <a:r>
              <a:rPr lang="en-US" altLang="en-US" b="1" dirty="0" smtClean="0"/>
              <a:t>&gt;</a:t>
            </a:r>
            <a:r>
              <a:rPr lang="ru-RU" altLang="en-US" dirty="0" smtClean="0"/>
              <a:t>:</a:t>
            </a:r>
          </a:p>
          <a:p>
            <a:endParaRPr lang="ru-RU" altLang="en-US" dirty="0" smtClean="0"/>
          </a:p>
          <a:p>
            <a:pPr marL="457200" lvl="1" indent="0">
              <a:buNone/>
            </a:pPr>
            <a:r>
              <a:rPr lang="en-US" altLang="en-US" dirty="0" err="1" smtClean="0"/>
              <a:t>IEnumerator</a:t>
            </a:r>
            <a:r>
              <a:rPr lang="en-US" altLang="en-US" dirty="0" smtClean="0"/>
              <a:t> </a:t>
            </a:r>
            <a:r>
              <a:rPr lang="en-US" altLang="en-US" dirty="0" smtClean="0"/>
              <a:t>enumerator =</a:t>
            </a:r>
            <a:r>
              <a:rPr lang="ru-RU" altLang="en-US" dirty="0" smtClean="0"/>
              <a:t> </a:t>
            </a:r>
            <a:r>
              <a:rPr lang="en-US" altLang="en-US" dirty="0" smtClean="0"/>
              <a:t> </a:t>
            </a:r>
            <a:r>
              <a:rPr lang="ru-RU" altLang="en-US" dirty="0" smtClean="0"/>
              <a:t>	</a:t>
            </a:r>
            <a:r>
              <a:rPr lang="en-US" altLang="en-US" dirty="0" smtClean="0"/>
              <a:t>((</a:t>
            </a:r>
            <a:r>
              <a:rPr lang="en-US" altLang="en-US" b="1" dirty="0" err="1" smtClean="0"/>
              <a:t>IEnumerable</a:t>
            </a:r>
            <a:r>
              <a:rPr lang="en-US" altLang="en-US" dirty="0" smtClean="0"/>
              <a:t>)</a:t>
            </a:r>
            <a:r>
              <a:rPr lang="en-US" altLang="en-US" b="1" dirty="0" smtClean="0"/>
              <a:t>&lt;</a:t>
            </a:r>
            <a:r>
              <a:rPr lang="ru-RU" altLang="en-US" b="1" dirty="0"/>
              <a:t>выражение</a:t>
            </a:r>
            <a:r>
              <a:rPr lang="en-US" altLang="en-US" b="1" dirty="0"/>
              <a:t>&gt;</a:t>
            </a:r>
            <a:r>
              <a:rPr lang="en-US" altLang="en-US" dirty="0" smtClean="0"/>
              <a:t>).</a:t>
            </a:r>
            <a:r>
              <a:rPr lang="en-US" altLang="en-US" b="1" dirty="0" err="1" smtClean="0"/>
              <a:t>GetEnumerator</a:t>
            </a:r>
            <a:r>
              <a:rPr lang="en-US" altLang="en-US" b="1" dirty="0" smtClean="0"/>
              <a:t>()</a:t>
            </a:r>
            <a:r>
              <a:rPr lang="en-US" altLang="en-US" dirty="0" smtClean="0"/>
              <a:t>;</a:t>
            </a:r>
            <a:endParaRPr lang="ru-RU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try </a:t>
            </a:r>
            <a:endParaRPr lang="ru-RU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{   </a:t>
            </a:r>
            <a:endParaRPr lang="ru-RU" altLang="en-US" dirty="0" smtClean="0"/>
          </a:p>
          <a:p>
            <a:pPr marL="457200" lvl="1" indent="0">
              <a:buNone/>
            </a:pPr>
            <a:r>
              <a:rPr lang="ru-RU" altLang="en-US" dirty="0" smtClean="0"/>
              <a:t>  </a:t>
            </a:r>
            <a:r>
              <a:rPr lang="en-US" altLang="en-US" dirty="0" smtClean="0"/>
              <a:t>while (</a:t>
            </a:r>
            <a:r>
              <a:rPr lang="en-US" altLang="en-US" b="1" dirty="0" err="1" smtClean="0"/>
              <a:t>enumerator.MoveNext</a:t>
            </a:r>
            <a:r>
              <a:rPr lang="en-US" altLang="en-US" b="1" dirty="0" smtClean="0"/>
              <a:t>()</a:t>
            </a:r>
            <a:r>
              <a:rPr lang="en-US" altLang="en-US" dirty="0" smtClean="0"/>
              <a:t>) </a:t>
            </a:r>
            <a:endParaRPr lang="ru-RU" altLang="en-US" dirty="0" smtClean="0"/>
          </a:p>
          <a:p>
            <a:pPr marL="457200" lvl="1" indent="0">
              <a:buNone/>
            </a:pPr>
            <a:r>
              <a:rPr lang="ru-RU" altLang="en-US" dirty="0" smtClean="0"/>
              <a:t>  </a:t>
            </a:r>
            <a:r>
              <a:rPr lang="en-US" altLang="en-US" dirty="0" smtClean="0"/>
              <a:t>{      </a:t>
            </a:r>
            <a:endParaRPr lang="ru-RU" altLang="en-US" dirty="0" smtClean="0"/>
          </a:p>
          <a:p>
            <a:pPr marL="457200" lvl="1" indent="0">
              <a:buNone/>
            </a:pPr>
            <a:r>
              <a:rPr lang="ru-RU" altLang="en-US" dirty="0" smtClean="0"/>
              <a:t> </a:t>
            </a:r>
            <a:r>
              <a:rPr lang="en-US" altLang="en-US" b="1" dirty="0"/>
              <a:t>&lt;</a:t>
            </a:r>
            <a:r>
              <a:rPr lang="ru-RU" altLang="en-US" b="1" dirty="0"/>
              <a:t>тип</a:t>
            </a:r>
            <a:r>
              <a:rPr lang="en-US" altLang="en-US" b="1" dirty="0"/>
              <a:t>&gt;</a:t>
            </a:r>
            <a:r>
              <a:rPr lang="ru-RU" altLang="en-US" b="1" dirty="0"/>
              <a:t> </a:t>
            </a:r>
            <a:r>
              <a:rPr lang="en-US" altLang="en-US" b="1" dirty="0"/>
              <a:t>&lt;</a:t>
            </a:r>
            <a:r>
              <a:rPr lang="ru-RU" altLang="en-US" b="1" dirty="0"/>
              <a:t>идентификатор</a:t>
            </a:r>
            <a:r>
              <a:rPr lang="en-US" altLang="en-US" b="1" dirty="0"/>
              <a:t>&gt;</a:t>
            </a:r>
            <a:r>
              <a:rPr lang="en-US" altLang="en-US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dirty="0" smtClean="0"/>
              <a:t>(</a:t>
            </a:r>
            <a:r>
              <a:rPr lang="en-US" altLang="en-US" b="1" dirty="0"/>
              <a:t>&lt;</a:t>
            </a:r>
            <a:r>
              <a:rPr lang="ru-RU" altLang="en-US" b="1" dirty="0"/>
              <a:t>тип</a:t>
            </a:r>
            <a:r>
              <a:rPr lang="en-US" altLang="en-US" b="1" dirty="0" smtClean="0"/>
              <a:t>&gt;</a:t>
            </a:r>
            <a:r>
              <a:rPr lang="en-US" altLang="en-US" dirty="0" smtClean="0"/>
              <a:t>)</a:t>
            </a:r>
            <a:r>
              <a:rPr lang="en-US" altLang="en-US" b="1" dirty="0" err="1" smtClean="0"/>
              <a:t>enumerator.Current</a:t>
            </a:r>
            <a:r>
              <a:rPr lang="en-US" altLang="en-US" dirty="0" smtClean="0"/>
              <a:t>;</a:t>
            </a:r>
            <a:endParaRPr lang="ru-RU" altLang="en-US" dirty="0" smtClean="0"/>
          </a:p>
          <a:p>
            <a:pPr marL="457200" lvl="1" indent="0">
              <a:buNone/>
            </a:pPr>
            <a:r>
              <a:rPr lang="ru-RU" altLang="en-US" dirty="0" smtClean="0"/>
              <a:t>    </a:t>
            </a:r>
            <a:r>
              <a:rPr lang="en-US" altLang="en-US" b="1" dirty="0" smtClean="0"/>
              <a:t>&lt;</a:t>
            </a:r>
            <a:r>
              <a:rPr lang="ru-RU" altLang="en-US" b="1" dirty="0" smtClean="0"/>
              <a:t>код</a:t>
            </a:r>
            <a:r>
              <a:rPr lang="en-US" altLang="en-US" b="1" dirty="0" smtClean="0"/>
              <a:t>&gt;</a:t>
            </a:r>
            <a:r>
              <a:rPr lang="ru-RU" altLang="en-US" b="1" dirty="0" smtClean="0"/>
              <a:t>;</a:t>
            </a:r>
          </a:p>
          <a:p>
            <a:pPr marL="457200" lvl="1" indent="0">
              <a:buNone/>
            </a:pPr>
            <a:r>
              <a:rPr lang="ru-RU" altLang="en-US" dirty="0" smtClean="0"/>
              <a:t>  }</a:t>
            </a:r>
          </a:p>
          <a:p>
            <a:pPr marL="457200" lvl="1" indent="0">
              <a:buNone/>
            </a:pPr>
            <a:r>
              <a:rPr lang="ru-RU" altLang="en-US" dirty="0" smtClean="0"/>
              <a:t>}</a:t>
            </a:r>
          </a:p>
          <a:p>
            <a:pPr marL="457200" lvl="1" indent="0">
              <a:buNone/>
            </a:pPr>
            <a:r>
              <a:rPr lang="ru-RU" altLang="en-US" dirty="0" err="1" smtClean="0"/>
              <a:t>finally</a:t>
            </a:r>
            <a:r>
              <a:rPr lang="ru-RU" altLang="en-US" dirty="0" smtClean="0"/>
              <a:t> </a:t>
            </a:r>
          </a:p>
          <a:p>
            <a:pPr marL="457200" lvl="1" indent="0">
              <a:buNone/>
            </a:pPr>
            <a:r>
              <a:rPr lang="ru-RU" altLang="en-US" dirty="0" smtClean="0"/>
              <a:t>{   </a:t>
            </a:r>
          </a:p>
          <a:p>
            <a:pPr marL="457200" lvl="1" indent="0">
              <a:buNone/>
            </a:pPr>
            <a:r>
              <a:rPr lang="ru-RU" altLang="en-US" dirty="0" smtClean="0"/>
              <a:t>  </a:t>
            </a:r>
            <a:r>
              <a:rPr lang="ru-RU" altLang="en-US" dirty="0" err="1" smtClean="0"/>
              <a:t>IDisposable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disposable</a:t>
            </a:r>
            <a:r>
              <a:rPr lang="ru-RU" altLang="en-US" dirty="0" smtClean="0"/>
              <a:t> = </a:t>
            </a:r>
            <a:r>
              <a:rPr lang="ru-RU" altLang="en-US" dirty="0" err="1" smtClean="0"/>
              <a:t>enumerator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as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System.IDisposable</a:t>
            </a:r>
            <a:r>
              <a:rPr lang="ru-RU" altLang="en-US" dirty="0" smtClean="0"/>
              <a:t>;</a:t>
            </a:r>
          </a:p>
          <a:p>
            <a:pPr marL="457200" lvl="1" indent="0">
              <a:buNone/>
            </a:pPr>
            <a:r>
              <a:rPr lang="ru-RU" altLang="en-US" dirty="0" smtClean="0"/>
              <a:t>  </a:t>
            </a:r>
            <a:r>
              <a:rPr lang="ru-RU" altLang="en-US" dirty="0" err="1" smtClean="0"/>
              <a:t>if</a:t>
            </a:r>
            <a:r>
              <a:rPr lang="ru-RU" altLang="en-US" dirty="0" smtClean="0"/>
              <a:t> (</a:t>
            </a:r>
            <a:r>
              <a:rPr lang="ru-RU" altLang="en-US" dirty="0" err="1" smtClean="0"/>
              <a:t>disposable</a:t>
            </a:r>
            <a:r>
              <a:rPr lang="ru-RU" altLang="en-US" dirty="0" smtClean="0"/>
              <a:t> != </a:t>
            </a:r>
            <a:r>
              <a:rPr lang="ru-RU" altLang="en-US" dirty="0" err="1" smtClean="0"/>
              <a:t>null</a:t>
            </a:r>
            <a:r>
              <a:rPr lang="ru-RU" altLang="en-US" dirty="0" smtClean="0"/>
              <a:t>) </a:t>
            </a:r>
            <a:r>
              <a:rPr lang="ru-RU" altLang="en-US" dirty="0" err="1" smtClean="0"/>
              <a:t>disposable.Dispose</a:t>
            </a:r>
            <a:r>
              <a:rPr lang="ru-RU" altLang="en-US" dirty="0" smtClean="0"/>
              <a:t>();</a:t>
            </a:r>
          </a:p>
          <a:p>
            <a:pPr marL="457200" lvl="1" indent="0">
              <a:buNone/>
            </a:pPr>
            <a:r>
              <a:rPr lang="ru-RU" altLang="en-US" dirty="0" smtClean="0"/>
              <a:t>} 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5337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Некоторые методы и свойства класса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Размер массива – свойство </a:t>
            </a:r>
            <a:r>
              <a:rPr lang="en-US" dirty="0" smtClean="0"/>
              <a:t>Length</a:t>
            </a:r>
            <a:endParaRPr lang="ru-RU" dirty="0" smtClean="0"/>
          </a:p>
          <a:p>
            <a:r>
              <a:rPr lang="ru-RU" dirty="0" smtClean="0"/>
              <a:t>Простой поиск – </a:t>
            </a:r>
            <a:r>
              <a:rPr lang="en-US" dirty="0" err="1" smtClean="0"/>
              <a:t>BinarySearch</a:t>
            </a:r>
            <a:r>
              <a:rPr lang="en-US" dirty="0" smtClean="0"/>
              <a:t>, </a:t>
            </a:r>
            <a:r>
              <a:rPr lang="en-US" dirty="0" err="1" smtClean="0"/>
              <a:t>IndexOf</a:t>
            </a:r>
            <a:r>
              <a:rPr lang="en-US" dirty="0"/>
              <a:t>, </a:t>
            </a:r>
            <a:r>
              <a:rPr lang="en-US" dirty="0" err="1"/>
              <a:t>LastIndexOf</a:t>
            </a:r>
            <a:endParaRPr lang="ru-RU" dirty="0" smtClean="0"/>
          </a:p>
          <a:p>
            <a:r>
              <a:rPr lang="ru-RU" dirty="0" smtClean="0"/>
              <a:t>Предикатный поиск – </a:t>
            </a:r>
            <a:r>
              <a:rPr lang="en-US" dirty="0" smtClean="0"/>
              <a:t>Find</a:t>
            </a:r>
            <a:r>
              <a:rPr lang="ru-RU" dirty="0" smtClean="0"/>
              <a:t>, </a:t>
            </a:r>
            <a:r>
              <a:rPr lang="en-US" dirty="0" err="1" smtClean="0"/>
              <a:t>FindAll</a:t>
            </a:r>
            <a:r>
              <a:rPr lang="en-US" dirty="0"/>
              <a:t>, </a:t>
            </a:r>
            <a:r>
              <a:rPr lang="en-US" dirty="0" err="1" smtClean="0"/>
              <a:t>FindIndex</a:t>
            </a:r>
            <a:r>
              <a:rPr lang="en-US" dirty="0"/>
              <a:t>, </a:t>
            </a:r>
            <a:r>
              <a:rPr lang="en-US" dirty="0" err="1"/>
              <a:t>FindLastIndex</a:t>
            </a:r>
            <a:endParaRPr lang="ru-RU" dirty="0" smtClean="0"/>
          </a:p>
          <a:p>
            <a:r>
              <a:rPr lang="ru-RU" dirty="0" smtClean="0"/>
              <a:t>Копирование (</a:t>
            </a:r>
            <a:r>
              <a:rPr lang="en-US" dirty="0" smtClean="0"/>
              <a:t>shallow copy</a:t>
            </a:r>
            <a:r>
              <a:rPr lang="ru-RU" dirty="0" smtClean="0"/>
              <a:t>) - </a:t>
            </a:r>
            <a:r>
              <a:rPr lang="en-US" dirty="0" smtClean="0"/>
              <a:t>Clone</a:t>
            </a:r>
            <a:r>
              <a:rPr lang="ru-RU" dirty="0" smtClean="0"/>
              <a:t>, </a:t>
            </a:r>
            <a:r>
              <a:rPr lang="en-US" dirty="0" smtClean="0"/>
              <a:t>Copy</a:t>
            </a:r>
            <a:r>
              <a:rPr lang="ru-RU" dirty="0" smtClean="0"/>
              <a:t>, </a:t>
            </a:r>
            <a:r>
              <a:rPr lang="en-US" dirty="0" err="1" smtClean="0"/>
              <a:t>ConstrainedCopy</a:t>
            </a:r>
            <a:endParaRPr lang="en-US" dirty="0" smtClean="0"/>
          </a:p>
          <a:p>
            <a:r>
              <a:rPr lang="ru-RU" dirty="0" smtClean="0"/>
              <a:t>Инверсия порядка следования - </a:t>
            </a:r>
            <a:r>
              <a:rPr lang="en-US" dirty="0" smtClean="0"/>
              <a:t>Reverse</a:t>
            </a:r>
          </a:p>
          <a:p>
            <a:r>
              <a:rPr lang="ru-RU" dirty="0" smtClean="0"/>
              <a:t>Сортировка - </a:t>
            </a:r>
            <a:r>
              <a:rPr lang="en-US" dirty="0" smtClean="0"/>
              <a:t>Sort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28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Использование методов класса </a:t>
            </a:r>
            <a:r>
              <a:rPr lang="ru-RU" altLang="ru-RU" sz="2000" b="1" dirty="0" err="1" smtClean="0"/>
              <a:t>Array</a:t>
            </a:r>
            <a:r>
              <a:rPr lang="ru-RU" altLang="ru-RU" sz="2000" b="1" dirty="0" smtClean="0"/>
              <a:t> </a:t>
            </a:r>
            <a:endParaRPr lang="ru-RU" sz="2000" b="1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44983"/>
            <a:ext cx="8435975" cy="598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916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Прямоугольные массивы </a:t>
            </a:r>
            <a:endParaRPr lang="ru-RU" sz="2000" b="1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95921"/>
            <a:ext cx="8507412" cy="569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792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679450"/>
            <a:ext cx="8620125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394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pPr algn="l"/>
            <a:r>
              <a:rPr lang="ru-RU" altLang="ru-RU" sz="2000" b="1" dirty="0" smtClean="0"/>
              <a:t>Пример</a:t>
            </a:r>
            <a:endParaRPr lang="ru-RU" sz="2000" b="1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3450635" cy="376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-23695"/>
            <a:ext cx="5181600" cy="693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0141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754"/>
            <a:ext cx="4992687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7132637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6932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609013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13176"/>
            <a:ext cx="8613775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7088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Ступенчатые массивы</a:t>
            </a:r>
            <a:endParaRPr lang="ru-RU" sz="2000" b="1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" y="476672"/>
            <a:ext cx="8713787" cy="209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6480175" cy="333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2618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Описание ступенчатого массива</a:t>
            </a:r>
            <a:endParaRPr lang="ru-RU" sz="2000" b="1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33296"/>
            <a:ext cx="8713788" cy="555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10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pPr algn="l"/>
            <a:r>
              <a:rPr lang="ru-RU" altLang="ru-RU" sz="2000" b="1" dirty="0"/>
              <a:t>Пример</a:t>
            </a:r>
            <a:endParaRPr lang="ru-RU" sz="2000" b="1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77175"/>
            <a:ext cx="8435975" cy="546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898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pPr algn="l"/>
            <a:r>
              <a:rPr lang="ru-RU" altLang="ru-RU" sz="2000" b="1" dirty="0" smtClean="0"/>
              <a:t>Пример</a:t>
            </a:r>
            <a:endParaRPr lang="ru-RU" sz="2000" b="1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6" y="1146184"/>
            <a:ext cx="8620491" cy="492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924944"/>
            <a:ext cx="8218487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75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Эффективность работы с двумерными массивами</a:t>
            </a:r>
            <a:endParaRPr lang="ru-RU" sz="2000" b="1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34" y="830605"/>
            <a:ext cx="7752381" cy="548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Строки в </a:t>
            </a:r>
            <a:r>
              <a:rPr lang="en-US" altLang="ru-RU" sz="2000" b="1" dirty="0" smtClean="0"/>
              <a:t>C#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dirty="0" smtClean="0"/>
              <a:t>String</a:t>
            </a:r>
            <a:endParaRPr lang="en-US" altLang="ru-RU" dirty="0" smtClean="0"/>
          </a:p>
          <a:p>
            <a:r>
              <a:rPr lang="en-US" altLang="ru-RU" dirty="0" err="1" smtClean="0"/>
              <a:t>StringBuilder</a:t>
            </a:r>
            <a:endParaRPr lang="ru-RU" alt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7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Строки типа </a:t>
            </a:r>
            <a:r>
              <a:rPr lang="ru-RU" altLang="ru-RU" sz="2000" b="1" dirty="0" err="1" smtClean="0"/>
              <a:t>string</a:t>
            </a:r>
            <a:r>
              <a:rPr lang="ru-RU" altLang="ru-RU" sz="2000" b="1" dirty="0" smtClean="0"/>
              <a:t> </a:t>
            </a:r>
            <a:endParaRPr lang="ru-RU" sz="2000" b="1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03018"/>
            <a:ext cx="8785225" cy="554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6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Операции для строк</a:t>
            </a:r>
            <a:endParaRPr lang="ru-RU" sz="2000" b="1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48677"/>
            <a:ext cx="8435975" cy="544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4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Некоторые элементы класса </a:t>
            </a:r>
            <a:r>
              <a:rPr lang="ru-RU" altLang="ru-RU" sz="2000" b="1" dirty="0" err="1" smtClean="0"/>
              <a:t>System.String</a:t>
            </a:r>
            <a:r>
              <a:rPr lang="ru-RU" altLang="ru-RU" sz="2000" b="1" dirty="0" smtClean="0"/>
              <a:t> </a:t>
            </a:r>
            <a:endParaRPr lang="ru-RU" sz="2000" b="1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0" y="558796"/>
            <a:ext cx="8565622" cy="5956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8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508000"/>
            <a:ext cx="8742363" cy="584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9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Пример</a:t>
            </a:r>
            <a:endParaRPr lang="ru-RU" sz="2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836613"/>
            <a:ext cx="8555037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string s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= "прекрасная королева Изольда";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s 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string sub =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s.Substring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( 3 ).Remove( 12, 2 );         // 1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sub 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string[] mas =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s.Split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(' ');                               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// 2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string joined =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string.Join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"! ", mas 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joined );</a:t>
            </a: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прекрасная королева Изольда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красная корова Изольда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прекрасная! королева! Изольда </a:t>
            </a:r>
          </a:p>
        </p:txBody>
      </p:sp>
    </p:spTree>
    <p:extLst>
      <p:ext uri="{BB962C8B-B14F-4D97-AF65-F5344CB8AC3E}">
        <p14:creationId xmlns:p14="http://schemas.microsoft.com/office/powerpoint/2010/main" val="22033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Статический </a:t>
            </a:r>
            <a:r>
              <a:rPr lang="en-US" dirty="0" err="1" smtClean="0"/>
              <a:t>String.Format</a:t>
            </a:r>
            <a:r>
              <a:rPr lang="en-US" dirty="0" smtClean="0"/>
              <a:t>(&lt;</a:t>
            </a:r>
            <a:r>
              <a:rPr lang="ru-RU" dirty="0" smtClean="0"/>
              <a:t>форматная строка</a:t>
            </a:r>
            <a:r>
              <a:rPr lang="en-US" dirty="0" smtClean="0"/>
              <a:t>&gt;</a:t>
            </a:r>
            <a:r>
              <a:rPr lang="ru-RU" dirty="0" smtClean="0"/>
              <a:t>, </a:t>
            </a:r>
            <a:r>
              <a:rPr lang="en-US" dirty="0" smtClean="0"/>
              <a:t>&lt;</a:t>
            </a:r>
            <a:r>
              <a:rPr lang="ru-RU" dirty="0" smtClean="0"/>
              <a:t>параметры</a:t>
            </a:r>
            <a:r>
              <a:rPr lang="en-US" dirty="0" smtClean="0"/>
              <a:t>&gt;)</a:t>
            </a:r>
            <a:endParaRPr lang="ru-RU" dirty="0" smtClean="0"/>
          </a:p>
          <a:p>
            <a:r>
              <a:rPr lang="ru-RU" dirty="0" smtClean="0"/>
              <a:t>Есть ряд перегруженных методов, отличающихся количеством и типами параметров</a:t>
            </a:r>
          </a:p>
          <a:p>
            <a:r>
              <a:rPr lang="ru-RU" dirty="0" smtClean="0"/>
              <a:t>Примеры: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decimal </a:t>
            </a:r>
            <a:r>
              <a:rPr lang="en-US" dirty="0"/>
              <a:t>temp = 20.4m;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string </a:t>
            </a:r>
            <a:r>
              <a:rPr lang="en-US" dirty="0"/>
              <a:t>s = </a:t>
            </a:r>
            <a:r>
              <a:rPr lang="en-US" dirty="0" err="1"/>
              <a:t>String.Format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"The temperature is {0}°C."</a:t>
            </a:r>
            <a:r>
              <a:rPr lang="en-US" dirty="0"/>
              <a:t>, temp);</a:t>
            </a:r>
          </a:p>
          <a:p>
            <a:pPr marL="457200" lvl="1" indent="0">
              <a:buNone/>
            </a:pPr>
            <a:r>
              <a:rPr lang="en-US" dirty="0" err="1"/>
              <a:t>Console.WriteLine</a:t>
            </a:r>
            <a:r>
              <a:rPr lang="en-US" dirty="0"/>
              <a:t>(s</a:t>
            </a:r>
            <a:r>
              <a:rPr lang="en-US" dirty="0" smtClean="0"/>
              <a:t>);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// Displays 'The temperature is 20.4°C.'</a:t>
            </a:r>
            <a:endParaRPr lang="ru-RU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r>
              <a:rPr lang="en-US" dirty="0" smtClean="0"/>
              <a:t>s </a:t>
            </a:r>
            <a:r>
              <a:rPr lang="en-US" dirty="0"/>
              <a:t>= </a:t>
            </a:r>
            <a:r>
              <a:rPr lang="en-US" dirty="0" err="1"/>
              <a:t>String.Format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"At {0}, the temperature is {1}°C</a:t>
            </a:r>
            <a:r>
              <a:rPr lang="en-US" dirty="0" smtClean="0">
                <a:solidFill>
                  <a:schemeClr val="accent2"/>
                </a:solidFill>
              </a:rPr>
              <a:t>."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DateTime.Now</a:t>
            </a:r>
            <a:r>
              <a:rPr lang="en-US" dirty="0"/>
              <a:t>, </a:t>
            </a:r>
            <a:r>
              <a:rPr lang="en-US" dirty="0" smtClean="0"/>
              <a:t>temp);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 err="1"/>
              <a:t>Console.WriteLine</a:t>
            </a:r>
            <a:r>
              <a:rPr lang="en-US" dirty="0"/>
              <a:t>(s);</a:t>
            </a:r>
            <a:endParaRPr lang="ru-RU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'At </a:t>
            </a:r>
            <a:r>
              <a:rPr lang="en-US" dirty="0">
                <a:solidFill>
                  <a:srgbClr val="00B050"/>
                </a:solidFill>
              </a:rPr>
              <a:t>4/10/2015 9:29:41 AM, the temperature is 20.4°C</a:t>
            </a:r>
            <a:r>
              <a:rPr lang="en-US" dirty="0" smtClean="0">
                <a:solidFill>
                  <a:srgbClr val="00B050"/>
                </a:solidFill>
              </a:rPr>
              <a:t>.‘</a:t>
            </a:r>
            <a:endParaRPr lang="ru-RU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271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pPr algn="l"/>
            <a:r>
              <a:rPr lang="ru-RU" altLang="ru-RU" sz="2000" b="1" dirty="0" smtClean="0"/>
              <a:t>Пример</a:t>
            </a:r>
            <a:endParaRPr lang="ru-RU" sz="2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388" y="836613"/>
            <a:ext cx="9361487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double a = 12.234;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 = 29;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" a = {</a:t>
            </a:r>
            <a:r>
              <a:rPr kumimoji="0" lang="en-US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,6: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  b = {</a:t>
            </a:r>
            <a:r>
              <a:rPr kumimoji="0" lang="en-US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,2: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X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}", a, b );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" a = {</a:t>
            </a:r>
            <a:r>
              <a:rPr kumimoji="0" lang="en-US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,6:0.##}  b = {</a:t>
            </a:r>
            <a:r>
              <a:rPr kumimoji="0" lang="en-US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,5:0.# ' </a:t>
            </a:r>
            <a:r>
              <a:rPr kumimoji="0" lang="ru-RU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руб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 '}", a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(" a = {</a:t>
            </a:r>
            <a:r>
              <a:rPr kumimoji="0" lang="en-US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3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  b = {</a:t>
            </a:r>
            <a:r>
              <a:rPr kumimoji="0" lang="en-US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3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}", a, b);</a:t>
            </a: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 = 12,23p.  b = 1D</a:t>
            </a: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 =  12,23  b = 29  руб.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 = 12,</a:t>
            </a:r>
            <a:r>
              <a:rPr kumimoji="0" lang="ru-RU" altLang="ru-RU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234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b = </a:t>
            </a:r>
            <a:r>
              <a:rPr kumimoji="0" lang="ru-RU" altLang="ru-RU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029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ru-RU" altLang="ru-RU" sz="2000" b="0" i="0" u="sng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{n[,m][:</a:t>
            </a:r>
            <a:r>
              <a:rPr kumimoji="0" lang="ru-RU" altLang="ru-RU" sz="2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спецификатор_формата</a:t>
            </a:r>
            <a:r>
              <a:rPr kumimoji="0" lang="ru-RU" altLang="ru-RU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[число]]}</a:t>
            </a:r>
          </a:p>
        </p:txBody>
      </p:sp>
    </p:spTree>
    <p:extLst>
      <p:ext uri="{BB962C8B-B14F-4D97-AF65-F5344CB8AC3E}">
        <p14:creationId xmlns:p14="http://schemas.microsoft.com/office/powerpoint/2010/main" val="409588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Вызов метода </a:t>
            </a:r>
            <a:endParaRPr lang="ru-RU" sz="2000" b="1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435975" cy="341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05064"/>
            <a:ext cx="7566025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8953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Спецификаторы формата для строк </a:t>
            </a:r>
            <a:endParaRPr lang="ru-RU" sz="2000" b="1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72903"/>
            <a:ext cx="8435975" cy="5872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1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Примеры пользовательских шаблонов </a:t>
            </a:r>
            <a:endParaRPr lang="ru-RU" sz="2000" b="1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62870"/>
            <a:ext cx="8640762" cy="549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Класс </a:t>
            </a:r>
            <a:r>
              <a:rPr lang="ru-RU" altLang="ru-RU" sz="2000" b="1" dirty="0" err="1" smtClean="0"/>
              <a:t>StringBuilder</a:t>
            </a:r>
            <a:r>
              <a:rPr lang="ru-RU" altLang="ru-RU" sz="2000" b="1" dirty="0" smtClean="0"/>
              <a:t> </a:t>
            </a:r>
            <a:endParaRPr lang="ru-RU" sz="2000" b="1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56193"/>
            <a:ext cx="8507412" cy="543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3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Основные элементы класса </a:t>
            </a:r>
            <a:r>
              <a:rPr lang="ru-RU" altLang="ru-RU" sz="2000" b="1" dirty="0" err="1" smtClean="0"/>
              <a:t>System.Text.StringBuilder</a:t>
            </a:r>
            <a:r>
              <a:rPr lang="ru-RU" altLang="ru-RU" sz="2000" b="1" dirty="0" smtClean="0"/>
              <a:t> </a:t>
            </a:r>
            <a:endParaRPr lang="ru-RU" sz="2000" b="1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20600"/>
            <a:ext cx="8713788" cy="577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9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pPr algn="l"/>
            <a:r>
              <a:rPr lang="ru-RU" altLang="ru-RU" sz="2000" b="1" dirty="0" smtClean="0"/>
              <a:t>Пример</a:t>
            </a:r>
            <a:endParaRPr lang="ru-RU" sz="2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836613"/>
            <a:ext cx="8555037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Write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"Введите зарплату: " );</a:t>
            </a:r>
          </a:p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double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salary =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double.Parse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Console.ReadLine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() );</a:t>
            </a:r>
          </a:p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StringBuilder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 = new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StringBuilder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();</a:t>
            </a:r>
          </a:p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Append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"зарплата " );</a:t>
            </a:r>
          </a:p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AppendFormat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"{0, 6: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 - в год {1, 6: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}", </a:t>
            </a:r>
          </a:p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              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salary, salary * 12 ); </a:t>
            </a:r>
          </a:p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a );</a:t>
            </a:r>
          </a:p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a.Replace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"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р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.", "</a:t>
            </a:r>
            <a:r>
              <a:rPr kumimoji="0" lang="ru-RU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тыс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.$"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);</a:t>
            </a:r>
          </a:p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"А лучше было бы: " + a );</a:t>
            </a:r>
          </a:p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Введите зарплату: 3500</a:t>
            </a:r>
          </a:p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зарплата 3 500,00р. - в год 42 000,00р.</a:t>
            </a:r>
          </a:p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А лучше было бы: зарплата 3 500,00тыс.$ - в год 42 000,00тыс.$</a:t>
            </a:r>
          </a:p>
        </p:txBody>
      </p:sp>
    </p:spTree>
    <p:extLst>
      <p:ext uri="{BB962C8B-B14F-4D97-AF65-F5344CB8AC3E}">
        <p14:creationId xmlns:p14="http://schemas.microsoft.com/office/powerpoint/2010/main" val="3642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Пример передачи параметров</a:t>
            </a:r>
            <a:endParaRPr lang="ru-RU" sz="2000" b="1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2" y="620713"/>
            <a:ext cx="8434520" cy="597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70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Способы передачи параметров и их типы</a:t>
            </a:r>
            <a:endParaRPr lang="ru-RU" sz="2000" b="1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79835"/>
            <a:ext cx="8785225" cy="558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837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1377</Words>
  <Application>Microsoft Office PowerPoint</Application>
  <PresentationFormat>Экран (4:3)</PresentationFormat>
  <Paragraphs>403</Paragraphs>
  <Slides>74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80" baseType="lpstr">
      <vt:lpstr>Arial</vt:lpstr>
      <vt:lpstr>Calibri</vt:lpstr>
      <vt:lpstr>Menlo</vt:lpstr>
      <vt:lpstr>Verdana</vt:lpstr>
      <vt:lpstr>Wingdings</vt:lpstr>
      <vt:lpstr>Тема Office</vt:lpstr>
      <vt:lpstr>Вспоминаем прошлую лекцию</vt:lpstr>
      <vt:lpstr>Методы </vt:lpstr>
      <vt:lpstr>Синтаксис метода</vt:lpstr>
      <vt:lpstr>Примеры методов</vt:lpstr>
      <vt:lpstr>Параметры методов</vt:lpstr>
      <vt:lpstr>Пример</vt:lpstr>
      <vt:lpstr>Вызов метода </vt:lpstr>
      <vt:lpstr>Пример передачи параметров</vt:lpstr>
      <vt:lpstr>Способы передачи параметров и их типы</vt:lpstr>
      <vt:lpstr>Пример: параметры-значения и ссылки ref</vt:lpstr>
      <vt:lpstr>Пример: выходные параметры out</vt:lpstr>
      <vt:lpstr>Правила применения параметров</vt:lpstr>
      <vt:lpstr>Ключевое слово this </vt:lpstr>
      <vt:lpstr>Использование явного this</vt:lpstr>
      <vt:lpstr>Конструкторы</vt:lpstr>
      <vt:lpstr>Пример класса с конструктором</vt:lpstr>
      <vt:lpstr>Пример класса с двумя конструкторами</vt:lpstr>
      <vt:lpstr>Цепочка конструкторов.</vt:lpstr>
      <vt:lpstr>Сквозной пример класса</vt:lpstr>
      <vt:lpstr>Статические классы и члены статических классов</vt:lpstr>
      <vt:lpstr>Статические классы и члены статических классов</vt:lpstr>
      <vt:lpstr>Статические классы и члены статических классов</vt:lpstr>
      <vt:lpstr>Статические классы и члены статических классов</vt:lpstr>
      <vt:lpstr>Статические классы и члены статических классов</vt:lpstr>
      <vt:lpstr>Статические классы и члены статических классов</vt:lpstr>
      <vt:lpstr>Презентация PowerPoint</vt:lpstr>
      <vt:lpstr>Презентация PowerPoint</vt:lpstr>
      <vt:lpstr>Презентация PowerPoint</vt:lpstr>
      <vt:lpstr>Статические члены</vt:lpstr>
      <vt:lpstr>Статические члены</vt:lpstr>
      <vt:lpstr>Презентация PowerPoint</vt:lpstr>
      <vt:lpstr>Свойства класса static</vt:lpstr>
      <vt:lpstr>Презентация PowerPoint</vt:lpstr>
      <vt:lpstr>Презентация PowerPoint</vt:lpstr>
      <vt:lpstr>Операторы</vt:lpstr>
      <vt:lpstr>Свойства</vt:lpstr>
      <vt:lpstr>Вложенные типы</vt:lpstr>
      <vt:lpstr>Массивы и строки</vt:lpstr>
      <vt:lpstr>Презентация PowerPoint</vt:lpstr>
      <vt:lpstr>Создание массива</vt:lpstr>
      <vt:lpstr>Размещение массивов в памяти</vt:lpstr>
      <vt:lpstr>Размерность массива</vt:lpstr>
      <vt:lpstr>Действия с массивами</vt:lpstr>
      <vt:lpstr>Одномерные массивы </vt:lpstr>
      <vt:lpstr>Пример (не лучший способ)</vt:lpstr>
      <vt:lpstr>Презентация PowerPoint</vt:lpstr>
      <vt:lpstr>Оператор foreach (упрощенно)</vt:lpstr>
      <vt:lpstr>Программа с использованием foreach</vt:lpstr>
      <vt:lpstr>Массивы и цикл foreach - детали</vt:lpstr>
      <vt:lpstr>Внутреннее устройство цикла foreach</vt:lpstr>
      <vt:lpstr>Некоторые методы и свойства класса Array</vt:lpstr>
      <vt:lpstr>Использование методов класса Array </vt:lpstr>
      <vt:lpstr>Прямоугольные массивы </vt:lpstr>
      <vt:lpstr>Презентация PowerPoint</vt:lpstr>
      <vt:lpstr>Пример</vt:lpstr>
      <vt:lpstr>Презентация PowerPoint</vt:lpstr>
      <vt:lpstr>Презентация PowerPoint</vt:lpstr>
      <vt:lpstr>Ступенчатые массивы</vt:lpstr>
      <vt:lpstr>Описание ступенчатого массива</vt:lpstr>
      <vt:lpstr>Пример</vt:lpstr>
      <vt:lpstr>Эффективность работы с двумерными массивами</vt:lpstr>
      <vt:lpstr>Строки в C#</vt:lpstr>
      <vt:lpstr>Строки типа string </vt:lpstr>
      <vt:lpstr>Операции для строк</vt:lpstr>
      <vt:lpstr>Некоторые элементы класса System.String </vt:lpstr>
      <vt:lpstr>Презентация PowerPoint</vt:lpstr>
      <vt:lpstr>Пример</vt:lpstr>
      <vt:lpstr>Форматирование строк</vt:lpstr>
      <vt:lpstr>Пример</vt:lpstr>
      <vt:lpstr>Спецификаторы формата для строк </vt:lpstr>
      <vt:lpstr>Примеры пользовательских шаблонов </vt:lpstr>
      <vt:lpstr>Класс StringBuilder </vt:lpstr>
      <vt:lpstr>Основные элементы класса System.Text.StringBuilder </vt:lpstr>
      <vt:lpstr>Пример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исключительных ситуаций</dc:title>
  <dc:creator>Nella</dc:creator>
  <cp:lastModifiedBy>Vsevolod Pelipas</cp:lastModifiedBy>
  <cp:revision>76</cp:revision>
  <dcterms:created xsi:type="dcterms:W3CDTF">2014-09-29T10:21:18Z</dcterms:created>
  <dcterms:modified xsi:type="dcterms:W3CDTF">2015-10-09T19:52:32Z</dcterms:modified>
</cp:coreProperties>
</file>