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268" r:id="rId21"/>
    <p:sldId id="269" r:id="rId22"/>
    <p:sldId id="270" r:id="rId23"/>
    <p:sldId id="271" r:id="rId24"/>
    <p:sldId id="272" r:id="rId25"/>
    <p:sldId id="329" r:id="rId26"/>
    <p:sldId id="330" r:id="rId27"/>
    <p:sldId id="331" r:id="rId28"/>
    <p:sldId id="332" r:id="rId29"/>
    <p:sldId id="333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85" r:id="rId74"/>
    <p:sldId id="386" r:id="rId75"/>
    <p:sldId id="387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A17F9-E9AD-4106-8EBB-1ECD43EFEB9B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80B2-B2CB-4261-A2D1-AEB65474D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8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80B2-B2CB-4261-A2D1-AEB65474D4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7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925D7-009C-4A71-8EB7-6A741FEC5AC0}" type="slidenum">
              <a:rPr lang="ru-RU" altLang="ru-RU">
                <a:solidFill>
                  <a:prstClr val="black"/>
                </a:solidFill>
              </a:rPr>
              <a:pPr/>
              <a:t>35</a:t>
            </a:fld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793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6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34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3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6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0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4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6441-298B-4A76-A6C0-36300E326D66}" type="datetimeFigureOut">
              <a:rPr lang="ru-RU" smtClean="0"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F7B5-0D00-4102-96BD-600933B07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4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b="1" dirty="0" smtClean="0"/>
              <a:t>Перегрузка методов и операций класса. Рекурсивные методы, методы с переменным числом параметров. Индексаторы. Деструкторы.</a:t>
            </a:r>
            <a:br>
              <a:rPr lang="ru-RU" altLang="ru-RU" b="1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6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Методы с переменным количеством аргументов</a:t>
            </a:r>
            <a:endParaRPr lang="ru-RU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5922" y="593725"/>
            <a:ext cx="8843962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Class1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public static double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Average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params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[] a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(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a.Length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== 0 ) 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    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throw new Exception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"Недостаточно аргументов");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double sum =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foreach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elem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in a ) sum +=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elem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return sum /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a.Length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static void Main()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{   try 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[] a = { 10, 20, 30 };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Average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a ) );            // 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[] b = { -11, -4, 12, 14, 32, -1, 28 };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Average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b ) );            // 2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short z = 1, e = 13;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byte v = 100;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Average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z, e, v ) );      // 3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Average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 );              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catch( Exception e ) {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e.Message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); </a:t>
            </a:r>
            <a:r>
              <a:rPr kumimoji="0" lang="ru-RU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return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}}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11863" y="1989138"/>
            <a:ext cx="2978150" cy="1474787"/>
          </a:xfrm>
          <a:prstGeom prst="rect">
            <a:avLst/>
          </a:prstGeom>
          <a:solidFill>
            <a:srgbClr val="FFFFFF">
              <a:alpha val="4196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Результат: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38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" algn="l"/>
                <a:tab pos="482600" algn="l"/>
                <a:tab pos="727075" algn="l"/>
                <a:tab pos="971550" algn="l"/>
                <a:tab pos="1216025" algn="l"/>
                <a:tab pos="1462088" algn="l"/>
                <a:tab pos="1709738" algn="l"/>
                <a:tab pos="1955800" algn="l"/>
                <a:tab pos="2200275" algn="l"/>
                <a:tab pos="2444750" algn="l"/>
                <a:tab pos="2689225" algn="l"/>
                <a:tab pos="2933700" algn="l"/>
                <a:tab pos="3179763" algn="l"/>
                <a:tab pos="3424238" algn="l"/>
                <a:tab pos="3668713" algn="l"/>
                <a:tab pos="3913188" algn="l"/>
                <a:tab pos="4159250" algn="l"/>
                <a:tab pos="4403725" algn="l"/>
              </a:tabLst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Недостаточно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3531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Метод </a:t>
            </a:r>
            <a:r>
              <a:rPr lang="ru-RU" sz="2000" b="1" dirty="0" err="1"/>
              <a:t>Main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Метод, которому передается управление после запуска программы, должен иметь имя </a:t>
            </a:r>
            <a:r>
              <a:rPr lang="ru-RU" dirty="0" err="1"/>
              <a:t>Мain</a:t>
            </a:r>
            <a:r>
              <a:rPr lang="ru-RU" dirty="0"/>
              <a:t> и быть статическим. Он может </a:t>
            </a:r>
            <a:r>
              <a:rPr lang="ru-RU" i="1" dirty="0"/>
              <a:t>принимать параметры</a:t>
            </a:r>
            <a:r>
              <a:rPr lang="ru-RU" dirty="0"/>
              <a:t> из внешнего окружения и </a:t>
            </a:r>
            <a:r>
              <a:rPr lang="ru-RU" i="1" dirty="0"/>
              <a:t>возвращать значение</a:t>
            </a:r>
            <a:r>
              <a:rPr lang="ru-RU" dirty="0"/>
              <a:t> в вызвавшую среду. Предусматривается два варианта метода — с параметрами и без параметров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// без параметров: </a:t>
            </a:r>
            <a:endParaRPr lang="en-US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static 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тип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 Main() { ...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static void Main() { ...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// 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с параметрами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:static 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тип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Main( string[] 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args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) { /* ... */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static void Main( string[] 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args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) { /* ... 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*/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91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Метод </a:t>
            </a:r>
            <a:r>
              <a:rPr lang="ru-RU" sz="2000" b="1" dirty="0" err="1" smtClean="0"/>
              <a:t>Main</a:t>
            </a:r>
            <a:r>
              <a:rPr lang="en-US" sz="2000" b="1" dirty="0" smtClean="0"/>
              <a:t>. </a:t>
            </a:r>
            <a:r>
              <a:rPr lang="ru-RU" sz="2000" b="1" dirty="0" smtClean="0"/>
              <a:t>Пример с параметрами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using System;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namespace ConsoleApplication1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{   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     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class Class1    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    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{   </a:t>
            </a:r>
            <a:endParaRPr lang="ru-RU" dirty="0">
              <a:solidFill>
                <a:srgbClr val="8B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	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static void Main( string[] 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args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)        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	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{            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	    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foreach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( string 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arg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in 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args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)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  </a:t>
            </a:r>
          </a:p>
          <a:p>
            <a:pPr marL="0" indent="0">
              <a:buNone/>
            </a:pPr>
            <a:r>
              <a:rPr lang="ru-RU" dirty="0">
                <a:solidFill>
                  <a:srgbClr val="8B0000"/>
                </a:solidFill>
                <a:latin typeface="Times New Roman"/>
              </a:rPr>
              <a:t>	</a:t>
            </a:r>
            <a:r>
              <a:rPr lang="ru-RU" dirty="0" smtClean="0">
                <a:solidFill>
                  <a:srgbClr val="8B0000"/>
                </a:solidFill>
                <a:latin typeface="Times New Roman"/>
              </a:rPr>
              <a:t>	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Console.WriteLine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( 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arg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);            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	    </a:t>
            </a:r>
            <a:r>
              <a:rPr lang="en-US" dirty="0" err="1" smtClean="0">
                <a:solidFill>
                  <a:srgbClr val="8B0000"/>
                </a:solidFill>
                <a:effectLst/>
                <a:latin typeface="Times New Roman"/>
              </a:rPr>
              <a:t>Console.Read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();        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B0000"/>
                </a:solidFill>
                <a:latin typeface="Times New Roman"/>
              </a:rPr>
              <a:t>	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}    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latin typeface="Times New Roman"/>
              </a:rPr>
              <a:t>    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}</a:t>
            </a:r>
            <a:endParaRPr lang="ru-RU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32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Индексаторы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/>
              <a:t>Индексатор</a:t>
            </a:r>
            <a:r>
              <a:rPr lang="ru-RU" dirty="0"/>
              <a:t> представляет собой разновидность свойства. Если у класса есть скрытое </a:t>
            </a:r>
            <a:r>
              <a:rPr lang="ru-RU" i="1" dirty="0"/>
              <a:t>поле</a:t>
            </a:r>
            <a:r>
              <a:rPr lang="ru-RU" dirty="0"/>
              <a:t>, представляющее собой </a:t>
            </a:r>
            <a:r>
              <a:rPr lang="ru-RU" i="1" dirty="0"/>
              <a:t>массив</a:t>
            </a:r>
            <a:r>
              <a:rPr lang="ru-RU" dirty="0"/>
              <a:t>, то с помощью индексатора можно обратиться к элементу этого массива, используя </a:t>
            </a:r>
            <a:r>
              <a:rPr lang="ru-RU" i="1" dirty="0"/>
              <a:t>имя объекта</a:t>
            </a:r>
            <a:r>
              <a:rPr lang="ru-RU" dirty="0"/>
              <a:t> и номер элемента массива в квадратных скобках. </a:t>
            </a:r>
            <a:endParaRPr lang="en-US" dirty="0" smtClean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атрибуты спецификаторы тип </a:t>
            </a:r>
            <a:r>
              <a:rPr lang="ru-RU" dirty="0" err="1">
                <a:solidFill>
                  <a:srgbClr val="0070C0"/>
                </a:solidFill>
              </a:rPr>
              <a:t>this</a:t>
            </a:r>
            <a:r>
              <a:rPr lang="ru-RU" dirty="0">
                <a:solidFill>
                  <a:srgbClr val="0070C0"/>
                </a:solidFill>
              </a:rPr>
              <a:t> [ </a:t>
            </a:r>
            <a:r>
              <a:rPr lang="ru-RU" dirty="0" err="1">
                <a:solidFill>
                  <a:srgbClr val="0070C0"/>
                </a:solidFill>
              </a:rPr>
              <a:t>список_параметров</a:t>
            </a:r>
            <a:r>
              <a:rPr lang="ru-RU" dirty="0">
                <a:solidFill>
                  <a:srgbClr val="0070C0"/>
                </a:solidFill>
              </a:rPr>
              <a:t> ]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  </a:t>
            </a:r>
            <a:r>
              <a:rPr lang="ru-RU" dirty="0" err="1">
                <a:solidFill>
                  <a:srgbClr val="0070C0"/>
                </a:solidFill>
              </a:rPr>
              <a:t>get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код_доступа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  </a:t>
            </a:r>
            <a:r>
              <a:rPr lang="ru-RU" dirty="0" err="1">
                <a:solidFill>
                  <a:srgbClr val="0070C0"/>
                </a:solidFill>
              </a:rPr>
              <a:t>set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код_доступа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77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Индексаторы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507288" cy="63093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 smtClean="0"/>
              <a:t>StringStorage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smtClean="0"/>
              <a:t>string[]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smtClean="0"/>
              <a:t>string[100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  </a:t>
            </a:r>
            <a:r>
              <a:rPr lang="en-US" dirty="0"/>
              <a:t>public </a:t>
            </a:r>
            <a:r>
              <a:rPr lang="en-US" dirty="0" smtClean="0"/>
              <a:t>string </a:t>
            </a:r>
            <a:r>
              <a:rPr lang="en-US" dirty="0"/>
              <a:t>this[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get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	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return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		</a:t>
            </a:r>
            <a:r>
              <a:rPr lang="en-US" dirty="0" smtClean="0"/>
              <a:t>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ru-RU" dirty="0" smtClean="0"/>
              <a:t>	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ru-RU" dirty="0" smtClean="0"/>
              <a:t>		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value;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8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Индексаторы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StringStorage</a:t>
            </a:r>
            <a:r>
              <a:rPr lang="en-US" dirty="0" smtClean="0"/>
              <a:t> </a:t>
            </a:r>
            <a:r>
              <a:rPr lang="en-US" dirty="0" err="1" smtClean="0"/>
              <a:t>stringStorage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StringStorage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stringStorage</a:t>
            </a:r>
            <a:r>
              <a:rPr lang="en-US" dirty="0" smtClean="0"/>
              <a:t>[</a:t>
            </a:r>
            <a:r>
              <a:rPr lang="en-US" dirty="0" smtClean="0"/>
              <a:t>0] </a:t>
            </a:r>
            <a:r>
              <a:rPr lang="en-US" dirty="0"/>
              <a:t>= "Hello, World";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	</a:t>
            </a:r>
            <a:r>
              <a:rPr lang="en-US" dirty="0" err="1"/>
              <a:t>System.Console.WriteLine</a:t>
            </a:r>
            <a:r>
              <a:rPr lang="en-US" dirty="0"/>
              <a:t>(</a:t>
            </a:r>
            <a:r>
              <a:rPr lang="en-US" dirty="0" err="1"/>
              <a:t>stringStorage</a:t>
            </a:r>
            <a:r>
              <a:rPr lang="en-US" dirty="0"/>
              <a:t>[0</a:t>
            </a:r>
            <a:r>
              <a:rPr lang="en-US" dirty="0" smtClean="0"/>
              <a:t>]);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Output:</a:t>
            </a:r>
          </a:p>
          <a:p>
            <a:pPr marL="0" indent="0">
              <a:buNone/>
            </a:pPr>
            <a:r>
              <a:rPr lang="en-US" dirty="0"/>
              <a:t>// Hello, World.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31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Свойства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Свойство — это член, предоставляющий гибкий механизм для чтения, записи или вычисления значения частного (</a:t>
            </a:r>
            <a:r>
              <a:rPr lang="ru-RU" dirty="0" err="1"/>
              <a:t>private</a:t>
            </a:r>
            <a:r>
              <a:rPr lang="ru-RU" dirty="0"/>
              <a:t>) поля. Свойства можно использовать, как если бы они являлись открытыми членами данных, хотя в действительности они являются специальными методами, называемыми </a:t>
            </a:r>
            <a:r>
              <a:rPr lang="ru-RU" i="1" dirty="0"/>
              <a:t>методами доступа</a:t>
            </a:r>
            <a:r>
              <a:rPr lang="ru-RU" dirty="0"/>
              <a:t>. Это обеспечивает простой доступ к данным и позволяет повысить уровень безопасности и гибкости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40456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Свойства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8686800" cy="597666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Свойства позволяют классу предоставлять общий способ получения и задания значений, скрывая при этом код реализации или проверки.</a:t>
            </a:r>
          </a:p>
          <a:p>
            <a:r>
              <a:rPr lang="ru-RU" dirty="0"/>
              <a:t>Метод доступа свойства </a:t>
            </a:r>
            <a:r>
              <a:rPr lang="ru-RU" dirty="0" err="1"/>
              <a:t>get</a:t>
            </a:r>
            <a:r>
              <a:rPr lang="ru-RU" dirty="0"/>
              <a:t> используется для возврата значения свойства, а метод доступа </a:t>
            </a:r>
            <a:r>
              <a:rPr lang="ru-RU" dirty="0" err="1" smtClean="0"/>
              <a:t>se</a:t>
            </a:r>
            <a:r>
              <a:rPr lang="en-US" dirty="0" smtClean="0"/>
              <a:t>t</a:t>
            </a:r>
            <a:r>
              <a:rPr lang="ru-RU" dirty="0"/>
              <a:t> используется для назначения нового значения. Эти методы доступа могут иметь различные уровни доступа. Дополнительные сведения см. в разделе </a:t>
            </a:r>
            <a:r>
              <a:rPr lang="ru-RU" dirty="0" smtClean="0"/>
              <a:t>Ключевое </a:t>
            </a:r>
            <a:r>
              <a:rPr lang="ru-RU" dirty="0"/>
              <a:t>слово </a:t>
            </a:r>
            <a:r>
              <a:rPr lang="ru-RU" dirty="0" err="1" smtClean="0"/>
              <a:t>value</a:t>
            </a:r>
            <a:r>
              <a:rPr lang="en-US" dirty="0" smtClean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для определения значения, присваиваемого методом доступа </a:t>
            </a:r>
            <a:r>
              <a:rPr lang="ru-RU" b="1" dirty="0" err="1"/>
              <a:t>set</a:t>
            </a:r>
            <a:r>
              <a:rPr lang="ru-RU" dirty="0"/>
              <a:t>.</a:t>
            </a:r>
          </a:p>
          <a:p>
            <a:r>
              <a:rPr lang="ru-RU" dirty="0"/>
              <a:t>Свойства, которые не реализуют метод доступа </a:t>
            </a:r>
            <a:r>
              <a:rPr lang="ru-RU" b="1" dirty="0" err="1"/>
              <a:t>set</a:t>
            </a:r>
            <a:r>
              <a:rPr lang="ru-RU" dirty="0"/>
              <a:t>, доступны только для чтения.</a:t>
            </a:r>
          </a:p>
          <a:p>
            <a:r>
              <a:rPr lang="ru-RU" dirty="0"/>
              <a:t>Для простых свойств, не требующих пользовательского кода метода доступа, рассмотрите возможность использования автоматически реализуемых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65234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Свойства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964488" cy="6381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TimePeriod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private double seconds;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double Hours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get { return seconds / 3600; }</a:t>
            </a:r>
          </a:p>
          <a:p>
            <a:pPr marL="0" indent="0">
              <a:buNone/>
            </a:pPr>
            <a:r>
              <a:rPr lang="en-US" dirty="0"/>
              <a:t>        set { seconds = value * 3600;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3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Свойства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645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TimePeriod</a:t>
            </a:r>
            <a:r>
              <a:rPr lang="en-US" dirty="0"/>
              <a:t> t = new </a:t>
            </a:r>
            <a:r>
              <a:rPr lang="en-US" dirty="0" err="1"/>
              <a:t>TimePeriod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t.Hours</a:t>
            </a:r>
            <a:r>
              <a:rPr lang="en-US" dirty="0" smtClean="0"/>
              <a:t> </a:t>
            </a:r>
            <a:r>
              <a:rPr lang="en-US" dirty="0"/>
              <a:t>= 24;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System.Console.WriteLine</a:t>
            </a:r>
            <a:r>
              <a:rPr lang="en-US" dirty="0"/>
              <a:t>("Time in hours: " + </a:t>
            </a:r>
            <a:r>
              <a:rPr lang="en-US" dirty="0" err="1"/>
              <a:t>t.Hours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Output: Time in hours: 24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86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/>
              <a:t>Перегрузка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579296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Использование нескольких методов с одним и тем же именем, но различными типами параметров называется </a:t>
            </a:r>
            <a:r>
              <a:rPr lang="ru-RU" b="1" i="1" dirty="0"/>
              <a:t>перегрузкой методов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i="1" dirty="0"/>
              <a:t>Компилятор</a:t>
            </a:r>
            <a:r>
              <a:rPr lang="ru-RU" dirty="0"/>
              <a:t> определяет, какой именно метод требуется вызвать, по типу фактических параметров. Этот процесс называется </a:t>
            </a:r>
            <a:r>
              <a:rPr lang="ru-RU" i="1" dirty="0"/>
              <a:t>разрешением</a:t>
            </a:r>
            <a:r>
              <a:rPr lang="ru-RU" dirty="0"/>
              <a:t> (</a:t>
            </a:r>
            <a:r>
              <a:rPr lang="ru-RU" i="1" dirty="0" err="1"/>
              <a:t>resolution</a:t>
            </a:r>
            <a:r>
              <a:rPr lang="ru-RU" dirty="0"/>
              <a:t>) перегрузки. Тип возвращаемого методом значения в разрешении не участвует. Механизм разрешения основан на достаточно сложном наборе правил, смысл которых сводится к тому, чтобы использовать метод с наиболее подходящими аргументами и выдать сообщение, если такой не найдется.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51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Операции класса 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692150"/>
            <a:ext cx="8772525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 С# можно переопределить для своих классов действие большинства операций. Это позволяет применять экземпляры объектов в составе выражений аналогично переменным стандартных типов:</a:t>
            </a:r>
            <a:endParaRPr kumimoji="0" lang="en-US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MyObject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a, b, c;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...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+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                // операция сложения класса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MyObject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Определение собственных операций класса называют </a:t>
            </a:r>
            <a:r>
              <a:rPr kumimoji="0" lang="ru-RU" altLang="ru-RU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перегрузкой операций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Операции класса описываются с помощью методов специального вида (</a:t>
            </a:r>
            <a:r>
              <a:rPr kumimoji="0" lang="ru-RU" altLang="ru-RU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функций-операций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):</a:t>
            </a:r>
            <a:endParaRPr kumimoji="0" lang="ru-RU" alt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3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</a:t>
            </a: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public static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объявитель_операции</a:t>
            </a:r>
            <a:r>
              <a:rPr kumimoji="0" lang="ru-RU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 тело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Например: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public static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MyObject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operator --(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MyObject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 )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 … }</a:t>
            </a: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 C# три вида операций класса: унарные, бинарные и операции преобразования типа.</a:t>
            </a:r>
          </a:p>
        </p:txBody>
      </p:sp>
    </p:spTree>
    <p:extLst>
      <p:ext uri="{BB962C8B-B14F-4D97-AF65-F5344CB8AC3E}">
        <p14:creationId xmlns:p14="http://schemas.microsoft.com/office/powerpoint/2010/main" val="278928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>
                <a:latin typeface="Arial" charset="0"/>
              </a:rPr>
              <a:t>Общие правила описания операций класса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35183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операция должна быть описана как открытый статический метод класса (спецификаторы </a:t>
            </a:r>
            <a:r>
              <a:rPr kumimoji="0" lang="ru-RU" alt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 static</a:t>
            </a: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параметры в операцию должны передаваться </a:t>
            </a:r>
            <a:r>
              <a:rPr kumimoji="0" lang="ru-RU" alt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по значению</a:t>
            </a: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(то есть не должны предваряться ключевыми словами ref или out);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сигнатуры всех операций класса должны различаться;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типы, используемые в операции, должны иметь не меньшие права доступа, чем сама операция (то есть должны быть доступны при использовании операции).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6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Унарные операции 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388" y="548680"/>
            <a:ext cx="8964612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Можно определять: </a:t>
            </a:r>
            <a:r>
              <a:rPr kumimoji="0" lang="ru-RU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+     -     !     ~     ++     --     </a:t>
            </a:r>
            <a:r>
              <a:rPr kumimoji="0" lang="ru-RU" altLang="ru-R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true</a:t>
            </a:r>
            <a:r>
              <a:rPr kumimoji="0" lang="ru-RU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</a:t>
            </a:r>
            <a:r>
              <a:rPr kumimoji="0" lang="ru-RU" altLang="ru-R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false</a:t>
            </a:r>
            <a:endParaRPr kumimoji="0" lang="ru-RU" alt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Примеры заголовков:</a:t>
            </a:r>
            <a:endParaRPr kumimoji="0" lang="en-US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 static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operator +(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MyObject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 )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унарный плюс</a:t>
            </a:r>
            <a:endParaRPr kumimoji="0" lang="en-US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 static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MyObject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operator --(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MyObject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 )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декремент</a:t>
            </a:r>
            <a:endParaRPr kumimoji="0" lang="en-US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Параметр</a:t>
            </a:r>
            <a:r>
              <a:rPr kumimoji="0" lang="ru-RU" altLang="ru-RU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должен иметь тип этого класса.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Операция должна возвращать: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для операций +, -, ! и ~ величину любого типа;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для операций ++ и -- величину типа класса, для которого она определяется.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ru-RU" altLang="ru-RU" sz="2000" kern="0" dirty="0" smtClean="0">
                <a:solidFill>
                  <a:srgbClr val="000000"/>
                </a:solidFill>
                <a:latin typeface="Verdana"/>
              </a:rPr>
              <a:t>Бинарные операции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ru-RU" altLang="ru-RU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не должны изменять значение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передаваемых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им </a:t>
            </a:r>
            <a:r>
              <a:rPr kumimoji="0" lang="ru-RU" altLang="ru-RU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операндов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Операция, возвращающая величину типа класса, для которого она определяется, должна создать новый объект этого класса, выполнить с ним необходимые действия и передать его в качестве результата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С унарными – могут быть варианты.</a:t>
            </a:r>
            <a:endParaRPr kumimoji="0" lang="ru-RU" alt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Префиксный и постфиксный инкремент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декремент не различаются </a:t>
            </a:r>
          </a:p>
        </p:txBody>
      </p:sp>
    </p:spTree>
    <p:extLst>
      <p:ext uri="{BB962C8B-B14F-4D97-AF65-F5344CB8AC3E}">
        <p14:creationId xmlns:p14="http://schemas.microsoft.com/office/powerpoint/2010/main" val="3223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Пример унарной операции класса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555037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Monster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public static Monster operator ++(Monster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Monster temp = new Monster();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temp.health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.health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+ 1;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return temp;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Monster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vasia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new Monster();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++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vasia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vasia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++;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…</a:t>
            </a: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99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Применение операций преобразования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555037" cy="324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10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Неявное преобразование</a:t>
            </a: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выполняется автоматически: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при присваивании объекта переменной целевого типа;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при использовании объекта в выражении, содержащем переменные целевого типа;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при передаче объекта в метод на место параметра целевого типа;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при явном приведении типа.</a:t>
            </a:r>
            <a:endParaRPr kumimoji="0" lang="ru-RU" altLang="ru-RU" sz="20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Явное преобразование</a:t>
            </a: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выполняется при использовании операции приведения типа.</a:t>
            </a: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757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Неявное преобразование типа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8579296" cy="6381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Digit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public Digit(double d) { </a:t>
            </a:r>
            <a:r>
              <a:rPr lang="en-US" sz="2400" dirty="0" err="1"/>
              <a:t>val</a:t>
            </a:r>
            <a:r>
              <a:rPr lang="en-US" sz="2400" dirty="0"/>
              <a:t> = d; }</a:t>
            </a:r>
          </a:p>
          <a:p>
            <a:pPr marL="0" indent="0">
              <a:buNone/>
            </a:pPr>
            <a:r>
              <a:rPr lang="en-US" sz="2400" dirty="0"/>
              <a:t>    public double 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// ...other </a:t>
            </a:r>
            <a:r>
              <a:rPr lang="en-US" sz="2400" dirty="0" smtClean="0"/>
              <a:t>members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// User-defined conversion from Digit to double</a:t>
            </a:r>
          </a:p>
          <a:p>
            <a:pPr marL="0" indent="0">
              <a:buNone/>
            </a:pPr>
            <a:r>
              <a:rPr lang="en-US" sz="2400" dirty="0"/>
              <a:t>    public static implicit operator double(Digit d)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d.val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//  User-defined conversion from double to Digit</a:t>
            </a:r>
          </a:p>
          <a:p>
            <a:pPr marL="0" indent="0">
              <a:buNone/>
            </a:pPr>
            <a:r>
              <a:rPr lang="en-US" sz="2400" dirty="0"/>
              <a:t>    public static implicit operator Digit(double d)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return new Digit(d</a:t>
            </a:r>
            <a:r>
              <a:rPr lang="en-US" sz="2400" dirty="0" smtClean="0"/>
              <a:t>);   }}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81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Неявное преобразование типа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6336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Main(string[] args)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Digit dig = new Digit(7);</a:t>
            </a:r>
          </a:p>
          <a:p>
            <a:pPr marL="0" indent="0">
              <a:buNone/>
            </a:pPr>
            <a:r>
              <a:rPr lang="en-US" dirty="0"/>
              <a:t>        //This call invokes the implicit "double" operator</a:t>
            </a:r>
          </a:p>
          <a:p>
            <a:pPr marL="0" indent="0">
              <a:buNone/>
            </a:pPr>
            <a:r>
              <a:rPr lang="en-US" dirty="0"/>
              <a:t>        double </a:t>
            </a:r>
            <a:r>
              <a:rPr lang="en-US" dirty="0" err="1"/>
              <a:t>num</a:t>
            </a:r>
            <a:r>
              <a:rPr lang="en-US" dirty="0"/>
              <a:t> = dig;</a:t>
            </a:r>
          </a:p>
          <a:p>
            <a:pPr marL="0" indent="0">
              <a:buNone/>
            </a:pPr>
            <a:r>
              <a:rPr lang="en-US" dirty="0"/>
              <a:t>        //This call invokes the implicit "Digit" operator</a:t>
            </a:r>
          </a:p>
          <a:p>
            <a:pPr marL="0" indent="0">
              <a:buNone/>
            </a:pPr>
            <a:r>
              <a:rPr lang="en-US" dirty="0"/>
              <a:t>        Digit dig2 = 12;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num</a:t>
            </a:r>
            <a:r>
              <a:rPr lang="en-US" dirty="0"/>
              <a:t> = {0} dig2 = {1}", </a:t>
            </a:r>
            <a:r>
              <a:rPr lang="en-US" dirty="0" err="1"/>
              <a:t>num</a:t>
            </a:r>
            <a:r>
              <a:rPr lang="en-US" dirty="0"/>
              <a:t>, dig2.val);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80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Явное преобразование типов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// Must be defined inside a class called Fahrenheit:</a:t>
            </a:r>
          </a:p>
          <a:p>
            <a:pPr marL="0" indent="0">
              <a:buNone/>
            </a:pPr>
            <a:r>
              <a:rPr lang="en-US" sz="2800" dirty="0"/>
              <a:t>public static explicit operator Celsius(Fahrenheit </a:t>
            </a:r>
            <a:r>
              <a:rPr lang="en-US" sz="2800" dirty="0" err="1"/>
              <a:t>fahr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return new Celsius((5.0f / 9.0f) * (</a:t>
            </a:r>
            <a:r>
              <a:rPr lang="en-US" sz="2800" dirty="0" err="1"/>
              <a:t>fahr.degrees</a:t>
            </a:r>
            <a:r>
              <a:rPr lang="en-US" sz="2800" dirty="0"/>
              <a:t> - 32));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Fahrenheit </a:t>
            </a:r>
            <a:r>
              <a:rPr lang="en-US" sz="2800" dirty="0" err="1"/>
              <a:t>fahr</a:t>
            </a:r>
            <a:r>
              <a:rPr lang="en-US" sz="2800" dirty="0"/>
              <a:t> = new Fahrenheit(100.0f);</a:t>
            </a:r>
          </a:p>
          <a:p>
            <a:pPr marL="0" indent="0">
              <a:buNone/>
            </a:pPr>
            <a:r>
              <a:rPr lang="en-US" sz="2800" dirty="0" err="1"/>
              <a:t>Console.Write</a:t>
            </a:r>
            <a:r>
              <a:rPr lang="en-US" sz="2800" dirty="0"/>
              <a:t>("{0} Fahrenheit", </a:t>
            </a:r>
            <a:r>
              <a:rPr lang="en-US" sz="2800" dirty="0" err="1"/>
              <a:t>fahr.Degrees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Celsius c = (Celsius)</a:t>
            </a:r>
            <a:r>
              <a:rPr lang="en-US" sz="2800" dirty="0" err="1"/>
              <a:t>fahr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621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Деструкторы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6264696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В C# существует специальный вид метода, называемый </a:t>
            </a:r>
            <a:r>
              <a:rPr lang="ru-RU" sz="2800" i="1" dirty="0"/>
              <a:t>деструктором</a:t>
            </a:r>
            <a:r>
              <a:rPr lang="ru-RU" sz="2800" dirty="0"/>
              <a:t>. Он вызывается </a:t>
            </a:r>
            <a:r>
              <a:rPr lang="ru-RU" sz="2800" i="1" dirty="0"/>
              <a:t>сборщиком мусора</a:t>
            </a:r>
            <a:r>
              <a:rPr lang="ru-RU" sz="2800" dirty="0"/>
              <a:t> непосредственно перед удалением объекта из памяти. В деструкторе описываются действия, гарантирующие </a:t>
            </a:r>
            <a:r>
              <a:rPr lang="ru-RU" sz="2800" i="1" dirty="0"/>
              <a:t>корректность</a:t>
            </a:r>
            <a:r>
              <a:rPr lang="ru-RU" sz="2800" dirty="0"/>
              <a:t> последующего удаления объекта, например, проверяется, все ли ресурсы, используемые объектом, освобождены (файлы закрыты, </a:t>
            </a:r>
            <a:r>
              <a:rPr lang="ru-RU" sz="2800" i="1" dirty="0"/>
              <a:t>удаленное соединение</a:t>
            </a:r>
            <a:r>
              <a:rPr lang="ru-RU" sz="2800" dirty="0"/>
              <a:t> разорвано и т. п</a:t>
            </a:r>
            <a:r>
              <a:rPr lang="ru-RU" sz="2800" dirty="0" smtClean="0"/>
              <a:t>.)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C00000"/>
                </a:solidFill>
              </a:rPr>
              <a:t>[ атрибуты ] [ </a:t>
            </a:r>
            <a:r>
              <a:rPr lang="ru-RU" sz="2800" dirty="0" err="1">
                <a:solidFill>
                  <a:srgbClr val="C00000"/>
                </a:solidFill>
              </a:rPr>
              <a:t>extern</a:t>
            </a:r>
            <a:r>
              <a:rPr lang="ru-RU" sz="2800" dirty="0">
                <a:solidFill>
                  <a:srgbClr val="C00000"/>
                </a:solidFill>
              </a:rPr>
              <a:t> ] ~</a:t>
            </a:r>
            <a:r>
              <a:rPr lang="ru-RU" sz="2800" dirty="0" err="1">
                <a:solidFill>
                  <a:srgbClr val="C00000"/>
                </a:solidFill>
              </a:rPr>
              <a:t>имя_класса</a:t>
            </a:r>
            <a:r>
              <a:rPr lang="ru-RU" sz="2800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тело</a:t>
            </a:r>
            <a:endParaRPr lang="ru-RU" sz="2800" dirty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583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Деструкторы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6120680"/>
          </a:xfrm>
        </p:spPr>
        <p:txBody>
          <a:bodyPr/>
          <a:lstStyle/>
          <a:p>
            <a:r>
              <a:rPr lang="ru-RU" dirty="0"/>
              <a:t>В структурах определение деструкторов невозможно. Они применяются только в классах.</a:t>
            </a:r>
          </a:p>
          <a:p>
            <a:r>
              <a:rPr lang="ru-RU" dirty="0"/>
              <a:t>Класс может иметь только один деструктор.</a:t>
            </a:r>
          </a:p>
          <a:p>
            <a:r>
              <a:rPr lang="ru-RU" dirty="0"/>
              <a:t>Деструкторы не могут наследоваться или перегружаться.</a:t>
            </a:r>
          </a:p>
          <a:p>
            <a:r>
              <a:rPr lang="ru-RU" dirty="0"/>
              <a:t>Деструкторы невозможно вызвать. Они запускаются автоматически.</a:t>
            </a:r>
          </a:p>
          <a:p>
            <a:r>
              <a:rPr lang="ru-RU" dirty="0"/>
              <a:t>Деструктор не принимает модификаторы и не имеет параметров.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66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Перегрузка методов</a:t>
            </a:r>
            <a:r>
              <a:rPr lang="en-US" sz="2000" b="1" dirty="0" smtClean="0"/>
              <a:t>. </a:t>
            </a:r>
            <a:r>
              <a:rPr lang="ru-RU" sz="2000" b="1" dirty="0" smtClean="0"/>
              <a:t>Пример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435280" cy="6048672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rgbClr val="C00000"/>
                </a:solidFill>
              </a:rPr>
              <a:t>int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max(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a,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b 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  <a:endParaRPr lang="ru-RU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err="1" smtClean="0">
                <a:solidFill>
                  <a:srgbClr val="C00000"/>
                </a:solidFill>
              </a:rPr>
              <a:t>int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max(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a,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b,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c 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  <a:endParaRPr lang="ru-RU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err="1" smtClean="0">
                <a:solidFill>
                  <a:srgbClr val="C00000"/>
                </a:solidFill>
              </a:rPr>
              <a:t>int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max </a:t>
            </a:r>
            <a:r>
              <a:rPr lang="en-US" i="1" dirty="0">
                <a:solidFill>
                  <a:srgbClr val="C00000"/>
                </a:solidFill>
              </a:rPr>
              <a:t>(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a, string b 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C00000"/>
                </a:solidFill>
              </a:rPr>
              <a:t>int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max ( string b,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a 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  <a:endParaRPr lang="en-US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…………………………………………………………….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Console.WriteLine</a:t>
            </a:r>
            <a:r>
              <a:rPr lang="en-US" b="1" dirty="0">
                <a:solidFill>
                  <a:srgbClr val="C00000"/>
                </a:solidFill>
              </a:rPr>
              <a:t>( max( 1, </a:t>
            </a:r>
            <a:r>
              <a:rPr lang="en-US" b="1" dirty="0" smtClean="0">
                <a:solidFill>
                  <a:srgbClr val="C00000"/>
                </a:solidFill>
              </a:rPr>
              <a:t>2));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Console.WriteLine</a:t>
            </a:r>
            <a:r>
              <a:rPr lang="en-US" b="1" dirty="0">
                <a:solidFill>
                  <a:srgbClr val="C00000"/>
                </a:solidFill>
              </a:rPr>
              <a:t>( max( 1, </a:t>
            </a:r>
            <a:r>
              <a:rPr lang="en-US" b="1" dirty="0" smtClean="0">
                <a:solidFill>
                  <a:srgbClr val="C00000"/>
                </a:solidFill>
              </a:rPr>
              <a:t>2, 3));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Console.WriteLine</a:t>
            </a:r>
            <a:r>
              <a:rPr lang="en-US" b="1" dirty="0">
                <a:solidFill>
                  <a:srgbClr val="C00000"/>
                </a:solidFill>
              </a:rPr>
              <a:t>( max( 1, "2" ) 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Console.WriteLine</a:t>
            </a:r>
            <a:r>
              <a:rPr lang="en-US" b="1" dirty="0">
                <a:solidFill>
                  <a:srgbClr val="C00000"/>
                </a:solidFill>
              </a:rPr>
              <a:t>( max( "1", 2 ) );</a:t>
            </a:r>
            <a:endParaRPr lang="ru-RU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7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87624" y="1556792"/>
            <a:ext cx="662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Организация иерархий классов. Раннее и позднее связывание. Виртуальные методы. Абстрактные и бесплодные классы. Виды взаимоотношений между классами.</a:t>
            </a:r>
          </a:p>
        </p:txBody>
      </p:sp>
    </p:spTree>
    <p:extLst>
      <p:ext uri="{BB962C8B-B14F-4D97-AF65-F5344CB8AC3E}">
        <p14:creationId xmlns:p14="http://schemas.microsoft.com/office/powerpoint/2010/main" val="466041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Возможности наследования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55503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Наследование является мощнейшим инструментом ООП. Оно позволяет строить иерархии, в которых классы-потомки получают свойства классов-предков и могут дополнять их или изменять.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Наследование применяется для следующих взаимосвязанных целей: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исключения из программы повторяющихся фрагментов кода;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упрощения модификации программы;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упрощения создания новых программ на основе существующих.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Кроме того, наследование является единственной возможностью использовать объекты, исходный код которых недоступен, но в которые требуется внести изменения. </a:t>
            </a:r>
            <a:endParaRPr kumimoji="0" lang="en-US" altLang="ru-RU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2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Синтаксис. </a:t>
            </a:r>
            <a:r>
              <a:rPr lang="ru-RU" sz="2000" b="1" dirty="0"/>
              <a:t>Описание класса-потомка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388" y="836613"/>
            <a:ext cx="8843962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[ атрибуты ] [ спецификаторы ] </a:t>
            </a:r>
            <a:r>
              <a:rPr kumimoji="0" lang="ru-RU" altLang="ru-RU" sz="1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class</a:t>
            </a:r>
            <a:r>
              <a:rPr kumimoji="0" lang="ru-RU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 </a:t>
            </a:r>
            <a:r>
              <a:rPr kumimoji="0" lang="ru-RU" altLang="ru-RU" sz="1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имя_класса</a:t>
            </a:r>
            <a:r>
              <a:rPr kumimoji="0" lang="ru-RU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 [ </a:t>
            </a:r>
            <a:r>
              <a:rPr kumimoji="0" lang="ru-RU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:</a:t>
            </a:r>
            <a:r>
              <a:rPr kumimoji="0" lang="ru-RU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 </a:t>
            </a:r>
            <a:r>
              <a:rPr kumimoji="0" lang="ru-RU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предки</a:t>
            </a:r>
            <a:r>
              <a:rPr kumimoji="0" lang="ru-RU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 ]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_FuturaRound" pitchFamily="34" charset="-52"/>
                <a:ea typeface="+mn-ea"/>
                <a:cs typeface="+mn-cs"/>
              </a:rPr>
              <a:t>    тело класса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Monster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{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... //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кроме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private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и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public, 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используется 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protected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class Daemon : Monster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{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...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}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Класс в C# может иметь произвольное количество потомков </a:t>
            </a: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Класс может наследовать только от одного класса-предка и от  произвольного количества интерфейсов.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При наследовании потомок получает все элементы предка.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Элементы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private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не доступны потомку непосредственно.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Элементы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protected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доступны только потомкам.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8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Наследование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Обратите внимание, что слово "предки" присутствует в описании класса во множественном числе, хотя класс может иметь только одного предка. Причина в том, что класс наряду с единственным предком может наследовать от интерфейсов — специального вида классов, не имеющих реализации.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1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 smtClean="0"/>
              <a:t>Сквозной пример класса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04664"/>
            <a:ext cx="8579296" cy="61926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388" y="620713"/>
            <a:ext cx="4176712" cy="5976937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Monster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public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Monster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конструктор</a:t>
            </a:r>
            <a:endParaRPr kumimoji="0" lang="en-US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this.name  = "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Noname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";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this.health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100;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this.ammo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100;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public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Monster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string name ) : this()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{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this.name = name;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5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public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Monster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health,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ammo, string name 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{     this.name  = name;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this.health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health;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this.ammo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ammo;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public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Health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{          //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свойство</a:t>
            </a:r>
            <a:endParaRPr kumimoji="0" lang="en-US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{ return health;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{ if (value &gt; 0) health = value;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else           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health = 0;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56100" y="188913"/>
            <a:ext cx="4643437" cy="633571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public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int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Ammo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{          //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свойство</a:t>
            </a:r>
            <a:endParaRPr kumimoji="0" lang="en-US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get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{ return ammo;  }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set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{ if (value &gt; 0) ammo = value;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     else           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ammo = 0;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}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}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public string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Name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{          //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свойство</a:t>
            </a:r>
            <a:endParaRPr kumimoji="0" lang="en-US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get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{ return name;  }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}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public void Passport()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      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// 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метод</a:t>
            </a:r>
            <a:endParaRPr kumimoji="0" lang="en-US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{  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Console.WriteLine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 </a:t>
            </a:r>
            <a:endParaRPr kumimoji="0" lang="ru-RU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"Monster {0} \t health = {1} 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\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ammo = {2}", name, health, ammo );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}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public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override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string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ToString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(){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	string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buf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=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string.Format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 "Monster {0} \t health = {1} \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ammo = {2}", name, health, ammo);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return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buf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;  }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</a:t>
            </a:r>
            <a:r>
              <a: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</a:rPr>
              <a:t>string name;     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</a:rPr>
              <a:t>// private 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</a:rPr>
              <a:t>поля</a:t>
            </a:r>
            <a:endParaRPr kumimoji="0" lang="en-US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</a:rPr>
              <a:t>  </a:t>
            </a:r>
            <a:r>
              <a:rPr kumimoji="0" lang="en-US" altLang="ru-R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</a:rPr>
              <a:t>int</a:t>
            </a:r>
            <a:r>
              <a: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</a:rPr>
              <a:t> health, ammo;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}</a:t>
            </a:r>
            <a:endParaRPr kumimoji="0" lang="ru-RU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64-20DD-4F13-BECA-2520852289EA}" type="slidenum">
              <a:rPr lang="ru-RU" altLang="ru-RU">
                <a:solidFill>
                  <a:srgbClr val="000000"/>
                </a:solidFill>
              </a:rPr>
              <a:pPr/>
              <a:t>35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46" y="116632"/>
            <a:ext cx="8567737" cy="400110"/>
          </a:xfrm>
        </p:spPr>
        <p:txBody>
          <a:bodyPr/>
          <a:lstStyle/>
          <a:p>
            <a:r>
              <a:rPr lang="en-US" altLang="ru-RU" sz="2000" b="1" dirty="0">
                <a:solidFill>
                  <a:schemeClr val="tx1"/>
                </a:solidFill>
              </a:rPr>
              <a:t>Daemon,</a:t>
            </a:r>
            <a:r>
              <a:rPr lang="ru-RU" altLang="ru-RU" sz="2000" b="1" dirty="0">
                <a:solidFill>
                  <a:schemeClr val="tx1"/>
                </a:solidFill>
              </a:rPr>
              <a:t> наследник класса </a:t>
            </a:r>
            <a:r>
              <a:rPr lang="en-US" altLang="ru-RU" sz="2000" b="1" dirty="0">
                <a:solidFill>
                  <a:schemeClr val="tx1"/>
                </a:solidFill>
              </a:rPr>
              <a:t>Monster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13787" cy="5976938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class Daemon : Monster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public </a:t>
            </a:r>
            <a:r>
              <a:rPr lang="en-US" altLang="ru-RU" sz="1600">
                <a:solidFill>
                  <a:schemeClr val="hlink"/>
                </a:solidFill>
              </a:rPr>
              <a:t>Daemon()</a:t>
            </a:r>
            <a:r>
              <a:rPr lang="en-US" altLang="ru-RU" sz="1600"/>
              <a:t> {   brain = 1;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5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public </a:t>
            </a:r>
            <a:r>
              <a:rPr lang="en-US" altLang="ru-RU" sz="1600">
                <a:solidFill>
                  <a:schemeClr val="hlink"/>
                </a:solidFill>
              </a:rPr>
              <a:t>Daemon</a:t>
            </a:r>
            <a:r>
              <a:rPr lang="en-US" altLang="ru-RU" sz="1600"/>
              <a:t>( string name, int brain ) : </a:t>
            </a:r>
            <a:r>
              <a:rPr lang="en-US" altLang="ru-RU" sz="1600" b="1">
                <a:solidFill>
                  <a:schemeClr val="folHlink"/>
                </a:solidFill>
              </a:rPr>
              <a:t>base</a:t>
            </a:r>
            <a:r>
              <a:rPr lang="en-US" altLang="ru-RU" sz="1600"/>
              <a:t>( name )  this.brain = brain;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public </a:t>
            </a:r>
            <a:r>
              <a:rPr lang="en-US" altLang="ru-RU" sz="1600">
                <a:solidFill>
                  <a:schemeClr val="hlink"/>
                </a:solidFill>
              </a:rPr>
              <a:t>Daemon</a:t>
            </a:r>
            <a:r>
              <a:rPr lang="en-US" altLang="ru-RU" sz="1600"/>
              <a:t>( int health, int ammo, string name, int brain 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       : </a:t>
            </a:r>
            <a:r>
              <a:rPr lang="en-US" altLang="ru-RU" sz="1600" b="1">
                <a:solidFill>
                  <a:schemeClr val="folHlink"/>
                </a:solidFill>
              </a:rPr>
              <a:t>base</a:t>
            </a:r>
            <a:r>
              <a:rPr lang="en-US" altLang="ru-RU" sz="1600"/>
              <a:t>( health, ammo, name ) </a:t>
            </a:r>
            <a:r>
              <a:rPr lang="ru-RU" altLang="ru-RU" sz="1600"/>
              <a:t>   </a:t>
            </a:r>
            <a:r>
              <a:rPr lang="en-US" altLang="ru-RU" sz="1600"/>
              <a:t>{  this.brain = brain;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</a:t>
            </a:r>
            <a:r>
              <a:rPr lang="en-US" altLang="ru-RU" sz="1600" b="1">
                <a:solidFill>
                  <a:schemeClr val="folHlink"/>
                </a:solidFill>
              </a:rPr>
              <a:t>new</a:t>
            </a:r>
            <a:r>
              <a:rPr lang="en-US" altLang="ru-RU" sz="1600"/>
              <a:t> public void Passport()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      Console.WriteLine( "Daemon {0} \t health ={1} ammo ={2} brain ={3}",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           </a:t>
            </a:r>
            <a:r>
              <a:rPr lang="en-US" altLang="ru-RU" sz="1600" b="1"/>
              <a:t>N</a:t>
            </a:r>
            <a:r>
              <a:rPr lang="en-US" altLang="ru-RU" sz="1600"/>
              <a:t>ame, </a:t>
            </a:r>
            <a:r>
              <a:rPr lang="en-US" altLang="ru-RU" sz="1600" b="1"/>
              <a:t>H</a:t>
            </a:r>
            <a:r>
              <a:rPr lang="en-US" altLang="ru-RU" sz="1600"/>
              <a:t>ealth, </a:t>
            </a:r>
            <a:r>
              <a:rPr lang="en-US" altLang="ru-RU" sz="1600" b="1"/>
              <a:t>A</a:t>
            </a:r>
            <a:r>
              <a:rPr lang="en-US" altLang="ru-RU" sz="1600"/>
              <a:t>mmo, brain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/>
              <a:t>     </a:t>
            </a:r>
            <a:r>
              <a:rPr lang="en-US" altLang="ru-RU" sz="1600"/>
              <a:t>public void </a:t>
            </a:r>
            <a:r>
              <a:rPr lang="en-US" altLang="ru-RU" sz="1600" b="1">
                <a:solidFill>
                  <a:srgbClr val="006600"/>
                </a:solidFill>
              </a:rPr>
              <a:t>Think()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</a:t>
            </a:r>
            <a:r>
              <a:rPr lang="ru-RU" altLang="ru-RU" sz="1600"/>
              <a:t>  </a:t>
            </a:r>
            <a:r>
              <a:rPr lang="en-US" altLang="ru-RU" sz="1600"/>
              <a:t>   {  Console.Write( Name + " is"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       for ( int i = 0; i &lt; brain; ++i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             Console.Write( " thinking"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       Console.WriteLine( "..."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       </a:t>
            </a:r>
            <a:r>
              <a:rPr lang="ru-RU" altLang="ru-RU" sz="1600"/>
              <a:t>  </a:t>
            </a:r>
            <a:r>
              <a:rPr lang="en-US" altLang="ru-RU" sz="1600"/>
              <a:t>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/>
              <a:t> </a:t>
            </a:r>
            <a:r>
              <a:rPr lang="en-US" altLang="ru-RU" sz="1600"/>
              <a:t>    </a:t>
            </a:r>
            <a:r>
              <a:rPr lang="en-US" altLang="ru-RU" sz="1800" b="1">
                <a:solidFill>
                  <a:schemeClr val="hlink"/>
                </a:solidFill>
              </a:rPr>
              <a:t>int brain;        // закрытое поле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16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4787900" y="3141663"/>
            <a:ext cx="4176713" cy="33845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class Monster {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public </a:t>
            </a:r>
            <a:r>
              <a:rPr lang="en-US" altLang="ru-RU" sz="1600">
                <a:solidFill>
                  <a:srgbClr val="336699"/>
                </a:solidFill>
              </a:rPr>
              <a:t>Monster</a:t>
            </a:r>
            <a:r>
              <a:rPr lang="en-US" altLang="ru-RU" sz="1600">
                <a:solidFill>
                  <a:srgbClr val="000000"/>
                </a:solidFill>
              </a:rPr>
              <a:t>()</a:t>
            </a:r>
            <a:r>
              <a:rPr lang="ru-RU" altLang="ru-RU" sz="1600">
                <a:solidFill>
                  <a:srgbClr val="000000"/>
                </a:solidFill>
              </a:rPr>
              <a:t>      </a:t>
            </a:r>
            <a:r>
              <a:rPr lang="en-US" altLang="ru-RU" sz="1600">
                <a:solidFill>
                  <a:srgbClr val="000000"/>
                </a:solidFill>
              </a:rPr>
              <a:t>// </a:t>
            </a:r>
            <a:r>
              <a:rPr lang="ru-RU" altLang="ru-RU" sz="1600">
                <a:solidFill>
                  <a:srgbClr val="000000"/>
                </a:solidFill>
              </a:rPr>
              <a:t>конструктор</a:t>
            </a:r>
            <a:endParaRPr lang="en-US" altLang="ru-RU" sz="160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{ </a:t>
            </a:r>
            <a:r>
              <a:rPr lang="en-US" altLang="ru-RU" sz="1400">
                <a:solidFill>
                  <a:srgbClr val="000000"/>
                </a:solidFill>
              </a:rPr>
              <a:t>this.name  = "Noname";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400">
                <a:solidFill>
                  <a:srgbClr val="000000"/>
                </a:solidFill>
              </a:rPr>
              <a:t>       this.health = 100; this.ammo = 100;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}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public </a:t>
            </a:r>
            <a:r>
              <a:rPr lang="en-US" altLang="ru-RU" sz="1600">
                <a:solidFill>
                  <a:srgbClr val="336699"/>
                </a:solidFill>
              </a:rPr>
              <a:t>Monster</a:t>
            </a:r>
            <a:r>
              <a:rPr lang="en-US" altLang="ru-RU" sz="1600">
                <a:solidFill>
                  <a:srgbClr val="000000"/>
                </a:solidFill>
              </a:rPr>
              <a:t>( string name ) : this()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{   </a:t>
            </a:r>
            <a:r>
              <a:rPr lang="en-US" altLang="ru-RU" sz="1400">
                <a:solidFill>
                  <a:srgbClr val="000000"/>
                </a:solidFill>
              </a:rPr>
              <a:t>this.name = name;</a:t>
            </a:r>
            <a:r>
              <a:rPr lang="en-US" altLang="ru-RU" sz="1600">
                <a:solidFill>
                  <a:srgbClr val="000000"/>
                </a:solidFill>
              </a:rPr>
              <a:t>  }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public </a:t>
            </a:r>
            <a:r>
              <a:rPr lang="en-US" altLang="ru-RU" sz="1600">
                <a:solidFill>
                  <a:srgbClr val="336699"/>
                </a:solidFill>
              </a:rPr>
              <a:t>Monster</a:t>
            </a:r>
            <a:r>
              <a:rPr lang="en-US" altLang="ru-RU" sz="1600">
                <a:solidFill>
                  <a:srgbClr val="000000"/>
                </a:solidFill>
              </a:rPr>
              <a:t>( int health, int ammo, string name )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 {  </a:t>
            </a:r>
            <a:r>
              <a:rPr lang="en-US" altLang="ru-RU" sz="1400">
                <a:solidFill>
                  <a:srgbClr val="000000"/>
                </a:solidFill>
              </a:rPr>
              <a:t>this.name  = name;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400">
                <a:solidFill>
                  <a:srgbClr val="000000"/>
                </a:solidFill>
              </a:rPr>
              <a:t>          this.health = health;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400">
                <a:solidFill>
                  <a:srgbClr val="000000"/>
                </a:solidFill>
              </a:rPr>
              <a:t>          this.ammo = ammo;  </a:t>
            </a:r>
            <a:r>
              <a:rPr lang="en-US" altLang="ru-RU" sz="1600">
                <a:solidFill>
                  <a:srgbClr val="000000"/>
                </a:solidFill>
              </a:rPr>
              <a:t>    }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4716463" y="3357563"/>
            <a:ext cx="4248150" cy="28082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endParaRPr lang="en-US" altLang="ru-RU" sz="160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public void Passport()</a:t>
            </a:r>
            <a:r>
              <a:rPr lang="ru-RU" altLang="ru-RU" sz="1600">
                <a:solidFill>
                  <a:srgbClr val="000000"/>
                </a:solidFill>
              </a:rPr>
              <a:t>           </a:t>
            </a:r>
            <a:r>
              <a:rPr lang="en-US" altLang="ru-RU" sz="1600">
                <a:solidFill>
                  <a:srgbClr val="000000"/>
                </a:solidFill>
              </a:rPr>
              <a:t>// </a:t>
            </a:r>
            <a:r>
              <a:rPr lang="ru-RU" altLang="ru-RU" sz="1600">
                <a:solidFill>
                  <a:srgbClr val="000000"/>
                </a:solidFill>
              </a:rPr>
              <a:t>метод</a:t>
            </a:r>
            <a:endParaRPr lang="en-US" altLang="ru-RU" sz="160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 {   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  </a:t>
            </a:r>
            <a:r>
              <a:rPr lang="en-US" altLang="ru-RU" sz="1400">
                <a:solidFill>
                  <a:srgbClr val="000000"/>
                </a:solidFill>
              </a:rPr>
              <a:t>Console.WriteLine( </a:t>
            </a:r>
            <a:endParaRPr lang="ru-RU" altLang="ru-RU" sz="140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ru-RU" altLang="ru-RU" sz="1400">
                <a:solidFill>
                  <a:srgbClr val="000000"/>
                </a:solidFill>
              </a:rPr>
              <a:t>  </a:t>
            </a:r>
            <a:r>
              <a:rPr lang="en-US" altLang="ru-RU" sz="1400">
                <a:solidFill>
                  <a:srgbClr val="000000"/>
                </a:solidFill>
              </a:rPr>
              <a:t>        "Monster {0} \t health = {1} </a:t>
            </a:r>
            <a:r>
              <a:rPr lang="ru-RU" altLang="ru-RU" sz="1400">
                <a:solidFill>
                  <a:srgbClr val="000000"/>
                </a:solidFill>
              </a:rPr>
              <a:t>\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ru-RU" altLang="ru-RU" sz="1400">
                <a:solidFill>
                  <a:srgbClr val="000000"/>
                </a:solidFill>
              </a:rPr>
              <a:t>    </a:t>
            </a:r>
            <a:r>
              <a:rPr lang="en-US" altLang="ru-RU" sz="1400">
                <a:solidFill>
                  <a:srgbClr val="000000"/>
                </a:solidFill>
              </a:rPr>
              <a:t>      ammo = {2}", 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400">
                <a:solidFill>
                  <a:srgbClr val="000000"/>
                </a:solidFill>
              </a:rPr>
              <a:t>           name, health, ammo );</a:t>
            </a:r>
          </a:p>
          <a:p>
            <a:pPr fontAlgn="base">
              <a:lnSpc>
                <a:spcPct val="80000"/>
              </a:lnSpc>
              <a:buClr>
                <a:srgbClr val="9A0000"/>
              </a:buClr>
              <a:buFont typeface="Wingdings" pitchFamily="2" charset="2"/>
              <a:buNone/>
            </a:pPr>
            <a:r>
              <a:rPr lang="en-US" altLang="ru-RU" sz="1600">
                <a:solidFill>
                  <a:srgbClr val="000000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658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 animBg="1"/>
      <p:bldP spid="80904" grpId="1" animBg="1"/>
      <p:bldP spid="8090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618"/>
            <a:ext cx="8567737" cy="4001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chemeClr val="tx1"/>
                </a:solidFill>
              </a:rPr>
              <a:t>Конструкторы и наследование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5DC1-AAEA-4339-B744-DCA2BEE0E43C}" type="slidenum">
              <a:rPr lang="ru-RU" altLang="ru-RU" smtClean="0">
                <a:solidFill>
                  <a:srgbClr val="000000"/>
                </a:solidFill>
              </a:rPr>
              <a:pPr/>
              <a:t>36</a:t>
            </a:fld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7" y="889269"/>
            <a:ext cx="8614395" cy="55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4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504056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Вызов конструктора базового класса</a:t>
            </a:r>
            <a:endParaRPr lang="ru-RU" sz="20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5DC1-AAEA-4339-B744-DCA2BEE0E43C}" type="slidenum">
              <a:rPr lang="ru-RU" altLang="ru-RU" smtClean="0">
                <a:solidFill>
                  <a:srgbClr val="000000"/>
                </a:solidFill>
              </a:rPr>
              <a:pPr/>
              <a:t>37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55503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 Daemon( string name, int brain ) : </a:t>
            </a:r>
            <a:r>
              <a:rPr kumimoji="0" lang="en-US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base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name )        //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this.brain = brain;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}</a:t>
            </a:r>
            <a:endParaRPr kumimoji="0" lang="ru-RU" alt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 Daemon( int health, int ammo, string name, int brain 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: </a:t>
            </a:r>
            <a:r>
              <a:rPr kumimoji="0" lang="en-US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base</a:t>
            </a: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health, ammo, name )                                //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this.brain = brain;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}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2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Наследование полей и методов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548680"/>
            <a:ext cx="8555037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Поля, методы и свойства класса наследуются.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При желании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заменить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элемент базового класса новым элементом следует использовать ключевое слово </a:t>
            </a:r>
            <a:r>
              <a:rPr kumimoji="0" lang="ru-RU" altLang="ru-R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new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метод класса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Daemon (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дополнение функций предка)</a:t>
            </a:r>
            <a:endParaRPr kumimoji="0" lang="en-US" altLang="ru-RU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new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public void Passport()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</a:t>
            </a:r>
            <a:r>
              <a:rPr kumimoji="0" lang="en-US" altLang="ru-R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base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.Passport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();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использование функций предка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</a:t>
            </a:r>
            <a:r>
              <a:rPr kumimoji="0" lang="en-US" alt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Console.WriteLine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 brain );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дополнение</a:t>
            </a:r>
            <a:endParaRPr kumimoji="0" lang="en-US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8" y="4508500"/>
            <a:ext cx="5040312" cy="1971675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// 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метод класса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Daemon (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полная замена)</a:t>
            </a:r>
            <a:endParaRPr kumimoji="0" lang="en-US" alt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new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public void Passport() {</a:t>
            </a:r>
          </a:p>
          <a:p>
            <a:pPr marL="342900" marR="0" lvl="0" indent="-342900" defTabSz="91440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     </a:t>
            </a:r>
            <a:r>
              <a:rPr kumimoji="0" lang="en-US" alt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Console.WriteLine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 "Daemon {0} \t health ={1} ammo ={2} brain ={3}", 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          </a:t>
            </a:r>
            <a:r>
              <a: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N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ame, </a:t>
            </a:r>
            <a:r>
              <a: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H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ealth, </a:t>
            </a:r>
            <a:r>
              <a: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A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mmo, brain );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92725" y="3933825"/>
            <a:ext cx="3671888" cy="2447925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// </a:t>
            </a:r>
            <a:r>
              <a:rPr kumimoji="0" lang="ru-RU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метод класса </a:t>
            </a: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Monster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public void Passport()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{   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</a:t>
            </a:r>
            <a:r>
              <a:rPr kumimoji="0" lang="en-US" altLang="ru-RU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Console.WriteLine</a:t>
            </a:r>
            <a:r>
              <a:rPr kumimoji="0" lang="en-US" alt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 </a:t>
            </a:r>
            <a:endParaRPr kumimoji="0" lang="ru-RU" alt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</a:t>
            </a:r>
            <a:r>
              <a:rPr kumimoji="0" lang="en-US" alt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  "Monster {0} \t health = {1} </a:t>
            </a:r>
            <a:r>
              <a:rPr kumimoji="0" lang="ru-RU" alt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\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</a:t>
            </a:r>
            <a:r>
              <a:rPr kumimoji="0" lang="en-US" alt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ammo = {2}", 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     </a:t>
            </a:r>
            <a:r>
              <a:rPr kumimoji="0" lang="en-US" alt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name, health, ammo</a:t>
            </a:r>
            <a:r>
              <a:rPr kumimoji="0" lang="en-US" alt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);</a:t>
            </a:r>
          </a:p>
          <a:p>
            <a:pPr marL="342900" marR="0" lvl="0" indent="-342900" defTabSz="91440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90096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Совместимость типов при наследовании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Во</a:t>
            </a:r>
            <a:r>
              <a:rPr lang="ru-RU" dirty="0"/>
              <a:t> </a:t>
            </a:r>
            <a:r>
              <a:rPr lang="ru-RU" i="1" dirty="0"/>
              <a:t>время выполнения</a:t>
            </a:r>
            <a:r>
              <a:rPr lang="ru-RU" dirty="0"/>
              <a:t> программы объекты хранятся в отдельных переменных, массивах или других коллекциях. Во многих случаях удобно </a:t>
            </a:r>
            <a:r>
              <a:rPr lang="ru-RU" i="1" dirty="0"/>
              <a:t>оперировать объектами одной иерархии единообразно</a:t>
            </a:r>
            <a:r>
              <a:rPr lang="ru-RU" dirty="0"/>
              <a:t>, то есть использовать один и тот же программный код для работы с экземплярами разных классов. Это возможно благодаря тому, что </a:t>
            </a:r>
            <a:r>
              <a:rPr lang="ru-RU" i="1" dirty="0"/>
              <a:t>объекту базового класса можно присвоить объект производного класса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Перегрузка методов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9766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При вызове метода </a:t>
            </a:r>
            <a:r>
              <a:rPr lang="ru-RU" i="1" dirty="0" err="1">
                <a:solidFill>
                  <a:srgbClr val="C00000"/>
                </a:solidFill>
              </a:rPr>
              <a:t>max</a:t>
            </a:r>
            <a:r>
              <a:rPr lang="ru-RU" dirty="0"/>
              <a:t> </a:t>
            </a:r>
            <a:r>
              <a:rPr lang="ru-RU" i="1" dirty="0"/>
              <a:t>компилятор</a:t>
            </a:r>
            <a:r>
              <a:rPr lang="ru-RU" dirty="0"/>
              <a:t> выбирает вариант метода, соответствующий типу передаваемых в метод </a:t>
            </a:r>
            <a:r>
              <a:rPr lang="ru-RU" dirty="0" smtClean="0"/>
              <a:t>аргументов</a:t>
            </a:r>
            <a:r>
              <a:rPr lang="en-US" dirty="0" smtClean="0"/>
              <a:t>. </a:t>
            </a:r>
            <a:r>
              <a:rPr lang="ru-RU" dirty="0" smtClean="0"/>
              <a:t>Если </a:t>
            </a:r>
            <a:r>
              <a:rPr lang="ru-RU" dirty="0"/>
              <a:t>точного соответствия не найдено, выполняются </a:t>
            </a:r>
            <a:r>
              <a:rPr lang="ru-RU" i="1" dirty="0"/>
              <a:t>неявные преобразования типов</a:t>
            </a:r>
            <a:r>
              <a:rPr lang="ru-RU" dirty="0"/>
              <a:t> в соответствии с общими правилами. Если преобразование невозможно, выдается </a:t>
            </a:r>
            <a:r>
              <a:rPr lang="ru-RU" i="1" dirty="0"/>
              <a:t>сообщение об ошибке</a:t>
            </a:r>
            <a:r>
              <a:rPr lang="ru-RU" dirty="0"/>
              <a:t>. Если соответствие на одном и том же этапе может быть получено более чем одним способом, выбирается вариант, содержащий меньшее количество и длину преобразований. Если существует несколько вариантов, из которых невозможно выбрать лучший, выдается </a:t>
            </a:r>
            <a:r>
              <a:rPr lang="ru-RU" i="1" dirty="0"/>
              <a:t>сообщение об ошибке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69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Совместимость типов при наследовании</a:t>
            </a:r>
            <a:endParaRPr lang="ru-RU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0081" y="476672"/>
            <a:ext cx="884383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Переменной базового </a:t>
            </a: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класса можно присвоить объект производного класса:</a:t>
            </a:r>
          </a:p>
          <a:p>
            <a:pPr marL="808038" marR="0" lvl="1" indent="-2857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               предок     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           потомок</a:t>
            </a:r>
          </a:p>
          <a:p>
            <a:pPr marL="808038" marR="0" lvl="1" indent="-2857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ru-RU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  <a:p>
            <a:pPr marL="808038" marR="0" lvl="1" indent="-2857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Это делается для единообразной работы со всей иерархией</a:t>
            </a:r>
          </a:p>
          <a:p>
            <a:pPr marL="808038" marR="0" lvl="1" indent="-2857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При преобразовании программы из исходного кода в исполняемый используется </a:t>
            </a:r>
            <a:r>
              <a:rPr kumimoji="0" lang="ru-RU" alt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два механизма связывания</a:t>
            </a: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:</a:t>
            </a:r>
          </a:p>
          <a:p>
            <a:pPr marL="808038" marR="0" lvl="1" indent="-2857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раннее – </a:t>
            </a:r>
            <a:r>
              <a:rPr kumimoji="0" lang="en-US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early binding</a:t>
            </a: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– до выполнения программы</a:t>
            </a:r>
          </a:p>
          <a:p>
            <a:pPr marL="808038" marR="0" lvl="1" indent="-2857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позднее (динамическое)</a:t>
            </a:r>
            <a:r>
              <a:rPr kumimoji="0" lang="en-US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– late binding</a:t>
            </a:r>
            <a:r>
              <a:rPr kumimoji="0" lang="ru-RU" alt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– во время выполнения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306032" y="1341438"/>
            <a:ext cx="1295400" cy="4318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5660" y="116632"/>
            <a:ext cx="9189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Опишем</a:t>
            </a:r>
            <a:r>
              <a:rPr lang="ru-RU" sz="2000" dirty="0"/>
              <a:t> </a:t>
            </a:r>
            <a:r>
              <a:rPr lang="ru-RU" sz="2000" i="1" dirty="0"/>
              <a:t>массив</a:t>
            </a:r>
            <a:r>
              <a:rPr lang="ru-RU" sz="2000" dirty="0"/>
              <a:t> объектов базового класса и </a:t>
            </a:r>
            <a:r>
              <a:rPr lang="ru-RU" sz="2000" dirty="0" smtClean="0"/>
              <a:t>занесем </a:t>
            </a:r>
            <a:r>
              <a:rPr lang="ru-RU" sz="2000" dirty="0"/>
              <a:t>туда объекты производного класса</a:t>
            </a:r>
            <a:r>
              <a:rPr lang="ru-RU" sz="2000" dirty="0" smtClean="0"/>
              <a:t>. В </a:t>
            </a:r>
            <a:r>
              <a:rPr lang="ru-RU" sz="2000" dirty="0"/>
              <a:t>массиве типа </a:t>
            </a:r>
            <a:r>
              <a:rPr lang="ru-RU" sz="2000" dirty="0" err="1"/>
              <a:t>Monster</a:t>
            </a:r>
            <a:r>
              <a:rPr lang="ru-RU" sz="2000" dirty="0"/>
              <a:t> хранятся два объекта типа </a:t>
            </a:r>
            <a:r>
              <a:rPr lang="ru-RU" sz="2000" dirty="0" err="1"/>
              <a:t>Monster</a:t>
            </a:r>
            <a:r>
              <a:rPr lang="ru-RU" sz="2000" dirty="0"/>
              <a:t> и один </a:t>
            </a:r>
            <a:r>
              <a:rPr lang="ru-RU" sz="2000" dirty="0" smtClean="0"/>
              <a:t>— </a:t>
            </a:r>
            <a:r>
              <a:rPr lang="ru-RU" sz="2000" dirty="0" err="1" smtClean="0"/>
              <a:t>Daemon</a:t>
            </a:r>
            <a:r>
              <a:rPr lang="ru-RU" sz="20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7" y="1132295"/>
            <a:ext cx="107291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4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4578"/>
            <a:ext cx="1209734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28900" y="-6101367"/>
            <a:ext cx="68396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i="1" dirty="0">
                <a:solidFill>
                  <a:prstClr val="black"/>
                </a:solidFill>
              </a:rPr>
              <a:t>объект</a:t>
            </a:r>
            <a:r>
              <a:rPr lang="ru-RU" sz="3200" dirty="0">
                <a:solidFill>
                  <a:prstClr val="black"/>
                </a:solidFill>
              </a:rPr>
              <a:t> типа </a:t>
            </a:r>
            <a:r>
              <a:rPr lang="ru-RU" sz="3200" dirty="0" err="1">
                <a:solidFill>
                  <a:prstClr val="black"/>
                </a:solidFill>
              </a:rPr>
              <a:t>Daemon</a:t>
            </a:r>
            <a:r>
              <a:rPr lang="ru-RU" sz="3200" dirty="0">
                <a:solidFill>
                  <a:prstClr val="black"/>
                </a:solidFill>
              </a:rPr>
              <a:t> действительно можно поместить в </a:t>
            </a:r>
            <a:r>
              <a:rPr lang="ru-RU" sz="3200" i="1" dirty="0">
                <a:solidFill>
                  <a:prstClr val="black"/>
                </a:solidFill>
              </a:rPr>
              <a:t>массив</a:t>
            </a:r>
            <a:r>
              <a:rPr lang="ru-RU" sz="3200" dirty="0">
                <a:solidFill>
                  <a:prstClr val="black"/>
                </a:solidFill>
              </a:rPr>
              <a:t>, состоящий из элементов типа </a:t>
            </a:r>
            <a:r>
              <a:rPr lang="ru-RU" sz="3200" dirty="0" err="1">
                <a:solidFill>
                  <a:prstClr val="black"/>
                </a:solidFill>
              </a:rPr>
              <a:t>Monster</a:t>
            </a:r>
            <a:r>
              <a:rPr lang="ru-RU" sz="3200" dirty="0">
                <a:solidFill>
                  <a:prstClr val="black"/>
                </a:solidFill>
              </a:rPr>
              <a:t>, но для него вызываются только методы и свойства, унаследованные от предка. Это устраивает нас в операторе 2, а в операторах 1 и 3 хотелось бы, чтобы вызывался метод </a:t>
            </a:r>
            <a:r>
              <a:rPr lang="ru-RU" sz="3200" dirty="0" err="1">
                <a:solidFill>
                  <a:prstClr val="black"/>
                </a:solidFill>
              </a:rPr>
              <a:t>Passport</a:t>
            </a:r>
            <a:r>
              <a:rPr lang="ru-RU" sz="3200" dirty="0">
                <a:solidFill>
                  <a:prstClr val="black"/>
                </a:solidFill>
              </a:rPr>
              <a:t>, переопределенный в потомке.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268760"/>
            <a:ext cx="7272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/>
              <a:t>объект</a:t>
            </a:r>
            <a:r>
              <a:rPr lang="ru-RU" sz="2800" dirty="0"/>
              <a:t> типа </a:t>
            </a:r>
            <a:r>
              <a:rPr lang="ru-RU" sz="2800" dirty="0" err="1"/>
              <a:t>Daemon</a:t>
            </a:r>
            <a:r>
              <a:rPr lang="ru-RU" sz="2800" dirty="0"/>
              <a:t> действительно можно поместить в </a:t>
            </a:r>
            <a:r>
              <a:rPr lang="ru-RU" sz="2800" i="1" dirty="0"/>
              <a:t>массив</a:t>
            </a:r>
            <a:r>
              <a:rPr lang="ru-RU" sz="2800" dirty="0"/>
              <a:t>, состоящий из элементов типа </a:t>
            </a:r>
            <a:r>
              <a:rPr lang="ru-RU" sz="2800" dirty="0" err="1"/>
              <a:t>Monster</a:t>
            </a:r>
            <a:r>
              <a:rPr lang="ru-RU" sz="2800" dirty="0"/>
              <a:t>, но для него вызываются только методы и свойства, унаследованные от предка. Это устраивает нас в операторе 2, а в операторах 1 и 3 хотелось бы, чтобы вызывался метод </a:t>
            </a:r>
            <a:r>
              <a:rPr lang="ru-RU" sz="2800" dirty="0" err="1"/>
              <a:t>Passport</a:t>
            </a:r>
            <a:r>
              <a:rPr lang="ru-RU" sz="2800" dirty="0"/>
              <a:t>, переопределенный в потомке.</a:t>
            </a:r>
          </a:p>
        </p:txBody>
      </p:sp>
    </p:spTree>
    <p:extLst>
      <p:ext uri="{BB962C8B-B14F-4D97-AF65-F5344CB8AC3E}">
        <p14:creationId xmlns:p14="http://schemas.microsoft.com/office/powerpoint/2010/main" val="23404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Пример</a:t>
            </a:r>
            <a:r>
              <a:rPr lang="en-US" altLang="ru-RU" sz="2000" b="1" dirty="0" smtClean="0"/>
              <a:t> </a:t>
            </a:r>
            <a:r>
              <a:rPr lang="ru-RU" altLang="ru-RU" sz="2000" b="1" dirty="0" smtClean="0"/>
              <a:t>раннего связывания</a:t>
            </a:r>
            <a:endParaRPr lang="ru-RU" sz="2000" b="1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39998" y="512975"/>
            <a:ext cx="4247902" cy="5976516"/>
          </a:xfrm>
          <a:prstGeom prst="rect">
            <a:avLst/>
          </a:prstGeom>
          <a:solidFill>
            <a:srgbClr val="C0C0C0">
              <a:alpha val="32001"/>
            </a:srgbClr>
          </a:solidFill>
          <a:ln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</a:t>
            </a:r>
            <a:r>
              <a:rPr kumimoji="0" lang="en-US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T(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r>
              <a:rPr kumimoji="0" lang="ru-RU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 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this.i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draw { </a:t>
            </a:r>
            <a:r>
              <a:rPr kumimoji="0" lang="ru-RU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вывод 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"</a:t>
            </a:r>
            <a:r>
              <a:rPr kumimoji="0" lang="ru-RU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Т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T"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erase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move { erase, -&gt;, draw }</a:t>
            </a:r>
            <a:endParaRPr kumimoji="0" lang="ru-RU" altLang="ru-RU" sz="19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number 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{ </a:t>
            </a:r>
            <a:r>
              <a:rPr kumimoji="0" lang="ru-RU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вывод 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protected </a:t>
            </a:r>
            <a:r>
              <a:rPr kumimoji="0" lang="en-US" altLang="ru-RU" sz="1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  <a:endParaRPr kumimoji="0" lang="ru-RU" altLang="ru-RU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</a:t>
            </a:r>
            <a:r>
              <a:rPr kumimoji="0" lang="en-US" altLang="ru-RU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 : T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X(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 { 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this.i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= </a:t>
            </a:r>
            <a:r>
              <a:rPr kumimoji="0" lang="en-US" altLang="ru-RU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new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draw {</a:t>
            </a:r>
            <a:r>
              <a:rPr kumimoji="0" lang="ru-RU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вывод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"XX" 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new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erase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resize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  <a:endParaRPr kumimoji="0" lang="ru-RU" altLang="ru-RU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</a:t>
            </a:r>
            <a:r>
              <a:rPr kumimoji="0" lang="ru-RU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все методы </a:t>
            </a:r>
            <a:r>
              <a:rPr kumimoji="0" lang="en-US" alt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</a:t>
            </a:r>
            <a:endParaRPr kumimoji="0" lang="ru-RU" altLang="ru-RU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4787900" y="512975"/>
            <a:ext cx="4056063" cy="59039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//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одиночный объект: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= new X(15);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x.draw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();                       // XX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x.number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();                   // 15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x.move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()                       // 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TT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//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массив объектов баз. типа:</a:t>
            </a: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 mas = new T[n];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mas[0] = new T(10);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mas[1] = new T(20);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mas[2] = new 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X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(15);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mas[3] = new 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X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(25);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foreach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(T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in mas)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t.number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// 10   20   15   25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foreach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(T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in mas)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t.draw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// TT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TT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   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TT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   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Verdana" pitchFamily="34" charset="0"/>
              </a:rPr>
              <a:t>TT</a:t>
            </a:r>
            <a:endParaRPr kumimoji="0" lang="en-US" altLang="ru-RU" sz="1800" b="1" i="0" u="none" strike="noStrike" kern="0" cap="none" spc="0" normalizeH="0" baseline="0" noProof="0" dirty="0" smtClean="0">
              <a:ln>
                <a:noFill/>
              </a:ln>
              <a:solidFill>
                <a:srgbClr val="9A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//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t.resize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–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не работает</a:t>
            </a: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Раннее связывание</a:t>
            </a:r>
            <a:endParaRPr lang="ru-RU" sz="20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4213" y="2276475"/>
            <a:ext cx="2663825" cy="3168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800" b="1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Создание объекта </a:t>
            </a: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x </a:t>
            </a: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класса </a:t>
            </a: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X</a:t>
            </a:r>
            <a:endParaRPr lang="ru-RU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…</a:t>
            </a: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  x.draw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  x.number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  x.move</a:t>
            </a: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1400" b="1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1400" b="1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1400" b="1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3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650" y="1631950"/>
            <a:ext cx="35083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Arial" charset="0"/>
              </a:rPr>
              <a:t>Вызывающий метод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3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867400" y="1484313"/>
            <a:ext cx="23050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Arial" charset="0"/>
              </a:rPr>
              <a:t>методы класса 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67400" y="4149725"/>
            <a:ext cx="259238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Методы класса </a:t>
            </a: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X</a:t>
            </a:r>
            <a:endParaRPr lang="ru-RU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903913" y="2435225"/>
            <a:ext cx="1500187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erase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903913" y="2033588"/>
            <a:ext cx="1500187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draw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03913" y="2836863"/>
            <a:ext cx="1500187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move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03913" y="3238500"/>
            <a:ext cx="1500187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number</a:t>
            </a:r>
            <a:endParaRPr lang="ru-RU" altLang="ru-R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40425" y="5043488"/>
            <a:ext cx="1500188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erase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40425" y="4641850"/>
            <a:ext cx="1500188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draw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940425" y="5445125"/>
            <a:ext cx="1500188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resize</a:t>
            </a:r>
            <a:r>
              <a:rPr lang="ru-RU" altLang="ru-RU" sz="1400" b="1">
                <a:solidFill>
                  <a:srgbClr val="000000"/>
                </a:solidFill>
                <a:latin typeface="Arial" charset="0"/>
              </a:rPr>
              <a:t> </a:t>
            </a:r>
            <a:endParaRPr lang="ru-RU" altLang="ru-RU" sz="3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1941513" y="3500438"/>
            <a:ext cx="3925887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619250" y="2997200"/>
            <a:ext cx="4321175" cy="172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7400925" y="3038475"/>
            <a:ext cx="646113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8047038" y="2636838"/>
            <a:ext cx="0" cy="404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1619250" y="3500438"/>
            <a:ext cx="4321175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V="1">
            <a:off x="8047038" y="2636838"/>
            <a:ext cx="0" cy="404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7404100" y="2636838"/>
            <a:ext cx="642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 flipV="1">
            <a:off x="7421563" y="3144838"/>
            <a:ext cx="1050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 flipV="1">
            <a:off x="8475663" y="2235200"/>
            <a:ext cx="3175" cy="909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7404100" y="2235200"/>
            <a:ext cx="1071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0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Раннее связывание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55503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Ссылки разрешаются до выполнения программы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Поэтому компилятор может руководствоваться только типом переменной, для которой вызывается метод или свойство. То, что в этой переменной в разные моменты времени могут находиться ссылки на объекты разных типов, компилятор учесть не может.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Поэтому для ссылки базового типа, которой присвоен объект производного типа, можно вызвать только методы и свойства, определенные в базовом классе (т.е. возможность доступа к элементам класса определяется типом ссылки, а не типом объекта, на который она указывает).</a:t>
            </a:r>
            <a:endParaRPr kumimoji="0" lang="ru-RU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Позднее связывание. </a:t>
            </a:r>
            <a:r>
              <a:rPr lang="ru-RU" sz="2000" b="1" dirty="0" smtClean="0"/>
              <a:t>Виртуальные методы. 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6120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раннем связывании </a:t>
            </a:r>
            <a:r>
              <a:rPr lang="ru-RU" i="1" dirty="0"/>
              <a:t>программа</a:t>
            </a:r>
            <a:r>
              <a:rPr lang="ru-RU" dirty="0"/>
              <a:t>, готовая для выполнения, представляет собой структуру, логика выполнения которой жестко определена. Если же требуется, чтобы решение о том, какой из одноименных методов разных объектов иерархии использовать, принималось в зависимости от конкретного объекта, для которого выполняется вызов, то заранее жестко связывать эти методы с остальной частью кода нельзя.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2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>
            <a:normAutofit/>
          </a:bodyPr>
          <a:lstStyle/>
          <a:p>
            <a:r>
              <a:rPr lang="ru-RU" altLang="ru-RU" sz="2000" b="1" dirty="0" smtClean="0"/>
              <a:t>Позднее связывание. </a:t>
            </a:r>
            <a:r>
              <a:rPr lang="ru-RU" sz="2000" b="1" dirty="0" smtClean="0"/>
              <a:t>Виртуальные методы. </a:t>
            </a:r>
            <a:endParaRPr lang="ru-RU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388" y="836613"/>
            <a:ext cx="8843962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Происходит на этапе выполнения программы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Признак – ключевое слово </a:t>
            </a:r>
            <a:r>
              <a:rPr kumimoji="0" lang="en-US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virtual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в базовом классе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virtual public void Passport() ...</a:t>
            </a:r>
          </a:p>
          <a:p>
            <a:pPr lvl="0">
              <a:lnSpc>
                <a:spcPct val="90000"/>
              </a:lnSpc>
              <a:buClr>
                <a:srgbClr val="9A0000"/>
              </a:buClr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Компилятор формирует для </a:t>
            </a: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virtual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методов </a:t>
            </a:r>
            <a:r>
              <a:rPr kumimoji="0" lang="ru-RU" altLang="ru-RU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таблицу виртуальных методов</a:t>
            </a:r>
            <a:r>
              <a:rPr kumimoji="0" lang="en-US" altLang="ru-RU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lang="ru-RU" sz="2000" dirty="0" smtClean="0"/>
              <a:t>(</a:t>
            </a:r>
            <a:r>
              <a:rPr lang="ru-RU" sz="2000" i="1" dirty="0" err="1"/>
              <a:t>Virtual</a:t>
            </a:r>
            <a:r>
              <a:rPr lang="ru-RU" sz="2000" dirty="0"/>
              <a:t> </a:t>
            </a:r>
            <a:r>
              <a:rPr lang="ru-RU" sz="2000" i="1" dirty="0" err="1"/>
              <a:t>Method</a:t>
            </a:r>
            <a:r>
              <a:rPr lang="ru-RU" sz="2000" dirty="0"/>
              <a:t> </a:t>
            </a:r>
            <a:r>
              <a:rPr lang="ru-RU" sz="2000" i="1" dirty="0" err="1"/>
              <a:t>Table</a:t>
            </a:r>
            <a:r>
              <a:rPr lang="ru-RU" sz="2000" dirty="0"/>
              <a:t>, </a:t>
            </a:r>
            <a:r>
              <a:rPr lang="ru-RU" sz="2000" i="1" dirty="0"/>
              <a:t>VMT</a:t>
            </a:r>
            <a:r>
              <a:rPr lang="ru-RU" sz="2000" dirty="0"/>
              <a:t>). 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В нее записываются адреса виртуальных методов (в том числе унаследованных) в порядке описания в классе. Для каждого класса создается одна таблица.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Связь с таблицей устанавливается при создании объекта с помощью кода, автоматически помещаемого компилятором в конструктор объекта.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Если в производном классе требуется переопределить виртуальный метод, используется ключевое слово </a:t>
            </a:r>
            <a:r>
              <a:rPr kumimoji="0" lang="ru-RU" altLang="ru-R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override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  <a:endParaRPr kumimoji="0" lang="en-US" alt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override public void Passport() ...</a:t>
            </a:r>
            <a:endParaRPr kumimoji="0" lang="ru-RU" altLang="ru-RU" sz="2000" b="0" i="1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ru-RU" altLang="ru-RU" sz="2000" b="0" i="1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Переопределенный виртуальный метод должен обладать таким же набором параметров</a:t>
            </a:r>
            <a:r>
              <a:rPr kumimoji="0" lang="ru-RU" altLang="ru-RU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</a:t>
            </a:r>
            <a:r>
              <a:rPr kumimoji="0" lang="ru-RU" altLang="ru-RU" sz="2000" b="0" i="1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как и одноименный метод базового класса</a:t>
            </a:r>
            <a:r>
              <a:rPr kumimoji="0" lang="ru-RU" alt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68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 smtClean="0"/>
              <a:t>Пример позднего связывания</a:t>
            </a:r>
            <a:endParaRPr lang="ru-RU" sz="2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476672"/>
            <a:ext cx="3816350" cy="5688012"/>
          </a:xfrm>
          <a:prstGeom prst="rect">
            <a:avLst/>
          </a:prstGeom>
          <a:solidFill>
            <a:srgbClr val="C0C0C0">
              <a:alpha val="32001"/>
            </a:srgbClr>
          </a:solidFill>
          <a:ln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T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T(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virtual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draw { "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Т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T"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virtual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erase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move { erase, …, draw }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number {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protected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 X : T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X(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override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draw {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"XX"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override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erase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    resize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}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//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все методы 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public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2650" y="692150"/>
            <a:ext cx="445135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lnSpc>
                <a:spcPct val="105000"/>
              </a:lnSpc>
              <a:spcBef>
                <a:spcPct val="25000"/>
              </a:spcBef>
              <a:spcAft>
                <a:spcPct val="1500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lnSpc>
                <a:spcPct val="115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85000"/>
              <a:buChar char="•"/>
              <a:defRPr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//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одиночный объект: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= new X(15);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x.draw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();                       // XX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x.number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();                   // 15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x.move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                       // 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XX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// </a:t>
            </a:r>
            <a:r>
              <a:rPr kumimoji="0" lang="ru-RU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массив объектов баз. типа:</a:t>
            </a: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 mas = new T[n];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mas[0] = new T(10);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mas[1] = new T(20);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mas[2] = new X(15);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mas[3] = new X(25);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foreach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(T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in mas)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t.number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// 10   20   15   25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foreach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(T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in mas)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t.draw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()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9A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// TT   </a:t>
            </a:r>
            <a:r>
              <a:rPr kumimoji="0" lang="en-US" alt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TT</a:t>
            </a:r>
            <a:r>
              <a:rPr kumimoji="0" lang="en-US" alt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   </a:t>
            </a:r>
            <a:r>
              <a:rPr kumimoji="0" lang="en-US" alt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XX   </a:t>
            </a:r>
            <a:r>
              <a:rPr kumimoji="0" lang="en-US" alt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 pitchFamily="34" charset="0"/>
              </a:rPr>
              <a:t>XX</a:t>
            </a:r>
            <a:endParaRPr kumimoji="0" lang="ru-RU" alt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1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/>
          </a:bodyPr>
          <a:lstStyle/>
          <a:p>
            <a:r>
              <a:rPr lang="ru-RU" sz="2000" b="1" dirty="0"/>
              <a:t>Рекурсивные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Рекурсивным</a:t>
            </a:r>
            <a:r>
              <a:rPr lang="ru-RU" dirty="0"/>
              <a:t> называется метод, который вызывает сам себя. Такая </a:t>
            </a:r>
            <a:r>
              <a:rPr lang="ru-RU" i="1" dirty="0"/>
              <a:t>рекурсия</a:t>
            </a:r>
            <a:r>
              <a:rPr lang="ru-RU" dirty="0"/>
              <a:t> называется </a:t>
            </a:r>
            <a:r>
              <a:rPr lang="ru-RU" i="1" dirty="0"/>
              <a:t>прямой</a:t>
            </a:r>
            <a:r>
              <a:rPr lang="ru-RU" dirty="0"/>
              <a:t>. Существует еще </a:t>
            </a:r>
            <a:r>
              <a:rPr lang="ru-RU" i="1" dirty="0"/>
              <a:t>косвенная</a:t>
            </a:r>
            <a:r>
              <a:rPr lang="ru-RU" dirty="0"/>
              <a:t> </a:t>
            </a:r>
            <a:r>
              <a:rPr lang="ru-RU" i="1" dirty="0"/>
              <a:t>рекурсия</a:t>
            </a:r>
            <a:r>
              <a:rPr lang="ru-RU" dirty="0"/>
              <a:t>, когда два или более метода вызывают друг друга. Если метод вызывает себя, в стеке создается копия значений его параметров, как и при вызове обычного метода, после чего управление передается первому исполняемому оператору метода. При повторном вызове этот процесс повторяется.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577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>
            <a:normAutofit/>
          </a:bodyPr>
          <a:lstStyle/>
          <a:p>
            <a:pPr algn="l"/>
            <a:r>
              <a:rPr lang="ru-RU" altLang="ru-RU" sz="2000" b="1" dirty="0" smtClean="0"/>
              <a:t>Пример позднего связывания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26469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9388" y="2205038"/>
            <a:ext cx="1512887" cy="4319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800" b="1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Создание объекта </a:t>
            </a: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x </a:t>
            </a: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класса </a:t>
            </a: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X</a:t>
            </a:r>
            <a:endParaRPr lang="ru-RU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…</a:t>
            </a: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  x.draw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  x.number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  x.move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  t.move</a:t>
            </a: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1400" b="1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1400" b="1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1400" b="1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3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0825" y="1341438"/>
            <a:ext cx="1728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Вызывающий метод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3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11413" y="2060575"/>
            <a:ext cx="20891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методы класса 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4075" y="5157788"/>
            <a:ext cx="259238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Методы класса </a:t>
            </a: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X</a:t>
            </a:r>
            <a:endParaRPr lang="ru-RU" altLang="ru-RU" sz="200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24750" y="2781300"/>
            <a:ext cx="936625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erase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524750" y="1989138"/>
            <a:ext cx="936625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draw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55875" y="2997200"/>
            <a:ext cx="1500188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move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555875" y="2636838"/>
            <a:ext cx="1500188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number</a:t>
            </a:r>
            <a:endParaRPr lang="ru-RU" altLang="ru-R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413000" y="5589588"/>
            <a:ext cx="1500188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resize</a:t>
            </a:r>
            <a:r>
              <a:rPr lang="ru-RU" altLang="ru-RU" sz="1400" b="1">
                <a:solidFill>
                  <a:srgbClr val="000000"/>
                </a:solidFill>
                <a:latin typeface="Arial" charset="0"/>
              </a:rPr>
              <a:t> </a:t>
            </a:r>
            <a:endParaRPr lang="ru-RU" altLang="ru-RU" sz="3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547813" y="2781300"/>
            <a:ext cx="936625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1258888" y="3284538"/>
            <a:ext cx="1296987" cy="165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258888" y="3789363"/>
            <a:ext cx="4033837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219700" y="2465388"/>
            <a:ext cx="1508125" cy="414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1400" b="1">
                <a:solidFill>
                  <a:srgbClr val="000000"/>
                </a:solidFill>
                <a:latin typeface="Arial" charset="0"/>
              </a:rPr>
              <a:t>адрес erase</a:t>
            </a:r>
            <a:endParaRPr lang="ru-RU" altLang="ru-RU" sz="3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5219700" y="2052638"/>
            <a:ext cx="1508125" cy="412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1400" b="1">
                <a:solidFill>
                  <a:srgbClr val="000000"/>
                </a:solidFill>
                <a:latin typeface="Arial" charset="0"/>
              </a:rPr>
              <a:t>адрес draw</a:t>
            </a:r>
            <a:endParaRPr lang="ru-RU" altLang="ru-RU" sz="3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5292725" y="5157788"/>
            <a:ext cx="1435100" cy="414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1400" b="1">
                <a:solidFill>
                  <a:srgbClr val="000000"/>
                </a:solidFill>
                <a:latin typeface="Arial" charset="0"/>
              </a:rPr>
              <a:t>адрес erase</a:t>
            </a:r>
            <a:endParaRPr lang="ru-RU" altLang="ru-RU" sz="3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5292725" y="4743450"/>
            <a:ext cx="1435100" cy="414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1400" b="1">
                <a:solidFill>
                  <a:srgbClr val="000000"/>
                </a:solidFill>
                <a:latin typeface="Arial" charset="0"/>
              </a:rPr>
              <a:t>адрес draw</a:t>
            </a:r>
            <a:endParaRPr lang="ru-RU" altLang="ru-RU" sz="3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5364163" y="4221163"/>
            <a:ext cx="15843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VMT для</a:t>
            </a: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 X</a:t>
            </a:r>
            <a:endParaRPr lang="ru-RU" altLang="ru-R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5148263" y="1719263"/>
            <a:ext cx="15938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VMT для </a:t>
            </a:r>
            <a:r>
              <a:rPr lang="en-US" altLang="ru-RU" sz="2000">
                <a:solidFill>
                  <a:srgbClr val="000000"/>
                </a:solidFill>
                <a:latin typeface="Arial" charset="0"/>
              </a:rPr>
              <a:t>T</a:t>
            </a:r>
            <a:endParaRPr lang="ru-RU" altLang="ru-RU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 flipV="1">
            <a:off x="6727825" y="4949825"/>
            <a:ext cx="7699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>
            <a:off x="6727825" y="5364163"/>
            <a:ext cx="769938" cy="207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6727825" y="2673350"/>
            <a:ext cx="76993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 flipV="1">
            <a:off x="6727825" y="2259013"/>
            <a:ext cx="7699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7524750" y="4652963"/>
            <a:ext cx="936625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draw</a:t>
            </a:r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7524750" y="5373688"/>
            <a:ext cx="936625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ru-RU" altLang="ru-RU" sz="2000">
                <a:solidFill>
                  <a:srgbClr val="000000"/>
                </a:solidFill>
                <a:latin typeface="Arial" charset="0"/>
              </a:rPr>
              <a:t>erase</a:t>
            </a:r>
          </a:p>
        </p:txBody>
      </p:sp>
      <p:sp>
        <p:nvSpPr>
          <p:cNvPr id="31" name="Line 48"/>
          <p:cNvSpPr>
            <a:spLocks noChangeShapeType="1"/>
          </p:cNvSpPr>
          <p:nvPr/>
        </p:nvSpPr>
        <p:spPr bwMode="auto">
          <a:xfrm>
            <a:off x="4067175" y="3286125"/>
            <a:ext cx="1225550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 flipV="1">
            <a:off x="1258888" y="3429000"/>
            <a:ext cx="1368425" cy="2162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Line 50"/>
          <p:cNvSpPr>
            <a:spLocks noChangeShapeType="1"/>
          </p:cNvSpPr>
          <p:nvPr/>
        </p:nvSpPr>
        <p:spPr bwMode="auto">
          <a:xfrm flipV="1">
            <a:off x="4067175" y="1989138"/>
            <a:ext cx="1081088" cy="1225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31" grpId="0" animBg="1"/>
      <p:bldP spid="32" grpId="0" animBg="1"/>
      <p:bldP spid="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Виртуальные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12968" cy="6048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При раннем связывании </a:t>
            </a:r>
            <a:r>
              <a:rPr lang="ru-RU" i="1" dirty="0"/>
              <a:t>программа</a:t>
            </a:r>
            <a:r>
              <a:rPr lang="ru-RU" dirty="0"/>
              <a:t>, готовая для выполнения, представляет собой структуру, логика выполнения которой жестко определена. Если же требуется, чтобы решение о том, какой из одноименных методов разных объектов иерархии использовать, принималось в зависимости от конкретного объекта, для которого выполняется вызов, то заранее жестко связывать эти методы с остальной частью кода нельзя.</a:t>
            </a:r>
          </a:p>
          <a:p>
            <a:pPr marL="0" indent="0">
              <a:buNone/>
            </a:pPr>
            <a:r>
              <a:rPr lang="ru-RU" dirty="0" smtClean="0"/>
              <a:t>В этом случае необходимо дать </a:t>
            </a:r>
            <a:r>
              <a:rPr lang="ru-RU" dirty="0"/>
              <a:t>знать компилятору, что эти методы будут обрабатываться по-другому. Для этого в C# существует ключевое </a:t>
            </a:r>
            <a:r>
              <a:rPr lang="ru-RU" i="1" dirty="0"/>
              <a:t>слово</a:t>
            </a:r>
            <a:r>
              <a:rPr lang="ru-RU" dirty="0"/>
              <a:t> </a:t>
            </a:r>
            <a:r>
              <a:rPr lang="ru-RU" b="1" dirty="0" err="1"/>
              <a:t>virtual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38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Полиморфизм</a:t>
            </a:r>
            <a:endParaRPr lang="ru-RU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00046"/>
            <a:ext cx="8507412" cy="547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6669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ConsoleApplication1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Monster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    virtual public void Passport()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 "Monster {0} \t health = {1} ammo = {2}", </a:t>
            </a:r>
          </a:p>
          <a:p>
            <a:pPr marL="0" indent="0">
              <a:buNone/>
            </a:pPr>
            <a:r>
              <a:rPr lang="en-US" dirty="0"/>
              <a:t>                              name, health, ammo 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9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40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class Daemon : Monster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    override public void Passport()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"Daemon {0} \t health = {1} ammo = {2} brain = {3}", </a:t>
            </a:r>
          </a:p>
          <a:p>
            <a:pPr marL="0" indent="0">
              <a:buNone/>
            </a:pPr>
            <a:r>
              <a:rPr lang="en-US" dirty="0"/>
              <a:t>                Name, Health, Ammo, brain 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7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40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Class1</a:t>
            </a:r>
          </a:p>
          <a:p>
            <a:pPr marL="0" indent="0">
              <a:buNone/>
            </a:pPr>
            <a:r>
              <a:rPr lang="en-US" dirty="0"/>
              <a:t>    {   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 = 3;</a:t>
            </a:r>
          </a:p>
          <a:p>
            <a:pPr marL="0" indent="0">
              <a:buNone/>
            </a:pPr>
            <a:r>
              <a:rPr lang="en-US" dirty="0"/>
              <a:t>            Monster[] </a:t>
            </a:r>
            <a:r>
              <a:rPr lang="en-US" dirty="0" err="1"/>
              <a:t>stado</a:t>
            </a:r>
            <a:r>
              <a:rPr lang="en-US" dirty="0"/>
              <a:t> = new Monster[n];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stado</a:t>
            </a:r>
            <a:r>
              <a:rPr lang="en-US" dirty="0"/>
              <a:t>[0] = new Monster( "</a:t>
            </a:r>
            <a:r>
              <a:rPr lang="en-US" dirty="0" err="1"/>
              <a:t>Monia</a:t>
            </a:r>
            <a:r>
              <a:rPr lang="en-US" dirty="0"/>
              <a:t>" 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stado</a:t>
            </a:r>
            <a:r>
              <a:rPr lang="en-US" dirty="0"/>
              <a:t>[1] = new Monster( "Monk" 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stado</a:t>
            </a:r>
            <a:r>
              <a:rPr lang="en-US" dirty="0"/>
              <a:t>[2] = new Daemon ( "</a:t>
            </a:r>
            <a:r>
              <a:rPr lang="en-US" dirty="0" err="1"/>
              <a:t>Dimon</a:t>
            </a:r>
            <a:r>
              <a:rPr lang="en-US" dirty="0"/>
              <a:t>", 3 );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 Monster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stado</a:t>
            </a:r>
            <a:r>
              <a:rPr lang="en-US" dirty="0"/>
              <a:t> ) </a:t>
            </a:r>
            <a:r>
              <a:rPr lang="en-US" dirty="0" err="1"/>
              <a:t>elem.Passport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for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 ) </a:t>
            </a:r>
            <a:r>
              <a:rPr lang="en-US" dirty="0" err="1"/>
              <a:t>stado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].Ammo = 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 Monster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stado</a:t>
            </a:r>
            <a:r>
              <a:rPr lang="en-US" dirty="0"/>
              <a:t> ) </a:t>
            </a:r>
            <a:r>
              <a:rPr lang="en-US" dirty="0" err="1"/>
              <a:t>elem.Passport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5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Monster </a:t>
            </a:r>
            <a:r>
              <a:rPr lang="en-US" dirty="0" err="1"/>
              <a:t>Monia</a:t>
            </a:r>
            <a:r>
              <a:rPr lang="en-US" dirty="0"/>
              <a:t>   </a:t>
            </a:r>
            <a:r>
              <a:rPr lang="en-US" dirty="0" smtClean="0"/>
              <a:t>health </a:t>
            </a:r>
            <a:r>
              <a:rPr lang="en-US" dirty="0"/>
              <a:t>= 100 ammo = 100</a:t>
            </a:r>
          </a:p>
          <a:p>
            <a:pPr marL="0" indent="0">
              <a:buNone/>
            </a:pPr>
            <a:r>
              <a:rPr lang="en-US" dirty="0"/>
              <a:t>Monster Monk    </a:t>
            </a:r>
            <a:r>
              <a:rPr lang="en-US" dirty="0" smtClean="0"/>
              <a:t>health </a:t>
            </a:r>
            <a:r>
              <a:rPr lang="en-US" dirty="0"/>
              <a:t>= 100 ammo = 100</a:t>
            </a:r>
          </a:p>
          <a:p>
            <a:pPr marL="0" indent="0">
              <a:buNone/>
            </a:pPr>
            <a:r>
              <a:rPr lang="en-US" dirty="0"/>
              <a:t>Daemon </a:t>
            </a:r>
            <a:r>
              <a:rPr lang="en-US" dirty="0" err="1"/>
              <a:t>Dimon</a:t>
            </a:r>
            <a:r>
              <a:rPr lang="en-US" dirty="0"/>
              <a:t>  </a:t>
            </a:r>
            <a:r>
              <a:rPr lang="ru-RU" dirty="0" smtClean="0"/>
              <a:t> </a:t>
            </a:r>
            <a:r>
              <a:rPr lang="en-US" dirty="0" smtClean="0"/>
              <a:t>health </a:t>
            </a:r>
            <a:r>
              <a:rPr lang="en-US" dirty="0"/>
              <a:t>= 100 ammo = 100 brain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Monster </a:t>
            </a:r>
            <a:r>
              <a:rPr lang="en-US" dirty="0" err="1"/>
              <a:t>Monia</a:t>
            </a:r>
            <a:r>
              <a:rPr lang="en-US" dirty="0"/>
              <a:t>    health = 100 ammo = 0</a:t>
            </a:r>
          </a:p>
          <a:p>
            <a:pPr marL="0" indent="0">
              <a:buNone/>
            </a:pPr>
            <a:r>
              <a:rPr lang="en-US" dirty="0"/>
              <a:t>Monster Monk     health = 100 ammo = 0</a:t>
            </a:r>
          </a:p>
          <a:p>
            <a:pPr marL="0" indent="0">
              <a:buNone/>
            </a:pPr>
            <a:r>
              <a:rPr lang="en-US" dirty="0"/>
              <a:t>Daemon </a:t>
            </a:r>
            <a:r>
              <a:rPr lang="en-US" dirty="0" err="1"/>
              <a:t>Dimon</a:t>
            </a:r>
            <a:r>
              <a:rPr lang="en-US" dirty="0"/>
              <a:t>    </a:t>
            </a:r>
            <a:r>
              <a:rPr lang="en-US" dirty="0" smtClean="0"/>
              <a:t>health </a:t>
            </a:r>
            <a:r>
              <a:rPr lang="en-US" dirty="0"/>
              <a:t>= 100 ammo = 0 brain =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Применение виртуальных методов</a:t>
            </a:r>
            <a:endParaRPr lang="ru-RU" sz="2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45231"/>
            <a:ext cx="8362950" cy="545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000" b="1" dirty="0"/>
              <a:t>Абстрактные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 создании иерархии объектов для исключения повторяющегося кода часто бывает логично выделить их общие свойства в один родительский </a:t>
            </a:r>
            <a:r>
              <a:rPr lang="ru-RU" i="1" dirty="0"/>
              <a:t>класс</a:t>
            </a:r>
            <a:r>
              <a:rPr lang="ru-RU" dirty="0"/>
              <a:t>. При этом может оказаться, что создавать экземпляры такого класса не имеет смысла, потому что никакие реальные объекты им не соответствуют. Такие классы называют абстрактными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i="1" dirty="0"/>
              <a:t>Абстрактный класс служит только для порождения потомков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i="1" dirty="0"/>
              <a:t>Абстрактный класс задает интерфейс для всей иерархии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2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/>
              <a:t>Абстрактные классы</a:t>
            </a:r>
            <a:endParaRPr lang="ru-RU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0" y="856599"/>
            <a:ext cx="8705843" cy="55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5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Рекурсивные методы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579296" cy="56166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завершения вычислений каждый </a:t>
            </a:r>
            <a:r>
              <a:rPr lang="ru-RU" i="1" dirty="0"/>
              <a:t>рекурсивный метод</a:t>
            </a:r>
            <a:r>
              <a:rPr lang="ru-RU" dirty="0"/>
              <a:t> должен содержать хотя бы одну </a:t>
            </a:r>
            <a:r>
              <a:rPr lang="ru-RU" i="1" dirty="0" err="1"/>
              <a:t>нерекурсивную</a:t>
            </a:r>
            <a:r>
              <a:rPr lang="ru-RU" dirty="0"/>
              <a:t> </a:t>
            </a:r>
            <a:r>
              <a:rPr lang="ru-RU" i="1" dirty="0"/>
              <a:t>ветвь</a:t>
            </a:r>
            <a:r>
              <a:rPr lang="ru-RU" dirty="0"/>
              <a:t> алгоритма, заканчивающуюся оператором возврата. При завершении метода соответствующая часть стека освобождается, и управление передается вызывающему методу, выполнение которого продолжается с точки, следующей за рекурсивным вызовом.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8967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363272" cy="6624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abstract class Spirit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abstract void Passport();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Monster : Spirit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override public void Passport()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 "Monster {0} \t health = {1} ammo = {2}", </a:t>
            </a:r>
          </a:p>
          <a:p>
            <a:pPr marL="0" indent="0">
              <a:buNone/>
            </a:pPr>
            <a:r>
              <a:rPr lang="en-US" dirty="0"/>
              <a:t>                          name, health, ammo 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7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Daemon : Monster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override public void Passport()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"Daemon {0} \t health = {1} ammo = {2} brain = {3}", </a:t>
            </a:r>
          </a:p>
          <a:p>
            <a:pPr marL="0" indent="0">
              <a:buNone/>
            </a:pPr>
            <a:r>
              <a:rPr lang="en-US" dirty="0"/>
              <a:t>            Name, Health, Ammo, brain 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 // 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Бесплодные классы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583587" cy="575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4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Виды взаимоотношений между </a:t>
            </a:r>
            <a:r>
              <a:rPr lang="ru-RU" sz="2000" b="1" dirty="0" smtClean="0"/>
              <a:t>классами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640960" cy="61206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Тимоти </a:t>
            </a:r>
            <a:r>
              <a:rPr lang="ru-RU" dirty="0" err="1"/>
              <a:t>Бадд</a:t>
            </a:r>
            <a:r>
              <a:rPr lang="ru-RU" dirty="0"/>
              <a:t> приводит </a:t>
            </a:r>
            <a:r>
              <a:rPr lang="ru-RU" dirty="0" smtClean="0"/>
              <a:t>классификацию </a:t>
            </a:r>
            <a:r>
              <a:rPr lang="ru-RU" dirty="0"/>
              <a:t>форм наследования. Форма наследования определяет, с какой целью оно используется. </a:t>
            </a:r>
            <a:r>
              <a:rPr lang="ru-RU" dirty="0" err="1"/>
              <a:t>Бадд</a:t>
            </a:r>
            <a:r>
              <a:rPr lang="ru-RU" dirty="0"/>
              <a:t> считает, что порождение дочернего класса может быть выполнено по следующим причинам</a:t>
            </a:r>
            <a:r>
              <a:rPr lang="ru-RU" dirty="0" smtClean="0"/>
              <a:t>.</a:t>
            </a:r>
          </a:p>
          <a:p>
            <a:pPr lvl="0"/>
            <a:r>
              <a:rPr lang="ru-RU" b="1" dirty="0"/>
              <a:t>Специализация</a:t>
            </a:r>
            <a:r>
              <a:rPr lang="ru-RU" dirty="0"/>
              <a:t>. Класс-наследник является специализированной формой родительского класса — в наследнике просто переопределяются методы.</a:t>
            </a:r>
          </a:p>
          <a:p>
            <a:pPr lvl="0"/>
            <a:r>
              <a:rPr lang="ru-RU" b="1" dirty="0"/>
              <a:t>Спецификация</a:t>
            </a:r>
            <a:r>
              <a:rPr lang="ru-RU" dirty="0"/>
              <a:t>. </a:t>
            </a:r>
            <a:r>
              <a:rPr lang="ru-RU" i="1" dirty="0"/>
              <a:t>Дочерний класс</a:t>
            </a:r>
            <a:r>
              <a:rPr lang="ru-RU" dirty="0"/>
              <a:t> реализует поведение, описанное в родительском классе. В С# эта форма реализуется наследованием от абстрактного класса.</a:t>
            </a:r>
          </a:p>
          <a:p>
            <a:pPr lvl="0"/>
            <a:r>
              <a:rPr lang="ru-RU" b="1" dirty="0"/>
              <a:t>Конструирование</a:t>
            </a:r>
            <a:r>
              <a:rPr lang="ru-RU" dirty="0"/>
              <a:t>. Класс-наследник использует методы базового класса, но не является его подтипом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Расширение</a:t>
            </a:r>
            <a:r>
              <a:rPr lang="ru-RU" dirty="0"/>
              <a:t>. В </a:t>
            </a:r>
            <a:r>
              <a:rPr lang="ru-RU" i="1" dirty="0"/>
              <a:t>класс-потомок</a:t>
            </a:r>
            <a:r>
              <a:rPr lang="ru-RU" dirty="0"/>
              <a:t> добавляют новые методы, расширяя поведение родительского класса.</a:t>
            </a:r>
          </a:p>
          <a:p>
            <a:pPr lvl="0"/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2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Виды взаимоотношений между классами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6525344"/>
          </a:xfrm>
        </p:spPr>
        <p:txBody>
          <a:bodyPr>
            <a:noAutofit/>
          </a:bodyPr>
          <a:lstStyle/>
          <a:p>
            <a:pPr lvl="0"/>
            <a:r>
              <a:rPr lang="ru-RU" sz="2200" b="1" dirty="0" smtClean="0"/>
              <a:t>Обобщение</a:t>
            </a:r>
            <a:r>
              <a:rPr lang="ru-RU" sz="2200" dirty="0"/>
              <a:t>. </a:t>
            </a:r>
            <a:r>
              <a:rPr lang="ru-RU" sz="2200" i="1" dirty="0"/>
              <a:t>Дочерний класс</a:t>
            </a:r>
            <a:r>
              <a:rPr lang="ru-RU" sz="2200" dirty="0"/>
              <a:t> обобщает поведение базового класса. Обычно такое наследование используется в тех случаях, когда изменить поведение базового класса невозможно (например, базовый класс является библиотечным классом).</a:t>
            </a:r>
          </a:p>
          <a:p>
            <a:pPr lvl="0"/>
            <a:r>
              <a:rPr lang="ru-RU" sz="2200" b="1" dirty="0"/>
              <a:t>Ограничение</a:t>
            </a:r>
            <a:r>
              <a:rPr lang="ru-RU" sz="2200" dirty="0"/>
              <a:t>. Класс-наследник ограничивает поведение родительского класса.</a:t>
            </a:r>
          </a:p>
          <a:p>
            <a:pPr lvl="0"/>
            <a:r>
              <a:rPr lang="ru-RU" sz="2200" b="1" dirty="0"/>
              <a:t>Варьирование</a:t>
            </a:r>
            <a:r>
              <a:rPr lang="ru-RU" sz="2200" dirty="0"/>
              <a:t>. Базовый класс и </a:t>
            </a:r>
            <a:r>
              <a:rPr lang="ru-RU" sz="2200" i="1" dirty="0"/>
              <a:t>класс-потомок</a:t>
            </a:r>
            <a:r>
              <a:rPr lang="ru-RU" sz="2200" dirty="0"/>
              <a:t> являются вариациями на одну тему, однако связь "класс-подкласс" произвольна, например, "квадрат-прямоугольник" или "прямоугольник-квадрат". Эта форма фактически не отличается от "конструирования", так как класс-наследник, очевидно, "использует методы базового класса, но не является его подтипом".</a:t>
            </a:r>
          </a:p>
          <a:p>
            <a:pPr lvl="0"/>
            <a:r>
              <a:rPr lang="ru-RU" sz="2200" b="1" dirty="0"/>
              <a:t>Комбинирование</a:t>
            </a:r>
            <a:r>
              <a:rPr lang="ru-RU" sz="2200" dirty="0"/>
              <a:t>. </a:t>
            </a:r>
            <a:r>
              <a:rPr lang="ru-RU" sz="2200" i="1" dirty="0"/>
              <a:t>Дочерний класс</a:t>
            </a:r>
            <a:r>
              <a:rPr lang="ru-RU" sz="2200" dirty="0"/>
              <a:t> наследует черты нескольких классов — это множественное наследование (в C# не используется, поскольку множественное наследование запрещено, а наследование от нескольких интерфейсов имеет иной смысл</a:t>
            </a:r>
            <a:r>
              <a:rPr lang="ru-RU" sz="2200" dirty="0" smtClean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723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000" b="1" dirty="0"/>
              <a:t>Виды взаимоотношений между классами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Альтернативой наследованию при проектировании классов является вложение, когда один класс включает в себя поля, являющиеся классами. Например, если есть класс "двигатель", а требуется описать класс "самолет", логично сделать двигатель полем этого класса, а не его предком. Вложение представляет отношения классов "Y содержит X" или "Y реализуется посредством Х" и обычно реализуется с помощью модели "</a:t>
            </a:r>
            <a:r>
              <a:rPr lang="ru-RU" dirty="0" smtClean="0"/>
              <a:t>включение-делегирование".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6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60" y="332656"/>
            <a:ext cx="8879440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97" y="5589240"/>
            <a:ext cx="35052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505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Класс </a:t>
            </a:r>
            <a:r>
              <a:rPr lang="ru-RU" altLang="ru-RU" sz="2000" b="1" dirty="0" err="1"/>
              <a:t>object</a:t>
            </a:r>
            <a:r>
              <a:rPr lang="ru-RU" altLang="ru-RU" sz="2000" b="1" dirty="0"/>
              <a:t> </a:t>
            </a:r>
            <a:endParaRPr lang="ru-RU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76275"/>
            <a:ext cx="85725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Открытые методы класса </a:t>
            </a:r>
            <a:r>
              <a:rPr lang="ru-RU" altLang="ru-RU" sz="2000" b="1" dirty="0" err="1"/>
              <a:t>System.Object</a:t>
            </a:r>
            <a:r>
              <a:rPr lang="ru-RU" altLang="ru-RU" sz="2000" b="1" dirty="0"/>
              <a:t> </a:t>
            </a:r>
            <a:endParaRPr lang="ru-RU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9199563" cy="63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/>
          </a:bodyPr>
          <a:lstStyle/>
          <a:p>
            <a:r>
              <a:rPr lang="ru-RU" altLang="ru-RU" sz="2000" b="1" dirty="0"/>
              <a:t>Пример переопределения метода </a:t>
            </a:r>
            <a:r>
              <a:rPr lang="en-US" altLang="ru-RU" sz="2000" b="1" dirty="0"/>
              <a:t>Equals</a:t>
            </a:r>
            <a:endParaRPr lang="ru-RU" sz="20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56193"/>
            <a:ext cx="8507412" cy="543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5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Рекурсивные методы. Пример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6192688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Функция</a:t>
            </a:r>
            <a:r>
              <a:rPr lang="ru-RU" dirty="0"/>
              <a:t> вычисления </a:t>
            </a:r>
            <a:r>
              <a:rPr lang="ru-RU" dirty="0" smtClean="0"/>
              <a:t>факториала: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n! = n*(n-1)! </a:t>
            </a:r>
            <a:r>
              <a:rPr lang="ru-RU" dirty="0">
                <a:solidFill>
                  <a:srgbClr val="C00000"/>
                </a:solidFill>
              </a:rPr>
              <a:t>0!= 1 и 1 != 1</a:t>
            </a:r>
            <a:r>
              <a:rPr lang="ru-RU" dirty="0" smtClean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8B0000"/>
                </a:solidFill>
                <a:effectLst/>
                <a:latin typeface="Times New Roman"/>
              </a:rPr>
              <a:t>long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</a:t>
            </a:r>
            <a:r>
              <a:rPr lang="ru-RU" dirty="0" err="1" smtClean="0">
                <a:solidFill>
                  <a:srgbClr val="8B0000"/>
                </a:solidFill>
                <a:effectLst/>
                <a:latin typeface="Times New Roman"/>
              </a:rPr>
              <a:t>fact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( </a:t>
            </a:r>
            <a:r>
              <a:rPr lang="ru-RU" dirty="0" err="1" smtClean="0">
                <a:solidFill>
                  <a:srgbClr val="8B0000"/>
                </a:solidFill>
                <a:effectLst/>
                <a:latin typeface="Times New Roman"/>
              </a:rPr>
              <a:t>long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n ) {    </a:t>
            </a:r>
            <a:endParaRPr lang="en-US" dirty="0">
              <a:solidFill>
                <a:srgbClr val="8B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	</a:t>
            </a:r>
            <a:r>
              <a:rPr lang="ru-RU" dirty="0" err="1" smtClean="0">
                <a:solidFill>
                  <a:srgbClr val="8B0000"/>
                </a:solidFill>
                <a:effectLst/>
                <a:latin typeface="Times New Roman"/>
              </a:rPr>
              <a:t>if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( n == 0 || n == 1 ) </a:t>
            </a:r>
            <a:r>
              <a:rPr lang="ru-RU" dirty="0" err="1" smtClean="0">
                <a:solidFill>
                  <a:srgbClr val="8B0000"/>
                </a:solidFill>
                <a:effectLst/>
                <a:latin typeface="Times New Roman"/>
              </a:rPr>
              <a:t>return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1;    </a:t>
            </a:r>
            <a:r>
              <a:rPr lang="ru-RU" sz="1800" dirty="0" smtClean="0">
                <a:solidFill>
                  <a:srgbClr val="8B0000"/>
                </a:solidFill>
                <a:effectLst/>
                <a:latin typeface="Times New Roman"/>
              </a:rPr>
              <a:t>// </a:t>
            </a:r>
            <a:r>
              <a:rPr lang="ru-RU" sz="1800" dirty="0" err="1" smtClean="0">
                <a:solidFill>
                  <a:srgbClr val="8B0000"/>
                </a:solidFill>
                <a:effectLst/>
                <a:latin typeface="Times New Roman"/>
              </a:rPr>
              <a:t>нерекурсивная</a:t>
            </a:r>
            <a:r>
              <a:rPr lang="ru-RU" sz="1800" dirty="0" smtClean="0">
                <a:solidFill>
                  <a:srgbClr val="8B0000"/>
                </a:solidFill>
                <a:effectLst/>
                <a:latin typeface="Times New Roman"/>
              </a:rPr>
              <a:t> ветвь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   </a:t>
            </a: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                	</a:t>
            </a:r>
            <a:r>
              <a:rPr lang="ru-RU" dirty="0" err="1" smtClean="0">
                <a:solidFill>
                  <a:srgbClr val="8B0000"/>
                </a:solidFill>
                <a:effectLst/>
                <a:latin typeface="Times New Roman"/>
              </a:rPr>
              <a:t>return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 ( n * </a:t>
            </a:r>
            <a:r>
              <a:rPr lang="ru-RU" dirty="0" err="1" smtClean="0">
                <a:solidFill>
                  <a:srgbClr val="8B0000"/>
                </a:solidFill>
                <a:effectLst/>
                <a:latin typeface="Times New Roman"/>
              </a:rPr>
              <a:t>fact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( n – 1 ) );          </a:t>
            </a:r>
            <a:r>
              <a:rPr lang="ru-RU" sz="1800" dirty="0" smtClean="0">
                <a:solidFill>
                  <a:srgbClr val="8B0000"/>
                </a:solidFill>
                <a:effectLst/>
                <a:latin typeface="Times New Roman"/>
              </a:rPr>
              <a:t>// рекурсивная ветвь</a:t>
            </a:r>
            <a:endParaRPr lang="en-US" sz="1800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}</a:t>
            </a:r>
            <a:endParaRPr lang="en-US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buNone/>
            </a:pPr>
            <a:endParaRPr lang="en-US" dirty="0" smtClean="0">
              <a:solidFill>
                <a:srgbClr val="8B0000"/>
              </a:solidFill>
              <a:effectLst/>
              <a:latin typeface="Times New Roman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/>
              </a:rPr>
              <a:t>То же самое можно записать короче:</a:t>
            </a:r>
            <a:endParaRPr lang="ru-RU" dirty="0" smtClean="0"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long fact( long n 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B0000"/>
                </a:solidFill>
                <a:effectLst/>
                <a:latin typeface="Times New Roman"/>
              </a:rPr>
              <a:t>{    return ( n &gt; 1 ) ? n * fact( n – 1 ) : 1;</a:t>
            </a:r>
            <a:r>
              <a:rPr lang="ru-RU" dirty="0" smtClean="0">
                <a:solidFill>
                  <a:srgbClr val="8B0000"/>
                </a:solidFill>
                <a:effectLst/>
                <a:latin typeface="Times New Roman"/>
              </a:rPr>
              <a:t>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9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260648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using System;</a:t>
            </a:r>
          </a:p>
          <a:p>
            <a:r>
              <a:rPr lang="en-US" sz="2800" dirty="0"/>
              <a:t>namespace ConsoleApplication1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class Monster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  public Monster( </a:t>
            </a:r>
            <a:r>
              <a:rPr lang="en-US" sz="2800" dirty="0" err="1"/>
              <a:t>int</a:t>
            </a:r>
            <a:r>
              <a:rPr lang="en-US" sz="2800" dirty="0"/>
              <a:t> health, </a:t>
            </a:r>
            <a:r>
              <a:rPr lang="en-US" sz="2800" dirty="0" err="1"/>
              <a:t>int</a:t>
            </a:r>
            <a:r>
              <a:rPr lang="en-US" sz="2800" dirty="0"/>
              <a:t> ammo, string name )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this.health</a:t>
            </a:r>
            <a:r>
              <a:rPr lang="en-US" sz="2800" dirty="0"/>
              <a:t> = health;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this.ammo</a:t>
            </a:r>
            <a:r>
              <a:rPr lang="en-US" sz="2800" dirty="0"/>
              <a:t>   = ammo;</a:t>
            </a:r>
          </a:p>
          <a:p>
            <a:r>
              <a:rPr lang="en-US" sz="2800" dirty="0"/>
              <a:t>            this.name   = name;</a:t>
            </a:r>
          </a:p>
          <a:p>
            <a:r>
              <a:rPr lang="en-US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390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55576" y="188640"/>
            <a:ext cx="8388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public override </a:t>
            </a:r>
            <a:r>
              <a:rPr lang="en-US" sz="2800" dirty="0" err="1"/>
              <a:t>bool</a:t>
            </a:r>
            <a:r>
              <a:rPr lang="en-US" sz="2800" dirty="0"/>
              <a:t> Equals( object </a:t>
            </a:r>
            <a:r>
              <a:rPr lang="en-US" sz="2800" dirty="0" err="1"/>
              <a:t>obj</a:t>
            </a:r>
            <a:r>
              <a:rPr lang="en-US" sz="2800" dirty="0"/>
              <a:t> )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    if ( </a:t>
            </a:r>
            <a:r>
              <a:rPr lang="en-US" sz="2800" dirty="0" err="1"/>
              <a:t>obj</a:t>
            </a:r>
            <a:r>
              <a:rPr lang="en-US" sz="2800" dirty="0"/>
              <a:t> == null || </a:t>
            </a:r>
            <a:r>
              <a:rPr lang="en-US" sz="2800" dirty="0" err="1"/>
              <a:t>GetType</a:t>
            </a:r>
            <a:r>
              <a:rPr lang="en-US" sz="2800" dirty="0"/>
              <a:t>() != </a:t>
            </a:r>
            <a:r>
              <a:rPr lang="en-US" sz="2800" dirty="0" err="1"/>
              <a:t>obj.GetType</a:t>
            </a:r>
            <a:r>
              <a:rPr lang="en-US" sz="2800" dirty="0"/>
              <a:t>() ) return false;</a:t>
            </a:r>
          </a:p>
          <a:p>
            <a:endParaRPr lang="en-US" sz="2800" dirty="0"/>
          </a:p>
          <a:p>
            <a:r>
              <a:rPr lang="en-US" sz="2800" dirty="0"/>
              <a:t>            Monster temp = (Monster) </a:t>
            </a:r>
            <a:r>
              <a:rPr lang="en-US" sz="2800" dirty="0" err="1"/>
              <a:t>obj</a:t>
            </a:r>
            <a:r>
              <a:rPr lang="en-US" sz="2800" dirty="0"/>
              <a:t>;</a:t>
            </a:r>
          </a:p>
          <a:p>
            <a:r>
              <a:rPr lang="en-US" sz="2800" dirty="0"/>
              <a:t>            return  health == </a:t>
            </a:r>
            <a:r>
              <a:rPr lang="en-US" sz="2800" dirty="0" err="1"/>
              <a:t>temp.health</a:t>
            </a:r>
            <a:r>
              <a:rPr lang="en-US" sz="2800" dirty="0"/>
              <a:t> &amp;&amp;</a:t>
            </a:r>
          </a:p>
          <a:p>
            <a:r>
              <a:rPr lang="en-US" sz="2800" dirty="0"/>
              <a:t>                    ammo   == </a:t>
            </a:r>
            <a:r>
              <a:rPr lang="en-US" sz="2800" dirty="0" err="1"/>
              <a:t>temp.ammo</a:t>
            </a:r>
            <a:r>
              <a:rPr lang="en-US" sz="2800" dirty="0"/>
              <a:t>   &amp;&amp;</a:t>
            </a:r>
          </a:p>
          <a:p>
            <a:r>
              <a:rPr lang="en-US" sz="2800" dirty="0"/>
              <a:t>                    name   == temp.name;</a:t>
            </a:r>
          </a:p>
          <a:p>
            <a:r>
              <a:rPr lang="en-US" sz="2800" dirty="0"/>
              <a:t>      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11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597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name.GetHashCode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string.Format</a:t>
            </a:r>
            <a:r>
              <a:rPr lang="en-US" dirty="0"/>
              <a:t>( "Monster {0} \t health = {1} ammo = {2}", </a:t>
            </a:r>
          </a:p>
          <a:p>
            <a:pPr marL="0" indent="0">
              <a:buNone/>
            </a:pPr>
            <a:r>
              <a:rPr lang="en-US" dirty="0"/>
              <a:t>                    name, health, ammo 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string name;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health, ammo;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0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0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class Class1</a:t>
            </a:r>
          </a:p>
          <a:p>
            <a:pPr marL="0" indent="0">
              <a:buNone/>
            </a:pPr>
            <a:r>
              <a:rPr lang="en-US" dirty="0"/>
              <a:t>    {   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Monster X = new Monster( 80, 80, "</a:t>
            </a:r>
            <a:r>
              <a:rPr lang="ru-RU" dirty="0"/>
              <a:t>Вася"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Monster Y = new Monster( 80, 80, "</a:t>
            </a:r>
            <a:r>
              <a:rPr lang="ru-RU" dirty="0"/>
              <a:t>Вася" 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Monster Z = X;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   if ( X == Y ) </a:t>
            </a:r>
            <a:r>
              <a:rPr lang="en-US" dirty="0" err="1"/>
              <a:t>Console.WriteLine</a:t>
            </a:r>
            <a:r>
              <a:rPr lang="en-US" dirty="0"/>
              <a:t>(" X == Y ");</a:t>
            </a:r>
          </a:p>
          <a:p>
            <a:pPr marL="0" indent="0">
              <a:buNone/>
            </a:pPr>
            <a:r>
              <a:rPr lang="en-US" dirty="0"/>
              <a:t>            else          </a:t>
            </a:r>
            <a:r>
              <a:rPr lang="en-US" dirty="0" err="1"/>
              <a:t>Console.WriteLine</a:t>
            </a:r>
            <a:r>
              <a:rPr lang="en-US" dirty="0"/>
              <a:t>(" X != Y 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if ( X == Z ) </a:t>
            </a:r>
            <a:r>
              <a:rPr lang="en-US" dirty="0" err="1"/>
              <a:t>Console.WriteLine</a:t>
            </a:r>
            <a:r>
              <a:rPr lang="en-US" dirty="0"/>
              <a:t>(" X == Z ");</a:t>
            </a:r>
          </a:p>
          <a:p>
            <a:pPr marL="0" indent="0">
              <a:buNone/>
            </a:pPr>
            <a:r>
              <a:rPr lang="en-US" dirty="0"/>
              <a:t>            else          </a:t>
            </a:r>
            <a:r>
              <a:rPr lang="en-US" dirty="0" err="1"/>
              <a:t>Console.WriteLine</a:t>
            </a:r>
            <a:r>
              <a:rPr lang="en-US" dirty="0"/>
              <a:t>(" X != Z 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if ( </a:t>
            </a:r>
            <a:r>
              <a:rPr lang="en-US" dirty="0" err="1"/>
              <a:t>X.Equals</a:t>
            </a:r>
            <a:r>
              <a:rPr lang="en-US" dirty="0"/>
              <a:t>(Y) ) </a:t>
            </a:r>
            <a:r>
              <a:rPr lang="en-US" dirty="0" err="1"/>
              <a:t>Console.WriteLine</a:t>
            </a:r>
            <a:r>
              <a:rPr lang="en-US" dirty="0"/>
              <a:t>( " X Equals Y " );</a:t>
            </a:r>
          </a:p>
          <a:p>
            <a:pPr marL="0" indent="0">
              <a:buNone/>
            </a:pPr>
            <a:r>
              <a:rPr lang="en-US" dirty="0"/>
              <a:t>            else               </a:t>
            </a:r>
            <a:r>
              <a:rPr lang="en-US" dirty="0" err="1"/>
              <a:t>Console.WriteLine</a:t>
            </a:r>
            <a:r>
              <a:rPr lang="en-US" dirty="0"/>
              <a:t>( " X not Equals Y "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X.GetType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    }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1700808"/>
            <a:ext cx="52383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Результат работы программы:</a:t>
            </a:r>
          </a:p>
          <a:p>
            <a:r>
              <a:rPr lang="en-US" sz="3200" dirty="0"/>
              <a:t>X != Y</a:t>
            </a:r>
          </a:p>
          <a:p>
            <a:r>
              <a:rPr lang="en-US" sz="3200" dirty="0"/>
              <a:t>X == Z</a:t>
            </a:r>
          </a:p>
          <a:p>
            <a:r>
              <a:rPr lang="en-US" sz="3200" dirty="0"/>
              <a:t>X Equals Y</a:t>
            </a:r>
          </a:p>
          <a:p>
            <a:r>
              <a:rPr lang="en-US" sz="3200" dirty="0"/>
              <a:t>ConsoleApplication1.Monster</a:t>
            </a:r>
          </a:p>
        </p:txBody>
      </p:sp>
    </p:spTree>
    <p:extLst>
      <p:ext uri="{BB962C8B-B14F-4D97-AF65-F5344CB8AC3E}">
        <p14:creationId xmlns:p14="http://schemas.microsoft.com/office/powerpoint/2010/main" val="28157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Autofit/>
          </a:bodyPr>
          <a:lstStyle/>
          <a:p>
            <a:r>
              <a:rPr lang="ru-RU" altLang="ru-RU" sz="2000" b="1" dirty="0"/>
              <a:t>Рекомендации по программированию </a:t>
            </a:r>
            <a:endParaRPr lang="ru-RU" sz="20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0737"/>
            <a:ext cx="8713092" cy="575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7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Рекурсивные методы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/>
              <a:t>Рекурсивные методы</a:t>
            </a:r>
            <a:r>
              <a:rPr lang="ru-RU" dirty="0"/>
              <a:t> чаще всего применяют для компактной реализации рекурсивных алгоритмов, а также для работы со структурами данных, описанными рекурсивно, например, с двоичными деревьями.</a:t>
            </a:r>
          </a:p>
          <a:p>
            <a:r>
              <a:rPr lang="ru-RU" dirty="0"/>
              <a:t>К </a:t>
            </a:r>
            <a:r>
              <a:rPr lang="ru-RU" i="1" dirty="0"/>
              <a:t>достоинствам</a:t>
            </a:r>
            <a:r>
              <a:rPr lang="ru-RU" dirty="0"/>
              <a:t> рекурсии можно отнести компактность записи, к </a:t>
            </a:r>
            <a:r>
              <a:rPr lang="ru-RU" i="1" dirty="0"/>
              <a:t>недостаткам</a:t>
            </a:r>
            <a:r>
              <a:rPr lang="ru-RU" dirty="0"/>
              <a:t> — расход времени и памяти на повторные вызовы метода и передачу ему копий параметров, а главное, опасность переполнения стека.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9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/>
          </a:bodyPr>
          <a:lstStyle/>
          <a:p>
            <a:r>
              <a:rPr lang="ru-RU" sz="2000" b="1" dirty="0"/>
              <a:t>Методы с переменным количеством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Иногда бывает удобно создать метод, в который можно передавать разное количество аргументов. Язык C# предоставляет такую возможность с помощью ключевого слова </a:t>
            </a:r>
            <a:r>
              <a:rPr lang="ru-RU" b="1" i="1" dirty="0" err="1"/>
              <a:t>params</a:t>
            </a:r>
            <a:r>
              <a:rPr lang="ru-RU" dirty="0"/>
              <a:t>. </a:t>
            </a: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Параметр</a:t>
            </a:r>
            <a:r>
              <a:rPr lang="ru-RU" dirty="0"/>
              <a:t>, помеченный этим ключевым словом, размещается в списке параметров последним и обозначает </a:t>
            </a:r>
            <a:r>
              <a:rPr lang="ru-RU" i="1" dirty="0"/>
              <a:t>массив</a:t>
            </a:r>
            <a:r>
              <a:rPr lang="ru-RU" dirty="0"/>
              <a:t> заданного типа неопределенной </a:t>
            </a:r>
            <a:r>
              <a:rPr lang="ru-RU" dirty="0" smtClean="0"/>
              <a:t>длины</a:t>
            </a:r>
            <a:endParaRPr lang="en-US" dirty="0" smtClean="0"/>
          </a:p>
          <a:p>
            <a:pPr marL="0" indent="0">
              <a:buNone/>
            </a:pPr>
            <a:r>
              <a:rPr lang="ru-RU" i="1" dirty="0"/>
              <a:t>Параметр</a:t>
            </a:r>
            <a:r>
              <a:rPr lang="ru-RU" dirty="0"/>
              <a:t>-</a:t>
            </a:r>
            <a:r>
              <a:rPr lang="ru-RU" i="1" dirty="0"/>
              <a:t>массив</a:t>
            </a:r>
            <a:r>
              <a:rPr lang="ru-RU" dirty="0"/>
              <a:t> может быть только </a:t>
            </a:r>
            <a:r>
              <a:rPr lang="ru-RU" i="1" dirty="0"/>
              <a:t>один</a:t>
            </a:r>
            <a:r>
              <a:rPr lang="ru-RU" dirty="0"/>
              <a:t> и должен располагаться </a:t>
            </a:r>
            <a:r>
              <a:rPr lang="ru-RU" i="1" dirty="0"/>
              <a:t>последним</a:t>
            </a:r>
            <a:r>
              <a:rPr lang="ru-RU" dirty="0"/>
              <a:t> в списке. Соответствующие ему аргументы должны иметь типы, для которых возможно </a:t>
            </a:r>
            <a:r>
              <a:rPr lang="ru-RU" i="1" dirty="0"/>
              <a:t>неявное преобразование</a:t>
            </a:r>
            <a:r>
              <a:rPr lang="ru-RU" dirty="0"/>
              <a:t> к типу массива.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3395</Words>
  <Application>Microsoft Office PowerPoint</Application>
  <PresentationFormat>Экран (4:3)</PresentationFormat>
  <Paragraphs>707</Paragraphs>
  <Slides>75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3" baseType="lpstr">
      <vt:lpstr>Arial Unicode MS</vt:lpstr>
      <vt:lpstr>a_FuturaRound</vt:lpstr>
      <vt:lpstr>Arial</vt:lpstr>
      <vt:lpstr>Calibri</vt:lpstr>
      <vt:lpstr>Times New Roman</vt:lpstr>
      <vt:lpstr>Verdana</vt:lpstr>
      <vt:lpstr>Wingdings</vt:lpstr>
      <vt:lpstr>Тема Office</vt:lpstr>
      <vt:lpstr>Перегрузка методов и операций класса. Рекурсивные методы, методы с переменным числом параметров. Индексаторы. Деструкторы. </vt:lpstr>
      <vt:lpstr>Перегрузка методов</vt:lpstr>
      <vt:lpstr>Перегрузка методов. Пример</vt:lpstr>
      <vt:lpstr>Перегрузка методов</vt:lpstr>
      <vt:lpstr>Рекурсивные методы</vt:lpstr>
      <vt:lpstr>Рекурсивные методы</vt:lpstr>
      <vt:lpstr>Рекурсивные методы. Пример</vt:lpstr>
      <vt:lpstr>Рекурсивные методы</vt:lpstr>
      <vt:lpstr>Методы с переменным количеством аргументов</vt:lpstr>
      <vt:lpstr>Методы с переменным количеством аргументов</vt:lpstr>
      <vt:lpstr>Метод Main</vt:lpstr>
      <vt:lpstr>Метод Main. Пример с параметрами</vt:lpstr>
      <vt:lpstr>Индексаторы</vt:lpstr>
      <vt:lpstr>Индексаторы</vt:lpstr>
      <vt:lpstr>Индексаторы</vt:lpstr>
      <vt:lpstr>Свойства</vt:lpstr>
      <vt:lpstr>Свойства</vt:lpstr>
      <vt:lpstr>Свойства</vt:lpstr>
      <vt:lpstr>Свойства</vt:lpstr>
      <vt:lpstr>Операции класса </vt:lpstr>
      <vt:lpstr>Общие правила описания операций класса</vt:lpstr>
      <vt:lpstr>Унарные операции </vt:lpstr>
      <vt:lpstr>Пример унарной операции класса</vt:lpstr>
      <vt:lpstr>Применение операций преобразования</vt:lpstr>
      <vt:lpstr>Неявное преобразование типа</vt:lpstr>
      <vt:lpstr>Неявное преобразование типа</vt:lpstr>
      <vt:lpstr>Явное преобразование типов</vt:lpstr>
      <vt:lpstr>Деструкторы</vt:lpstr>
      <vt:lpstr>Деструкторы</vt:lpstr>
      <vt:lpstr>Презентация PowerPoint</vt:lpstr>
      <vt:lpstr>Возможности наследования</vt:lpstr>
      <vt:lpstr>Синтаксис. Описание класса-потомка</vt:lpstr>
      <vt:lpstr>Наследование</vt:lpstr>
      <vt:lpstr>Сквозной пример класса</vt:lpstr>
      <vt:lpstr>Daemon, наследник класса Monster</vt:lpstr>
      <vt:lpstr>Конструкторы и наследование</vt:lpstr>
      <vt:lpstr>Вызов конструктора базового класса</vt:lpstr>
      <vt:lpstr>Наследование полей и методов</vt:lpstr>
      <vt:lpstr>Совместимость типов при наследовании</vt:lpstr>
      <vt:lpstr>Совместимость типов при наследовании</vt:lpstr>
      <vt:lpstr>Презентация PowerPoint</vt:lpstr>
      <vt:lpstr>Презентация PowerPoint</vt:lpstr>
      <vt:lpstr>Презентация PowerPoint</vt:lpstr>
      <vt:lpstr>Пример раннего связывания</vt:lpstr>
      <vt:lpstr>Раннее связывание</vt:lpstr>
      <vt:lpstr>Раннее связывание</vt:lpstr>
      <vt:lpstr>Позднее связывание. Виртуальные методы. </vt:lpstr>
      <vt:lpstr>Позднее связывание. Виртуальные методы. </vt:lpstr>
      <vt:lpstr>Пример позднего связывания</vt:lpstr>
      <vt:lpstr>Пример позднего связывания</vt:lpstr>
      <vt:lpstr>Виртуальные методы</vt:lpstr>
      <vt:lpstr>Полиморфизм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Применение виртуальных методов</vt:lpstr>
      <vt:lpstr>Абстрактные классы</vt:lpstr>
      <vt:lpstr>Абстрактные классы</vt:lpstr>
      <vt:lpstr>Презентация PowerPoint</vt:lpstr>
      <vt:lpstr>Презентация PowerPoint</vt:lpstr>
      <vt:lpstr>Бесплодные классы</vt:lpstr>
      <vt:lpstr>Виды взаимоотношений между классами</vt:lpstr>
      <vt:lpstr>Виды взаимоотношений между классами</vt:lpstr>
      <vt:lpstr>Виды взаимоотношений между классами</vt:lpstr>
      <vt:lpstr>Презентация PowerPoint</vt:lpstr>
      <vt:lpstr>Класс object </vt:lpstr>
      <vt:lpstr>Открытые методы класса System.Object </vt:lpstr>
      <vt:lpstr>Пример переопределения метода Equals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Рекомендации по программированию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Перегрузка методов и операций класса. Рекурсивные методы, методы с переменным числом параметров. Индексаторы. Деструкторы.</dc:title>
  <dc:creator>Nella</dc:creator>
  <cp:lastModifiedBy>Vsevolod Pelipas</cp:lastModifiedBy>
  <cp:revision>89</cp:revision>
  <dcterms:created xsi:type="dcterms:W3CDTF">2014-10-16T06:32:05Z</dcterms:created>
  <dcterms:modified xsi:type="dcterms:W3CDTF">2015-10-14T18:47:29Z</dcterms:modified>
</cp:coreProperties>
</file>