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6" r:id="rId2"/>
    <p:sldId id="287" r:id="rId3"/>
    <p:sldId id="291" r:id="rId4"/>
    <p:sldId id="256" r:id="rId5"/>
    <p:sldId id="261" r:id="rId6"/>
    <p:sldId id="258" r:id="rId7"/>
    <p:sldId id="288" r:id="rId8"/>
    <p:sldId id="290" r:id="rId9"/>
    <p:sldId id="263" r:id="rId10"/>
    <p:sldId id="257" r:id="rId11"/>
    <p:sldId id="262" r:id="rId12"/>
    <p:sldId id="260" r:id="rId13"/>
    <p:sldId id="259" r:id="rId14"/>
    <p:sldId id="272" r:id="rId15"/>
    <p:sldId id="264" r:id="rId16"/>
    <p:sldId id="265" r:id="rId17"/>
    <p:sldId id="266" r:id="rId18"/>
    <p:sldId id="267" r:id="rId19"/>
    <p:sldId id="268" r:id="rId20"/>
    <p:sldId id="285" r:id="rId21"/>
    <p:sldId id="271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110" d="100"/>
          <a:sy n="110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E9F75-1274-4445-803D-E2C600EF28C4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B3483-C831-4713-9A94-911C2D4FC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35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B3483-C831-4713-9A94-911C2D4FC08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57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07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19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76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63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68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37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46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2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4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75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50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ABA11-EA38-4280-8DC9-F90924775849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23CBB-04B2-41CA-84C9-37924ED94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43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Объектно-ориентированное программирование</a:t>
            </a:r>
          </a:p>
          <a:p>
            <a:pPr marL="0" indent="0" algn="ctr">
              <a:buNone/>
            </a:pPr>
            <a:r>
              <a:rPr lang="ru-RU" sz="2000" dirty="0" smtClean="0"/>
              <a:t>ст. преподаватель </a:t>
            </a:r>
            <a:r>
              <a:rPr lang="ru-RU" sz="2000" dirty="0" err="1" smtClean="0"/>
              <a:t>Пелипас</a:t>
            </a:r>
            <a:r>
              <a:rPr lang="ru-RU" sz="2000" dirty="0" smtClean="0"/>
              <a:t> Всеволод Олегович</a:t>
            </a:r>
            <a:endParaRPr lang="ru-RU" sz="2000" dirty="0" smtClean="0"/>
          </a:p>
          <a:p>
            <a:pPr marL="0" indent="0" algn="ctr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осенний семестр: лекции – 2 ч, лабораторные работы – 2 ч</a:t>
            </a:r>
          </a:p>
          <a:p>
            <a:pPr marL="0" indent="0">
              <a:buNone/>
            </a:pPr>
            <a:r>
              <a:rPr lang="ru-RU" sz="2000" dirty="0" smtClean="0"/>
              <a:t>весенний семестр: курсовой проект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41146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и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Определение Г. Буча:</a:t>
            </a:r>
            <a:r>
              <a:rPr lang="ru-RU" dirty="0"/>
              <a:t> </a:t>
            </a:r>
            <a:r>
              <a:rPr lang="ru-RU" dirty="0" smtClean="0"/>
              <a:t>объект – это некая сущность в нашей модели, обладающая:</a:t>
            </a:r>
          </a:p>
          <a:p>
            <a:pPr lvl="1"/>
            <a:r>
              <a:rPr lang="ru-RU" dirty="0" smtClean="0"/>
              <a:t>Состоянием</a:t>
            </a:r>
          </a:p>
          <a:p>
            <a:pPr lvl="1"/>
            <a:r>
              <a:rPr lang="ru-RU" dirty="0" smtClean="0"/>
              <a:t>Поведением</a:t>
            </a:r>
          </a:p>
          <a:p>
            <a:pPr lvl="1"/>
            <a:r>
              <a:rPr lang="ru-RU" dirty="0" smtClean="0"/>
              <a:t>Индивидуальностью</a:t>
            </a:r>
          </a:p>
          <a:p>
            <a:r>
              <a:rPr lang="ru-RU" dirty="0" smtClean="0"/>
              <a:t>Структура и поведение схожих объектов определяется в общем для них классе</a:t>
            </a:r>
          </a:p>
        </p:txBody>
      </p:sp>
    </p:spTree>
    <p:extLst>
      <p:ext uri="{BB962C8B-B14F-4D97-AF65-F5344CB8AC3E}">
        <p14:creationId xmlns:p14="http://schemas.microsoft.com/office/powerpoint/2010/main" val="1827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ООА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i="1" dirty="0"/>
              <a:t> </a:t>
            </a:r>
            <a:r>
              <a:rPr lang="en-US" i="1" dirty="0" smtClean="0"/>
              <a:t>(object-oriented </a:t>
            </a:r>
            <a:r>
              <a:rPr lang="en-US" i="1" dirty="0"/>
              <a:t>analysis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Объектно-ориентированный анализ - это методология, при которой требования к системе воспринимаются с точки зрения классов и объектов, выявленных в предметной области.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5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OOD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object-oriented design)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u="sng" dirty="0"/>
              <a:t>Объектно-ориентированное проектирование</a:t>
            </a:r>
            <a:r>
              <a:rPr lang="ru-RU" dirty="0"/>
              <a:t> - это метод проектирования, соединяющий в себе процесс объектной декомпозиции и приемы представления как логической и физической, так и статической и динамической модели проектируемой системы.</a:t>
            </a:r>
          </a:p>
          <a:p>
            <a:pPr marL="0" indent="0">
              <a:buNone/>
            </a:pPr>
            <a:r>
              <a:rPr lang="en-US" sz="1900" dirty="0" smtClean="0"/>
              <a:t>(</a:t>
            </a:r>
            <a:r>
              <a:rPr lang="ru-RU" sz="1900" dirty="0" err="1" smtClean="0"/>
              <a:t>Гради</a:t>
            </a:r>
            <a:r>
              <a:rPr lang="ru-RU" sz="1900" dirty="0" smtClean="0"/>
              <a:t> Буч</a:t>
            </a:r>
            <a:r>
              <a:rPr lang="en-US" sz="1900" dirty="0"/>
              <a:t>.</a:t>
            </a:r>
            <a:endParaRPr lang="ru-RU" sz="1900" dirty="0" smtClean="0"/>
          </a:p>
          <a:p>
            <a:pPr marL="0" indent="0">
              <a:buNone/>
            </a:pPr>
            <a:r>
              <a:rPr lang="ru-RU" sz="1900" dirty="0" smtClean="0"/>
              <a:t>Объектно-ориентированный анализ</a:t>
            </a:r>
          </a:p>
          <a:p>
            <a:pPr marL="0" indent="0">
              <a:buNone/>
            </a:pPr>
            <a:r>
              <a:rPr lang="ru-RU" sz="1900" dirty="0" smtClean="0"/>
              <a:t>и проектирование</a:t>
            </a:r>
          </a:p>
          <a:p>
            <a:pPr marL="0" indent="0">
              <a:buNone/>
            </a:pPr>
            <a:r>
              <a:rPr lang="ru-RU" sz="1900" dirty="0" smtClean="0"/>
              <a:t>с примерами приложений на С++ </a:t>
            </a:r>
            <a:r>
              <a:rPr lang="en-US" sz="1900" dirty="0" smtClean="0"/>
              <a:t>)</a:t>
            </a:r>
            <a:endParaRPr lang="ru-RU" sz="1900" dirty="0"/>
          </a:p>
        </p:txBody>
      </p:sp>
      <p:pic>
        <p:nvPicPr>
          <p:cNvPr id="1026" name="Picture 2" descr="C:\nella\is\ООП\buch-obektno-orientirovannyi-analiz-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435789"/>
            <a:ext cx="1181401" cy="169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7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ООП</a:t>
            </a:r>
            <a:br>
              <a:rPr lang="ru-RU" dirty="0" smtClean="0"/>
            </a:br>
            <a:r>
              <a:rPr lang="en-US" dirty="0" smtClean="0"/>
              <a:t>object-oriented </a:t>
            </a:r>
            <a:r>
              <a:rPr lang="en-US" dirty="0"/>
              <a:t>programming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ООП – это методология программирования, основанная на представлении программы в виде совокупности объектов, каждый из которых является экземпляром определенного класса. А классы образуют иерархию наследования.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sz="1600" b="1" dirty="0" smtClean="0"/>
              <a:t>Необходимые </a:t>
            </a:r>
            <a:r>
              <a:rPr lang="ru-RU" sz="1600" b="1" dirty="0"/>
              <a:t>условия объектно-ориентированного языка программирования</a:t>
            </a:r>
            <a:r>
              <a:rPr lang="ru-RU" sz="1600" b="1" dirty="0" smtClean="0"/>
              <a:t>:</a:t>
            </a:r>
          </a:p>
          <a:p>
            <a:r>
              <a:rPr lang="ru-RU" sz="1600" dirty="0"/>
              <a:t>поддерживаются объекты, то есть абстракция данных, имеющие интерфейс в виде именованных операций и собственные данные, с ограничением доступа к ним;</a:t>
            </a:r>
          </a:p>
          <a:p>
            <a:r>
              <a:rPr lang="ru-RU" sz="1600" dirty="0"/>
              <a:t>объекты относятся к соответствующим типам (классам);</a:t>
            </a:r>
          </a:p>
          <a:p>
            <a:r>
              <a:rPr lang="ru-RU" sz="1600" dirty="0"/>
              <a:t>типы (классы) могут наследовать атрибуты </a:t>
            </a:r>
            <a:r>
              <a:rPr lang="ru-RU" sz="1600" dirty="0" err="1"/>
              <a:t>супертипов</a:t>
            </a:r>
            <a:r>
              <a:rPr lang="ru-RU" sz="1600" dirty="0"/>
              <a:t> (суперклассов, родительских классов)</a:t>
            </a:r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0211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объектной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абстрагирование;</a:t>
            </a:r>
          </a:p>
          <a:p>
            <a:r>
              <a:rPr lang="ru-RU" dirty="0"/>
              <a:t>инкапсуляция;</a:t>
            </a:r>
          </a:p>
          <a:p>
            <a:r>
              <a:rPr lang="ru-RU" dirty="0"/>
              <a:t>модульность;</a:t>
            </a:r>
          </a:p>
          <a:p>
            <a:r>
              <a:rPr lang="ru-RU" dirty="0"/>
              <a:t>иерархия.</a:t>
            </a:r>
          </a:p>
          <a:p>
            <a:pPr marL="0" indent="0">
              <a:buNone/>
            </a:pPr>
            <a:r>
              <a:rPr lang="ru-RU" i="1" dirty="0" smtClean="0"/>
              <a:t>Дополнительные элементы:</a:t>
            </a:r>
          </a:p>
          <a:p>
            <a:r>
              <a:rPr lang="ru-RU" dirty="0"/>
              <a:t>типизация;</a:t>
            </a:r>
          </a:p>
          <a:p>
            <a:r>
              <a:rPr lang="ru-RU" dirty="0"/>
              <a:t>параллелизм;</a:t>
            </a:r>
          </a:p>
          <a:p>
            <a:r>
              <a:rPr lang="ru-RU" dirty="0" err="1"/>
              <a:t>сохраняемость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9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 smtClean="0"/>
              <a:t>Элементы объектного подхода. </a:t>
            </a:r>
            <a:br>
              <a:rPr lang="ru-RU" sz="3100" dirty="0" smtClean="0"/>
            </a:br>
            <a:r>
              <a:rPr lang="ru-RU" dirty="0" smtClean="0"/>
              <a:t>Абстракция.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i="1" dirty="0"/>
              <a:t>Абстракция выделяет существенные характеристики некоторого объекта, отличающие его от всех других видов объектов и, таким образом, четко определяет его концептуальные границы с точки зрения наблюдателя.</a:t>
            </a:r>
            <a:endParaRPr lang="ru-RU" sz="1600" dirty="0"/>
          </a:p>
        </p:txBody>
      </p:sp>
      <p:pic>
        <p:nvPicPr>
          <p:cNvPr id="3074" name="Picture 2" descr="C:\nella\is\ООП\37641fcccb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83259"/>
            <a:ext cx="2704777" cy="289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nella\is\ООП\flower-art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83259"/>
            <a:ext cx="4809742" cy="357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4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Виды абстракций: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709720"/>
              </p:ext>
            </p:extLst>
          </p:nvPr>
        </p:nvGraphicFramePr>
        <p:xfrm>
          <a:off x="251520" y="2132856"/>
          <a:ext cx="8784976" cy="4464497"/>
        </p:xfrm>
        <a:graphic>
          <a:graphicData uri="http://schemas.openxmlformats.org/drawingml/2006/table">
            <a:tbl>
              <a:tblPr/>
              <a:tblGrid>
                <a:gridCol w="2899042"/>
                <a:gridCol w="5885934"/>
              </a:tblGrid>
              <a:tr h="919161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Абстракция </a:t>
                      </a:r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сущности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Объект представляет собой полезную модель некой сущности в предметной области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19161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Абстракция </a:t>
                      </a:r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поведения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Объект состоит из обобщенного множества операций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07014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Абстракция </a:t>
                      </a:r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виртуальной машины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Объект группирует операции, которые либо вместе используются более высоким уровнем управления, либо сами используют некоторый набор операций более низкого уровня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19161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Произвольная </a:t>
                      </a:r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абстракция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Объект включает в себя набор операций, не имеющих друг с другом ничего общего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6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Объект, использующий ресурсы других объектов, называется </a:t>
            </a:r>
            <a:r>
              <a:rPr lang="ru-RU" u="sng" dirty="0"/>
              <a:t>клиентом</a:t>
            </a:r>
            <a:r>
              <a:rPr lang="ru-RU" dirty="0"/>
              <a:t>. Описание поведения включает описание операций, которые могут выполняться над ним, и операций, которые сам объект выполняет над другими объектами. Полный набор операций объекта и над объектом называют </a:t>
            </a:r>
            <a:r>
              <a:rPr lang="ru-RU" u="sng" dirty="0"/>
              <a:t>протоколом</a:t>
            </a:r>
            <a:r>
              <a:rPr lang="ru-RU" dirty="0"/>
              <a:t>.</a:t>
            </a:r>
          </a:p>
          <a:p>
            <a:r>
              <a:rPr lang="ru-RU" dirty="0"/>
              <a:t>Все абстракции обладают </a:t>
            </a:r>
            <a:r>
              <a:rPr lang="ru-RU" u="sng" dirty="0"/>
              <a:t>двумя видами свойств</a:t>
            </a:r>
            <a:r>
              <a:rPr lang="ru-RU" dirty="0"/>
              <a:t>: динамические свойства и статические свойства.</a:t>
            </a:r>
          </a:p>
          <a:p>
            <a:pPr marL="0" indent="0">
              <a:buNone/>
            </a:pPr>
            <a:r>
              <a:rPr lang="ru-RU" u="sng" dirty="0"/>
              <a:t>Объектно-ориентированный стиль программирования</a:t>
            </a:r>
            <a:r>
              <a:rPr lang="ru-RU" dirty="0"/>
              <a:t> связан с воздействием на объекты, например, передачей сообщений.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3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Абстракция.</a:t>
            </a:r>
            <a:r>
              <a:rPr lang="en-US" sz="2800" dirty="0"/>
              <a:t> </a:t>
            </a:r>
            <a:r>
              <a:rPr lang="ru-RU" sz="2800" dirty="0" smtClean="0"/>
              <a:t>Пример С</a:t>
            </a:r>
            <a:r>
              <a:rPr lang="en-US" sz="2800" dirty="0" smtClean="0"/>
              <a:t>#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namespace Cars {</a:t>
            </a:r>
          </a:p>
          <a:p>
            <a:pPr marL="0" indent="0">
              <a:buNone/>
            </a:pPr>
            <a:r>
              <a:rPr lang="en-US" dirty="0" smtClean="0"/>
              <a:t>Class Car {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i="1" dirty="0" smtClean="0"/>
              <a:t>Параметры абстракции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currentSpeed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private string model; </a:t>
            </a:r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maxSpeed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accelerationTime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public Car (string model,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maxSpeed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accelerationTime</a:t>
            </a:r>
            <a:r>
              <a:rPr lang="en-US" dirty="0" smtClean="0"/>
              <a:t>){ …. }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//</a:t>
            </a:r>
            <a:r>
              <a:rPr lang="ru-RU" i="1" dirty="0" smtClean="0"/>
              <a:t>Методы получения информации и воздействия на машину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GetCurrentSpeed</a:t>
            </a:r>
            <a:r>
              <a:rPr lang="en-US" dirty="0" smtClean="0"/>
              <a:t>() {….}</a:t>
            </a:r>
          </a:p>
          <a:p>
            <a:pPr marL="0" indent="0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ChangeSpeed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newSpeed</a:t>
            </a:r>
            <a:r>
              <a:rPr lang="en-US" dirty="0" smtClean="0"/>
              <a:t>) {…} 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/>
              <a:t>v</a:t>
            </a:r>
            <a:r>
              <a:rPr lang="en-US" dirty="0" smtClean="0"/>
              <a:t>oid Start() {…..}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void Stop() {….}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7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400" dirty="0"/>
              <a:t>Абстракция.</a:t>
            </a:r>
            <a:r>
              <a:rPr lang="en-US" sz="2400" dirty="0"/>
              <a:t> </a:t>
            </a:r>
            <a:r>
              <a:rPr lang="ru-RU" sz="2400" dirty="0"/>
              <a:t>Пример С</a:t>
            </a:r>
            <a:r>
              <a:rPr lang="en-US" sz="2400" dirty="0"/>
              <a:t>#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namespace Races {</a:t>
            </a:r>
          </a:p>
          <a:p>
            <a:pPr marL="0" indent="0">
              <a:buNone/>
            </a:pPr>
            <a:r>
              <a:rPr lang="en-US" sz="2400" dirty="0" smtClean="0"/>
              <a:t>class Race {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private Car[] cars;</a:t>
            </a:r>
          </a:p>
          <a:p>
            <a:pPr marL="0" indent="0">
              <a:buNone/>
            </a:pPr>
            <a:r>
              <a:rPr lang="en-US" sz="2400" dirty="0" smtClean="0"/>
              <a:t>private string </a:t>
            </a:r>
            <a:r>
              <a:rPr lang="en-US" sz="2400" dirty="0" err="1" smtClean="0"/>
              <a:t>trackName</a:t>
            </a:r>
            <a:r>
              <a:rPr lang="en-US" sz="2400" dirty="0" smtClean="0"/>
              <a:t>;</a:t>
            </a: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public Race (string </a:t>
            </a:r>
            <a:r>
              <a:rPr lang="en-US" sz="2400" dirty="0" err="1" smtClean="0"/>
              <a:t>trackName</a:t>
            </a:r>
            <a:r>
              <a:rPr lang="en-US" sz="2400" dirty="0" smtClean="0"/>
              <a:t>, Car[] cars) {….}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ublic void </a:t>
            </a:r>
            <a:r>
              <a:rPr lang="en-US" sz="2400" dirty="0" err="1" smtClean="0"/>
              <a:t>StartRace</a:t>
            </a:r>
            <a:r>
              <a:rPr lang="en-US" sz="2400" dirty="0" smtClean="0"/>
              <a:t>() {….}</a:t>
            </a:r>
          </a:p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ublic void </a:t>
            </a:r>
            <a:r>
              <a:rPr lang="en-US" sz="2400" dirty="0" err="1" smtClean="0"/>
              <a:t>StopRace</a:t>
            </a:r>
            <a:r>
              <a:rPr lang="en-US" sz="2400" dirty="0" smtClean="0"/>
              <a:t>() {….}</a:t>
            </a:r>
          </a:p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ublic Car[] </a:t>
            </a:r>
            <a:r>
              <a:rPr lang="en-US" sz="2400" dirty="0" err="1" smtClean="0"/>
              <a:t>GetLeaders</a:t>
            </a:r>
            <a:r>
              <a:rPr lang="en-US" sz="2400" dirty="0" smtClean="0"/>
              <a:t>() {….}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 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98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r>
              <a:rPr lang="en-US" dirty="0" smtClean="0"/>
              <a:t> </a:t>
            </a:r>
            <a:r>
              <a:rPr lang="ru-RU" dirty="0" smtClean="0"/>
              <a:t>курса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Теория </a:t>
            </a:r>
            <a:r>
              <a:rPr lang="en-US" dirty="0" smtClean="0"/>
              <a:t>OOA/D/P</a:t>
            </a:r>
            <a:r>
              <a:rPr lang="ru-RU" dirty="0" smtClean="0"/>
              <a:t> – о чем это мы вообще?</a:t>
            </a:r>
            <a:endParaRPr lang="en-US" dirty="0" smtClean="0"/>
          </a:p>
          <a:p>
            <a:r>
              <a:rPr lang="en-US" dirty="0" smtClean="0"/>
              <a:t>UML</a:t>
            </a:r>
            <a:r>
              <a:rPr lang="ru-RU" dirty="0" smtClean="0"/>
              <a:t> – язык архитекторов</a:t>
            </a:r>
          </a:p>
          <a:p>
            <a:r>
              <a:rPr lang="en-US" dirty="0" smtClean="0"/>
              <a:t>C#</a:t>
            </a:r>
            <a:r>
              <a:rPr lang="ru-RU" dirty="0" smtClean="0"/>
              <a:t> - язык программистов</a:t>
            </a:r>
          </a:p>
          <a:p>
            <a:r>
              <a:rPr lang="en-US" dirty="0" smtClean="0"/>
              <a:t>Patterns</a:t>
            </a:r>
          </a:p>
          <a:p>
            <a:r>
              <a:rPr lang="ru-RU" dirty="0" smtClean="0"/>
              <a:t>Проектирование на примерах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3404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Абстракция.</a:t>
            </a:r>
            <a:r>
              <a:rPr lang="en-US" sz="2800" dirty="0" smtClean="0"/>
              <a:t> </a:t>
            </a:r>
            <a:r>
              <a:rPr lang="ru-RU" sz="2800" dirty="0" smtClean="0"/>
              <a:t>Пример </a:t>
            </a:r>
            <a:r>
              <a:rPr lang="ru-RU" sz="2800" dirty="0"/>
              <a:t>(С</a:t>
            </a:r>
            <a:r>
              <a:rPr lang="en-US" sz="2800" dirty="0"/>
              <a:t>#</a:t>
            </a:r>
            <a:r>
              <a:rPr lang="ru-RU" sz="2800" dirty="0"/>
              <a:t>).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Car </a:t>
            </a:r>
            <a:r>
              <a:rPr lang="en-US" dirty="0" err="1" smtClean="0"/>
              <a:t>mercedes</a:t>
            </a:r>
            <a:r>
              <a:rPr lang="en-US" dirty="0" smtClean="0"/>
              <a:t> = new Car(“Mercedes S Coupe”, 320,  350);</a:t>
            </a:r>
          </a:p>
          <a:p>
            <a:pPr marL="0" indent="0">
              <a:buNone/>
            </a:pPr>
            <a:r>
              <a:rPr lang="en-US" dirty="0" smtClean="0"/>
              <a:t>Car </a:t>
            </a:r>
            <a:r>
              <a:rPr lang="en-US" dirty="0" err="1" smtClean="0"/>
              <a:t>audi</a:t>
            </a:r>
            <a:r>
              <a:rPr lang="en-US" dirty="0" smtClean="0"/>
              <a:t> = new Car (“Audi RS7”, 350, 330);</a:t>
            </a:r>
          </a:p>
          <a:p>
            <a:pPr marL="0" indent="0">
              <a:buNone/>
            </a:pPr>
            <a:r>
              <a:rPr lang="en-US" dirty="0" smtClean="0"/>
              <a:t>Race </a:t>
            </a:r>
            <a:r>
              <a:rPr lang="en-US" dirty="0" err="1" smtClean="0"/>
              <a:t>sevCup</a:t>
            </a:r>
            <a:r>
              <a:rPr lang="en-US" dirty="0" smtClean="0"/>
              <a:t> = new Race (“Sevastopol Cup”, new Car[] {</a:t>
            </a:r>
            <a:r>
              <a:rPr lang="en-US" dirty="0" err="1" smtClean="0"/>
              <a:t>mercedes</a:t>
            </a:r>
            <a:r>
              <a:rPr lang="en-US" dirty="0" smtClean="0"/>
              <a:t>, </a:t>
            </a:r>
            <a:r>
              <a:rPr lang="en-US" dirty="0" err="1" smtClean="0"/>
              <a:t>audi</a:t>
            </a: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 err="1" smtClean="0"/>
              <a:t>sevCup.StartRace</a:t>
            </a:r>
            <a:r>
              <a:rPr lang="en-US" dirty="0" smtClean="0"/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Инкапсуляция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i="1" dirty="0"/>
              <a:t>Инкапсуляция - это процесс отделения друг от друга элементов объекта, определяющих его устройство и поведение; инкапсуляция служит для того, чтобы изолировать контрактные обязательства абстракции от их реализации</a:t>
            </a:r>
            <a:r>
              <a:rPr lang="ru-RU" sz="2800" i="1" dirty="0" smtClean="0"/>
              <a:t>.</a:t>
            </a:r>
          </a:p>
          <a:p>
            <a:pPr marL="0" indent="0">
              <a:buNone/>
            </a:pPr>
            <a:r>
              <a:rPr lang="ru-RU" sz="2800" dirty="0"/>
              <a:t>Инкапсуляция </a:t>
            </a:r>
            <a:r>
              <a:rPr lang="ru-RU" sz="2800" dirty="0" smtClean="0"/>
              <a:t>скрывает </a:t>
            </a:r>
            <a:r>
              <a:rPr lang="ru-RU" sz="2800" dirty="0"/>
              <a:t>детали реализации объекта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Абстракция и инкапсуляция  - это две части в классе: интерфейс и реализация. </a:t>
            </a:r>
            <a:r>
              <a:rPr lang="ru-RU" sz="1600" dirty="0"/>
              <a:t> </a:t>
            </a:r>
            <a:r>
              <a:rPr lang="ru-RU" sz="1600" i="1" dirty="0"/>
              <a:t>Интерфейс</a:t>
            </a:r>
            <a:r>
              <a:rPr lang="ru-RU" sz="1600" dirty="0"/>
              <a:t> отражает внешнее поведение объекта, описывая абстракцию поведения всех объектов данного класса. Внутренняя </a:t>
            </a:r>
            <a:r>
              <a:rPr lang="ru-RU" sz="1600" i="1" dirty="0"/>
              <a:t>реализация</a:t>
            </a:r>
            <a:r>
              <a:rPr lang="ru-RU" sz="1600" dirty="0"/>
              <a:t> описывает представление этой абстракции и механизмы достижения желаемого поведения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42383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/>
          </a:bodyPr>
          <a:lstStyle/>
          <a:p>
            <a:r>
              <a:rPr lang="ru-RU" sz="2400" dirty="0" err="1" smtClean="0"/>
              <a:t>Инкапсуляция.Пример</a:t>
            </a:r>
            <a:r>
              <a:rPr lang="ru-RU" sz="2400" dirty="0" smtClean="0"/>
              <a:t> (С</a:t>
            </a:r>
            <a:r>
              <a:rPr lang="en-US" sz="2400" dirty="0" smtClean="0"/>
              <a:t>#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namespace Cars {</a:t>
            </a:r>
          </a:p>
          <a:p>
            <a:pPr marL="0" indent="0">
              <a:buNone/>
            </a:pPr>
            <a:r>
              <a:rPr lang="en-US" sz="1800" dirty="0" smtClean="0"/>
              <a:t>Class </a:t>
            </a:r>
            <a:r>
              <a:rPr lang="en-US" sz="1800" dirty="0"/>
              <a:t>Car {</a:t>
            </a:r>
          </a:p>
          <a:p>
            <a:pPr marL="0" indent="0">
              <a:buNone/>
            </a:pPr>
            <a:r>
              <a:rPr lang="en-US" sz="1800" dirty="0"/>
              <a:t>//</a:t>
            </a:r>
            <a:r>
              <a:rPr lang="ru-RU" sz="1800" i="1" dirty="0"/>
              <a:t>Параметры абстракции</a:t>
            </a:r>
            <a:endParaRPr lang="en-US" sz="1800" i="1" dirty="0"/>
          </a:p>
          <a:p>
            <a:pPr marL="0" indent="0">
              <a:buNone/>
            </a:pPr>
            <a:r>
              <a:rPr lang="en-US" sz="1800" dirty="0"/>
              <a:t>private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currentSpeed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private string model; </a:t>
            </a:r>
          </a:p>
          <a:p>
            <a:pPr marL="0" indent="0">
              <a:buNone/>
            </a:pPr>
            <a:r>
              <a:rPr lang="en-US" sz="1800" dirty="0"/>
              <a:t>private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maxSpeed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private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accelerationTime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public Car (string model,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maxSpeed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accelerationTime</a:t>
            </a:r>
            <a:r>
              <a:rPr lang="en-US" sz="1800" dirty="0"/>
              <a:t>){ …. }</a:t>
            </a:r>
          </a:p>
          <a:p>
            <a:pPr marL="0" indent="0">
              <a:buNone/>
            </a:pPr>
            <a:r>
              <a:rPr lang="ru-RU" sz="1800" dirty="0" smtClean="0"/>
              <a:t>//</a:t>
            </a:r>
            <a:r>
              <a:rPr lang="ru-RU" sz="1800" i="1" dirty="0"/>
              <a:t>Методы получения информации и воздействия на машину</a:t>
            </a:r>
            <a:endParaRPr lang="en-US" sz="1800" i="1" dirty="0"/>
          </a:p>
          <a:p>
            <a:pPr marL="0" indent="0">
              <a:buNone/>
            </a:pPr>
            <a:r>
              <a:rPr lang="en-US" sz="1800" dirty="0"/>
              <a:t>public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GetCurrentSpeed</a:t>
            </a:r>
            <a:r>
              <a:rPr lang="en-US" sz="1800" dirty="0"/>
              <a:t>() {….}</a:t>
            </a:r>
          </a:p>
          <a:p>
            <a:pPr marL="0" indent="0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ChangeSpeed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newSpeed</a:t>
            </a:r>
            <a:r>
              <a:rPr lang="en-US" sz="1800" dirty="0"/>
              <a:t>) {…} </a:t>
            </a:r>
          </a:p>
          <a:p>
            <a:pPr marL="0" indent="0">
              <a:buNone/>
            </a:pPr>
            <a:r>
              <a:rPr lang="en-US" sz="1800" dirty="0"/>
              <a:t>public void Start() {…..}</a:t>
            </a:r>
          </a:p>
          <a:p>
            <a:pPr marL="0" indent="0">
              <a:buNone/>
            </a:pPr>
            <a:r>
              <a:rPr lang="en-US" sz="1800" dirty="0"/>
              <a:t>public void Stop() {….}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protected void Accelerate () {….}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private void </a:t>
            </a:r>
            <a:r>
              <a:rPr lang="en-US" sz="1800" dirty="0" err="1" smtClean="0"/>
              <a:t>SetCurrentSpeed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newSpeed</a:t>
            </a:r>
            <a:r>
              <a:rPr lang="en-US" sz="1800" dirty="0" smtClean="0"/>
              <a:t>) {…}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}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}</a:t>
            </a:r>
            <a:endParaRPr lang="ru-RU" sz="1800" dirty="0"/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149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Модульность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/>
              <a:t>Модульность - это свойство системы, которая была разложена на внутренне связные, но слабо связанные между собой модули</a:t>
            </a:r>
            <a:r>
              <a:rPr lang="ru-RU" i="1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Принципы </a:t>
            </a:r>
            <a:r>
              <a:rPr lang="ru-RU" dirty="0"/>
              <a:t>абстрагирования, инкапсуляции и модульности являются взаимодополняющими. Объект логически определяет границы определенной абстракции, а инкапсуляция и модульность делают их физически незыблемыми.</a:t>
            </a:r>
          </a:p>
        </p:txBody>
      </p:sp>
    </p:spTree>
    <p:extLst>
      <p:ext uri="{BB962C8B-B14F-4D97-AF65-F5344CB8AC3E}">
        <p14:creationId xmlns:p14="http://schemas.microsoft.com/office/powerpoint/2010/main" val="38091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Модульность</a:t>
            </a:r>
            <a:r>
              <a:rPr lang="en-US" sz="2400" dirty="0" smtClean="0"/>
              <a:t>. </a:t>
            </a:r>
            <a:r>
              <a:rPr lang="ru-RU" sz="2400" dirty="0" smtClean="0"/>
              <a:t>Пример (С</a:t>
            </a:r>
            <a:r>
              <a:rPr lang="en-US" sz="2400" dirty="0" smtClean="0"/>
              <a:t>#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 smtClean="0"/>
              <a:t>стандартные модули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System.IO;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 smtClean="0"/>
              <a:t>собственные модули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using Cars;</a:t>
            </a:r>
          </a:p>
          <a:p>
            <a:pPr marL="0" indent="0">
              <a:buNone/>
            </a:pPr>
            <a:r>
              <a:rPr lang="en-US" dirty="0" smtClean="0"/>
              <a:t>using Races;</a:t>
            </a:r>
          </a:p>
        </p:txBody>
      </p:sp>
    </p:spTree>
    <p:extLst>
      <p:ext uri="{BB962C8B-B14F-4D97-AF65-F5344CB8AC3E}">
        <p14:creationId xmlns:p14="http://schemas.microsoft.com/office/powerpoint/2010/main" val="4673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Иерархия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i="1" dirty="0"/>
              <a:t>Иерархия - это упорядочение абстракций, расположение их по уровням</a:t>
            </a:r>
            <a:r>
              <a:rPr lang="ru-RU" i="1" dirty="0" smtClean="0"/>
              <a:t>.</a:t>
            </a:r>
          </a:p>
          <a:p>
            <a:pPr marL="0" indent="0">
              <a:buNone/>
            </a:pPr>
            <a:r>
              <a:rPr lang="ru-RU" dirty="0"/>
              <a:t>Основными видами иерархических структур применительно к сложным системам являются структура классов  </a:t>
            </a:r>
            <a:r>
              <a:rPr lang="ru-RU" dirty="0" smtClean="0"/>
              <a:t>(</a:t>
            </a:r>
            <a:r>
              <a:rPr lang="ru-RU" dirty="0"/>
              <a:t>иерархия "</a:t>
            </a:r>
            <a:r>
              <a:rPr lang="ru-RU" dirty="0" err="1"/>
              <a:t>is</a:t>
            </a:r>
            <a:r>
              <a:rPr lang="ru-RU" dirty="0"/>
              <a:t>-a") и структура объектов (иерархия "</a:t>
            </a:r>
            <a:r>
              <a:rPr lang="ru-RU" dirty="0" err="1"/>
              <a:t>part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 smtClean="0"/>
              <a:t>").</a:t>
            </a:r>
          </a:p>
          <a:p>
            <a:pPr marL="0" indent="0">
              <a:buNone/>
            </a:pPr>
            <a:r>
              <a:rPr lang="ru-RU" dirty="0"/>
              <a:t>Наследование - такая иерархия абстракций, в которой подклассы наследуют строение от одного или нескольких суперклассов.</a:t>
            </a:r>
          </a:p>
          <a:p>
            <a:pPr marL="0" indent="0">
              <a:buNone/>
            </a:pPr>
            <a:r>
              <a:rPr lang="ru-RU" dirty="0"/>
              <a:t>Простое наследование – когда подкласс создается только из одного суперкласса.</a:t>
            </a:r>
          </a:p>
          <a:p>
            <a:pPr marL="0" indent="0">
              <a:buNone/>
            </a:pPr>
            <a:r>
              <a:rPr lang="ru-RU" dirty="0"/>
              <a:t>Множественное наследование, когда подкласс создается из нескольких суперклассов.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236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400" dirty="0" err="1" smtClean="0"/>
              <a:t>Наследование.Пример</a:t>
            </a:r>
            <a:r>
              <a:rPr lang="ru-RU" sz="2400" dirty="0" smtClean="0"/>
              <a:t> (С</a:t>
            </a:r>
            <a:r>
              <a:rPr lang="en-US" sz="2400" dirty="0" smtClean="0"/>
              <a:t>#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namespace Cars {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Truck : Car{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</a:t>
            </a:r>
            <a:r>
              <a:rPr lang="ru-RU" dirty="0"/>
              <a:t>Параметры абстракции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currentSpeed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private string model; </a:t>
            </a:r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maxSpeed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accelerationTime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liftWeight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smtClean="0"/>
              <a:t>Truck </a:t>
            </a:r>
            <a:r>
              <a:rPr lang="en-US" dirty="0"/>
              <a:t>(string model,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maxSpeed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accelerationTime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liftWeight</a:t>
            </a:r>
            <a:r>
              <a:rPr lang="en-US" dirty="0" smtClean="0"/>
              <a:t>){ </a:t>
            </a:r>
            <a:r>
              <a:rPr lang="en-US" dirty="0"/>
              <a:t>…. 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//Методы получения информации и воздействия на машину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override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GetCurrentSpeed</a:t>
            </a:r>
            <a:r>
              <a:rPr lang="en-US" dirty="0"/>
              <a:t>() {….}</a:t>
            </a:r>
          </a:p>
          <a:p>
            <a:pPr marL="0" indent="0">
              <a:buNone/>
            </a:pPr>
            <a:r>
              <a:rPr lang="en-US" dirty="0"/>
              <a:t>public override </a:t>
            </a:r>
            <a:r>
              <a:rPr lang="en-US" dirty="0" smtClean="0"/>
              <a:t> void </a:t>
            </a:r>
            <a:r>
              <a:rPr lang="en-US" dirty="0" err="1"/>
              <a:t>ChangeSpeed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newSpeed</a:t>
            </a:r>
            <a:r>
              <a:rPr lang="en-US" dirty="0"/>
              <a:t>) {…} </a:t>
            </a:r>
          </a:p>
          <a:p>
            <a:pPr marL="0" indent="0">
              <a:buNone/>
            </a:pPr>
            <a:r>
              <a:rPr lang="en-US" dirty="0"/>
              <a:t>public override </a:t>
            </a:r>
            <a:r>
              <a:rPr lang="en-US" dirty="0" smtClean="0"/>
              <a:t> void </a:t>
            </a:r>
            <a:r>
              <a:rPr lang="en-US" dirty="0"/>
              <a:t>Start() {…..}</a:t>
            </a:r>
          </a:p>
          <a:p>
            <a:pPr marL="0" indent="0">
              <a:buNone/>
            </a:pPr>
            <a:r>
              <a:rPr lang="en-US" dirty="0"/>
              <a:t>public override </a:t>
            </a:r>
            <a:r>
              <a:rPr lang="en-US" dirty="0" smtClean="0"/>
              <a:t> void </a:t>
            </a:r>
            <a:r>
              <a:rPr lang="en-US" dirty="0"/>
              <a:t>Stop() {….}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protected override void </a:t>
            </a:r>
            <a:r>
              <a:rPr lang="en-US" dirty="0"/>
              <a:t>Accelerate () {….}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73489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Множественное наследование</a:t>
            </a:r>
            <a:r>
              <a:rPr lang="en-US" sz="2800" dirty="0" smtClean="0"/>
              <a:t>.</a:t>
            </a:r>
            <a:r>
              <a:rPr lang="ru-RU" sz="2800" dirty="0" smtClean="0"/>
              <a:t>Пример (С++)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6166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class Plant { </a:t>
            </a:r>
            <a:br>
              <a:rPr lang="en-US" b="1" dirty="0"/>
            </a:br>
            <a:r>
              <a:rPr lang="ru-RU" b="1" dirty="0" smtClean="0"/>
              <a:t> </a:t>
            </a:r>
            <a:r>
              <a:rPr lang="en-US" b="1" dirty="0" smtClean="0"/>
              <a:t>public</a:t>
            </a:r>
            <a:r>
              <a:rPr lang="en-US" b="1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Plant(char</a:t>
            </a:r>
            <a:r>
              <a:rPr lang="en-US" b="1" dirty="0"/>
              <a:t>* name, char* species);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smtClean="0"/>
              <a:t>virtual </a:t>
            </a:r>
            <a:r>
              <a:rPr lang="en-US" b="1" dirty="0"/>
              <a:t>~Plant();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smtClean="0"/>
              <a:t>void </a:t>
            </a:r>
            <a:r>
              <a:rPr lang="en-US" b="1" dirty="0" err="1"/>
              <a:t>setDatePlanted</a:t>
            </a:r>
            <a:r>
              <a:rPr lang="en-US" b="1" dirty="0"/>
              <a:t>(Day);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smtClean="0"/>
              <a:t>virtual </a:t>
            </a:r>
            <a:r>
              <a:rPr lang="en-US" b="1" dirty="0" err="1"/>
              <a:t>establishGrowingConditions</a:t>
            </a:r>
            <a:r>
              <a:rPr lang="en-US" b="1" dirty="0"/>
              <a:t>(</a:t>
            </a:r>
            <a:r>
              <a:rPr lang="en-US" b="1" dirty="0" err="1"/>
              <a:t>const</a:t>
            </a:r>
            <a:r>
              <a:rPr lang="en-US" b="1" dirty="0"/>
              <a:t> Condition&amp;);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/>
              <a:t>char* name() </a:t>
            </a:r>
            <a:r>
              <a:rPr lang="en-US" b="1" dirty="0" err="1"/>
              <a:t>const</a:t>
            </a:r>
            <a:r>
              <a:rPr lang="en-US" b="1" dirty="0"/>
              <a:t>;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/>
              <a:t>char* species() </a:t>
            </a:r>
            <a:r>
              <a:rPr lang="en-US" b="1" dirty="0" err="1"/>
              <a:t>const</a:t>
            </a:r>
            <a:r>
              <a:rPr lang="en-US" b="1" dirty="0"/>
              <a:t>;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smtClean="0"/>
              <a:t>Day </a:t>
            </a:r>
            <a:r>
              <a:rPr lang="en-US" b="1" dirty="0" err="1"/>
              <a:t>datePlantedt</a:t>
            </a:r>
            <a:r>
              <a:rPr lang="en-US" b="1" dirty="0"/>
              <a:t>) </a:t>
            </a:r>
            <a:r>
              <a:rPr lang="en-US" b="1" dirty="0" err="1"/>
              <a:t>const</a:t>
            </a:r>
            <a:r>
              <a:rPr lang="en-US" b="1" dirty="0"/>
              <a:t>;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 </a:t>
            </a:r>
            <a:r>
              <a:rPr lang="en-US" b="1" dirty="0" smtClean="0"/>
              <a:t>protected</a:t>
            </a:r>
            <a:r>
              <a:rPr lang="en-US" b="1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char</a:t>
            </a:r>
            <a:r>
              <a:rPr lang="en-US" b="1" dirty="0"/>
              <a:t>* </a:t>
            </a:r>
            <a:r>
              <a:rPr lang="en-US" b="1" dirty="0" err="1"/>
              <a:t>repName</a:t>
            </a:r>
            <a:r>
              <a:rPr lang="en-US" b="1" dirty="0"/>
              <a:t>;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smtClean="0"/>
              <a:t>char</a:t>
            </a:r>
            <a:r>
              <a:rPr lang="en-US" b="1" dirty="0"/>
              <a:t>* </a:t>
            </a:r>
            <a:r>
              <a:rPr lang="en-US" b="1" dirty="0" err="1"/>
              <a:t>repSpecies</a:t>
            </a:r>
            <a:r>
              <a:rPr lang="en-US" b="1" dirty="0"/>
              <a:t>;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smtClean="0"/>
              <a:t>Day </a:t>
            </a:r>
            <a:r>
              <a:rPr lang="en-US" b="1" dirty="0" err="1"/>
              <a:t>repPlanted</a:t>
            </a:r>
            <a:r>
              <a:rPr lang="en-US" b="1" dirty="0"/>
              <a:t>;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 </a:t>
            </a:r>
            <a:r>
              <a:rPr lang="ru-RU" b="1" dirty="0" err="1" smtClean="0"/>
              <a:t>private</a:t>
            </a:r>
            <a:r>
              <a:rPr lang="ru-RU" b="1" dirty="0"/>
              <a:t>: </a:t>
            </a:r>
            <a:br>
              <a:rPr lang="ru-RU" b="1" dirty="0"/>
            </a:br>
            <a:r>
              <a:rPr lang="ru-RU" b="1" dirty="0" smtClean="0"/>
              <a:t> ...</a:t>
            </a:r>
            <a:r>
              <a:rPr lang="ru-RU" b="1" dirty="0"/>
              <a:t> </a:t>
            </a:r>
            <a:br>
              <a:rPr lang="ru-RU" b="1" dirty="0"/>
            </a:br>
            <a:r>
              <a:rPr lang="ru-RU" b="1" dirty="0"/>
              <a:t>};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799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98"/>
            <a:ext cx="8229600" cy="66659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Множественное наследование</a:t>
            </a:r>
            <a:r>
              <a:rPr lang="en-US" sz="2400" dirty="0" smtClean="0"/>
              <a:t>.</a:t>
            </a:r>
            <a:r>
              <a:rPr lang="ru-RU" sz="2400" dirty="0" smtClean="0"/>
              <a:t>Пример (С++)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61926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опишем отдельно цветы и </a:t>
            </a:r>
            <a:r>
              <a:rPr lang="ru-RU" dirty="0" smtClean="0"/>
              <a:t>фрукты-овощи</a:t>
            </a:r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/>
              <a:t>FlowerMixin</a:t>
            </a:r>
            <a:r>
              <a:rPr lang="en-US" b="1" dirty="0"/>
              <a:t> { </a:t>
            </a:r>
            <a:br>
              <a:rPr lang="en-US" b="1" dirty="0"/>
            </a:br>
            <a:r>
              <a:rPr lang="ru-RU" b="1" dirty="0" smtClean="0"/>
              <a:t> </a:t>
            </a:r>
            <a:r>
              <a:rPr lang="en-US" b="1" dirty="0" smtClean="0"/>
              <a:t>public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err="1" smtClean="0"/>
              <a:t>FlowerMixin</a:t>
            </a:r>
            <a:r>
              <a:rPr lang="en-US" b="1" dirty="0" smtClean="0"/>
              <a:t>(Day </a:t>
            </a:r>
            <a:r>
              <a:rPr lang="en-US" b="1" dirty="0" err="1" smtClean="0"/>
              <a:t>timeToFlower</a:t>
            </a:r>
            <a:r>
              <a:rPr lang="en-US" b="1" dirty="0" smtClean="0"/>
              <a:t>, Day </a:t>
            </a:r>
            <a:r>
              <a:rPr lang="en-US" b="1" dirty="0" err="1" smtClean="0"/>
              <a:t>timeToSeed</a:t>
            </a:r>
            <a:r>
              <a:rPr lang="en-US" b="1" dirty="0" smtClean="0"/>
              <a:t>); </a:t>
            </a:r>
            <a:br>
              <a:rPr lang="en-US" b="1" dirty="0" smtClean="0"/>
            </a:br>
            <a:r>
              <a:rPr lang="ru-RU" b="1" dirty="0" smtClean="0"/>
              <a:t>	</a:t>
            </a:r>
            <a:r>
              <a:rPr lang="en-US" b="1" dirty="0" smtClean="0"/>
              <a:t>virtual ~</a:t>
            </a:r>
            <a:r>
              <a:rPr lang="en-US" b="1" dirty="0" err="1" smtClean="0"/>
              <a:t>FlowerMixin</a:t>
            </a:r>
            <a:r>
              <a:rPr lang="en-US" b="1" dirty="0" smtClean="0"/>
              <a:t>(); </a:t>
            </a:r>
            <a:br>
              <a:rPr lang="en-US" b="1" dirty="0" smtClean="0"/>
            </a:br>
            <a:r>
              <a:rPr lang="ru-RU" b="1" dirty="0" smtClean="0"/>
              <a:t>	</a:t>
            </a:r>
            <a:r>
              <a:rPr lang="en-US" b="1" dirty="0" smtClean="0"/>
              <a:t>Day </a:t>
            </a:r>
            <a:r>
              <a:rPr lang="en-US" b="1" dirty="0" err="1" smtClean="0"/>
              <a:t>timeToFlower</a:t>
            </a:r>
            <a:r>
              <a:rPr lang="en-US" b="1" dirty="0" smtClean="0"/>
              <a:t>() </a:t>
            </a:r>
            <a:r>
              <a:rPr lang="en-US" b="1" dirty="0" err="1" smtClean="0"/>
              <a:t>const</a:t>
            </a:r>
            <a:r>
              <a:rPr lang="en-US" b="1" dirty="0" smtClean="0"/>
              <a:t>; </a:t>
            </a:r>
            <a:br>
              <a:rPr lang="en-US" b="1" dirty="0" smtClean="0"/>
            </a:br>
            <a:r>
              <a:rPr lang="ru-RU" b="1" dirty="0" smtClean="0"/>
              <a:t>	</a:t>
            </a:r>
            <a:r>
              <a:rPr lang="en-US" b="1" dirty="0" smtClean="0"/>
              <a:t>Day </a:t>
            </a:r>
            <a:r>
              <a:rPr lang="en-US" b="1" dirty="0" err="1" smtClean="0"/>
              <a:t>timeToSeed</a:t>
            </a:r>
            <a:r>
              <a:rPr lang="en-US" b="1" dirty="0" smtClean="0"/>
              <a:t>() </a:t>
            </a:r>
            <a:r>
              <a:rPr lang="en-US" b="1" dirty="0" err="1" smtClean="0"/>
              <a:t>const;</a:t>
            </a:r>
            <a:r>
              <a:rPr lang="en-US" b="1" dirty="0" err="1"/>
              <a:t>protected</a:t>
            </a:r>
            <a:r>
              <a:rPr lang="en-US" b="1" dirty="0"/>
              <a:t>: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smtClean="0"/>
              <a:t>...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 smtClean="0"/>
              <a:t>};</a:t>
            </a: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class </a:t>
            </a:r>
            <a:r>
              <a:rPr lang="en-US" b="1" dirty="0" err="1"/>
              <a:t>FruitVegetableMixin</a:t>
            </a:r>
            <a:r>
              <a:rPr lang="en-US" b="1" dirty="0"/>
              <a:t> { </a:t>
            </a:r>
            <a:br>
              <a:rPr lang="en-US" b="1" dirty="0"/>
            </a:br>
            <a:r>
              <a:rPr lang="ru-RU" b="1" dirty="0" smtClean="0"/>
              <a:t> </a:t>
            </a:r>
            <a:r>
              <a:rPr lang="en-US" b="1" dirty="0" smtClean="0"/>
              <a:t>public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err="1" smtClean="0"/>
              <a:t>FruitVegetableMixin</a:t>
            </a:r>
            <a:r>
              <a:rPr lang="en-US" b="1" dirty="0" smtClean="0"/>
              <a:t>(Day </a:t>
            </a:r>
            <a:r>
              <a:rPr lang="en-US" b="1" dirty="0" err="1"/>
              <a:t>timeToHarvest</a:t>
            </a:r>
            <a:r>
              <a:rPr lang="en-US" b="1" dirty="0"/>
              <a:t>);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smtClean="0"/>
              <a:t>virtual </a:t>
            </a:r>
            <a:r>
              <a:rPr lang="en-US" b="1" dirty="0"/>
              <a:t>~</a:t>
            </a:r>
            <a:r>
              <a:rPr lang="en-US" b="1" dirty="0" err="1"/>
              <a:t>FruitVegetableMixin</a:t>
            </a:r>
            <a:r>
              <a:rPr lang="en-US" b="1" dirty="0"/>
              <a:t>(); </a:t>
            </a:r>
            <a:br>
              <a:rPr lang="en-US" b="1" dirty="0"/>
            </a:br>
            <a:r>
              <a:rPr lang="ru-RU" b="1" dirty="0" smtClean="0"/>
              <a:t>	</a:t>
            </a:r>
            <a:r>
              <a:rPr lang="en-US" b="1" dirty="0" smtClean="0"/>
              <a:t>Day </a:t>
            </a:r>
            <a:r>
              <a:rPr lang="en-US" b="1" dirty="0" err="1"/>
              <a:t>timeToHarvest</a:t>
            </a:r>
            <a:r>
              <a:rPr lang="en-US" b="1" dirty="0"/>
              <a:t>() </a:t>
            </a:r>
            <a:r>
              <a:rPr lang="en-US" b="1" dirty="0" err="1"/>
              <a:t>const;protected</a:t>
            </a:r>
            <a:r>
              <a:rPr lang="en-US" b="1" dirty="0"/>
              <a:t>: </a:t>
            </a:r>
            <a:br>
              <a:rPr lang="en-US" b="1" dirty="0"/>
            </a:br>
            <a:r>
              <a:rPr lang="ru-RU" b="1" dirty="0" smtClean="0"/>
              <a:t> </a:t>
            </a:r>
            <a:r>
              <a:rPr lang="en-US" b="1" dirty="0" smtClean="0"/>
              <a:t>...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 smtClean="0"/>
              <a:t>};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опишем розу:</a:t>
            </a:r>
          </a:p>
          <a:p>
            <a:pPr marL="0" indent="0">
              <a:buNone/>
            </a:pPr>
            <a:r>
              <a:rPr lang="en-US" b="1" dirty="0"/>
              <a:t>class Rose : public Plant, public </a:t>
            </a:r>
            <a:r>
              <a:rPr lang="en-US" b="1" dirty="0" err="1"/>
              <a:t>FlowerMixin</a:t>
            </a:r>
            <a:r>
              <a:rPr lang="en-US" b="1" dirty="0"/>
              <a:t>...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морковь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b="1" dirty="0"/>
              <a:t>class Carrot : public Plant, public </a:t>
            </a:r>
            <a:r>
              <a:rPr lang="en-US" b="1" dirty="0" err="1"/>
              <a:t>FruiteVegetableMixin</a:t>
            </a:r>
            <a:r>
              <a:rPr lang="en-US" b="1" dirty="0"/>
              <a:t> </a:t>
            </a:r>
            <a:r>
              <a:rPr lang="en-US" b="1" dirty="0" smtClean="0"/>
              <a:t>{};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Вишня (цветы и плоды):</a:t>
            </a:r>
          </a:p>
          <a:p>
            <a:pPr marL="0" indent="0">
              <a:buNone/>
            </a:pPr>
            <a:r>
              <a:rPr lang="en-US" b="1" dirty="0"/>
              <a:t>class Cherry : public Plant,</a:t>
            </a:r>
            <a:r>
              <a:rPr lang="en-US" dirty="0"/>
              <a:t> </a:t>
            </a:r>
            <a:r>
              <a:rPr lang="en-US" b="1" dirty="0"/>
              <a:t>public </a:t>
            </a:r>
            <a:r>
              <a:rPr lang="en-US" b="1" dirty="0" err="1"/>
              <a:t>FlowerMixin</a:t>
            </a:r>
            <a:r>
              <a:rPr lang="en-US" b="1" dirty="0"/>
              <a:t>,</a:t>
            </a:r>
            <a:r>
              <a:rPr lang="en-US" dirty="0"/>
              <a:t> </a:t>
            </a:r>
            <a:r>
              <a:rPr lang="en-US" b="1" dirty="0" err="1"/>
              <a:t>FruitVegetableMixin</a:t>
            </a:r>
            <a:r>
              <a:rPr lang="en-US" b="1" dirty="0"/>
              <a:t>...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581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Типизация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Типизация - это способ защититься от использования объектов одного класса вместо другого, </a:t>
            </a:r>
            <a:r>
              <a:rPr lang="ru-RU" i="1" dirty="0" smtClean="0"/>
              <a:t>или, </a:t>
            </a:r>
            <a:r>
              <a:rPr lang="ru-RU" i="1" dirty="0"/>
              <a:t>по крайней </a:t>
            </a:r>
            <a:r>
              <a:rPr lang="ru-RU" i="1" smtClean="0"/>
              <a:t>мере, управлять </a:t>
            </a:r>
            <a:r>
              <a:rPr lang="ru-RU" i="1" dirty="0" smtClean="0"/>
              <a:t>таким использованием</a:t>
            </a:r>
          </a:p>
          <a:p>
            <a:pPr marL="0" indent="0">
              <a:buNone/>
            </a:pPr>
            <a:r>
              <a:rPr lang="ru-RU" sz="2600" dirty="0"/>
              <a:t>Объектные и объектно-ориентированные языки программирования могут быть строго типизированными, нестрого и совсем не </a:t>
            </a:r>
            <a:r>
              <a:rPr lang="ru-RU" sz="2600" dirty="0" smtClean="0"/>
              <a:t>типизированными</a:t>
            </a:r>
            <a:r>
              <a:rPr lang="ru-RU" sz="2600" i="1" dirty="0" smtClean="0"/>
              <a:t>. </a:t>
            </a:r>
            <a:r>
              <a:rPr lang="ru-RU" sz="2600" dirty="0"/>
              <a:t>Кроме строгой типизации существует </a:t>
            </a:r>
            <a:r>
              <a:rPr lang="ru-RU" sz="2600" u="sng" dirty="0"/>
              <a:t>статическая типизация</a:t>
            </a:r>
            <a:r>
              <a:rPr lang="ru-RU" sz="2600" dirty="0"/>
              <a:t> (статическая связь) и </a:t>
            </a:r>
            <a:r>
              <a:rPr lang="ru-RU" sz="2600" u="sng" dirty="0"/>
              <a:t>динамическая типизация</a:t>
            </a:r>
            <a:r>
              <a:rPr lang="ru-RU" sz="2600" dirty="0"/>
              <a:t> (динамическая связь).</a:t>
            </a:r>
          </a:p>
        </p:txBody>
      </p:sp>
    </p:spTree>
    <p:extLst>
      <p:ext uri="{BB962C8B-B14F-4D97-AF65-F5344CB8AC3E}">
        <p14:creationId xmlns:p14="http://schemas.microsoft.com/office/powerpoint/2010/main" val="292155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err="1"/>
              <a:t>Гради</a:t>
            </a:r>
            <a:r>
              <a:rPr lang="ru-RU" dirty="0"/>
              <a:t> Буч - Объектно-ориентированный анализ и проектирование с примерами приложений </a:t>
            </a:r>
            <a:r>
              <a:rPr lang="ru-RU" dirty="0" smtClean="0"/>
              <a:t>– 2008</a:t>
            </a:r>
          </a:p>
          <a:p>
            <a:r>
              <a:rPr lang="ru-RU" dirty="0" err="1"/>
              <a:t>Крэг</a:t>
            </a:r>
            <a:r>
              <a:rPr lang="ru-RU" dirty="0"/>
              <a:t> </a:t>
            </a:r>
            <a:r>
              <a:rPr lang="ru-RU" dirty="0" err="1"/>
              <a:t>Ларман</a:t>
            </a:r>
            <a:r>
              <a:rPr lang="ru-RU" dirty="0"/>
              <a:t> - Применение UML 2.0 и шаблонов проектирования. Практическое руководство. 3-е издание </a:t>
            </a:r>
            <a:r>
              <a:rPr lang="ru-RU" dirty="0" smtClean="0"/>
              <a:t>– 2013</a:t>
            </a:r>
          </a:p>
          <a:p>
            <a:r>
              <a:rPr lang="ru-RU" dirty="0" err="1"/>
              <a:t>Э.Гамма</a:t>
            </a:r>
            <a:r>
              <a:rPr lang="ru-RU" dirty="0"/>
              <a:t> - Приемы объектно-ориентированного проектирования. Паттерны проектирования </a:t>
            </a:r>
            <a:r>
              <a:rPr lang="ru-RU" dirty="0" smtClean="0"/>
              <a:t>– 2010</a:t>
            </a:r>
          </a:p>
          <a:p>
            <a:r>
              <a:rPr lang="ru-RU" dirty="0"/>
              <a:t>Эрик </a:t>
            </a:r>
            <a:r>
              <a:rPr lang="ru-RU" dirty="0" err="1"/>
              <a:t>Фримен</a:t>
            </a:r>
            <a:r>
              <a:rPr lang="ru-RU" dirty="0"/>
              <a:t>, Элизабет </a:t>
            </a:r>
            <a:r>
              <a:rPr lang="ru-RU" dirty="0" err="1"/>
              <a:t>Фримен</a:t>
            </a:r>
            <a:r>
              <a:rPr lang="ru-RU" dirty="0"/>
              <a:t> - Паттерны проектирования (</a:t>
            </a:r>
            <a:r>
              <a:rPr lang="ru-RU" dirty="0" err="1"/>
              <a:t>Head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O'Reilly</a:t>
            </a:r>
            <a:r>
              <a:rPr lang="ru-RU" dirty="0"/>
              <a:t>) </a:t>
            </a:r>
            <a:r>
              <a:rPr lang="ru-RU" dirty="0" smtClean="0"/>
              <a:t>– 2011</a:t>
            </a:r>
          </a:p>
          <a:p>
            <a:r>
              <a:rPr lang="ru-RU" dirty="0" smtClean="0"/>
              <a:t>И любой учебник по </a:t>
            </a:r>
            <a:r>
              <a:rPr lang="en-US" dirty="0" smtClean="0"/>
              <a:t>C# (</a:t>
            </a:r>
            <a:r>
              <a:rPr lang="ru-RU" dirty="0" err="1" smtClean="0"/>
              <a:t>Троелсен</a:t>
            </a:r>
            <a:r>
              <a:rPr lang="ru-RU" dirty="0" smtClean="0"/>
              <a:t>, </a:t>
            </a:r>
            <a:r>
              <a:rPr lang="ru-RU" dirty="0" err="1" smtClean="0"/>
              <a:t>Шилдт</a:t>
            </a:r>
            <a:r>
              <a:rPr lang="ru-RU" dirty="0" smtClean="0"/>
              <a:t>, </a:t>
            </a:r>
            <a:r>
              <a:rPr lang="en-US" dirty="0" smtClean="0"/>
              <a:t>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97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Параллелизм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Параллелизм - это свойство, отличающее активные объекты от пассивных</a:t>
            </a:r>
            <a:r>
              <a:rPr lang="ru-RU" i="1" dirty="0" smtClean="0"/>
              <a:t>.</a:t>
            </a:r>
          </a:p>
          <a:p>
            <a:pPr marL="0" indent="0">
              <a:buNone/>
            </a:pPr>
            <a:r>
              <a:rPr lang="ru-RU" dirty="0"/>
              <a:t>В ООР каждый объект (как абстракция реальности) может представлять собой отдельный канал управления (абстракцию процесса). Такой объект называется активным.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159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Устойчивость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i="1" dirty="0" smtClean="0"/>
              <a:t>Устойчивость (</a:t>
            </a:r>
            <a:r>
              <a:rPr lang="ru-RU" i="1" dirty="0" err="1" smtClean="0"/>
              <a:t>сохраняемость</a:t>
            </a:r>
            <a:r>
              <a:rPr lang="ru-RU" i="1" dirty="0" smtClean="0"/>
              <a:t>) </a:t>
            </a:r>
            <a:r>
              <a:rPr lang="ru-RU" i="1" dirty="0"/>
              <a:t>- способность объекта существовать во времени, переживая породивший его процесс, и (или) в пространстве, перемещаясь из своего первоначального адресного пространства</a:t>
            </a:r>
            <a:r>
              <a:rPr lang="ru-RU" i="1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Спектр </a:t>
            </a:r>
            <a:r>
              <a:rPr lang="ru-RU" dirty="0" err="1"/>
              <a:t>сохраняемости</a:t>
            </a:r>
            <a:r>
              <a:rPr lang="ru-RU" dirty="0"/>
              <a:t> объектов охватывает:</a:t>
            </a:r>
          </a:p>
          <a:p>
            <a:r>
              <a:rPr lang="ru-RU" dirty="0" smtClean="0"/>
              <a:t>Промежуточные </a:t>
            </a:r>
            <a:r>
              <a:rPr lang="ru-RU" dirty="0"/>
              <a:t>результаты вычисления выражений.</a:t>
            </a:r>
          </a:p>
          <a:p>
            <a:r>
              <a:rPr lang="ru-RU" dirty="0"/>
              <a:t>Локальные переменные в вызове процедур.</a:t>
            </a:r>
          </a:p>
          <a:p>
            <a:r>
              <a:rPr lang="ru-RU" dirty="0" smtClean="0"/>
              <a:t>Глобальные </a:t>
            </a:r>
            <a:r>
              <a:rPr lang="ru-RU" dirty="0"/>
              <a:t>переменные и динамически создаваемые данные.</a:t>
            </a:r>
          </a:p>
          <a:p>
            <a:r>
              <a:rPr lang="ru-RU" dirty="0"/>
              <a:t>Данные, сохраняющиеся между сеансами выполнения программы.</a:t>
            </a:r>
          </a:p>
          <a:p>
            <a:r>
              <a:rPr lang="ru-RU" dirty="0"/>
              <a:t>Данные, сохраняемые при переходе на новую версию программы.</a:t>
            </a:r>
          </a:p>
          <a:p>
            <a:r>
              <a:rPr lang="ru-RU" dirty="0"/>
              <a:t>Данные, которые вообще переживают </a:t>
            </a:r>
            <a:r>
              <a:rPr lang="ru-RU" dirty="0" smtClean="0"/>
              <a:t>программу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630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688632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Развитие программной индустрии привело к созданию методов объектно-ориентированного анализа, проектирования и программирования, которые служат для программирования "в большом".</a:t>
            </a:r>
          </a:p>
          <a:p>
            <a:r>
              <a:rPr lang="ru-RU" dirty="0"/>
              <a:t>В программировании существует несколько парадигм, ориентированных на процедуры, объекты, логику, правила и ограничения.</a:t>
            </a:r>
          </a:p>
          <a:p>
            <a:r>
              <a:rPr lang="ru-RU" dirty="0"/>
              <a:t>Абстракция определяет существенные характеристики некоторого объекта, которые отличают его от всех других видов объектов и, таким образом, абстракция четко очерчивает концептуальную границу объекта с точки зрения наблюдателя.</a:t>
            </a:r>
          </a:p>
          <a:p>
            <a:r>
              <a:rPr lang="ru-RU" dirty="0"/>
              <a:t>Инкапсуляция - это процесс разделения устройства и поведения объекта; инкапсуляция служит для того, чтобы изолировать контрактные обязательства абстракции от их реализации.</a:t>
            </a:r>
          </a:p>
          <a:p>
            <a:r>
              <a:rPr lang="ru-RU" i="1" dirty="0"/>
              <a:t>Модульность - это состояние системы, разложенной на внутренне связные и слабо связанные между собой модули.</a:t>
            </a:r>
            <a:endParaRPr lang="ru-RU" dirty="0"/>
          </a:p>
          <a:p>
            <a:r>
              <a:rPr lang="ru-RU" i="1" dirty="0"/>
              <a:t>Иерархия - это ранжирование или упорядочение абстракций.</a:t>
            </a:r>
            <a:endParaRPr lang="ru-RU" dirty="0"/>
          </a:p>
          <a:p>
            <a:r>
              <a:rPr lang="ru-RU" i="1" dirty="0"/>
              <a:t>Типизация - это способ защититься от использования объектов одного класса вместо другого, или по крайней мере способ управлять такой подменой.</a:t>
            </a:r>
            <a:endParaRPr lang="ru-RU" dirty="0"/>
          </a:p>
          <a:p>
            <a:r>
              <a:rPr lang="ru-RU" i="1" dirty="0"/>
              <a:t>Параллелизм - это свойство, отличающее активные объекты от пассивных.</a:t>
            </a:r>
            <a:endParaRPr lang="ru-RU" dirty="0"/>
          </a:p>
          <a:p>
            <a:r>
              <a:rPr lang="ru-RU" i="1" dirty="0" err="1"/>
              <a:t>Сохраняемость</a:t>
            </a:r>
            <a:r>
              <a:rPr lang="ru-RU" i="1" dirty="0"/>
              <a:t> - способность объекта существовать во времени и (или) в пространстве.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12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Объектно-ориентированная </a:t>
            </a:r>
            <a:r>
              <a:rPr lang="ru-RU" dirty="0"/>
              <a:t>технология </a:t>
            </a:r>
            <a:r>
              <a:rPr lang="ru-RU" dirty="0" smtClean="0"/>
              <a:t>- </a:t>
            </a:r>
            <a:r>
              <a:rPr lang="ru-RU" i="1" dirty="0" smtClean="0"/>
              <a:t>основной</a:t>
            </a:r>
            <a:r>
              <a:rPr lang="ru-RU" dirty="0" smtClean="0"/>
              <a:t> метод </a:t>
            </a:r>
            <a:r>
              <a:rPr lang="ru-RU" dirty="0"/>
              <a:t>промышленной разработки программного обеспечения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8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Объектный подход</a:t>
            </a:r>
            <a:r>
              <a:rPr lang="ru-RU" dirty="0"/>
              <a:t> </a:t>
            </a:r>
          </a:p>
        </p:txBody>
      </p:sp>
      <p:sp>
        <p:nvSpPr>
          <p:cNvPr id="4" name="Овал 3"/>
          <p:cNvSpPr/>
          <p:nvPr/>
        </p:nvSpPr>
        <p:spPr>
          <a:xfrm>
            <a:off x="3964935" y="2625307"/>
            <a:ext cx="1944216" cy="18002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OOD</a:t>
            </a:r>
            <a:endParaRPr lang="ru-R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154485" y="4725144"/>
            <a:ext cx="1875590" cy="172819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OOP - </a:t>
            </a:r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инструмент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56623" y="4439706"/>
            <a:ext cx="2160240" cy="204482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OOA - 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метод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3"/>
          </p:cNvCxnSpPr>
          <p:nvPr/>
        </p:nvCxnSpPr>
        <p:spPr>
          <a:xfrm flipH="1">
            <a:off x="3316863" y="4161874"/>
            <a:ext cx="932796" cy="767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5"/>
          </p:cNvCxnSpPr>
          <p:nvPr/>
        </p:nvCxnSpPr>
        <p:spPr>
          <a:xfrm>
            <a:off x="5624427" y="4161874"/>
            <a:ext cx="644764" cy="839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35696" y="1340769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 На результатах ООА формируются модели, на которых основывается OOD; OOD в свою очередь создает фундамент для окончательной реализации системы с использованием методологии OOP.</a:t>
            </a:r>
          </a:p>
        </p:txBody>
      </p:sp>
    </p:spTree>
    <p:extLst>
      <p:ext uri="{BB962C8B-B14F-4D97-AF65-F5344CB8AC3E}">
        <p14:creationId xmlns:p14="http://schemas.microsoft.com/office/powerpoint/2010/main" val="24118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События, приведшие к появлению объектно-ориентированного подхода: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Развитие архитектуры компьютеров, повышение вычислительной мощности систем.</a:t>
            </a:r>
          </a:p>
          <a:p>
            <a:r>
              <a:rPr lang="ru-RU" dirty="0" smtClean="0"/>
              <a:t>Развитие </a:t>
            </a:r>
            <a:r>
              <a:rPr lang="ru-RU" dirty="0"/>
              <a:t>языков программирования (</a:t>
            </a:r>
            <a:r>
              <a:rPr lang="ru-RU" b="1" dirty="0" err="1"/>
              <a:t>Simula</a:t>
            </a:r>
            <a:r>
              <a:rPr lang="ru-RU" b="1" dirty="0"/>
              <a:t>, </a:t>
            </a:r>
            <a:r>
              <a:rPr lang="ru-RU" b="1" dirty="0" err="1"/>
              <a:t>Smalltalk</a:t>
            </a:r>
            <a:r>
              <a:rPr lang="ru-RU" b="1" dirty="0"/>
              <a:t>, </a:t>
            </a:r>
            <a:r>
              <a:rPr lang="ru-RU" b="1" dirty="0" err="1"/>
              <a:t>Ada</a:t>
            </a:r>
            <a:r>
              <a:rPr lang="ru-RU" dirty="0"/>
              <a:t> и т.д.);</a:t>
            </a:r>
          </a:p>
          <a:p>
            <a:r>
              <a:rPr lang="ru-RU" dirty="0" smtClean="0"/>
              <a:t>Развитие </a:t>
            </a:r>
            <a:r>
              <a:rPr lang="ru-RU" dirty="0"/>
              <a:t>методологии программирования (модульность, скрытие данных и т.п.).</a:t>
            </a:r>
          </a:p>
          <a:p>
            <a:r>
              <a:rPr lang="ru-RU" dirty="0" smtClean="0"/>
              <a:t>Развитие баз данных (сущность, атрибут, взаимоотношение)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9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Предпосылки ОО подхода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 – неотъемлемая часть ПО</a:t>
            </a:r>
          </a:p>
          <a:p>
            <a:r>
              <a:rPr lang="ru-RU" dirty="0" smtClean="0"/>
              <a:t>История роста сложности: </a:t>
            </a:r>
          </a:p>
          <a:p>
            <a:pPr lvl="1"/>
            <a:r>
              <a:rPr lang="ru-RU" dirty="0" smtClean="0"/>
              <a:t>машинные коды –</a:t>
            </a:r>
            <a:r>
              <a:rPr lang="en-US" dirty="0" smtClean="0"/>
              <a:t>&gt;</a:t>
            </a:r>
            <a:r>
              <a:rPr lang="ru-RU" dirty="0" smtClean="0"/>
              <a:t> математика </a:t>
            </a:r>
            <a:r>
              <a:rPr lang="ru-RU" dirty="0"/>
              <a:t>–</a:t>
            </a:r>
            <a:r>
              <a:rPr lang="en-US" dirty="0" smtClean="0"/>
              <a:t>&gt;</a:t>
            </a:r>
            <a:r>
              <a:rPr lang="ru-RU" dirty="0" smtClean="0"/>
              <a:t> алгоритмы </a:t>
            </a:r>
            <a:r>
              <a:rPr lang="ru-RU" dirty="0"/>
              <a:t>–</a:t>
            </a:r>
            <a:r>
              <a:rPr lang="en-US" dirty="0" smtClean="0"/>
              <a:t>&gt;</a:t>
            </a:r>
            <a:r>
              <a:rPr lang="ru-RU" dirty="0" smtClean="0"/>
              <a:t> интерактивные системы </a:t>
            </a:r>
            <a:r>
              <a:rPr lang="ru-RU" dirty="0"/>
              <a:t>–</a:t>
            </a:r>
            <a:r>
              <a:rPr lang="en-US" dirty="0" smtClean="0"/>
              <a:t>&gt;</a:t>
            </a:r>
            <a:r>
              <a:rPr lang="ru-RU" dirty="0" smtClean="0"/>
              <a:t> графический интерфейс </a:t>
            </a:r>
            <a:r>
              <a:rPr lang="ru-RU" dirty="0"/>
              <a:t>–</a:t>
            </a:r>
            <a:r>
              <a:rPr lang="en-US" dirty="0" smtClean="0"/>
              <a:t>&gt;</a:t>
            </a:r>
            <a:r>
              <a:rPr lang="ru-RU" dirty="0" smtClean="0"/>
              <a:t> распределенные (облачные) системы.</a:t>
            </a:r>
          </a:p>
          <a:p>
            <a:r>
              <a:rPr lang="ru-RU" dirty="0" smtClean="0"/>
              <a:t>Проблемы сложности: сроки (бюджеты) и надежность</a:t>
            </a:r>
          </a:p>
          <a:p>
            <a:pPr lvl="2"/>
            <a:endParaRPr lang="ru-RU" sz="1600" dirty="0" smtClean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254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Борьба со сложностью при проектировании ПО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Абстракция – концентрация на существенных деталях, отбрасывая несущественные</a:t>
            </a:r>
          </a:p>
          <a:p>
            <a:r>
              <a:rPr lang="ru-RU" dirty="0" smtClean="0"/>
              <a:t>Декомпозиция – «разделяй и властвуй»:</a:t>
            </a:r>
          </a:p>
          <a:p>
            <a:pPr lvl="1"/>
            <a:r>
              <a:rPr lang="ru-RU" dirty="0" smtClean="0"/>
              <a:t>Алгоритмическая </a:t>
            </a:r>
          </a:p>
          <a:p>
            <a:pPr lvl="2"/>
            <a:r>
              <a:rPr lang="ru-RU" dirty="0" smtClean="0"/>
              <a:t>Проблема разделяемых и неразделяемых данных</a:t>
            </a:r>
          </a:p>
          <a:p>
            <a:pPr lvl="1"/>
            <a:r>
              <a:rPr lang="ru-RU" dirty="0" smtClean="0"/>
              <a:t>Объектная</a:t>
            </a:r>
          </a:p>
          <a:p>
            <a:pPr lvl="2"/>
            <a:r>
              <a:rPr lang="ru-RU" dirty="0" smtClean="0"/>
              <a:t>Принцип разделения ответственности – код и данные объединены в одну сущность</a:t>
            </a:r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0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Парадигмы программирования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681480"/>
              </p:ext>
            </p:extLst>
          </p:nvPr>
        </p:nvGraphicFramePr>
        <p:xfrm>
          <a:off x="467544" y="2492896"/>
          <a:ext cx="8229600" cy="21031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® процедурно-ориентированный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алгоритмы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® объектно-ориентированный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классы и объекты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® логико-ориентированный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цели, часто выраженные в терминах исчисления предикатов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® ориентированный на правила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правила "если-то"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® </a:t>
                      </a:r>
                      <a:r>
                        <a:rPr lang="ru-RU" dirty="0" smtClean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функциональный</a:t>
                      </a:r>
                      <a:endParaRPr lang="ru-RU" dirty="0">
                        <a:solidFill>
                          <a:srgbClr val="002268"/>
                        </a:solidFill>
                        <a:effectLst/>
                        <a:latin typeface="Tahom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268"/>
                          </a:solidFill>
                          <a:effectLst/>
                          <a:latin typeface="Tahoma"/>
                        </a:rPr>
                        <a:t>функции</a:t>
                      </a:r>
                      <a:endParaRPr lang="ru-RU" dirty="0">
                        <a:solidFill>
                          <a:srgbClr val="002268"/>
                        </a:solidFill>
                        <a:effectLst/>
                        <a:latin typeface="Tahom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162880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Стиль					Абстракция</a:t>
            </a:r>
            <a:endParaRPr lang="ru-RU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1529</Words>
  <Application>Microsoft Office PowerPoint</Application>
  <PresentationFormat>Экран (4:3)</PresentationFormat>
  <Paragraphs>241</Paragraphs>
  <Slides>32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Tahoma</vt:lpstr>
      <vt:lpstr>Тема Office</vt:lpstr>
      <vt:lpstr>Презентация PowerPoint</vt:lpstr>
      <vt:lpstr>План курса</vt:lpstr>
      <vt:lpstr>Литература</vt:lpstr>
      <vt:lpstr>Объектно-ориентированная технология - основной метод промышленной разработки программного обеспечения</vt:lpstr>
      <vt:lpstr>Объектный подход </vt:lpstr>
      <vt:lpstr>События, приведшие к появлению объектно-ориентированного подхода:</vt:lpstr>
      <vt:lpstr>Предпосылки ОО подхода</vt:lpstr>
      <vt:lpstr>Борьба со сложностью при проектировании ПО</vt:lpstr>
      <vt:lpstr>Парадигмы программирования</vt:lpstr>
      <vt:lpstr>Объекты и классы</vt:lpstr>
      <vt:lpstr>ООА  (object-oriented analysis)</vt:lpstr>
      <vt:lpstr>OOD (object-oriented design)</vt:lpstr>
      <vt:lpstr>ООП object-oriented programming</vt:lpstr>
      <vt:lpstr>Элементы объектной модели</vt:lpstr>
      <vt:lpstr>Элементы объектного подхода.  Абстракция.</vt:lpstr>
      <vt:lpstr>Абстракция.</vt:lpstr>
      <vt:lpstr>Абстракция.</vt:lpstr>
      <vt:lpstr>Абстракция. Пример С# </vt:lpstr>
      <vt:lpstr>Абстракция. Пример С# </vt:lpstr>
      <vt:lpstr>Абстракция. Пример (С#).</vt:lpstr>
      <vt:lpstr>Инкапсуляция</vt:lpstr>
      <vt:lpstr>Инкапсуляция.Пример (С#)</vt:lpstr>
      <vt:lpstr>Модульность</vt:lpstr>
      <vt:lpstr>Модульность. Пример (С#)</vt:lpstr>
      <vt:lpstr>Иерархия</vt:lpstr>
      <vt:lpstr>Наследование.Пример (С#)</vt:lpstr>
      <vt:lpstr>Множественное наследование.Пример (С++)</vt:lpstr>
      <vt:lpstr>Множественное наследование.Пример (С++)</vt:lpstr>
      <vt:lpstr>Типизация</vt:lpstr>
      <vt:lpstr>Параллелизм</vt:lpstr>
      <vt:lpstr>Устойчивость</vt:lpstr>
      <vt:lpstr>Выводы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Объектно-ориентированная технология - основной метод промышленной разработки программного обеспечения</dc:title>
  <dc:creator>Nella</dc:creator>
  <cp:lastModifiedBy>Vsevolod Pelipas</cp:lastModifiedBy>
  <cp:revision>58</cp:revision>
  <dcterms:created xsi:type="dcterms:W3CDTF">2014-08-28T07:29:05Z</dcterms:created>
  <dcterms:modified xsi:type="dcterms:W3CDTF">2015-09-11T11:13:17Z</dcterms:modified>
</cp:coreProperties>
</file>