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292" r:id="rId3"/>
    <p:sldId id="258" r:id="rId4"/>
    <p:sldId id="257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65" r:id="rId15"/>
    <p:sldId id="302" r:id="rId16"/>
    <p:sldId id="322" r:id="rId17"/>
    <p:sldId id="323" r:id="rId18"/>
    <p:sldId id="324" r:id="rId19"/>
    <p:sldId id="303" r:id="rId20"/>
    <p:sldId id="317" r:id="rId21"/>
    <p:sldId id="318" r:id="rId22"/>
    <p:sldId id="319" r:id="rId23"/>
    <p:sldId id="320" r:id="rId24"/>
    <p:sldId id="321" r:id="rId25"/>
    <p:sldId id="304" r:id="rId26"/>
    <p:sldId id="325" r:id="rId27"/>
    <p:sldId id="282" r:id="rId28"/>
    <p:sldId id="284" r:id="rId29"/>
    <p:sldId id="285" r:id="rId30"/>
    <p:sldId id="305" r:id="rId31"/>
    <p:sldId id="291" r:id="rId32"/>
    <p:sldId id="307" r:id="rId33"/>
    <p:sldId id="308" r:id="rId34"/>
    <p:sldId id="309" r:id="rId35"/>
    <p:sldId id="310" r:id="rId36"/>
    <p:sldId id="312" r:id="rId37"/>
    <p:sldId id="313" r:id="rId38"/>
    <p:sldId id="314" r:id="rId39"/>
    <p:sldId id="315" r:id="rId40"/>
    <p:sldId id="316" r:id="rId41"/>
    <p:sldId id="281" r:id="rId42"/>
    <p:sldId id="327" r:id="rId43"/>
    <p:sldId id="328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9581394-0FEE-4AE9-890E-E180C1EAF7E4}">
          <p14:sldIdLst>
            <p14:sldId id="326"/>
            <p14:sldId id="292"/>
            <p14:sldId id="258"/>
            <p14:sldId id="257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65"/>
            <p14:sldId id="302"/>
            <p14:sldId id="322"/>
            <p14:sldId id="323"/>
            <p14:sldId id="324"/>
            <p14:sldId id="303"/>
            <p14:sldId id="317"/>
            <p14:sldId id="318"/>
            <p14:sldId id="319"/>
            <p14:sldId id="320"/>
            <p14:sldId id="321"/>
            <p14:sldId id="304"/>
            <p14:sldId id="325"/>
            <p14:sldId id="282"/>
            <p14:sldId id="284"/>
            <p14:sldId id="285"/>
            <p14:sldId id="305"/>
            <p14:sldId id="291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281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4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00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2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7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85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2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1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2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2C0E-1A90-498D-8137-FF9382E98B75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8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4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4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4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4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9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4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4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4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4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4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4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4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4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hyperlink" Target="http://en.wikipedia.org/wiki/List_of_Unified_Modeling_Language_tools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7.png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 на лекции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Цель</a:t>
            </a:r>
          </a:p>
          <a:p>
            <a:pPr lvl="1"/>
            <a:r>
              <a:rPr lang="ru-RU" dirty="0"/>
              <a:t>Ознакомиться с инструментарием языка </a:t>
            </a:r>
            <a:r>
              <a:rPr lang="en-US" dirty="0"/>
              <a:t>UML</a:t>
            </a:r>
            <a:endParaRPr lang="ru-RU" dirty="0"/>
          </a:p>
          <a:p>
            <a:r>
              <a:rPr lang="ru-RU" dirty="0"/>
              <a:t>План</a:t>
            </a:r>
          </a:p>
          <a:p>
            <a:pPr lvl="1"/>
            <a:r>
              <a:rPr lang="ru-RU" dirty="0"/>
              <a:t>Что такое </a:t>
            </a:r>
            <a:r>
              <a:rPr lang="en-US" dirty="0"/>
              <a:t>UML?</a:t>
            </a:r>
          </a:p>
          <a:p>
            <a:pPr lvl="1"/>
            <a:r>
              <a:rPr lang="ru-RU" dirty="0"/>
              <a:t>Нотация </a:t>
            </a:r>
            <a:r>
              <a:rPr lang="en-US" dirty="0"/>
              <a:t>UML</a:t>
            </a:r>
          </a:p>
          <a:p>
            <a:pPr lvl="1"/>
            <a:r>
              <a:rPr lang="ru-RU" dirty="0"/>
              <a:t>Модель и ее элементы</a:t>
            </a:r>
          </a:p>
          <a:p>
            <a:pPr lvl="2"/>
            <a:r>
              <a:rPr lang="ru-RU" dirty="0"/>
              <a:t>Типы сущностей</a:t>
            </a:r>
          </a:p>
          <a:p>
            <a:pPr lvl="2"/>
            <a:r>
              <a:rPr lang="ru-RU" dirty="0"/>
              <a:t>Типы отношений</a:t>
            </a:r>
          </a:p>
          <a:p>
            <a:pPr lvl="2"/>
            <a:r>
              <a:rPr lang="ru-RU" dirty="0"/>
              <a:t>Типы диаграмм</a:t>
            </a:r>
          </a:p>
          <a:p>
            <a:pPr lvl="1"/>
            <a:r>
              <a:rPr lang="ru-RU" dirty="0"/>
              <a:t>Инструментальные средства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3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Поведенческие сущности </a:t>
            </a:r>
            <a:r>
              <a:rPr lang="en-US" dirty="0"/>
              <a:t>UML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97768" y="4072493"/>
            <a:ext cx="8748464" cy="259686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Состояние</a:t>
            </a:r>
            <a:r>
              <a:rPr lang="ru-RU" dirty="0"/>
              <a:t> (1) ‒ период в жизненном цикле объекта, находясь в котором объект удовлетворяет некоторому условию и осуществляет собственную деятельность или ожидает наступления некоторого события.</a:t>
            </a:r>
          </a:p>
          <a:p>
            <a:r>
              <a:rPr lang="ru-RU" b="1" dirty="0"/>
              <a:t>Деятельность</a:t>
            </a:r>
            <a:r>
              <a:rPr lang="ru-RU" dirty="0"/>
              <a:t> (2) можно считать частным случаем состояния, который характеризуется продолжительными (по времени) не атомарными вычислениями.</a:t>
            </a:r>
          </a:p>
          <a:p>
            <a:r>
              <a:rPr lang="ru-RU" b="1" dirty="0"/>
              <a:t>Действие</a:t>
            </a:r>
            <a:r>
              <a:rPr lang="ru-RU" dirty="0"/>
              <a:t> (3) ‒ примитивное атомарное вычисление.</a:t>
            </a:r>
          </a:p>
          <a:p>
            <a:r>
              <a:rPr lang="ru-RU" b="1" dirty="0"/>
              <a:t>Вариант использования</a:t>
            </a:r>
            <a:r>
              <a:rPr lang="ru-RU" dirty="0"/>
              <a:t> (4) ‒ множество сценариев, объединенных по некоторому критерию и описывающих последовательности производимых системой действий, доставляющих значимый для некоторого действующего лица результат.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4588" y="1124744"/>
            <a:ext cx="6054824" cy="22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сущности </a:t>
            </a:r>
            <a:r>
              <a:rPr lang="en-US" dirty="0"/>
              <a:t>UML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2060848"/>
            <a:ext cx="8229600" cy="1462879"/>
          </a:xfrm>
          <a:prstGeom prst="rect">
            <a:avLst/>
          </a:prstGeom>
        </p:spPr>
      </p:pic>
      <p:sp>
        <p:nvSpPr>
          <p:cNvPr id="8" name="Объект 4"/>
          <p:cNvSpPr txBox="1">
            <a:spLocks/>
          </p:cNvSpPr>
          <p:nvPr/>
        </p:nvSpPr>
        <p:spPr>
          <a:xfrm>
            <a:off x="179512" y="4653136"/>
            <a:ext cx="8748464" cy="158875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Группирующая сущность: </a:t>
            </a:r>
            <a:r>
              <a:rPr lang="ru-RU" b="1" dirty="0"/>
              <a:t>Пакет</a:t>
            </a:r>
            <a:r>
              <a:rPr lang="ru-RU" dirty="0"/>
              <a:t> (1) ‒ группа элементов модели (в том числе пакетов).</a:t>
            </a:r>
          </a:p>
          <a:p>
            <a:r>
              <a:rPr lang="ru-RU" dirty="0"/>
              <a:t>Аннотационная сущность: </a:t>
            </a:r>
            <a:r>
              <a:rPr lang="ru-RU" b="1" dirty="0"/>
              <a:t>Комментарий</a:t>
            </a:r>
            <a:r>
              <a:rPr lang="ru-RU" dirty="0"/>
              <a:t> (2) ‒ произвольное по формату и содержанию описание одного или нескольких элементов модели.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1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  <a:r>
              <a:rPr lang="en-US" dirty="0"/>
              <a:t> UML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399837"/>
            <a:ext cx="4038600" cy="2926688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788024" y="1600199"/>
            <a:ext cx="4248472" cy="4525963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Отношение зависимости</a:t>
            </a:r>
            <a:r>
              <a:rPr lang="ru-RU" dirty="0"/>
              <a:t> (1) указывает на то, что изменение независимой сущности (3) каким-то образом влияет на зависимую сущность (2).</a:t>
            </a:r>
          </a:p>
          <a:p>
            <a:r>
              <a:rPr lang="ru-RU" b="1" dirty="0"/>
              <a:t>Отношение ассоциации</a:t>
            </a:r>
            <a:r>
              <a:rPr lang="ru-RU" dirty="0"/>
              <a:t> (4) имеет место, если одна сущность непосредственно связана с другой (или с другими ‒ ассоциация может быть не только бинарной).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2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  <a:r>
              <a:rPr lang="en-US" dirty="0"/>
              <a:t> UML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788024" y="1600199"/>
            <a:ext cx="4248472" cy="452596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Обобщение</a:t>
            </a:r>
            <a:r>
              <a:rPr lang="ru-RU" dirty="0"/>
              <a:t> (1) ‒ это отношение между двумя сущностями, одна их которых (2) является частным случаем («подкласс») другой (3) («суперкласс»).</a:t>
            </a:r>
          </a:p>
          <a:p>
            <a:r>
              <a:rPr lang="ru-RU" b="1" dirty="0"/>
              <a:t>Отношение реализации</a:t>
            </a:r>
            <a:r>
              <a:rPr lang="ru-RU" dirty="0"/>
              <a:t> (4) указывает, что одна сущность (5) является реализацией другой (6).</a:t>
            </a:r>
          </a:p>
          <a:p>
            <a:pPr lvl="1"/>
            <a:r>
              <a:rPr lang="ru-RU" dirty="0"/>
              <a:t>Используется, чтобы показать, что, класс является реализацией интерфейса. 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504" y="1426104"/>
            <a:ext cx="4680520" cy="44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3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 </a:t>
            </a:r>
            <a:r>
              <a:rPr lang="ru-RU" sz="4900" dirty="0"/>
              <a:t>Диаграммы</a:t>
            </a:r>
            <a:r>
              <a:rPr lang="en-US" sz="4900" dirty="0"/>
              <a:t> UML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516" y="962929"/>
            <a:ext cx="8712968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Диаграммы UML </a:t>
            </a:r>
            <a:r>
              <a:rPr lang="ru-RU" sz="2000" dirty="0"/>
              <a:t>задают правила использования элементов нотации для построения модели определенного аспекта структуры или поведения системы:</a:t>
            </a:r>
          </a:p>
          <a:p>
            <a:pPr lvl="0" hangingPunct="0"/>
            <a:r>
              <a:rPr lang="ru-RU" sz="2000" dirty="0"/>
              <a:t>Диаграммы для изображения структуры системы:</a:t>
            </a:r>
          </a:p>
          <a:p>
            <a:pPr lvl="1" hangingPunct="0"/>
            <a:r>
              <a:rPr lang="ru-RU" sz="1600" dirty="0"/>
              <a:t>Диаграмма компонентов (</a:t>
            </a:r>
            <a:r>
              <a:rPr lang="ru-RU" sz="1600" dirty="0" err="1"/>
              <a:t>component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component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размещения (</a:t>
            </a:r>
            <a:r>
              <a:rPr lang="ru-RU" sz="1600" dirty="0" err="1"/>
              <a:t>deployment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deployment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классов (</a:t>
            </a:r>
            <a:r>
              <a:rPr lang="ru-RU" sz="1600" dirty="0" err="1"/>
              <a:t>class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class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объектов (</a:t>
            </a:r>
            <a:r>
              <a:rPr lang="ru-RU" sz="1600" dirty="0" err="1"/>
              <a:t>object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object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внутренней структуры (</a:t>
            </a:r>
            <a:r>
              <a:rPr lang="ru-RU" sz="1600" dirty="0" err="1"/>
              <a:t>composite</a:t>
            </a:r>
            <a:r>
              <a:rPr lang="ru-RU" sz="1600" dirty="0"/>
              <a:t> </a:t>
            </a:r>
            <a:r>
              <a:rPr lang="ru-RU" sz="1600" dirty="0" err="1"/>
              <a:t>structure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class</a:t>
            </a:r>
            <a:r>
              <a:rPr lang="ru-RU" sz="1600" dirty="0"/>
              <a:t>);</a:t>
            </a:r>
          </a:p>
          <a:p>
            <a:pPr lvl="0" hangingPunct="0"/>
            <a:r>
              <a:rPr lang="ru-RU" sz="2000" dirty="0"/>
              <a:t>Диаграммы для изображения поведения системы:</a:t>
            </a:r>
          </a:p>
          <a:p>
            <a:pPr lvl="1" hangingPunct="0"/>
            <a:r>
              <a:rPr lang="ru-RU" sz="1600" dirty="0"/>
              <a:t>Диаграмма синхронизации (</a:t>
            </a:r>
            <a:r>
              <a:rPr lang="ru-RU" sz="1600" dirty="0" err="1"/>
              <a:t>interaction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timing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деятельности (</a:t>
            </a:r>
            <a:r>
              <a:rPr lang="ru-RU" sz="1600" dirty="0" err="1"/>
              <a:t>activity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activity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последовательности (</a:t>
            </a:r>
            <a:r>
              <a:rPr lang="ru-RU" sz="1600" dirty="0" err="1"/>
              <a:t>sequence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sd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коммуникации (</a:t>
            </a:r>
            <a:r>
              <a:rPr lang="ru-RU" sz="1600" dirty="0" err="1"/>
              <a:t>communication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comm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автомата (</a:t>
            </a:r>
            <a:r>
              <a:rPr lang="ru-RU" sz="1600" dirty="0" err="1"/>
              <a:t>state</a:t>
            </a:r>
            <a:r>
              <a:rPr lang="ru-RU" sz="1600" dirty="0"/>
              <a:t> </a:t>
            </a:r>
            <a:r>
              <a:rPr lang="ru-RU" sz="1600" dirty="0" err="1"/>
              <a:t>machine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state</a:t>
            </a:r>
            <a:r>
              <a:rPr lang="ru-RU" sz="1600" dirty="0"/>
              <a:t> </a:t>
            </a:r>
            <a:r>
              <a:rPr lang="ru-RU" sz="1600" dirty="0" err="1"/>
              <a:t>machine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Обзорная диаграмма взаимодействия (</a:t>
            </a:r>
            <a:r>
              <a:rPr lang="ru-RU" sz="1600" dirty="0" err="1"/>
              <a:t>interaction</a:t>
            </a:r>
            <a:r>
              <a:rPr lang="ru-RU" sz="1600" dirty="0"/>
              <a:t> </a:t>
            </a:r>
            <a:r>
              <a:rPr lang="ru-RU" sz="1600" dirty="0" err="1"/>
              <a:t>overview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interaction</a:t>
            </a:r>
            <a:r>
              <a:rPr lang="ru-RU" sz="1600" dirty="0"/>
              <a:t>);</a:t>
            </a:r>
          </a:p>
          <a:p>
            <a:pPr lvl="0" hangingPunct="0"/>
            <a:r>
              <a:rPr lang="ru-RU" sz="2000" dirty="0"/>
              <a:t>Диаграмма использования(</a:t>
            </a:r>
            <a:r>
              <a:rPr lang="ru-RU" sz="2000" dirty="0" err="1"/>
              <a:t>use</a:t>
            </a:r>
            <a:r>
              <a:rPr lang="ru-RU" sz="2000" dirty="0"/>
              <a:t> </a:t>
            </a:r>
            <a:r>
              <a:rPr lang="ru-RU" sz="2000" dirty="0" err="1"/>
              <a:t>case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 </a:t>
            </a:r>
            <a:r>
              <a:rPr lang="ru-RU" sz="2000" dirty="0" err="1"/>
              <a:t>use</a:t>
            </a:r>
            <a:r>
              <a:rPr lang="ru-RU" sz="2000" dirty="0"/>
              <a:t> </a:t>
            </a:r>
            <a:r>
              <a:rPr lang="ru-RU" sz="2000" dirty="0" err="1"/>
              <a:t>case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пакетов (</a:t>
            </a:r>
            <a:r>
              <a:rPr lang="ru-RU" sz="2000" dirty="0" err="1"/>
              <a:t>package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package</a:t>
            </a:r>
            <a:r>
              <a:rPr lang="ru-RU" sz="2000" dirty="0"/>
              <a:t>);</a:t>
            </a:r>
          </a:p>
          <a:p>
            <a:pPr marL="0" indent="0">
              <a:buNone/>
            </a:pP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0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вариантов использования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5095170" y="1700808"/>
            <a:ext cx="4038600" cy="4525963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Диаграмма использования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‒ это наиболее общее представление функционального назначения системы.</a:t>
            </a:r>
          </a:p>
          <a:p>
            <a:pPr lvl="1"/>
            <a:r>
              <a:rPr lang="ru-RU" dirty="0"/>
              <a:t>призвана ответить на главный вопрос моделирования: что делает система во внешнем мире?</a:t>
            </a:r>
          </a:p>
          <a:p>
            <a:r>
              <a:rPr lang="ru-RU" dirty="0"/>
              <a:t>На диаграмме использования применяются два типа основных сущностей: варианты использования (1) и действующие лица (2), между которыми устанавливаются следующие основные типы отношений:</a:t>
            </a:r>
          </a:p>
          <a:p>
            <a:pPr lvl="1"/>
            <a:r>
              <a:rPr lang="ru-RU" dirty="0"/>
              <a:t>ассоциация между действующим лицом и вариантом использования (3);</a:t>
            </a:r>
          </a:p>
          <a:p>
            <a:pPr lvl="1"/>
            <a:r>
              <a:rPr lang="ru-RU" dirty="0"/>
              <a:t>обобщение между действующими лицами (4);</a:t>
            </a:r>
          </a:p>
          <a:p>
            <a:pPr lvl="1"/>
            <a:r>
              <a:rPr lang="ru-RU" dirty="0"/>
              <a:t>обобщение между вариантами использования (5);</a:t>
            </a:r>
          </a:p>
          <a:p>
            <a:pPr lvl="1"/>
            <a:r>
              <a:rPr lang="ru-RU" dirty="0"/>
              <a:t>зависимости (различных типов) между вариантами использования (6).</a:t>
            </a:r>
          </a:p>
          <a:p>
            <a:r>
              <a:rPr lang="ru-RU" dirty="0"/>
              <a:t>На диаграмме использования, как и на любой другой, могут присутствовать комментарии (7). 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204864"/>
            <a:ext cx="5110863" cy="37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0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диаграммы вариантов использования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Действующие лица</a:t>
            </a:r>
            <a:endParaRPr lang="en-US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038" y="2174875"/>
            <a:ext cx="2797850" cy="3230116"/>
          </a:xfrm>
          <a:prstGeom prst="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Варианты использования</a:t>
            </a:r>
            <a:endParaRPr lang="en-US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590363" y="2492896"/>
            <a:ext cx="5410945" cy="34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Ассоциации на диаграмме вариантов использования</a:t>
            </a:r>
            <a:endParaRPr lang="en-US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04" y="1651830"/>
            <a:ext cx="8229600" cy="441843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123728" y="1484784"/>
            <a:ext cx="5256584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Обобщения на диаграмме вариантов использования</a:t>
            </a:r>
            <a:endParaRPr lang="en-US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339751" y="2996952"/>
            <a:ext cx="6587545" cy="3840997"/>
          </a:xfrm>
          <a:prstGeom prst="rect">
            <a:avLst/>
          </a:prstGeo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381" y="1592778"/>
            <a:ext cx="4911659" cy="198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классов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7664" y="908720"/>
            <a:ext cx="6281907" cy="3601561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498376" y="4625449"/>
            <a:ext cx="8147248" cy="206084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Диаграмма классов</a:t>
            </a:r>
            <a:r>
              <a:rPr lang="ru-RU" dirty="0"/>
              <a:t> ‒ основной способ описания структуры системы. Содержит:</a:t>
            </a:r>
          </a:p>
          <a:p>
            <a:pPr lvl="1"/>
            <a:r>
              <a:rPr lang="ru-RU" dirty="0"/>
              <a:t>классы и интерфейсы (1) </a:t>
            </a:r>
          </a:p>
          <a:p>
            <a:pPr lvl="1"/>
            <a:r>
              <a:rPr lang="ru-RU" dirty="0"/>
              <a:t>отношения ассоциации между классами (2) (с множеством дополнительных подробностей);</a:t>
            </a:r>
          </a:p>
          <a:p>
            <a:pPr lvl="1"/>
            <a:r>
              <a:rPr lang="ru-RU" dirty="0"/>
              <a:t>отношения обобщения между классами (3);</a:t>
            </a:r>
          </a:p>
          <a:p>
            <a:pPr lvl="1"/>
            <a:r>
              <a:rPr lang="ru-RU" dirty="0"/>
              <a:t>отношения зависимости (различных типов) между классами (4) и между классами и интерфейсами.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5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UML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952428" y="1772816"/>
            <a:ext cx="6059016" cy="498762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Unified</a:t>
            </a:r>
          </a:p>
          <a:p>
            <a:pPr lvl="1"/>
            <a:r>
              <a:rPr lang="ru-RU" dirty="0"/>
              <a:t>Унификация – объединение и обобщение методик моделирования</a:t>
            </a:r>
          </a:p>
          <a:p>
            <a:r>
              <a:rPr lang="en-US" b="1" dirty="0"/>
              <a:t>Modelling</a:t>
            </a:r>
            <a:endParaRPr lang="ru-RU" b="1" dirty="0"/>
          </a:p>
          <a:p>
            <a:pPr lvl="1"/>
            <a:r>
              <a:rPr lang="ru-RU" dirty="0"/>
              <a:t>Моделирование — исследование объектов познания на их моделях; построение и изучение моделей объектов, процессов или явлений с целью получения объяснений этих явлений, а также для предсказания явлений, интересующих исследователя.</a:t>
            </a:r>
          </a:p>
          <a:p>
            <a:pPr lvl="1"/>
            <a:r>
              <a:rPr lang="ru-RU" dirty="0"/>
              <a:t>модель UML ‒ это, прежде всего, описание объекта или явления</a:t>
            </a:r>
            <a:endParaRPr lang="en-US" dirty="0"/>
          </a:p>
          <a:p>
            <a:r>
              <a:rPr lang="en-US" b="1" dirty="0"/>
              <a:t>Language</a:t>
            </a:r>
          </a:p>
          <a:p>
            <a:pPr lvl="1"/>
            <a:r>
              <a:rPr lang="ru-RU" dirty="0"/>
              <a:t>Язык ‒ это знаковая система для хранения и передачи информации.</a:t>
            </a:r>
            <a:endParaRPr lang="en-US" dirty="0"/>
          </a:p>
          <a:p>
            <a:pPr lvl="2"/>
            <a:r>
              <a:rPr lang="en-US" dirty="0"/>
              <a:t>UML - </a:t>
            </a:r>
            <a:r>
              <a:rPr lang="ru-RU" dirty="0"/>
              <a:t>формальный искусственный графический язык</a:t>
            </a:r>
            <a:br>
              <a:rPr lang="ru-RU" dirty="0"/>
            </a:br>
            <a:endParaRPr lang="en-US" dirty="0"/>
          </a:p>
        </p:txBody>
      </p:sp>
      <p:pic>
        <p:nvPicPr>
          <p:cNvPr id="7" name="Picture 2" descr="C:\nella\is\ООП\2013_03_15_uml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26289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9992" y="6298779"/>
            <a:ext cx="2706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http://book.uml3.ru</a:t>
            </a:r>
          </a:p>
        </p:txBody>
      </p:sp>
    </p:spTree>
    <p:extLst>
      <p:ext uri="{BB962C8B-B14F-4D97-AF65-F5344CB8AC3E}">
        <p14:creationId xmlns:p14="http://schemas.microsoft.com/office/powerpoint/2010/main" val="297725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8304F-03DC-4338-8FBA-E8A349E8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 класса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D63AC7-4F70-4DBB-98E2-FF2D7FD45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313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Имя (обязательно)</a:t>
            </a:r>
          </a:p>
          <a:p>
            <a:pPr lvl="1"/>
            <a:r>
              <a:rPr lang="ru-RU" dirty="0"/>
              <a:t>«стереотип»</a:t>
            </a:r>
          </a:p>
          <a:p>
            <a:pPr lvl="1"/>
            <a:r>
              <a:rPr lang="en-US" dirty="0"/>
              <a:t>{</a:t>
            </a:r>
            <a:r>
              <a:rPr lang="ru-RU" dirty="0"/>
              <a:t>ограничения/свойства</a:t>
            </a:r>
            <a:r>
              <a:rPr lang="en-US" dirty="0"/>
              <a:t>}</a:t>
            </a:r>
            <a:endParaRPr lang="ru-RU" dirty="0"/>
          </a:p>
          <a:p>
            <a:pPr lvl="1"/>
            <a:r>
              <a:rPr lang="ru-RU" i="1" dirty="0"/>
              <a:t>Абстрактность</a:t>
            </a:r>
          </a:p>
          <a:p>
            <a:pPr lvl="1"/>
            <a:r>
              <a:rPr lang="ru-RU" u="sng" dirty="0"/>
              <a:t>Объект</a:t>
            </a:r>
          </a:p>
          <a:p>
            <a:r>
              <a:rPr lang="ru-RU" dirty="0"/>
              <a:t>Атрибуты</a:t>
            </a:r>
            <a:endParaRPr lang="en-US" dirty="0"/>
          </a:p>
          <a:p>
            <a:pPr lvl="1"/>
            <a:r>
              <a:rPr lang="ru-RU" dirty="0"/>
              <a:t>Видимость</a:t>
            </a:r>
          </a:p>
          <a:p>
            <a:pPr lvl="2"/>
            <a:r>
              <a:rPr lang="ru-RU" dirty="0"/>
              <a:t>+</a:t>
            </a:r>
            <a:r>
              <a:rPr lang="en-US" dirty="0"/>
              <a:t> public</a:t>
            </a:r>
            <a:endParaRPr lang="ru-RU" dirty="0"/>
          </a:p>
          <a:p>
            <a:pPr lvl="2"/>
            <a:r>
              <a:rPr lang="ru-RU" dirty="0"/>
              <a:t>-</a:t>
            </a:r>
            <a:r>
              <a:rPr lang="en-US" dirty="0"/>
              <a:t> private</a:t>
            </a:r>
            <a:endParaRPr lang="ru-RU" dirty="0"/>
          </a:p>
          <a:p>
            <a:pPr lvl="2"/>
            <a:r>
              <a:rPr lang="en-US" dirty="0"/>
              <a:t># protected</a:t>
            </a:r>
          </a:p>
          <a:p>
            <a:pPr lvl="2"/>
            <a:r>
              <a:rPr lang="en-US" dirty="0"/>
              <a:t>~ package</a:t>
            </a:r>
          </a:p>
          <a:p>
            <a:pPr lvl="1"/>
            <a:r>
              <a:rPr lang="ru-RU" dirty="0"/>
              <a:t>Имя</a:t>
            </a:r>
          </a:p>
          <a:p>
            <a:pPr lvl="1"/>
            <a:r>
              <a:rPr lang="ru-RU" dirty="0"/>
              <a:t>: тип </a:t>
            </a:r>
          </a:p>
          <a:p>
            <a:pPr lvl="1"/>
            <a:r>
              <a:rPr lang="ru-RU" dirty="0"/>
              <a:t>= начальное значение</a:t>
            </a:r>
          </a:p>
          <a:p>
            <a:pPr lvl="1"/>
            <a:r>
              <a:rPr lang="en-US" dirty="0"/>
              <a:t>{</a:t>
            </a:r>
            <a:r>
              <a:rPr lang="ru-RU" dirty="0"/>
              <a:t>свойства</a:t>
            </a:r>
            <a:r>
              <a:rPr lang="en-US" dirty="0"/>
              <a:t>}</a:t>
            </a:r>
          </a:p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Видимость</a:t>
            </a:r>
          </a:p>
          <a:p>
            <a:pPr lvl="1"/>
            <a:r>
              <a:rPr lang="ru-RU" dirty="0"/>
              <a:t>Имя</a:t>
            </a:r>
          </a:p>
          <a:p>
            <a:pPr lvl="1"/>
            <a:r>
              <a:rPr lang="ru-RU" dirty="0"/>
              <a:t>(Параметры)</a:t>
            </a:r>
          </a:p>
          <a:p>
            <a:pPr lvl="1"/>
            <a:r>
              <a:rPr lang="ru-RU" dirty="0"/>
              <a:t>: тип результата</a:t>
            </a:r>
          </a:p>
          <a:p>
            <a:pPr lvl="1"/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F19FBBC-512C-489B-9154-FBC1C395D4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9592" y="1289232"/>
            <a:ext cx="2710070" cy="54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82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1D5AF-56B2-42C4-9103-0C6B6A44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зависимости и реализации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028B18-5A39-40E2-9548-1DC1B6FE66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05496"/>
            <a:ext cx="4038600" cy="4315371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CA95DA37-A522-4524-8D19-7DEA0262A9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Нотация </a:t>
            </a:r>
            <a:r>
              <a:rPr lang="en-US" dirty="0"/>
              <a:t>UML 1</a:t>
            </a:r>
            <a:endParaRPr lang="ru-RU" dirty="0"/>
          </a:p>
          <a:p>
            <a:pPr lvl="1"/>
            <a:r>
              <a:rPr lang="ru-RU" dirty="0"/>
              <a:t>Отношение реализации показывает, что класс реализует интерфейс</a:t>
            </a:r>
          </a:p>
          <a:p>
            <a:pPr lvl="1"/>
            <a:r>
              <a:rPr lang="ru-RU" dirty="0"/>
              <a:t>Отношение зависимости показывает, что класс использует интерфейс</a:t>
            </a:r>
          </a:p>
          <a:p>
            <a:r>
              <a:rPr lang="ru-RU" dirty="0"/>
              <a:t>Нотация </a:t>
            </a:r>
            <a:r>
              <a:rPr lang="en-US" dirty="0"/>
              <a:t>UML 2</a:t>
            </a:r>
          </a:p>
          <a:p>
            <a:pPr lvl="1"/>
            <a:r>
              <a:rPr lang="ru-RU" dirty="0"/>
              <a:t>«леденец» на реализующей стороне</a:t>
            </a:r>
          </a:p>
          <a:p>
            <a:pPr lvl="1"/>
            <a:r>
              <a:rPr lang="ru-RU" dirty="0"/>
              <a:t>«рот» на использующей стороне</a:t>
            </a:r>
          </a:p>
        </p:txBody>
      </p:sp>
    </p:spTree>
    <p:extLst>
      <p:ext uri="{BB962C8B-B14F-4D97-AF65-F5344CB8AC3E}">
        <p14:creationId xmlns:p14="http://schemas.microsoft.com/office/powerpoint/2010/main" val="1065102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8D7E1-520E-4270-A035-4D92DC35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обобщения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4373C7-E818-496A-9D80-CD74CDA375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0484" y="1457800"/>
            <a:ext cx="6203032" cy="3732932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7AE4CB23-0A69-4D3F-A407-D5109000E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5301208"/>
            <a:ext cx="8229600" cy="122413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Наследование</a:t>
            </a:r>
          </a:p>
          <a:p>
            <a:pPr lvl="1"/>
            <a:r>
              <a:rPr lang="ru-RU" dirty="0"/>
              <a:t>(1) Переопределение операции</a:t>
            </a:r>
          </a:p>
          <a:p>
            <a:pPr lvl="1"/>
            <a:r>
              <a:rPr lang="ru-RU" dirty="0"/>
              <a:t>(2) Абстрактная операция (чисто виртуальная)</a:t>
            </a:r>
          </a:p>
          <a:p>
            <a:pPr lvl="1"/>
            <a:r>
              <a:rPr lang="ru-RU" dirty="0"/>
              <a:t>(3) Операция с 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1701287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E94D9-3516-462E-8CA6-1BA5421F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ассоциации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B9D8A8-3C07-4523-8103-644E1691E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26" y="2060848"/>
            <a:ext cx="5134438" cy="3757385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531202F4-5534-4139-81F0-F60ADB11C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4088" y="2060848"/>
            <a:ext cx="3538736" cy="3845024"/>
          </a:xfrm>
        </p:spPr>
        <p:txBody>
          <a:bodyPr/>
          <a:lstStyle/>
          <a:p>
            <a:r>
              <a:rPr lang="ru-RU" dirty="0"/>
              <a:t>Отношение ассоциации (1)</a:t>
            </a:r>
          </a:p>
          <a:p>
            <a:pPr lvl="1"/>
            <a:r>
              <a:rPr lang="ru-RU" dirty="0"/>
              <a:t>Имя связи (2)</a:t>
            </a:r>
          </a:p>
          <a:p>
            <a:pPr lvl="1"/>
            <a:r>
              <a:rPr lang="ru-RU" dirty="0"/>
              <a:t>Направление (3)</a:t>
            </a:r>
          </a:p>
          <a:p>
            <a:pPr lvl="1"/>
            <a:r>
              <a:rPr lang="ru-RU" dirty="0"/>
              <a:t>Кратность</a:t>
            </a:r>
          </a:p>
          <a:p>
            <a:pPr lvl="2"/>
            <a:r>
              <a:rPr lang="ru-RU" dirty="0"/>
              <a:t>Диапазон (4)</a:t>
            </a:r>
          </a:p>
          <a:p>
            <a:pPr lvl="2"/>
            <a:r>
              <a:rPr lang="ru-RU" dirty="0"/>
              <a:t>Точная (5)</a:t>
            </a:r>
          </a:p>
          <a:p>
            <a:pPr lvl="2"/>
            <a:r>
              <a:rPr lang="ru-RU" dirty="0"/>
              <a:t>Неопределенная (6)</a:t>
            </a:r>
          </a:p>
        </p:txBody>
      </p:sp>
    </p:spTree>
    <p:extLst>
      <p:ext uri="{BB962C8B-B14F-4D97-AF65-F5344CB8AC3E}">
        <p14:creationId xmlns:p14="http://schemas.microsoft.com/office/powerpoint/2010/main" val="4092062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 композиция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375" y="1109706"/>
            <a:ext cx="4689649" cy="5748294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88024" y="1340768"/>
            <a:ext cx="4176464" cy="5517232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Агрегация</a:t>
            </a:r>
            <a:r>
              <a:rPr lang="ru-RU" dirty="0"/>
              <a:t> (1) ‒ это ассоциация между классом A (часть) и классом B (целое), которая означает, что экземпляры (один или несколько) класса A входят в состав экземпляра класса B</a:t>
            </a:r>
          </a:p>
          <a:p>
            <a:r>
              <a:rPr lang="ru-RU" b="1" dirty="0"/>
              <a:t>Композиция</a:t>
            </a:r>
            <a:r>
              <a:rPr lang="ru-RU" dirty="0"/>
              <a:t> (2) ‒ это ассоциация между классом A (часть) и классом B (целое), означающая, что часть A может входить только в одно целое B, часть существует, только пока существует целое и прекращает свое существование вместе с целым.</a:t>
            </a:r>
          </a:p>
          <a:p>
            <a:r>
              <a:rPr lang="ru-RU" b="1" dirty="0"/>
              <a:t>Производная ассоциация </a:t>
            </a:r>
            <a:r>
              <a:rPr lang="ru-RU" dirty="0"/>
              <a:t>(3) – ассоциация, которая может быть вычислена по другим элементам</a:t>
            </a:r>
          </a:p>
          <a:p>
            <a:r>
              <a:rPr lang="ru-RU" b="1" dirty="0"/>
              <a:t>Многополюсная ассоциация </a:t>
            </a:r>
            <a:r>
              <a:rPr lang="ru-RU" dirty="0"/>
              <a:t>(4) связывает более двух сущностей</a:t>
            </a:r>
          </a:p>
          <a:p>
            <a:r>
              <a:rPr lang="ru-RU" b="1" dirty="0"/>
              <a:t>Класс ассоциации</a:t>
            </a:r>
            <a:r>
              <a:rPr lang="ru-RU" dirty="0"/>
              <a:t> (5) ‒ это сущность, которая является ассоциацией, но также имеет в своем составе составляющие класса.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0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8082" y="1417638"/>
            <a:ext cx="6784820" cy="2803450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422507" y="4509120"/>
            <a:ext cx="8229600" cy="2154559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Диаграмма деятельности </a:t>
            </a:r>
            <a:r>
              <a:rPr lang="ru-RU" dirty="0"/>
              <a:t>(</a:t>
            </a:r>
            <a:r>
              <a:rPr lang="ru-RU" dirty="0" err="1"/>
              <a:t>activity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‒ способ описания поведения на основе указания потоков управления и потоков данных на основе сетей Петри. Элементы:</a:t>
            </a:r>
          </a:p>
          <a:p>
            <a:pPr lvl="1"/>
            <a:r>
              <a:rPr lang="ru-RU" dirty="0"/>
              <a:t>Сущность действие (1), </a:t>
            </a:r>
          </a:p>
          <a:p>
            <a:pPr lvl="1"/>
            <a:r>
              <a:rPr lang="ru-RU" dirty="0"/>
              <a:t>Отношение переход (2) – передача управления и данных. </a:t>
            </a:r>
          </a:p>
          <a:p>
            <a:pPr lvl="1"/>
            <a:r>
              <a:rPr lang="ru-RU" dirty="0"/>
              <a:t>Конструкции: развилки, слияния, соединения, ветвления 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диаграммы деятельности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4064" y="1304986"/>
            <a:ext cx="5368152" cy="5292366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6096" y="1304986"/>
            <a:ext cx="3250704" cy="5292366"/>
          </a:xfrm>
        </p:spPr>
        <p:txBody>
          <a:bodyPr/>
          <a:lstStyle/>
          <a:p>
            <a:r>
              <a:rPr lang="ru-RU" dirty="0"/>
              <a:t>Старт</a:t>
            </a:r>
          </a:p>
          <a:p>
            <a:r>
              <a:rPr lang="ru-RU" dirty="0"/>
              <a:t>Развилка</a:t>
            </a:r>
          </a:p>
          <a:p>
            <a:pPr lvl="1"/>
            <a:r>
              <a:rPr lang="en-US" dirty="0"/>
              <a:t>[</a:t>
            </a:r>
            <a:r>
              <a:rPr lang="ru-RU" dirty="0"/>
              <a:t>условие</a:t>
            </a:r>
            <a:r>
              <a:rPr lang="en-US" dirty="0"/>
              <a:t>]</a:t>
            </a:r>
            <a:endParaRPr lang="ru-RU" dirty="0"/>
          </a:p>
          <a:p>
            <a:r>
              <a:rPr lang="ru-RU" dirty="0"/>
              <a:t>Действие</a:t>
            </a:r>
          </a:p>
          <a:p>
            <a:r>
              <a:rPr lang="ru-RU" dirty="0"/>
              <a:t>Завершение</a:t>
            </a:r>
          </a:p>
          <a:p>
            <a:pPr lvl="1"/>
            <a:r>
              <a:rPr lang="ru-RU" dirty="0"/>
              <a:t>Нормальное (1)</a:t>
            </a:r>
          </a:p>
          <a:p>
            <a:pPr lvl="1"/>
            <a:r>
              <a:rPr lang="ru-RU" dirty="0"/>
              <a:t>Исключительная ситуация (2)</a:t>
            </a:r>
          </a:p>
          <a:p>
            <a:pPr lvl="1"/>
            <a:r>
              <a:rPr lang="ru-RU" dirty="0"/>
              <a:t>Завершение без видимого результата (3)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5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solidFill>
                  <a:prstClr val="black"/>
                </a:solidFill>
              </a:rPr>
              <a:t>Диаграмма деятельности (</a:t>
            </a:r>
            <a:r>
              <a:rPr lang="ru-RU" sz="2000" dirty="0" err="1">
                <a:solidFill>
                  <a:prstClr val="black"/>
                </a:solidFill>
              </a:rPr>
              <a:t>activity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diagram</a:t>
            </a:r>
            <a:r>
              <a:rPr lang="ru-RU" sz="2000" dirty="0">
                <a:solidFill>
                  <a:prstClr val="black"/>
                </a:solidFill>
              </a:rPr>
              <a:t>) – Усложненный пример</a:t>
            </a:r>
            <a:endParaRPr lang="en-US" dirty="0"/>
          </a:p>
        </p:txBody>
      </p:sp>
      <p:pic>
        <p:nvPicPr>
          <p:cNvPr id="1028" name="Picture 4" descr="UML 1.5 Activit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2162"/>
            <a:ext cx="3938528" cy="5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525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solidFill>
                  <a:prstClr val="black"/>
                </a:solidFill>
              </a:rPr>
              <a:t>Диаграмма деятельности (</a:t>
            </a:r>
            <a:r>
              <a:rPr lang="ru-RU" sz="2000" dirty="0" err="1">
                <a:solidFill>
                  <a:prstClr val="black"/>
                </a:solidFill>
              </a:rPr>
              <a:t>activity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diagram</a:t>
            </a:r>
            <a:r>
              <a:rPr lang="ru-RU" sz="2000" dirty="0">
                <a:solidFill>
                  <a:prstClr val="black"/>
                </a:solidFill>
              </a:rPr>
              <a:t>) – события и синхронизация</a:t>
            </a:r>
            <a:endParaRPr lang="en-US" dirty="0"/>
          </a:p>
        </p:txBody>
      </p:sp>
      <p:pic>
        <p:nvPicPr>
          <p:cNvPr id="2050" name="Picture 2" descr="UML 2.0 Activit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736718"/>
            <a:ext cx="3443363" cy="575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95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solidFill>
                  <a:prstClr val="black"/>
                </a:solidFill>
              </a:rPr>
              <a:t>Диаграмма деятельности  (</a:t>
            </a:r>
            <a:r>
              <a:rPr lang="ru-RU" sz="2000" dirty="0" err="1">
                <a:solidFill>
                  <a:prstClr val="black"/>
                </a:solidFill>
              </a:rPr>
              <a:t>activity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diagram</a:t>
            </a:r>
            <a:r>
              <a:rPr lang="ru-RU" sz="2000" dirty="0">
                <a:solidFill>
                  <a:prstClr val="black"/>
                </a:solidFill>
              </a:rPr>
              <a:t>) - потоки данных</a:t>
            </a:r>
            <a:endParaRPr lang="en-US" dirty="0"/>
          </a:p>
        </p:txBody>
      </p:sp>
      <p:pic>
        <p:nvPicPr>
          <p:cNvPr id="3074" name="Picture 2" descr="UML 2.0 Activit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52" y="1286510"/>
            <a:ext cx="7571572" cy="392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94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784976" cy="346050"/>
          </a:xfrm>
        </p:spPr>
        <p:txBody>
          <a:bodyPr>
            <a:noAutofit/>
          </a:bodyPr>
          <a:lstStyle/>
          <a:p>
            <a:r>
              <a:rPr lang="en-US" dirty="0"/>
              <a:t>UML. </a:t>
            </a:r>
            <a:r>
              <a:rPr lang="ru-RU" dirty="0"/>
              <a:t>Предпосылки возникновения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95536" y="1484784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Потребность получить единый язык моделирования, который объединил бы в себе всю мощь объектно-ориентированного подхода и давал бы четкую модель системы, отражающую все ее значимые стороны.</a:t>
            </a:r>
          </a:p>
          <a:p>
            <a:r>
              <a:rPr lang="ru-RU" dirty="0"/>
              <a:t>Предшественники </a:t>
            </a:r>
            <a:r>
              <a:rPr lang="en-US" dirty="0"/>
              <a:t>UML:</a:t>
            </a:r>
          </a:p>
          <a:p>
            <a:r>
              <a:rPr lang="ru-RU" dirty="0" err="1"/>
              <a:t>Booch</a:t>
            </a:r>
            <a:r>
              <a:rPr lang="ru-RU" dirty="0"/>
              <a:t> (</a:t>
            </a:r>
            <a:r>
              <a:rPr lang="ru-RU" dirty="0" err="1"/>
              <a:t>Grady</a:t>
            </a:r>
            <a:r>
              <a:rPr lang="ru-RU" dirty="0"/>
              <a:t> </a:t>
            </a:r>
            <a:r>
              <a:rPr lang="ru-RU" dirty="0" err="1"/>
              <a:t>Booch</a:t>
            </a:r>
            <a:r>
              <a:rPr lang="ru-RU" dirty="0"/>
              <a:t>) - подходил для стадий дизайна и разработки </a:t>
            </a:r>
            <a:endParaRPr lang="en-US" dirty="0"/>
          </a:p>
          <a:p>
            <a:r>
              <a:rPr lang="ru-RU" dirty="0"/>
              <a:t>OMT-2 (</a:t>
            </a:r>
            <a:r>
              <a:rPr lang="ru-RU" dirty="0" err="1"/>
              <a:t>Jim</a:t>
            </a:r>
            <a:r>
              <a:rPr lang="ru-RU" dirty="0"/>
              <a:t> </a:t>
            </a:r>
            <a:r>
              <a:rPr lang="ru-RU" dirty="0" err="1"/>
              <a:t>Rumbaugh</a:t>
            </a:r>
            <a:r>
              <a:rPr lang="ru-RU" dirty="0"/>
              <a:t>) - на стадиях анализа и разработки информационных систем </a:t>
            </a:r>
          </a:p>
          <a:p>
            <a:r>
              <a:rPr lang="ru-RU" dirty="0"/>
              <a:t>OOSE - </a:t>
            </a:r>
            <a:r>
              <a:rPr lang="ru-RU" dirty="0" err="1"/>
              <a:t>Object-Oriented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 (</a:t>
            </a:r>
            <a:r>
              <a:rPr lang="ru-RU" dirty="0" err="1"/>
              <a:t>Ivar</a:t>
            </a:r>
            <a:r>
              <a:rPr lang="ru-RU" dirty="0"/>
              <a:t> </a:t>
            </a:r>
            <a:r>
              <a:rPr lang="ru-RU" dirty="0" err="1"/>
              <a:t>Jacobson</a:t>
            </a:r>
            <a:r>
              <a:rPr lang="ru-RU" dirty="0"/>
              <a:t>)</a:t>
            </a:r>
            <a:r>
              <a:rPr lang="en-US" dirty="0"/>
              <a:t> - </a:t>
            </a:r>
            <a:r>
              <a:rPr lang="ru-RU" dirty="0"/>
              <a:t>на стадии анализа проблемной области. 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UML -  стандарт де-факто языков моделирования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UML поддерживают практически все известные разработчики средств объектного моделирования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793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последовательности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594779"/>
            <a:ext cx="8229600" cy="2193107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Диаграмма последовательности</a:t>
            </a:r>
            <a:r>
              <a:rPr lang="ru-RU" dirty="0"/>
              <a:t> (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 ‒ это способ описания поведения системы на основе указания последовательности передаваемых сообщений между участниками. </a:t>
            </a:r>
          </a:p>
          <a:p>
            <a:pPr lvl="1"/>
            <a:r>
              <a:rPr lang="ru-RU" dirty="0"/>
              <a:t>сущности ‒ участники (1) (обычно объекты, классы, компоненты и действующие лица); </a:t>
            </a:r>
          </a:p>
          <a:p>
            <a:pPr lvl="1"/>
            <a:r>
              <a:rPr lang="ru-RU" dirty="0"/>
              <a:t>отношения ‒ связи (2), по которым происходит обмен сообщениями (3); </a:t>
            </a:r>
          </a:p>
          <a:p>
            <a:pPr lvl="1"/>
            <a:r>
              <a:rPr lang="ru-RU" dirty="0"/>
              <a:t>ось времени, по умолчанию направлена сверху вниз, и то сообщение, которое отправлено позже, нарисовано ниже;</a:t>
            </a:r>
          </a:p>
          <a:p>
            <a:pPr lvl="1"/>
            <a:r>
              <a:rPr lang="ru-RU" dirty="0"/>
              <a:t>На линии жизни (4) участника отмечается его активация (5) или захват им управления;</a:t>
            </a:r>
          </a:p>
          <a:p>
            <a:pPr lvl="1"/>
            <a:r>
              <a:rPr lang="ru-RU" dirty="0"/>
              <a:t>Составные шаги (6)  позволяют описывать сложные сценарии (ветвления, циклы)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4303" y="698922"/>
            <a:ext cx="5975394" cy="38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00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395536" y="5661248"/>
            <a:ext cx="8280920" cy="792088"/>
          </a:xfrm>
        </p:spPr>
        <p:txBody>
          <a:bodyPr>
            <a:normAutofit fontScale="92500"/>
          </a:bodyPr>
          <a:lstStyle/>
          <a:p>
            <a:r>
              <a:rPr lang="en-US" dirty="0"/>
              <a:t>1 – </a:t>
            </a:r>
            <a:r>
              <a:rPr lang="ru-RU" dirty="0"/>
              <a:t>Линия жизни</a:t>
            </a:r>
            <a:r>
              <a:rPr lang="en-US" dirty="0"/>
              <a:t>, 2 – </a:t>
            </a:r>
            <a:r>
              <a:rPr lang="ru-RU" dirty="0"/>
              <a:t>Действующее лицо</a:t>
            </a:r>
            <a:r>
              <a:rPr lang="en-US" dirty="0"/>
              <a:t>, 3 – </a:t>
            </a:r>
            <a:r>
              <a:rPr lang="ru-RU" dirty="0"/>
              <a:t>Синхронное сообщение</a:t>
            </a:r>
            <a:r>
              <a:rPr lang="en-US" dirty="0"/>
              <a:t>, 4 - </a:t>
            </a:r>
            <a:r>
              <a:rPr lang="ru-RU" dirty="0"/>
              <a:t>Асинхронное сообщение</a:t>
            </a:r>
            <a:r>
              <a:rPr lang="en-US" dirty="0"/>
              <a:t>, </a:t>
            </a:r>
            <a:br>
              <a:rPr lang="ru-RU" dirty="0"/>
            </a:br>
            <a:r>
              <a:rPr lang="en-US" dirty="0"/>
              <a:t>5 -</a:t>
            </a:r>
            <a:r>
              <a:rPr lang="ru-RU" dirty="0"/>
              <a:t>Исполнение</a:t>
            </a:r>
            <a:r>
              <a:rPr lang="en-US" dirty="0"/>
              <a:t>, 6 – </a:t>
            </a:r>
            <a:r>
              <a:rPr lang="ru-RU" dirty="0"/>
              <a:t>Сообщение обратного вызова</a:t>
            </a:r>
            <a:r>
              <a:rPr lang="en-US" dirty="0"/>
              <a:t>, 7 – </a:t>
            </a:r>
            <a:r>
              <a:rPr lang="ru-RU" dirty="0"/>
              <a:t>Сообщение самому себе</a:t>
            </a:r>
            <a:r>
              <a:rPr lang="en-US" dirty="0"/>
              <a:t>, 8 – </a:t>
            </a:r>
            <a:r>
              <a:rPr lang="ru-RU" dirty="0"/>
              <a:t>Сообщение создания</a:t>
            </a:r>
            <a:r>
              <a:rPr lang="en-US" dirty="0"/>
              <a:t>,</a:t>
            </a:r>
            <a:br>
              <a:rPr lang="ru-RU" dirty="0"/>
            </a:br>
            <a:r>
              <a:rPr lang="en-US" dirty="0"/>
              <a:t>9</a:t>
            </a:r>
            <a:r>
              <a:rPr lang="ru-RU" dirty="0"/>
              <a:t>, 10</a:t>
            </a:r>
            <a:r>
              <a:rPr lang="en-US" dirty="0"/>
              <a:t> – </a:t>
            </a:r>
            <a:r>
              <a:rPr lang="ru-RU" dirty="0"/>
              <a:t>Внешние сообщения</a:t>
            </a:r>
            <a:r>
              <a:rPr lang="en-US" dirty="0"/>
              <a:t>, 12 – </a:t>
            </a:r>
            <a:r>
              <a:rPr lang="ru-RU" dirty="0"/>
              <a:t>Ссылка на другую диаграмму</a:t>
            </a:r>
            <a:r>
              <a:rPr lang="en-US" dirty="0"/>
              <a:t>, 13 – </a:t>
            </a:r>
            <a:r>
              <a:rPr lang="ru-RU" dirty="0"/>
              <a:t>Составной шаг</a:t>
            </a:r>
            <a:r>
              <a:rPr lang="en-US" dirty="0"/>
              <a:t>, 14 – </a:t>
            </a:r>
            <a:r>
              <a:rPr lang="ru-RU" dirty="0"/>
              <a:t>Сторожевое выражение</a:t>
            </a:r>
            <a:r>
              <a:rPr lang="en-US" dirty="0"/>
              <a:t>, </a:t>
            </a:r>
          </a:p>
        </p:txBody>
      </p:sp>
      <p:pic>
        <p:nvPicPr>
          <p:cNvPr id="9218" name="Picture 2" descr="Parts of a sequence diagram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692695"/>
            <a:ext cx="5399352" cy="49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043608" y="301117"/>
            <a:ext cx="7416824" cy="654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/>
              <a:t>Диаграмма последовательности (</a:t>
            </a:r>
            <a:r>
              <a:rPr lang="ru-RU" sz="2800" dirty="0" err="1"/>
              <a:t>sequence</a:t>
            </a:r>
            <a:r>
              <a:rPr lang="ru-RU" sz="2800" dirty="0"/>
              <a:t> </a:t>
            </a:r>
            <a:r>
              <a:rPr lang="ru-RU" sz="2800" dirty="0" err="1"/>
              <a:t>diagram</a:t>
            </a:r>
            <a:r>
              <a:rPr lang="ru-RU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5044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коммуникации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594779"/>
            <a:ext cx="8229600" cy="2193107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Диаграмма коммуникации </a:t>
            </a:r>
            <a:r>
              <a:rPr lang="ru-RU" dirty="0"/>
              <a:t>(</a:t>
            </a:r>
            <a:r>
              <a:rPr lang="en-US" dirty="0"/>
              <a:t>communication </a:t>
            </a:r>
            <a:r>
              <a:rPr lang="ru-RU" dirty="0" err="1"/>
              <a:t>diagram</a:t>
            </a:r>
            <a:r>
              <a:rPr lang="ru-RU" dirty="0"/>
              <a:t>) ‒ ‒ способ описания поведения, семантически эквивалентный диаграмме последовательности, однако здесь акцент делается не на времени, а на структуре связей между конкретными экземплярами: </a:t>
            </a:r>
          </a:p>
          <a:p>
            <a:pPr lvl="1"/>
            <a:r>
              <a:rPr lang="ru-RU" dirty="0"/>
              <a:t>сущности ‒ участники (1) (обычно объекты, классы, компоненты и действующие лица); </a:t>
            </a:r>
          </a:p>
          <a:p>
            <a:pPr lvl="1"/>
            <a:r>
              <a:rPr lang="ru-RU" dirty="0"/>
              <a:t>отношения ‒ связи (2), по которым происходит обмен сообщениями (3), для отображения упорядоченности сообщений во времени применяется иерархическая десятичная нумерация. 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9632" y="908720"/>
            <a:ext cx="6630888" cy="34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05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автомата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725144"/>
            <a:ext cx="8229600" cy="1833067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Диаграмма автомата </a:t>
            </a:r>
            <a:r>
              <a:rPr lang="ru-RU" dirty="0"/>
              <a:t>(</a:t>
            </a:r>
            <a:r>
              <a:rPr lang="ru-RU" dirty="0" err="1"/>
              <a:t>state</a:t>
            </a:r>
            <a:r>
              <a:rPr lang="ru-RU" dirty="0"/>
              <a:t> </a:t>
            </a:r>
            <a:r>
              <a:rPr lang="ru-RU" dirty="0" err="1"/>
              <a:t>machine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‒ это один из способов детального описания поведения в UML на основе явного выделения состояний и описания переходов между состояниями: </a:t>
            </a:r>
          </a:p>
          <a:p>
            <a:pPr lvl="1"/>
            <a:r>
              <a:rPr lang="ru-RU" dirty="0"/>
              <a:t>сущности ‒ состояния (1)</a:t>
            </a:r>
          </a:p>
          <a:p>
            <a:pPr lvl="1"/>
            <a:r>
              <a:rPr lang="ru-RU" dirty="0"/>
              <a:t>отношения ‒ переходы (2) </a:t>
            </a:r>
          </a:p>
          <a:p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3608" y="980728"/>
            <a:ext cx="7013955" cy="35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37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35175"/>
            <a:ext cx="4038600" cy="4456012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Диаграмма компонентов </a:t>
            </a:r>
            <a:r>
              <a:rPr lang="ru-RU" dirty="0"/>
              <a:t>(</a:t>
            </a:r>
            <a:r>
              <a:rPr lang="ru-RU" dirty="0" err="1"/>
              <a:t>component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‒ показывает взаимосвязи между модулями (логическими или физическими), из которых состоит моделируемая система.</a:t>
            </a:r>
          </a:p>
          <a:p>
            <a:pPr lvl="1"/>
            <a:r>
              <a:rPr lang="ru-RU" dirty="0"/>
              <a:t>сущности ‒ компоненты (1), и интерфейсы (2), посредством которых указывается взаимосвязь между компонентами. </a:t>
            </a:r>
          </a:p>
          <a:p>
            <a:pPr lvl="1"/>
            <a:r>
              <a:rPr lang="ru-RU" dirty="0"/>
              <a:t>отношения ‒ реализации между компонентами и интерфейсами (компонент реализует интерфейс)  и зависимости между компонентами и интерфейсами (компонент использует интерфейс) (3).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2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размещения</a:t>
            </a:r>
            <a:endParaRPr lang="en-US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89" y="1316289"/>
            <a:ext cx="4845210" cy="5209055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04047" y="1316289"/>
            <a:ext cx="3816425" cy="5425079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Диаграмма размещения </a:t>
            </a:r>
            <a:r>
              <a:rPr lang="ru-RU" dirty="0"/>
              <a:t>(</a:t>
            </a:r>
            <a:r>
              <a:rPr lang="ru-RU" dirty="0" err="1"/>
              <a:t>deployment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наряду с отображением состава и связей элементов системы показывает, как они физически размещены на вычислительных ресурсах во время выполнения.</a:t>
            </a:r>
          </a:p>
          <a:p>
            <a:r>
              <a:rPr lang="ru-RU" dirty="0"/>
              <a:t>Сущности: </a:t>
            </a:r>
          </a:p>
          <a:p>
            <a:pPr lvl="1"/>
            <a:r>
              <a:rPr lang="ru-RU" dirty="0"/>
              <a:t>артефакт (1), который является реализацией компонента (2)</a:t>
            </a:r>
          </a:p>
          <a:p>
            <a:pPr lvl="1"/>
            <a:r>
              <a:rPr lang="ru-RU" dirty="0"/>
              <a:t>узел (3) на котором размещается артефакт</a:t>
            </a:r>
          </a:p>
          <a:p>
            <a:r>
              <a:rPr lang="ru-RU" dirty="0"/>
              <a:t>Отношения</a:t>
            </a:r>
          </a:p>
          <a:p>
            <a:pPr lvl="1"/>
            <a:r>
              <a:rPr lang="ru-RU" dirty="0"/>
              <a:t>ассоциации между узлами (4), показывающее, что узлы физически связаны во время выполнения.</a:t>
            </a:r>
          </a:p>
          <a:p>
            <a:pPr lvl="1"/>
            <a:r>
              <a:rPr lang="ru-RU" dirty="0"/>
              <a:t>для того чтобы показать, что одна сущность является частью другой, применяется отношение зависимости  «</a:t>
            </a:r>
            <a:r>
              <a:rPr lang="en-US" dirty="0"/>
              <a:t>deploy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/>
              <a:t>5</a:t>
            </a:r>
            <a:r>
              <a:rPr lang="en-US" dirty="0"/>
              <a:t>)</a:t>
            </a:r>
            <a:r>
              <a:rPr lang="ru-RU" dirty="0"/>
              <a:t>, либо фигура одной сущности помещается внутрь фигуры другой сущности </a:t>
            </a:r>
            <a:r>
              <a:rPr lang="en-US" dirty="0"/>
              <a:t>(</a:t>
            </a:r>
            <a:r>
              <a:rPr lang="ru-RU" dirty="0"/>
              <a:t>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7412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объектов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725144"/>
            <a:ext cx="8229600" cy="1833067"/>
          </a:xfrm>
        </p:spPr>
        <p:txBody>
          <a:bodyPr>
            <a:normAutofit/>
          </a:bodyPr>
          <a:lstStyle/>
          <a:p>
            <a:r>
              <a:rPr lang="ru-RU" b="1" dirty="0"/>
              <a:t>Диаграмма объектов 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‒ является экземпляром диаграммы классов</a:t>
            </a:r>
          </a:p>
          <a:p>
            <a:pPr lvl="1"/>
            <a:r>
              <a:rPr lang="ru-RU" dirty="0"/>
              <a:t>сущности ‒ объекты(1)</a:t>
            </a:r>
          </a:p>
          <a:p>
            <a:pPr lvl="1"/>
            <a:r>
              <a:rPr lang="ru-RU" dirty="0"/>
              <a:t>отношения ‒ связи, чаще всего-ассоциации  (2) </a:t>
            </a:r>
          </a:p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7623" y="836712"/>
            <a:ext cx="645837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17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внутренней структуры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725144"/>
            <a:ext cx="8229600" cy="2016224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Диаграмма внутренней структуры </a:t>
            </a:r>
            <a:r>
              <a:rPr lang="ru-RU" dirty="0"/>
              <a:t>(</a:t>
            </a:r>
            <a:r>
              <a:rPr lang="ru-RU" dirty="0" err="1"/>
              <a:t>composite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используется для более подробного представления структурных классификаторов, прежде всего классов и компонентов, изображающихся в виде прямоугольника (1), в верхней части которого находится имя классификатора (2).</a:t>
            </a:r>
          </a:p>
          <a:p>
            <a:r>
              <a:rPr lang="ru-RU" dirty="0"/>
              <a:t>Внутри находятся </a:t>
            </a:r>
            <a:r>
              <a:rPr lang="ru-RU" i="1" dirty="0"/>
              <a:t>части</a:t>
            </a:r>
            <a:r>
              <a:rPr lang="ru-RU" dirty="0"/>
              <a:t> (3). Каждая часть является экземпляром некоторого другого классификатора. Части могут взаимодействовать друг с другом. Это обозначается с помощью </a:t>
            </a:r>
            <a:r>
              <a:rPr lang="ru-RU" i="1" dirty="0"/>
              <a:t>соединителей</a:t>
            </a:r>
            <a:r>
              <a:rPr lang="ru-RU" dirty="0"/>
              <a:t> (4) различных видов. </a:t>
            </a:r>
          </a:p>
          <a:p>
            <a:r>
              <a:rPr lang="ru-RU" dirty="0"/>
              <a:t>Место на внешней границе части, к которому присоединяется соединитель, называется </a:t>
            </a:r>
            <a:r>
              <a:rPr lang="ru-RU" i="1" dirty="0"/>
              <a:t>портом</a:t>
            </a:r>
            <a:r>
              <a:rPr lang="ru-RU" dirty="0"/>
              <a:t> (5). Порты располагаются также на внешней границе структурного классификатора (6), обеспечивая ему связь с внешним миром.</a:t>
            </a:r>
          </a:p>
          <a:p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636" y="939705"/>
            <a:ext cx="6552728" cy="37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5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07288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Обзорная диаграмма взаимодействия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725144"/>
            <a:ext cx="8229600" cy="201622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Обзорная диаграмма взаимодействия </a:t>
            </a:r>
            <a:r>
              <a:rPr lang="ru-RU" dirty="0"/>
              <a:t>(</a:t>
            </a:r>
            <a:r>
              <a:rPr lang="ru-RU" dirty="0" err="1"/>
              <a:t>interaction</a:t>
            </a:r>
            <a:r>
              <a:rPr lang="ru-RU" dirty="0"/>
              <a:t> </a:t>
            </a:r>
            <a:r>
              <a:rPr lang="ru-RU" dirty="0" err="1"/>
              <a:t>overview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является разновидностью диаграммы деятельности с расширенным синтаксисом: в качестве элементов обзорной диаграммы взаимодействия могут выступать ссылки на взаимодействия (1), определяемые диаграммами последовательности.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86508" y="855193"/>
            <a:ext cx="6048672" cy="37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38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07288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синхронизации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725144"/>
            <a:ext cx="8229600" cy="2016224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Диаграмма синхронизации </a:t>
            </a:r>
            <a:r>
              <a:rPr lang="ru-RU" dirty="0"/>
              <a:t>(</a:t>
            </a:r>
            <a:r>
              <a:rPr lang="ru-RU" dirty="0" err="1"/>
              <a:t>timing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представляет собой особую форму диаграммы последовательности, на которой особое внимание уделяется изменению состояний (1) различных экземпляров классификаторов и их временной синхронизации (2).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1600" y="1124744"/>
            <a:ext cx="7056784" cy="30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4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dirty="0"/>
              <a:t>UML. </a:t>
            </a:r>
            <a:r>
              <a:rPr lang="ru-RU" dirty="0"/>
              <a:t>Определение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UML – это графический язык моделирования общего назначения, предназначенный для специфицирования, визуализации, конструирования и документирования программных систем, а так же бизнес моделей и прочих не программных систем.</a:t>
            </a:r>
          </a:p>
          <a:p>
            <a:pPr lvl="1"/>
            <a:r>
              <a:rPr lang="ru-RU" dirty="0"/>
              <a:t>Спецификация ‒ это декларативное описание того, как нечто устроено или работает.</a:t>
            </a:r>
          </a:p>
          <a:p>
            <a:pPr lvl="1"/>
            <a:r>
              <a:rPr lang="ru-RU" dirty="0"/>
              <a:t>Визуализация (графическое представление != модели!)</a:t>
            </a:r>
          </a:p>
          <a:p>
            <a:pPr lvl="1"/>
            <a:r>
              <a:rPr lang="ru-RU" dirty="0"/>
              <a:t>Конструирование как проектирование + генерация кода по модели</a:t>
            </a:r>
          </a:p>
          <a:p>
            <a:pPr lvl="1"/>
            <a:r>
              <a:rPr lang="ru-RU" dirty="0"/>
              <a:t>Документирование – диаграммы как артефакты разработки</a:t>
            </a:r>
          </a:p>
          <a:p>
            <a:r>
              <a:rPr lang="ru-RU" dirty="0"/>
              <a:t>Чем </a:t>
            </a:r>
            <a:r>
              <a:rPr lang="en-US" dirty="0"/>
              <a:t>UML н</a:t>
            </a:r>
            <a:r>
              <a:rPr lang="ru-RU" dirty="0"/>
              <a:t>е является:</a:t>
            </a:r>
          </a:p>
          <a:p>
            <a:pPr lvl="1"/>
            <a:r>
              <a:rPr lang="ru-RU" dirty="0"/>
              <a:t>Языком программирования</a:t>
            </a:r>
          </a:p>
          <a:p>
            <a:pPr lvl="1"/>
            <a:r>
              <a:rPr lang="ru-RU" dirty="0"/>
              <a:t>Спецификацией инструмента</a:t>
            </a:r>
          </a:p>
          <a:p>
            <a:pPr lvl="1"/>
            <a:r>
              <a:rPr lang="ru-RU" dirty="0"/>
              <a:t>Моделью процесса разработки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451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07288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пакетов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725144"/>
            <a:ext cx="8229600" cy="201622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Диаграмма пакетов </a:t>
            </a:r>
            <a:r>
              <a:rPr lang="ru-RU" dirty="0"/>
              <a:t>(</a:t>
            </a:r>
            <a:r>
              <a:rPr lang="ru-RU" dirty="0" err="1"/>
              <a:t>package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‒ средство группирования элементов модели, единственное средство, позволяющее управлять сложностью самой модели. </a:t>
            </a:r>
          </a:p>
          <a:p>
            <a:r>
              <a:rPr lang="ru-RU" dirty="0"/>
              <a:t>Основные элементы нотации ‒ пакеты (1) и зависимости с различными стереотипами (2)</a:t>
            </a:r>
          </a:p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7584" y="908719"/>
            <a:ext cx="6696744" cy="37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5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ru-RU" dirty="0"/>
              <a:t>инструменты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5096126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Любые изобразительные средства:</a:t>
            </a:r>
          </a:p>
          <a:p>
            <a:pPr lvl="1" fontAlgn="base"/>
            <a:r>
              <a:rPr lang="ru-RU" dirty="0"/>
              <a:t>Бумага + пишущие принадлежности</a:t>
            </a:r>
          </a:p>
          <a:p>
            <a:pPr lvl="1" fontAlgn="base"/>
            <a:r>
              <a:rPr lang="ru-RU" dirty="0"/>
              <a:t>Доска + маркеры</a:t>
            </a:r>
          </a:p>
          <a:p>
            <a:pPr fontAlgn="base"/>
            <a:r>
              <a:rPr lang="ru-RU" dirty="0">
                <a:hlinkClick r:id="rId2"/>
              </a:rPr>
              <a:t>Программные продукты</a:t>
            </a:r>
            <a:r>
              <a:rPr lang="ru-RU" dirty="0"/>
              <a:t>:</a:t>
            </a:r>
          </a:p>
          <a:p>
            <a:pPr lvl="1" fontAlgn="base"/>
            <a:r>
              <a:rPr lang="en-US" dirty="0"/>
              <a:t>Rational Software – </a:t>
            </a:r>
            <a:r>
              <a:rPr lang="ru-RU" dirty="0"/>
              <a:t>подразделение </a:t>
            </a:r>
            <a:r>
              <a:rPr lang="en-US" dirty="0"/>
              <a:t>IBM. </a:t>
            </a:r>
            <a:r>
              <a:rPr lang="ru-RU" dirty="0"/>
              <a:t>Выпускает ряд продуктов для моделирования систем. Семейство продуктов </a:t>
            </a:r>
            <a:r>
              <a:rPr lang="en-US" dirty="0"/>
              <a:t>Rational Rose</a:t>
            </a:r>
            <a:r>
              <a:rPr lang="ru-RU" dirty="0"/>
              <a:t>.</a:t>
            </a:r>
            <a:endParaRPr lang="en-US" dirty="0"/>
          </a:p>
          <a:p>
            <a:pPr lvl="1" fontAlgn="base"/>
            <a:r>
              <a:rPr lang="en-US" dirty="0"/>
              <a:t>Free UML Tool</a:t>
            </a:r>
            <a:r>
              <a:rPr lang="ru-RU" dirty="0"/>
              <a:t>.</a:t>
            </a:r>
          </a:p>
          <a:p>
            <a:pPr lvl="1" fontAlgn="base"/>
            <a:r>
              <a:rPr lang="en-US" dirty="0"/>
              <a:t>White Star UML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en-US" dirty="0"/>
              <a:t>Violet UML editor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6" name="Picture 2" descr="https://lh3.googleusercontent.com/ufrDRB12tzlhzNWgPPF7Aqo_ef5W-8qDqUWOLF2Rjmsln3XAOHF_JXljth3Uer0zCwWteYej8tII3LREEaGm4nPDPmmvCBvFpC5tTvG_4Z6CPqmxVEFkrhGygAe0gLPU8qyEmtuxmg-8keVYctXCJsE2R_zVv7x709CUE3BA3EurkB-wTtmwiiLpKQ1x2bigevSF1MH6qlD6FPcbIB8gGDYk9uSLojbmBspquTuYzDfHcsgeMmZU8H1dNnVBGx3rjDEppXQeHCRI8VuqcNRHYldzrCSPZX0I4v9hMuwwJx9kDf2PlAjesqwqLNPufPLl68LUniVE7xddGMcJ2AsAND7m-MdvjLlGgZLlekODHryrciVw_I1jVJ-6O7uA9V338V9Hh4rRsE7N8Nq2-gpk4ooeIITIR1laUTAnNBJ6TMvX2pV2HRfW5hJBwdR4pCAxRwYeCpge_FTGMqsI05AVle1K0WwUxIvLt1ICITlY2QyHL7rawzdvKclaO40Z71zmb8bgM11nUzmWX30uEkaX32omOfp6SVjagcYqsv-87xADCBFNMqKIaQP0YycUp2-EbUWol2Wg-z0-vwfKz-qmkG7CdQLMkd3nc62c49ms6Rc=w1266-h949-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06" y="1600200"/>
            <a:ext cx="3600400" cy="270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.fsdn.com/con/app/proj/whitestaruml/screenshots/SatelliteUseCase.png/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06" y="4581128"/>
            <a:ext cx="3600400" cy="211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53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напоследок: Угадайте, что это?</a:t>
            </a:r>
            <a:endParaRPr lang="en-US" dirty="0"/>
          </a:p>
        </p:txBody>
      </p:sp>
      <p:pic>
        <p:nvPicPr>
          <p:cNvPr id="1026" name="Picture 2" descr="http://www.uml2.ru/forum/index.php?PHPSESSID=3p461rrmi9hfp3nh8q5h4b35f2&amp;action=dlattach;topic=486.0;attach=464;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03" y="1556792"/>
            <a:ext cx="6716383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69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 теперь немного в другом аспекте</a:t>
            </a:r>
            <a:endParaRPr lang="en-US" dirty="0"/>
          </a:p>
        </p:txBody>
      </p:sp>
      <p:pic>
        <p:nvPicPr>
          <p:cNvPr id="4" name="Picture 4" descr="http://www.uml2.ru/forum/index.php?PHPSESSID=3p461rrmi9hfp3nh8q5h4b35f2&amp;action=dlattach;topic=486.0;attach=460;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20735"/>
            <a:ext cx="6120680" cy="547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использования </a:t>
            </a:r>
            <a:r>
              <a:rPr lang="en-US" dirty="0"/>
              <a:t>UML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/>
              <a:t>Рисование картинок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Даже простая визуализация позволяет упорядочить мысли и зафиксировать для себя существенную информацию о моделируемом приложении или иной системе.</a:t>
            </a:r>
          </a:p>
          <a:p>
            <a:r>
              <a:rPr lang="ru-RU" b="1" dirty="0"/>
              <a:t>Обмен информацией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Общепринятая нотация позволяет находить общий язык</a:t>
            </a:r>
          </a:p>
          <a:p>
            <a:r>
              <a:rPr lang="ru-RU" b="1" dirty="0"/>
              <a:t>Спецификация систем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Важнейший способ использования</a:t>
            </a:r>
          </a:p>
          <a:p>
            <a:r>
              <a:rPr lang="ru-RU" b="1" dirty="0"/>
              <a:t>Повторное использование архитектурных решений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Документирование шаблонных решений</a:t>
            </a:r>
          </a:p>
          <a:p>
            <a:r>
              <a:rPr lang="ru-RU" b="1" dirty="0"/>
              <a:t>Генерация кода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Базовые возможности (обычно, лишь структурные модели)</a:t>
            </a:r>
          </a:p>
          <a:p>
            <a:r>
              <a:rPr lang="ru-RU" b="1" dirty="0"/>
              <a:t>Имитационное моделирование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Пока что слабо развито</a:t>
            </a:r>
          </a:p>
          <a:p>
            <a:r>
              <a:rPr lang="ru-RU" b="1" dirty="0"/>
              <a:t>Верификация моделей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Пока что слабо развита</a:t>
            </a:r>
          </a:p>
        </p:txBody>
      </p:sp>
    </p:spTree>
    <p:extLst>
      <p:ext uri="{BB962C8B-B14F-4D97-AF65-F5344CB8AC3E}">
        <p14:creationId xmlns:p14="http://schemas.microsoft.com/office/powerpoint/2010/main" val="76737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использования </a:t>
            </a:r>
            <a:r>
              <a:rPr lang="en-US" dirty="0"/>
              <a:t>UML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740" y="1600200"/>
            <a:ext cx="594652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9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 </a:t>
            </a:r>
            <a:r>
              <a:rPr lang="en-US" dirty="0"/>
              <a:t>UML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Фигура</a:t>
            </a:r>
          </a:p>
          <a:p>
            <a:pPr lvl="1"/>
            <a:r>
              <a:rPr lang="ru-RU" dirty="0"/>
              <a:t>Двумерные замкнутые</a:t>
            </a:r>
          </a:p>
          <a:p>
            <a:pPr lvl="1"/>
            <a:r>
              <a:rPr lang="ru-RU" dirty="0"/>
              <a:t>Соотношения и размеры произвольны, сохраняя различимость фигур</a:t>
            </a:r>
          </a:p>
          <a:p>
            <a:pPr lvl="1"/>
            <a:r>
              <a:rPr lang="ru-RU" dirty="0"/>
              <a:t>Могут содержать внутри другие элементы</a:t>
            </a:r>
            <a:endParaRPr lang="en-US" dirty="0"/>
          </a:p>
          <a:p>
            <a:r>
              <a:rPr lang="ru-RU" dirty="0"/>
              <a:t>Линия</a:t>
            </a:r>
          </a:p>
          <a:p>
            <a:pPr lvl="1"/>
            <a:r>
              <a:rPr lang="ru-RU" dirty="0"/>
              <a:t>Толщина и форма произвольны</a:t>
            </a:r>
          </a:p>
          <a:p>
            <a:pPr lvl="1"/>
            <a:r>
              <a:rPr lang="ru-RU" dirty="0"/>
              <a:t>Стили фиксированы (сплошная и пунктирная)</a:t>
            </a:r>
            <a:endParaRPr lang="en-US" dirty="0"/>
          </a:p>
          <a:p>
            <a:r>
              <a:rPr lang="ru-RU" dirty="0"/>
              <a:t>Значок</a:t>
            </a:r>
          </a:p>
          <a:p>
            <a:pPr lvl="1"/>
            <a:r>
              <a:rPr lang="ru-RU" dirty="0"/>
              <a:t>Частный случай фигуры</a:t>
            </a:r>
            <a:endParaRPr lang="en-US" dirty="0"/>
          </a:p>
          <a:p>
            <a:pPr lvl="1"/>
            <a:r>
              <a:rPr lang="ru-RU" dirty="0"/>
              <a:t>Не может содержать внутренних элементов</a:t>
            </a:r>
            <a:endParaRPr lang="en-US" dirty="0"/>
          </a:p>
          <a:p>
            <a:r>
              <a:rPr lang="ru-RU" dirty="0"/>
              <a:t>Текст </a:t>
            </a:r>
          </a:p>
          <a:p>
            <a:pPr lvl="1"/>
            <a:r>
              <a:rPr lang="ru-RU" dirty="0"/>
              <a:t>Гарнитура и размер произвольны</a:t>
            </a:r>
          </a:p>
          <a:p>
            <a:pPr lvl="1"/>
            <a:r>
              <a:rPr lang="ru-RU" dirty="0"/>
              <a:t>Стили фиксированы (обычный, </a:t>
            </a:r>
            <a:r>
              <a:rPr lang="ru-RU" i="1" dirty="0"/>
              <a:t>курсив</a:t>
            </a:r>
            <a:r>
              <a:rPr lang="ru-RU" dirty="0"/>
              <a:t> и </a:t>
            </a:r>
            <a:r>
              <a:rPr lang="ru-RU" u="sng" dirty="0"/>
              <a:t>подчеркнутый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Рамка</a:t>
            </a:r>
          </a:p>
          <a:p>
            <a:pPr lvl="1"/>
            <a:r>
              <a:rPr lang="ru-RU" dirty="0"/>
              <a:t>Частный случай фигуры</a:t>
            </a:r>
          </a:p>
          <a:p>
            <a:pPr lvl="1"/>
            <a:r>
              <a:rPr lang="ru-RU" dirty="0"/>
              <a:t>Не может НЕ содержать внутренних элементов</a:t>
            </a:r>
            <a:endParaRPr lang="en-US" dirty="0"/>
          </a:p>
          <a:p>
            <a:pPr lvl="1"/>
            <a:r>
              <a:rPr lang="ru-RU" dirty="0"/>
              <a:t>Содержит ярлычок с текстом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3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UML</a:t>
            </a:r>
            <a:r>
              <a:rPr lang="ru-RU" dirty="0"/>
              <a:t> и ее элементы.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Модель UML ‒ это совокупность конечного множества конструкций языка, главные из которых ‒ это </a:t>
            </a:r>
            <a:r>
              <a:rPr lang="ru-RU" b="1" dirty="0"/>
              <a:t>сущности </a:t>
            </a:r>
            <a:r>
              <a:rPr lang="ru-RU" dirty="0"/>
              <a:t>и </a:t>
            </a:r>
            <a:r>
              <a:rPr lang="ru-RU" b="1" dirty="0"/>
              <a:t>отношения </a:t>
            </a:r>
            <a:r>
              <a:rPr lang="ru-RU" dirty="0"/>
              <a:t>между ними.</a:t>
            </a:r>
          </a:p>
          <a:p>
            <a:endParaRPr lang="ru-RU" dirty="0"/>
          </a:p>
          <a:p>
            <a:r>
              <a:rPr lang="ru-RU" dirty="0"/>
              <a:t>Иными словами, модель UML, можно считать своеобразным графом, в котором вершины и ребра нагружены дополнительной информацией и могут иметь сложную внутреннюю структуру. </a:t>
            </a:r>
            <a:r>
              <a:rPr lang="ru-RU" b="1" dirty="0"/>
              <a:t>Вершины этого графа называются сущностями, а ребра ‒ отношениями</a:t>
            </a:r>
            <a:r>
              <a:rPr lang="ru-RU" dirty="0"/>
              <a:t>. 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Сущности </a:t>
            </a:r>
            <a:r>
              <a:rPr lang="en-US" dirty="0"/>
              <a:t>UML:</a:t>
            </a:r>
          </a:p>
          <a:p>
            <a:pPr lvl="1"/>
            <a:r>
              <a:rPr lang="ru-RU" dirty="0"/>
              <a:t>структурные;</a:t>
            </a:r>
          </a:p>
          <a:p>
            <a:pPr lvl="1"/>
            <a:r>
              <a:rPr lang="ru-RU" dirty="0"/>
              <a:t>поведенческие;</a:t>
            </a:r>
          </a:p>
          <a:p>
            <a:pPr lvl="1"/>
            <a:r>
              <a:rPr lang="ru-RU" dirty="0"/>
              <a:t>группирующие;</a:t>
            </a:r>
          </a:p>
          <a:p>
            <a:pPr lvl="1"/>
            <a:r>
              <a:rPr lang="ru-RU" dirty="0"/>
              <a:t>аннотационные.</a:t>
            </a:r>
          </a:p>
          <a:p>
            <a:pPr lvl="1"/>
            <a:endParaRPr lang="ru-RU" dirty="0"/>
          </a:p>
          <a:p>
            <a:r>
              <a:rPr lang="ru-RU" dirty="0"/>
              <a:t>Отношения </a:t>
            </a:r>
            <a:r>
              <a:rPr lang="en-US" dirty="0"/>
              <a:t>UML:</a:t>
            </a:r>
          </a:p>
          <a:p>
            <a:pPr lvl="1"/>
            <a:r>
              <a:rPr lang="ru-RU" dirty="0"/>
              <a:t>зависимость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ассоциация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обобщение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реализация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8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Структурные сущности </a:t>
            </a:r>
            <a:r>
              <a:rPr lang="en-US" dirty="0"/>
              <a:t>UML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4008" y="1052736"/>
            <a:ext cx="4499992" cy="5805264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Объект</a:t>
            </a:r>
            <a:r>
              <a:rPr lang="ru-RU" dirty="0"/>
              <a:t> (1) ‒ сущность, обладающая уникальностью и инкапсулирующая в себе состояние и поведение.</a:t>
            </a:r>
          </a:p>
          <a:p>
            <a:r>
              <a:rPr lang="ru-RU" b="1" dirty="0"/>
              <a:t>Класс</a:t>
            </a:r>
            <a:r>
              <a:rPr lang="ru-RU" dirty="0"/>
              <a:t> (2) ‒ описание множества объектов с общими атрибутами, определяющими состояние, и операциями, определяющими поведение.</a:t>
            </a:r>
          </a:p>
          <a:p>
            <a:r>
              <a:rPr lang="ru-RU" b="1" dirty="0"/>
              <a:t>Интерфейс</a:t>
            </a:r>
            <a:r>
              <a:rPr lang="ru-RU" dirty="0"/>
              <a:t> (3) ‒ именованное множество операций, определяющее набор услуг, которые могут быть запрошены потребителем и предоставлены поставщиком услуг.</a:t>
            </a:r>
          </a:p>
          <a:p>
            <a:r>
              <a:rPr lang="ru-RU" b="1" dirty="0"/>
              <a:t>Кооперация</a:t>
            </a:r>
            <a:r>
              <a:rPr lang="ru-RU" dirty="0"/>
              <a:t> (4) ‒ совокупность объектов, которые взаимодействуют для достижения некоторой цели.</a:t>
            </a:r>
          </a:p>
          <a:p>
            <a:r>
              <a:rPr lang="ru-RU" b="1" dirty="0"/>
              <a:t>Действующее лицо</a:t>
            </a:r>
            <a:r>
              <a:rPr lang="ru-RU" dirty="0"/>
              <a:t> (5) ‒ сущность, находящаяся вне моделируемой системы и непосредственно взаимодействующая с ней.</a:t>
            </a:r>
          </a:p>
          <a:p>
            <a:r>
              <a:rPr lang="ru-RU" b="1" dirty="0"/>
              <a:t>Компонент </a:t>
            </a:r>
            <a:r>
              <a:rPr lang="ru-RU" dirty="0"/>
              <a:t>(6) ‒ модульная часть системы с четко определенным набором требуемых и предоставляемых интерфейсов.</a:t>
            </a:r>
          </a:p>
          <a:p>
            <a:r>
              <a:rPr lang="ru-RU" b="1" dirty="0"/>
              <a:t>Артефакт</a:t>
            </a:r>
            <a:r>
              <a:rPr lang="ru-RU" dirty="0"/>
              <a:t> (7) ‒ элемент информации, который используется или порождается в процессе разработки программного обеспечения. Другими словами, артефакт ‒ это физическая единица реализации, получаемая из элемента модели (например, класса или компонента).</a:t>
            </a:r>
          </a:p>
          <a:p>
            <a:r>
              <a:rPr lang="ru-RU" b="1" dirty="0"/>
              <a:t>Узел</a:t>
            </a:r>
            <a:r>
              <a:rPr lang="ru-RU" dirty="0"/>
              <a:t> (8) ‒ вычислительный ресурс, на котором размещаются и при необходимости выполняются артефакты.</a:t>
            </a:r>
          </a:p>
          <a:p>
            <a:endParaRPr lang="en-US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9685" y="1083395"/>
            <a:ext cx="3799111" cy="551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92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1195</Words>
  <Application>Microsoft Office PowerPoint</Application>
  <PresentationFormat>Экран (4:3)</PresentationFormat>
  <Paragraphs>268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Сегодня на лекции</vt:lpstr>
      <vt:lpstr>Язык UML</vt:lpstr>
      <vt:lpstr>UML. Предпосылки возникновения</vt:lpstr>
      <vt:lpstr>UML. Определение</vt:lpstr>
      <vt:lpstr>Способы использования UML</vt:lpstr>
      <vt:lpstr>Способы использования UML</vt:lpstr>
      <vt:lpstr>Нотация UML</vt:lpstr>
      <vt:lpstr>Модель UML и ее элементы.</vt:lpstr>
      <vt:lpstr>Структурные сущности UML</vt:lpstr>
      <vt:lpstr>Поведенческие сущности UML</vt:lpstr>
      <vt:lpstr>Прочие сущности UML</vt:lpstr>
      <vt:lpstr>Отношения UML</vt:lpstr>
      <vt:lpstr>Отношения UML</vt:lpstr>
      <vt:lpstr> Диаграммы UML</vt:lpstr>
      <vt:lpstr>Диаграмма вариантов использования</vt:lpstr>
      <vt:lpstr>Элементы диаграммы вариантов использования</vt:lpstr>
      <vt:lpstr>Ассоциации на диаграмме вариантов использования</vt:lpstr>
      <vt:lpstr>Обобщения на диаграмме вариантов использования</vt:lpstr>
      <vt:lpstr>Диаграмма классов</vt:lpstr>
      <vt:lpstr>Нотация класса</vt:lpstr>
      <vt:lpstr>Отношения зависимости и реализации</vt:lpstr>
      <vt:lpstr>Отношение обобщения</vt:lpstr>
      <vt:lpstr>Отношение ассоциации</vt:lpstr>
      <vt:lpstr>Агрегация и композиция</vt:lpstr>
      <vt:lpstr>Диаграмма деятельности</vt:lpstr>
      <vt:lpstr>Элементы диаграммы деятельности</vt:lpstr>
      <vt:lpstr>Диаграмма деятельности (activity diagram) – Усложненный пример</vt:lpstr>
      <vt:lpstr>Диаграмма деятельности (activity diagram) – события и синхронизация</vt:lpstr>
      <vt:lpstr>Диаграмма деятельности  (activity diagram) - потоки данных</vt:lpstr>
      <vt:lpstr>Диаграмма последовательности</vt:lpstr>
      <vt:lpstr>Презентация PowerPoint</vt:lpstr>
      <vt:lpstr>Диаграмма коммуникации</vt:lpstr>
      <vt:lpstr>Диаграмма автомата</vt:lpstr>
      <vt:lpstr>Диаграмма компонентов</vt:lpstr>
      <vt:lpstr>Диаграмма размещения</vt:lpstr>
      <vt:lpstr>Диаграмма объектов</vt:lpstr>
      <vt:lpstr>Диаграмма внутренней структуры</vt:lpstr>
      <vt:lpstr>Обзорная диаграмма взаимодействия</vt:lpstr>
      <vt:lpstr>Диаграмма синхронизации</vt:lpstr>
      <vt:lpstr>Диаграмма пакетов</vt:lpstr>
      <vt:lpstr>UML инструменты</vt:lpstr>
      <vt:lpstr>И напоследок: Угадайте, что это?</vt:lpstr>
      <vt:lpstr>А теперь немного в другом аспекте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Nella</dc:creator>
  <cp:lastModifiedBy>Vsevolod Pelipas</cp:lastModifiedBy>
  <cp:revision>131</cp:revision>
  <dcterms:created xsi:type="dcterms:W3CDTF">2014-09-04T06:42:14Z</dcterms:created>
  <dcterms:modified xsi:type="dcterms:W3CDTF">2018-11-07T19:40:56Z</dcterms:modified>
</cp:coreProperties>
</file>