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326" r:id="rId2"/>
    <p:sldId id="325" r:id="rId3"/>
    <p:sldId id="327" r:id="rId4"/>
    <p:sldId id="329" r:id="rId5"/>
    <p:sldId id="328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1" r:id="rId16"/>
    <p:sldId id="342" r:id="rId17"/>
    <p:sldId id="344" r:id="rId18"/>
    <p:sldId id="345" r:id="rId19"/>
    <p:sldId id="346" r:id="rId20"/>
    <p:sldId id="348" r:id="rId21"/>
    <p:sldId id="347" r:id="rId22"/>
    <p:sldId id="349" r:id="rId23"/>
    <p:sldId id="350" r:id="rId24"/>
    <p:sldId id="290" r:id="rId25"/>
    <p:sldId id="291" r:id="rId26"/>
    <p:sldId id="292" r:id="rId27"/>
    <p:sldId id="298" r:id="rId28"/>
    <p:sldId id="299" r:id="rId29"/>
    <p:sldId id="295" r:id="rId30"/>
    <p:sldId id="300" r:id="rId31"/>
    <p:sldId id="301" r:id="rId32"/>
    <p:sldId id="294" r:id="rId33"/>
    <p:sldId id="302" r:id="rId34"/>
    <p:sldId id="303" r:id="rId35"/>
    <p:sldId id="296" r:id="rId36"/>
    <p:sldId id="309" r:id="rId37"/>
    <p:sldId id="310" r:id="rId38"/>
    <p:sldId id="311" r:id="rId39"/>
    <p:sldId id="312" r:id="rId40"/>
    <p:sldId id="308" r:id="rId41"/>
    <p:sldId id="314" r:id="rId42"/>
    <p:sldId id="316" r:id="rId43"/>
    <p:sldId id="315" r:id="rId44"/>
    <p:sldId id="317" r:id="rId45"/>
    <p:sldId id="318" r:id="rId46"/>
    <p:sldId id="319" r:id="rId47"/>
    <p:sldId id="320" r:id="rId48"/>
    <p:sldId id="322" r:id="rId49"/>
    <p:sldId id="321" r:id="rId50"/>
    <p:sldId id="323" r:id="rId51"/>
    <p:sldId id="324" r:id="rId52"/>
    <p:sldId id="351" r:id="rId53"/>
    <p:sldId id="352" r:id="rId54"/>
    <p:sldId id="353" r:id="rId55"/>
    <p:sldId id="297" r:id="rId56"/>
    <p:sldId id="304" r:id="rId5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еория" id="{A5793CA4-48C8-4252-9CBE-8D33145AB450}">
          <p14:sldIdLst>
            <p14:sldId id="326"/>
            <p14:sldId id="325"/>
            <p14:sldId id="327"/>
            <p14:sldId id="329"/>
            <p14:sldId id="328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1"/>
            <p14:sldId id="342"/>
            <p14:sldId id="344"/>
            <p14:sldId id="345"/>
            <p14:sldId id="346"/>
            <p14:sldId id="348"/>
            <p14:sldId id="347"/>
            <p14:sldId id="349"/>
            <p14:sldId id="350"/>
          </p14:sldIdLst>
        </p14:section>
        <p14:section name="Пример" id="{04405230-A10C-4D3B-80F7-3271E56BE1DD}">
          <p14:sldIdLst>
            <p14:sldId id="290"/>
            <p14:sldId id="291"/>
            <p14:sldId id="292"/>
            <p14:sldId id="298"/>
            <p14:sldId id="299"/>
            <p14:sldId id="295"/>
            <p14:sldId id="300"/>
            <p14:sldId id="301"/>
            <p14:sldId id="294"/>
            <p14:sldId id="302"/>
            <p14:sldId id="303"/>
            <p14:sldId id="296"/>
            <p14:sldId id="309"/>
            <p14:sldId id="310"/>
            <p14:sldId id="311"/>
            <p14:sldId id="312"/>
            <p14:sldId id="308"/>
            <p14:sldId id="314"/>
            <p14:sldId id="316"/>
            <p14:sldId id="315"/>
            <p14:sldId id="317"/>
            <p14:sldId id="318"/>
            <p14:sldId id="319"/>
            <p14:sldId id="320"/>
            <p14:sldId id="322"/>
            <p14:sldId id="321"/>
            <p14:sldId id="323"/>
            <p14:sldId id="324"/>
            <p14:sldId id="351"/>
            <p14:sldId id="352"/>
            <p14:sldId id="353"/>
            <p14:sldId id="297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21" autoAdjust="0"/>
  </p:normalViewPr>
  <p:slideViewPr>
    <p:cSldViewPr>
      <p:cViewPr varScale="1">
        <p:scale>
          <a:sx n="99" d="100"/>
          <a:sy n="99" d="100"/>
        </p:scale>
        <p:origin x="19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10824-8AE5-4203-97D1-75A6D12A0842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15FA7-5DF7-4BAE-AECA-BE131ADB4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20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3500" dirty="0"/>
              <a:t>Выделенные изначально классы</a:t>
            </a:r>
          </a:p>
          <a:p>
            <a:pPr lvl="1"/>
            <a:r>
              <a:rPr lang="ru-RU" sz="3500" dirty="0"/>
              <a:t>сотрудник,</a:t>
            </a:r>
          </a:p>
          <a:p>
            <a:pPr lvl="1"/>
            <a:r>
              <a:rPr lang="ru-RU" sz="3500" dirty="0"/>
              <a:t>подразделение;</a:t>
            </a:r>
          </a:p>
          <a:p>
            <a:pPr lvl="1"/>
            <a:r>
              <a:rPr lang="ru-RU" sz="3500" dirty="0"/>
              <a:t>вакансия;</a:t>
            </a:r>
          </a:p>
          <a:p>
            <a:pPr lvl="1"/>
            <a:r>
              <a:rPr lang="ru-RU" sz="3500" dirty="0"/>
              <a:t>должность.</a:t>
            </a:r>
          </a:p>
          <a:p>
            <a:r>
              <a:rPr lang="ru-RU" sz="3500" dirty="0"/>
              <a:t>За кадром осталась сама </a:t>
            </a:r>
            <a:r>
              <a:rPr lang="ru-RU" sz="3500" b="1" dirty="0"/>
              <a:t>компания</a:t>
            </a:r>
            <a:r>
              <a:rPr lang="ru-RU" sz="3500" dirty="0"/>
              <a:t>, для которой ведется разработка ИС</a:t>
            </a:r>
            <a:endParaRPr lang="ru-RU" sz="3100" dirty="0"/>
          </a:p>
          <a:p>
            <a:r>
              <a:rPr lang="ru-RU" sz="3500" b="1" dirty="0"/>
              <a:t>Вакансия </a:t>
            </a:r>
            <a:r>
              <a:rPr lang="ru-RU" sz="3500" dirty="0"/>
              <a:t>== вакантная </a:t>
            </a:r>
            <a:r>
              <a:rPr lang="ru-RU" sz="3500" b="1" dirty="0"/>
              <a:t>должность</a:t>
            </a:r>
            <a:r>
              <a:rPr lang="ru-RU" sz="3500" dirty="0"/>
              <a:t>, итого, оставим только </a:t>
            </a:r>
            <a:r>
              <a:rPr lang="ru-RU" sz="3500" b="1" dirty="0"/>
              <a:t>должность</a:t>
            </a:r>
          </a:p>
          <a:p>
            <a:pPr lvl="1"/>
            <a:r>
              <a:rPr lang="ru-RU" sz="3100" dirty="0"/>
              <a:t>Вакантность должности может стать атрибутом</a:t>
            </a:r>
          </a:p>
          <a:p>
            <a:pPr lvl="1"/>
            <a:endParaRPr lang="ru-RU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15FA7-5DF7-4BAE-AECA-BE131ADB4E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Добавляем методы, которые реализуют ВИ «Играть»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Игра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dirty="0" err="1"/>
              <a:t>НачатьИ</a:t>
            </a:r>
            <a:r>
              <a:rPr lang="ru-RU" baseline="0" dirty="0" err="1"/>
              <a:t>гру</a:t>
            </a:r>
            <a:r>
              <a:rPr lang="ru-RU" baseline="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Игрок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dirty="0" err="1"/>
              <a:t>СделатьХод</a:t>
            </a:r>
            <a:r>
              <a:rPr lang="ru-RU" dirty="0"/>
              <a:t>()</a:t>
            </a:r>
            <a:r>
              <a:rPr lang="ru-RU" baseline="0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dirty="0" err="1"/>
              <a:t>ПолучитьРезультат</a:t>
            </a:r>
            <a:r>
              <a:rPr lang="ru-RU" dirty="0"/>
              <a:t>()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dirty="0"/>
              <a:t>Клетка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dirty="0" err="1"/>
              <a:t>ПоставитьЗнак</a:t>
            </a:r>
            <a:r>
              <a:rPr lang="ru-RU" dirty="0"/>
              <a:t>()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dirty="0"/>
              <a:t>приватный метод Проверить()- как часть сценария постановки знака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dirty="0"/>
              <a:t>Т.к. клетка должна обновить поле (перерисовать его) – она</a:t>
            </a:r>
            <a:r>
              <a:rPr lang="ru-RU" baseline="0" dirty="0"/>
              <a:t> должна знать о нем (иметь ссылку). Добавляем </a:t>
            </a:r>
            <a:r>
              <a:rPr lang="ru-RU" baseline="0" dirty="0" err="1"/>
              <a:t>МоеПоле</a:t>
            </a:r>
            <a:r>
              <a:rPr lang="ru-RU" baseline="0" dirty="0"/>
              <a:t> и инициализируем в конструкторе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dirty="0"/>
              <a:t>Поле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dirty="0"/>
              <a:t>Добавляем метод Обновить() для перерисовки</a:t>
            </a:r>
            <a:r>
              <a:rPr lang="ru-RU" baseline="0" dirty="0"/>
              <a:t> поля-</a:t>
            </a:r>
            <a:r>
              <a:rPr lang="ru-RU" b="1" baseline="0" dirty="0"/>
              <a:t>все это начинает выглядеть не очень, надо думать об исправлении, но чуть позже.</a:t>
            </a:r>
            <a:endParaRPr lang="ru-RU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ru-RU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15FA7-5DF7-4BAE-AECA-BE131ADB4EB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27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Нарушение принципа Деметры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15FA7-5DF7-4BAE-AECA-BE131ADB4EB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36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Добавляется ВИ «Смотреть историю игры». Для этого ее надо сохранить как-то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15FA7-5DF7-4BAE-AECA-BE131ADB4EB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17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Видим «забытую» сущность Ход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15FA7-5DF7-4BAE-AECA-BE131ADB4EB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81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Добавляем Ход</a:t>
            </a:r>
            <a:r>
              <a:rPr lang="ru-RU" baseline="0" dirty="0"/>
              <a:t> в модель. </a:t>
            </a:r>
          </a:p>
          <a:p>
            <a:r>
              <a:rPr lang="ru-RU" baseline="0" dirty="0"/>
              <a:t>Добавляем в Игру хранение ходов в массиве История и его получение через </a:t>
            </a:r>
            <a:r>
              <a:rPr lang="ru-RU" baseline="0" dirty="0" err="1"/>
              <a:t>аксессор</a:t>
            </a:r>
            <a:r>
              <a:rPr lang="ru-RU" baseline="0" dirty="0"/>
              <a:t> </a:t>
            </a:r>
            <a:r>
              <a:rPr lang="ru-RU" baseline="0" dirty="0" err="1"/>
              <a:t>ПолучитьИсторию</a:t>
            </a:r>
            <a:r>
              <a:rPr lang="ru-RU" baseline="0" dirty="0"/>
              <a:t>()</a:t>
            </a:r>
          </a:p>
          <a:p>
            <a:r>
              <a:rPr lang="ru-RU" baseline="0" dirty="0"/>
              <a:t>Где брать Ход? У Игрока который его делает, конечно! Возвращаем его из метода </a:t>
            </a:r>
            <a:r>
              <a:rPr lang="ru-RU" baseline="0" dirty="0" err="1"/>
              <a:t>СделатьХод</a:t>
            </a:r>
            <a:r>
              <a:rPr lang="ru-RU" baseline="0" dirty="0"/>
              <a:t>()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15FA7-5DF7-4BAE-AECA-BE131ADB4EB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12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Может показаться, что</a:t>
            </a:r>
            <a:r>
              <a:rPr lang="ru-RU" baseline="0" dirty="0"/>
              <a:t> </a:t>
            </a:r>
            <a:r>
              <a:rPr lang="ru-RU" baseline="0" dirty="0" err="1"/>
              <a:t>ИгрокКрестиком</a:t>
            </a:r>
            <a:r>
              <a:rPr lang="ru-RU" baseline="0" dirty="0"/>
              <a:t> и </a:t>
            </a:r>
            <a:r>
              <a:rPr lang="ru-RU" baseline="0" dirty="0" err="1"/>
              <a:t>ИгрокНоликом</a:t>
            </a:r>
            <a:r>
              <a:rPr lang="ru-RU" baseline="0" dirty="0"/>
              <a:t> являются частными случаями Игрока, тогда модель примет вот такой вид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15FA7-5DF7-4BAE-AECA-BE131ADB4EB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26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Применим </a:t>
            </a:r>
            <a:r>
              <a:rPr lang="ru-RU" dirty="0" err="1"/>
              <a:t>рефакторинг</a:t>
            </a:r>
            <a:r>
              <a:rPr lang="ru-RU" baseline="0" dirty="0"/>
              <a:t> с применением шаблона проектирования «Шаблонный метод»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15FA7-5DF7-4BAE-AECA-BE131ADB4EB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87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С++ переделать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15FA7-5DF7-4BAE-AECA-BE131ADB4EB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82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Принцип Деметры: «объект должен иметь как можно меньше представления о структуре и свойствах чего угодно (включая собственные подкомпоненты)».</a:t>
            </a:r>
            <a:r>
              <a:rPr lang="ru-RU" baseline="0" dirty="0"/>
              <a:t> Очевидно, Игрок, получающий доступ к Клетке через Игру и Поле нарушает этот принцип (ему приходится знать о структуре Игры и Поля)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15FA7-5DF7-4BAE-AECA-BE131ADB4EB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32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SRP – Single Responsibility Principle – </a:t>
            </a:r>
            <a:r>
              <a:rPr lang="ru-RU" dirty="0"/>
              <a:t>Принцип</a:t>
            </a:r>
            <a:r>
              <a:rPr lang="ru-RU" baseline="0" dirty="0"/>
              <a:t> Единой ответственности: «</a:t>
            </a:r>
            <a:r>
              <a:rPr lang="ru-RU" sz="1200" dirty="0"/>
              <a:t>На каждый класс должна быть возложена единственная обязанность.</a:t>
            </a:r>
            <a:r>
              <a:rPr lang="ru-RU" baseline="0" dirty="0"/>
              <a:t>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Сейчас Поле и Игрок взаимодействовали с вводом-выводом. Это – нарушение </a:t>
            </a:r>
            <a:r>
              <a:rPr lang="en-US" baseline="0" dirty="0"/>
              <a:t>SRP, </a:t>
            </a:r>
            <a:r>
              <a:rPr lang="ru-RU" baseline="0" dirty="0"/>
              <a:t>так как их основное назначение – быть классами модели, а не работать в вводом-выводом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Для ликвидации нарушения вынесем всю работу в вводом выводом в отдельный класс – Контроллер</a:t>
            </a:r>
            <a:r>
              <a:rPr lang="en-US" baseline="0" dirty="0"/>
              <a:t>UI</a:t>
            </a:r>
            <a:r>
              <a:rPr lang="ru-RU" baseline="0" dirty="0"/>
              <a:t>, который: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/>
              <a:t>Знает о Поле, чтобы иметь возможность получить нужную для </a:t>
            </a:r>
            <a:r>
              <a:rPr lang="ru-RU" baseline="0" dirty="0" err="1"/>
              <a:t>отрисовки</a:t>
            </a:r>
            <a:r>
              <a:rPr lang="ru-RU" baseline="0" dirty="0"/>
              <a:t> информацию. Умеет устанавливать ссылку на новое Поле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/>
              <a:t>Умеет вводить от пользователя </a:t>
            </a:r>
            <a:r>
              <a:rPr lang="en-US" baseline="0" dirty="0"/>
              <a:t>X </a:t>
            </a:r>
            <a:r>
              <a:rPr lang="ru-RU" baseline="0" dirty="0"/>
              <a:t>и </a:t>
            </a:r>
            <a:r>
              <a:rPr lang="en-US" baseline="0" dirty="0"/>
              <a:t>Y </a:t>
            </a:r>
            <a:r>
              <a:rPr lang="ru-RU" baseline="0" dirty="0"/>
              <a:t>хода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/>
              <a:t>Умеет </a:t>
            </a:r>
            <a:r>
              <a:rPr lang="ru-RU" baseline="0" dirty="0" err="1"/>
              <a:t>отрисовывать</a:t>
            </a:r>
            <a:r>
              <a:rPr lang="ru-RU" baseline="0" dirty="0"/>
              <a:t> текущее состояние Поля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/>
              <a:t>Умеет выводить информацию о результате игры.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15FA7-5DF7-4BAE-AECA-BE131ADB4EB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59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Полная схема классов </a:t>
            </a:r>
            <a:r>
              <a:rPr lang="ru-RU" b="1" dirty="0"/>
              <a:t>предметной</a:t>
            </a:r>
            <a:r>
              <a:rPr lang="ru-RU" b="1" baseline="0" dirty="0"/>
              <a:t> области</a:t>
            </a:r>
          </a:p>
          <a:p>
            <a:r>
              <a:rPr lang="ru-RU" b="0" baseline="0" dirty="0"/>
              <a:t>Не факт, что все эти классы необходимо моделировать для реализации игры. </a:t>
            </a:r>
          </a:p>
          <a:p>
            <a:r>
              <a:rPr lang="ru-RU" b="0" baseline="0" dirty="0"/>
              <a:t>Чтобы понять, какие именно классы нам понадобятся – разберемся с тем, как систему </a:t>
            </a:r>
            <a:r>
              <a:rPr lang="ru-RU" b="0" u="sng" baseline="0" dirty="0"/>
              <a:t>планируется использовать</a:t>
            </a:r>
            <a:endParaRPr lang="en-US" b="0" u="sng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15FA7-5DF7-4BAE-AECA-BE131ADB4EB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96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15FA7-5DF7-4BAE-AECA-BE131ADB4EB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88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15FA7-5DF7-4BAE-AECA-BE131ADB4EB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07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15FA7-5DF7-4BAE-AECA-BE131ADB4EB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78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FF0000"/>
                </a:solidFill>
              </a:rPr>
              <a:t>Начинаем с отображения</a:t>
            </a:r>
            <a:r>
              <a:rPr lang="ru-RU" b="0" baseline="0" dirty="0">
                <a:solidFill>
                  <a:srgbClr val="FF0000"/>
                </a:solidFill>
              </a:rPr>
              <a:t> на диаграмме участников и вход в ВИ «Игра»:</a:t>
            </a:r>
            <a:endParaRPr lang="ru-RU" b="0" dirty="0">
              <a:solidFill>
                <a:srgbClr val="FF0000"/>
              </a:solidFill>
            </a:endParaRP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="1" dirty="0">
                <a:solidFill>
                  <a:srgbClr val="FF0000"/>
                </a:solidFill>
              </a:rPr>
              <a:t>Игроки </a:t>
            </a:r>
            <a:r>
              <a:rPr lang="ru-RU" b="0" dirty="0"/>
              <a:t>поочередно </a:t>
            </a:r>
            <a:r>
              <a:rPr lang="ru-RU" b="0" dirty="0">
                <a:solidFill>
                  <a:srgbClr val="00B050"/>
                </a:solidFill>
              </a:rPr>
              <a:t>ставят </a:t>
            </a:r>
            <a:r>
              <a:rPr lang="ru-RU" b="0" dirty="0"/>
              <a:t>на свободные </a:t>
            </a:r>
            <a:r>
              <a:rPr lang="ru-RU" b="0" dirty="0">
                <a:solidFill>
                  <a:srgbClr val="FF0000"/>
                </a:solidFill>
              </a:rPr>
              <a:t>клетки </a:t>
            </a:r>
            <a:r>
              <a:rPr lang="ru-RU" b="1" dirty="0">
                <a:solidFill>
                  <a:srgbClr val="FF0000"/>
                </a:solidFill>
              </a:rPr>
              <a:t>поля </a:t>
            </a:r>
            <a:r>
              <a:rPr lang="ru-RU" b="0" dirty="0"/>
              <a:t>3х3 </a:t>
            </a:r>
            <a:r>
              <a:rPr lang="ru-RU" b="0" dirty="0">
                <a:solidFill>
                  <a:srgbClr val="FF0000"/>
                </a:solidFill>
              </a:rPr>
              <a:t>знаки </a:t>
            </a:r>
            <a:r>
              <a:rPr lang="ru-RU" b="0" dirty="0"/>
              <a:t>(один всегда </a:t>
            </a:r>
            <a:r>
              <a:rPr lang="ru-RU" b="0" dirty="0">
                <a:solidFill>
                  <a:srgbClr val="FF0000"/>
                </a:solidFill>
              </a:rPr>
              <a:t>крестики</a:t>
            </a:r>
            <a:r>
              <a:rPr lang="ru-RU" b="0" dirty="0"/>
              <a:t>, другой всегда </a:t>
            </a:r>
            <a:r>
              <a:rPr lang="ru-RU" b="0" dirty="0">
                <a:solidFill>
                  <a:srgbClr val="FF0000"/>
                </a:solidFill>
              </a:rPr>
              <a:t>нолики</a:t>
            </a:r>
            <a:r>
              <a:rPr lang="ru-RU" b="0" dirty="0"/>
              <a:t>). </a:t>
            </a:r>
            <a:endParaRPr lang="en-US" b="0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="0" dirty="0"/>
              <a:t>Первый, выстроивший в ряд 3 своих </a:t>
            </a:r>
            <a:r>
              <a:rPr lang="ru-RU" b="0" dirty="0">
                <a:solidFill>
                  <a:srgbClr val="FF0000"/>
                </a:solidFill>
              </a:rPr>
              <a:t>фигуры </a:t>
            </a:r>
            <a:r>
              <a:rPr lang="ru-RU" b="0" dirty="0"/>
              <a:t>вертикально, горизонтально или диагонально, </a:t>
            </a:r>
            <a:r>
              <a:rPr lang="ru-RU" b="0" dirty="0">
                <a:solidFill>
                  <a:srgbClr val="00B050"/>
                </a:solidFill>
              </a:rPr>
              <a:t>выигрывает</a:t>
            </a:r>
            <a:r>
              <a:rPr lang="ru-RU" b="0" dirty="0"/>
              <a:t>. </a:t>
            </a:r>
            <a:endParaRPr lang="en-US" b="0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="0" dirty="0"/>
              <a:t>Первый </a:t>
            </a:r>
            <a:r>
              <a:rPr lang="ru-RU" b="0" dirty="0">
                <a:solidFill>
                  <a:srgbClr val="FF0000"/>
                </a:solidFill>
              </a:rPr>
              <a:t>ход </a:t>
            </a:r>
            <a:r>
              <a:rPr lang="ru-RU" b="0" dirty="0">
                <a:solidFill>
                  <a:srgbClr val="00B050"/>
                </a:solidFill>
              </a:rPr>
              <a:t>делает </a:t>
            </a:r>
            <a:r>
              <a:rPr lang="ru-RU" b="0" dirty="0">
                <a:solidFill>
                  <a:srgbClr val="FF0000"/>
                </a:solidFill>
              </a:rPr>
              <a:t>игрок</a:t>
            </a:r>
            <a:r>
              <a:rPr lang="ru-RU" b="0" dirty="0"/>
              <a:t>, ставящий </a:t>
            </a:r>
            <a:r>
              <a:rPr lang="ru-RU" b="0" dirty="0">
                <a:solidFill>
                  <a:srgbClr val="FF0000"/>
                </a:solidFill>
              </a:rPr>
              <a:t>крестики</a:t>
            </a:r>
            <a:r>
              <a:rPr lang="ru-RU" b="0" dirty="0"/>
              <a:t>.</a:t>
            </a:r>
            <a:endParaRPr lang="en-US" b="0" dirty="0"/>
          </a:p>
          <a:p>
            <a:r>
              <a:rPr lang="ru-RU" dirty="0" err="1"/>
              <a:t>Видим,что</a:t>
            </a:r>
            <a:r>
              <a:rPr lang="ru-RU" dirty="0"/>
              <a:t> есть </a:t>
            </a:r>
            <a:r>
              <a:rPr lang="ru-RU" dirty="0" err="1"/>
              <a:t>игорки</a:t>
            </a:r>
            <a:r>
              <a:rPr lang="ru-RU" dirty="0"/>
              <a:t> и поле на </a:t>
            </a:r>
            <a:r>
              <a:rPr lang="ru-RU" dirty="0" err="1"/>
              <a:t>котром</a:t>
            </a:r>
            <a:r>
              <a:rPr lang="ru-RU" dirty="0"/>
              <a:t> они играют. Рисуем их.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15FA7-5DF7-4BAE-AECA-BE131ADB4EB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03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FF0000"/>
                </a:solidFill>
              </a:rPr>
              <a:t>Начинаем с отображения</a:t>
            </a:r>
            <a:r>
              <a:rPr lang="ru-RU" b="0" baseline="0" dirty="0">
                <a:solidFill>
                  <a:srgbClr val="FF0000"/>
                </a:solidFill>
              </a:rPr>
              <a:t> на диаграмме алгоритма игры:</a:t>
            </a:r>
            <a:endParaRPr lang="ru-RU" b="0" dirty="0">
              <a:solidFill>
                <a:srgbClr val="FF0000"/>
              </a:solidFill>
            </a:endParaRP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="0" dirty="0">
                <a:solidFill>
                  <a:srgbClr val="FF0000"/>
                </a:solidFill>
              </a:rPr>
              <a:t>Игроки </a:t>
            </a:r>
            <a:r>
              <a:rPr lang="ru-RU" b="1" dirty="0"/>
              <a:t>поочередно</a:t>
            </a:r>
            <a:r>
              <a:rPr lang="ru-RU" b="0" dirty="0"/>
              <a:t> </a:t>
            </a:r>
            <a:r>
              <a:rPr lang="ru-RU" b="1" dirty="0">
                <a:solidFill>
                  <a:srgbClr val="00B050"/>
                </a:solidFill>
              </a:rPr>
              <a:t>ставят</a:t>
            </a:r>
            <a:r>
              <a:rPr lang="ru-RU" b="0" dirty="0">
                <a:solidFill>
                  <a:srgbClr val="00B050"/>
                </a:solidFill>
              </a:rPr>
              <a:t> </a:t>
            </a:r>
            <a:r>
              <a:rPr lang="ru-RU" b="0" dirty="0"/>
              <a:t>на свободные </a:t>
            </a:r>
            <a:r>
              <a:rPr lang="ru-RU" b="0" dirty="0">
                <a:solidFill>
                  <a:srgbClr val="FF0000"/>
                </a:solidFill>
              </a:rPr>
              <a:t>клетки поля </a:t>
            </a:r>
            <a:r>
              <a:rPr lang="ru-RU" b="0" dirty="0"/>
              <a:t>3х3 </a:t>
            </a:r>
            <a:r>
              <a:rPr lang="ru-RU" b="0" dirty="0">
                <a:solidFill>
                  <a:srgbClr val="FF0000"/>
                </a:solidFill>
              </a:rPr>
              <a:t>знаки </a:t>
            </a:r>
            <a:r>
              <a:rPr lang="ru-RU" b="0" dirty="0"/>
              <a:t>(один всегда </a:t>
            </a:r>
            <a:r>
              <a:rPr lang="ru-RU" b="0" dirty="0">
                <a:solidFill>
                  <a:srgbClr val="FF0000"/>
                </a:solidFill>
              </a:rPr>
              <a:t>крестики</a:t>
            </a:r>
            <a:r>
              <a:rPr lang="ru-RU" b="0" dirty="0"/>
              <a:t>, другой всегда </a:t>
            </a:r>
            <a:r>
              <a:rPr lang="ru-RU" b="0" dirty="0">
                <a:solidFill>
                  <a:srgbClr val="FF0000"/>
                </a:solidFill>
              </a:rPr>
              <a:t>нолики</a:t>
            </a:r>
            <a:r>
              <a:rPr lang="ru-RU" b="0" dirty="0"/>
              <a:t>). </a:t>
            </a:r>
            <a:endParaRPr lang="en-US" b="0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="0" dirty="0"/>
              <a:t>Первый, выстроивший в ряд 3 своих </a:t>
            </a:r>
            <a:r>
              <a:rPr lang="ru-RU" b="0" dirty="0">
                <a:solidFill>
                  <a:srgbClr val="FF0000"/>
                </a:solidFill>
              </a:rPr>
              <a:t>фигуры </a:t>
            </a:r>
            <a:r>
              <a:rPr lang="ru-RU" b="0" dirty="0"/>
              <a:t>вертикально, горизонтально или диагонально, </a:t>
            </a:r>
            <a:r>
              <a:rPr lang="ru-RU" b="1" dirty="0">
                <a:solidFill>
                  <a:srgbClr val="00B050"/>
                </a:solidFill>
              </a:rPr>
              <a:t>выигрывает</a:t>
            </a:r>
            <a:r>
              <a:rPr lang="ru-RU" b="0" dirty="0"/>
              <a:t>. </a:t>
            </a:r>
            <a:endParaRPr lang="en-US" b="0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="1" dirty="0"/>
              <a:t>Первый</a:t>
            </a:r>
            <a:r>
              <a:rPr lang="ru-RU" b="0" dirty="0"/>
              <a:t> </a:t>
            </a:r>
            <a:r>
              <a:rPr lang="ru-RU" b="0" dirty="0">
                <a:solidFill>
                  <a:srgbClr val="FF0000"/>
                </a:solidFill>
              </a:rPr>
              <a:t>ход </a:t>
            </a:r>
            <a:r>
              <a:rPr lang="ru-RU" b="0" dirty="0">
                <a:solidFill>
                  <a:srgbClr val="00B050"/>
                </a:solidFill>
              </a:rPr>
              <a:t>делает </a:t>
            </a:r>
            <a:r>
              <a:rPr lang="ru-RU" b="0" dirty="0">
                <a:solidFill>
                  <a:srgbClr val="FF0000"/>
                </a:solidFill>
              </a:rPr>
              <a:t>игрок</a:t>
            </a:r>
            <a:r>
              <a:rPr lang="ru-RU" b="0" dirty="0"/>
              <a:t>, ставящий </a:t>
            </a:r>
            <a:r>
              <a:rPr lang="ru-RU" b="0" dirty="0">
                <a:solidFill>
                  <a:srgbClr val="FF0000"/>
                </a:solidFill>
              </a:rPr>
              <a:t>крестики</a:t>
            </a:r>
            <a:r>
              <a:rPr lang="ru-RU" b="0" dirty="0"/>
              <a:t>.</a:t>
            </a:r>
            <a:endParaRPr lang="en-US" b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15FA7-5DF7-4BAE-AECA-BE131ADB4EB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92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Добавляем технические</a:t>
            </a:r>
            <a:r>
              <a:rPr lang="ru-RU" baseline="0" dirty="0"/>
              <a:t> детали - взаимодействие игроков с полем и клетками.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Поле проверяет, можно ли сделать ход в выбранную Клетку (пуста ли она-знает только она сама), если да – меняет ее состояние, нет – просит выбрать другую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Информацию о том, собралась ли линия – может вычислить только Поле, т.к. оно владеет всеми Клетками</a:t>
            </a:r>
          </a:p>
          <a:p>
            <a:r>
              <a:rPr lang="ru-RU" baseline="0" dirty="0"/>
              <a:t>Теперь диаграмма выглядит реализуемо.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15FA7-5DF7-4BAE-AECA-BE131ADB4EB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85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простоты модели, опустим классы,</a:t>
            </a:r>
            <a:r>
              <a:rPr lang="ru-RU" baseline="0" dirty="0"/>
              <a:t> реализующие интерфейс пользователя – различные контроллеры ввода-вывода. </a:t>
            </a:r>
          </a:p>
          <a:p>
            <a:r>
              <a:rPr lang="ru-RU" baseline="0" dirty="0"/>
              <a:t>Пока что представим, что сам классы модели задают вопросы пользователю получают ответы и </a:t>
            </a:r>
            <a:r>
              <a:rPr lang="ru-RU" baseline="0" dirty="0" err="1"/>
              <a:t>отрисовывают</a:t>
            </a:r>
            <a:r>
              <a:rPr lang="ru-RU" baseline="0" dirty="0"/>
              <a:t> результаты.</a:t>
            </a:r>
          </a:p>
          <a:p>
            <a:r>
              <a:rPr lang="ru-RU" baseline="0" dirty="0"/>
              <a:t>Так, в общем случае, делать не стоит (нарушение </a:t>
            </a:r>
            <a:r>
              <a:rPr lang="en-US" baseline="0" dirty="0"/>
              <a:t>SRP) </a:t>
            </a:r>
            <a:r>
              <a:rPr lang="ru-RU" baseline="0" dirty="0"/>
              <a:t>, но иначе у нас модель будет более громоздкой, чем в таком, упрощенном, варианте, временно оставляем так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15FA7-5DF7-4BAE-AECA-BE131ADB4EB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29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Смотрим связям предметной области, а также по диаграмме последовательности, кто с кем связан в процессе игры: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/>
              <a:t>Игра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/>
              <a:t>должна знать обоих своих игроков, чтобы дать сделать ход и нотифицировать о конце игры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/>
              <a:t>должна знать о поле, на котором идет игра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Игрок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должен</a:t>
            </a:r>
            <a:r>
              <a:rPr lang="ru-RU" baseline="0" dirty="0"/>
              <a:t> знать свой знак, которым он играет,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должен</a:t>
            </a:r>
            <a:r>
              <a:rPr lang="ru-RU" baseline="0" dirty="0"/>
              <a:t> знать текущую игру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/>
              <a:t>инициализация через конструктор.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/>
              <a:t>должен иметь доступ к клеткам поля игры (непосредственно в модели предметной области этого нет, но необходимо по алгоритму игры, см. диаграмму последовательности). Добавлять прямую ссылку смысла нет, т.к. они уже связаны транзитивно через Игру и Поле. Для доступа Игрока к Клетке добавляем Игре публичный метод-</a:t>
            </a:r>
            <a:r>
              <a:rPr lang="ru-RU" baseline="0" dirty="0" err="1"/>
              <a:t>аксессор</a:t>
            </a:r>
            <a:r>
              <a:rPr lang="ru-RU" baseline="0" dirty="0"/>
              <a:t> </a:t>
            </a:r>
            <a:r>
              <a:rPr lang="ru-RU" baseline="0" dirty="0" err="1"/>
              <a:t>ПолучитьПоле</a:t>
            </a:r>
            <a:r>
              <a:rPr lang="ru-RU" baseline="0" dirty="0"/>
              <a:t>() и Полю добавляем публичный метод-</a:t>
            </a:r>
            <a:r>
              <a:rPr lang="ru-RU" baseline="0" dirty="0" err="1"/>
              <a:t>аксессор</a:t>
            </a:r>
            <a:r>
              <a:rPr lang="ru-RU" baseline="0" dirty="0"/>
              <a:t> </a:t>
            </a:r>
            <a:r>
              <a:rPr lang="ru-RU" baseline="0" dirty="0" err="1"/>
              <a:t>ПолучитьКлетку</a:t>
            </a:r>
            <a:r>
              <a:rPr lang="ru-RU" baseline="0" dirty="0"/>
              <a:t>(). –</a:t>
            </a:r>
            <a:r>
              <a:rPr lang="ru-RU" b="1" baseline="0" dirty="0"/>
              <a:t>это не очень хорошо – нарушение принципа Деметры, но об этом поговорим позже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/>
              <a:t>Поле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/>
              <a:t>должно знать свои клетки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/>
              <a:t>Клетка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/>
              <a:t>должна знать свое состояние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15FA7-5DF7-4BAE-AECA-BE131ADB4EB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89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E9B6-261B-4B87-80CB-CFDF5710A7F4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39F-7C88-49D9-BBC7-80A3F9F0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70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E9B6-261B-4B87-80CB-CFDF5710A7F4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39F-7C88-49D9-BBC7-80A3F9F0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13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E9B6-261B-4B87-80CB-CFDF5710A7F4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39F-7C88-49D9-BBC7-80A3F9F0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09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E9B6-261B-4B87-80CB-CFDF5710A7F4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39F-7C88-49D9-BBC7-80A3F9F0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0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E9B6-261B-4B87-80CB-CFDF5710A7F4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39F-7C88-49D9-BBC7-80A3F9F0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36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E9B6-261B-4B87-80CB-CFDF5710A7F4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39F-7C88-49D9-BBC7-80A3F9F0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80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E9B6-261B-4B87-80CB-CFDF5710A7F4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39F-7C88-49D9-BBC7-80A3F9F0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02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E9B6-261B-4B87-80CB-CFDF5710A7F4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39F-7C88-49D9-BBC7-80A3F9F0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56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E9B6-261B-4B87-80CB-CFDF5710A7F4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39F-7C88-49D9-BBC7-80A3F9F0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532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E9B6-261B-4B87-80CB-CFDF5710A7F4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39F-7C88-49D9-BBC7-80A3F9F0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6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E9B6-261B-4B87-80CB-CFDF5710A7F4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39F-7C88-49D9-BBC7-80A3F9F0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72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E9B6-261B-4B87-80CB-CFDF5710A7F4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F139F-7C88-49D9-BBC7-80A3F9F0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21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ru.wikipedia.org/wiki/&#1050;&#1088;&#1077;&#1089;&#1090;&#1080;&#1082;&#1080;-&#1085;&#1086;&#1083;&#1080;&#1082;&#1080;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мы узнали к этому моменту?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UML –</a:t>
            </a:r>
            <a:r>
              <a:rPr lang="ru-RU" dirty="0"/>
              <a:t>графический язык моделирования систем</a:t>
            </a:r>
          </a:p>
          <a:p>
            <a:pPr lvl="1"/>
            <a:r>
              <a:rPr lang="ru-RU" dirty="0"/>
              <a:t>Помогает описать модель какой либо системы в различных аспектах:</a:t>
            </a:r>
          </a:p>
          <a:p>
            <a:pPr lvl="2"/>
            <a:r>
              <a:rPr lang="ru-RU" dirty="0"/>
              <a:t>Использование системы (зачем?)</a:t>
            </a:r>
          </a:p>
          <a:p>
            <a:pPr lvl="2"/>
            <a:r>
              <a:rPr lang="ru-RU" dirty="0"/>
              <a:t>Структура системы (что?)</a:t>
            </a:r>
          </a:p>
          <a:p>
            <a:pPr lvl="2"/>
            <a:r>
              <a:rPr lang="ru-RU" dirty="0"/>
              <a:t>Поведение системы (как работает?)</a:t>
            </a:r>
          </a:p>
          <a:p>
            <a:r>
              <a:rPr lang="ru-RU" dirty="0"/>
              <a:t>Нотация языка:</a:t>
            </a:r>
          </a:p>
          <a:p>
            <a:pPr lvl="1"/>
            <a:r>
              <a:rPr lang="ru-RU" dirty="0"/>
              <a:t>Сущности</a:t>
            </a:r>
          </a:p>
          <a:p>
            <a:pPr lvl="1"/>
            <a:r>
              <a:rPr lang="ru-RU" dirty="0"/>
              <a:t>Связи</a:t>
            </a:r>
          </a:p>
          <a:p>
            <a:pPr lvl="1"/>
            <a:r>
              <a:rPr lang="ru-RU" dirty="0"/>
              <a:t>Диаграммы</a:t>
            </a:r>
          </a:p>
          <a:p>
            <a:r>
              <a:rPr lang="ru-RU" dirty="0"/>
              <a:t>Итого – научились </a:t>
            </a:r>
            <a:r>
              <a:rPr lang="ru-RU" b="1" dirty="0"/>
              <a:t>читать </a:t>
            </a:r>
            <a:r>
              <a:rPr lang="ru-RU" dirty="0"/>
              <a:t>диаграммы </a:t>
            </a:r>
            <a:r>
              <a:rPr lang="en-US" dirty="0"/>
              <a:t>UML</a:t>
            </a:r>
            <a:endParaRPr lang="ru-RU" dirty="0"/>
          </a:p>
          <a:p>
            <a:pPr lvl="1"/>
            <a:endParaRPr lang="ru-RU" dirty="0"/>
          </a:p>
          <a:p>
            <a:endParaRPr lang="en-US" dirty="0"/>
          </a:p>
        </p:txBody>
      </p:sp>
      <p:pic>
        <p:nvPicPr>
          <p:cNvPr id="8" name="Объект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1" y="2402564"/>
            <a:ext cx="2448273" cy="1314468"/>
          </a:xfrm>
          <a:prstGeom prst="rect">
            <a:avLst/>
          </a:prstGeom>
        </p:spPr>
      </p:pic>
      <p:pic>
        <p:nvPicPr>
          <p:cNvPr id="9" name="Объект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703" y="3899594"/>
            <a:ext cx="2821513" cy="1617638"/>
          </a:xfrm>
          <a:prstGeom prst="rect">
            <a:avLst/>
          </a:prstGeom>
        </p:spPr>
      </p:pic>
      <p:pic>
        <p:nvPicPr>
          <p:cNvPr id="10" name="Объект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834" y="3892754"/>
            <a:ext cx="2012936" cy="198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9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Объект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23928" y="1700808"/>
            <a:ext cx="5220072" cy="377005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Обобщение между ДЛ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1588883"/>
            <a:ext cx="4536504" cy="5141168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/>
              <a:t>Обобщение между ДЛ </a:t>
            </a:r>
            <a:r>
              <a:rPr lang="ru-RU" dirty="0"/>
              <a:t>показывает, что одно действующее лицо наследует все свойства (в частности, участие в ассоциациях) другого действующего лица.</a:t>
            </a:r>
          </a:p>
          <a:p>
            <a:pPr lvl="1"/>
            <a:r>
              <a:rPr lang="ru-RU" dirty="0"/>
              <a:t>с помощью обобщения между действующими лицами легко показать иерархию категорий пользователей системы (в частности, иерархию прав доступа к выполняемым функциям и хранимым данным).</a:t>
            </a:r>
          </a:p>
          <a:p>
            <a:pPr lvl="1"/>
            <a:r>
              <a:rPr lang="ru-RU" dirty="0"/>
              <a:t>ДЛ может быть абстрактным, что позволяет сократить количество ассоциаций, делая модель лаконичнее и понятнее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dirty="0"/>
              <a:t>Пример - ИЗМЕНЕНИЯ В ТЕХНИЧЕСКОМ ЗАДАНИИ: </a:t>
            </a:r>
          </a:p>
          <a:p>
            <a:pPr lvl="1"/>
            <a:r>
              <a:rPr lang="ru-RU" dirty="0"/>
              <a:t>Среди всех пользователей информационной системы следует выделить особую категорию пользователей (высшее руководство), которой разрешен доступ к любым данным и операциям.</a:t>
            </a:r>
          </a:p>
          <a:p>
            <a:pPr lvl="1"/>
            <a:r>
              <a:rPr lang="ru-RU" dirty="0"/>
              <a:t>Информационная система должна предоставлять возможность просматривать данные без внесения в них каких-либо изменений.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5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27641" y="2636912"/>
            <a:ext cx="5087012" cy="203345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Обобщение между ВИ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Обобщение между вариантами использования </a:t>
            </a:r>
            <a:r>
              <a:rPr lang="ru-RU" dirty="0"/>
              <a:t>показывает, что один вариант использования является частным случаем (подмножеством множества сценариев) другого варианта использования.</a:t>
            </a:r>
          </a:p>
          <a:p>
            <a:r>
              <a:rPr lang="ru-RU" dirty="0"/>
              <a:t>Пример - ИЗМЕНЕНИЯ В ТЕХНИЧЕСКОМ ЗАДАНИИ</a:t>
            </a:r>
          </a:p>
          <a:p>
            <a:pPr lvl="1"/>
            <a:r>
              <a:rPr lang="ru-RU" dirty="0"/>
              <a:t>Система должна поддерживать два способа увольнения сотрудника: по инициативе администрации и по собственному желанию.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8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1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95466" y="3212976"/>
            <a:ext cx="5927909" cy="345638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Зависимость между ВИ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271" y="1260981"/>
            <a:ext cx="3240360" cy="5589240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/>
              <a:t>Зависимость между вариантами использования </a:t>
            </a:r>
            <a:r>
              <a:rPr lang="ru-RU" dirty="0"/>
              <a:t>показывает, что один вариант использования зависит от другого варианта использования.</a:t>
            </a:r>
          </a:p>
          <a:p>
            <a:pPr lvl="1"/>
            <a:r>
              <a:rPr lang="ru-RU" b="1" dirty="0"/>
              <a:t>«</a:t>
            </a:r>
            <a:r>
              <a:rPr lang="en-US" b="1" dirty="0"/>
              <a:t>include</a:t>
            </a:r>
            <a:r>
              <a:rPr lang="ru-RU" b="1" dirty="0"/>
              <a:t>»</a:t>
            </a:r>
            <a:r>
              <a:rPr lang="en-US" dirty="0"/>
              <a:t> - </a:t>
            </a:r>
            <a:r>
              <a:rPr lang="ru-RU" b="1" dirty="0"/>
              <a:t>каждый</a:t>
            </a:r>
            <a:r>
              <a:rPr lang="ru-RU" dirty="0"/>
              <a:t> сценарий независимого ВИ </a:t>
            </a:r>
            <a:r>
              <a:rPr lang="ru-RU" b="1" dirty="0"/>
              <a:t>включает </a:t>
            </a:r>
            <a:r>
              <a:rPr lang="ru-RU" dirty="0"/>
              <a:t>в себя сценарий зависимого ВИ </a:t>
            </a:r>
          </a:p>
          <a:p>
            <a:pPr lvl="1"/>
            <a:r>
              <a:rPr lang="ru-RU" b="1" dirty="0"/>
              <a:t>«</a:t>
            </a:r>
            <a:r>
              <a:rPr lang="en-US" b="1" dirty="0"/>
              <a:t>extend</a:t>
            </a:r>
            <a:r>
              <a:rPr lang="ru-RU" b="1" dirty="0"/>
              <a:t>»</a:t>
            </a:r>
            <a:r>
              <a:rPr lang="en-US" dirty="0"/>
              <a:t> -</a:t>
            </a:r>
            <a:r>
              <a:rPr lang="ru-RU" dirty="0"/>
              <a:t> независимый ВИ является </a:t>
            </a:r>
            <a:r>
              <a:rPr lang="ru-RU" b="1" dirty="0"/>
              <a:t>возможным</a:t>
            </a:r>
            <a:r>
              <a:rPr lang="ru-RU" dirty="0"/>
              <a:t> вариантом выполнения зависимого ВИ</a:t>
            </a:r>
          </a:p>
          <a:p>
            <a:endParaRPr lang="en-US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3254631" y="1260979"/>
            <a:ext cx="5805117" cy="195199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ИЗМЕНЕНИЯ В ТЕХНИЧЕСКОМ ЗАДАНИИ: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При увольнении сотрудника должна быть осуществлена выплата денежной компенсации за неиспользованный отпуск. В случае вынужденного сокращения возможна выплата выходного пособия.</a:t>
            </a:r>
          </a:p>
          <a:p>
            <a:endParaRPr lang="ru-RU" dirty="0"/>
          </a:p>
          <a:p>
            <a:r>
              <a:rPr lang="ru-RU" dirty="0"/>
              <a:t>Учетная запись сотрудника при увольнении должна быть заблокирована.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Моделирование структуры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Моделирование структуры призвано ответить на вопрос </a:t>
            </a:r>
            <a:r>
              <a:rPr lang="ru-RU" b="1" dirty="0"/>
              <a:t>из чего состоит система</a:t>
            </a:r>
            <a:r>
              <a:rPr lang="ru-RU" dirty="0"/>
              <a:t>?</a:t>
            </a:r>
          </a:p>
          <a:p>
            <a:pPr lvl="1"/>
            <a:r>
              <a:rPr lang="ru-RU" dirty="0"/>
              <a:t>в центре внимания находятся отношения "часть–целое" и статические свойства частей и целого.</a:t>
            </a:r>
          </a:p>
          <a:p>
            <a:r>
              <a:rPr lang="ru-RU" dirty="0"/>
              <a:t>Инструменты</a:t>
            </a:r>
          </a:p>
          <a:p>
            <a:pPr lvl="1"/>
            <a:r>
              <a:rPr lang="ru-RU" dirty="0"/>
              <a:t>Основной инструмент  – диаграмма классов (объектов)</a:t>
            </a:r>
          </a:p>
          <a:p>
            <a:pPr lvl="2"/>
            <a:r>
              <a:rPr lang="ru-RU" dirty="0"/>
              <a:t>Для предметной области</a:t>
            </a:r>
          </a:p>
          <a:p>
            <a:pPr lvl="2"/>
            <a:r>
              <a:rPr lang="ru-RU" dirty="0"/>
              <a:t>Для проектируемой системы </a:t>
            </a:r>
          </a:p>
          <a:p>
            <a:pPr lvl="1"/>
            <a:r>
              <a:rPr lang="ru-RU" dirty="0"/>
              <a:t>Дополнительные диаграммы – используются реже, и, зачастую, уже на финальных стадиях проектирования</a:t>
            </a:r>
          </a:p>
          <a:p>
            <a:pPr lvl="2"/>
            <a:r>
              <a:rPr lang="ru-RU" dirty="0"/>
              <a:t>Компонентов</a:t>
            </a:r>
          </a:p>
          <a:p>
            <a:pPr lvl="2"/>
            <a:r>
              <a:rPr lang="ru-RU" dirty="0"/>
              <a:t>Размещения</a:t>
            </a:r>
          </a:p>
          <a:p>
            <a:pPr lvl="2"/>
            <a:r>
              <a:rPr lang="ru-RU" dirty="0"/>
              <a:t>Внутренней структуры </a:t>
            </a:r>
          </a:p>
          <a:p>
            <a:pPr lvl="2"/>
            <a:endParaRPr lang="ru-RU" dirty="0"/>
          </a:p>
          <a:p>
            <a:endParaRPr lang="ru-RU" dirty="0"/>
          </a:p>
          <a:p>
            <a:endParaRPr lang="ru-RU" dirty="0"/>
          </a:p>
          <a:p>
            <a:pPr lvl="1"/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653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Выделение классов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Универсального формального метода нет</a:t>
            </a:r>
          </a:p>
          <a:p>
            <a:r>
              <a:rPr lang="ru-RU" dirty="0"/>
              <a:t>Есть ряд неформальных методов</a:t>
            </a:r>
          </a:p>
          <a:p>
            <a:pPr lvl="1"/>
            <a:r>
              <a:rPr lang="ru-RU" b="1" dirty="0"/>
              <a:t>словарь предметной области</a:t>
            </a:r>
            <a:r>
              <a:rPr lang="ru-RU" dirty="0"/>
              <a:t> - это набор основных понятий (сущностей) данной предметной области</a:t>
            </a:r>
          </a:p>
          <a:p>
            <a:pPr lvl="2"/>
            <a:r>
              <a:rPr lang="ru-RU" dirty="0"/>
              <a:t>выделите в ТЗ </a:t>
            </a:r>
            <a:r>
              <a:rPr lang="ru-RU" b="1" dirty="0"/>
              <a:t>имена существительные</a:t>
            </a:r>
            <a:r>
              <a:rPr lang="ru-RU" dirty="0"/>
              <a:t> ‒ все они являются кандидатами на то, чтобы быть названиями классов (или атрибутов классов) проектируемой системы.</a:t>
            </a:r>
          </a:p>
          <a:p>
            <a:pPr lvl="1"/>
            <a:r>
              <a:rPr lang="ru-RU" b="1" dirty="0"/>
              <a:t>реализации вариантов использования </a:t>
            </a:r>
            <a:r>
              <a:rPr lang="ru-RU" dirty="0"/>
              <a:t>- это описание всех или некоторых сценариев, составляющих вариант использования.</a:t>
            </a:r>
          </a:p>
          <a:p>
            <a:pPr lvl="2"/>
            <a:r>
              <a:rPr lang="ru-RU" dirty="0"/>
              <a:t>При анализе реализации ВИ могут быть выявлены дополнительные участники, которых необходимо смоделировать в виде классов.</a:t>
            </a:r>
          </a:p>
          <a:p>
            <a:pPr lvl="1"/>
            <a:r>
              <a:rPr lang="ru-RU" b="1" dirty="0"/>
              <a:t>шаблоны (паттерны) проектирования</a:t>
            </a:r>
            <a:r>
              <a:rPr lang="ru-RU" dirty="0"/>
              <a:t> – это типовые решения типовых задач проектирования </a:t>
            </a:r>
          </a:p>
          <a:p>
            <a:pPr lvl="2"/>
            <a:r>
              <a:rPr lang="ru-RU" dirty="0"/>
              <a:t>если в процессе проектирования принимается решение использовать определенный шаблон, то зачастую приходится добавлять в модель классы, участвующие в нем.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88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– Выделение классов </a:t>
            </a:r>
            <a:endParaRPr lang="en-US" dirty="0"/>
          </a:p>
        </p:txBody>
      </p:sp>
      <p:sp>
        <p:nvSpPr>
          <p:cNvPr id="6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970784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ТЕХНИЧЕСКОЕ ЗАДАНИЕ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Информационная система «Отдел кадров» (сокращенно ИС ОК) предназначена для ввода, хранения и обработки информации о сотрудниках и движении кадров.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Система должна обеспечивать выполнение следующих основных функций: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1. Прием, перевод и увольнение </a:t>
            </a:r>
            <a:r>
              <a:rPr lang="ru-RU" b="1" dirty="0"/>
              <a:t>сотрудников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2. Создание и ликвидация </a:t>
            </a:r>
            <a:r>
              <a:rPr lang="ru-RU" b="1" dirty="0"/>
              <a:t>подразделений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3. Создание </a:t>
            </a:r>
            <a:r>
              <a:rPr lang="ru-RU" b="1" dirty="0"/>
              <a:t>вакансий</a:t>
            </a:r>
            <a:r>
              <a:rPr lang="ru-RU" dirty="0"/>
              <a:t> и сокращение </a:t>
            </a:r>
            <a:r>
              <a:rPr lang="ru-RU" b="1" dirty="0"/>
              <a:t>должностей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10" name="Объект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48050" y="1710231"/>
            <a:ext cx="3038899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Отношения на диаграмме классов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584266"/>
            <a:ext cx="3682752" cy="5257800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Сущности на диаграммах классов связываются главным образом отношениями </a:t>
            </a:r>
          </a:p>
          <a:p>
            <a:pPr lvl="1"/>
            <a:r>
              <a:rPr lang="ru-RU" dirty="0"/>
              <a:t>ассоциации (в том числе агрегирования и композиции) </a:t>
            </a:r>
          </a:p>
          <a:p>
            <a:pPr lvl="1"/>
            <a:r>
              <a:rPr lang="ru-RU" dirty="0"/>
              <a:t>и обобщения. </a:t>
            </a:r>
          </a:p>
          <a:p>
            <a:r>
              <a:rPr lang="ru-RU" dirty="0"/>
              <a:t>Отношения зависимости и реализации на диаграммах классов применяются реже</a:t>
            </a:r>
          </a:p>
          <a:p>
            <a:r>
              <a:rPr lang="ru-RU" dirty="0"/>
              <a:t>Выделение отношений </a:t>
            </a:r>
          </a:p>
          <a:p>
            <a:pPr lvl="1"/>
            <a:r>
              <a:rPr lang="ru-RU" dirty="0"/>
              <a:t>Формального метода выделения отношений нет</a:t>
            </a:r>
          </a:p>
          <a:p>
            <a:pPr lvl="1"/>
            <a:r>
              <a:rPr lang="ru-RU" dirty="0"/>
              <a:t>Неформальный метод требует исследования взаимоотношений классов в предметной области</a:t>
            </a:r>
            <a:br>
              <a:rPr lang="ru-RU" dirty="0"/>
            </a:br>
            <a:endParaRPr lang="en-US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036648"/>
            <a:ext cx="4038600" cy="365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6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Уточнение модели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Уточнение модели – итеративный процесс, идущий </a:t>
            </a:r>
          </a:p>
          <a:p>
            <a:pPr lvl="1"/>
            <a:r>
              <a:rPr lang="ru-RU" dirty="0"/>
              <a:t>параллельно с уточнением требований к разрабатываемой системе</a:t>
            </a:r>
          </a:p>
          <a:p>
            <a:pPr lvl="1"/>
            <a:r>
              <a:rPr lang="ru-RU" dirty="0"/>
              <a:t>параллельно с уточнением деталей технической реализации разрабатываемой системы</a:t>
            </a:r>
          </a:p>
          <a:p>
            <a:r>
              <a:rPr lang="ru-RU" dirty="0"/>
              <a:t>И снова нет формального критерия, когда этот процесс можно считать завершенным. </a:t>
            </a:r>
          </a:p>
          <a:p>
            <a:r>
              <a:rPr lang="ru-RU" dirty="0"/>
              <a:t>Неформально можно считать, что :</a:t>
            </a:r>
          </a:p>
          <a:p>
            <a:pPr lvl="1"/>
            <a:r>
              <a:rPr lang="ru-RU" dirty="0"/>
              <a:t>Уточнения модели по технической части завершаются тогда, когда уже полностью понятно, как реализовывать систему</a:t>
            </a:r>
          </a:p>
          <a:p>
            <a:pPr lvl="1"/>
            <a:r>
              <a:rPr lang="ru-RU" dirty="0"/>
              <a:t>Уточнения модели по требованиям потенциально, возможны до конца жизненного цикла системы, т.е. до момента вывода ее из эксплуатации.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77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уточнение модели 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38736" cy="4525963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Допустим, что класс </a:t>
            </a:r>
            <a:r>
              <a:rPr lang="ru-RU" b="1" dirty="0" err="1"/>
              <a:t>Department</a:t>
            </a:r>
            <a:r>
              <a:rPr lang="ru-RU" dirty="0"/>
              <a:t> для реализации операций связанных с движением кадров, использует операции класса </a:t>
            </a:r>
            <a:r>
              <a:rPr lang="ru-RU" b="1" dirty="0" err="1"/>
              <a:t>Position</a:t>
            </a:r>
            <a:r>
              <a:rPr lang="ru-RU" dirty="0"/>
              <a:t>, позволяющие занимать и освобождать должность ‒ другие операции класса </a:t>
            </a:r>
            <a:r>
              <a:rPr lang="ru-RU" b="1" dirty="0" err="1"/>
              <a:t>Position</a:t>
            </a:r>
            <a:r>
              <a:rPr lang="ru-RU" dirty="0"/>
              <a:t> классу </a:t>
            </a:r>
            <a:r>
              <a:rPr lang="ru-RU" b="1" dirty="0" err="1"/>
              <a:t>Department</a:t>
            </a:r>
            <a:r>
              <a:rPr lang="ru-RU" dirty="0"/>
              <a:t> не нужны. </a:t>
            </a:r>
            <a:endParaRPr lang="en-US" dirty="0"/>
          </a:p>
        </p:txBody>
      </p:sp>
      <p:pic>
        <p:nvPicPr>
          <p:cNvPr id="7" name="Объект 4">
            <a:extLst>
              <a:ext uri="{FF2B5EF4-FFF2-40B4-BE49-F238E27FC236}">
                <a16:creationId xmlns:a16="http://schemas.microsoft.com/office/drawing/2014/main" id="{79028B18-5A39-40E2-9548-1DC1B6FE66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705496"/>
            <a:ext cx="4038600" cy="431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0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4">
            <a:extLst>
              <a:ext uri="{FF2B5EF4-FFF2-40B4-BE49-F238E27FC236}">
                <a16:creationId xmlns:a16="http://schemas.microsoft.com/office/drawing/2014/main" id="{E94373C7-E818-496A-9D80-CD74CDA375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41541" y="1916832"/>
            <a:ext cx="6102459" cy="367240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уточнение модели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-10371" y="1556792"/>
            <a:ext cx="3898776" cy="5141168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ИЗМЕНЕНИЯ В ТЕХНИЧЕСКОМ ЗАДАНИИ</a:t>
            </a:r>
          </a:p>
          <a:p>
            <a:pPr lvl="1"/>
            <a:r>
              <a:rPr lang="ru-RU" dirty="0"/>
              <a:t>Каждая структурная единица предприятия (подразделение, должность) должна иметь свое название.</a:t>
            </a:r>
          </a:p>
          <a:p>
            <a:r>
              <a:rPr lang="ru-RU" dirty="0"/>
              <a:t>Вводим суперкласс </a:t>
            </a:r>
            <a:r>
              <a:rPr lang="ru-RU" b="1" dirty="0"/>
              <a:t>Единица</a:t>
            </a:r>
            <a:r>
              <a:rPr lang="ru-RU" dirty="0"/>
              <a:t> (</a:t>
            </a:r>
            <a:r>
              <a:rPr lang="en-US" b="1" dirty="0"/>
              <a:t>Unit</a:t>
            </a:r>
            <a:r>
              <a:rPr lang="en-US" dirty="0"/>
              <a:t>)</a:t>
            </a:r>
            <a:r>
              <a:rPr lang="ru-RU" dirty="0"/>
              <a:t>, хранящий имя</a:t>
            </a:r>
            <a:r>
              <a:rPr lang="en-US" dirty="0"/>
              <a:t> </a:t>
            </a:r>
            <a:r>
              <a:rPr lang="ru-RU" dirty="0"/>
              <a:t>структурной единицы.</a:t>
            </a:r>
          </a:p>
          <a:p>
            <a:pPr lvl="1"/>
            <a:r>
              <a:rPr lang="ru-RU" dirty="0"/>
              <a:t>От него порождаем </a:t>
            </a:r>
            <a:r>
              <a:rPr lang="ru-RU" b="1" dirty="0"/>
              <a:t>Отделы</a:t>
            </a:r>
            <a:r>
              <a:rPr lang="ru-RU" dirty="0"/>
              <a:t>, </a:t>
            </a:r>
            <a:r>
              <a:rPr lang="ru-RU" b="1" dirty="0"/>
              <a:t>Должности</a:t>
            </a:r>
            <a:r>
              <a:rPr lang="ru-RU" dirty="0"/>
              <a:t> и даже </a:t>
            </a:r>
            <a:r>
              <a:rPr lang="ru-RU" b="1" dirty="0"/>
              <a:t>Сотрудников</a:t>
            </a:r>
            <a:r>
              <a:rPr lang="ru-RU" dirty="0"/>
              <a:t> (у них тоже есть имя)</a:t>
            </a:r>
          </a:p>
          <a:p>
            <a:r>
              <a:rPr lang="ru-RU" dirty="0"/>
              <a:t>Работа с собственным именем для выделенных классов производится не совсем одинаково</a:t>
            </a:r>
          </a:p>
          <a:p>
            <a:pPr lvl="1"/>
            <a:r>
              <a:rPr lang="ru-RU" dirty="0"/>
              <a:t>назначение и изменение собственных имен подразделениям и должностям находится в пределах ответственности информационной системы отдела кадров</a:t>
            </a:r>
          </a:p>
          <a:p>
            <a:pPr lvl="1"/>
            <a:r>
              <a:rPr lang="ru-RU" dirty="0"/>
              <a:t>назначение (</a:t>
            </a:r>
            <a:r>
              <a:rPr lang="ru-RU"/>
              <a:t>тем более, изменение</a:t>
            </a:r>
            <a:r>
              <a:rPr lang="ru-RU" dirty="0"/>
              <a:t>) собственного имени сотрудника явно выходит за эти пределы.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6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Сегодня учимся писать :)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  <a:r>
              <a:rPr lang="en-US" dirty="0"/>
              <a:t> UML </a:t>
            </a:r>
            <a:r>
              <a:rPr lang="ru-RU" dirty="0"/>
              <a:t>для проектирования ПО: </a:t>
            </a:r>
          </a:p>
          <a:p>
            <a:pPr lvl="1"/>
            <a:r>
              <a:rPr lang="ru-RU" dirty="0"/>
              <a:t>Моделирование вариантов использования</a:t>
            </a:r>
          </a:p>
          <a:p>
            <a:pPr lvl="1"/>
            <a:r>
              <a:rPr lang="ru-RU" dirty="0"/>
              <a:t>Моделирование структуры</a:t>
            </a:r>
          </a:p>
          <a:p>
            <a:pPr lvl="1"/>
            <a:r>
              <a:rPr lang="ru-RU" dirty="0"/>
              <a:t>Моделирование поведения</a:t>
            </a:r>
          </a:p>
          <a:p>
            <a:r>
              <a:rPr lang="ru-RU" dirty="0"/>
              <a:t>Практический пример решения задачи по проектированию с использованием </a:t>
            </a:r>
            <a:r>
              <a:rPr lang="en-US" dirty="0"/>
              <a:t>UML</a:t>
            </a:r>
            <a:endParaRPr lang="ru-RU" dirty="0"/>
          </a:p>
        </p:txBody>
      </p:sp>
      <p:pic>
        <p:nvPicPr>
          <p:cNvPr id="6" name="Picture 2" descr="C:\nella\is\ООП\2013_03_15_uml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725144"/>
            <a:ext cx="26289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268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уточнение модели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1396752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ИЗМЕНЕНИЯ В ТЕХНИЧЕСКОМ ЗАДАНИИ</a:t>
            </a:r>
          </a:p>
          <a:p>
            <a:pPr lvl="1"/>
            <a:r>
              <a:rPr lang="ru-RU" dirty="0"/>
              <a:t>Информационная система отдела кадров должна поддерживать иерархическую структуру подразделений на предприятии.</a:t>
            </a:r>
            <a:endParaRPr lang="en-US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3647328"/>
            <a:ext cx="8229600" cy="201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8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Объединяем и дополняем</a:t>
            </a:r>
            <a:endParaRPr lang="en-US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879" y="1600200"/>
            <a:ext cx="600424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96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Моделирование поведения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69160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Моделирование поведения призвано ответить на вопрос </a:t>
            </a:r>
            <a:r>
              <a:rPr lang="ru-RU" b="1" dirty="0"/>
              <a:t>как работает система</a:t>
            </a:r>
            <a:r>
              <a:rPr lang="ru-RU" dirty="0"/>
              <a:t>?</a:t>
            </a:r>
          </a:p>
          <a:p>
            <a:pPr lvl="1"/>
            <a:r>
              <a:rPr lang="ru-RU" dirty="0"/>
              <a:t>Модель поведения ‒ это описание алгоритма работы системы.</a:t>
            </a:r>
          </a:p>
          <a:p>
            <a:r>
              <a:rPr lang="ru-RU" dirty="0"/>
              <a:t>Модель поведения</a:t>
            </a:r>
          </a:p>
          <a:p>
            <a:pPr lvl="1"/>
            <a:r>
              <a:rPr lang="ru-RU" dirty="0"/>
              <a:t>должна быть достаточно детальной для того, чтобы послужить основой для составления компьютерной программы</a:t>
            </a:r>
          </a:p>
          <a:p>
            <a:pPr lvl="1"/>
            <a:r>
              <a:rPr lang="ru-RU" dirty="0"/>
              <a:t>должна быть компактной и обозримой, чтобы служить средством общения между людьми в процессе разработки системы и для обмена идеями.</a:t>
            </a:r>
          </a:p>
          <a:p>
            <a:pPr lvl="1"/>
            <a:r>
              <a:rPr lang="ru-RU" dirty="0"/>
              <a:t>не должна зависеть от особенностей реализации конкретных компьютеров, средств программирования и технологий, чтобы не сужать область применения языка UML.</a:t>
            </a:r>
          </a:p>
          <a:p>
            <a:pPr lvl="1"/>
            <a:r>
              <a:rPr lang="ru-RU" dirty="0"/>
              <a:t>должна быть построена знакомыми и привычными для большинства пользователей средствами и не должна противоречить требованиям наиболее ходовых парадигм программирования.</a:t>
            </a:r>
          </a:p>
          <a:p>
            <a:r>
              <a:rPr lang="ru-RU" dirty="0"/>
              <a:t>Формальных методов, как обычно, нет.</a:t>
            </a:r>
          </a:p>
          <a:p>
            <a:r>
              <a:rPr lang="ru-RU" dirty="0"/>
              <a:t>Неформальный метод – продумываем алгоритм работы и описываем его различные аспекты:</a:t>
            </a:r>
          </a:p>
          <a:p>
            <a:pPr lvl="1"/>
            <a:r>
              <a:rPr lang="ru-RU" dirty="0"/>
              <a:t>Поток действий или данных – диаграмма деятельности и обзорная диаграмма взаимодействия</a:t>
            </a:r>
          </a:p>
          <a:p>
            <a:pPr lvl="1"/>
            <a:r>
              <a:rPr lang="ru-RU" dirty="0"/>
              <a:t>Обмен сообщениями между участниками – диаграммы коммуникации и последовательности.</a:t>
            </a:r>
          </a:p>
          <a:p>
            <a:pPr lvl="1"/>
            <a:r>
              <a:rPr lang="ru-RU" dirty="0"/>
              <a:t>Переходы между состояниями системы – автоматная диаграмма</a:t>
            </a:r>
          </a:p>
          <a:p>
            <a:pPr lvl="1"/>
            <a:r>
              <a:rPr lang="ru-RU" dirty="0"/>
              <a:t>Точная временная привязка действий – диаграмма синхронизации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59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моделирования поведения</a:t>
            </a:r>
            <a:endParaRPr lang="en-US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62291" y="1620169"/>
            <a:ext cx="4764143" cy="3609031"/>
          </a:xfrm>
          <a:prstGeom prst="rect">
            <a:avLst/>
          </a:prstGeom>
        </p:spPr>
      </p:pic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7200" y="1620169"/>
            <a:ext cx="363382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62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Анализ и Проектирование.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Пример: игра в Крестики-нолики.</a:t>
            </a:r>
          </a:p>
          <a:p>
            <a:r>
              <a:rPr lang="ru-RU" dirty="0"/>
              <a:t>Описание игры (</a:t>
            </a:r>
            <a:r>
              <a:rPr lang="en-US" dirty="0">
                <a:hlinkClick r:id="rId2"/>
              </a:rPr>
              <a:t>https://ru.wikipedia.org/wiki/</a:t>
            </a:r>
            <a:r>
              <a:rPr lang="ru-RU" dirty="0">
                <a:hlinkClick r:id="rId2"/>
              </a:rPr>
              <a:t>Крестики-нолики</a:t>
            </a:r>
            <a:r>
              <a:rPr lang="ru-RU" dirty="0"/>
              <a:t>): </a:t>
            </a:r>
          </a:p>
          <a:p>
            <a:pPr lvl="1"/>
            <a:r>
              <a:rPr lang="ru-RU" dirty="0"/>
              <a:t>логическая </a:t>
            </a:r>
            <a:r>
              <a:rPr lang="ru-RU" b="1" dirty="0">
                <a:solidFill>
                  <a:srgbClr val="FF0000"/>
                </a:solidFill>
              </a:rPr>
              <a:t>игра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между двумя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>противниками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на квадратном</a:t>
            </a:r>
            <a:r>
              <a:rPr lang="ru-RU" b="1" dirty="0"/>
              <a:t> </a:t>
            </a:r>
            <a:r>
              <a:rPr lang="ru-RU" b="1" dirty="0">
                <a:solidFill>
                  <a:srgbClr val="FF0000"/>
                </a:solidFill>
              </a:rPr>
              <a:t>поле</a:t>
            </a:r>
            <a:r>
              <a:rPr lang="ru-RU" b="1" dirty="0"/>
              <a:t> </a:t>
            </a:r>
            <a:r>
              <a:rPr lang="ru-RU" dirty="0"/>
              <a:t>3 на 3</a:t>
            </a:r>
            <a:r>
              <a:rPr lang="ru-RU" b="1" dirty="0"/>
              <a:t> </a:t>
            </a:r>
            <a:r>
              <a:rPr lang="ru-RU" b="1" dirty="0">
                <a:solidFill>
                  <a:srgbClr val="FF0000"/>
                </a:solidFill>
              </a:rPr>
              <a:t>клетки</a:t>
            </a:r>
            <a:r>
              <a:rPr lang="ru-RU" dirty="0"/>
              <a:t>. Один из </a:t>
            </a:r>
            <a:r>
              <a:rPr lang="ru-RU" b="1" dirty="0">
                <a:solidFill>
                  <a:srgbClr val="FF0000"/>
                </a:solidFill>
              </a:rPr>
              <a:t>игроков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b="1" dirty="0">
                <a:solidFill>
                  <a:srgbClr val="00B050"/>
                </a:solidFill>
              </a:rPr>
              <a:t>играет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/>
              <a:t>«</a:t>
            </a:r>
            <a:r>
              <a:rPr lang="ru-RU" b="1" dirty="0">
                <a:solidFill>
                  <a:srgbClr val="FF0000"/>
                </a:solidFill>
              </a:rPr>
              <a:t>крестиками</a:t>
            </a:r>
            <a:r>
              <a:rPr lang="ru-RU" dirty="0"/>
              <a:t>», второй — «</a:t>
            </a:r>
            <a:r>
              <a:rPr lang="ru-RU" b="1" dirty="0">
                <a:solidFill>
                  <a:srgbClr val="FF0000"/>
                </a:solidFill>
              </a:rPr>
              <a:t>ноликами</a:t>
            </a:r>
            <a:r>
              <a:rPr lang="ru-RU" dirty="0"/>
              <a:t>».</a:t>
            </a:r>
          </a:p>
          <a:p>
            <a:pPr lvl="1"/>
            <a:r>
              <a:rPr lang="ru-RU" b="1" dirty="0">
                <a:solidFill>
                  <a:srgbClr val="FF0000"/>
                </a:solidFill>
              </a:rPr>
              <a:t>Игроки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поочередно </a:t>
            </a:r>
            <a:r>
              <a:rPr lang="ru-RU" b="1" dirty="0">
                <a:solidFill>
                  <a:srgbClr val="00B050"/>
                </a:solidFill>
              </a:rPr>
              <a:t>ставят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/>
              <a:t>на свободные </a:t>
            </a:r>
            <a:r>
              <a:rPr lang="ru-RU" b="1" dirty="0">
                <a:solidFill>
                  <a:srgbClr val="FF0000"/>
                </a:solidFill>
              </a:rPr>
              <a:t>клетки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>поля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3х3 </a:t>
            </a:r>
            <a:r>
              <a:rPr lang="ru-RU" b="1" dirty="0">
                <a:solidFill>
                  <a:srgbClr val="FF0000"/>
                </a:solidFill>
              </a:rPr>
              <a:t>знаки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(один всегда </a:t>
            </a:r>
            <a:r>
              <a:rPr lang="ru-RU" b="1" dirty="0">
                <a:solidFill>
                  <a:srgbClr val="FF0000"/>
                </a:solidFill>
              </a:rPr>
              <a:t>крестики</a:t>
            </a:r>
            <a:r>
              <a:rPr lang="ru-RU" dirty="0"/>
              <a:t>, другой всегда </a:t>
            </a:r>
            <a:r>
              <a:rPr lang="ru-RU" b="1" dirty="0">
                <a:solidFill>
                  <a:srgbClr val="FF0000"/>
                </a:solidFill>
              </a:rPr>
              <a:t>нолики</a:t>
            </a:r>
            <a:r>
              <a:rPr lang="ru-RU" dirty="0"/>
              <a:t>). Первый, выстроивший в ряд 3 своих </a:t>
            </a:r>
            <a:r>
              <a:rPr lang="ru-RU" b="1" dirty="0">
                <a:solidFill>
                  <a:srgbClr val="FF0000"/>
                </a:solidFill>
              </a:rPr>
              <a:t>фигуры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вертикально, горизонтально или диагонально, </a:t>
            </a:r>
            <a:r>
              <a:rPr lang="ru-RU" b="1" dirty="0">
                <a:solidFill>
                  <a:srgbClr val="00B050"/>
                </a:solidFill>
              </a:rPr>
              <a:t>выигрывает</a:t>
            </a:r>
            <a:r>
              <a:rPr lang="ru-RU" dirty="0"/>
              <a:t>. Первый </a:t>
            </a:r>
            <a:r>
              <a:rPr lang="ru-RU" b="1" dirty="0">
                <a:solidFill>
                  <a:srgbClr val="FF0000"/>
                </a:solidFill>
              </a:rPr>
              <a:t>ход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b="1" dirty="0">
                <a:solidFill>
                  <a:srgbClr val="00B050"/>
                </a:solidFill>
              </a:rPr>
              <a:t>делает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>игрок</a:t>
            </a:r>
            <a:r>
              <a:rPr lang="ru-RU" dirty="0"/>
              <a:t>, ставящий </a:t>
            </a:r>
            <a:r>
              <a:rPr lang="ru-RU" b="1" dirty="0">
                <a:solidFill>
                  <a:srgbClr val="FF0000"/>
                </a:solidFill>
              </a:rPr>
              <a:t>крестики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1026" name="Picture 2" descr="https://upload.wikimedia.org/wikipedia/ru/thumb/9/99/Xo_game.svg/220px-Xo_gam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124744"/>
            <a:ext cx="1400008" cy="130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021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Выделение словаря предметной области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Существительные</a:t>
            </a:r>
          </a:p>
          <a:p>
            <a:pPr lvl="1"/>
            <a:r>
              <a:rPr lang="ru-RU" b="1" dirty="0">
                <a:solidFill>
                  <a:srgbClr val="FF0000"/>
                </a:solidFill>
              </a:rPr>
              <a:t>Игра</a:t>
            </a:r>
          </a:p>
          <a:p>
            <a:pPr lvl="1"/>
            <a:r>
              <a:rPr lang="ru-RU" b="1" dirty="0">
                <a:solidFill>
                  <a:srgbClr val="FF0000"/>
                </a:solidFill>
              </a:rPr>
              <a:t>Противник, Игрок</a:t>
            </a:r>
          </a:p>
          <a:p>
            <a:pPr lvl="1"/>
            <a:r>
              <a:rPr lang="ru-RU" b="1" dirty="0">
                <a:solidFill>
                  <a:srgbClr val="FF0000"/>
                </a:solidFill>
              </a:rPr>
              <a:t>Поле</a:t>
            </a:r>
          </a:p>
          <a:p>
            <a:pPr lvl="1"/>
            <a:r>
              <a:rPr lang="ru-RU" b="1" dirty="0">
                <a:solidFill>
                  <a:srgbClr val="FF0000"/>
                </a:solidFill>
              </a:rPr>
              <a:t>Клетка</a:t>
            </a:r>
          </a:p>
          <a:p>
            <a:pPr lvl="1"/>
            <a:r>
              <a:rPr lang="ru-RU" b="1" dirty="0">
                <a:solidFill>
                  <a:srgbClr val="FF0000"/>
                </a:solidFill>
              </a:rPr>
              <a:t>Знак, Фигура</a:t>
            </a:r>
          </a:p>
          <a:p>
            <a:pPr lvl="1"/>
            <a:r>
              <a:rPr lang="ru-RU" b="1" dirty="0">
                <a:solidFill>
                  <a:srgbClr val="FF0000"/>
                </a:solidFill>
              </a:rPr>
              <a:t>Крестик, </a:t>
            </a:r>
          </a:p>
          <a:p>
            <a:pPr lvl="1"/>
            <a:r>
              <a:rPr lang="ru-RU" b="1" dirty="0">
                <a:solidFill>
                  <a:srgbClr val="FF0000"/>
                </a:solidFill>
              </a:rPr>
              <a:t>Нолик</a:t>
            </a:r>
          </a:p>
          <a:p>
            <a:pPr lvl="1"/>
            <a:r>
              <a:rPr lang="ru-RU" b="1" dirty="0">
                <a:solidFill>
                  <a:srgbClr val="FF0000"/>
                </a:solidFill>
              </a:rPr>
              <a:t>Ход</a:t>
            </a:r>
          </a:p>
          <a:p>
            <a:r>
              <a:rPr lang="ru-RU" dirty="0"/>
              <a:t>Глаголы</a:t>
            </a:r>
          </a:p>
          <a:p>
            <a:pPr lvl="1"/>
            <a:r>
              <a:rPr lang="ru-RU" b="1" dirty="0">
                <a:solidFill>
                  <a:srgbClr val="00B050"/>
                </a:solidFill>
              </a:rPr>
              <a:t>Играть</a:t>
            </a:r>
          </a:p>
          <a:p>
            <a:pPr lvl="1"/>
            <a:r>
              <a:rPr lang="ru-RU" b="1" dirty="0">
                <a:solidFill>
                  <a:srgbClr val="00B050"/>
                </a:solidFill>
              </a:rPr>
              <a:t>Ставить знаки, Делать ход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627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Построение модели предметной области. Объекты.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578" y="1600200"/>
            <a:ext cx="6556844" cy="4525963"/>
          </a:xfrm>
        </p:spPr>
      </p:pic>
    </p:spTree>
    <p:extLst>
      <p:ext uri="{BB962C8B-B14F-4D97-AF65-F5344CB8AC3E}">
        <p14:creationId xmlns:p14="http://schemas.microsoft.com/office/powerpoint/2010/main" val="1290178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Построение модели предметной области. Отношения.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567" y="1600200"/>
            <a:ext cx="6606866" cy="4525963"/>
          </a:xfrm>
        </p:spPr>
      </p:pic>
    </p:spTree>
    <p:extLst>
      <p:ext uri="{BB962C8B-B14F-4D97-AF65-F5344CB8AC3E}">
        <p14:creationId xmlns:p14="http://schemas.microsoft.com/office/powerpoint/2010/main" val="3877788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Построение модели предметной области. Диаграмма классов.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27" y="1600200"/>
            <a:ext cx="7383746" cy="4525963"/>
          </a:xfrm>
        </p:spPr>
      </p:pic>
    </p:spTree>
    <p:extLst>
      <p:ext uri="{BB962C8B-B14F-4D97-AF65-F5344CB8AC3E}">
        <p14:creationId xmlns:p14="http://schemas.microsoft.com/office/powerpoint/2010/main" val="3329770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Определение вариантов использования (</a:t>
            </a:r>
            <a:r>
              <a:rPr lang="en-US" dirty="0"/>
              <a:t>use cases</a:t>
            </a:r>
            <a:r>
              <a:rPr lang="ru-RU" dirty="0"/>
              <a:t>).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78" y="1600200"/>
            <a:ext cx="6543644" cy="4525963"/>
          </a:xfrm>
        </p:spPr>
      </p:pic>
    </p:spTree>
    <p:extLst>
      <p:ext uri="{BB962C8B-B14F-4D97-AF65-F5344CB8AC3E}">
        <p14:creationId xmlns:p14="http://schemas.microsoft.com/office/powerpoint/2010/main" val="118702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Моделирование использования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Моделирование использования призвано ответить на вопрос </a:t>
            </a:r>
            <a:r>
              <a:rPr lang="ru-RU" b="1" dirty="0"/>
              <a:t>что полезного делает система во внешнем мире</a:t>
            </a:r>
            <a:r>
              <a:rPr lang="ru-RU" dirty="0"/>
              <a:t>?, и этот вопрос ‒ один из первых, на которые необходимо дать ответ.</a:t>
            </a:r>
          </a:p>
          <a:p>
            <a:r>
              <a:rPr lang="ru-RU" dirty="0"/>
              <a:t>Инструмент – диаграммы вариантов использования, ценится за:</a:t>
            </a:r>
          </a:p>
          <a:p>
            <a:pPr lvl="1"/>
            <a:r>
              <a:rPr lang="ru-RU" dirty="0"/>
              <a:t>Простоту утверждений </a:t>
            </a:r>
          </a:p>
          <a:p>
            <a:pPr lvl="2"/>
            <a:r>
              <a:rPr lang="ru-RU" dirty="0"/>
              <a:t>ТЗ отображается «в картинках», описывающих простые утверждения;</a:t>
            </a:r>
          </a:p>
          <a:p>
            <a:pPr lvl="1"/>
            <a:r>
              <a:rPr lang="ru-RU" dirty="0"/>
              <a:t>Абстрагирование от реализации и декларативное описание</a:t>
            </a:r>
          </a:p>
          <a:p>
            <a:pPr lvl="2"/>
            <a:r>
              <a:rPr lang="ru-RU" dirty="0"/>
              <a:t>ЧТО система делает, а не КАК и ЗАЧЕМ</a:t>
            </a:r>
          </a:p>
          <a:p>
            <a:pPr lvl="1"/>
            <a:r>
              <a:rPr lang="ru-RU" dirty="0"/>
              <a:t> Выявление границ</a:t>
            </a:r>
          </a:p>
          <a:p>
            <a:pPr lvl="2"/>
            <a:r>
              <a:rPr lang="ru-RU" dirty="0"/>
              <a:t>Четко определяется, что система делает, а что нет;</a:t>
            </a:r>
          </a:p>
          <a:p>
            <a:pPr lvl="1"/>
            <a:r>
              <a:rPr lang="ru-RU" dirty="0"/>
              <a:t>Выявление действующих лиц</a:t>
            </a:r>
          </a:p>
          <a:p>
            <a:pPr lvl="2"/>
            <a:r>
              <a:rPr lang="ru-RU" dirty="0"/>
              <a:t>Четкое понимание кто и как использует систему, позволяет построить роли пользователей</a:t>
            </a:r>
          </a:p>
          <a:p>
            <a:r>
              <a:rPr lang="ru-RU" dirty="0"/>
              <a:t>Диаграммы вариантов использования –особенность</a:t>
            </a:r>
            <a:r>
              <a:rPr lang="en-US" dirty="0"/>
              <a:t> UML,</a:t>
            </a:r>
            <a:r>
              <a:rPr lang="ru-RU" dirty="0"/>
              <a:t> которая часто вызывает вопросы, т.к. не имеет прямых аналогий в отличие от:</a:t>
            </a:r>
          </a:p>
          <a:p>
            <a:pPr lvl="1"/>
            <a:r>
              <a:rPr lang="ru-RU" dirty="0"/>
              <a:t>Диаграммы классов </a:t>
            </a:r>
            <a:r>
              <a:rPr lang="en-US" dirty="0"/>
              <a:t>(ER-</a:t>
            </a:r>
            <a:r>
              <a:rPr lang="ru-RU" dirty="0"/>
              <a:t>диаграмма)</a:t>
            </a:r>
          </a:p>
          <a:p>
            <a:pPr lvl="1"/>
            <a:r>
              <a:rPr lang="ru-RU" dirty="0"/>
              <a:t>Диаграммы деятельности (блок-схемы алгоритмов)</a:t>
            </a:r>
          </a:p>
          <a:p>
            <a:pPr lvl="1"/>
            <a:r>
              <a:rPr lang="ru-RU" dirty="0"/>
              <a:t>Диаграммы состояний (автоматные модели)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22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Определение вариантов использования (</a:t>
            </a:r>
            <a:r>
              <a:rPr lang="en-US" dirty="0"/>
              <a:t>use cases</a:t>
            </a:r>
            <a:r>
              <a:rPr lang="ru-RU" dirty="0"/>
              <a:t>).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1415" y="1600200"/>
            <a:ext cx="654117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29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Определение вариантов использования (</a:t>
            </a:r>
            <a:r>
              <a:rPr lang="en-US" dirty="0"/>
              <a:t>use cases</a:t>
            </a:r>
            <a:r>
              <a:rPr lang="ru-RU" dirty="0"/>
              <a:t>).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1415" y="1600200"/>
            <a:ext cx="654117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90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Диаграмма взаимодействия. Начало.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7416" y="1600200"/>
            <a:ext cx="592916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77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Диаграмма взаимодействия. Продолжение.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3376" y="1443975"/>
            <a:ext cx="7877248" cy="511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40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Диаграмма взаимодействия. Финальная версия.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9848" y="1484784"/>
            <a:ext cx="7304304" cy="518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47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классов. Классы.</a:t>
            </a:r>
            <a:endParaRPr lang="en-US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1657" y="1600200"/>
            <a:ext cx="628068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70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классов. Связи.</a:t>
            </a:r>
            <a:endParaRPr lang="en-US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39854"/>
            <a:ext cx="8229600" cy="424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78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Диаграмма классов. Свойства и связанные с ними методы.</a:t>
            </a:r>
            <a:endParaRPr lang="en-US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6800" y="1628800"/>
            <a:ext cx="73904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746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Диаграмма классов. Методы. </a:t>
            </a:r>
            <a:endParaRPr lang="en-US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0234" y="1417638"/>
            <a:ext cx="7523532" cy="519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396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классов. Класс Игра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public void</a:t>
            </a:r>
            <a:r>
              <a:rPr lang="ru-RU" dirty="0"/>
              <a:t> </a:t>
            </a:r>
            <a:r>
              <a:rPr lang="ru-RU" dirty="0" err="1"/>
              <a:t>НачатьИгру</a:t>
            </a:r>
            <a:r>
              <a:rPr lang="ru-RU" dirty="0"/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ru-RU" dirty="0">
                <a:solidFill>
                  <a:srgbClr val="00B050"/>
                </a:solidFill>
              </a:rPr>
              <a:t>инициализация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Поле </a:t>
            </a:r>
            <a:r>
              <a:rPr lang="ru-RU" dirty="0" err="1"/>
              <a:t>игровоеПоле</a:t>
            </a:r>
            <a:r>
              <a:rPr lang="ru-RU" dirty="0"/>
              <a:t> = </a:t>
            </a:r>
            <a:r>
              <a:rPr lang="en-US" dirty="0">
                <a:solidFill>
                  <a:schemeClr val="accent1"/>
                </a:solidFill>
              </a:rPr>
              <a:t>new</a:t>
            </a:r>
            <a:r>
              <a:rPr lang="en-US" dirty="0"/>
              <a:t> </a:t>
            </a:r>
            <a:r>
              <a:rPr lang="ru-RU" dirty="0"/>
              <a:t>Поле();</a:t>
            </a:r>
          </a:p>
          <a:p>
            <a:pPr marL="0" indent="0">
              <a:buNone/>
            </a:pPr>
            <a:r>
              <a:rPr lang="ru-RU" dirty="0"/>
              <a:t>	Игрок </a:t>
            </a:r>
            <a:r>
              <a:rPr lang="ru-RU" dirty="0" err="1"/>
              <a:t>игрокКрестиком</a:t>
            </a:r>
            <a:r>
              <a:rPr lang="ru-RU" dirty="0"/>
              <a:t> = </a:t>
            </a:r>
            <a:r>
              <a:rPr lang="en-US" dirty="0">
                <a:solidFill>
                  <a:schemeClr val="accent1"/>
                </a:solidFill>
              </a:rPr>
              <a:t>new</a:t>
            </a:r>
            <a:r>
              <a:rPr lang="en-US" dirty="0"/>
              <a:t> </a:t>
            </a:r>
            <a:r>
              <a:rPr lang="ru-RU" dirty="0"/>
              <a:t>Игрок(</a:t>
            </a:r>
            <a:r>
              <a:rPr lang="en-US" dirty="0">
                <a:solidFill>
                  <a:schemeClr val="accent1"/>
                </a:solidFill>
              </a:rPr>
              <a:t>this</a:t>
            </a:r>
            <a:r>
              <a:rPr lang="en-US" dirty="0"/>
              <a:t>, </a:t>
            </a:r>
            <a:r>
              <a:rPr lang="ru-RU" dirty="0" err="1"/>
              <a:t>Знак.Крестик</a:t>
            </a:r>
            <a:r>
              <a:rPr lang="ru-RU" dirty="0"/>
              <a:t>);</a:t>
            </a:r>
          </a:p>
          <a:p>
            <a:pPr marL="0" indent="0">
              <a:buNone/>
            </a:pPr>
            <a:r>
              <a:rPr lang="ru-RU" dirty="0"/>
              <a:t>	Игрок </a:t>
            </a:r>
            <a:r>
              <a:rPr lang="ru-RU" dirty="0" err="1"/>
              <a:t>игрокНоликом</a:t>
            </a:r>
            <a:r>
              <a:rPr lang="ru-RU" dirty="0"/>
              <a:t> = </a:t>
            </a:r>
            <a:r>
              <a:rPr lang="en-US" dirty="0">
                <a:solidFill>
                  <a:schemeClr val="accent1"/>
                </a:solidFill>
              </a:rPr>
              <a:t>new</a:t>
            </a:r>
            <a:r>
              <a:rPr lang="en-US" dirty="0"/>
              <a:t> </a:t>
            </a:r>
            <a:r>
              <a:rPr lang="ru-RU" dirty="0"/>
              <a:t>Игрок(</a:t>
            </a:r>
            <a:r>
              <a:rPr lang="en-US" dirty="0">
                <a:solidFill>
                  <a:schemeClr val="accent1"/>
                </a:solidFill>
              </a:rPr>
              <a:t>this</a:t>
            </a:r>
            <a:r>
              <a:rPr lang="en-US" dirty="0"/>
              <a:t>, </a:t>
            </a:r>
            <a:r>
              <a:rPr lang="ru-RU" dirty="0" err="1"/>
              <a:t>Знак.Нолик</a:t>
            </a:r>
            <a:r>
              <a:rPr lang="ru-RU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Игрок </a:t>
            </a:r>
            <a:r>
              <a:rPr lang="ru-RU" dirty="0" err="1"/>
              <a:t>текущийИгрок</a:t>
            </a:r>
            <a:r>
              <a:rPr lang="ru-RU" dirty="0"/>
              <a:t> = </a:t>
            </a:r>
            <a:r>
              <a:rPr lang="ru-RU" dirty="0" err="1"/>
              <a:t>игрокКрестиком</a:t>
            </a:r>
            <a:r>
              <a:rPr lang="ru-RU" dirty="0"/>
              <a:t>; 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ru-RU" dirty="0">
                <a:solidFill>
                  <a:srgbClr val="00B050"/>
                </a:solidFill>
              </a:rPr>
              <a:t>Крестик ходит первым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>
                <a:solidFill>
                  <a:schemeClr val="accent1"/>
                </a:solidFill>
              </a:rPr>
              <a:t>do</a:t>
            </a:r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ru-RU" dirty="0">
                <a:solidFill>
                  <a:srgbClr val="00B050"/>
                </a:solidFill>
              </a:rPr>
              <a:t>основной цикл игры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 err="1"/>
              <a:t>текущийИгрок.СделатьХод</a:t>
            </a:r>
            <a:r>
              <a:rPr lang="ru-RU" dirty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 err="1"/>
              <a:t>текущийИгрок</a:t>
            </a:r>
            <a:r>
              <a:rPr lang="ru-RU" dirty="0"/>
              <a:t> = </a:t>
            </a:r>
            <a:r>
              <a:rPr lang="ru-RU" dirty="0" err="1"/>
              <a:t>текущийИгрок</a:t>
            </a:r>
            <a:r>
              <a:rPr lang="ru-RU" dirty="0"/>
              <a:t> == </a:t>
            </a:r>
            <a:r>
              <a:rPr lang="ru-RU" dirty="0" err="1"/>
              <a:t>игрокКрестиком</a:t>
            </a:r>
            <a:r>
              <a:rPr lang="ru-RU" dirty="0"/>
              <a:t> ? </a:t>
            </a:r>
          </a:p>
          <a:p>
            <a:pPr marL="0" indent="0">
              <a:buNone/>
            </a:pPr>
            <a:r>
              <a:rPr lang="ru-RU" dirty="0"/>
              <a:t>			</a:t>
            </a:r>
            <a:r>
              <a:rPr lang="ru-RU" dirty="0" err="1"/>
              <a:t>игрокНоликом</a:t>
            </a:r>
            <a:r>
              <a:rPr lang="ru-RU" dirty="0"/>
              <a:t> : </a:t>
            </a:r>
            <a:r>
              <a:rPr lang="ru-RU" dirty="0" err="1"/>
              <a:t>игрокКрестиком</a:t>
            </a:r>
            <a:r>
              <a:rPr lang="ru-RU" dirty="0"/>
              <a:t> 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ru-RU" dirty="0">
                <a:solidFill>
                  <a:srgbClr val="00B050"/>
                </a:solidFill>
              </a:rPr>
              <a:t>меняем текущего</a:t>
            </a:r>
          </a:p>
          <a:p>
            <a:pPr marL="0" indent="0">
              <a:buNone/>
            </a:pPr>
            <a:r>
              <a:rPr lang="en-US" dirty="0"/>
              <a:t>	} </a:t>
            </a:r>
            <a:r>
              <a:rPr lang="en-US" dirty="0">
                <a:solidFill>
                  <a:schemeClr val="accent1"/>
                </a:solidFill>
              </a:rPr>
              <a:t>while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 </a:t>
            </a:r>
            <a:r>
              <a:rPr lang="ru-RU" dirty="0"/>
              <a:t>!</a:t>
            </a:r>
            <a:r>
              <a:rPr lang="ru-RU" dirty="0" err="1"/>
              <a:t>игровоеПоле.ЕстьЛиПолнаяЛиния</a:t>
            </a:r>
            <a:r>
              <a:rPr lang="ru-RU" dirty="0"/>
              <a:t>()</a:t>
            </a:r>
            <a:r>
              <a:rPr lang="en-US" dirty="0"/>
              <a:t> </a:t>
            </a:r>
            <a:r>
              <a:rPr lang="ru-RU" dirty="0"/>
              <a:t>)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ru-RU" dirty="0">
                <a:solidFill>
                  <a:srgbClr val="00B050"/>
                </a:solidFill>
              </a:rPr>
              <a:t>сообщаем 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ru-RU" dirty="0">
                <a:solidFill>
                  <a:srgbClr val="00B050"/>
                </a:solidFill>
              </a:rPr>
              <a:t>игрокам результат – код пропущен для краткости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217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Учебный пример - ТЗ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ТЕХНИЧЕСКОЕ ЗАДАНИЕ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Информационная система «Отдел кадров» (сокращенно ИС ОК) предназначена для ввода, хранения и обработки информации о сотрудниках и движении кадров.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Система должна обеспечивать выполнение следующих основных функций: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1. Прием, перевод и увольнение сотрудников.</a:t>
            </a:r>
          </a:p>
          <a:p>
            <a:pPr marL="0" indent="0">
              <a:buNone/>
            </a:pPr>
            <a:r>
              <a:rPr lang="ru-RU" dirty="0"/>
              <a:t>2. Создание и ликвидация подразделений.</a:t>
            </a:r>
          </a:p>
          <a:p>
            <a:pPr marL="0" indent="0">
              <a:buNone/>
            </a:pPr>
            <a:r>
              <a:rPr lang="ru-RU" dirty="0"/>
              <a:t>3. Создание вакансий и сокращение должностей.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146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классов. Класс Игрок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public void </a:t>
            </a:r>
            <a:r>
              <a:rPr lang="ru-RU" dirty="0" err="1"/>
              <a:t>СделатьХод</a:t>
            </a:r>
            <a:r>
              <a:rPr lang="ru-RU" dirty="0"/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bool</a:t>
            </a:r>
            <a:r>
              <a:rPr lang="en-US" dirty="0"/>
              <a:t> success;</a:t>
            </a:r>
            <a:r>
              <a:rPr lang="ru-RU" dirty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do 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ru-RU" dirty="0">
                <a:solidFill>
                  <a:srgbClr val="00B050"/>
                </a:solidFill>
              </a:rPr>
              <a:t>пользователь вводит клетку, в которую он делает ход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	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X</a:t>
            </a:r>
            <a:r>
              <a:rPr lang="ru-RU" dirty="0"/>
              <a:t> =</a:t>
            </a:r>
            <a:r>
              <a:rPr lang="en-US" dirty="0"/>
              <a:t> </a:t>
            </a:r>
            <a:r>
              <a:rPr lang="ru-RU" dirty="0" err="1"/>
              <a:t>ПолучитьОтПользователя</a:t>
            </a:r>
            <a:r>
              <a:rPr lang="en-US" dirty="0"/>
              <a:t>X();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	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Y</a:t>
            </a:r>
            <a:r>
              <a:rPr lang="ru-RU" dirty="0"/>
              <a:t> =</a:t>
            </a:r>
            <a:r>
              <a:rPr lang="en-US" dirty="0"/>
              <a:t> </a:t>
            </a:r>
            <a:r>
              <a:rPr lang="ru-RU" dirty="0" err="1"/>
              <a:t>ПолучитьОтПользователя</a:t>
            </a:r>
            <a:r>
              <a:rPr lang="en-US" dirty="0"/>
              <a:t>Y();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50"/>
                </a:solidFill>
              </a:rPr>
              <a:t> //</a:t>
            </a:r>
            <a:r>
              <a:rPr lang="ru-RU" dirty="0">
                <a:solidFill>
                  <a:srgbClr val="00B050"/>
                </a:solidFill>
              </a:rPr>
              <a:t>пробуем сделать ход в эту клетку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success = </a:t>
            </a:r>
            <a:r>
              <a:rPr lang="ru-RU" dirty="0" err="1"/>
              <a:t>ТекущаяИгра.ПолучитьПоле</a:t>
            </a:r>
            <a:r>
              <a:rPr lang="ru-RU" dirty="0"/>
              <a:t>().</a:t>
            </a:r>
            <a:br>
              <a:rPr lang="en-US" dirty="0"/>
            </a:br>
            <a:r>
              <a:rPr lang="en-US" dirty="0"/>
              <a:t>			</a:t>
            </a:r>
            <a:r>
              <a:rPr lang="ru-RU" dirty="0" err="1"/>
              <a:t>ПолучитьКлетку</a:t>
            </a:r>
            <a:r>
              <a:rPr lang="ru-RU" dirty="0"/>
              <a:t>(</a:t>
            </a:r>
            <a:r>
              <a:rPr lang="en-US" dirty="0"/>
              <a:t>X,Y</a:t>
            </a:r>
            <a:r>
              <a:rPr lang="ru-RU" dirty="0"/>
              <a:t>)</a:t>
            </a:r>
            <a:r>
              <a:rPr lang="en-US" dirty="0"/>
              <a:t>.</a:t>
            </a:r>
            <a:r>
              <a:rPr lang="ru-RU" dirty="0"/>
              <a:t>Поставить(</a:t>
            </a:r>
            <a:r>
              <a:rPr lang="ru-RU" dirty="0" err="1"/>
              <a:t>МойЗнак</a:t>
            </a:r>
            <a:r>
              <a:rPr lang="ru-RU" dirty="0"/>
              <a:t>))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} </a:t>
            </a: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(!success);</a:t>
            </a:r>
            <a:r>
              <a:rPr lang="ru-RU" dirty="0"/>
              <a:t> 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ru-RU" dirty="0">
                <a:solidFill>
                  <a:srgbClr val="00B050"/>
                </a:solidFill>
              </a:rPr>
              <a:t>пока не получится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38138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классов. Класс Клетка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public bool </a:t>
            </a:r>
            <a:r>
              <a:rPr lang="ru-RU" dirty="0"/>
              <a:t>Поставить(</a:t>
            </a:r>
            <a:r>
              <a:rPr lang="ru-RU" dirty="0" err="1"/>
              <a:t>новыйЗнак</a:t>
            </a:r>
            <a:r>
              <a:rPr lang="ru-RU" dirty="0"/>
              <a:t> : Знак)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(</a:t>
            </a:r>
            <a:r>
              <a:rPr lang="ru-RU" dirty="0"/>
              <a:t>Проверить(</a:t>
            </a:r>
            <a:r>
              <a:rPr lang="ru-RU" dirty="0" err="1"/>
              <a:t>новыйЗнак</a:t>
            </a:r>
            <a:r>
              <a:rPr lang="ru-RU" dirty="0"/>
              <a:t>)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ru-RU" dirty="0">
                <a:solidFill>
                  <a:srgbClr val="00B050"/>
                </a:solidFill>
              </a:rPr>
              <a:t>если разрешено ставить, то ставим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 err="1"/>
              <a:t>ЗнакВКлетке</a:t>
            </a:r>
            <a:r>
              <a:rPr lang="ru-RU" dirty="0"/>
              <a:t> = </a:t>
            </a:r>
            <a:r>
              <a:rPr lang="ru-RU" dirty="0" err="1"/>
              <a:t>новыйЗнак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dirty="0"/>
              <a:t>		</a:t>
            </a:r>
            <a:r>
              <a:rPr lang="ru-RU" dirty="0" err="1"/>
              <a:t>МоёПоле.Обновить</a:t>
            </a:r>
            <a:r>
              <a:rPr lang="ru-RU" dirty="0"/>
              <a:t>(); 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ru-RU" dirty="0">
                <a:solidFill>
                  <a:srgbClr val="00B050"/>
                </a:solidFill>
              </a:rPr>
              <a:t>вызываем перерисовку поля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70C0"/>
                </a:solidFill>
              </a:rPr>
              <a:t>return true;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else return false</a:t>
            </a:r>
            <a:r>
              <a:rPr lang="en-US" dirty="0"/>
              <a:t>;</a:t>
            </a:r>
            <a:r>
              <a:rPr lang="ru-RU" dirty="0"/>
              <a:t> 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ru-RU" dirty="0">
                <a:solidFill>
                  <a:srgbClr val="00B050"/>
                </a:solidFill>
              </a:rPr>
              <a:t>иначе, говорим, что не смогли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private bool </a:t>
            </a:r>
            <a:r>
              <a:rPr lang="ru-RU" dirty="0"/>
              <a:t>Проверить(</a:t>
            </a:r>
            <a:r>
              <a:rPr lang="ru-RU" dirty="0" err="1"/>
              <a:t>новыйЗнак</a:t>
            </a:r>
            <a:r>
              <a:rPr lang="ru-RU" dirty="0"/>
              <a:t> : Знак)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//</a:t>
            </a:r>
            <a:r>
              <a:rPr lang="ru-RU" dirty="0">
                <a:solidFill>
                  <a:srgbClr val="00B050"/>
                </a:solidFill>
              </a:rPr>
              <a:t>разрешаем ставить только в пустые клетки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</a:t>
            </a:r>
            <a:r>
              <a:rPr lang="ru-RU" dirty="0" err="1"/>
              <a:t>ЗнакВКлетке</a:t>
            </a:r>
            <a:r>
              <a:rPr lang="ru-RU" dirty="0"/>
              <a:t> == </a:t>
            </a:r>
            <a:r>
              <a:rPr lang="ru-RU" dirty="0" err="1"/>
              <a:t>Знак.Пусто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673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Изменения в модели</a:t>
            </a:r>
            <a:endParaRPr lang="en-US" dirty="0"/>
          </a:p>
        </p:txBody>
      </p:sp>
      <p:pic>
        <p:nvPicPr>
          <p:cNvPr id="1026" name="Picture 2" descr="http://pic.floopa.us/uploads/102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502" y="1600200"/>
            <a:ext cx="447699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8473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Расширяем сценарии использования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1415" y="1600200"/>
            <a:ext cx="654117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050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Вспоминаем модель предметной области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27" y="1600200"/>
            <a:ext cx="7383746" cy="4525963"/>
          </a:xfrm>
        </p:spPr>
      </p:pic>
    </p:spTree>
    <p:extLst>
      <p:ext uri="{BB962C8B-B14F-4D97-AF65-F5344CB8AC3E}">
        <p14:creationId xmlns:p14="http://schemas.microsoft.com/office/powerpoint/2010/main" val="27801539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Расширяем диаграмму классов</a:t>
            </a:r>
            <a:endParaRPr lang="en-US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5840" y="1419830"/>
            <a:ext cx="7672319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746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Расширяем код классов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35698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Класс Игрок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public </a:t>
            </a:r>
            <a:r>
              <a:rPr lang="ru-RU" b="1" dirty="0"/>
              <a:t>Ход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ru-RU" dirty="0" err="1"/>
              <a:t>СделатьХод</a:t>
            </a:r>
            <a:r>
              <a:rPr lang="ru-RU" dirty="0"/>
              <a:t>()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{</a:t>
            </a:r>
            <a:endParaRPr lang="ru-RU" dirty="0"/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bool</a:t>
            </a:r>
            <a:r>
              <a:rPr lang="en-US" dirty="0"/>
              <a:t> success;</a:t>
            </a:r>
            <a:r>
              <a:rPr lang="ru-RU" dirty="0"/>
              <a:t> 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do </a:t>
            </a:r>
          </a:p>
          <a:p>
            <a:pPr marL="400050" lvl="1" indent="0">
              <a:buNone/>
            </a:pPr>
            <a:r>
              <a:rPr lang="en-US" dirty="0"/>
              <a:t>	{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ru-RU" dirty="0"/>
              <a:t>	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X</a:t>
            </a:r>
            <a:r>
              <a:rPr lang="ru-RU" dirty="0"/>
              <a:t> =</a:t>
            </a:r>
            <a:r>
              <a:rPr lang="en-US" dirty="0"/>
              <a:t> </a:t>
            </a:r>
            <a:r>
              <a:rPr lang="ru-RU" dirty="0" err="1"/>
              <a:t>ПолучитьОтПользователя</a:t>
            </a:r>
            <a:r>
              <a:rPr lang="en-US" dirty="0"/>
              <a:t>X();</a:t>
            </a:r>
          </a:p>
          <a:p>
            <a:pPr marL="400050" lvl="1" indent="0">
              <a:buNone/>
            </a:pPr>
            <a:r>
              <a:rPr lang="ru-RU" dirty="0"/>
              <a:t>	</a:t>
            </a:r>
            <a:r>
              <a:rPr lang="en-US" dirty="0"/>
              <a:t>	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Y</a:t>
            </a:r>
            <a:r>
              <a:rPr lang="ru-RU" dirty="0"/>
              <a:t> =</a:t>
            </a:r>
            <a:r>
              <a:rPr lang="en-US" dirty="0"/>
              <a:t> </a:t>
            </a:r>
            <a:r>
              <a:rPr lang="ru-RU" dirty="0" err="1"/>
              <a:t>ПолучитьОтПользователя</a:t>
            </a:r>
            <a:r>
              <a:rPr lang="en-US" dirty="0"/>
              <a:t>Y();</a:t>
            </a:r>
            <a:endParaRPr lang="ru-RU" dirty="0"/>
          </a:p>
          <a:p>
            <a:pPr marL="400050" lvl="1" indent="0">
              <a:buNone/>
            </a:pPr>
            <a:r>
              <a:rPr lang="en-US" dirty="0"/>
              <a:t>		success = </a:t>
            </a:r>
            <a:r>
              <a:rPr lang="ru-RU" dirty="0" err="1"/>
              <a:t>ТекущаяИгра.ПолучитьПоле</a:t>
            </a:r>
            <a:r>
              <a:rPr lang="ru-RU" dirty="0"/>
              <a:t>().</a:t>
            </a:r>
            <a:br>
              <a:rPr lang="en-US" dirty="0"/>
            </a:br>
            <a:r>
              <a:rPr lang="en-US" dirty="0"/>
              <a:t>			</a:t>
            </a:r>
            <a:r>
              <a:rPr lang="ru-RU" dirty="0" err="1"/>
              <a:t>ПолучитьКлетку</a:t>
            </a:r>
            <a:r>
              <a:rPr lang="ru-RU" dirty="0"/>
              <a:t>(</a:t>
            </a:r>
            <a:r>
              <a:rPr lang="en-US" dirty="0"/>
              <a:t>X,Y</a:t>
            </a:r>
            <a:r>
              <a:rPr lang="ru-RU" dirty="0"/>
              <a:t>)</a:t>
            </a:r>
            <a:r>
              <a:rPr lang="en-US" dirty="0"/>
              <a:t>.</a:t>
            </a:r>
            <a:r>
              <a:rPr lang="ru-RU" dirty="0"/>
              <a:t>Поставить(</a:t>
            </a:r>
            <a:r>
              <a:rPr lang="ru-RU" dirty="0" err="1"/>
              <a:t>МойЗнак</a:t>
            </a:r>
            <a:r>
              <a:rPr lang="ru-RU" dirty="0"/>
              <a:t>))</a:t>
            </a:r>
            <a:r>
              <a:rPr lang="en-US" dirty="0"/>
              <a:t>;</a:t>
            </a:r>
            <a:endParaRPr lang="ru-RU" dirty="0"/>
          </a:p>
          <a:p>
            <a:pPr marL="400050" lvl="1" indent="0">
              <a:buNone/>
            </a:pPr>
            <a:r>
              <a:rPr lang="en-US" dirty="0"/>
              <a:t>	} </a:t>
            </a: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(!success);</a:t>
            </a:r>
            <a:r>
              <a:rPr lang="ru-RU" dirty="0"/>
              <a:t> </a:t>
            </a:r>
          </a:p>
          <a:p>
            <a:pPr marL="400050" lvl="1" indent="0">
              <a:buNone/>
            </a:pPr>
            <a:r>
              <a:rPr lang="ru-RU" dirty="0"/>
              <a:t>	</a:t>
            </a:r>
            <a:r>
              <a:rPr lang="en-US" b="1" dirty="0">
                <a:solidFill>
                  <a:srgbClr val="0070C0"/>
                </a:solidFill>
              </a:rPr>
              <a:t>return</a:t>
            </a:r>
            <a:r>
              <a:rPr lang="en-US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new</a:t>
            </a:r>
            <a:r>
              <a:rPr lang="en-US" b="1" dirty="0"/>
              <a:t> </a:t>
            </a:r>
            <a:r>
              <a:rPr lang="ru-RU" b="1" dirty="0"/>
              <a:t>Ход(</a:t>
            </a:r>
            <a:r>
              <a:rPr lang="en-US" b="1" dirty="0"/>
              <a:t>X, Y, </a:t>
            </a:r>
            <a:r>
              <a:rPr lang="ru-RU" b="1" dirty="0" err="1"/>
              <a:t>МойЗнак</a:t>
            </a:r>
            <a:r>
              <a:rPr lang="ru-RU" b="1" dirty="0"/>
              <a:t>)</a:t>
            </a:r>
            <a:r>
              <a:rPr lang="en-US" b="1" dirty="0"/>
              <a:t>;</a:t>
            </a:r>
          </a:p>
          <a:p>
            <a:pPr marL="400050" lvl="1" indent="0">
              <a:buNone/>
            </a:pPr>
            <a:r>
              <a:rPr lang="en-US" dirty="0"/>
              <a:t>}</a:t>
            </a:r>
            <a:br>
              <a:rPr lang="ru-RU" dirty="0"/>
            </a:br>
            <a:endParaRPr lang="ru-RU" dirty="0"/>
          </a:p>
          <a:p>
            <a:r>
              <a:rPr lang="ru-RU" dirty="0"/>
              <a:t>Класс Игра, метод </a:t>
            </a:r>
            <a:r>
              <a:rPr lang="ru-RU" dirty="0" err="1"/>
              <a:t>НачатьИгру</a:t>
            </a:r>
            <a:r>
              <a:rPr lang="ru-RU" dirty="0"/>
              <a:t>():</a:t>
            </a:r>
            <a:endParaRPr lang="en-US" dirty="0"/>
          </a:p>
          <a:p>
            <a:pPr marL="40005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do</a:t>
            </a:r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ru-RU" dirty="0">
                <a:solidFill>
                  <a:srgbClr val="00B050"/>
                </a:solidFill>
              </a:rPr>
              <a:t>основной цикл игры</a:t>
            </a:r>
          </a:p>
          <a:p>
            <a:pPr marL="400050" lvl="1" indent="0">
              <a:buNone/>
            </a:pPr>
            <a:r>
              <a:rPr lang="en-US" dirty="0"/>
              <a:t>{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ru-RU" b="1" dirty="0"/>
              <a:t>Ход </a:t>
            </a:r>
            <a:r>
              <a:rPr lang="ru-RU" b="1" dirty="0" err="1"/>
              <a:t>новыйХод</a:t>
            </a:r>
            <a:r>
              <a:rPr lang="ru-RU" b="1" dirty="0"/>
              <a:t> = </a:t>
            </a:r>
            <a:r>
              <a:rPr lang="ru-RU" dirty="0" err="1"/>
              <a:t>ТекущийИгрок.СделатьХод</a:t>
            </a:r>
            <a:r>
              <a:rPr lang="ru-RU" dirty="0"/>
              <a:t>();</a:t>
            </a:r>
          </a:p>
          <a:p>
            <a:pPr marL="400050" lvl="1" indent="0">
              <a:buNone/>
            </a:pPr>
            <a:r>
              <a:rPr lang="ru-RU" dirty="0"/>
              <a:t>	</a:t>
            </a:r>
            <a:r>
              <a:rPr lang="ru-RU" b="1" dirty="0" err="1"/>
              <a:t>История.Добавить</a:t>
            </a:r>
            <a:r>
              <a:rPr lang="ru-RU" b="1" dirty="0"/>
              <a:t>(</a:t>
            </a:r>
            <a:r>
              <a:rPr lang="ru-RU" b="1" dirty="0" err="1"/>
              <a:t>новыйХод</a:t>
            </a:r>
            <a:r>
              <a:rPr lang="ru-RU" b="1" dirty="0"/>
              <a:t>);</a:t>
            </a:r>
            <a:endParaRPr lang="en-US" b="1" dirty="0"/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ru-RU" dirty="0" err="1"/>
              <a:t>СменитьТекущегоИгрока</a:t>
            </a:r>
            <a:r>
              <a:rPr lang="ru-RU" dirty="0"/>
              <a:t>();</a:t>
            </a:r>
          </a:p>
          <a:p>
            <a:pPr marL="400050" lvl="1" indent="0">
              <a:buNone/>
            </a:pPr>
            <a:r>
              <a:rPr lang="en-US" dirty="0"/>
              <a:t>} </a:t>
            </a:r>
            <a:r>
              <a:rPr lang="en-US" dirty="0">
                <a:solidFill>
                  <a:schemeClr val="accent1"/>
                </a:solidFill>
              </a:rPr>
              <a:t>while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 </a:t>
            </a:r>
            <a:r>
              <a:rPr lang="ru-RU" dirty="0"/>
              <a:t>!</a:t>
            </a:r>
            <a:r>
              <a:rPr lang="ru-RU" dirty="0" err="1"/>
              <a:t>ИгровоеПоле.ЕстьЛиПолнаяЛиния</a:t>
            </a:r>
            <a:r>
              <a:rPr lang="ru-RU" dirty="0"/>
              <a:t>()</a:t>
            </a:r>
            <a:r>
              <a:rPr lang="en-US" dirty="0"/>
              <a:t> </a:t>
            </a:r>
            <a:r>
              <a:rPr lang="ru-RU" dirty="0"/>
              <a:t>)</a:t>
            </a:r>
            <a:r>
              <a:rPr lang="en-US" dirty="0"/>
              <a:t>;</a:t>
            </a:r>
            <a:br>
              <a:rPr lang="ru-RU" dirty="0"/>
            </a:br>
            <a:endParaRPr lang="ru-RU" dirty="0"/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849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 как же наследование и полиморфизм?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5577" y="1556792"/>
            <a:ext cx="7513600" cy="518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089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Класс Игра (вариант с отдельными классами Игроков)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5172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public void</a:t>
            </a:r>
            <a:r>
              <a:rPr lang="ru-RU" dirty="0"/>
              <a:t> </a:t>
            </a:r>
            <a:r>
              <a:rPr lang="ru-RU" dirty="0" err="1"/>
              <a:t>НачатьИгру</a:t>
            </a:r>
            <a:r>
              <a:rPr lang="ru-RU" dirty="0"/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ru-RU" dirty="0">
                <a:solidFill>
                  <a:srgbClr val="00B050"/>
                </a:solidFill>
              </a:rPr>
              <a:t>инициализация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Поле </a:t>
            </a:r>
            <a:r>
              <a:rPr lang="ru-RU" dirty="0" err="1"/>
              <a:t>игровоеПоле</a:t>
            </a:r>
            <a:r>
              <a:rPr lang="ru-RU" dirty="0"/>
              <a:t> = </a:t>
            </a:r>
            <a:r>
              <a:rPr lang="en-US" dirty="0">
                <a:solidFill>
                  <a:schemeClr val="accent1"/>
                </a:solidFill>
              </a:rPr>
              <a:t>new</a:t>
            </a:r>
            <a:r>
              <a:rPr lang="en-US" dirty="0"/>
              <a:t> </a:t>
            </a:r>
            <a:r>
              <a:rPr lang="ru-RU" dirty="0"/>
              <a:t>Поле();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b="1" dirty="0">
                <a:solidFill>
                  <a:srgbClr val="00B050"/>
                </a:solidFill>
              </a:rPr>
              <a:t>//</a:t>
            </a:r>
            <a:r>
              <a:rPr lang="ru-RU" b="1" dirty="0">
                <a:solidFill>
                  <a:srgbClr val="00B050"/>
                </a:solidFill>
              </a:rPr>
              <a:t>убрали зависимость от </a:t>
            </a:r>
            <a:r>
              <a:rPr lang="ru-RU" b="1" dirty="0" err="1">
                <a:solidFill>
                  <a:srgbClr val="00B050"/>
                </a:solidFill>
              </a:rPr>
              <a:t>энума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b="1" dirty="0"/>
              <a:t>	</a:t>
            </a:r>
            <a:r>
              <a:rPr lang="ru-RU" b="1" dirty="0" err="1"/>
              <a:t>ИгрокКрестиком</a:t>
            </a:r>
            <a:r>
              <a:rPr lang="ru-RU" b="1" dirty="0"/>
              <a:t> крестик = </a:t>
            </a:r>
            <a:r>
              <a:rPr lang="en-US" b="1" dirty="0">
                <a:solidFill>
                  <a:schemeClr val="accent1"/>
                </a:solidFill>
              </a:rPr>
              <a:t>new</a:t>
            </a:r>
            <a:r>
              <a:rPr lang="en-US" b="1" dirty="0"/>
              <a:t> </a:t>
            </a:r>
            <a:r>
              <a:rPr lang="ru-RU" b="1" dirty="0" err="1"/>
              <a:t>ИгрокКрестиком</a:t>
            </a:r>
            <a:r>
              <a:rPr lang="ru-RU" b="1" dirty="0"/>
              <a:t>(</a:t>
            </a:r>
            <a:r>
              <a:rPr lang="en-US" b="1" dirty="0">
                <a:solidFill>
                  <a:schemeClr val="accent1"/>
                </a:solidFill>
              </a:rPr>
              <a:t>this</a:t>
            </a:r>
            <a:r>
              <a:rPr lang="ru-RU" b="1" dirty="0"/>
              <a:t>); 	</a:t>
            </a:r>
          </a:p>
          <a:p>
            <a:pPr marL="0" indent="0">
              <a:buNone/>
            </a:pPr>
            <a:r>
              <a:rPr lang="ru-RU" b="1" dirty="0"/>
              <a:t>	</a:t>
            </a:r>
            <a:r>
              <a:rPr lang="ru-RU" b="1" dirty="0" err="1"/>
              <a:t>ИгрокНоликом</a:t>
            </a:r>
            <a:r>
              <a:rPr lang="ru-RU" b="1" dirty="0"/>
              <a:t> нолик = </a:t>
            </a:r>
            <a:r>
              <a:rPr lang="en-US" b="1" dirty="0">
                <a:solidFill>
                  <a:schemeClr val="accent1"/>
                </a:solidFill>
              </a:rPr>
              <a:t>new</a:t>
            </a:r>
            <a:r>
              <a:rPr lang="en-US" b="1" dirty="0"/>
              <a:t> </a:t>
            </a:r>
            <a:r>
              <a:rPr lang="ru-RU" b="1" dirty="0" err="1"/>
              <a:t>ИгрокНоликом</a:t>
            </a:r>
            <a:r>
              <a:rPr lang="ru-RU" b="1" dirty="0"/>
              <a:t>(</a:t>
            </a:r>
            <a:r>
              <a:rPr lang="en-US" b="1" dirty="0">
                <a:solidFill>
                  <a:schemeClr val="accent1"/>
                </a:solidFill>
              </a:rPr>
              <a:t>this</a:t>
            </a:r>
            <a:r>
              <a:rPr lang="ru-RU" b="1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Игрок </a:t>
            </a:r>
            <a:r>
              <a:rPr lang="ru-RU" dirty="0" err="1"/>
              <a:t>текущийИгрок</a:t>
            </a:r>
            <a:r>
              <a:rPr lang="ru-RU" dirty="0"/>
              <a:t> = крестик; 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ru-RU" dirty="0">
                <a:solidFill>
                  <a:srgbClr val="00B050"/>
                </a:solidFill>
              </a:rPr>
              <a:t>Крестик ходит первым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>
                <a:solidFill>
                  <a:schemeClr val="accent1"/>
                </a:solidFill>
              </a:rPr>
              <a:t>do</a:t>
            </a:r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ru-RU" dirty="0">
                <a:solidFill>
                  <a:srgbClr val="00B050"/>
                </a:solidFill>
              </a:rPr>
              <a:t>основной цикл игры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ru-RU" dirty="0" err="1"/>
              <a:t>текущийИгрок.СделатьХод</a:t>
            </a:r>
            <a:r>
              <a:rPr lang="ru-RU" dirty="0"/>
              <a:t>();</a:t>
            </a:r>
          </a:p>
          <a:p>
            <a:pPr marL="0" indent="0">
              <a:buNone/>
            </a:pPr>
            <a:r>
              <a:rPr lang="ru-RU" dirty="0"/>
              <a:t>		</a:t>
            </a:r>
            <a:r>
              <a:rPr lang="ru-RU" dirty="0" err="1"/>
              <a:t>текущийИгрок</a:t>
            </a:r>
            <a:r>
              <a:rPr lang="ru-RU" dirty="0"/>
              <a:t> = </a:t>
            </a:r>
            <a:r>
              <a:rPr lang="ru-RU" dirty="0" err="1"/>
              <a:t>текущийИгрок</a:t>
            </a:r>
            <a:r>
              <a:rPr lang="ru-RU" dirty="0"/>
              <a:t> == крестик ? </a:t>
            </a:r>
          </a:p>
          <a:p>
            <a:pPr marL="0" indent="0">
              <a:buNone/>
            </a:pPr>
            <a:r>
              <a:rPr lang="ru-RU" dirty="0"/>
              <a:t>			нолик : крестик 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ru-RU" dirty="0">
                <a:solidFill>
                  <a:srgbClr val="00B050"/>
                </a:solidFill>
              </a:rPr>
              <a:t>меняем текущего</a:t>
            </a:r>
          </a:p>
          <a:p>
            <a:pPr marL="0" indent="0">
              <a:buNone/>
            </a:pPr>
            <a:r>
              <a:rPr lang="en-US" dirty="0"/>
              <a:t>	} </a:t>
            </a:r>
            <a:r>
              <a:rPr lang="en-US" dirty="0">
                <a:solidFill>
                  <a:schemeClr val="accent1"/>
                </a:solidFill>
              </a:rPr>
              <a:t>while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 </a:t>
            </a:r>
            <a:r>
              <a:rPr lang="ru-RU" dirty="0"/>
              <a:t>!</a:t>
            </a:r>
            <a:r>
              <a:rPr lang="ru-RU" dirty="0" err="1"/>
              <a:t>ИгровоеПоле.ЕстьЛиПолнаяЛиния</a:t>
            </a:r>
            <a:r>
              <a:rPr lang="ru-RU" dirty="0"/>
              <a:t>()</a:t>
            </a:r>
            <a:r>
              <a:rPr lang="en-US" dirty="0"/>
              <a:t> </a:t>
            </a:r>
            <a:r>
              <a:rPr lang="ru-RU" dirty="0"/>
              <a:t>)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sz="3300" dirty="0">
                <a:solidFill>
                  <a:srgbClr val="00B050"/>
                </a:solidFill>
              </a:rPr>
              <a:t>//</a:t>
            </a:r>
            <a:r>
              <a:rPr lang="ru-RU" sz="3300" dirty="0">
                <a:solidFill>
                  <a:srgbClr val="00B050"/>
                </a:solidFill>
              </a:rPr>
              <a:t>сообщаем </a:t>
            </a:r>
            <a:r>
              <a:rPr lang="en-US" sz="3300" dirty="0">
                <a:solidFill>
                  <a:srgbClr val="00B050"/>
                </a:solidFill>
              </a:rPr>
              <a:t> </a:t>
            </a:r>
            <a:r>
              <a:rPr lang="ru-RU" sz="3300" dirty="0">
                <a:solidFill>
                  <a:srgbClr val="00B050"/>
                </a:solidFill>
              </a:rPr>
              <a:t>игрокам результат – код пропущен для краткости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71163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Неоптимальный вариант с наследованием (не делайте так)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Класс </a:t>
            </a:r>
            <a:r>
              <a:rPr lang="ru-RU" dirty="0" err="1"/>
              <a:t>ИгрокКрестиком</a:t>
            </a:r>
            <a:endParaRPr lang="ru-RU" dirty="0"/>
          </a:p>
          <a:p>
            <a:pPr marL="40005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public </a:t>
            </a:r>
            <a:r>
              <a:rPr lang="ru-RU" dirty="0"/>
              <a:t>Ход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ru-RU" dirty="0" err="1"/>
              <a:t>СделатьХод</a:t>
            </a:r>
            <a:r>
              <a:rPr lang="ru-RU" dirty="0"/>
              <a:t>()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{</a:t>
            </a:r>
            <a:endParaRPr lang="ru-RU" dirty="0"/>
          </a:p>
          <a:p>
            <a:pPr marL="400050" lvl="1" indent="0">
              <a:buNone/>
            </a:pPr>
            <a:r>
              <a:rPr lang="ru-RU" dirty="0"/>
              <a:t>	</a:t>
            </a:r>
            <a:r>
              <a:rPr lang="ru-RU" b="1" dirty="0"/>
              <a:t>Знак </a:t>
            </a:r>
            <a:r>
              <a:rPr lang="ru-RU" b="1" dirty="0" err="1"/>
              <a:t>мойЗнак</a:t>
            </a:r>
            <a:r>
              <a:rPr lang="ru-RU" b="1" dirty="0"/>
              <a:t> = </a:t>
            </a:r>
            <a:r>
              <a:rPr lang="ru-RU" b="1" dirty="0" err="1"/>
              <a:t>Знак.Крестик</a:t>
            </a:r>
            <a:r>
              <a:rPr lang="ru-RU" b="1" dirty="0"/>
              <a:t>;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bool</a:t>
            </a:r>
            <a:r>
              <a:rPr lang="en-US" dirty="0"/>
              <a:t> success;</a:t>
            </a:r>
            <a:r>
              <a:rPr lang="ru-RU" dirty="0"/>
              <a:t> 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do </a:t>
            </a:r>
          </a:p>
          <a:p>
            <a:pPr marL="400050" lvl="1" indent="0">
              <a:buNone/>
            </a:pPr>
            <a:r>
              <a:rPr lang="en-US" dirty="0"/>
              <a:t>	{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ru-RU" dirty="0"/>
              <a:t>	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X</a:t>
            </a:r>
            <a:r>
              <a:rPr lang="ru-RU" dirty="0"/>
              <a:t> =</a:t>
            </a:r>
            <a:r>
              <a:rPr lang="en-US" dirty="0"/>
              <a:t> </a:t>
            </a:r>
            <a:r>
              <a:rPr lang="ru-RU" dirty="0" err="1"/>
              <a:t>ПолучитьОтПользователя</a:t>
            </a:r>
            <a:r>
              <a:rPr lang="en-US" dirty="0"/>
              <a:t>X();</a:t>
            </a:r>
          </a:p>
          <a:p>
            <a:pPr marL="400050" lvl="1" indent="0">
              <a:buNone/>
            </a:pPr>
            <a:r>
              <a:rPr lang="ru-RU" dirty="0"/>
              <a:t>	</a:t>
            </a:r>
            <a:r>
              <a:rPr lang="en-US" dirty="0"/>
              <a:t>	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Y</a:t>
            </a:r>
            <a:r>
              <a:rPr lang="ru-RU" dirty="0"/>
              <a:t> =</a:t>
            </a:r>
            <a:r>
              <a:rPr lang="en-US" dirty="0"/>
              <a:t> </a:t>
            </a:r>
            <a:r>
              <a:rPr lang="ru-RU" dirty="0" err="1"/>
              <a:t>ПолучитьОтПользователя</a:t>
            </a:r>
            <a:r>
              <a:rPr lang="en-US" dirty="0"/>
              <a:t>Y();</a:t>
            </a:r>
            <a:endParaRPr lang="ru-RU" dirty="0"/>
          </a:p>
          <a:p>
            <a:pPr marL="400050" lvl="1" indent="0">
              <a:buNone/>
            </a:pPr>
            <a:r>
              <a:rPr lang="en-US" dirty="0"/>
              <a:t>		success = </a:t>
            </a:r>
            <a:r>
              <a:rPr lang="ru-RU" dirty="0" err="1"/>
              <a:t>ТекущаяИгра.ПолучитьПоле</a:t>
            </a:r>
            <a:r>
              <a:rPr lang="ru-RU" dirty="0"/>
              <a:t>().</a:t>
            </a:r>
            <a:br>
              <a:rPr lang="en-US" dirty="0"/>
            </a:br>
            <a:r>
              <a:rPr lang="en-US" dirty="0"/>
              <a:t>			</a:t>
            </a:r>
            <a:r>
              <a:rPr lang="ru-RU" dirty="0" err="1"/>
              <a:t>ПолучитьКлетку</a:t>
            </a:r>
            <a:r>
              <a:rPr lang="ru-RU" dirty="0"/>
              <a:t>(</a:t>
            </a:r>
            <a:r>
              <a:rPr lang="en-US" dirty="0"/>
              <a:t>X,Y</a:t>
            </a:r>
            <a:r>
              <a:rPr lang="ru-RU" dirty="0"/>
              <a:t>)</a:t>
            </a:r>
            <a:r>
              <a:rPr lang="en-US" dirty="0"/>
              <a:t>.</a:t>
            </a:r>
            <a:r>
              <a:rPr lang="ru-RU" dirty="0"/>
              <a:t>Поставить(</a:t>
            </a:r>
            <a:r>
              <a:rPr lang="ru-RU" b="1" dirty="0" err="1"/>
              <a:t>мойЗнак</a:t>
            </a:r>
            <a:r>
              <a:rPr lang="ru-RU" dirty="0"/>
              <a:t>))</a:t>
            </a:r>
            <a:r>
              <a:rPr lang="en-US" dirty="0"/>
              <a:t>;</a:t>
            </a:r>
            <a:endParaRPr lang="ru-RU" dirty="0"/>
          </a:p>
          <a:p>
            <a:pPr marL="400050" lvl="1" indent="0">
              <a:buNone/>
            </a:pPr>
            <a:r>
              <a:rPr lang="en-US" dirty="0"/>
              <a:t>	} </a:t>
            </a: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(!success);</a:t>
            </a:r>
            <a:r>
              <a:rPr lang="ru-RU" dirty="0"/>
              <a:t> </a:t>
            </a:r>
          </a:p>
          <a:p>
            <a:pPr marL="400050" lvl="1" indent="0">
              <a:buNone/>
            </a:pPr>
            <a:r>
              <a:rPr lang="ru-RU" dirty="0"/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</a:t>
            </a:r>
            <a:r>
              <a:rPr lang="ru-RU" dirty="0"/>
              <a:t>Ход(</a:t>
            </a:r>
            <a:r>
              <a:rPr lang="en-US" dirty="0"/>
              <a:t>X, Y, </a:t>
            </a:r>
            <a:r>
              <a:rPr lang="ru-RU" b="1" dirty="0" err="1"/>
              <a:t>мойЗнак</a:t>
            </a:r>
            <a:r>
              <a:rPr lang="ru-RU" dirty="0"/>
              <a:t>)</a:t>
            </a:r>
            <a:r>
              <a:rPr lang="en-US" b="1" dirty="0"/>
              <a:t>;</a:t>
            </a:r>
          </a:p>
          <a:p>
            <a:pPr marL="400050" lvl="1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457200" indent="-457200"/>
            <a:r>
              <a:rPr lang="ru-RU" dirty="0"/>
              <a:t>Класс </a:t>
            </a:r>
            <a:r>
              <a:rPr lang="ru-RU" dirty="0" err="1"/>
              <a:t>ИгрокНоликом</a:t>
            </a:r>
            <a:r>
              <a:rPr lang="ru-RU" dirty="0"/>
              <a:t> – аналогичен. </a:t>
            </a:r>
            <a:r>
              <a:rPr lang="ru-RU" b="1" dirty="0"/>
              <a:t>Повторение кода – это плохо. </a:t>
            </a:r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246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Действующие лица (ДЛ)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Крайне важно правильно выделить ДЛ</a:t>
            </a:r>
          </a:p>
          <a:p>
            <a:pPr lvl="1"/>
            <a:r>
              <a:rPr lang="ru-RU" dirty="0"/>
              <a:t>Экстремумы:</a:t>
            </a:r>
          </a:p>
          <a:p>
            <a:pPr lvl="2"/>
            <a:r>
              <a:rPr lang="ru-RU" dirty="0"/>
              <a:t>1 ДЛ – «Внешний мир»</a:t>
            </a:r>
          </a:p>
          <a:p>
            <a:pPr lvl="2"/>
            <a:r>
              <a:rPr lang="ru-RU" dirty="0"/>
              <a:t>по 1 ДЛ на каждый вариант использования</a:t>
            </a:r>
          </a:p>
          <a:p>
            <a:pPr lvl="1"/>
            <a:r>
              <a:rPr lang="ru-RU" dirty="0"/>
              <a:t>Формального критерия выделения ДЛ нет</a:t>
            </a:r>
          </a:p>
          <a:p>
            <a:pPr lvl="1"/>
            <a:r>
              <a:rPr lang="ru-RU" dirty="0"/>
              <a:t>Неформальные критерии:</a:t>
            </a:r>
          </a:p>
          <a:p>
            <a:pPr lvl="2"/>
            <a:r>
              <a:rPr lang="ru-RU" dirty="0"/>
              <a:t>действующие лица находятся вне проектируемой системы (или рассматриваемой части системы)</a:t>
            </a:r>
          </a:p>
          <a:p>
            <a:pPr lvl="2"/>
            <a:r>
              <a:rPr lang="ru-RU" dirty="0"/>
              <a:t>отдельные ДЛ для понятных заранее категорий пользователей</a:t>
            </a:r>
          </a:p>
          <a:p>
            <a:pPr lvl="3"/>
            <a:r>
              <a:rPr lang="ru-RU" dirty="0"/>
              <a:t>пользователи участвуют в разных (независимых) бизнес-процессах;</a:t>
            </a:r>
          </a:p>
          <a:p>
            <a:pPr lvl="3"/>
            <a:r>
              <a:rPr lang="ru-RU" dirty="0"/>
              <a:t>пользователи имеют различные права на выполнение действий и доступ к информации;</a:t>
            </a:r>
          </a:p>
          <a:p>
            <a:pPr lvl="3"/>
            <a:r>
              <a:rPr lang="ru-RU" dirty="0"/>
              <a:t>пользователи взаимодействуют с системой в разных режимах: от случая к случаю, регулярно, постоянно.</a:t>
            </a:r>
          </a:p>
          <a:p>
            <a:pPr lvl="2"/>
            <a:r>
              <a:rPr lang="ru-RU" dirty="0"/>
              <a:t>отдельные ДЛ для внешних программных и аппаратных средств (если система взаимодействует с таковыми)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557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Улучшаем дизайн – убираем дублирование</a:t>
            </a:r>
            <a:endParaRPr lang="en-US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0445" y="1417638"/>
            <a:ext cx="7663110" cy="528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402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Оптимизированный вариант с наследованием.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55000" lnSpcReduction="20000"/>
          </a:bodyPr>
          <a:lstStyle/>
          <a:p>
            <a:pPr marL="457200" indent="-457200"/>
            <a:r>
              <a:rPr lang="ru-RU" dirty="0"/>
              <a:t>Абстрактный класс Игрок		</a:t>
            </a:r>
            <a:endParaRPr lang="en-US" dirty="0"/>
          </a:p>
          <a:p>
            <a:pPr marL="400050" lvl="1" indent="0">
              <a:buNone/>
            </a:pPr>
            <a:endParaRPr lang="ru-RU" b="1" dirty="0">
              <a:solidFill>
                <a:schemeClr val="accent1"/>
              </a:solidFill>
            </a:endParaRPr>
          </a:p>
          <a:p>
            <a:pPr marL="400050" lvl="1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private </a:t>
            </a:r>
            <a:r>
              <a:rPr lang="ru-RU" b="1" dirty="0"/>
              <a:t>Знак</a:t>
            </a:r>
            <a:r>
              <a:rPr lang="ru-RU" b="1" dirty="0">
                <a:solidFill>
                  <a:schemeClr val="accent1"/>
                </a:solidFill>
              </a:rPr>
              <a:t> </a:t>
            </a:r>
            <a:r>
              <a:rPr lang="ru-RU" b="1" dirty="0" err="1"/>
              <a:t>МойЗнак</a:t>
            </a:r>
            <a:r>
              <a:rPr lang="ru-RU" b="1" dirty="0"/>
              <a:t>()</a:t>
            </a:r>
            <a:r>
              <a:rPr lang="en-US" b="1" dirty="0"/>
              <a:t> </a:t>
            </a:r>
            <a:r>
              <a:rPr lang="ru-RU" b="1" dirty="0"/>
              <a:t>=0</a:t>
            </a:r>
            <a:r>
              <a:rPr lang="en-US" b="1" dirty="0"/>
              <a:t>; </a:t>
            </a:r>
            <a:r>
              <a:rPr lang="en-US" b="1" dirty="0">
                <a:solidFill>
                  <a:srgbClr val="00B050"/>
                </a:solidFill>
              </a:rPr>
              <a:t>//</a:t>
            </a:r>
            <a:r>
              <a:rPr lang="ru-RU" b="1" dirty="0">
                <a:solidFill>
                  <a:srgbClr val="00B050"/>
                </a:solidFill>
              </a:rPr>
              <a:t>чисто виртуальный метод</a:t>
            </a:r>
            <a:endParaRPr lang="en-US" b="1" dirty="0"/>
          </a:p>
          <a:p>
            <a:pPr marL="40005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public </a:t>
            </a:r>
            <a:r>
              <a:rPr lang="ru-RU" dirty="0"/>
              <a:t>Ход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ru-RU" dirty="0" err="1"/>
              <a:t>СделатьХод</a:t>
            </a:r>
            <a:r>
              <a:rPr lang="ru-RU" dirty="0"/>
              <a:t>()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{</a:t>
            </a:r>
            <a:endParaRPr lang="ru-RU" dirty="0"/>
          </a:p>
          <a:p>
            <a:pPr marL="400050" lvl="1" indent="0">
              <a:buNone/>
            </a:pPr>
            <a:r>
              <a:rPr lang="ru-RU" dirty="0"/>
              <a:t>	</a:t>
            </a:r>
            <a:r>
              <a:rPr lang="ru-RU" b="1" dirty="0"/>
              <a:t>Знак </a:t>
            </a:r>
            <a:r>
              <a:rPr lang="ru-RU" b="1" dirty="0" err="1"/>
              <a:t>мойЗнак</a:t>
            </a:r>
            <a:r>
              <a:rPr lang="ru-RU" b="1" dirty="0"/>
              <a:t> = </a:t>
            </a:r>
            <a:r>
              <a:rPr lang="ru-RU" b="1" dirty="0" err="1"/>
              <a:t>МойЗнак</a:t>
            </a:r>
            <a:r>
              <a:rPr lang="ru-RU" b="1" dirty="0"/>
              <a:t>() ;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bool</a:t>
            </a:r>
            <a:r>
              <a:rPr lang="en-US" dirty="0"/>
              <a:t> success;</a:t>
            </a:r>
            <a:r>
              <a:rPr lang="ru-RU" dirty="0"/>
              <a:t> 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do </a:t>
            </a:r>
          </a:p>
          <a:p>
            <a:pPr marL="400050" lvl="1" indent="0">
              <a:buNone/>
            </a:pPr>
            <a:r>
              <a:rPr lang="en-US" dirty="0"/>
              <a:t>	{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ru-RU" dirty="0"/>
              <a:t>	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X</a:t>
            </a:r>
            <a:r>
              <a:rPr lang="ru-RU" dirty="0"/>
              <a:t> =</a:t>
            </a:r>
            <a:r>
              <a:rPr lang="en-US" dirty="0"/>
              <a:t> </a:t>
            </a:r>
            <a:r>
              <a:rPr lang="ru-RU" dirty="0" err="1"/>
              <a:t>ПолучитьОтПользователя</a:t>
            </a:r>
            <a:r>
              <a:rPr lang="en-US" dirty="0"/>
              <a:t>X();</a:t>
            </a:r>
          </a:p>
          <a:p>
            <a:pPr marL="400050" lvl="1" indent="0">
              <a:buNone/>
            </a:pPr>
            <a:r>
              <a:rPr lang="ru-RU" dirty="0"/>
              <a:t>	</a:t>
            </a:r>
            <a:r>
              <a:rPr lang="en-US" dirty="0"/>
              <a:t>	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Y</a:t>
            </a:r>
            <a:r>
              <a:rPr lang="ru-RU" dirty="0"/>
              <a:t> =</a:t>
            </a:r>
            <a:r>
              <a:rPr lang="en-US" dirty="0"/>
              <a:t> </a:t>
            </a:r>
            <a:r>
              <a:rPr lang="ru-RU" dirty="0" err="1"/>
              <a:t>ПолучитьОтПользователя</a:t>
            </a:r>
            <a:r>
              <a:rPr lang="en-US" dirty="0"/>
              <a:t>Y();</a:t>
            </a:r>
            <a:endParaRPr lang="ru-RU" dirty="0"/>
          </a:p>
          <a:p>
            <a:pPr marL="400050" lvl="1" indent="0">
              <a:buNone/>
            </a:pPr>
            <a:r>
              <a:rPr lang="en-US" dirty="0"/>
              <a:t>		success = </a:t>
            </a:r>
            <a:r>
              <a:rPr lang="ru-RU" dirty="0" err="1"/>
              <a:t>ТекущаяИгра.ПолучитьПоле</a:t>
            </a:r>
            <a:r>
              <a:rPr lang="ru-RU" dirty="0"/>
              <a:t>().</a:t>
            </a:r>
            <a:br>
              <a:rPr lang="en-US" dirty="0"/>
            </a:br>
            <a:r>
              <a:rPr lang="en-US" dirty="0"/>
              <a:t>			</a:t>
            </a:r>
            <a:r>
              <a:rPr lang="ru-RU" dirty="0" err="1"/>
              <a:t>ПолучитьКлетку</a:t>
            </a:r>
            <a:r>
              <a:rPr lang="ru-RU" dirty="0"/>
              <a:t>(</a:t>
            </a:r>
            <a:r>
              <a:rPr lang="en-US" dirty="0"/>
              <a:t>X,Y</a:t>
            </a:r>
            <a:r>
              <a:rPr lang="ru-RU" dirty="0"/>
              <a:t>)</a:t>
            </a:r>
            <a:r>
              <a:rPr lang="en-US" dirty="0"/>
              <a:t>.</a:t>
            </a:r>
            <a:r>
              <a:rPr lang="ru-RU" dirty="0"/>
              <a:t>Поставить(</a:t>
            </a:r>
            <a:r>
              <a:rPr lang="ru-RU" b="1" dirty="0" err="1"/>
              <a:t>мойЗнак</a:t>
            </a:r>
            <a:r>
              <a:rPr lang="ru-RU" dirty="0"/>
              <a:t>))</a:t>
            </a:r>
            <a:r>
              <a:rPr lang="en-US" dirty="0"/>
              <a:t>;</a:t>
            </a:r>
            <a:endParaRPr lang="ru-RU" dirty="0"/>
          </a:p>
          <a:p>
            <a:pPr marL="400050" lvl="1" indent="0">
              <a:buNone/>
            </a:pPr>
            <a:r>
              <a:rPr lang="en-US" dirty="0"/>
              <a:t>	} </a:t>
            </a: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(!success);</a:t>
            </a:r>
            <a:r>
              <a:rPr lang="ru-RU" dirty="0"/>
              <a:t> </a:t>
            </a:r>
          </a:p>
          <a:p>
            <a:pPr marL="400050" lvl="1" indent="0">
              <a:buNone/>
            </a:pPr>
            <a:r>
              <a:rPr lang="ru-RU" dirty="0"/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</a:t>
            </a:r>
            <a:r>
              <a:rPr lang="ru-RU" dirty="0"/>
              <a:t>Ход(</a:t>
            </a:r>
            <a:r>
              <a:rPr lang="en-US" dirty="0"/>
              <a:t>X, Y, </a:t>
            </a:r>
            <a:r>
              <a:rPr lang="ru-RU" b="1" dirty="0" err="1"/>
              <a:t>мойЗнак</a:t>
            </a:r>
            <a:r>
              <a:rPr lang="ru-RU" dirty="0"/>
              <a:t>)</a:t>
            </a:r>
            <a:r>
              <a:rPr lang="en-US" b="1" dirty="0"/>
              <a:t>;</a:t>
            </a:r>
          </a:p>
          <a:p>
            <a:pPr marL="400050" lvl="1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457200" indent="-457200"/>
            <a:r>
              <a:rPr lang="ru-RU" dirty="0"/>
              <a:t>Класс </a:t>
            </a:r>
            <a:r>
              <a:rPr lang="ru-RU" dirty="0" err="1"/>
              <a:t>ИгрокКрестиком</a:t>
            </a:r>
            <a:endParaRPr lang="en-US" dirty="0"/>
          </a:p>
          <a:p>
            <a:pPr marL="400050" lvl="1" indent="0">
              <a:buNone/>
            </a:pPr>
            <a:endParaRPr lang="ru-RU" dirty="0"/>
          </a:p>
          <a:p>
            <a:pPr marL="400050" lvl="1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private </a:t>
            </a:r>
            <a:r>
              <a:rPr lang="ru-RU" b="1" dirty="0"/>
              <a:t>Знак</a:t>
            </a:r>
            <a:r>
              <a:rPr lang="ru-RU" b="1" dirty="0">
                <a:solidFill>
                  <a:schemeClr val="accent1"/>
                </a:solidFill>
              </a:rPr>
              <a:t> </a:t>
            </a:r>
            <a:r>
              <a:rPr lang="ru-RU" b="1" dirty="0" err="1"/>
              <a:t>МойЗнак</a:t>
            </a:r>
            <a:r>
              <a:rPr lang="ru-RU" b="1" dirty="0"/>
              <a:t>()</a:t>
            </a:r>
            <a:r>
              <a:rPr lang="en-US" b="1" dirty="0"/>
              <a:t> { </a:t>
            </a:r>
            <a:r>
              <a:rPr lang="en-US" b="1" dirty="0">
                <a:solidFill>
                  <a:srgbClr val="0070C0"/>
                </a:solidFill>
              </a:rPr>
              <a:t>return</a:t>
            </a:r>
            <a:r>
              <a:rPr lang="en-US" b="1" dirty="0"/>
              <a:t> </a:t>
            </a:r>
            <a:r>
              <a:rPr lang="ru-RU" b="1" dirty="0" err="1"/>
              <a:t>Знак.Крестик</a:t>
            </a:r>
            <a:r>
              <a:rPr lang="ru-RU" b="1" dirty="0"/>
              <a:t>; </a:t>
            </a:r>
            <a:r>
              <a:rPr lang="en-US" b="1" dirty="0"/>
              <a:t>}</a:t>
            </a:r>
          </a:p>
          <a:p>
            <a:pPr marL="40005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68732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Убираем нарушение принципа Деметры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6600" y="1421259"/>
            <a:ext cx="7490800" cy="516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942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Убираем нарушение принципа Деметры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525963"/>
          </a:xfrm>
        </p:spPr>
        <p:txBody>
          <a:bodyPr>
            <a:normAutofit fontScale="62500" lnSpcReduction="20000"/>
          </a:bodyPr>
          <a:lstStyle/>
          <a:p>
            <a:pPr marL="40005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public </a:t>
            </a:r>
            <a:r>
              <a:rPr lang="ru-RU" dirty="0"/>
              <a:t>Ход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ru-RU" dirty="0" err="1"/>
              <a:t>СделатьХод</a:t>
            </a:r>
            <a:r>
              <a:rPr lang="ru-RU" dirty="0"/>
              <a:t>()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{</a:t>
            </a:r>
            <a:endParaRPr lang="ru-RU" dirty="0"/>
          </a:p>
          <a:p>
            <a:pPr marL="400050" lvl="1" indent="0">
              <a:buNone/>
            </a:pPr>
            <a:r>
              <a:rPr lang="ru-RU" dirty="0"/>
              <a:t>	</a:t>
            </a:r>
            <a:r>
              <a:rPr lang="ru-RU" b="1" dirty="0"/>
              <a:t>Знак </a:t>
            </a:r>
            <a:r>
              <a:rPr lang="ru-RU" b="1" dirty="0" err="1"/>
              <a:t>мойЗнак</a:t>
            </a:r>
            <a:r>
              <a:rPr lang="ru-RU" b="1" dirty="0"/>
              <a:t> = </a:t>
            </a:r>
            <a:r>
              <a:rPr lang="ru-RU" b="1" dirty="0" err="1"/>
              <a:t>МойЗнак</a:t>
            </a:r>
            <a:r>
              <a:rPr lang="ru-RU" b="1" dirty="0"/>
              <a:t>() ;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bool</a:t>
            </a:r>
            <a:r>
              <a:rPr lang="en-US" dirty="0"/>
              <a:t> success;</a:t>
            </a:r>
            <a:r>
              <a:rPr lang="ru-RU" dirty="0"/>
              <a:t> 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do </a:t>
            </a:r>
          </a:p>
          <a:p>
            <a:pPr marL="400050" lvl="1" indent="0">
              <a:buNone/>
            </a:pPr>
            <a:r>
              <a:rPr lang="en-US" dirty="0"/>
              <a:t>	{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ru-RU" dirty="0"/>
              <a:t>	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X</a:t>
            </a:r>
            <a:r>
              <a:rPr lang="ru-RU" dirty="0"/>
              <a:t> =</a:t>
            </a:r>
            <a:r>
              <a:rPr lang="en-US" dirty="0"/>
              <a:t> </a:t>
            </a:r>
            <a:r>
              <a:rPr lang="ru-RU" dirty="0" err="1"/>
              <a:t>ПолучитьОтПользователя</a:t>
            </a:r>
            <a:r>
              <a:rPr lang="en-US" dirty="0"/>
              <a:t>X();</a:t>
            </a:r>
          </a:p>
          <a:p>
            <a:pPr marL="400050" lvl="1" indent="0">
              <a:buNone/>
            </a:pPr>
            <a:r>
              <a:rPr lang="ru-RU" dirty="0"/>
              <a:t>	</a:t>
            </a:r>
            <a:r>
              <a:rPr lang="en-US" dirty="0"/>
              <a:t>	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Y</a:t>
            </a:r>
            <a:r>
              <a:rPr lang="ru-RU" dirty="0"/>
              <a:t> =</a:t>
            </a:r>
            <a:r>
              <a:rPr lang="en-US" dirty="0"/>
              <a:t> </a:t>
            </a:r>
            <a:r>
              <a:rPr lang="ru-RU" dirty="0" err="1"/>
              <a:t>ПолучитьОтПользователя</a:t>
            </a:r>
            <a:r>
              <a:rPr lang="en-US" dirty="0"/>
              <a:t>Y();</a:t>
            </a:r>
            <a:endParaRPr lang="ru-RU" dirty="0"/>
          </a:p>
          <a:p>
            <a:pPr marL="40005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		/*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		success = </a:t>
            </a:r>
            <a:r>
              <a:rPr lang="ru-RU" dirty="0" err="1">
                <a:solidFill>
                  <a:srgbClr val="00B050"/>
                </a:solidFill>
              </a:rPr>
              <a:t>ТекущаяИгра.ПолучитьПоле</a:t>
            </a:r>
            <a:r>
              <a:rPr lang="ru-RU" dirty="0">
                <a:solidFill>
                  <a:srgbClr val="00B050"/>
                </a:solidFill>
              </a:rPr>
              <a:t>().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			</a:t>
            </a:r>
            <a:r>
              <a:rPr lang="ru-RU" dirty="0" err="1">
                <a:solidFill>
                  <a:srgbClr val="00B050"/>
                </a:solidFill>
              </a:rPr>
              <a:t>ПолучитьКлетку</a:t>
            </a:r>
            <a:r>
              <a:rPr lang="ru-RU" dirty="0">
                <a:solidFill>
                  <a:srgbClr val="00B050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X,Y</a:t>
            </a:r>
            <a:r>
              <a:rPr lang="ru-RU" dirty="0">
                <a:solidFill>
                  <a:srgbClr val="00B050"/>
                </a:solidFill>
              </a:rPr>
              <a:t>)</a:t>
            </a:r>
            <a:r>
              <a:rPr lang="en-US" dirty="0">
                <a:solidFill>
                  <a:srgbClr val="00B050"/>
                </a:solidFill>
              </a:rPr>
              <a:t>.</a:t>
            </a:r>
            <a:r>
              <a:rPr lang="ru-RU" dirty="0">
                <a:solidFill>
                  <a:srgbClr val="00B050"/>
                </a:solidFill>
              </a:rPr>
              <a:t>Поставить(</a:t>
            </a:r>
            <a:r>
              <a:rPr lang="ru-RU" dirty="0" err="1">
                <a:solidFill>
                  <a:srgbClr val="00B050"/>
                </a:solidFill>
              </a:rPr>
              <a:t>мойЗнак</a:t>
            </a:r>
            <a:r>
              <a:rPr lang="ru-RU" dirty="0">
                <a:solidFill>
                  <a:srgbClr val="00B050"/>
                </a:solidFill>
              </a:rPr>
              <a:t>))</a:t>
            </a:r>
            <a:r>
              <a:rPr lang="en-US" dirty="0">
                <a:solidFill>
                  <a:srgbClr val="00B050"/>
                </a:solidFill>
              </a:rPr>
              <a:t>;</a:t>
            </a:r>
            <a:endParaRPr lang="ru-RU" dirty="0">
              <a:solidFill>
                <a:srgbClr val="00B05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		*/</a:t>
            </a:r>
          </a:p>
          <a:p>
            <a:pPr marL="400050" lvl="1" indent="0">
              <a:buNone/>
            </a:pPr>
            <a:r>
              <a:rPr lang="en-US" dirty="0"/>
              <a:t>		success = </a:t>
            </a:r>
            <a:r>
              <a:rPr lang="ru-RU" b="1" dirty="0" err="1"/>
              <a:t>ТекущаяИгра.ПопробоватьХод</a:t>
            </a:r>
            <a:r>
              <a:rPr lang="ru-RU" b="1" dirty="0"/>
              <a:t>(</a:t>
            </a:r>
            <a:r>
              <a:rPr lang="en-US" b="1" dirty="0"/>
              <a:t>X,Y</a:t>
            </a:r>
            <a:r>
              <a:rPr lang="ru-RU" b="1" dirty="0"/>
              <a:t>,</a:t>
            </a:r>
            <a:r>
              <a:rPr lang="ru-RU" b="1" dirty="0" err="1"/>
              <a:t>мойЗнак</a:t>
            </a:r>
            <a:r>
              <a:rPr lang="ru-RU" b="1" dirty="0"/>
              <a:t>))</a:t>
            </a:r>
            <a:r>
              <a:rPr lang="en-US" dirty="0"/>
              <a:t>;</a:t>
            </a:r>
            <a:endParaRPr lang="ru-RU" dirty="0"/>
          </a:p>
          <a:p>
            <a:pPr marL="400050" lvl="1" indent="0">
              <a:buNone/>
            </a:pPr>
            <a:r>
              <a:rPr lang="en-US" dirty="0"/>
              <a:t>	} </a:t>
            </a: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(!success);</a:t>
            </a:r>
            <a:r>
              <a:rPr lang="ru-RU" dirty="0"/>
              <a:t> </a:t>
            </a:r>
          </a:p>
          <a:p>
            <a:pPr marL="400050" lvl="1" indent="0">
              <a:buNone/>
            </a:pPr>
            <a:r>
              <a:rPr lang="ru-RU" dirty="0"/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</a:t>
            </a:r>
            <a:r>
              <a:rPr lang="ru-RU" dirty="0"/>
              <a:t>Ход(</a:t>
            </a:r>
            <a:r>
              <a:rPr lang="en-US" dirty="0"/>
              <a:t>X, Y, </a:t>
            </a:r>
            <a:r>
              <a:rPr lang="ru-RU" dirty="0" err="1"/>
              <a:t>мойЗнак</a:t>
            </a:r>
            <a:r>
              <a:rPr lang="ru-RU" dirty="0"/>
              <a:t>)</a:t>
            </a:r>
            <a:r>
              <a:rPr lang="en-US" b="1" dirty="0"/>
              <a:t>;</a:t>
            </a:r>
          </a:p>
          <a:p>
            <a:pPr marL="400050" lvl="1" indent="0">
              <a:buNone/>
            </a:pPr>
            <a:r>
              <a:rPr lang="en-US" dirty="0"/>
              <a:t>}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840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Убираем нарушение </a:t>
            </a:r>
            <a:r>
              <a:rPr lang="en-US" dirty="0"/>
              <a:t>SRP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1818" y="1196752"/>
            <a:ext cx="7960363" cy="556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Итерационность</a:t>
            </a:r>
            <a:r>
              <a:rPr lang="ru-RU" dirty="0"/>
              <a:t> процесса проектирования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Единственно верного решения НЕТ. Как нет предела совершенству.</a:t>
            </a:r>
          </a:p>
          <a:p>
            <a:r>
              <a:rPr lang="ru-RU" dirty="0"/>
              <a:t>Хорошая модель – модель готовая и к реализации, и к изменениям. Обычно это модель, построенная на основе предметной области.</a:t>
            </a:r>
          </a:p>
          <a:p>
            <a:r>
              <a:rPr lang="ru-RU" dirty="0"/>
              <a:t>Модель улучшается до тех пор, пока она не станет удовлетворять всем требованиям к системе. </a:t>
            </a:r>
          </a:p>
        </p:txBody>
      </p:sp>
      <p:pic>
        <p:nvPicPr>
          <p:cNvPr id="3086" name="Picture 14" descr="https://leantesting.com/resources/wp-content/uploads/2015/05/iterative-3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44824"/>
            <a:ext cx="3836177" cy="360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0083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остановиться?</a:t>
            </a:r>
            <a:endParaRPr lang="en-US" dirty="0"/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Когда модель становится реализуемой.</a:t>
            </a:r>
          </a:p>
          <a:p>
            <a:r>
              <a:rPr lang="ru-RU" dirty="0"/>
              <a:t>Когда модель покрывает все функциональные и нефункциональные требования к разрабатываемой системе.</a:t>
            </a:r>
          </a:p>
          <a:p>
            <a:r>
              <a:rPr lang="ru-RU" dirty="0"/>
              <a:t>Лучшее – враг хорошего (</a:t>
            </a:r>
            <a:r>
              <a:rPr lang="en-US" dirty="0" err="1"/>
              <a:t>Overengineering</a:t>
            </a:r>
            <a:r>
              <a:rPr lang="ru-RU" dirty="0"/>
              <a:t> или «</a:t>
            </a:r>
            <a:r>
              <a:rPr lang="ru-RU" dirty="0" err="1"/>
              <a:t>ООПухоль</a:t>
            </a:r>
            <a:r>
              <a:rPr lang="ru-RU" dirty="0"/>
              <a:t> мозга»)</a:t>
            </a:r>
          </a:p>
          <a:p>
            <a:r>
              <a:rPr lang="ru-RU" dirty="0"/>
              <a:t>Помним, что инструменты ООП – средства, а не цель.</a:t>
            </a:r>
          </a:p>
          <a:p>
            <a:endParaRPr lang="en-US" dirty="0"/>
          </a:p>
        </p:txBody>
      </p:sp>
      <p:pic>
        <p:nvPicPr>
          <p:cNvPr id="2050" name="Picture 2" descr="overengineered-header-333x25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060848"/>
            <a:ext cx="4412074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9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– Действующие лица</a:t>
            </a:r>
            <a:endParaRPr lang="en-US" dirty="0"/>
          </a:p>
        </p:txBody>
      </p:sp>
      <p:sp>
        <p:nvSpPr>
          <p:cNvPr id="6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ТЕХНИЧЕСКОЕ ЗАДАНИЕ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Информационная система «Отдел кадров» (сокращенно ИС ОК) предназначена для ввода, хранения и обработки информации о сотрудниках и движении кадров.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Система должна обеспечивать выполнение следующих основных функций: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1. Прием, перевод и увольнение сотрудников.</a:t>
            </a:r>
          </a:p>
          <a:p>
            <a:pPr marL="0" indent="0">
              <a:buNone/>
            </a:pPr>
            <a:r>
              <a:rPr lang="ru-RU" dirty="0"/>
              <a:t>2. Создание и ликвидация подразделений.</a:t>
            </a:r>
          </a:p>
          <a:p>
            <a:pPr marL="0" indent="0">
              <a:buNone/>
            </a:pPr>
            <a:r>
              <a:rPr lang="ru-RU" dirty="0"/>
              <a:t>3. Создание вакансий и сокращение должностей.</a:t>
            </a:r>
            <a:endParaRPr lang="en-US" dirty="0"/>
          </a:p>
        </p:txBody>
      </p:sp>
      <p:pic>
        <p:nvPicPr>
          <p:cNvPr id="7" name="Объект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07359" y="1600200"/>
            <a:ext cx="392028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4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использования (ВИ)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Выделение вариантов использования: </a:t>
            </a:r>
          </a:p>
          <a:p>
            <a:pPr lvl="1"/>
            <a:r>
              <a:rPr lang="ru-RU" dirty="0"/>
              <a:t>Среди всех последовательностей действий, которые могут произойти при работе приложения, выделяются такие, в результате которых получается </a:t>
            </a:r>
            <a:r>
              <a:rPr lang="ru-RU" b="1" dirty="0"/>
              <a:t>явно видимый </a:t>
            </a:r>
            <a:r>
              <a:rPr lang="ru-RU" dirty="0"/>
              <a:t>и </a:t>
            </a:r>
            <a:r>
              <a:rPr lang="ru-RU" b="1" dirty="0"/>
              <a:t>достаточно важный для действующего лица </a:t>
            </a:r>
            <a:r>
              <a:rPr lang="ru-RU" dirty="0"/>
              <a:t>результат.</a:t>
            </a:r>
            <a:endParaRPr lang="en-US" dirty="0"/>
          </a:p>
          <a:p>
            <a:pPr lvl="1"/>
            <a:r>
              <a:rPr lang="ru-RU" dirty="0"/>
              <a:t>Формальный методов нет</a:t>
            </a:r>
          </a:p>
          <a:p>
            <a:pPr lvl="1"/>
            <a:r>
              <a:rPr lang="ru-RU" dirty="0"/>
              <a:t>Неформальный метод:</a:t>
            </a:r>
          </a:p>
          <a:p>
            <a:pPr lvl="2"/>
            <a:r>
              <a:rPr lang="ru-RU" dirty="0"/>
              <a:t>поискать в тексте отглагольные существительные и глаголы с прямым дополнением: зачастую, в них зашифрованы варианты использования</a:t>
            </a:r>
          </a:p>
          <a:p>
            <a:r>
              <a:rPr lang="ru-RU" dirty="0"/>
              <a:t>Вариант использования != сценарию</a:t>
            </a:r>
          </a:p>
          <a:p>
            <a:pPr lvl="2"/>
            <a:r>
              <a:rPr lang="ru-RU" dirty="0"/>
              <a:t>Вариант использования может содержать набор сценариев, направленных на достижение одного результата.</a:t>
            </a:r>
          </a:p>
        </p:txBody>
      </p:sp>
    </p:spTree>
    <p:extLst>
      <p:ext uri="{BB962C8B-B14F-4D97-AF65-F5344CB8AC3E}">
        <p14:creationId xmlns:p14="http://schemas.microsoft.com/office/powerpoint/2010/main" val="178368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– Варианты использования</a:t>
            </a:r>
            <a:endParaRPr lang="en-US" dirty="0"/>
          </a:p>
        </p:txBody>
      </p:sp>
      <p:sp>
        <p:nvSpPr>
          <p:cNvPr id="6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322712" cy="499715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ТЕХНИЧЕСКОЕ ЗАДАНИЕ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Информационная система «Отдел кадров» (сокращенно ИС ОК) предназначена для ввода, хранения и обработки информации о сотрудниках и движении кадров.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Система должна обеспечивать выполнение следующих основных функций: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1. </a:t>
            </a:r>
            <a:r>
              <a:rPr lang="ru-RU" b="1" dirty="0"/>
              <a:t>Прием</a:t>
            </a:r>
            <a:r>
              <a:rPr lang="ru-RU" dirty="0"/>
              <a:t>, </a:t>
            </a:r>
            <a:r>
              <a:rPr lang="ru-RU" b="1" dirty="0"/>
              <a:t>перевод</a:t>
            </a:r>
            <a:r>
              <a:rPr lang="ru-RU" dirty="0"/>
              <a:t> и </a:t>
            </a:r>
            <a:r>
              <a:rPr lang="ru-RU" b="1" dirty="0"/>
              <a:t>увольнение</a:t>
            </a:r>
            <a:r>
              <a:rPr lang="ru-RU" dirty="0"/>
              <a:t> </a:t>
            </a:r>
            <a:r>
              <a:rPr lang="ru-RU" b="1" dirty="0"/>
              <a:t>сотрудников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2. </a:t>
            </a:r>
            <a:r>
              <a:rPr lang="ru-RU" b="1" dirty="0"/>
              <a:t>Создание</a:t>
            </a:r>
            <a:r>
              <a:rPr lang="ru-RU" dirty="0"/>
              <a:t> и </a:t>
            </a:r>
            <a:r>
              <a:rPr lang="ru-RU" b="1" dirty="0"/>
              <a:t>ликвидация</a:t>
            </a:r>
            <a:r>
              <a:rPr lang="ru-RU" dirty="0"/>
              <a:t> </a:t>
            </a:r>
            <a:r>
              <a:rPr lang="ru-RU" b="1" dirty="0"/>
              <a:t>подразделений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3. </a:t>
            </a:r>
            <a:r>
              <a:rPr lang="ru-RU" b="1" dirty="0"/>
              <a:t>Создание</a:t>
            </a:r>
            <a:r>
              <a:rPr lang="ru-RU" dirty="0"/>
              <a:t> </a:t>
            </a:r>
            <a:r>
              <a:rPr lang="ru-RU" b="1" dirty="0"/>
              <a:t>вакансий</a:t>
            </a:r>
            <a:r>
              <a:rPr lang="ru-RU" dirty="0"/>
              <a:t> и </a:t>
            </a:r>
            <a:r>
              <a:rPr lang="ru-RU" b="1" dirty="0"/>
              <a:t>сокращение</a:t>
            </a:r>
            <a:r>
              <a:rPr lang="ru-RU" dirty="0"/>
              <a:t> </a:t>
            </a:r>
            <a:r>
              <a:rPr lang="ru-RU" b="1" dirty="0"/>
              <a:t>должностей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8" name="Объект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23403" y="2132856"/>
            <a:ext cx="550014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6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/>
              <a:t>Ассоциация между ДЛ и ВИ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>
          <a:xfrm>
            <a:off x="457200" y="4684091"/>
            <a:ext cx="8363272" cy="2060848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/>
              <a:t>Ассоциация между ДЛ и ВИ</a:t>
            </a:r>
            <a:r>
              <a:rPr lang="ru-RU" dirty="0"/>
              <a:t> показывает, что ДЛ тем или иным способом взаимодействует (предоставляет исходные данные, получает результат) с ВИ .</a:t>
            </a:r>
          </a:p>
          <a:p>
            <a:r>
              <a:rPr lang="ru-RU" dirty="0"/>
              <a:t>Ассоциация является наиболее важным и, фактически, обязательным отношением на диаграмме использования. </a:t>
            </a:r>
          </a:p>
          <a:p>
            <a:pPr lvl="1"/>
            <a:r>
              <a:rPr lang="ru-RU" dirty="0"/>
              <a:t>если на диаграмме использования нет ассоциаций между действующими лицами и вариантами использования, то это означает, что система не взаимодействует с внешним миром. </a:t>
            </a:r>
            <a:endParaRPr lang="en-US" dirty="0"/>
          </a:p>
        </p:txBody>
      </p:sp>
      <p:pic>
        <p:nvPicPr>
          <p:cNvPr id="8" name="Объект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31640" y="1196752"/>
            <a:ext cx="6480720" cy="347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567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2843</TotalTime>
  <Words>2482</Words>
  <Application>Microsoft Office PowerPoint</Application>
  <PresentationFormat>Экран (4:3)</PresentationFormat>
  <Paragraphs>463</Paragraphs>
  <Slides>56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59" baseType="lpstr">
      <vt:lpstr>Arial</vt:lpstr>
      <vt:lpstr>Calibri</vt:lpstr>
      <vt:lpstr>Тема Office</vt:lpstr>
      <vt:lpstr>Что мы узнали к этому моменту?</vt:lpstr>
      <vt:lpstr>Сегодня учимся писать :)</vt:lpstr>
      <vt:lpstr>Моделирование использования</vt:lpstr>
      <vt:lpstr>Учебный пример - ТЗ</vt:lpstr>
      <vt:lpstr>Действующие лица (ДЛ)</vt:lpstr>
      <vt:lpstr>Пример – Действующие лица</vt:lpstr>
      <vt:lpstr>Варианты использования (ВИ)</vt:lpstr>
      <vt:lpstr>Пример – Варианты использования</vt:lpstr>
      <vt:lpstr>Ассоциация между ДЛ и ВИ</vt:lpstr>
      <vt:lpstr>Обобщение между ДЛ</vt:lpstr>
      <vt:lpstr>Обобщение между ВИ</vt:lpstr>
      <vt:lpstr>Зависимость между ВИ</vt:lpstr>
      <vt:lpstr>Моделирование структуры</vt:lpstr>
      <vt:lpstr>Выделение классов</vt:lpstr>
      <vt:lpstr>Пример – Выделение классов </vt:lpstr>
      <vt:lpstr>Отношения на диаграмме классов</vt:lpstr>
      <vt:lpstr>Уточнение модели</vt:lpstr>
      <vt:lpstr>Пример - уточнение модели </vt:lpstr>
      <vt:lpstr>Пример - уточнение модели </vt:lpstr>
      <vt:lpstr>Пример - уточнение модели </vt:lpstr>
      <vt:lpstr>Объединяем и дополняем</vt:lpstr>
      <vt:lpstr>Моделирование поведения</vt:lpstr>
      <vt:lpstr>Пример моделирования поведения</vt:lpstr>
      <vt:lpstr>Анализ и Проектирование. Пример</vt:lpstr>
      <vt:lpstr>Выделение словаря предметной области</vt:lpstr>
      <vt:lpstr>Построение модели предметной области. Объекты.</vt:lpstr>
      <vt:lpstr>Построение модели предметной области. Отношения.</vt:lpstr>
      <vt:lpstr>Построение модели предметной области. Диаграмма классов.</vt:lpstr>
      <vt:lpstr>Определение вариантов использования (use cases).</vt:lpstr>
      <vt:lpstr>Определение вариантов использования (use cases).</vt:lpstr>
      <vt:lpstr>Определение вариантов использования (use cases).</vt:lpstr>
      <vt:lpstr>Диаграмма взаимодействия. Начало.</vt:lpstr>
      <vt:lpstr>Диаграмма взаимодействия. Продолжение.</vt:lpstr>
      <vt:lpstr>Диаграмма взаимодействия. Финальная версия.</vt:lpstr>
      <vt:lpstr>Диаграмма классов. Классы.</vt:lpstr>
      <vt:lpstr>Диаграмма классов. Связи.</vt:lpstr>
      <vt:lpstr>Диаграмма классов. Свойства и связанные с ними методы.</vt:lpstr>
      <vt:lpstr>Диаграмма классов. Методы. </vt:lpstr>
      <vt:lpstr>Реализация классов. Класс Игра</vt:lpstr>
      <vt:lpstr>Реализация классов. Класс Игрок</vt:lpstr>
      <vt:lpstr>Реализация классов. Класс Клетка</vt:lpstr>
      <vt:lpstr>Изменения в модели</vt:lpstr>
      <vt:lpstr>Расширяем сценарии использования</vt:lpstr>
      <vt:lpstr>Вспоминаем модель предметной области</vt:lpstr>
      <vt:lpstr>Расширяем диаграмму классов</vt:lpstr>
      <vt:lpstr>Расширяем код классов</vt:lpstr>
      <vt:lpstr>А как же наследование и полиморфизм?</vt:lpstr>
      <vt:lpstr>Класс Игра (вариант с отдельными классами Игроков)</vt:lpstr>
      <vt:lpstr>Неоптимальный вариант с наследованием (не делайте так)</vt:lpstr>
      <vt:lpstr>Улучшаем дизайн – убираем дублирование</vt:lpstr>
      <vt:lpstr>Оптимизированный вариант с наследованием. </vt:lpstr>
      <vt:lpstr>Убираем нарушение принципа Деметры</vt:lpstr>
      <vt:lpstr>Убираем нарушение принципа Деметры</vt:lpstr>
      <vt:lpstr>Убираем нарушение SRP</vt:lpstr>
      <vt:lpstr>Итерационность процесса проектирования</vt:lpstr>
      <vt:lpstr>Когда остановиться?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UML. Пример диаграммы классов</dc:title>
  <dc:creator>Alex</dc:creator>
  <cp:lastModifiedBy>Vsevolod Pelipas</cp:lastModifiedBy>
  <cp:revision>219</cp:revision>
  <dcterms:created xsi:type="dcterms:W3CDTF">2014-09-14T17:47:41Z</dcterms:created>
  <dcterms:modified xsi:type="dcterms:W3CDTF">2019-03-02T10:50:59Z</dcterms:modified>
</cp:coreProperties>
</file>