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8" r:id="rId17"/>
    <p:sldId id="279" r:id="rId18"/>
    <p:sldId id="280" r:id="rId19"/>
    <p:sldId id="296" r:id="rId20"/>
    <p:sldId id="308" r:id="rId21"/>
    <p:sldId id="309" r:id="rId22"/>
    <p:sldId id="310" r:id="rId23"/>
    <p:sldId id="311" r:id="rId24"/>
    <p:sldId id="281" r:id="rId25"/>
    <p:sldId id="282" r:id="rId26"/>
    <p:sldId id="283" r:id="rId27"/>
    <p:sldId id="312" r:id="rId28"/>
    <p:sldId id="313" r:id="rId29"/>
    <p:sldId id="314" r:id="rId30"/>
    <p:sldId id="315" r:id="rId31"/>
    <p:sldId id="284" r:id="rId32"/>
    <p:sldId id="285" r:id="rId33"/>
    <p:sldId id="286" r:id="rId34"/>
    <p:sldId id="316" r:id="rId35"/>
    <p:sldId id="317" r:id="rId36"/>
    <p:sldId id="318" r:id="rId37"/>
    <p:sldId id="320" r:id="rId38"/>
    <p:sldId id="321" r:id="rId39"/>
    <p:sldId id="287" r:id="rId40"/>
    <p:sldId id="289" r:id="rId41"/>
    <p:sldId id="290" r:id="rId42"/>
    <p:sldId id="322" r:id="rId43"/>
    <p:sldId id="324" r:id="rId44"/>
    <p:sldId id="291" r:id="rId45"/>
    <p:sldId id="292" r:id="rId46"/>
    <p:sldId id="325" r:id="rId47"/>
    <p:sldId id="327" r:id="rId48"/>
    <p:sldId id="328" r:id="rId49"/>
    <p:sldId id="32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790-EFFD-42B4-9FC9-5F55392FD01B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EE0E-4A20-4BA8-8609-03B9D755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790-EFFD-42B4-9FC9-5F55392FD01B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EE0E-4A20-4BA8-8609-03B9D755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790-EFFD-42B4-9FC9-5F55392FD01B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EE0E-4A20-4BA8-8609-03B9D755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790-EFFD-42B4-9FC9-5F55392FD01B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EE0E-4A20-4BA8-8609-03B9D755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6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790-EFFD-42B4-9FC9-5F55392FD01B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EE0E-4A20-4BA8-8609-03B9D755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790-EFFD-42B4-9FC9-5F55392FD01B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EE0E-4A20-4BA8-8609-03B9D755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790-EFFD-42B4-9FC9-5F55392FD01B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EE0E-4A20-4BA8-8609-03B9D755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2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790-EFFD-42B4-9FC9-5F55392FD01B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EE0E-4A20-4BA8-8609-03B9D755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4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790-EFFD-42B4-9FC9-5F55392FD01B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EE0E-4A20-4BA8-8609-03B9D755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790-EFFD-42B4-9FC9-5F55392FD01B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EE0E-4A20-4BA8-8609-03B9D755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6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790-EFFD-42B4-9FC9-5F55392FD01B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EE0E-4A20-4BA8-8609-03B9D755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9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6790-EFFD-42B4-9FC9-5F55392FD01B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EE0E-4A20-4BA8-8609-03B9D755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Шаблоны проектирования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Что такое шаблоны (паттерны). История вопроса. Классификация шаблонов. Описание шаблонов. Результаты применения шаблонов.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39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2338" y="1508368"/>
            <a:ext cx="8439324" cy="49845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Один из соавторов </a:t>
            </a:r>
            <a:r>
              <a:rPr lang="ru-RU" dirty="0" err="1"/>
              <a:t>GoF</a:t>
            </a:r>
            <a:r>
              <a:rPr lang="ru-RU" dirty="0"/>
              <a:t>, Джон </a:t>
            </a:r>
            <a:r>
              <a:rPr lang="ru-RU" dirty="0" err="1"/>
              <a:t>Влиссидес</a:t>
            </a:r>
            <a:r>
              <a:rPr lang="ru-RU" dirty="0"/>
              <a:t> приводит следующие преимущества применения паттернов проектирования:</a:t>
            </a:r>
          </a:p>
          <a:p>
            <a:pPr lvl="0"/>
            <a:r>
              <a:rPr lang="ru-RU" dirty="0"/>
              <a:t>Они (шаблоны) позволяют суммировать опыт экспертов и сделать его доступным рядовым разработчикам.</a:t>
            </a:r>
          </a:p>
          <a:p>
            <a:pPr lvl="0"/>
            <a:r>
              <a:rPr lang="ru-RU" dirty="0"/>
              <a:t>Имена паттернов образуют своего рода словарь, который позволяет разработчикам лучше понимать друг друга.</a:t>
            </a:r>
          </a:p>
          <a:p>
            <a:pPr lvl="0"/>
            <a:r>
              <a:rPr lang="ru-RU" dirty="0"/>
              <a:t>Если в документации системы указано, какие паттерны в ней используются, это позволяет читателю быстрее понять систему.</a:t>
            </a:r>
          </a:p>
          <a:p>
            <a:pPr lvl="0"/>
            <a:r>
              <a:rPr lang="ru-RU" dirty="0"/>
              <a:t>Паттерны упрощают реструктуризацию системы независимо от того, использовались ли паттерны при ее проектировании.</a:t>
            </a:r>
          </a:p>
          <a:p>
            <a:pPr marL="0" indent="0">
              <a:buNone/>
            </a:pPr>
            <a:r>
              <a:rPr lang="ru-RU" dirty="0"/>
              <a:t>Правильно выбранные паттерны проектирования позволяют сделать программную систему более гибкой, ее легче поддерживать и модифицировать, а код такой системы в большей степени соответствует концепции повторного использования.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7968401-6D23-46DA-A711-B53B1FAE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04" y="365126"/>
            <a:ext cx="8489658" cy="1325563"/>
          </a:xfrm>
        </p:spPr>
        <p:txBody>
          <a:bodyPr/>
          <a:lstStyle/>
          <a:p>
            <a:r>
              <a:rPr lang="ru-RU" dirty="0"/>
              <a:t>Результаты применения шаблонов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0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341820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Шаблоны проектирования </a:t>
            </a:r>
            <a:r>
              <a:rPr lang="en-US" dirty="0" err="1"/>
              <a:t>GoF</a:t>
            </a:r>
            <a:r>
              <a:rPr lang="ru-RU" dirty="0"/>
              <a:t> делятся на 3 основные группы: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Порождающие — шаблоны, отвечающие за создание объектов;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Структурные — определяют структуру представления классов/объектов;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Паттерны поведения — шаблоны для реализации действий над объектами.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0954AD0-EF64-4F39-ABD8-230FA40A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проектирования </a:t>
            </a:r>
            <a:r>
              <a:rPr lang="en-US" dirty="0" err="1"/>
              <a:t>GoF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6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35" y="1430778"/>
            <a:ext cx="6700533" cy="456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A9F9530A-C837-466D-BD71-6D2E3E0A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проектирования </a:t>
            </a:r>
            <a:r>
              <a:rPr lang="en-US" dirty="0" err="1"/>
              <a:t>GoF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145713"/>
            <a:ext cx="6777372" cy="485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2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48369"/>
            <a:ext cx="6723366" cy="510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16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690688"/>
            <a:ext cx="8070733" cy="460944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Создание новых объектов - наиболее распространенная задача при разработке программных систем. </a:t>
            </a:r>
          </a:p>
          <a:p>
            <a:r>
              <a:rPr lang="ru-RU" b="1" dirty="0"/>
              <a:t>Порождающие паттерны </a:t>
            </a:r>
            <a:r>
              <a:rPr lang="ru-RU" dirty="0"/>
              <a:t>проектирования предназначены для создания объектов, позволяя системе оставаться независимой как от самого процесса порождения, так и от типов порождаемых объектов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Factory Method (</a:t>
            </a:r>
            <a:r>
              <a:rPr lang="ru-RU" b="1" dirty="0"/>
              <a:t>Фабричный метод)</a:t>
            </a:r>
            <a:endParaRPr lang="en-US" b="1" dirty="0"/>
          </a:p>
          <a:p>
            <a:pPr lvl="1"/>
            <a:r>
              <a:rPr lang="en-US" b="1" dirty="0"/>
              <a:t>Abstract Factory</a:t>
            </a:r>
            <a:r>
              <a:rPr lang="ru-RU" b="1" dirty="0"/>
              <a:t> (Абстрактная Фабрика)</a:t>
            </a:r>
            <a:endParaRPr lang="en-US" b="1" dirty="0"/>
          </a:p>
          <a:p>
            <a:pPr lvl="1"/>
            <a:r>
              <a:rPr lang="en-US" b="1" dirty="0"/>
              <a:t>Builder</a:t>
            </a:r>
            <a:r>
              <a:rPr lang="ru-RU" b="1" dirty="0"/>
              <a:t> (Строитель)</a:t>
            </a:r>
            <a:endParaRPr lang="en-US" b="1" dirty="0"/>
          </a:p>
          <a:p>
            <a:pPr lvl="1"/>
            <a:r>
              <a:rPr lang="en-US" b="1" dirty="0"/>
              <a:t>Prototype</a:t>
            </a:r>
            <a:r>
              <a:rPr lang="ru-RU" b="1" dirty="0"/>
              <a:t> (Прототип)</a:t>
            </a:r>
          </a:p>
          <a:p>
            <a:pPr lvl="1"/>
            <a:r>
              <a:rPr lang="en-US" b="1" dirty="0"/>
              <a:t>Singleton </a:t>
            </a:r>
            <a:r>
              <a:rPr lang="ru-RU" b="1" dirty="0"/>
              <a:t>(Одиночка)</a:t>
            </a:r>
            <a:endParaRPr lang="en-US" b="1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DF69D60-C88E-4E5A-BA8E-ABEFE17F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Порождающие шаблоны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0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Определяет интерфейс для создания объекта, но оставляет подклассам решение о том, какой объект создавать (позволяет классу делегировать создание объектов подклассам).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Классу заранее неизвестно, объекты каких классов ему надо создать</a:t>
            </a:r>
          </a:p>
          <a:p>
            <a:pPr lvl="1"/>
            <a:r>
              <a:rPr lang="ru-RU" dirty="0"/>
              <a:t>Класс спроектирован так, чтобы объекты, которые он создает, уточнялись подклассами</a:t>
            </a:r>
          </a:p>
          <a:p>
            <a:pPr lvl="1"/>
            <a:r>
              <a:rPr lang="ru-RU" dirty="0"/>
              <a:t>Класс делегирует свои обязанности одному из нескольких вспомогательных подклассов, и вы хотите локализовать (в вызывающем коде) знание о том, какой класс принимает эти обязанности на себя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Фабричный метод – структура</a:t>
            </a:r>
            <a:endParaRPr lang="en-US" dirty="0"/>
          </a:p>
        </p:txBody>
      </p:sp>
      <p:pic>
        <p:nvPicPr>
          <p:cNvPr id="1026" name="Picture 2" descr="http://www.dofactory.com/images/diagrams/net/factory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58" y="1890928"/>
            <a:ext cx="8231083" cy="32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271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Фабричный метод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86906"/>
            <a:ext cx="7886700" cy="332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59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Фабричный метод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32467"/>
            <a:ext cx="7886700" cy="505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class Document //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Абстрактный документ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private: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char name[20];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Document(char *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fn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 </a:t>
            </a:r>
            <a:endParaRPr lang="ru-RU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{</a:t>
            </a:r>
            <a:endParaRPr lang="ru-RU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strcpy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(name,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fn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); </a:t>
            </a:r>
            <a:endParaRPr lang="ru-RU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virtual void Open()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virtual void Close()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char *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GetName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 {return name;}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};</a:t>
            </a:r>
            <a:endParaRPr lang="en-US" sz="1800" b="0" i="0" dirty="0">
              <a:solidFill>
                <a:srgbClr val="BEBEC5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17233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003" y="1812022"/>
            <a:ext cx="8338657" cy="468085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При создании программных систем перед разработчиками часто встает проблема выбора тех или иных проектных решений. В этих случаях на помощь приходят шаблоны (паттерны). </a:t>
            </a:r>
          </a:p>
          <a:p>
            <a:pPr lvl="1"/>
            <a:r>
              <a:rPr lang="ru-RU" dirty="0"/>
              <a:t>Дело в том, что почти наверняка подобные задачи уже решались ранее и уже существуют хорошо продуманные элегантные решения, составленные экспертами. </a:t>
            </a:r>
          </a:p>
          <a:p>
            <a:pPr lvl="1"/>
            <a:r>
              <a:rPr lang="ru-RU" dirty="0"/>
              <a:t>Если эти решения описать и систематизировать в каталоги, то они станут доступными менее опытным разработчикам, которые после изучения смогут использовать их как шаблоны или образцы для решения задач подобного класса. </a:t>
            </a:r>
          </a:p>
          <a:p>
            <a:r>
              <a:rPr lang="ru-RU" b="1" dirty="0"/>
              <a:t>Шаблон проектирования или паттерн</a:t>
            </a:r>
            <a:r>
              <a:rPr lang="ru-RU" dirty="0"/>
              <a:t> — повторимая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DBF9FE-27E1-4A60-951C-272E8794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шаблоны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19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Фабричный метод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32467"/>
            <a:ext cx="8347570" cy="505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MyDocument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: public Document //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Конкретный документ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MyDocument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(char *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fn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): Document(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fn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){}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void Open()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&lt;&lt; "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MyDocument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: Open()" &lt;&lt;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void Close()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&lt;&lt; "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MyDocument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: Close()" &lt;&lt;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};</a:t>
            </a:r>
            <a:endParaRPr lang="en-US" sz="1800" b="0" i="0" dirty="0">
              <a:solidFill>
                <a:srgbClr val="BEBEC5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98260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Фабричный метод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391" y="889233"/>
            <a:ext cx="8816829" cy="5889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class Application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//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Абстрактный базовый класс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Application() { _index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 = 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&lt;&lt; "Application: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" &lt;&lt;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;)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NewDocument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(char *name)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&lt;&lt; "Application: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NewDocument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()" &lt;&lt;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    _docs[_index] =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CreateDocument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(name);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//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вызываем метод потомка!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    _docs[_index++]-&gt;Open();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void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ReportDocs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();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 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virtual Document *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CreateDocument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(char*) = 0;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//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для переопределения потомком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private: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_index;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Document *_docs[10];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//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ссылаемся на базовый класс документа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70074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Фабричный метод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306" y="889233"/>
            <a:ext cx="8816829" cy="5855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void Application::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ReportDocs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&lt;&lt; "Application: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ReportDocs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()" &lt;&lt;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for (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&lt; _index;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++)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&lt;&lt; "   " &lt;&lt; _docs[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]-&gt;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GetName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 &lt;&lt;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}</a:t>
            </a:r>
            <a:endParaRPr lang="ru-RU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MyApplication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: public Application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//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Конкретный класс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public:</a:t>
            </a:r>
            <a:endParaRPr lang="ru-RU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fr-FR" sz="1800" dirty="0">
                <a:solidFill>
                  <a:srgbClr val="000000"/>
                </a:solidFill>
                <a:latin typeface="Menlo"/>
              </a:rPr>
              <a:t>MyApplication() {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Menlo"/>
              </a:rPr>
              <a:t>cout &lt;&lt; "MyApplication: ctor" &lt;&lt; endl;</a:t>
            </a:r>
            <a:r>
              <a:rPr lang="ru-RU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Document *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CreateDocument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(char *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fn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&lt;&lt; "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MyApplication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CreateDocument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()" &lt;&lt;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    return new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MyDocument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fn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}</a:t>
            </a:r>
            <a:endParaRPr lang="ru-RU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};</a:t>
            </a:r>
            <a:endParaRPr lang="ru-RU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18899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Фабричный метод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586" y="1568741"/>
            <a:ext cx="3535960" cy="4580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Menlo"/>
              </a:rPr>
              <a:t>MyApplication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myApp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myApp.NewDocument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("foo");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myApp.NewDocument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("bar");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myApp.ReportDocs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6E53947-FCDE-44A2-82BB-902E3C804A97}"/>
              </a:ext>
            </a:extLst>
          </p:cNvPr>
          <p:cNvSpPr txBox="1">
            <a:spLocks/>
          </p:cNvSpPr>
          <p:nvPr/>
        </p:nvSpPr>
        <p:spPr>
          <a:xfrm>
            <a:off x="4350740" y="1568740"/>
            <a:ext cx="3535960" cy="4580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Application: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ctor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Menlo"/>
              </a:rPr>
              <a:t>MyApplication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ctor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Application: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NewDocument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MyApplication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CreateDocument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MyDocument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: Open()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Application: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NewDocument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MyApplication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CreateDocument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MyDocument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: Open()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Application: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ReportDocs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foo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bar</a:t>
            </a:r>
          </a:p>
        </p:txBody>
      </p:sp>
    </p:spTree>
    <p:extLst>
      <p:ext uri="{BB962C8B-B14F-4D97-AF65-F5344CB8AC3E}">
        <p14:creationId xmlns:p14="http://schemas.microsoft.com/office/powerpoint/2010/main" val="1667875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5160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Предоставляет интерфейс для создания семейств взаимосвязанных или взаимозависимых объектов, не специфицируя их конкретных классов.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Система не должна зависеть от того, как создаются, компонуются и представляются входящие в нее объекты</a:t>
            </a:r>
          </a:p>
          <a:p>
            <a:pPr lvl="1"/>
            <a:r>
              <a:rPr lang="ru-RU" dirty="0"/>
              <a:t>Входящие в семейство взаимосвязанные объекты должны использоваться вместе и вам необходимо обеспечить выполнение этого ограничения</a:t>
            </a:r>
          </a:p>
          <a:p>
            <a:pPr lvl="1"/>
            <a:r>
              <a:rPr lang="ru-RU" dirty="0"/>
              <a:t>Система должна конфигурироваться одним из семейств входящих в него объектов </a:t>
            </a:r>
          </a:p>
          <a:p>
            <a:pPr lvl="1"/>
            <a:r>
              <a:rPr lang="ru-RU" dirty="0"/>
              <a:t>Вы хотите представить библиотеку объектов, раскрывая только их интерфейс, но не реализацию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75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45793" cy="1325563"/>
          </a:xfrm>
        </p:spPr>
        <p:txBody>
          <a:bodyPr/>
          <a:lstStyle/>
          <a:p>
            <a:r>
              <a:rPr lang="ru-RU" dirty="0"/>
              <a:t>Абстрактная фабрика – структура</a:t>
            </a:r>
            <a:endParaRPr lang="en-US" dirty="0"/>
          </a:p>
        </p:txBody>
      </p:sp>
      <p:pic>
        <p:nvPicPr>
          <p:cNvPr id="2050" name="Picture 2" descr="http://www.dofactory.com/images/diagrams/net/abstrac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81" y="1458097"/>
            <a:ext cx="4727438" cy="509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96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 –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05244"/>
            <a:ext cx="7886700" cy="40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92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Абстрактная фабрика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3697" y="889233"/>
            <a:ext cx="6396606" cy="5855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class Unit //Abstract product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Unit () { id_ = total_++;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virtual void draw()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protected: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id_;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static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total_;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};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Unit::total_ = 0;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class Warrior : public Unit //Product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void draw() {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&lt;&lt; " Warrior " &lt;&lt; id_ &lt;&lt; ": draw" &lt;&lt;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0403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Абстрактная фабрика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1664" y="889233"/>
            <a:ext cx="7260672" cy="5855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class Archer : public Unit //Product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void draw() {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&lt;&lt; " Archer " &lt;&lt; id_ &lt;&lt; ": draw" &lt;&lt;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class Rifleman : public Unit //Product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void draw() {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&lt;&lt; " Rifleman " &lt;&lt; id_ &lt;&lt; ": draw" &lt;&lt;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class Artillery : public Unit //Product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void draw() {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&lt;&lt; " Artillery " &lt;&lt; id_ &lt;&lt; ": draw" &lt;&lt;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};</a:t>
            </a:r>
            <a:endParaRPr lang="ru-RU" sz="180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149070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Абстрактная фабрика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0387" y="895525"/>
            <a:ext cx="7143226" cy="5855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UnitFactory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//Abstract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virtual Unit*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createMeleeUnit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virtual Unit*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createRangedUnit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AncientEraUnitFactory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: public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UnitFactory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{ //Concrete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Unit*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createMeleeUnit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 { return new Warrior;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Unit*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createRangedUnit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 { return new Archer;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ModernEraUnitFactory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: public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UnitFactory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{ //Concrete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public: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Unit*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createMeleeUnit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   { return new Rifleman;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Unit*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createRangedUnit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 { return new Artillery;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9340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8477" y="1626264"/>
            <a:ext cx="8347046" cy="4665929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Впервые, в конце 1970-х годов Кристофером </a:t>
            </a:r>
            <a:r>
              <a:rPr lang="ru-RU" dirty="0" err="1"/>
              <a:t>Александером</a:t>
            </a:r>
            <a:r>
              <a:rPr lang="ru-RU" dirty="0"/>
              <a:t> был разработан каталог шаблонов, предназначенных для проектирования зданий и городов. </a:t>
            </a:r>
          </a:p>
          <a:p>
            <a:r>
              <a:rPr lang="ru-RU" dirty="0"/>
              <a:t>В конце 1980-х годов Кент Бек и </a:t>
            </a:r>
            <a:r>
              <a:rPr lang="ru-RU" dirty="0" err="1"/>
              <a:t>Вард</a:t>
            </a:r>
            <a:r>
              <a:rPr lang="ru-RU" dirty="0"/>
              <a:t> </a:t>
            </a:r>
            <a:r>
              <a:rPr lang="ru-RU" dirty="0" err="1"/>
              <a:t>Каннингем</a:t>
            </a:r>
            <a:r>
              <a:rPr lang="ru-RU" dirty="0"/>
              <a:t> попытались перенести идеи Александра в область разработки ПО, составив 5 небольших шаблонов для проектирования пользовательских интерфейсов на языке </a:t>
            </a:r>
            <a:r>
              <a:rPr lang="ru-RU" dirty="0" err="1"/>
              <a:t>Smalltalk</a:t>
            </a:r>
            <a:r>
              <a:rPr lang="ru-RU" dirty="0"/>
              <a:t>. </a:t>
            </a:r>
          </a:p>
          <a:p>
            <a:r>
              <a:rPr lang="ru-RU" dirty="0"/>
              <a:t>В 1989 Джеймс </a:t>
            </a:r>
            <a:r>
              <a:rPr lang="ru-RU" dirty="0" err="1"/>
              <a:t>Коплиен</a:t>
            </a:r>
            <a:r>
              <a:rPr lang="ru-RU" dirty="0"/>
              <a:t> в целях обучения С++ внутри компании AT&amp;T составил каталог идиом С++ (разновидность шаблонов, специфичных для языка программирования), а в 1991 на его основе вышла в свет книга "</a:t>
            </a:r>
            <a:r>
              <a:rPr lang="ru-RU" dirty="0" err="1"/>
              <a:t>Advanced</a:t>
            </a:r>
            <a:r>
              <a:rPr lang="ru-RU" dirty="0"/>
              <a:t> C++ </a:t>
            </a:r>
            <a:r>
              <a:rPr lang="ru-RU" dirty="0" err="1"/>
              <a:t>Programming</a:t>
            </a:r>
            <a:r>
              <a:rPr lang="ru-RU" dirty="0"/>
              <a:t> </a:t>
            </a:r>
            <a:r>
              <a:rPr lang="ru-RU" dirty="0" err="1"/>
              <a:t>Styles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Idioms</a:t>
            </a:r>
            <a:r>
              <a:rPr lang="ru-RU" dirty="0"/>
              <a:t>" .</a:t>
            </a:r>
          </a:p>
          <a:p>
            <a:r>
              <a:rPr lang="ru-RU" dirty="0"/>
              <a:t>По-настоящему популярным применение шаблонов в индустрии разработки программного обеспечения стало после того, как в 1994 был опубликован каталог, включающий 23 шаблона объектно-ориентированного проектирования. Этот каталог настолько популярен, что часто упоминается как шаблоны </a:t>
            </a:r>
            <a:r>
              <a:rPr lang="ru-RU" b="1" dirty="0" err="1"/>
              <a:t>GoF</a:t>
            </a:r>
            <a:r>
              <a:rPr lang="ru-RU" dirty="0"/>
              <a:t> ("</a:t>
            </a:r>
            <a:r>
              <a:rPr lang="ru-RU" dirty="0" err="1"/>
              <a:t>Gang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Four</a:t>
            </a:r>
            <a:r>
              <a:rPr lang="ru-RU" dirty="0"/>
              <a:t>" или "банда четырех" по числу авторов).</a:t>
            </a:r>
          </a:p>
          <a:p>
            <a:r>
              <a:rPr lang="ru-RU" dirty="0"/>
              <a:t>В настоящее время шаблоны продолжают непрерывно развиваться. Появляются новые шаблоны, категории и методы их описания.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0B1C93A-D0AE-4862-A37B-14D5030A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вопроса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12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Абстрактная фабрика –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315" y="889233"/>
            <a:ext cx="5280870" cy="5855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UnitFactory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* factory = new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AncientEraUnitFactory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//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UnitFactory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* factory = new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ModernEraUnitFactory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Unit* units[3];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units[0] = factory-&gt;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createMeleeUnit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();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units[1] = factory-&gt;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createRangedUnit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();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units[2] = factory-&gt;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createMeleeUnit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();  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for (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=0;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&lt; 3;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++)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  units[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]-&gt;draw();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F5D7DF0-4AC1-45E9-A7D5-8EFD8DE110AE}"/>
              </a:ext>
            </a:extLst>
          </p:cNvPr>
          <p:cNvSpPr txBox="1">
            <a:spLocks/>
          </p:cNvSpPr>
          <p:nvPr/>
        </p:nvSpPr>
        <p:spPr>
          <a:xfrm>
            <a:off x="6107185" y="2102840"/>
            <a:ext cx="2567032" cy="3870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Warrior 0: draw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Archer 1: draw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Warrior 2: draw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Rifleman 0: draw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Artillery 1: draw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Rifleman 2: draw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45406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Отделяет конструирование сложного объекта от его представления, так что в результате одного и того же процесса конструирования могут получаться разные представления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Алгоритм создания сложного объекта не должен зависеть от того, из каких частей состоит объект и как они стыкуются между собой</a:t>
            </a:r>
          </a:p>
          <a:p>
            <a:pPr lvl="1"/>
            <a:r>
              <a:rPr lang="ru-RU" dirty="0"/>
              <a:t>Процесс конструирования объекта должен обеспечивать различные представления конструируемого объекта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66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 - структура</a:t>
            </a:r>
            <a:endParaRPr lang="en-US" dirty="0"/>
          </a:p>
        </p:txBody>
      </p:sp>
      <p:pic>
        <p:nvPicPr>
          <p:cNvPr id="3074" name="Picture 2" descr="http://www.dofactory.com/images/diagrams/net/builde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31" y="2364260"/>
            <a:ext cx="7485841" cy="316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04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 - пример</a:t>
            </a:r>
            <a:endParaRPr lang="en-US" dirty="0"/>
          </a:p>
        </p:txBody>
      </p:sp>
      <p:pic>
        <p:nvPicPr>
          <p:cNvPr id="8" name="Picture 2" descr="Scheme of Builder">
            <a:extLst>
              <a:ext uri="{FF2B5EF4-FFF2-40B4-BE49-F238E27FC236}">
                <a16:creationId xmlns:a16="http://schemas.microsoft.com/office/drawing/2014/main" id="{EF6D32D2-CB40-4164-BB9A-A299F7E266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73" y="1459684"/>
            <a:ext cx="6452080" cy="510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770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 - пример</a:t>
            </a:r>
            <a:endParaRPr lang="en-US" dirty="0"/>
          </a:p>
        </p:txBody>
      </p:sp>
      <p:pic>
        <p:nvPicPr>
          <p:cNvPr id="11266" name="Picture 2" descr="Example of Builder">
            <a:extLst>
              <a:ext uri="{FF2B5EF4-FFF2-40B4-BE49-F238E27FC236}">
                <a16:creationId xmlns:a16="http://schemas.microsoft.com/office/drawing/2014/main" id="{D3128327-6D4D-4C1A-93DA-FE9B23666F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45" y="1361466"/>
            <a:ext cx="5782309" cy="522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57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Строитель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0387" y="895525"/>
            <a:ext cx="7143226" cy="5855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Meal //Product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public:</a:t>
            </a:r>
          </a:p>
          <a:p>
            <a:pPr marL="0" indent="0">
              <a:buNone/>
            </a:pPr>
            <a:r>
              <a:rPr lang="en-US" sz="1800" dirty="0"/>
              <a:t>        char name[20];</a:t>
            </a:r>
          </a:p>
          <a:p>
            <a:pPr marL="0" indent="0">
              <a:buNone/>
            </a:pPr>
            <a:r>
              <a:rPr lang="en-US" sz="1800" dirty="0"/>
              <a:t>        char* </a:t>
            </a:r>
            <a:r>
              <a:rPr lang="en-US" sz="1800" dirty="0" err="1"/>
              <a:t>mainDish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char* </a:t>
            </a:r>
            <a:r>
              <a:rPr lang="en-US" sz="1800" dirty="0" err="1"/>
              <a:t>sideDish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char* drink;</a:t>
            </a:r>
          </a:p>
          <a:p>
            <a:pPr marL="0" indent="0">
              <a:buNone/>
            </a:pPr>
            <a:r>
              <a:rPr lang="en-US" sz="1800" dirty="0"/>
              <a:t>        char* dessert;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        Meal(char * _name) {  </a:t>
            </a:r>
            <a:r>
              <a:rPr lang="en-US" sz="1800" dirty="0" err="1"/>
              <a:t>strcpy</a:t>
            </a:r>
            <a:r>
              <a:rPr lang="en-US" sz="1800" dirty="0"/>
              <a:t>(name, _name);  }</a:t>
            </a:r>
          </a:p>
          <a:p>
            <a:pPr marL="0" indent="0">
              <a:buNone/>
            </a:pPr>
            <a:r>
              <a:rPr lang="en-US" sz="1800" dirty="0"/>
              <a:t>        void Print()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cout</a:t>
            </a:r>
            <a:r>
              <a:rPr lang="en-US" sz="1800" dirty="0"/>
              <a:t> &lt;&lt; name &lt;&lt; ": " &lt;&lt; </a:t>
            </a:r>
            <a:r>
              <a:rPr lang="en-US" sz="1800" dirty="0" err="1"/>
              <a:t>mainDish</a:t>
            </a:r>
            <a:r>
              <a:rPr lang="en-US" sz="1800" dirty="0"/>
              <a:t> &lt;&lt; ", " &lt;&lt; </a:t>
            </a:r>
            <a:r>
              <a:rPr lang="en-US" sz="1800" dirty="0" err="1"/>
              <a:t>sideDish</a:t>
            </a:r>
            <a:r>
              <a:rPr lang="en-US" sz="1800" dirty="0"/>
              <a:t> &lt;&lt; ", " 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cout</a:t>
            </a:r>
            <a:r>
              <a:rPr lang="en-US" sz="1800" dirty="0"/>
              <a:t> &lt;&lt; drink &lt;&lt; " and " &lt;&lt; dessert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45297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Строитель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57463" y="1309731"/>
            <a:ext cx="4158842" cy="4238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Cook //Abstract Builder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protected:</a:t>
            </a:r>
          </a:p>
          <a:p>
            <a:pPr marL="0" indent="0">
              <a:buNone/>
            </a:pPr>
            <a:r>
              <a:rPr lang="en-US" sz="1800" dirty="0"/>
              <a:t>        Meal* meal;</a:t>
            </a:r>
          </a:p>
          <a:p>
            <a:pPr marL="0" indent="0">
              <a:buNone/>
            </a:pPr>
            <a:r>
              <a:rPr lang="en-US" sz="1800" dirty="0"/>
              <a:t>    public:</a:t>
            </a:r>
          </a:p>
          <a:p>
            <a:pPr marL="0" indent="0">
              <a:buNone/>
            </a:pPr>
            <a:r>
              <a:rPr lang="en-US" sz="1800" dirty="0"/>
              <a:t>        Meal* </a:t>
            </a:r>
            <a:r>
              <a:rPr lang="en-US" sz="1800" dirty="0" err="1"/>
              <a:t>GetMeal</a:t>
            </a:r>
            <a:r>
              <a:rPr lang="en-US" sz="1800" dirty="0"/>
              <a:t>() { return meal; };</a:t>
            </a:r>
          </a:p>
          <a:p>
            <a:pPr marL="0" indent="0">
              <a:buNone/>
            </a:pPr>
            <a:r>
              <a:rPr lang="en-US" sz="1800" dirty="0"/>
              <a:t>        virtual void </a:t>
            </a:r>
            <a:r>
              <a:rPr lang="en-US" sz="1800" dirty="0" err="1"/>
              <a:t>BuildMainDish</a:t>
            </a:r>
            <a:r>
              <a:rPr lang="en-US" sz="1800" dirty="0"/>
              <a:t>() = 0;</a:t>
            </a:r>
          </a:p>
          <a:p>
            <a:pPr marL="0" indent="0">
              <a:buNone/>
            </a:pPr>
            <a:r>
              <a:rPr lang="en-US" sz="1800" dirty="0"/>
              <a:t>        virtual void </a:t>
            </a:r>
            <a:r>
              <a:rPr lang="en-US" sz="1800" dirty="0" err="1"/>
              <a:t>BuildSideDish</a:t>
            </a:r>
            <a:r>
              <a:rPr lang="en-US" sz="1800" dirty="0"/>
              <a:t>()= 0;</a:t>
            </a:r>
          </a:p>
          <a:p>
            <a:pPr marL="0" indent="0">
              <a:buNone/>
            </a:pPr>
            <a:r>
              <a:rPr lang="en-US" sz="1800" dirty="0"/>
              <a:t>        virtual void </a:t>
            </a:r>
            <a:r>
              <a:rPr lang="en-US" sz="1800" dirty="0" err="1"/>
              <a:t>BuildDrink</a:t>
            </a:r>
            <a:r>
              <a:rPr lang="en-US" sz="1800" dirty="0"/>
              <a:t>()= 0;</a:t>
            </a:r>
          </a:p>
          <a:p>
            <a:pPr marL="0" indent="0">
              <a:buNone/>
            </a:pPr>
            <a:r>
              <a:rPr lang="en-US" sz="1800" dirty="0"/>
              <a:t>        virtual void </a:t>
            </a:r>
            <a:r>
              <a:rPr lang="en-US" sz="1800" dirty="0" err="1"/>
              <a:t>BuildDessert</a:t>
            </a:r>
            <a:r>
              <a:rPr lang="en-US" sz="1800" dirty="0"/>
              <a:t>()= 0;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F5DA5BC-A0B4-4F1C-833A-62AB2660AFC0}"/>
              </a:ext>
            </a:extLst>
          </p:cNvPr>
          <p:cNvSpPr txBox="1">
            <a:spLocks/>
          </p:cNvSpPr>
          <p:nvPr/>
        </p:nvSpPr>
        <p:spPr>
          <a:xfrm>
            <a:off x="126360" y="1309731"/>
            <a:ext cx="4360178" cy="438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class Cashier //Director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void </a:t>
            </a:r>
            <a:r>
              <a:rPr lang="en-US" sz="1800" dirty="0" err="1"/>
              <a:t>OrderMeal</a:t>
            </a:r>
            <a:r>
              <a:rPr lang="en-US" sz="1800" dirty="0"/>
              <a:t>(Cook* builder)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   builder-&gt;</a:t>
            </a:r>
            <a:r>
              <a:rPr lang="en-US" sz="1800" dirty="0" err="1"/>
              <a:t>BuildMainDish</a:t>
            </a:r>
            <a:r>
              <a:rPr lang="en-US" sz="18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   builder-&gt;</a:t>
            </a:r>
            <a:r>
              <a:rPr lang="en-US" sz="1800" dirty="0" err="1"/>
              <a:t>BuildSideDish</a:t>
            </a:r>
            <a:r>
              <a:rPr lang="en-US" sz="18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   builder-&gt;</a:t>
            </a:r>
            <a:r>
              <a:rPr lang="en-US" sz="1800" dirty="0" err="1"/>
              <a:t>BuildDrink</a:t>
            </a:r>
            <a:r>
              <a:rPr lang="en-US" sz="18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   builder-&gt;</a:t>
            </a:r>
            <a:r>
              <a:rPr lang="en-US" sz="1800" dirty="0" err="1"/>
              <a:t>BuildDessert</a:t>
            </a:r>
            <a:r>
              <a:rPr lang="en-US" sz="18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2329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Строитель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0387" y="895525"/>
            <a:ext cx="7143226" cy="5855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FastFoodCook</a:t>
            </a:r>
            <a:r>
              <a:rPr lang="en-US" sz="1800" dirty="0"/>
              <a:t> : public Cook {//Concrete builder </a:t>
            </a:r>
          </a:p>
          <a:p>
            <a:pPr marL="0" indent="0">
              <a:buNone/>
            </a:pPr>
            <a:r>
              <a:rPr lang="en-US" sz="1800" dirty="0"/>
              <a:t>    public: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FastFoodCook</a:t>
            </a:r>
            <a:r>
              <a:rPr lang="en-US" sz="1800" dirty="0"/>
              <a:t>() { meal = new Meal("</a:t>
            </a:r>
            <a:r>
              <a:rPr lang="en-US" sz="1800" dirty="0" err="1"/>
              <a:t>FastFood</a:t>
            </a:r>
            <a:r>
              <a:rPr lang="en-US" sz="1800" dirty="0"/>
              <a:t> dinner"); }</a:t>
            </a:r>
          </a:p>
          <a:p>
            <a:pPr marL="0" indent="0">
              <a:buNone/>
            </a:pPr>
            <a:r>
              <a:rPr lang="en-US" sz="1800" dirty="0"/>
              <a:t>        void </a:t>
            </a:r>
            <a:r>
              <a:rPr lang="en-US" sz="1800" dirty="0" err="1"/>
              <a:t>BuildMainDish</a:t>
            </a:r>
            <a:r>
              <a:rPr lang="en-US" sz="1800" dirty="0"/>
              <a:t>() { meal-&gt;</a:t>
            </a:r>
            <a:r>
              <a:rPr lang="en-US" sz="1800" dirty="0" err="1"/>
              <a:t>mainDish</a:t>
            </a:r>
            <a:r>
              <a:rPr lang="en-US" sz="1800" dirty="0"/>
              <a:t> = "Cheeseburger"; };</a:t>
            </a:r>
          </a:p>
          <a:p>
            <a:pPr marL="0" indent="0">
              <a:buNone/>
            </a:pPr>
            <a:r>
              <a:rPr lang="en-US" sz="1800" dirty="0"/>
              <a:t>        void </a:t>
            </a:r>
            <a:r>
              <a:rPr lang="en-US" sz="1800" dirty="0" err="1"/>
              <a:t>BuildSideDish</a:t>
            </a:r>
            <a:r>
              <a:rPr lang="en-US" sz="1800" dirty="0"/>
              <a:t>() { meal-&gt;</a:t>
            </a:r>
            <a:r>
              <a:rPr lang="en-US" sz="1800" dirty="0" err="1"/>
              <a:t>sideDish</a:t>
            </a:r>
            <a:r>
              <a:rPr lang="en-US" sz="1800" dirty="0"/>
              <a:t> = "Fries"; };</a:t>
            </a:r>
          </a:p>
          <a:p>
            <a:pPr marL="0" indent="0">
              <a:buNone/>
            </a:pPr>
            <a:r>
              <a:rPr lang="en-US" sz="1800" dirty="0"/>
              <a:t>        void </a:t>
            </a:r>
            <a:r>
              <a:rPr lang="en-US" sz="1800" dirty="0" err="1"/>
              <a:t>BuildDrink</a:t>
            </a:r>
            <a:r>
              <a:rPr lang="en-US" sz="1800" dirty="0"/>
              <a:t>() { meal-&gt;drink = "Coke"; };</a:t>
            </a:r>
          </a:p>
          <a:p>
            <a:pPr marL="0" indent="0">
              <a:buNone/>
            </a:pPr>
            <a:r>
              <a:rPr lang="en-US" sz="1800" dirty="0"/>
              <a:t>        void </a:t>
            </a:r>
            <a:r>
              <a:rPr lang="en-US" sz="1800" dirty="0" err="1"/>
              <a:t>BuildDessert</a:t>
            </a:r>
            <a:r>
              <a:rPr lang="en-US" sz="1800" dirty="0"/>
              <a:t>() { meal-&gt;dessert = "Donut"; }; 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RussianCook</a:t>
            </a:r>
            <a:r>
              <a:rPr lang="en-US" sz="1800" dirty="0"/>
              <a:t> : public Cook { //Concrete builder</a:t>
            </a:r>
          </a:p>
          <a:p>
            <a:pPr marL="0" indent="0">
              <a:buNone/>
            </a:pPr>
            <a:r>
              <a:rPr lang="en-US" sz="1800" dirty="0"/>
              <a:t>    public: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RussianCook</a:t>
            </a:r>
            <a:r>
              <a:rPr lang="en-US" sz="1800" dirty="0"/>
              <a:t>() { meal = new Meal("Russian dinner"); }</a:t>
            </a:r>
          </a:p>
          <a:p>
            <a:pPr marL="0" indent="0">
              <a:buNone/>
            </a:pPr>
            <a:r>
              <a:rPr lang="en-US" sz="1800" dirty="0"/>
              <a:t>        void </a:t>
            </a:r>
            <a:r>
              <a:rPr lang="en-US" sz="1800" dirty="0" err="1"/>
              <a:t>BuildMainDish</a:t>
            </a:r>
            <a:r>
              <a:rPr lang="en-US" sz="1800" dirty="0"/>
              <a:t>() { meal-&gt;</a:t>
            </a:r>
            <a:r>
              <a:rPr lang="en-US" sz="1800" dirty="0" err="1"/>
              <a:t>mainDish</a:t>
            </a:r>
            <a:r>
              <a:rPr lang="en-US" sz="1800" dirty="0"/>
              <a:t> = "</a:t>
            </a:r>
            <a:r>
              <a:rPr lang="en-US" sz="1800" dirty="0" err="1"/>
              <a:t>Kotletki</a:t>
            </a:r>
            <a:r>
              <a:rPr lang="en-US" sz="1800" dirty="0"/>
              <a:t>"; };</a:t>
            </a:r>
          </a:p>
          <a:p>
            <a:pPr marL="0" indent="0">
              <a:buNone/>
            </a:pPr>
            <a:r>
              <a:rPr lang="en-US" sz="1800" dirty="0"/>
              <a:t>        void </a:t>
            </a:r>
            <a:r>
              <a:rPr lang="en-US" sz="1800" dirty="0" err="1"/>
              <a:t>BuildSideDish</a:t>
            </a:r>
            <a:r>
              <a:rPr lang="en-US" sz="1800" dirty="0"/>
              <a:t>() { meal-&gt;</a:t>
            </a:r>
            <a:r>
              <a:rPr lang="en-US" sz="1800" dirty="0" err="1"/>
              <a:t>sideDish</a:t>
            </a:r>
            <a:r>
              <a:rPr lang="en-US" sz="1800" dirty="0"/>
              <a:t> = "</a:t>
            </a:r>
            <a:r>
              <a:rPr lang="en-US" sz="1800" dirty="0" err="1"/>
              <a:t>Pyureshka</a:t>
            </a:r>
            <a:r>
              <a:rPr lang="en-US" sz="1800" dirty="0"/>
              <a:t>"; };</a:t>
            </a:r>
          </a:p>
          <a:p>
            <a:pPr marL="0" indent="0">
              <a:buNone/>
            </a:pPr>
            <a:r>
              <a:rPr lang="en-US" sz="1800" dirty="0"/>
              <a:t>        void </a:t>
            </a:r>
            <a:r>
              <a:rPr lang="en-US" sz="1800" dirty="0" err="1"/>
              <a:t>BuildDrink</a:t>
            </a:r>
            <a:r>
              <a:rPr lang="en-US" sz="1800" dirty="0"/>
              <a:t>() { meal-&gt;drink = "</a:t>
            </a:r>
            <a:r>
              <a:rPr lang="en-US" sz="1800" dirty="0" err="1"/>
              <a:t>Kompot</a:t>
            </a:r>
            <a:r>
              <a:rPr lang="en-US" sz="1800" dirty="0"/>
              <a:t>"; };</a:t>
            </a:r>
          </a:p>
          <a:p>
            <a:pPr marL="0" indent="0">
              <a:buNone/>
            </a:pPr>
            <a:r>
              <a:rPr lang="en-US" sz="1800" dirty="0"/>
              <a:t>        void </a:t>
            </a:r>
            <a:r>
              <a:rPr lang="en-US" sz="1800" dirty="0" err="1"/>
              <a:t>BuildDessert</a:t>
            </a:r>
            <a:r>
              <a:rPr lang="en-US" sz="1800" dirty="0"/>
              <a:t>() { meal-&gt;dessert = "</a:t>
            </a:r>
            <a:r>
              <a:rPr lang="en-US" sz="1800" dirty="0" err="1"/>
              <a:t>Bulochka</a:t>
            </a:r>
            <a:r>
              <a:rPr lang="en-US" sz="1800" dirty="0"/>
              <a:t>"; }; 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2657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Строитель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0387" y="895525"/>
            <a:ext cx="7143226" cy="5855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void main() {</a:t>
            </a:r>
          </a:p>
          <a:p>
            <a:pPr marL="0" indent="0">
              <a:buNone/>
            </a:pPr>
            <a:r>
              <a:rPr lang="en-US" sz="1800" dirty="0"/>
              <a:t>    Cook* cook;</a:t>
            </a:r>
          </a:p>
          <a:p>
            <a:pPr marL="0" indent="0">
              <a:buNone/>
            </a:pPr>
            <a:r>
              <a:rPr lang="en-US" sz="1800" dirty="0"/>
              <a:t>    Meal* meal;</a:t>
            </a:r>
          </a:p>
          <a:p>
            <a:pPr marL="0" indent="0">
              <a:buNone/>
            </a:pPr>
            <a:r>
              <a:rPr lang="en-US" sz="1800" dirty="0"/>
              <a:t>    Cashier* cashier = new Cashier();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    cook = new </a:t>
            </a:r>
            <a:r>
              <a:rPr lang="en-US" sz="1800" dirty="0" err="1"/>
              <a:t>FastFoodCook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cashier-&gt;</a:t>
            </a:r>
            <a:r>
              <a:rPr lang="en-US" sz="1800" dirty="0" err="1"/>
              <a:t>OrderMeal</a:t>
            </a:r>
            <a:r>
              <a:rPr lang="en-US" sz="1800" dirty="0"/>
              <a:t>(cook);</a:t>
            </a:r>
          </a:p>
          <a:p>
            <a:pPr marL="0" indent="0">
              <a:buNone/>
            </a:pPr>
            <a:r>
              <a:rPr lang="en-US" sz="1800" dirty="0"/>
              <a:t>    meal = cook-&gt;</a:t>
            </a:r>
            <a:r>
              <a:rPr lang="en-US" sz="1800" dirty="0" err="1"/>
              <a:t>GetMeal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meal-&gt;Print();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    cook = new </a:t>
            </a:r>
            <a:r>
              <a:rPr lang="en-US" sz="1800" dirty="0" err="1"/>
              <a:t>RussianCook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cashier-&gt;</a:t>
            </a:r>
            <a:r>
              <a:rPr lang="en-US" sz="1800" dirty="0" err="1"/>
              <a:t>OrderMeal</a:t>
            </a:r>
            <a:r>
              <a:rPr lang="en-US" sz="1800" dirty="0"/>
              <a:t>(cook);</a:t>
            </a:r>
          </a:p>
          <a:p>
            <a:pPr marL="0" indent="0">
              <a:buNone/>
            </a:pPr>
            <a:r>
              <a:rPr lang="en-US" sz="1800" dirty="0"/>
              <a:t>    meal = cook-&gt;</a:t>
            </a:r>
            <a:r>
              <a:rPr lang="en-US" sz="1800" dirty="0" err="1"/>
              <a:t>GetMeal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meal-&gt;Print();</a:t>
            </a:r>
          </a:p>
          <a:p>
            <a:pPr marL="0" indent="0">
              <a:buNone/>
            </a:pPr>
            <a:r>
              <a:rPr lang="en-US" sz="1800" dirty="0"/>
              <a:t> 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85F35B8-3EDE-4FF1-9D86-56A24472AA79}"/>
              </a:ext>
            </a:extLst>
          </p:cNvPr>
          <p:cNvSpPr txBox="1">
            <a:spLocks/>
          </p:cNvSpPr>
          <p:nvPr/>
        </p:nvSpPr>
        <p:spPr>
          <a:xfrm>
            <a:off x="5154337" y="2493628"/>
            <a:ext cx="3761064" cy="1329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FastFood</a:t>
            </a:r>
            <a:r>
              <a:rPr lang="en-US" sz="1800" dirty="0"/>
              <a:t> dinner: Cheeseburger, Fries, Coke and Donut</a:t>
            </a:r>
          </a:p>
          <a:p>
            <a:pPr marL="0" indent="0">
              <a:buNone/>
            </a:pPr>
            <a:r>
              <a:rPr lang="en-US" sz="1800" dirty="0"/>
              <a:t>Russian dinner: </a:t>
            </a:r>
            <a:r>
              <a:rPr lang="en-US" sz="1800" dirty="0" err="1"/>
              <a:t>Kotletki</a:t>
            </a:r>
            <a:r>
              <a:rPr lang="en-US" sz="1800" dirty="0"/>
              <a:t>, </a:t>
            </a:r>
            <a:r>
              <a:rPr lang="en-US" sz="1800" dirty="0" err="1"/>
              <a:t>Pyureshka</a:t>
            </a:r>
            <a:r>
              <a:rPr lang="en-US" sz="1800" dirty="0"/>
              <a:t>, </a:t>
            </a:r>
            <a:r>
              <a:rPr lang="en-US" sz="1800" dirty="0" err="1"/>
              <a:t>Kompot</a:t>
            </a:r>
            <a:r>
              <a:rPr lang="en-US" sz="1800" dirty="0"/>
              <a:t> and </a:t>
            </a:r>
            <a:r>
              <a:rPr lang="en-US" sz="1800" dirty="0" err="1"/>
              <a:t>Bulochka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0800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Задает виды создаваемых объектов с помощью экземпляра-прототипа и создает новые объекты путем копирования этого прототипа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 err="1"/>
              <a:t>Инстанцируемые</a:t>
            </a:r>
            <a:r>
              <a:rPr lang="ru-RU" dirty="0"/>
              <a:t> классы определяются по время выполнения, например, с помощью динамической загрузки</a:t>
            </a:r>
          </a:p>
          <a:p>
            <a:pPr lvl="1"/>
            <a:r>
              <a:rPr lang="ru-RU" dirty="0"/>
              <a:t>Для того, чтобы избежать построения иерархии фабрик, параллельной иерархии классов продуктов</a:t>
            </a:r>
          </a:p>
          <a:p>
            <a:pPr lvl="1"/>
            <a:r>
              <a:rPr lang="ru-RU" dirty="0"/>
              <a:t>Если экземпляры класса могут находиться в ограниченном множестве состояний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934E85-4156-4B7A-A810-C78A4F6B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шаблонов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области разработки программных систем существует множество шаблонов, которые отличаются областью применения, масштабом, содержимым, стилем описания. Например, в зависимости от сферы применения существуют шаблоны</a:t>
            </a:r>
          </a:p>
          <a:p>
            <a:pPr lvl="1"/>
            <a:r>
              <a:rPr lang="ru-RU" dirty="0"/>
              <a:t>анализа, </a:t>
            </a:r>
          </a:p>
          <a:p>
            <a:pPr lvl="1"/>
            <a:r>
              <a:rPr lang="ru-RU" dirty="0"/>
              <a:t>проектирования, </a:t>
            </a:r>
          </a:p>
          <a:p>
            <a:pPr lvl="1"/>
            <a:r>
              <a:rPr lang="ru-RU" dirty="0"/>
              <a:t>тестирования, </a:t>
            </a:r>
          </a:p>
          <a:p>
            <a:pPr lvl="1"/>
            <a:r>
              <a:rPr lang="ru-RU" dirty="0"/>
              <a:t>документирования, </a:t>
            </a:r>
          </a:p>
          <a:p>
            <a:pPr lvl="1"/>
            <a:r>
              <a:rPr lang="ru-RU" dirty="0"/>
              <a:t>организации процесса разработки, </a:t>
            </a:r>
          </a:p>
          <a:p>
            <a:pPr lvl="1"/>
            <a:r>
              <a:rPr lang="ru-RU" dirty="0"/>
              <a:t>планирования проектов и другие.</a:t>
            </a:r>
          </a:p>
          <a:p>
            <a:r>
              <a:rPr lang="ru-RU" dirty="0"/>
              <a:t>В настоящее время наиболее популярными шаблонами являются </a:t>
            </a:r>
            <a:r>
              <a:rPr lang="ru-RU" b="1" dirty="0"/>
              <a:t>шаблоны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392163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- структура</a:t>
            </a:r>
            <a:endParaRPr lang="en-US" dirty="0"/>
          </a:p>
        </p:txBody>
      </p:sp>
      <p:pic>
        <p:nvPicPr>
          <p:cNvPr id="5122" name="Picture 2" descr="http://www.dofactory.com/images/diagrams/net/prototyp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37847"/>
            <a:ext cx="7886700" cy="452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763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- пример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12" y="1690689"/>
            <a:ext cx="8269375" cy="41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9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Прототип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0387" y="895525"/>
            <a:ext cx="7143226" cy="5855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Unit 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Unit () { </a:t>
            </a:r>
          </a:p>
          <a:p>
            <a:pPr marL="0" indent="0">
              <a:buNone/>
            </a:pPr>
            <a:r>
              <a:rPr lang="en-US" sz="1800" dirty="0"/>
              <a:t>        id_ = total_++; </a:t>
            </a:r>
          </a:p>
          <a:p>
            <a:pPr marL="0" indent="0">
              <a:buNone/>
            </a:pPr>
            <a:r>
              <a:rPr lang="en-US" sz="1800" dirty="0"/>
              <a:t>        health=100;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virtual void Draw() = 0;</a:t>
            </a:r>
          </a:p>
          <a:p>
            <a:pPr marL="0" indent="0">
              <a:buNone/>
            </a:pPr>
            <a:r>
              <a:rPr lang="en-US" sz="1800" dirty="0"/>
              <a:t>    virtual Unit* Clone() = 0;</a:t>
            </a:r>
          </a:p>
          <a:p>
            <a:pPr marL="0" indent="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TakeDamage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dmg) { health -= dmg; }</a:t>
            </a:r>
          </a:p>
          <a:p>
            <a:pPr marL="0" indent="0">
              <a:buNone/>
            </a:pPr>
            <a:r>
              <a:rPr lang="en-US" sz="1800" dirty="0"/>
              <a:t>  protected: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id_;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health;</a:t>
            </a:r>
          </a:p>
          <a:p>
            <a:pPr marL="0" indent="0">
              <a:buNone/>
            </a:pPr>
            <a:r>
              <a:rPr lang="en-US" sz="1800" dirty="0"/>
              <a:t>    static </a:t>
            </a:r>
            <a:r>
              <a:rPr lang="en-US" sz="1800" dirty="0" err="1"/>
              <a:t>int</a:t>
            </a:r>
            <a:r>
              <a:rPr lang="en-US" sz="1800" dirty="0"/>
              <a:t> total_;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Unit::total_ = 0;</a:t>
            </a:r>
          </a:p>
        </p:txBody>
      </p:sp>
    </p:spTree>
    <p:extLst>
      <p:ext uri="{BB962C8B-B14F-4D97-AF65-F5344CB8AC3E}">
        <p14:creationId xmlns:p14="http://schemas.microsoft.com/office/powerpoint/2010/main" val="3336029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Прототип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654" y="889233"/>
            <a:ext cx="8143613" cy="5855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Warrior : public Unit {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void Draw() { </a:t>
            </a:r>
            <a:r>
              <a:rPr lang="en-US" sz="1800" dirty="0" err="1"/>
              <a:t>cout</a:t>
            </a:r>
            <a:r>
              <a:rPr lang="en-US" sz="1800" dirty="0"/>
              <a:t> &lt;&lt; " Warrior " &lt;&lt; id_ &lt;&lt; " Health: " &lt;&lt; health &lt;&lt; </a:t>
            </a:r>
            <a:r>
              <a:rPr lang="en-US" sz="1800" dirty="0" err="1"/>
              <a:t>endl</a:t>
            </a:r>
            <a:r>
              <a:rPr lang="en-US" sz="1800" dirty="0"/>
              <a:t>; }</a:t>
            </a:r>
          </a:p>
          <a:p>
            <a:pPr marL="0" indent="0">
              <a:buNone/>
            </a:pPr>
            <a:r>
              <a:rPr lang="en-US" sz="1800" dirty="0"/>
              <a:t>    Unit* Clone() {</a:t>
            </a:r>
          </a:p>
          <a:p>
            <a:pPr marL="0" indent="0">
              <a:buNone/>
            </a:pPr>
            <a:r>
              <a:rPr lang="en-US" sz="1800" dirty="0"/>
              <a:t>        Warrior* w = new Warrior;</a:t>
            </a:r>
          </a:p>
          <a:p>
            <a:pPr marL="0" indent="0">
              <a:buNone/>
            </a:pPr>
            <a:r>
              <a:rPr lang="en-US" sz="1800" dirty="0"/>
              <a:t>        w-&gt;health = this-&gt;health;</a:t>
            </a:r>
          </a:p>
          <a:p>
            <a:pPr marL="0" indent="0">
              <a:buNone/>
            </a:pPr>
            <a:r>
              <a:rPr lang="en-US" sz="1800" dirty="0"/>
              <a:t>        return w;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3CBE4F2-7ED8-4483-BA6B-D93B6D53AA18}"/>
              </a:ext>
            </a:extLst>
          </p:cNvPr>
          <p:cNvSpPr/>
          <p:nvPr/>
        </p:nvSpPr>
        <p:spPr>
          <a:xfrm>
            <a:off x="3943350" y="3106445"/>
            <a:ext cx="5163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Unit* u1 = new Warrior;</a:t>
            </a:r>
          </a:p>
          <a:p>
            <a:r>
              <a:rPr lang="en-US" dirty="0"/>
              <a:t>    u1-&gt;Draw();</a:t>
            </a:r>
          </a:p>
          <a:p>
            <a:r>
              <a:rPr lang="en-US" dirty="0"/>
              <a:t>    u1-&gt;</a:t>
            </a:r>
            <a:r>
              <a:rPr lang="en-US" dirty="0" err="1"/>
              <a:t>TakeDamage</a:t>
            </a:r>
            <a:r>
              <a:rPr lang="en-US" dirty="0"/>
              <a:t>(rand() % 100 + 1);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"Boom!" &lt;&lt;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u1-&gt;Draw();</a:t>
            </a:r>
          </a:p>
          <a:p>
            <a:r>
              <a:rPr lang="en-US" dirty="0"/>
              <a:t>    Unit* u2 = u1-&gt;Clone();</a:t>
            </a:r>
          </a:p>
          <a:p>
            <a:r>
              <a:rPr lang="en-US" dirty="0"/>
              <a:t>    u2-&gt;Draw();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656D5F-2D12-4FB6-963B-6B99709ABD2C}"/>
              </a:ext>
            </a:extLst>
          </p:cNvPr>
          <p:cNvSpPr/>
          <p:nvPr/>
        </p:nvSpPr>
        <p:spPr>
          <a:xfrm>
            <a:off x="499144" y="537841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Warrior 0 Health: 100</a:t>
            </a:r>
          </a:p>
          <a:p>
            <a:r>
              <a:rPr lang="en-US" dirty="0"/>
              <a:t>Boom!</a:t>
            </a:r>
          </a:p>
          <a:p>
            <a:r>
              <a:rPr lang="en-US" dirty="0"/>
              <a:t> Warrior 0 Health: 16</a:t>
            </a:r>
          </a:p>
          <a:p>
            <a:r>
              <a:rPr lang="en-US" dirty="0"/>
              <a:t> Warrior 1 Health: 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94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Одиночка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Гарантирует, что у класса есть только один экземпляр и предоставляет к нему  глобальную точку доступа.</a:t>
            </a:r>
          </a:p>
          <a:p>
            <a:r>
              <a:rPr lang="ru-RU" dirty="0"/>
              <a:t>Применимость:</a:t>
            </a:r>
          </a:p>
          <a:p>
            <a:pPr lvl="1"/>
            <a:r>
              <a:rPr lang="ru-RU" dirty="0"/>
              <a:t>Необходим ровно один экземпляр некоего класса, легко доступный всем клиентам.</a:t>
            </a:r>
          </a:p>
          <a:p>
            <a:pPr lvl="1"/>
            <a:r>
              <a:rPr lang="ru-RU" dirty="0"/>
              <a:t>Единственный экземпляр должен расширяться путем порождения подклассов, и клиентам нужно иметь возможность работать с расширенным экземпляром без модификации своего кода.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75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Одиночка - структура</a:t>
            </a:r>
            <a:endParaRPr lang="en-US" dirty="0"/>
          </a:p>
        </p:txBody>
      </p:sp>
      <p:pic>
        <p:nvPicPr>
          <p:cNvPr id="6148" name="Picture 4" descr="http://www.dofactory.com/images/diagrams/net/singleto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09" y="2018270"/>
            <a:ext cx="6838581" cy="217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183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Одиночка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0387" y="895525"/>
            <a:ext cx="7143226" cy="5855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GlobalClass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private: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m_value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static </a:t>
            </a:r>
            <a:r>
              <a:rPr lang="en-US" sz="1800" dirty="0" err="1"/>
              <a:t>GlobalClass</a:t>
            </a:r>
            <a:r>
              <a:rPr lang="en-US" sz="1800" dirty="0"/>
              <a:t> *</a:t>
            </a:r>
            <a:r>
              <a:rPr lang="en-US" sz="1800" dirty="0" err="1"/>
              <a:t>s_instance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GlobalClass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v = 0)    { </a:t>
            </a:r>
            <a:r>
              <a:rPr lang="en-US" sz="1800" dirty="0" err="1"/>
              <a:t>m_value</a:t>
            </a:r>
            <a:r>
              <a:rPr lang="en-US" sz="1800" dirty="0"/>
              <a:t> = v; }</a:t>
            </a:r>
          </a:p>
          <a:p>
            <a:pPr marL="0" indent="0">
              <a:buNone/>
            </a:pPr>
            <a:r>
              <a:rPr lang="en-US" sz="1800" dirty="0"/>
              <a:t>  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get_value</a:t>
            </a:r>
            <a:r>
              <a:rPr lang="en-US" sz="1800" dirty="0"/>
              <a:t>() { return </a:t>
            </a:r>
            <a:r>
              <a:rPr lang="en-US" sz="1800" dirty="0" err="1"/>
              <a:t>m_value</a:t>
            </a:r>
            <a:r>
              <a:rPr lang="en-US" sz="1800" dirty="0"/>
              <a:t>; }</a:t>
            </a:r>
          </a:p>
          <a:p>
            <a:pPr marL="0" indent="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set_value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v) { </a:t>
            </a:r>
            <a:r>
              <a:rPr lang="en-US" sz="1800" dirty="0" err="1"/>
              <a:t>m_value</a:t>
            </a:r>
            <a:r>
              <a:rPr lang="en-US" sz="1800" dirty="0"/>
              <a:t> = v; 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static </a:t>
            </a:r>
            <a:r>
              <a:rPr lang="en-US" sz="1800" dirty="0" err="1"/>
              <a:t>GlobalClass</a:t>
            </a:r>
            <a:r>
              <a:rPr lang="en-US" sz="1800" dirty="0"/>
              <a:t> *instance()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if (!</a:t>
            </a:r>
            <a:r>
              <a:rPr lang="en-US" sz="1800" dirty="0" err="1"/>
              <a:t>s_instance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s_instance</a:t>
            </a:r>
            <a:r>
              <a:rPr lang="en-US" sz="1800" dirty="0"/>
              <a:t> = new </a:t>
            </a:r>
            <a:r>
              <a:rPr lang="en-US" sz="1800" dirty="0" err="1"/>
              <a:t>GlobalClass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return </a:t>
            </a:r>
            <a:r>
              <a:rPr lang="en-US" sz="1800" dirty="0" err="1"/>
              <a:t>s_instance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08905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889233"/>
          </a:xfrm>
        </p:spPr>
        <p:txBody>
          <a:bodyPr/>
          <a:lstStyle/>
          <a:p>
            <a:r>
              <a:rPr lang="ru-RU" dirty="0"/>
              <a:t>Одиночка -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744" y="880844"/>
            <a:ext cx="8143613" cy="5855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GlobalClass</a:t>
            </a:r>
            <a:r>
              <a:rPr lang="en-US" sz="1800" dirty="0"/>
              <a:t> *</a:t>
            </a:r>
            <a:r>
              <a:rPr lang="en-US" sz="1800" dirty="0" err="1"/>
              <a:t>GlobalClass</a:t>
            </a:r>
            <a:r>
              <a:rPr lang="en-US" sz="1800" dirty="0"/>
              <a:t>::</a:t>
            </a:r>
            <a:r>
              <a:rPr lang="en-US" sz="1800" dirty="0" err="1"/>
              <a:t>s_instance</a:t>
            </a:r>
            <a:r>
              <a:rPr lang="en-US" sz="1800" dirty="0"/>
              <a:t> = 0;</a:t>
            </a:r>
          </a:p>
          <a:p>
            <a:pPr marL="0" indent="0">
              <a:buNone/>
            </a:pPr>
            <a:r>
              <a:rPr lang="en-US" sz="1800" dirty="0"/>
              <a:t>void foo(void)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GlobalClass</a:t>
            </a:r>
            <a:r>
              <a:rPr lang="en-US" sz="1800" dirty="0"/>
              <a:t>::instance()-&gt;</a:t>
            </a:r>
            <a:r>
              <a:rPr lang="en-US" sz="1800" dirty="0" err="1"/>
              <a:t>set_value</a:t>
            </a:r>
            <a:r>
              <a:rPr lang="en-US" sz="1800" dirty="0"/>
              <a:t>(1);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std</a:t>
            </a:r>
            <a:r>
              <a:rPr lang="en-US" sz="1800" dirty="0"/>
              <a:t>::</a:t>
            </a:r>
            <a:r>
              <a:rPr lang="en-US" sz="1800" dirty="0" err="1"/>
              <a:t>cout</a:t>
            </a:r>
            <a:r>
              <a:rPr lang="en-US" sz="1800" dirty="0"/>
              <a:t> &lt;&lt; "foo: </a:t>
            </a:r>
            <a:r>
              <a:rPr lang="en-US" sz="1800" dirty="0" err="1"/>
              <a:t>global_ptr</a:t>
            </a:r>
            <a:r>
              <a:rPr lang="en-US" sz="1800" dirty="0"/>
              <a:t> is " &lt;&lt; </a:t>
            </a:r>
            <a:r>
              <a:rPr lang="en-US" sz="1800" dirty="0" err="1"/>
              <a:t>GlobalClass</a:t>
            </a:r>
            <a:r>
              <a:rPr lang="en-US" sz="1800" dirty="0"/>
              <a:t>::instance()-&gt;</a:t>
            </a:r>
            <a:r>
              <a:rPr lang="en-US" sz="1800" dirty="0" err="1"/>
              <a:t>get_value</a:t>
            </a:r>
            <a:r>
              <a:rPr lang="en-US" sz="1800" dirty="0"/>
              <a:t>() &lt;&lt; '\n';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void bar(void)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GlobalClass</a:t>
            </a:r>
            <a:r>
              <a:rPr lang="en-US" sz="1800" dirty="0"/>
              <a:t>::instance()-&gt;</a:t>
            </a:r>
            <a:r>
              <a:rPr lang="en-US" sz="1800" dirty="0" err="1"/>
              <a:t>set_value</a:t>
            </a:r>
            <a:r>
              <a:rPr lang="en-US" sz="1800" dirty="0"/>
              <a:t>(2);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std</a:t>
            </a:r>
            <a:r>
              <a:rPr lang="en-US" sz="1800" dirty="0"/>
              <a:t>::</a:t>
            </a:r>
            <a:r>
              <a:rPr lang="en-US" sz="1800" dirty="0" err="1"/>
              <a:t>cout</a:t>
            </a:r>
            <a:r>
              <a:rPr lang="en-US" sz="1800" dirty="0"/>
              <a:t> &lt;&lt; "bar: </a:t>
            </a:r>
            <a:r>
              <a:rPr lang="en-US" sz="1800" dirty="0" err="1"/>
              <a:t>global_ptr</a:t>
            </a:r>
            <a:r>
              <a:rPr lang="en-US" sz="1800" dirty="0"/>
              <a:t> is " &lt;&lt; </a:t>
            </a:r>
            <a:r>
              <a:rPr lang="en-US" sz="1800" dirty="0" err="1"/>
              <a:t>GlobalClass</a:t>
            </a:r>
            <a:r>
              <a:rPr lang="en-US" sz="1800" dirty="0"/>
              <a:t>::instance()-&gt;</a:t>
            </a:r>
            <a:r>
              <a:rPr lang="en-US" sz="1800" dirty="0" err="1"/>
              <a:t>get_value</a:t>
            </a:r>
            <a:r>
              <a:rPr lang="en-US" sz="1800" dirty="0"/>
              <a:t>() &lt;&lt; '\n';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std</a:t>
            </a:r>
            <a:r>
              <a:rPr lang="en-US" sz="1800" dirty="0"/>
              <a:t>::</a:t>
            </a:r>
            <a:r>
              <a:rPr lang="en-US" sz="1800" dirty="0" err="1"/>
              <a:t>cout</a:t>
            </a:r>
            <a:r>
              <a:rPr lang="en-US" sz="1800" dirty="0"/>
              <a:t> &lt;&lt; "main: </a:t>
            </a:r>
            <a:r>
              <a:rPr lang="en-US" sz="1800" dirty="0" err="1"/>
              <a:t>global_ptr</a:t>
            </a:r>
            <a:r>
              <a:rPr lang="en-US" sz="1800" dirty="0"/>
              <a:t> is " &lt;&lt; </a:t>
            </a:r>
            <a:r>
              <a:rPr lang="en-US" sz="1800" dirty="0" err="1"/>
              <a:t>GlobalClass</a:t>
            </a:r>
            <a:r>
              <a:rPr lang="en-US" sz="1800" dirty="0"/>
              <a:t>::instance()-&gt;</a:t>
            </a:r>
            <a:r>
              <a:rPr lang="en-US" sz="1800" dirty="0" err="1"/>
              <a:t>get_value</a:t>
            </a:r>
            <a:r>
              <a:rPr lang="en-US" sz="1800" dirty="0"/>
              <a:t>() &lt;&lt; '\n';</a:t>
            </a:r>
          </a:p>
          <a:p>
            <a:pPr marL="0" indent="0">
              <a:buNone/>
            </a:pPr>
            <a:r>
              <a:rPr lang="en-US" sz="1800" dirty="0"/>
              <a:t>  foo();</a:t>
            </a:r>
          </a:p>
          <a:p>
            <a:pPr marL="0" indent="0">
              <a:buNone/>
            </a:pPr>
            <a:r>
              <a:rPr lang="en-US" sz="1800" dirty="0"/>
              <a:t>  bar();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std</a:t>
            </a:r>
            <a:r>
              <a:rPr lang="en-US" sz="1800" dirty="0"/>
              <a:t>::</a:t>
            </a:r>
            <a:r>
              <a:rPr lang="en-US" sz="1800" dirty="0" err="1"/>
              <a:t>cout</a:t>
            </a:r>
            <a:r>
              <a:rPr lang="en-US" sz="1800" dirty="0"/>
              <a:t> &lt;&lt; "main: </a:t>
            </a:r>
            <a:r>
              <a:rPr lang="en-US" sz="1800" dirty="0" err="1"/>
              <a:t>global_ptr</a:t>
            </a:r>
            <a:r>
              <a:rPr lang="en-US" sz="1800" dirty="0"/>
              <a:t> is " &lt;&lt; </a:t>
            </a:r>
            <a:r>
              <a:rPr lang="en-US" sz="1800" dirty="0" err="1"/>
              <a:t>GlobalClass</a:t>
            </a:r>
            <a:r>
              <a:rPr lang="en-US" sz="1800" dirty="0"/>
              <a:t>::instance()-&gt;</a:t>
            </a:r>
            <a:r>
              <a:rPr lang="en-US" sz="1800" dirty="0" err="1"/>
              <a:t>get_value</a:t>
            </a:r>
            <a:r>
              <a:rPr lang="en-US" sz="1800" dirty="0"/>
              <a:t>() &lt;&lt; '\n';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664477D-9C11-47DF-B390-127B250C541E}"/>
              </a:ext>
            </a:extLst>
          </p:cNvPr>
          <p:cNvSpPr/>
          <p:nvPr/>
        </p:nvSpPr>
        <p:spPr>
          <a:xfrm>
            <a:off x="6858000" y="444616"/>
            <a:ext cx="2205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main: </a:t>
            </a:r>
            <a:r>
              <a:rPr lang="en-US" dirty="0" err="1"/>
              <a:t>global_ptr</a:t>
            </a:r>
            <a:r>
              <a:rPr lang="en-US" dirty="0"/>
              <a:t> is 0</a:t>
            </a:r>
          </a:p>
          <a:p>
            <a:r>
              <a:rPr lang="en-US" dirty="0"/>
              <a:t>foo: </a:t>
            </a:r>
            <a:r>
              <a:rPr lang="en-US" dirty="0" err="1"/>
              <a:t>global_ptr</a:t>
            </a:r>
            <a:r>
              <a:rPr lang="en-US" dirty="0"/>
              <a:t> is 1</a:t>
            </a:r>
          </a:p>
          <a:p>
            <a:r>
              <a:rPr lang="en-US" dirty="0"/>
              <a:t>bar: </a:t>
            </a:r>
            <a:r>
              <a:rPr lang="en-US" dirty="0" err="1"/>
              <a:t>global_ptr</a:t>
            </a:r>
            <a:r>
              <a:rPr lang="en-US" dirty="0"/>
              <a:t> is 2</a:t>
            </a:r>
          </a:p>
          <a:p>
            <a:r>
              <a:rPr lang="en-US" dirty="0"/>
              <a:t>main: </a:t>
            </a:r>
            <a:r>
              <a:rPr lang="en-US" dirty="0" err="1"/>
              <a:t>global_ptr</a:t>
            </a:r>
            <a:r>
              <a:rPr lang="en-US" dirty="0"/>
              <a:t> is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17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57321-7954-45A7-AAE0-A8ECF7BF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5ADD6-C6DF-43A6-A5E7-78873386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5134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Иногда порождающие шаблоны конкурируют друг с другом: </a:t>
            </a:r>
          </a:p>
          <a:p>
            <a:pPr lvl="1"/>
            <a:r>
              <a:rPr lang="ru-RU" dirty="0"/>
              <a:t>иногда могут оказаться одинаково применимы как </a:t>
            </a:r>
            <a:r>
              <a:rPr lang="ru-RU" b="1" dirty="0"/>
              <a:t>Прототип</a:t>
            </a:r>
            <a:r>
              <a:rPr lang="ru-RU" dirty="0"/>
              <a:t>, так и </a:t>
            </a:r>
            <a:r>
              <a:rPr lang="ru-RU" b="1" dirty="0"/>
              <a:t>Абстрактная Фабрика</a:t>
            </a:r>
            <a:r>
              <a:rPr lang="ru-RU" dirty="0"/>
              <a:t>. </a:t>
            </a:r>
          </a:p>
          <a:p>
            <a:r>
              <a:rPr lang="ru-RU" dirty="0"/>
              <a:t>В других случаях, они могут дополнять друг друга:</a:t>
            </a:r>
          </a:p>
          <a:p>
            <a:pPr lvl="1"/>
            <a:r>
              <a:rPr lang="ru-RU" b="1" dirty="0"/>
              <a:t>Абстрактная Фабрика </a:t>
            </a:r>
            <a:r>
              <a:rPr lang="ru-RU" dirty="0"/>
              <a:t>может хранить набор </a:t>
            </a:r>
            <a:r>
              <a:rPr lang="ru-RU" b="1" dirty="0"/>
              <a:t>Прототипов</a:t>
            </a:r>
            <a:r>
              <a:rPr lang="ru-RU" dirty="0"/>
              <a:t>, которые она будет клонировать для построения новых объектов, </a:t>
            </a:r>
          </a:p>
          <a:p>
            <a:pPr lvl="1"/>
            <a:r>
              <a:rPr lang="ru-RU" b="1" dirty="0"/>
              <a:t>Строитель</a:t>
            </a:r>
            <a:r>
              <a:rPr lang="ru-RU" dirty="0"/>
              <a:t> может использовать любой другой шаблон, чтобы реализовать алгоритм построения объекта. </a:t>
            </a:r>
          </a:p>
          <a:p>
            <a:pPr lvl="1"/>
            <a:r>
              <a:rPr lang="ru-RU" b="1" dirty="0"/>
              <a:t>Абстрактная Фабрика</a:t>
            </a:r>
            <a:r>
              <a:rPr lang="ru-RU" dirty="0"/>
              <a:t>, </a:t>
            </a:r>
            <a:r>
              <a:rPr lang="ru-RU" b="1" dirty="0"/>
              <a:t>Строитель</a:t>
            </a:r>
            <a:r>
              <a:rPr lang="ru-RU" dirty="0"/>
              <a:t> и </a:t>
            </a:r>
            <a:r>
              <a:rPr lang="ru-RU" b="1" dirty="0"/>
              <a:t>Прототип</a:t>
            </a:r>
            <a:r>
              <a:rPr lang="ru-RU" dirty="0"/>
              <a:t> могут использовать </a:t>
            </a:r>
            <a:r>
              <a:rPr lang="ru-RU" b="1" dirty="0"/>
              <a:t>Одиночку</a:t>
            </a:r>
            <a:r>
              <a:rPr lang="ru-RU" dirty="0"/>
              <a:t> в своей внутренней реализации.</a:t>
            </a:r>
          </a:p>
          <a:p>
            <a:r>
              <a:rPr lang="ru-RU" b="1" dirty="0"/>
              <a:t>Абстрактная Фабрика</a:t>
            </a:r>
            <a:r>
              <a:rPr lang="ru-RU" dirty="0"/>
              <a:t>, </a:t>
            </a:r>
            <a:r>
              <a:rPr lang="ru-RU" b="1" dirty="0"/>
              <a:t>Строитель</a:t>
            </a:r>
            <a:r>
              <a:rPr lang="ru-RU" dirty="0"/>
              <a:t> и </a:t>
            </a:r>
            <a:r>
              <a:rPr lang="ru-RU" b="1" dirty="0"/>
              <a:t>Прототип</a:t>
            </a:r>
            <a:r>
              <a:rPr lang="ru-RU" dirty="0"/>
              <a:t> определяют фабричный объект, который отвечает за создание правильных экземпляров данного класса объектов, и может являться параметром системы. </a:t>
            </a:r>
          </a:p>
          <a:p>
            <a:pPr lvl="1"/>
            <a:r>
              <a:rPr lang="ru-RU" b="1" dirty="0"/>
              <a:t>Абстрактная Фабрика </a:t>
            </a:r>
            <a:r>
              <a:rPr lang="ru-RU" dirty="0"/>
              <a:t>при этом может создавать объекты целой группы классов. </a:t>
            </a:r>
          </a:p>
          <a:p>
            <a:pPr lvl="1"/>
            <a:r>
              <a:rPr lang="ru-RU" dirty="0"/>
              <a:t>Фабричный объект </a:t>
            </a:r>
            <a:r>
              <a:rPr lang="ru-RU" b="1" dirty="0"/>
              <a:t>Строителя</a:t>
            </a:r>
            <a:r>
              <a:rPr lang="ru-RU" dirty="0"/>
              <a:t> умеет строить сложные объекты </a:t>
            </a:r>
            <a:r>
              <a:rPr lang="ru-RU" dirty="0" err="1"/>
              <a:t>инкрементально</a:t>
            </a:r>
            <a:r>
              <a:rPr lang="ru-RU" dirty="0"/>
              <a:t>, согласно сложному протоколу. </a:t>
            </a:r>
          </a:p>
          <a:p>
            <a:pPr lvl="1"/>
            <a:r>
              <a:rPr lang="ru-RU" dirty="0"/>
              <a:t>Фабричный объект </a:t>
            </a:r>
            <a:r>
              <a:rPr lang="ru-RU" b="1" dirty="0"/>
              <a:t>Прототипа</a:t>
            </a:r>
            <a:r>
              <a:rPr lang="ru-RU" dirty="0"/>
              <a:t> строит копию самого себя.</a:t>
            </a:r>
          </a:p>
          <a:p>
            <a:r>
              <a:rPr lang="ru-RU" dirty="0"/>
              <a:t>Классы </a:t>
            </a:r>
            <a:r>
              <a:rPr lang="ru-RU" b="1" dirty="0"/>
              <a:t>Абстрактной Фабрики </a:t>
            </a:r>
            <a:r>
              <a:rPr lang="ru-RU" dirty="0"/>
              <a:t>часто используют </a:t>
            </a:r>
            <a:r>
              <a:rPr lang="ru-RU" b="1" dirty="0"/>
              <a:t>Фабричный Метод</a:t>
            </a:r>
            <a:r>
              <a:rPr lang="ru-RU" dirty="0"/>
              <a:t>, но могут и реализовываться через </a:t>
            </a:r>
            <a:r>
              <a:rPr lang="ru-RU" b="1" dirty="0"/>
              <a:t>Прототип</a:t>
            </a:r>
            <a:r>
              <a:rPr lang="ru-RU" dirty="0"/>
              <a:t>.</a:t>
            </a:r>
          </a:p>
          <a:p>
            <a:r>
              <a:rPr lang="ru-RU" b="1" dirty="0"/>
              <a:t>Абстрактная Фабрика</a:t>
            </a:r>
            <a:r>
              <a:rPr lang="ru-RU" dirty="0"/>
              <a:t> может использоваться как альтернатива </a:t>
            </a:r>
            <a:r>
              <a:rPr lang="ru-RU" b="1" dirty="0"/>
              <a:t>Фасада </a:t>
            </a:r>
            <a:r>
              <a:rPr lang="ru-RU" dirty="0"/>
              <a:t>чтобы скрыть </a:t>
            </a:r>
            <a:r>
              <a:rPr lang="ru-RU" dirty="0" err="1"/>
              <a:t>платформо</a:t>
            </a:r>
            <a:r>
              <a:rPr lang="ru-RU" dirty="0"/>
              <a:t>-специфичные классы.</a:t>
            </a:r>
          </a:p>
        </p:txBody>
      </p:sp>
    </p:spTree>
    <p:extLst>
      <p:ext uri="{BB962C8B-B14F-4D97-AF65-F5344CB8AC3E}">
        <p14:creationId xmlns:p14="http://schemas.microsoft.com/office/powerpoint/2010/main" val="16161894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57321-7954-45A7-AAE0-A8ECF7BF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5ADD6-C6DF-43A6-A5E7-78873386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Строитель</a:t>
            </a:r>
            <a:r>
              <a:rPr lang="ru-RU" dirty="0"/>
              <a:t> в отношении процесса создания объекта выполняет роль </a:t>
            </a:r>
            <a:r>
              <a:rPr lang="ru-RU" b="1" dirty="0"/>
              <a:t>Стратегии </a:t>
            </a:r>
            <a:r>
              <a:rPr lang="ru-RU" dirty="0"/>
              <a:t>в отношении алгоритма.</a:t>
            </a:r>
          </a:p>
          <a:p>
            <a:r>
              <a:rPr lang="ru-RU" b="1" dirty="0"/>
              <a:t>Строитель</a:t>
            </a:r>
            <a:r>
              <a:rPr lang="ru-RU" dirty="0"/>
              <a:t> часто используется для построения </a:t>
            </a:r>
            <a:r>
              <a:rPr lang="ru-RU" b="1" dirty="0"/>
              <a:t>Компоновщика (Композита). </a:t>
            </a:r>
          </a:p>
          <a:p>
            <a:r>
              <a:rPr lang="ru-RU" dirty="0"/>
              <a:t>Вызовы </a:t>
            </a:r>
            <a:r>
              <a:rPr lang="ru-RU" b="1" dirty="0"/>
              <a:t>Фабричных Методов </a:t>
            </a:r>
            <a:r>
              <a:rPr lang="ru-RU" dirty="0"/>
              <a:t>часто производятся внутри </a:t>
            </a:r>
            <a:r>
              <a:rPr lang="ru-RU" b="1" dirty="0"/>
              <a:t>Шаблонных Методов</a:t>
            </a:r>
            <a:r>
              <a:rPr lang="en-US" dirty="0"/>
              <a:t>.</a:t>
            </a:r>
          </a:p>
          <a:p>
            <a:r>
              <a:rPr lang="ru-RU" b="1" dirty="0"/>
              <a:t>Фабричный Метод</a:t>
            </a:r>
            <a:r>
              <a:rPr lang="en-US" dirty="0"/>
              <a:t>: </a:t>
            </a:r>
            <a:r>
              <a:rPr lang="ru-RU" dirty="0"/>
              <a:t>создание через наследование</a:t>
            </a:r>
            <a:r>
              <a:rPr lang="en-US" dirty="0"/>
              <a:t>. </a:t>
            </a:r>
            <a:r>
              <a:rPr lang="ru-RU" b="1" dirty="0"/>
              <a:t>Прототип</a:t>
            </a:r>
            <a:r>
              <a:rPr lang="en-US" dirty="0"/>
              <a:t>: </a:t>
            </a:r>
            <a:r>
              <a:rPr lang="ru-RU" dirty="0"/>
              <a:t>создание через делегирование</a:t>
            </a:r>
            <a:r>
              <a:rPr lang="en-US" dirty="0"/>
              <a:t>.</a:t>
            </a:r>
          </a:p>
          <a:p>
            <a:r>
              <a:rPr lang="ru-RU" dirty="0"/>
              <a:t>Часто, проектирование начинается с использования </a:t>
            </a:r>
            <a:r>
              <a:rPr lang="ru-RU" b="1" dirty="0"/>
              <a:t>Фабричного Метода </a:t>
            </a:r>
            <a:r>
              <a:rPr lang="ru-RU" dirty="0"/>
              <a:t>(как наиболее простого решения)</a:t>
            </a:r>
            <a:r>
              <a:rPr lang="en-US" dirty="0"/>
              <a:t> </a:t>
            </a:r>
            <a:r>
              <a:rPr lang="ru-RU" dirty="0"/>
              <a:t>и эволюционирует впоследствии к </a:t>
            </a:r>
            <a:r>
              <a:rPr lang="ru-RU" b="1" dirty="0"/>
              <a:t>Абстрактной Фабрике</a:t>
            </a:r>
            <a:r>
              <a:rPr lang="ru-RU" dirty="0"/>
              <a:t>, </a:t>
            </a:r>
            <a:r>
              <a:rPr lang="ru-RU" b="1" dirty="0"/>
              <a:t>Строителю</a:t>
            </a:r>
            <a:r>
              <a:rPr lang="ru-RU" dirty="0"/>
              <a:t> или </a:t>
            </a:r>
            <a:r>
              <a:rPr lang="ru-RU" b="1" dirty="0"/>
              <a:t>Прототипу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более гибко</a:t>
            </a:r>
            <a:r>
              <a:rPr lang="en-US" dirty="0"/>
              <a:t>, </a:t>
            </a:r>
            <a:r>
              <a:rPr lang="ru-RU" dirty="0"/>
              <a:t>но более сложно</a:t>
            </a:r>
            <a:r>
              <a:rPr lang="en-US" dirty="0"/>
              <a:t>)</a:t>
            </a:r>
            <a:r>
              <a:rPr lang="ru-RU" dirty="0"/>
              <a:t>, если проектировщику кажется, что необходимо больше гибкости</a:t>
            </a:r>
            <a:r>
              <a:rPr lang="en-US" dirty="0"/>
              <a:t>.</a:t>
            </a:r>
          </a:p>
          <a:p>
            <a:r>
              <a:rPr lang="ru-RU" b="1" dirty="0"/>
              <a:t>Прототип</a:t>
            </a:r>
            <a:r>
              <a:rPr lang="ru-RU" dirty="0"/>
              <a:t> полезен там, где нет наследования, но есть трудоемкая операция инициализации объекта. </a:t>
            </a:r>
            <a:r>
              <a:rPr lang="ru-RU" b="1" dirty="0"/>
              <a:t>Фабричный Метод </a:t>
            </a:r>
            <a:r>
              <a:rPr lang="ru-RU" dirty="0"/>
              <a:t>полезен там, где есть наследование</a:t>
            </a:r>
            <a:r>
              <a:rPr lang="en-US" dirty="0"/>
              <a:t>, </a:t>
            </a:r>
            <a:r>
              <a:rPr lang="ru-RU" dirty="0"/>
              <a:t>но не требуется инициализация</a:t>
            </a:r>
            <a:r>
              <a:rPr lang="en-US" dirty="0"/>
              <a:t>.</a:t>
            </a:r>
          </a:p>
          <a:p>
            <a:r>
              <a:rPr lang="ru-RU" dirty="0"/>
              <a:t>Проекты, где широко используются объектные (а не классовые) шаблоны - </a:t>
            </a:r>
            <a:r>
              <a:rPr lang="ru-RU" b="1" dirty="0"/>
              <a:t>Компоновщик (Композит) и Декоратор </a:t>
            </a:r>
            <a:r>
              <a:rPr lang="ru-RU" dirty="0"/>
              <a:t>– часто выигрывают от применения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302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172" y="1853966"/>
            <a:ext cx="8137322" cy="4764948"/>
          </a:xfrm>
        </p:spPr>
        <p:txBody>
          <a:bodyPr>
            <a:normAutofit/>
          </a:bodyPr>
          <a:lstStyle/>
          <a:p>
            <a:r>
              <a:rPr lang="ru-RU" dirty="0"/>
              <a:t>Одной из распространенных классификаций таких шаблонов является классификация по степени детализации и уровню абстракции рассматриваемых систем. </a:t>
            </a:r>
          </a:p>
          <a:p>
            <a:r>
              <a:rPr lang="ru-RU" dirty="0"/>
              <a:t>Шаблоны проектирования программных систем делятся на следующие категории:</a:t>
            </a:r>
          </a:p>
          <a:p>
            <a:pPr lvl="1"/>
            <a:r>
              <a:rPr lang="ru-RU" dirty="0"/>
              <a:t>Архитектурные шаблоны</a:t>
            </a:r>
          </a:p>
          <a:p>
            <a:pPr lvl="1"/>
            <a:r>
              <a:rPr lang="ru-RU" dirty="0"/>
              <a:t>Шаблоны проектирования</a:t>
            </a:r>
          </a:p>
          <a:p>
            <a:pPr lvl="1"/>
            <a:r>
              <a:rPr lang="ru-RU" dirty="0"/>
              <a:t>Идиомы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30C4EC2-C24B-4813-BF93-AE607D2B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шаблонов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0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179" y="1829777"/>
            <a:ext cx="8361316" cy="4536504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Архитектурные шаблоны</a:t>
            </a:r>
            <a:r>
              <a:rPr lang="ru-RU" dirty="0"/>
              <a:t>, являясь наиболее высокоуровневыми шаблонами, описывают структурную схему программной системы в целом. </a:t>
            </a:r>
          </a:p>
          <a:p>
            <a:r>
              <a:rPr lang="ru-RU" dirty="0"/>
              <a:t>В данной схеме указываются отдельные функциональные составляющие системы, называемые подсистемами, а также взаимоотношения между ними. Примером архитектурного шаблона является хорошо известная программная парадигма «модель-представление-контроллер» (</a:t>
            </a:r>
            <a:r>
              <a:rPr lang="ru-RU" dirty="0" err="1"/>
              <a:t>model-view-controller</a:t>
            </a:r>
            <a:r>
              <a:rPr lang="ru-RU" dirty="0"/>
              <a:t> - MVC).</a:t>
            </a:r>
          </a:p>
          <a:p>
            <a:r>
              <a:rPr lang="ru-RU" dirty="0"/>
              <a:t>В свою очередь, подсистемы могут состоять из архитектурных единиц уровнем ниже. 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21EA7E7-C7E3-4F78-BE75-68240420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шаблонов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3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417" y="1612707"/>
            <a:ext cx="8128933" cy="5173985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Шаблоны проектирования</a:t>
            </a:r>
            <a:r>
              <a:rPr lang="ru-RU" dirty="0"/>
              <a:t> описывают схемы детализации программных подсистем и отношений между ними, при этом они не влияют на структуру программной системы в целом и сохраняют независимость от реализации языка программирования. </a:t>
            </a:r>
          </a:p>
          <a:p>
            <a:pPr lvl="1"/>
            <a:r>
              <a:rPr lang="ru-RU" dirty="0"/>
              <a:t>Шаблоны </a:t>
            </a:r>
            <a:r>
              <a:rPr lang="ru-RU" dirty="0" err="1"/>
              <a:t>GoF</a:t>
            </a:r>
            <a:r>
              <a:rPr lang="ru-RU" dirty="0"/>
              <a:t> относятся именно к этой категории. </a:t>
            </a:r>
          </a:p>
          <a:p>
            <a:pPr lvl="1"/>
            <a:r>
              <a:rPr lang="ru-RU" dirty="0"/>
              <a:t>Под шаблонами проектирования объектно-ориентированных систем понимается описание взаимодействия объектов и классов, адаптированных для решения общей задачи проектирования в конкретном контексте.</a:t>
            </a:r>
          </a:p>
          <a:p>
            <a:r>
              <a:rPr lang="ru-RU" dirty="0"/>
              <a:t>В русскоязычной литературе обычно встречаются несколько вариантов перевода оригинального названия </a:t>
            </a:r>
            <a:r>
              <a:rPr lang="ru-RU" dirty="0" err="1"/>
              <a:t>design</a:t>
            </a:r>
            <a:r>
              <a:rPr lang="ru-RU" dirty="0"/>
              <a:t> </a:t>
            </a:r>
            <a:r>
              <a:rPr lang="ru-RU" dirty="0" err="1"/>
              <a:t>patterns</a:t>
            </a:r>
            <a:r>
              <a:rPr lang="ru-RU" dirty="0"/>
              <a:t> - </a:t>
            </a:r>
            <a:r>
              <a:rPr lang="ru-RU" b="1" dirty="0"/>
              <a:t>паттерны проектирования</a:t>
            </a:r>
            <a:r>
              <a:rPr lang="ru-RU" dirty="0"/>
              <a:t>, </a:t>
            </a:r>
            <a:r>
              <a:rPr lang="ru-RU" b="1" dirty="0"/>
              <a:t>шаблоны проектирования</a:t>
            </a:r>
            <a:r>
              <a:rPr lang="ru-RU" dirty="0"/>
              <a:t>, </a:t>
            </a:r>
            <a:r>
              <a:rPr lang="ru-RU" b="1" dirty="0"/>
              <a:t>образцы</a:t>
            </a:r>
            <a:r>
              <a:rPr lang="ru-RU" dirty="0"/>
              <a:t>.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2B710C2-1A46-4768-963F-A82F2E92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шаблонов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5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786854"/>
            <a:ext cx="7886700" cy="4706020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Идиомы</a:t>
            </a:r>
            <a:r>
              <a:rPr lang="ru-RU" dirty="0"/>
              <a:t>, являясь низкоуровневыми паттернами, имеют дело с вопросами реализации какой-либо проблемы с учетом особенностей данного языка программирования.</a:t>
            </a:r>
          </a:p>
          <a:p>
            <a:pPr lvl="1"/>
            <a:r>
              <a:rPr lang="ru-RU" dirty="0"/>
              <a:t>При этом часто одни и те же идиомы для разных языков программирования выглядят по-разному или не имеют смысла вовсе. </a:t>
            </a:r>
          </a:p>
          <a:p>
            <a:pPr lvl="1"/>
            <a:r>
              <a:rPr lang="ru-RU" dirty="0"/>
              <a:t>Например, в C++ для устранения возможных утечек памяти могут использоваться интеллектуальные указатели. Интеллектуальный указатель содержит указатель на участок динамически выделенной памяти, который будет автоматически освобожден при выходе из зоны видимости. В среде </a:t>
            </a:r>
            <a:r>
              <a:rPr lang="en-US" dirty="0"/>
              <a:t>.NET</a:t>
            </a:r>
            <a:r>
              <a:rPr lang="ru-RU" dirty="0"/>
              <a:t> такой проблемы просто не существует, так как там используется автоматическая сборка мусора. </a:t>
            </a:r>
          </a:p>
          <a:p>
            <a:r>
              <a:rPr lang="ru-RU" dirty="0"/>
              <a:t>Обычно, для использования идиом нужно глубоко знать особенности применяемого языка программирования.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E735E96-413C-459D-97D5-C135931D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шаблонов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0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690689"/>
            <a:ext cx="8188179" cy="48021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Задача каждого шаблона - дать четкое описание проблемы и ее решения в соответствующей области. Для этого могут использоваться разные форматы описаний от художественно-описательного до строгого, академического. В общем случае описание шаблона всегда содержит следующие элементы:</a:t>
            </a:r>
          </a:p>
          <a:p>
            <a:pPr marL="385763" indent="-385763">
              <a:buFont typeface="+mj-lt"/>
              <a:buAutoNum type="arabicPeriod"/>
            </a:pPr>
            <a:r>
              <a:rPr lang="ru-RU" b="1" dirty="0"/>
              <a:t>Название шаблона</a:t>
            </a:r>
            <a:r>
              <a:rPr lang="ru-RU" dirty="0"/>
              <a:t>. Представляет собой уникальное смысловое имя, однозначно определяющее данную задачу или проблему и ее решение.</a:t>
            </a:r>
          </a:p>
          <a:p>
            <a:pPr marL="385763" indent="-385763">
              <a:buFont typeface="+mj-lt"/>
              <a:buAutoNum type="arabicPeriod"/>
            </a:pPr>
            <a:r>
              <a:rPr lang="ru-RU" b="1" dirty="0"/>
              <a:t>Решаемая задача</a:t>
            </a:r>
            <a:r>
              <a:rPr lang="ru-RU" dirty="0"/>
              <a:t>. Здесь дается понимание того, почему решаемая проблема действительно является таковой, четко описывает ее границы.</a:t>
            </a:r>
          </a:p>
          <a:p>
            <a:pPr marL="385763" indent="-385763">
              <a:buFont typeface="+mj-lt"/>
              <a:buAutoNum type="arabicPeriod"/>
            </a:pPr>
            <a:r>
              <a:rPr lang="ru-RU" b="1" dirty="0"/>
              <a:t>Решение</a:t>
            </a:r>
            <a:r>
              <a:rPr lang="ru-RU" dirty="0"/>
              <a:t>. Здесь указывается, как именно данное решение связано с проблемой, приводится пути ее решения.</a:t>
            </a:r>
          </a:p>
          <a:p>
            <a:pPr marL="385763" indent="-385763">
              <a:buFont typeface="+mj-lt"/>
              <a:buAutoNum type="arabicPeriod"/>
            </a:pPr>
            <a:r>
              <a:rPr lang="ru-RU" b="1" dirty="0"/>
              <a:t>Результаты использования шаблона</a:t>
            </a:r>
            <a:r>
              <a:rPr lang="ru-RU" dirty="0"/>
              <a:t>. Обычно приводятся достоинства, недостатки и компромиссы.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E64E14D-9EAC-46D5-9584-D7F0F6BD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Описание шаблонов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641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2433</TotalTime>
  <Words>3342</Words>
  <Application>Microsoft Office PowerPoint</Application>
  <PresentationFormat>Экран (4:3)</PresentationFormat>
  <Paragraphs>444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Menlo</vt:lpstr>
      <vt:lpstr>Тема Office</vt:lpstr>
      <vt:lpstr>Шаблоны проектирования</vt:lpstr>
      <vt:lpstr>Что такое шаблоны</vt:lpstr>
      <vt:lpstr>История вопроса </vt:lpstr>
      <vt:lpstr>Применение шаблонов</vt:lpstr>
      <vt:lpstr>Классификация шаблонов</vt:lpstr>
      <vt:lpstr>Классификация шаблонов</vt:lpstr>
      <vt:lpstr>Классификация шаблонов</vt:lpstr>
      <vt:lpstr>Классификация шаблонов</vt:lpstr>
      <vt:lpstr>Описание шаблонов</vt:lpstr>
      <vt:lpstr>Результаты применения шаблонов</vt:lpstr>
      <vt:lpstr>Шаблоны проектирования GoF</vt:lpstr>
      <vt:lpstr>Шаблоны проектирования GoF</vt:lpstr>
      <vt:lpstr>Презентация PowerPoint</vt:lpstr>
      <vt:lpstr>Презентация PowerPoint</vt:lpstr>
      <vt:lpstr>Порождающие шаблоны</vt:lpstr>
      <vt:lpstr>Фабричный метод</vt:lpstr>
      <vt:lpstr>Фабричный метод – структура</vt:lpstr>
      <vt:lpstr>Фабричный метод – пример</vt:lpstr>
      <vt:lpstr>Фабричный метод – пример</vt:lpstr>
      <vt:lpstr>Фабричный метод – пример</vt:lpstr>
      <vt:lpstr>Фабричный метод – пример</vt:lpstr>
      <vt:lpstr>Фабричный метод – пример</vt:lpstr>
      <vt:lpstr>Фабричный метод – пример</vt:lpstr>
      <vt:lpstr>Абстрактная фабрика</vt:lpstr>
      <vt:lpstr>Абстрактная фабрика – структура</vt:lpstr>
      <vt:lpstr>Абстрактная фабрика – пример</vt:lpstr>
      <vt:lpstr>Абстрактная фабрика – пример</vt:lpstr>
      <vt:lpstr>Абстрактная фабрика – пример</vt:lpstr>
      <vt:lpstr>Абстрактная фабрика – пример</vt:lpstr>
      <vt:lpstr>Абстрактная фабрика – пример</vt:lpstr>
      <vt:lpstr>Строитель</vt:lpstr>
      <vt:lpstr>Строитель - структура</vt:lpstr>
      <vt:lpstr>Строитель - пример</vt:lpstr>
      <vt:lpstr>Строитель - пример</vt:lpstr>
      <vt:lpstr>Строитель - пример</vt:lpstr>
      <vt:lpstr>Строитель - пример</vt:lpstr>
      <vt:lpstr>Строитель - пример</vt:lpstr>
      <vt:lpstr>Строитель - пример</vt:lpstr>
      <vt:lpstr>Прототип</vt:lpstr>
      <vt:lpstr>Прототип - структура</vt:lpstr>
      <vt:lpstr>Прототип - пример</vt:lpstr>
      <vt:lpstr>Прототип - пример</vt:lpstr>
      <vt:lpstr>Прототип - пример</vt:lpstr>
      <vt:lpstr>Одиночка</vt:lpstr>
      <vt:lpstr>Одиночка - структура</vt:lpstr>
      <vt:lpstr>Одиночка - пример</vt:lpstr>
      <vt:lpstr>Одиночка - пример</vt:lpstr>
      <vt:lpstr>Резюме</vt:lpstr>
      <vt:lpstr>Резюме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Vsevolod Pelipas</dc:creator>
  <cp:lastModifiedBy>Vsevolod Pelipas</cp:lastModifiedBy>
  <cp:revision>209</cp:revision>
  <dcterms:created xsi:type="dcterms:W3CDTF">2015-12-04T19:13:52Z</dcterms:created>
  <dcterms:modified xsi:type="dcterms:W3CDTF">2018-12-11T19:09:29Z</dcterms:modified>
</cp:coreProperties>
</file>