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318" r:id="rId9"/>
    <p:sldId id="319" r:id="rId10"/>
    <p:sldId id="262" r:id="rId11"/>
    <p:sldId id="263" r:id="rId12"/>
    <p:sldId id="264" r:id="rId13"/>
    <p:sldId id="265" r:id="rId14"/>
    <p:sldId id="320" r:id="rId15"/>
    <p:sldId id="321" r:id="rId16"/>
    <p:sldId id="322" r:id="rId17"/>
    <p:sldId id="324" r:id="rId18"/>
    <p:sldId id="323" r:id="rId19"/>
    <p:sldId id="266" r:id="rId20"/>
    <p:sldId id="267" r:id="rId21"/>
    <p:sldId id="268" r:id="rId22"/>
    <p:sldId id="269" r:id="rId23"/>
    <p:sldId id="270" r:id="rId24"/>
    <p:sldId id="271" r:id="rId25"/>
    <p:sldId id="325" r:id="rId26"/>
    <p:sldId id="326" r:id="rId27"/>
    <p:sldId id="327" r:id="rId28"/>
    <p:sldId id="272" r:id="rId29"/>
    <p:sldId id="273" r:id="rId30"/>
    <p:sldId id="274" r:id="rId31"/>
    <p:sldId id="275" r:id="rId32"/>
    <p:sldId id="276" r:id="rId33"/>
    <p:sldId id="328" r:id="rId34"/>
    <p:sldId id="329" r:id="rId35"/>
    <p:sldId id="330" r:id="rId36"/>
    <p:sldId id="277" r:id="rId37"/>
    <p:sldId id="278" r:id="rId38"/>
    <p:sldId id="279" r:id="rId39"/>
    <p:sldId id="280" r:id="rId40"/>
    <p:sldId id="281" r:id="rId41"/>
    <p:sldId id="331" r:id="rId42"/>
    <p:sldId id="332" r:id="rId43"/>
    <p:sldId id="333" r:id="rId44"/>
    <p:sldId id="334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335" r:id="rId53"/>
    <p:sldId id="337" r:id="rId54"/>
    <p:sldId id="336" r:id="rId55"/>
    <p:sldId id="338" r:id="rId56"/>
    <p:sldId id="339" r:id="rId57"/>
    <p:sldId id="340" r:id="rId58"/>
    <p:sldId id="289" r:id="rId59"/>
    <p:sldId id="290" r:id="rId60"/>
    <p:sldId id="291" r:id="rId61"/>
    <p:sldId id="292" r:id="rId62"/>
    <p:sldId id="341" r:id="rId63"/>
    <p:sldId id="342" r:id="rId64"/>
    <p:sldId id="343" r:id="rId65"/>
    <p:sldId id="317" r:id="rId66"/>
    <p:sldId id="344" r:id="rId67"/>
    <p:sldId id="34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5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2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46715-E6D4-494B-A330-9770ECE4BED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composite-design-patter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proxy-design-patter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предыдущей лекции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 такое шаблоны (паттерны) проектирования</a:t>
            </a:r>
          </a:p>
          <a:p>
            <a:r>
              <a:rPr lang="ru-RU" dirty="0"/>
              <a:t>Порождающие шаблоны проектирования – предназначены для создания объектов, позволяя системе оставаться независимой как от самого процесса порождения, так и от типов порождаемых объектов:</a:t>
            </a:r>
          </a:p>
          <a:p>
            <a:pPr lvl="1"/>
            <a:r>
              <a:rPr lang="ru-RU" dirty="0" err="1"/>
              <a:t>Factory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(Фабричный метод)</a:t>
            </a:r>
          </a:p>
          <a:p>
            <a:pPr lvl="1"/>
            <a:r>
              <a:rPr lang="ru-RU" dirty="0" err="1"/>
              <a:t>Abstract</a:t>
            </a:r>
            <a:r>
              <a:rPr lang="ru-RU" dirty="0"/>
              <a:t> </a:t>
            </a:r>
            <a:r>
              <a:rPr lang="ru-RU" dirty="0" err="1"/>
              <a:t>Factory</a:t>
            </a:r>
            <a:r>
              <a:rPr lang="ru-RU" dirty="0"/>
              <a:t> (Абстрактная Фабрика)</a:t>
            </a:r>
          </a:p>
          <a:p>
            <a:pPr lvl="1"/>
            <a:r>
              <a:rPr lang="ru-RU" dirty="0" err="1"/>
              <a:t>Builder</a:t>
            </a:r>
            <a:r>
              <a:rPr lang="ru-RU" dirty="0"/>
              <a:t> (Строитель)</a:t>
            </a:r>
          </a:p>
          <a:p>
            <a:pPr lvl="1"/>
            <a:r>
              <a:rPr lang="ru-RU" dirty="0" err="1"/>
              <a:t>Prototype</a:t>
            </a:r>
            <a:r>
              <a:rPr lang="ru-RU" dirty="0"/>
              <a:t> (Прототип)</a:t>
            </a:r>
          </a:p>
          <a:p>
            <a:pPr lvl="1"/>
            <a:r>
              <a:rPr lang="ru-RU" dirty="0" err="1"/>
              <a:t>Singleton</a:t>
            </a:r>
            <a:r>
              <a:rPr lang="ru-RU" dirty="0"/>
              <a:t> (Одиночка)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874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Отделить абстракцию от ее реализации так, чтобы то и другое можно было изменять независимо</a:t>
            </a:r>
            <a:endParaRPr lang="en-US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Если хотите избежать постоянной привязки абстракции к реализации. Так, например, бывает, когда реализацию необходимо выбирать во время выполнения программы</a:t>
            </a:r>
          </a:p>
          <a:p>
            <a:pPr lvl="1"/>
            <a:r>
              <a:rPr lang="ru-RU" dirty="0"/>
              <a:t>Если и абстракции, и реализации должны расширяться новыми подклассами. В таком случае паттерн мост позволяет комбинировать разные абстракции и реализации и изменять их независимо</a:t>
            </a:r>
          </a:p>
          <a:p>
            <a:pPr lvl="1"/>
            <a:r>
              <a:rPr lang="ru-RU" dirty="0"/>
              <a:t>Если изменения в реализации абстракции не должны сказываться на клиентах, то есть клиентский код не должен перекомпилироваться</a:t>
            </a:r>
          </a:p>
          <a:p>
            <a:pPr lvl="1"/>
            <a:r>
              <a:rPr lang="ru-RU" dirty="0"/>
              <a:t>Если число классов начинает быстро расти (что создаёт проблему). Это признак того, что иерархию следует разделить на две части.</a:t>
            </a:r>
          </a:p>
          <a:p>
            <a:pPr lvl="1"/>
            <a:r>
              <a:rPr lang="ru-RU" dirty="0"/>
              <a:t>Если вы хотите разделить одну реализацию между несколькими объектами, и этот факт необходимо скрыть от клиента.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0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3231"/>
            <a:ext cx="7886700" cy="36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 -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66479"/>
            <a:ext cx="7892624" cy="4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транслирует запросы клиента Реализации.</a:t>
            </a:r>
          </a:p>
          <a:p>
            <a:r>
              <a:rPr lang="ru-RU" dirty="0"/>
              <a:t>Удобно конструировать объекты, реализующие шаблон Мост, с помощью Абстрактной Фабрики.</a:t>
            </a:r>
          </a:p>
          <a:p>
            <a:r>
              <a:rPr lang="ru-RU" dirty="0"/>
              <a:t>Мост обычно применяется на ранней стадии проектирования, закладываясь в «фундамент» системы.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5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49" y="972190"/>
            <a:ext cx="7886700" cy="5160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UnitImpl</a:t>
            </a:r>
            <a:r>
              <a:rPr lang="en-US" sz="1800" dirty="0"/>
              <a:t> //</a:t>
            </a:r>
            <a:r>
              <a:rPr lang="ru-RU" sz="1800" dirty="0"/>
              <a:t>базовый класс реализации юнитов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UnitImpl</a:t>
            </a:r>
            <a:r>
              <a:rPr lang="en-US" sz="1800" dirty="0"/>
              <a:t> (</a:t>
            </a:r>
            <a:r>
              <a:rPr lang="en-US" sz="1800" dirty="0" err="1"/>
              <a:t>int</a:t>
            </a:r>
            <a:r>
              <a:rPr lang="en-US" sz="1800" dirty="0"/>
              <a:t> n) { id = n; x = 0; y = 0; }</a:t>
            </a:r>
          </a:p>
          <a:p>
            <a:pPr marL="0" indent="0">
              <a:buNone/>
            </a:pPr>
            <a:r>
              <a:rPr lang="en-US" sz="1800" dirty="0"/>
              <a:t>    virtual void draw() = 0;</a:t>
            </a:r>
          </a:p>
          <a:p>
            <a:pPr marL="0" indent="0">
              <a:buNone/>
            </a:pPr>
            <a:r>
              <a:rPr lang="en-US" sz="1800" dirty="0"/>
              <a:t>    virtual void move(</a:t>
            </a:r>
            <a:r>
              <a:rPr lang="en-US" sz="1800" dirty="0" err="1"/>
              <a:t>int</a:t>
            </a:r>
            <a:r>
              <a:rPr lang="en-US" sz="1800" dirty="0"/>
              <a:t> dx,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dy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x += dx;</a:t>
            </a:r>
          </a:p>
          <a:p>
            <a:pPr marL="0" indent="0">
              <a:buNone/>
            </a:pPr>
            <a:r>
              <a:rPr lang="en-US" sz="1800" dirty="0"/>
              <a:t>        y += </a:t>
            </a:r>
            <a:r>
              <a:rPr lang="en-US" sz="1800" dirty="0" err="1"/>
              <a:t>dy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protected: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id;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x,y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0732" y="2387600"/>
            <a:ext cx="3494617" cy="436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    </a:t>
            </a:r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Мост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8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49" y="972190"/>
            <a:ext cx="7886700" cy="5160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WarriorImpl</a:t>
            </a:r>
            <a:r>
              <a:rPr lang="en-US" sz="1800" dirty="0"/>
              <a:t> : public </a:t>
            </a:r>
            <a:r>
              <a:rPr lang="en-US" sz="1800" dirty="0" err="1"/>
              <a:t>UnitImpl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WarriorImpl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n) : </a:t>
            </a:r>
            <a:r>
              <a:rPr lang="en-US" sz="1800" dirty="0" err="1"/>
              <a:t>UnitImpl</a:t>
            </a:r>
            <a:r>
              <a:rPr lang="en-US" sz="1800" dirty="0"/>
              <a:t> (n) {}</a:t>
            </a:r>
          </a:p>
          <a:p>
            <a:pPr marL="0" indent="0">
              <a:buNone/>
            </a:pPr>
            <a:r>
              <a:rPr lang="en-US" sz="1800" dirty="0"/>
              <a:t>    void draw() { </a:t>
            </a:r>
            <a:r>
              <a:rPr lang="en-US" sz="1800" dirty="0" err="1"/>
              <a:t>cout</a:t>
            </a:r>
            <a:r>
              <a:rPr lang="en-US" sz="1800" dirty="0"/>
              <a:t> &lt;&lt; " Warrior " &lt;&lt; id &lt;&lt; ": draw at " &lt;&lt;x&lt;&lt;","&lt;&lt;y&lt;&lt; 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RiflemanImpl</a:t>
            </a:r>
            <a:r>
              <a:rPr lang="en-US" sz="1800" dirty="0"/>
              <a:t> : public </a:t>
            </a:r>
            <a:r>
              <a:rPr lang="en-US" sz="1800" dirty="0" err="1"/>
              <a:t>UnitImpl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RiflemanImpl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n) : </a:t>
            </a:r>
            <a:r>
              <a:rPr lang="en-US" sz="1800" dirty="0" err="1"/>
              <a:t>UnitImpl</a:t>
            </a:r>
            <a:r>
              <a:rPr lang="en-US" sz="1800" dirty="0"/>
              <a:t> (n) {}</a:t>
            </a:r>
          </a:p>
          <a:p>
            <a:pPr marL="0" indent="0">
              <a:buNone/>
            </a:pPr>
            <a:r>
              <a:rPr lang="en-US" sz="1800" dirty="0"/>
              <a:t>    void draw() { </a:t>
            </a:r>
            <a:r>
              <a:rPr lang="en-US" sz="1800" dirty="0" err="1"/>
              <a:t>cout</a:t>
            </a:r>
            <a:r>
              <a:rPr lang="en-US" sz="1800" dirty="0"/>
              <a:t> &lt;&lt; " Rifleman " &lt;&lt; id &lt;&lt; ": draw at " &lt;&lt;x&lt;&lt;","&lt;&lt;y&lt;&lt; 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Мост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6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972191"/>
            <a:ext cx="9144000" cy="545377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/>
              <a:t>class Unit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UnitImpl</a:t>
            </a:r>
            <a:r>
              <a:rPr lang="en-US" sz="1800" dirty="0"/>
              <a:t>* </a:t>
            </a:r>
            <a:r>
              <a:rPr lang="en-US" sz="1800" dirty="0" err="1"/>
              <a:t>unitImpl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public:</a:t>
            </a:r>
          </a:p>
          <a:p>
            <a:pPr marL="0" indent="0">
              <a:buNone/>
            </a:pPr>
            <a:r>
              <a:rPr lang="en-US" sz="1800" dirty="0"/>
              <a:t>      Unit(</a:t>
            </a:r>
            <a:r>
              <a:rPr lang="en-US" sz="1800" dirty="0" err="1"/>
              <a:t>UnitImpl</a:t>
            </a:r>
            <a:r>
              <a:rPr lang="en-US" sz="1800" dirty="0"/>
              <a:t>* </a:t>
            </a:r>
            <a:r>
              <a:rPr lang="en-US" sz="1800" dirty="0" err="1"/>
              <a:t>impl</a:t>
            </a:r>
            <a:r>
              <a:rPr lang="en-US" sz="1800" dirty="0"/>
              <a:t>) {</a:t>
            </a:r>
            <a:r>
              <a:rPr lang="en-US" sz="1800" dirty="0" err="1"/>
              <a:t>unitImpl</a:t>
            </a:r>
            <a:r>
              <a:rPr lang="en-US" sz="1800" dirty="0"/>
              <a:t> = </a:t>
            </a:r>
            <a:r>
              <a:rPr lang="en-US" sz="1800" dirty="0" err="1"/>
              <a:t>impl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1800" dirty="0"/>
              <a:t>      void move(char direction, </a:t>
            </a:r>
            <a:r>
              <a:rPr lang="en-US" sz="1800" dirty="0" err="1"/>
              <a:t>int</a:t>
            </a:r>
            <a:r>
              <a:rPr lang="en-US" sz="1800" dirty="0"/>
              <a:t> steps)</a:t>
            </a:r>
          </a:p>
          <a:p>
            <a:pPr marL="0" indent="0">
              <a:buNone/>
            </a:pPr>
            <a:r>
              <a:rPr lang="en-US" sz="1800" dirty="0"/>
              <a:t>      {</a:t>
            </a:r>
          </a:p>
          <a:p>
            <a:pPr marL="0" indent="0">
              <a:buNone/>
            </a:pPr>
            <a:r>
              <a:rPr lang="en-US" sz="1800" dirty="0"/>
              <a:t>          for(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&lt;steps;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          switch (direction){</a:t>
            </a:r>
          </a:p>
          <a:p>
            <a:pPr marL="0" indent="0">
              <a:buNone/>
            </a:pPr>
            <a:r>
              <a:rPr lang="en-US" sz="1800" dirty="0"/>
              <a:t>                  case 'N':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unitImpl</a:t>
            </a:r>
            <a:r>
              <a:rPr lang="en-US" sz="1800" dirty="0"/>
              <a:t>-&gt;move(0, 1);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unitImpl</a:t>
            </a:r>
            <a:r>
              <a:rPr lang="en-US" sz="1800" dirty="0"/>
              <a:t>-&gt;draw();</a:t>
            </a:r>
          </a:p>
          <a:p>
            <a:pPr marL="0" indent="0">
              <a:buNone/>
            </a:pPr>
            <a:r>
              <a:rPr lang="en-US" sz="1800" dirty="0"/>
              <a:t>                    break;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      case 'S':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unitImpl</a:t>
            </a:r>
            <a:r>
              <a:rPr lang="en-US" sz="1800" dirty="0"/>
              <a:t>-&gt;move(0, -1);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unitImpl</a:t>
            </a:r>
            <a:r>
              <a:rPr lang="en-US" sz="1800" dirty="0"/>
              <a:t>-&gt;draw();</a:t>
            </a:r>
          </a:p>
          <a:p>
            <a:pPr marL="0" indent="0">
              <a:buNone/>
            </a:pPr>
            <a:r>
              <a:rPr lang="en-US" sz="1800" dirty="0"/>
              <a:t>                    break;</a:t>
            </a:r>
          </a:p>
          <a:p>
            <a:pPr marL="0" indent="0">
              <a:buNone/>
            </a:pPr>
            <a:r>
              <a:rPr lang="en-US" sz="1800" dirty="0"/>
              <a:t>                  case 'W':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unitImpl</a:t>
            </a:r>
            <a:r>
              <a:rPr lang="en-US" sz="1800" dirty="0"/>
              <a:t>-&gt;move(-1, 0);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unitImpl</a:t>
            </a:r>
            <a:r>
              <a:rPr lang="en-US" sz="1800" dirty="0"/>
              <a:t>-&gt;draw();</a:t>
            </a:r>
          </a:p>
          <a:p>
            <a:pPr marL="0" indent="0">
              <a:buNone/>
            </a:pPr>
            <a:r>
              <a:rPr lang="en-US" sz="1800" dirty="0"/>
              <a:t>                    break;</a:t>
            </a:r>
          </a:p>
          <a:p>
            <a:pPr marL="0" indent="0">
              <a:buNone/>
            </a:pPr>
            <a:r>
              <a:rPr lang="en-US" sz="1800" dirty="0"/>
              <a:t>                  case 'E':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unitImpl</a:t>
            </a:r>
            <a:r>
              <a:rPr lang="en-US" sz="1800" dirty="0"/>
              <a:t>-&gt;move(1, 0);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unitImpl</a:t>
            </a:r>
            <a:r>
              <a:rPr lang="en-US" sz="1800" dirty="0"/>
              <a:t>-&gt;draw();</a:t>
            </a:r>
          </a:p>
          <a:p>
            <a:pPr marL="0" indent="0">
              <a:buNone/>
            </a:pPr>
            <a:r>
              <a:rPr lang="en-US" sz="1800" dirty="0"/>
              <a:t>                    break;</a:t>
            </a:r>
          </a:p>
          <a:p>
            <a:pPr marL="0" indent="0">
              <a:buNone/>
            </a:pPr>
            <a:r>
              <a:rPr lang="en-US" sz="1800" dirty="0"/>
              <a:t>          }</a:t>
            </a:r>
          </a:p>
          <a:p>
            <a:pPr marL="0" indent="0">
              <a:buNone/>
            </a:pPr>
            <a:r>
              <a:rPr lang="en-US" sz="1800" dirty="0"/>
              <a:t>  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Мост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1336" y="972190"/>
            <a:ext cx="8942664" cy="588581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PatrolUnit</a:t>
            </a:r>
            <a:r>
              <a:rPr lang="en-US" sz="1800" dirty="0"/>
              <a:t> : public Unit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public: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PatrolUnit</a:t>
            </a:r>
            <a:r>
              <a:rPr lang="en-US" sz="1800" dirty="0"/>
              <a:t>(</a:t>
            </a:r>
            <a:r>
              <a:rPr lang="en-US" sz="1800" dirty="0" err="1"/>
              <a:t>UnitImpl</a:t>
            </a:r>
            <a:r>
              <a:rPr lang="en-US" sz="1800" dirty="0"/>
              <a:t>* </a:t>
            </a:r>
            <a:r>
              <a:rPr lang="en-US" sz="1800" dirty="0" err="1"/>
              <a:t>impl</a:t>
            </a:r>
            <a:r>
              <a:rPr lang="en-US" sz="1800" dirty="0"/>
              <a:t>) : Unit(</a:t>
            </a:r>
            <a:r>
              <a:rPr lang="en-US" sz="1800" dirty="0" err="1"/>
              <a:t>impl</a:t>
            </a:r>
            <a:r>
              <a:rPr lang="en-US" sz="1800" dirty="0"/>
              <a:t>) {}</a:t>
            </a:r>
          </a:p>
          <a:p>
            <a:pPr marL="0" indent="0">
              <a:buNone/>
            </a:pPr>
            <a:r>
              <a:rPr lang="en-US" sz="1800" dirty="0"/>
              <a:t>    void patrol(</a:t>
            </a:r>
            <a:r>
              <a:rPr lang="en-US" sz="1800" dirty="0" err="1"/>
              <a:t>int</a:t>
            </a:r>
            <a:r>
              <a:rPr lang="en-US" sz="1800" dirty="0"/>
              <a:t> times, </a:t>
            </a:r>
            <a:r>
              <a:rPr lang="en-US" sz="1800" dirty="0" err="1"/>
              <a:t>int</a:t>
            </a:r>
            <a:r>
              <a:rPr lang="en-US" sz="1800" dirty="0"/>
              <a:t> size)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for(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&lt;times;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move('N', size);</a:t>
            </a:r>
          </a:p>
          <a:p>
            <a:pPr marL="0" indent="0">
              <a:buNone/>
            </a:pPr>
            <a:r>
              <a:rPr lang="en-US" sz="1800" dirty="0"/>
              <a:t>            move('E', size);</a:t>
            </a:r>
          </a:p>
          <a:p>
            <a:pPr marL="0" indent="0">
              <a:buNone/>
            </a:pPr>
            <a:r>
              <a:rPr lang="en-US" sz="1800" dirty="0"/>
              <a:t>            move('S', size);</a:t>
            </a:r>
          </a:p>
          <a:p>
            <a:pPr marL="0" indent="0">
              <a:buNone/>
            </a:pPr>
            <a:r>
              <a:rPr lang="en-US" sz="1800" dirty="0"/>
              <a:t>            move('W', size);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AttackUnit</a:t>
            </a:r>
            <a:r>
              <a:rPr lang="en-US" sz="1800" dirty="0"/>
              <a:t> : public Unit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public: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AttackUnit</a:t>
            </a:r>
            <a:r>
              <a:rPr lang="en-US" sz="1800" dirty="0"/>
              <a:t>(</a:t>
            </a:r>
            <a:r>
              <a:rPr lang="en-US" sz="1800" dirty="0" err="1"/>
              <a:t>UnitImpl</a:t>
            </a:r>
            <a:r>
              <a:rPr lang="en-US" sz="1800" dirty="0"/>
              <a:t>* </a:t>
            </a:r>
            <a:r>
              <a:rPr lang="en-US" sz="1800" dirty="0" err="1"/>
              <a:t>impl</a:t>
            </a:r>
            <a:r>
              <a:rPr lang="en-US" sz="1800" dirty="0"/>
              <a:t>) : Unit(</a:t>
            </a:r>
            <a:r>
              <a:rPr lang="en-US" sz="1800" dirty="0" err="1"/>
              <a:t>impl</a:t>
            </a:r>
            <a:r>
              <a:rPr lang="en-US" sz="1800" dirty="0"/>
              <a:t>) {}</a:t>
            </a:r>
          </a:p>
          <a:p>
            <a:pPr marL="0" indent="0">
              <a:buNone/>
            </a:pPr>
            <a:r>
              <a:rPr lang="en-US" sz="1800" dirty="0"/>
              <a:t>    void attack(</a:t>
            </a:r>
            <a:r>
              <a:rPr lang="en-US" sz="1800" dirty="0" err="1"/>
              <a:t>int</a:t>
            </a:r>
            <a:r>
              <a:rPr lang="en-US" sz="1800" dirty="0"/>
              <a:t> distance, char direction)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move(direction, distance);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Мост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0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723" y="1304486"/>
            <a:ext cx="6275490" cy="5160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PatrolUnit</a:t>
            </a:r>
            <a:r>
              <a:rPr lang="en-US" sz="1800" dirty="0"/>
              <a:t>* patroller = new </a:t>
            </a:r>
            <a:r>
              <a:rPr lang="en-US" sz="1800" dirty="0" err="1"/>
              <a:t>PatrolUnit</a:t>
            </a:r>
            <a:r>
              <a:rPr lang="en-US" sz="1800" dirty="0"/>
              <a:t>(new </a:t>
            </a:r>
            <a:r>
              <a:rPr lang="en-US" sz="1800" dirty="0" err="1"/>
              <a:t>WarriorImpl</a:t>
            </a:r>
            <a:r>
              <a:rPr lang="en-US" sz="1800" dirty="0"/>
              <a:t>(1));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AttackUnit</a:t>
            </a:r>
            <a:r>
              <a:rPr lang="en-US" sz="1800" dirty="0"/>
              <a:t>* attacker1 = new </a:t>
            </a:r>
            <a:r>
              <a:rPr lang="en-US" sz="1800" dirty="0" err="1"/>
              <a:t>AttackUnit</a:t>
            </a:r>
            <a:r>
              <a:rPr lang="en-US" sz="1800" dirty="0"/>
              <a:t>(new </a:t>
            </a:r>
            <a:r>
              <a:rPr lang="en-US" sz="1800" dirty="0" err="1"/>
              <a:t>RiflemanImpl</a:t>
            </a:r>
            <a:r>
              <a:rPr lang="en-US" sz="1800" dirty="0"/>
              <a:t>(2));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AttackUnit</a:t>
            </a:r>
            <a:r>
              <a:rPr lang="en-US" sz="1800" dirty="0"/>
              <a:t>* attacker2 = new </a:t>
            </a:r>
            <a:r>
              <a:rPr lang="en-US" sz="1800" dirty="0" err="1"/>
              <a:t>AttackUnit</a:t>
            </a:r>
            <a:r>
              <a:rPr lang="en-US" sz="1800" dirty="0"/>
              <a:t>(new </a:t>
            </a:r>
            <a:r>
              <a:rPr lang="en-US" sz="1800" dirty="0" err="1"/>
              <a:t>WarriorImpl</a:t>
            </a:r>
            <a:r>
              <a:rPr lang="en-US" sz="1800" dirty="0"/>
              <a:t>(3));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patroller-&gt;patrol(1, 3);</a:t>
            </a:r>
          </a:p>
          <a:p>
            <a:pPr marL="0" indent="0">
              <a:buNone/>
            </a:pPr>
            <a:r>
              <a:rPr lang="en-US" sz="1800" dirty="0"/>
              <a:t>    attacker1-&gt;attack(5, 'N');</a:t>
            </a:r>
          </a:p>
          <a:p>
            <a:pPr marL="0" indent="0">
              <a:buNone/>
            </a:pPr>
            <a:r>
              <a:rPr lang="en-US" sz="1800" dirty="0"/>
              <a:t>    attacker2-&gt;attack(7, 'E');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Мост – пример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1ED6F8-3652-4A7E-8836-9A9DE3348805}"/>
              </a:ext>
            </a:extLst>
          </p:cNvPr>
          <p:cNvSpPr/>
          <p:nvPr/>
        </p:nvSpPr>
        <p:spPr>
          <a:xfrm>
            <a:off x="6883167" y="637523"/>
            <a:ext cx="247055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Warrior 1: draw at 0,1</a:t>
            </a:r>
          </a:p>
          <a:p>
            <a:r>
              <a:rPr lang="en-US" sz="1600" dirty="0"/>
              <a:t> Warrior 1: draw at 0,2</a:t>
            </a:r>
          </a:p>
          <a:p>
            <a:r>
              <a:rPr lang="en-US" sz="1600" dirty="0"/>
              <a:t> Warrior 1: draw at 0,3</a:t>
            </a:r>
          </a:p>
          <a:p>
            <a:r>
              <a:rPr lang="en-US" sz="1600" dirty="0"/>
              <a:t> Warrior 1: draw at 1,3</a:t>
            </a:r>
          </a:p>
          <a:p>
            <a:r>
              <a:rPr lang="en-US" sz="1600" dirty="0"/>
              <a:t> Warrior 1: draw at 2,3</a:t>
            </a:r>
          </a:p>
          <a:p>
            <a:r>
              <a:rPr lang="en-US" sz="1600" dirty="0"/>
              <a:t> Warrior 1: draw at 3,3</a:t>
            </a:r>
          </a:p>
          <a:p>
            <a:r>
              <a:rPr lang="en-US" sz="1600" dirty="0"/>
              <a:t> Warrior 1: draw at 3,2</a:t>
            </a:r>
          </a:p>
          <a:p>
            <a:r>
              <a:rPr lang="en-US" sz="1600" dirty="0"/>
              <a:t> Warrior 1: draw at 3,1</a:t>
            </a:r>
          </a:p>
          <a:p>
            <a:r>
              <a:rPr lang="en-US" sz="1600" dirty="0"/>
              <a:t> Warrior 1: draw at 3,0</a:t>
            </a:r>
          </a:p>
          <a:p>
            <a:r>
              <a:rPr lang="en-US" sz="1600" dirty="0"/>
              <a:t> Warrior 1: draw at 2,0</a:t>
            </a:r>
          </a:p>
          <a:p>
            <a:r>
              <a:rPr lang="en-US" sz="1600" dirty="0"/>
              <a:t> Warrior 1: draw at 1,0</a:t>
            </a:r>
          </a:p>
          <a:p>
            <a:r>
              <a:rPr lang="en-US" sz="1600" dirty="0"/>
              <a:t> Warrior 1: draw at 0,0</a:t>
            </a:r>
          </a:p>
          <a:p>
            <a:r>
              <a:rPr lang="en-US" sz="1600" dirty="0"/>
              <a:t> Rifleman 2: draw at 0,1</a:t>
            </a:r>
          </a:p>
          <a:p>
            <a:r>
              <a:rPr lang="en-US" sz="1600" dirty="0"/>
              <a:t> Rifleman 2: draw at 0,2</a:t>
            </a:r>
          </a:p>
          <a:p>
            <a:r>
              <a:rPr lang="en-US" sz="1600" dirty="0"/>
              <a:t> Rifleman 2: draw at 0,3</a:t>
            </a:r>
          </a:p>
          <a:p>
            <a:r>
              <a:rPr lang="en-US" sz="1600" dirty="0"/>
              <a:t> Rifleman 2: draw at 0,4</a:t>
            </a:r>
          </a:p>
          <a:p>
            <a:r>
              <a:rPr lang="en-US" sz="1600" dirty="0"/>
              <a:t> Rifleman 2: draw at 0,5</a:t>
            </a:r>
          </a:p>
          <a:p>
            <a:r>
              <a:rPr lang="en-US" sz="1600" dirty="0"/>
              <a:t> Warrior 3: draw at 1,0</a:t>
            </a:r>
          </a:p>
          <a:p>
            <a:r>
              <a:rPr lang="en-US" sz="1600" dirty="0"/>
              <a:t> Warrior 3: draw at 2,0</a:t>
            </a:r>
          </a:p>
          <a:p>
            <a:r>
              <a:rPr lang="en-US" sz="1600" dirty="0"/>
              <a:t> Warrior 3: draw at 3,0</a:t>
            </a:r>
          </a:p>
          <a:p>
            <a:r>
              <a:rPr lang="en-US" sz="1600" dirty="0"/>
              <a:t> Warrior 3: draw at 4,0</a:t>
            </a:r>
          </a:p>
          <a:p>
            <a:r>
              <a:rPr lang="en-US" sz="1600" dirty="0"/>
              <a:t> Warrior 3: draw at 5,0</a:t>
            </a:r>
          </a:p>
          <a:p>
            <a:r>
              <a:rPr lang="en-US" sz="1600" dirty="0"/>
              <a:t> Warrior 3: draw at 6,0</a:t>
            </a:r>
          </a:p>
          <a:p>
            <a:r>
              <a:rPr lang="en-US" sz="1600" dirty="0"/>
              <a:t> Warrior 3: draw at 7,0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442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(</a:t>
            </a:r>
            <a:r>
              <a:rPr lang="en-US" dirty="0"/>
              <a:t>Composite)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Объединить объекты в древовидную структуру для представления иерархии от частного к целому.</a:t>
            </a:r>
            <a:endParaRPr lang="en-US" dirty="0"/>
          </a:p>
          <a:p>
            <a:r>
              <a:rPr lang="ru-RU" dirty="0"/>
              <a:t>Применимость:</a:t>
            </a:r>
            <a:endParaRPr lang="en-US" dirty="0"/>
          </a:p>
          <a:p>
            <a:pPr lvl="1"/>
            <a:r>
              <a:rPr lang="ru-RU" dirty="0"/>
              <a:t>Если нужно представить иерархию объектов вида часть-целое</a:t>
            </a:r>
          </a:p>
          <a:p>
            <a:pPr lvl="1"/>
            <a:r>
              <a:rPr lang="ru-RU" dirty="0"/>
              <a:t>Если необходимо позволить клиентам обращаться к отдельным объектам и к группам объектов единообразно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7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шаблоны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Шаблоны, в которых рассматривается вопрос о том, как из классов и объектов образуются более крупные структуры.</a:t>
            </a:r>
          </a:p>
          <a:p>
            <a:r>
              <a:rPr lang="ru-RU" dirty="0"/>
              <a:t>Действуют на уровне:</a:t>
            </a:r>
          </a:p>
          <a:p>
            <a:pPr lvl="1"/>
            <a:r>
              <a:rPr lang="ru-RU" b="1" dirty="0"/>
              <a:t>Классов </a:t>
            </a:r>
            <a:r>
              <a:rPr lang="ru-RU" dirty="0"/>
              <a:t>- используют наследование для составления композиций из интерфейсов и реализаций.</a:t>
            </a:r>
          </a:p>
          <a:p>
            <a:pPr lvl="1"/>
            <a:r>
              <a:rPr lang="ru-RU" b="1" dirty="0"/>
              <a:t>Объектов </a:t>
            </a:r>
            <a:r>
              <a:rPr lang="ru-RU" dirty="0"/>
              <a:t>– компонуют объекты для получения новой функциональности </a:t>
            </a:r>
          </a:p>
          <a:p>
            <a:r>
              <a:rPr lang="ru-RU" dirty="0"/>
              <a:t>Шаблоны :</a:t>
            </a:r>
          </a:p>
          <a:p>
            <a:pPr lvl="1"/>
            <a:r>
              <a:rPr lang="ru-RU" b="1" dirty="0"/>
              <a:t>Адаптер (</a:t>
            </a:r>
            <a:r>
              <a:rPr lang="en-US" b="1" dirty="0"/>
              <a:t>Adapter</a:t>
            </a:r>
            <a:r>
              <a:rPr lang="ru-RU" b="1" dirty="0"/>
              <a:t>)</a:t>
            </a:r>
            <a:r>
              <a:rPr lang="ru-RU" dirty="0"/>
              <a:t> – стыкует интерфейсы различных классов</a:t>
            </a:r>
            <a:endParaRPr lang="en-US" dirty="0"/>
          </a:p>
          <a:p>
            <a:pPr lvl="1"/>
            <a:r>
              <a:rPr lang="ru-RU" b="1" dirty="0"/>
              <a:t>Мост (</a:t>
            </a:r>
            <a:r>
              <a:rPr lang="en-US" b="1" dirty="0"/>
              <a:t>Bridge</a:t>
            </a:r>
            <a:r>
              <a:rPr lang="ru-RU" b="1" dirty="0"/>
              <a:t>)</a:t>
            </a:r>
            <a:r>
              <a:rPr lang="ru-RU" dirty="0"/>
              <a:t> – отделяет абстракцию от ее реализации</a:t>
            </a:r>
            <a:endParaRPr lang="en-US" dirty="0"/>
          </a:p>
          <a:p>
            <a:pPr lvl="1"/>
            <a:r>
              <a:rPr lang="ru-RU" b="1" dirty="0"/>
              <a:t>Компоновщик (</a:t>
            </a:r>
            <a:r>
              <a:rPr lang="en-US" b="1" dirty="0"/>
              <a:t>Composite</a:t>
            </a:r>
            <a:r>
              <a:rPr lang="ru-RU" b="1" dirty="0"/>
              <a:t>)</a:t>
            </a:r>
            <a:r>
              <a:rPr lang="ru-RU" dirty="0"/>
              <a:t> – представляет сложный объект в виде древовидной структуры</a:t>
            </a:r>
            <a:endParaRPr lang="en-US" dirty="0"/>
          </a:p>
          <a:p>
            <a:pPr lvl="1"/>
            <a:r>
              <a:rPr lang="ru-RU" b="1" dirty="0"/>
              <a:t>Декоратор (</a:t>
            </a:r>
            <a:r>
              <a:rPr lang="en-US" b="1" dirty="0"/>
              <a:t>Decorator</a:t>
            </a:r>
            <a:r>
              <a:rPr lang="ru-RU" b="1" dirty="0"/>
              <a:t>)</a:t>
            </a:r>
            <a:r>
              <a:rPr lang="ru-RU" dirty="0"/>
              <a:t> – динамически добавляет объекту новые обязанности</a:t>
            </a:r>
            <a:endParaRPr lang="en-US" dirty="0"/>
          </a:p>
          <a:p>
            <a:pPr lvl="1"/>
            <a:r>
              <a:rPr lang="ru-RU" b="1" dirty="0"/>
              <a:t>Фасад (</a:t>
            </a:r>
            <a:r>
              <a:rPr lang="en-US" b="1" dirty="0"/>
              <a:t>Facade</a:t>
            </a:r>
            <a:r>
              <a:rPr lang="ru-RU" b="1" dirty="0"/>
              <a:t>)</a:t>
            </a:r>
            <a:r>
              <a:rPr lang="ru-RU" dirty="0"/>
              <a:t> – одиночный класс, представляющий целую подсистему</a:t>
            </a:r>
            <a:endParaRPr lang="en-US" dirty="0"/>
          </a:p>
          <a:p>
            <a:pPr lvl="1"/>
            <a:r>
              <a:rPr lang="ru-RU" b="1" dirty="0"/>
              <a:t>Приспособленец (</a:t>
            </a:r>
            <a:r>
              <a:rPr lang="en-US" b="1" dirty="0"/>
              <a:t>Flyweight</a:t>
            </a:r>
            <a:r>
              <a:rPr lang="ru-RU" b="1" dirty="0"/>
              <a:t>)</a:t>
            </a:r>
            <a:r>
              <a:rPr lang="ru-RU" dirty="0"/>
              <a:t> – разделяемый объект, используемый для моделирования множества мелких объектов.</a:t>
            </a:r>
            <a:endParaRPr lang="en-US" dirty="0"/>
          </a:p>
          <a:p>
            <a:pPr lvl="1"/>
            <a:r>
              <a:rPr lang="ru-RU" b="1" dirty="0"/>
              <a:t>Заместитель (</a:t>
            </a:r>
            <a:r>
              <a:rPr lang="en-US" b="1" dirty="0"/>
              <a:t>Proxy</a:t>
            </a:r>
            <a:r>
              <a:rPr lang="ru-RU" b="1" dirty="0"/>
              <a:t>)</a:t>
            </a:r>
            <a:r>
              <a:rPr lang="ru-RU" dirty="0"/>
              <a:t> – объект, представляющий другой объект.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24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– структура классов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1" y="2059459"/>
            <a:ext cx="7884423" cy="38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4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– структура объектов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36" y="2067697"/>
            <a:ext cx="7446547" cy="38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3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38" y="2034745"/>
            <a:ext cx="7870911" cy="39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75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67" y="2166551"/>
            <a:ext cx="7897531" cy="378116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173" y="5947719"/>
            <a:ext cx="5737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http://www.dofactory.com/net/composite-design-pattern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используют интерфейс </a:t>
            </a:r>
            <a:r>
              <a:rPr lang="en-US" dirty="0"/>
              <a:t>Component </a:t>
            </a:r>
            <a:r>
              <a:rPr lang="ru-RU" dirty="0"/>
              <a:t>как для взаимодействия со всей структурой в целом, так и с ее отдельными составляющими.</a:t>
            </a:r>
          </a:p>
          <a:p>
            <a:r>
              <a:rPr lang="ru-RU" dirty="0"/>
              <a:t>Если получателем является листовой объект </a:t>
            </a:r>
            <a:r>
              <a:rPr lang="en-US" dirty="0"/>
              <a:t>Leaf, </a:t>
            </a:r>
            <a:r>
              <a:rPr lang="ru-RU" dirty="0"/>
              <a:t>он и обрабатывает запрос.</a:t>
            </a:r>
          </a:p>
          <a:p>
            <a:r>
              <a:rPr lang="ru-RU" dirty="0"/>
              <a:t>Если получатель – составной объект </a:t>
            </a:r>
            <a:r>
              <a:rPr lang="en-US" dirty="0"/>
              <a:t>Composite</a:t>
            </a:r>
            <a:r>
              <a:rPr lang="ru-RU" dirty="0"/>
              <a:t>, он передает запрос на обработку своим составляющим, возможно, добавляя что-либо от себя.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5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282583"/>
            <a:ext cx="7886700" cy="5160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Component{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virtual void traverse() = 0;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class Leaf: public Component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value;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Leaf(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) {</a:t>
            </a:r>
            <a:r>
              <a:rPr lang="ru-RU" sz="1800" dirty="0"/>
              <a:t> </a:t>
            </a:r>
            <a:r>
              <a:rPr lang="en-US" sz="1800" dirty="0"/>
              <a:t>value = </a:t>
            </a:r>
            <a:r>
              <a:rPr lang="en-US" sz="1800" dirty="0" err="1"/>
              <a:t>val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1800" dirty="0"/>
              <a:t>    void traverse() {</a:t>
            </a:r>
            <a:r>
              <a:rPr lang="ru-RU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&lt;&lt; value &lt;&lt; ' ';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Компоновщик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5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49" y="1441973"/>
            <a:ext cx="7886700" cy="5160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Composite: public Component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vector &lt; Component * &gt; children; 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void add(Component *</a:t>
            </a:r>
            <a:r>
              <a:rPr lang="en-US" sz="1800" dirty="0" err="1"/>
              <a:t>ele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children.push_back</a:t>
            </a:r>
            <a:r>
              <a:rPr lang="en-US" sz="1800" dirty="0"/>
              <a:t>(</a:t>
            </a:r>
            <a:r>
              <a:rPr lang="en-US" sz="1800" dirty="0" err="1"/>
              <a:t>ele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void traverse() {</a:t>
            </a:r>
          </a:p>
          <a:p>
            <a:pPr marL="0" indent="0"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children.size</a:t>
            </a:r>
            <a:r>
              <a:rPr lang="en-US" sz="1800" dirty="0"/>
              <a:t>();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      children[</a:t>
            </a:r>
            <a:r>
              <a:rPr lang="en-US" sz="1800" dirty="0" err="1"/>
              <a:t>i</a:t>
            </a:r>
            <a:r>
              <a:rPr lang="en-US" sz="1800" dirty="0"/>
              <a:t>]-&gt;traverse();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Компоновщик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1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0201" y="848919"/>
            <a:ext cx="7886700" cy="5160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Composite containers[4];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4;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for (</a:t>
            </a:r>
            <a:r>
              <a:rPr lang="en-US" sz="1800" dirty="0" err="1"/>
              <a:t>int</a:t>
            </a:r>
            <a:r>
              <a:rPr lang="en-US" sz="1800" dirty="0"/>
              <a:t> j = 0; j &lt; 3; </a:t>
            </a:r>
            <a:r>
              <a:rPr lang="en-US" sz="1800" dirty="0" err="1"/>
              <a:t>j++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containers[</a:t>
            </a:r>
            <a:r>
              <a:rPr lang="en-US" sz="1800" dirty="0" err="1"/>
              <a:t>i</a:t>
            </a:r>
            <a:r>
              <a:rPr lang="en-US" sz="1800" dirty="0"/>
              <a:t>].add(new Leaf(</a:t>
            </a:r>
            <a:r>
              <a:rPr lang="en-US" sz="1800" dirty="0" err="1"/>
              <a:t>i</a:t>
            </a:r>
            <a:r>
              <a:rPr lang="en-US" sz="1800" dirty="0"/>
              <a:t> *3+j));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for (</a:t>
            </a:r>
            <a:r>
              <a:rPr lang="en-US" sz="1800" dirty="0" err="1"/>
              <a:t>i</a:t>
            </a:r>
            <a:r>
              <a:rPr lang="en-US" sz="1800" dirty="0"/>
              <a:t> = 1; </a:t>
            </a:r>
            <a:r>
              <a:rPr lang="en-US" sz="1800" dirty="0" err="1"/>
              <a:t>i</a:t>
            </a:r>
            <a:r>
              <a:rPr lang="en-US" sz="1800" dirty="0"/>
              <a:t> &lt; 4;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containers[0].add(&amp;(containers[</a:t>
            </a:r>
            <a:r>
              <a:rPr lang="en-US" sz="1800" dirty="0" err="1"/>
              <a:t>i</a:t>
            </a:r>
            <a:r>
              <a:rPr lang="en-US" sz="1800" dirty="0"/>
              <a:t>]));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4; </a:t>
            </a:r>
            <a:r>
              <a:rPr lang="en-US" sz="1800" dirty="0" err="1"/>
              <a:t>i</a:t>
            </a:r>
            <a:r>
              <a:rPr lang="en-US" sz="1800" dirty="0"/>
              <a:t>++)  {</a:t>
            </a:r>
          </a:p>
          <a:p>
            <a:pPr marL="0" indent="0">
              <a:buNone/>
            </a:pPr>
            <a:r>
              <a:rPr lang="en-US" sz="1800" dirty="0"/>
              <a:t>    containers[</a:t>
            </a:r>
            <a:r>
              <a:rPr lang="en-US" sz="1800" dirty="0" err="1"/>
              <a:t>i</a:t>
            </a:r>
            <a:r>
              <a:rPr lang="en-US" sz="1800" dirty="0"/>
              <a:t>].traverse();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Компоновщик – пример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6452C32-508E-46E7-BC1C-85650F9C1393}"/>
              </a:ext>
            </a:extLst>
          </p:cNvPr>
          <p:cNvSpPr/>
          <p:nvPr/>
        </p:nvSpPr>
        <p:spPr>
          <a:xfrm>
            <a:off x="6379828" y="2652667"/>
            <a:ext cx="2764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0 1 2 3 4 5 6 7 8 9 10 11</a:t>
            </a:r>
          </a:p>
          <a:p>
            <a:r>
              <a:rPr lang="en-US" dirty="0"/>
              <a:t>3 4 5</a:t>
            </a:r>
          </a:p>
          <a:p>
            <a:r>
              <a:rPr lang="en-US" dirty="0"/>
              <a:t>6 7 8</a:t>
            </a:r>
          </a:p>
          <a:p>
            <a:r>
              <a:rPr lang="en-US" dirty="0"/>
              <a:t>9 10 11</a:t>
            </a:r>
          </a:p>
        </p:txBody>
      </p:sp>
    </p:spTree>
    <p:extLst>
      <p:ext uri="{BB962C8B-B14F-4D97-AF65-F5344CB8AC3E}">
        <p14:creationId xmlns:p14="http://schemas.microsoft.com/office/powerpoint/2010/main" val="4064548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Динамически добавлять объекту новые обязанности.</a:t>
            </a:r>
            <a:endParaRPr lang="en-US" dirty="0"/>
          </a:p>
          <a:p>
            <a:r>
              <a:rPr lang="ru-RU" dirty="0"/>
              <a:t>Применимость:</a:t>
            </a:r>
            <a:endParaRPr lang="en-US" dirty="0"/>
          </a:p>
          <a:p>
            <a:pPr lvl="1"/>
            <a:r>
              <a:rPr lang="ru-RU" dirty="0"/>
              <a:t>Для динамического, прозрачного для клиента добавления обязанностей </a:t>
            </a:r>
            <a:r>
              <a:rPr lang="ru-RU" b="1" dirty="0"/>
              <a:t>объектам</a:t>
            </a:r>
            <a:r>
              <a:rPr lang="ru-RU" dirty="0"/>
              <a:t> (не классам!)</a:t>
            </a:r>
          </a:p>
          <a:p>
            <a:pPr lvl="1"/>
            <a:r>
              <a:rPr lang="ru-RU" dirty="0"/>
              <a:t>Для реализации обязанностей, которые могут быть сняты с объекта. </a:t>
            </a:r>
          </a:p>
          <a:p>
            <a:pPr lvl="1"/>
            <a:r>
              <a:rPr lang="ru-RU" dirty="0"/>
              <a:t>Когда наследование невозможно (</a:t>
            </a:r>
            <a:r>
              <a:rPr lang="en-US" dirty="0"/>
              <a:t>sealed) </a:t>
            </a:r>
            <a:r>
              <a:rPr lang="ru-RU" dirty="0"/>
              <a:t>или неудобно по каким-либо причинам.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937621"/>
            <a:ext cx="7883037" cy="41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dapter">
            <a:extLst>
              <a:ext uri="{FF2B5EF4-FFF2-40B4-BE49-F238E27FC236}">
                <a16:creationId xmlns:a16="http://schemas.microsoft.com/office/drawing/2014/main" id="{51BC58EA-4624-4B5A-A73D-CCCE04CA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64" y="0"/>
            <a:ext cx="2653236" cy="265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Преобразует интерфейс одного класса в интерфейс другого, который ожидают клиенты. Адаптер обеспечивает совместную работу классов с несовместимыми интерфейсами, которая без него была бы невозможна. 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Если хотите использовать существующий класс, но его интерфейс не соответствует вашим потребностям; </a:t>
            </a:r>
          </a:p>
          <a:p>
            <a:pPr lvl="1"/>
            <a:r>
              <a:rPr lang="ru-RU" dirty="0"/>
              <a:t>Если собираетесь создать повторно используемый класс, который должен взаимодействовать с заранее неизвестными или не связанными с ним классами, имеющими несовместимые интерфейсы; </a:t>
            </a:r>
          </a:p>
          <a:p>
            <a:pPr lvl="1"/>
            <a:r>
              <a:rPr lang="ru-RU" dirty="0"/>
              <a:t>если нужно использовать несколько существующих подклассов, но непрактично адаптировать их интерфейсы путем порождения новых подклассов от каждого. В этом случае адаптер объектов может приспосабливать интерфейс их общего родительского класса.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5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31" y="1690689"/>
            <a:ext cx="8109363" cy="4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7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16" y="1690689"/>
            <a:ext cx="8101634" cy="36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3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 наследованием Декоратора от Компонента на диаграммах подразумевается исключительно наследование интерфейса. Доступ к функциональности компонента осуществляется через композицию, а не наследование.</a:t>
            </a:r>
          </a:p>
          <a:p>
            <a:r>
              <a:rPr lang="ru-RU" dirty="0"/>
              <a:t>Декоратор переадресует запросы Компоненту, добавляя что-то от себя до или после вызова Компонента.</a:t>
            </a:r>
          </a:p>
          <a:p>
            <a:r>
              <a:rPr lang="ru-RU" dirty="0"/>
              <a:t>В отличие от Адаптера сохраняет неизменным интерфейс объекта, меняя только поведение.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18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299" y="754076"/>
            <a:ext cx="7886700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Widget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virtual void draw() = 0;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TextField</a:t>
            </a:r>
            <a:r>
              <a:rPr lang="en-US" sz="1800" dirty="0"/>
              <a:t>: public Widget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width, height;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TextField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w, </a:t>
            </a:r>
            <a:r>
              <a:rPr lang="en-US" sz="1800" dirty="0" err="1"/>
              <a:t>int</a:t>
            </a:r>
            <a:r>
              <a:rPr lang="en-US" sz="1800" dirty="0"/>
              <a:t> h) { width = w; height = h;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void draw()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en-US" sz="1800" dirty="0" err="1"/>
              <a:t>TextField</a:t>
            </a:r>
            <a:r>
              <a:rPr lang="en-US" sz="1800" dirty="0"/>
              <a:t>: " &lt;&lt; width &lt;&lt; ", " &lt;&lt; height &lt;&lt; '\n';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Компоновщик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18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91236" y="754076"/>
            <a:ext cx="7952763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Decorator: public Widget 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Widget *</a:t>
            </a:r>
            <a:r>
              <a:rPr lang="en-US" sz="1800" dirty="0" err="1"/>
              <a:t>wid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Decorator(Widget *w) { </a:t>
            </a:r>
            <a:r>
              <a:rPr lang="en-US" sz="1800" dirty="0" err="1"/>
              <a:t>wid</a:t>
            </a:r>
            <a:r>
              <a:rPr lang="en-US" sz="1800" dirty="0"/>
              <a:t> = w; }</a:t>
            </a:r>
          </a:p>
          <a:p>
            <a:pPr marL="0" indent="0">
              <a:buNone/>
            </a:pPr>
            <a:r>
              <a:rPr lang="en-US" sz="1800" dirty="0"/>
              <a:t>     void draw() { </a:t>
            </a:r>
            <a:r>
              <a:rPr lang="en-US" sz="1800" dirty="0" err="1"/>
              <a:t>wid</a:t>
            </a:r>
            <a:r>
              <a:rPr lang="en-US" sz="1800" dirty="0"/>
              <a:t>-&gt;draw();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BorderDecorator</a:t>
            </a:r>
            <a:r>
              <a:rPr lang="en-US" sz="1800" dirty="0"/>
              <a:t>: public Decorator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BorderDecorator</a:t>
            </a:r>
            <a:r>
              <a:rPr lang="en-US" sz="1800" dirty="0"/>
              <a:t>(Widget *w): Decorator(w){}</a:t>
            </a:r>
          </a:p>
          <a:p>
            <a:pPr marL="0" indent="0">
              <a:buNone/>
            </a:pPr>
            <a:r>
              <a:rPr lang="en-US" sz="1800" dirty="0"/>
              <a:t>    void draw() {</a:t>
            </a:r>
          </a:p>
          <a:p>
            <a:pPr marL="0" indent="0">
              <a:buNone/>
            </a:pPr>
            <a:r>
              <a:rPr lang="en-US" sz="1800" dirty="0"/>
              <a:t>        Decorator::draw();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   </a:t>
            </a:r>
            <a:r>
              <a:rPr lang="en-US" sz="1800" dirty="0" err="1"/>
              <a:t>BorderDecorator</a:t>
            </a:r>
            <a:r>
              <a:rPr lang="en-US" sz="1800" dirty="0"/>
              <a:t>" &lt;&lt; '\n';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Компоновщик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35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45952" y="754076"/>
            <a:ext cx="8498047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ScrollDecorator</a:t>
            </a:r>
            <a:r>
              <a:rPr lang="en-US" sz="1800" dirty="0"/>
              <a:t>: public Decorator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ScrollDecorator</a:t>
            </a:r>
            <a:r>
              <a:rPr lang="en-US" sz="1800" dirty="0"/>
              <a:t>(Widget *w): Decorator(w){}</a:t>
            </a:r>
          </a:p>
          <a:p>
            <a:pPr marL="0" indent="0">
              <a:buNone/>
            </a:pPr>
            <a:r>
              <a:rPr lang="en-US" sz="1800" dirty="0"/>
              <a:t>     void draw() {</a:t>
            </a:r>
          </a:p>
          <a:p>
            <a:pPr marL="0" indent="0">
              <a:buNone/>
            </a:pPr>
            <a:r>
              <a:rPr lang="en-US" sz="1800" dirty="0"/>
              <a:t>        Decorator::draw();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   </a:t>
            </a:r>
            <a:r>
              <a:rPr lang="en-US" sz="1800" dirty="0" err="1"/>
              <a:t>ScrollDecorator</a:t>
            </a:r>
            <a:r>
              <a:rPr lang="en-US" sz="1800" dirty="0"/>
              <a:t>" &lt;&lt; '\n';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Widget *</a:t>
            </a:r>
            <a:r>
              <a:rPr lang="en-US" sz="1800" dirty="0" err="1"/>
              <a:t>aWidget</a:t>
            </a:r>
            <a:r>
              <a:rPr lang="en-US" sz="1800" dirty="0"/>
              <a:t> = new </a:t>
            </a:r>
            <a:r>
              <a:rPr lang="en-US" sz="1800" dirty="0" err="1"/>
              <a:t>BorderDecorator</a:t>
            </a:r>
            <a:r>
              <a:rPr lang="en-US" sz="1800" dirty="0"/>
              <a:t>(new </a:t>
            </a:r>
            <a:r>
              <a:rPr lang="en-US" sz="1800" dirty="0" err="1"/>
              <a:t>BorderDecorator</a:t>
            </a:r>
            <a:r>
              <a:rPr lang="en-US" sz="1800" dirty="0"/>
              <a:t>(new </a:t>
            </a:r>
            <a:r>
              <a:rPr lang="en-US" sz="1800" dirty="0" err="1"/>
              <a:t>ScrollDecorator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(new </a:t>
            </a:r>
            <a:r>
              <a:rPr lang="en-US" sz="1800" dirty="0" err="1"/>
              <a:t>TextField</a:t>
            </a:r>
            <a:r>
              <a:rPr lang="en-US" sz="1800" dirty="0"/>
              <a:t>(80, 24))));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aWidget</a:t>
            </a:r>
            <a:r>
              <a:rPr lang="en-US" sz="1800" dirty="0"/>
              <a:t>-&gt;draw();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Компоновщик – пример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98A2C79-DC02-44A2-80ED-9C1D4D2D4222}"/>
              </a:ext>
            </a:extLst>
          </p:cNvPr>
          <p:cNvSpPr/>
          <p:nvPr/>
        </p:nvSpPr>
        <p:spPr>
          <a:xfrm>
            <a:off x="6455328" y="2541718"/>
            <a:ext cx="2688671" cy="126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TextField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80, 24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ScrollDecorator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BorderDecorator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BorderDecorator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95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  <a:endParaRPr lang="en-US" dirty="0"/>
          </a:p>
          <a:p>
            <a:pPr lvl="1"/>
            <a:r>
              <a:rPr lang="ru-RU" dirty="0"/>
              <a:t>скрыть сложность системы путем сведения всех возможных внешних вызовов к одному объекту, делегирующему их соответствующим объектам системы.</a:t>
            </a:r>
          </a:p>
          <a:p>
            <a:r>
              <a:rPr lang="ru-RU" dirty="0"/>
              <a:t>Применимость:</a:t>
            </a:r>
            <a:endParaRPr lang="en-US" dirty="0"/>
          </a:p>
          <a:p>
            <a:pPr lvl="1"/>
            <a:r>
              <a:rPr lang="ru-RU" dirty="0"/>
              <a:t>Если хотим предоставить простой интерфейс к сложной системе</a:t>
            </a:r>
          </a:p>
          <a:p>
            <a:pPr lvl="1"/>
            <a:r>
              <a:rPr lang="ru-RU" dirty="0"/>
              <a:t>Если хотим уменьшить степень зависимости клиента от внутренней структуры системы</a:t>
            </a:r>
          </a:p>
          <a:p>
            <a:pPr lvl="1"/>
            <a:r>
              <a:rPr lang="ru-RU" dirty="0"/>
              <a:t>Если хотим разложить систему на отдельные слои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- структура 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1" y="1732942"/>
            <a:ext cx="8425035" cy="29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- структура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538"/>
            <a:ext cx="7886700" cy="40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7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- пример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05" y="1252151"/>
            <a:ext cx="7922045" cy="50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- структура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99" y="1690689"/>
            <a:ext cx="6209001" cy="2189400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628650" y="4177527"/>
            <a:ext cx="7886700" cy="190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5" y="4319488"/>
            <a:ext cx="6066267" cy="19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2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- примечания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Клиенты общаются с подсистемой, посылая запросы Фасаду, который переадресует их нужным компонентам системы.</a:t>
            </a:r>
          </a:p>
          <a:p>
            <a:r>
              <a:rPr lang="ru-RU" dirty="0"/>
              <a:t>Фасад может также осуществлять общее управление (</a:t>
            </a:r>
            <a:r>
              <a:rPr lang="en-US" dirty="0"/>
              <a:t>“</a:t>
            </a:r>
            <a:r>
              <a:rPr lang="ru-RU" dirty="0" err="1"/>
              <a:t>дирижирование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 orchestration) </a:t>
            </a:r>
            <a:r>
              <a:rPr lang="ru-RU" dirty="0"/>
              <a:t>процессом исполнения запроса.</a:t>
            </a:r>
          </a:p>
          <a:p>
            <a:r>
              <a:rPr lang="ru-RU" dirty="0"/>
              <a:t>Клиенты, пользующиеся фасадом, обычно не имеют доступа к компонентам подсистемы напрямую.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54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15068" y="754076"/>
            <a:ext cx="8187655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class Customer   // </a:t>
            </a:r>
            <a:r>
              <a:rPr lang="ru-RU" sz="1800" dirty="0"/>
              <a:t>Клиент</a:t>
            </a:r>
          </a:p>
          <a:p>
            <a:pPr marL="0" indent="0">
              <a:buNone/>
            </a:pPr>
            <a:r>
              <a:rPr lang="ru-RU" sz="1800" dirty="0"/>
              <a:t>  {</a:t>
            </a:r>
          </a:p>
          <a:p>
            <a:pPr marL="0" indent="0">
              <a:buNone/>
            </a:pPr>
            <a:r>
              <a:rPr lang="ru-RU" sz="1800" dirty="0"/>
              <a:t>     </a:t>
            </a:r>
            <a:r>
              <a:rPr lang="en-US" sz="1800" dirty="0"/>
              <a:t>public:</a:t>
            </a:r>
          </a:p>
          <a:p>
            <a:pPr marL="0" indent="0">
              <a:buNone/>
            </a:pPr>
            <a:r>
              <a:rPr lang="en-US" sz="1800" dirty="0"/>
              <a:t>     char Name[20];</a:t>
            </a:r>
          </a:p>
          <a:p>
            <a:pPr marL="0" indent="0">
              <a:buNone/>
            </a:pPr>
            <a:r>
              <a:rPr lang="en-US" sz="1800" dirty="0"/>
              <a:t>     Customer(char* n) {</a:t>
            </a:r>
            <a:r>
              <a:rPr lang="ru-RU" sz="1800" dirty="0"/>
              <a:t> </a:t>
            </a:r>
            <a:r>
              <a:rPr lang="en-US" sz="1800" dirty="0" err="1"/>
              <a:t>strcpy</a:t>
            </a:r>
            <a:r>
              <a:rPr lang="en-US" sz="1800" dirty="0"/>
              <a:t>(Name, n);</a:t>
            </a:r>
            <a:r>
              <a:rPr lang="ru-RU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class Bank   //</a:t>
            </a:r>
            <a:r>
              <a:rPr lang="ru-RU" sz="1800" dirty="0"/>
              <a:t>Класс </a:t>
            </a:r>
            <a:r>
              <a:rPr lang="en-US" sz="1800" dirty="0"/>
              <a:t>A </a:t>
            </a:r>
            <a:r>
              <a:rPr lang="ru-RU" sz="1800" dirty="0"/>
              <a:t>в подсистеме</a:t>
            </a:r>
          </a:p>
          <a:p>
            <a:pPr marL="0" indent="0">
              <a:buNone/>
            </a:pPr>
            <a:r>
              <a:rPr lang="ru-RU" sz="1800" dirty="0"/>
              <a:t>  {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/>
              <a:t>public:</a:t>
            </a:r>
          </a:p>
          <a:p>
            <a:pPr marL="0" indent="0">
              <a:buNone/>
            </a:pPr>
            <a:r>
              <a:rPr lang="en-US" sz="1800" dirty="0"/>
              <a:t>    bool </a:t>
            </a:r>
            <a:r>
              <a:rPr lang="en-US" sz="1800" dirty="0" err="1"/>
              <a:t>HasSufficientSavings</a:t>
            </a:r>
            <a:r>
              <a:rPr lang="en-US" sz="1800" dirty="0"/>
              <a:t>(Customer c, </a:t>
            </a:r>
            <a:r>
              <a:rPr lang="en-US" sz="1800" dirty="0" err="1"/>
              <a:t>int</a:t>
            </a:r>
            <a:r>
              <a:rPr lang="en-US" sz="1800" dirty="0"/>
              <a:t> amount)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Проверяем накопления " &lt;&lt; </a:t>
            </a:r>
            <a:r>
              <a:rPr lang="en-US" sz="1800" dirty="0" err="1"/>
              <a:t>c.Name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return true;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Фасад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68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05343" y="754076"/>
            <a:ext cx="8397380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class Credit   //</a:t>
            </a:r>
            <a:r>
              <a:rPr lang="ru-RU" sz="1800" dirty="0"/>
              <a:t>Класс Б в подсистеме</a:t>
            </a:r>
          </a:p>
          <a:p>
            <a:pPr marL="0" indent="0">
              <a:buNone/>
            </a:pPr>
            <a:r>
              <a:rPr lang="ru-RU" sz="1800" dirty="0"/>
              <a:t>  {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/>
              <a:t>public:</a:t>
            </a:r>
          </a:p>
          <a:p>
            <a:pPr marL="0" indent="0">
              <a:buNone/>
            </a:pPr>
            <a:r>
              <a:rPr lang="en-US" sz="1800" dirty="0"/>
              <a:t>    bool </a:t>
            </a:r>
            <a:r>
              <a:rPr lang="en-US" sz="1800" dirty="0" err="1"/>
              <a:t>HasGoodCredit</a:t>
            </a:r>
            <a:r>
              <a:rPr lang="en-US" sz="1800" dirty="0"/>
              <a:t>(Customer c)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Проверяем кредит " &lt;&lt; </a:t>
            </a:r>
            <a:r>
              <a:rPr lang="en-US" sz="1800" dirty="0" err="1"/>
              <a:t>c.Name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return true;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};</a:t>
            </a:r>
          </a:p>
          <a:p>
            <a:pPr marL="0" indent="0">
              <a:buNone/>
            </a:pPr>
            <a:r>
              <a:rPr lang="en-US" sz="1800" dirty="0"/>
              <a:t>  class Loan //</a:t>
            </a:r>
            <a:r>
              <a:rPr lang="ru-RU" sz="1800" dirty="0"/>
              <a:t>Класс В </a:t>
            </a:r>
            <a:r>
              <a:rPr lang="ru-RU" sz="1800" dirty="0" err="1"/>
              <a:t>в</a:t>
            </a:r>
            <a:r>
              <a:rPr lang="ru-RU" sz="1800" dirty="0"/>
              <a:t> подсистеме</a:t>
            </a:r>
          </a:p>
          <a:p>
            <a:pPr marL="0" indent="0">
              <a:buNone/>
            </a:pPr>
            <a:r>
              <a:rPr lang="ru-RU" sz="1800" dirty="0"/>
              <a:t>  {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/>
              <a:t>public:</a:t>
            </a:r>
          </a:p>
          <a:p>
            <a:pPr marL="0" indent="0">
              <a:buNone/>
            </a:pPr>
            <a:r>
              <a:rPr lang="en-US" sz="1800" dirty="0"/>
              <a:t>    bool </a:t>
            </a:r>
            <a:r>
              <a:rPr lang="en-US" sz="1800" dirty="0" err="1"/>
              <a:t>HasNoBadLoans</a:t>
            </a:r>
            <a:r>
              <a:rPr lang="en-US" sz="1800" dirty="0"/>
              <a:t>(Customer c)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Проверяем долги " &lt;&lt; </a:t>
            </a:r>
            <a:r>
              <a:rPr lang="en-US" sz="1800" dirty="0" err="1"/>
              <a:t>c.Name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return true;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Фасад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17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0451" y="754076"/>
            <a:ext cx="8632272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class Mortgage   // Facade</a:t>
            </a:r>
          </a:p>
          <a:p>
            <a:pPr marL="0" indent="0">
              <a:buNone/>
            </a:pPr>
            <a:r>
              <a:rPr lang="en-US" sz="1800" dirty="0"/>
              <a:t>  {</a:t>
            </a:r>
          </a:p>
          <a:p>
            <a:pPr marL="0" indent="0">
              <a:buNone/>
            </a:pPr>
            <a:r>
              <a:rPr lang="en-US" sz="1800" dirty="0"/>
              <a:t>    Bank _bank;</a:t>
            </a:r>
          </a:p>
          <a:p>
            <a:pPr marL="0" indent="0">
              <a:buNone/>
            </a:pPr>
            <a:r>
              <a:rPr lang="en-US" sz="1800" dirty="0"/>
              <a:t>    Loan _loan;</a:t>
            </a:r>
          </a:p>
          <a:p>
            <a:pPr marL="0" indent="0">
              <a:buNone/>
            </a:pPr>
            <a:r>
              <a:rPr lang="en-US" sz="1800" dirty="0"/>
              <a:t>    Credit _credit;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public:</a:t>
            </a:r>
          </a:p>
          <a:p>
            <a:pPr marL="0" indent="0">
              <a:buNone/>
            </a:pPr>
            <a:r>
              <a:rPr lang="en-US" sz="1800" dirty="0"/>
              <a:t>    bool </a:t>
            </a:r>
            <a:r>
              <a:rPr lang="en-US" sz="1800" dirty="0" err="1"/>
              <a:t>IsEligible</a:t>
            </a:r>
            <a:r>
              <a:rPr lang="en-US" sz="1800" dirty="0"/>
              <a:t>(Customer </a:t>
            </a:r>
            <a:r>
              <a:rPr lang="en-US" sz="1800" dirty="0" err="1"/>
              <a:t>cust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amount)   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cust.Name</a:t>
            </a:r>
            <a:r>
              <a:rPr lang="en-US" sz="1800" dirty="0"/>
              <a:t> &lt;&lt; " </a:t>
            </a:r>
            <a:r>
              <a:rPr lang="ru-RU" sz="1800" dirty="0"/>
              <a:t>хочет получить " &lt;&lt;  </a:t>
            </a:r>
            <a:r>
              <a:rPr lang="en-US" sz="1800" dirty="0"/>
              <a:t>amount &lt;&lt; " </a:t>
            </a:r>
            <a:r>
              <a:rPr lang="ru-RU" sz="1800" dirty="0"/>
              <a:t>денег в кредит"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bool eligible = true;</a:t>
            </a:r>
          </a:p>
          <a:p>
            <a:pPr marL="0" indent="0">
              <a:buNone/>
            </a:pPr>
            <a:r>
              <a:rPr lang="en-US" sz="1800" dirty="0"/>
              <a:t>      if (!_</a:t>
            </a:r>
            <a:r>
              <a:rPr lang="en-US" sz="1800" dirty="0" err="1"/>
              <a:t>bank.HasSufficientSavings</a:t>
            </a:r>
            <a:r>
              <a:rPr lang="en-US" sz="1800" dirty="0"/>
              <a:t>(</a:t>
            </a:r>
            <a:r>
              <a:rPr lang="en-US" sz="1800" dirty="0" err="1"/>
              <a:t>cust</a:t>
            </a:r>
            <a:r>
              <a:rPr lang="en-US" sz="1800" dirty="0"/>
              <a:t>, amount))    {    eligible = false;  }</a:t>
            </a:r>
          </a:p>
          <a:p>
            <a:pPr marL="0" indent="0">
              <a:buNone/>
            </a:pPr>
            <a:r>
              <a:rPr lang="en-US" sz="1800" dirty="0"/>
              <a:t>      else if (!_</a:t>
            </a:r>
            <a:r>
              <a:rPr lang="en-US" sz="1800" dirty="0" err="1"/>
              <a:t>loan.HasNoBadLoans</a:t>
            </a:r>
            <a:r>
              <a:rPr lang="en-US" sz="1800" dirty="0"/>
              <a:t>(</a:t>
            </a:r>
            <a:r>
              <a:rPr lang="en-US" sz="1800" dirty="0" err="1"/>
              <a:t>cust</a:t>
            </a:r>
            <a:r>
              <a:rPr lang="en-US" sz="1800" dirty="0"/>
              <a:t>))   {  eligible = false;  }</a:t>
            </a:r>
          </a:p>
          <a:p>
            <a:pPr marL="0" indent="0">
              <a:buNone/>
            </a:pPr>
            <a:r>
              <a:rPr lang="en-US" sz="1800" dirty="0"/>
              <a:t>      else if (!_</a:t>
            </a:r>
            <a:r>
              <a:rPr lang="en-US" sz="1800" dirty="0" err="1"/>
              <a:t>credit.HasGoodCredit</a:t>
            </a:r>
            <a:r>
              <a:rPr lang="en-US" sz="1800" dirty="0"/>
              <a:t>(</a:t>
            </a:r>
            <a:r>
              <a:rPr lang="en-US" sz="1800" dirty="0" err="1"/>
              <a:t>cust</a:t>
            </a:r>
            <a:r>
              <a:rPr lang="en-US" sz="1800" dirty="0"/>
              <a:t>))  {  eligible = false;  }</a:t>
            </a:r>
          </a:p>
          <a:p>
            <a:pPr marL="0" indent="0">
              <a:buNone/>
            </a:pPr>
            <a:r>
              <a:rPr lang="en-US" sz="1800" dirty="0"/>
              <a:t>      return eligible;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Фасад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35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64734" y="754076"/>
            <a:ext cx="8237989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Mortgage </a:t>
            </a:r>
            <a:r>
              <a:rPr lang="en-US" sz="1800" dirty="0" err="1"/>
              <a:t>mortgage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Customer c("</a:t>
            </a:r>
            <a:r>
              <a:rPr lang="ru-RU" sz="1800" dirty="0"/>
              <a:t>Вася");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/>
              <a:t>bool eligible = </a:t>
            </a:r>
            <a:r>
              <a:rPr lang="en-US" sz="1800" dirty="0" err="1"/>
              <a:t>mortgage.IsEligible</a:t>
            </a:r>
            <a:r>
              <a:rPr lang="en-US" sz="1800" dirty="0"/>
              <a:t>(c, 100500);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c.Name</a:t>
            </a:r>
            <a:r>
              <a:rPr lang="en-US" sz="1800" dirty="0"/>
              <a:t> &lt;&lt; " </a:t>
            </a:r>
            <a:r>
              <a:rPr lang="ru-RU" sz="1800" dirty="0"/>
              <a:t>кредит " &lt;&lt; (</a:t>
            </a:r>
            <a:r>
              <a:rPr lang="en-US" sz="1800" dirty="0"/>
              <a:t>eligible ? "" : "</a:t>
            </a:r>
            <a:r>
              <a:rPr lang="ru-RU" sz="1800" dirty="0"/>
              <a:t>не ") &lt;&lt; "получил";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/>
              <a:t>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Вася хочет получить 100500 денег в кредит</a:t>
            </a:r>
          </a:p>
          <a:p>
            <a:pPr marL="0" indent="0">
              <a:buNone/>
            </a:pPr>
            <a:r>
              <a:rPr lang="ru-RU" sz="1800" dirty="0"/>
              <a:t>Проверяем накопления Вася</a:t>
            </a:r>
          </a:p>
          <a:p>
            <a:pPr marL="0" indent="0">
              <a:buNone/>
            </a:pPr>
            <a:r>
              <a:rPr lang="ru-RU" sz="1800" dirty="0"/>
              <a:t>Проверяем долги Вася</a:t>
            </a:r>
          </a:p>
          <a:p>
            <a:pPr marL="0" indent="0">
              <a:buNone/>
            </a:pPr>
            <a:r>
              <a:rPr lang="ru-RU" sz="1800" dirty="0"/>
              <a:t>Проверяем кредит Вася</a:t>
            </a:r>
          </a:p>
          <a:p>
            <a:pPr marL="0" indent="0">
              <a:buNone/>
            </a:pPr>
            <a:r>
              <a:rPr lang="ru-RU" sz="1800" dirty="0"/>
              <a:t>Вася кредит получил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Фасад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83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(</a:t>
            </a:r>
            <a:r>
              <a:rPr lang="ru-RU" dirty="0"/>
              <a:t>Приспособленец</a:t>
            </a:r>
            <a:r>
              <a:rPr lang="en-US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86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  <a:endParaRPr lang="en-US" dirty="0"/>
          </a:p>
          <a:p>
            <a:pPr lvl="1"/>
            <a:r>
              <a:rPr lang="ru-RU" dirty="0"/>
              <a:t>Использовать разделяемые объекты для эффективной поддержки множества мелких объектов.</a:t>
            </a:r>
          </a:p>
          <a:p>
            <a:r>
              <a:rPr lang="ru-RU" dirty="0"/>
              <a:t>Применимость (если выполняются все условия):</a:t>
            </a:r>
            <a:endParaRPr lang="en-US" dirty="0"/>
          </a:p>
          <a:p>
            <a:pPr lvl="1"/>
            <a:r>
              <a:rPr lang="ru-RU" dirty="0"/>
              <a:t>В приложении используется настолько большое число объектов, что накладные расходы на их хранение становятся чересчур высоки</a:t>
            </a:r>
          </a:p>
          <a:p>
            <a:pPr lvl="1"/>
            <a:r>
              <a:rPr lang="ru-RU" dirty="0"/>
              <a:t>Большую часть состояния объектов можно вынести вовне и заменить множество объектов ссылкой на один разделяемый объект, в который вынесено состояние</a:t>
            </a:r>
          </a:p>
          <a:p>
            <a:pPr lvl="1"/>
            <a:r>
              <a:rPr lang="ru-RU" dirty="0"/>
              <a:t>Идентичность объектов чаще всего не важна</a:t>
            </a:r>
          </a:p>
          <a:p>
            <a:pPr lvl="1"/>
            <a:endParaRPr lang="ru-RU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41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38" y="1304338"/>
            <a:ext cx="6227805" cy="50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77" y="1392194"/>
            <a:ext cx="8359948" cy="4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6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317" y="1541945"/>
            <a:ext cx="7319365" cy="47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6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48" y="1361175"/>
            <a:ext cx="7584002" cy="48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15548"/>
            <a:ext cx="7886700" cy="31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61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57" y="1804086"/>
            <a:ext cx="7616655" cy="44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62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Состояние, необходимое</a:t>
            </a:r>
            <a:r>
              <a:rPr lang="en-US" dirty="0"/>
              <a:t> Flyweight </a:t>
            </a:r>
            <a:r>
              <a:rPr lang="ru-RU" dirty="0"/>
              <a:t>для работы делится на 2 части – внешнее и внутреннее. Внутреннее хранится в самом объекте, внешнее – передается клиентом. </a:t>
            </a:r>
          </a:p>
          <a:p>
            <a:r>
              <a:rPr lang="ru-RU" dirty="0"/>
              <a:t>Клиенты не должны создавать</a:t>
            </a:r>
            <a:r>
              <a:rPr lang="en-US" dirty="0"/>
              <a:t> </a:t>
            </a:r>
            <a:r>
              <a:rPr lang="ru-RU" dirty="0"/>
              <a:t>экземпляры </a:t>
            </a:r>
            <a:r>
              <a:rPr lang="en-US" dirty="0"/>
              <a:t>Flyweight </a:t>
            </a:r>
            <a:r>
              <a:rPr lang="ru-RU" dirty="0"/>
              <a:t>напрямую, но только через Фабрику, что гарантирует корректное повторное использование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95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6011" y="963801"/>
            <a:ext cx="8237989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Icon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Icon(char *</a:t>
            </a:r>
            <a:r>
              <a:rPr lang="en-US" sz="1800" dirty="0" err="1"/>
              <a:t>fileName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strcpy</a:t>
            </a:r>
            <a:r>
              <a:rPr lang="en-US" sz="1800" dirty="0"/>
              <a:t>(_name, </a:t>
            </a:r>
            <a:r>
              <a:rPr lang="en-US" sz="1800" dirty="0" err="1"/>
              <a:t>fileName</a:t>
            </a:r>
            <a:r>
              <a:rPr lang="en-US" sz="1800" dirty="0"/>
              <a:t>); //</a:t>
            </a:r>
            <a:r>
              <a:rPr lang="ru-RU" sz="1800" dirty="0"/>
              <a:t>имитация загрузки из файла</a:t>
            </a:r>
          </a:p>
          <a:p>
            <a:pPr marL="0" indent="0">
              <a:buNone/>
            </a:pPr>
            <a:r>
              <a:rPr lang="ru-RU" sz="1800" dirty="0"/>
              <a:t>    }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 err="1"/>
              <a:t>const</a:t>
            </a:r>
            <a:r>
              <a:rPr lang="en-US" sz="1800" dirty="0"/>
              <a:t> char *</a:t>
            </a:r>
            <a:r>
              <a:rPr lang="en-US" sz="1800" dirty="0" err="1"/>
              <a:t>getName</a:t>
            </a:r>
            <a:r>
              <a:rPr lang="en-US" sz="1800" dirty="0"/>
              <a:t>() {return _name; }</a:t>
            </a:r>
          </a:p>
          <a:p>
            <a:pPr marL="0" indent="0">
              <a:buNone/>
            </a:pPr>
            <a:r>
              <a:rPr lang="en-US" sz="1800" dirty="0"/>
              <a:t>    void draw(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   </a:t>
            </a:r>
            <a:r>
              <a:rPr lang="ru-RU" sz="1800" dirty="0"/>
              <a:t>рисуем иконку " &lt;&lt; _</a:t>
            </a:r>
            <a:r>
              <a:rPr lang="en-US" sz="1800" dirty="0"/>
              <a:t>name &lt;&lt; " </a:t>
            </a:r>
            <a:r>
              <a:rPr lang="ru-RU" sz="1800" dirty="0"/>
              <a:t>на (" &lt;&lt; </a:t>
            </a:r>
            <a:r>
              <a:rPr lang="en-US" sz="1800" dirty="0"/>
              <a:t>x &lt;&lt; "," &lt;&lt; y &lt;&lt;  ")"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private:</a:t>
            </a:r>
          </a:p>
          <a:p>
            <a:pPr marL="0" indent="0">
              <a:buNone/>
            </a:pPr>
            <a:r>
              <a:rPr lang="en-US" sz="1800" dirty="0"/>
              <a:t>    char _name[20];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_width;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_height;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6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6011" y="636630"/>
            <a:ext cx="8237989" cy="6221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FlyweightFactory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private:</a:t>
            </a:r>
          </a:p>
          <a:p>
            <a:pPr marL="0" indent="0">
              <a:buNone/>
            </a:pPr>
            <a:r>
              <a:rPr lang="en-US" sz="1800" dirty="0"/>
              <a:t>    static </a:t>
            </a:r>
            <a:r>
              <a:rPr lang="en-US" sz="1800" dirty="0" err="1"/>
              <a:t>int</a:t>
            </a:r>
            <a:r>
              <a:rPr lang="en-US" sz="1800" dirty="0"/>
              <a:t> _</a:t>
            </a:r>
            <a:r>
              <a:rPr lang="en-US" sz="1800" dirty="0" err="1"/>
              <a:t>numIcons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static Icon *_icons[5];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static Icon *</a:t>
            </a:r>
            <a:r>
              <a:rPr lang="en-US" sz="1800" dirty="0" err="1"/>
              <a:t>getIcon</a:t>
            </a:r>
            <a:r>
              <a:rPr lang="en-US" sz="1800" dirty="0"/>
              <a:t>(char *name) {</a:t>
            </a:r>
          </a:p>
          <a:p>
            <a:pPr marL="0" indent="0"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_</a:t>
            </a:r>
            <a:r>
              <a:rPr lang="en-US" sz="1800" dirty="0" err="1"/>
              <a:t>numIcons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      if (!</a:t>
            </a:r>
            <a:r>
              <a:rPr lang="en-US" sz="1800" dirty="0" err="1"/>
              <a:t>strcmp</a:t>
            </a:r>
            <a:r>
              <a:rPr lang="en-US" sz="1800" dirty="0"/>
              <a:t>(name, _icons[</a:t>
            </a:r>
            <a:r>
              <a:rPr lang="en-US" sz="1800" dirty="0" err="1"/>
              <a:t>i</a:t>
            </a:r>
            <a:r>
              <a:rPr lang="en-US" sz="1800" dirty="0"/>
              <a:t>]-&gt;</a:t>
            </a:r>
            <a:r>
              <a:rPr lang="en-US" sz="1800" dirty="0" err="1"/>
              <a:t>getName</a:t>
            </a:r>
            <a:r>
              <a:rPr lang="en-US" sz="1800" dirty="0"/>
              <a:t>())) return _icons[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 marL="0" indent="0">
              <a:buNone/>
            </a:pPr>
            <a:r>
              <a:rPr lang="en-US" sz="1800" dirty="0"/>
              <a:t>        _icons[_</a:t>
            </a:r>
            <a:r>
              <a:rPr lang="en-US" sz="1800" dirty="0" err="1"/>
              <a:t>numIcons</a:t>
            </a:r>
            <a:r>
              <a:rPr lang="en-US" sz="1800" dirty="0"/>
              <a:t>] = new Icon(name);</a:t>
            </a:r>
          </a:p>
          <a:p>
            <a:pPr marL="0" indent="0">
              <a:buNone/>
            </a:pPr>
            <a:r>
              <a:rPr lang="en-US" sz="1800" dirty="0"/>
              <a:t>        return _icons[_</a:t>
            </a:r>
            <a:r>
              <a:rPr lang="en-US" sz="1800" dirty="0" err="1"/>
              <a:t>numIcons</a:t>
            </a:r>
            <a:r>
              <a:rPr lang="en-US" sz="1800" dirty="0"/>
              <a:t>++];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static void </a:t>
            </a:r>
            <a:r>
              <a:rPr lang="en-US" sz="1800" dirty="0" err="1"/>
              <a:t>reportTheIcons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Буфер приспособленцев: ";</a:t>
            </a:r>
          </a:p>
          <a:p>
            <a:pPr marL="0" indent="0">
              <a:buNone/>
            </a:pPr>
            <a:r>
              <a:rPr lang="ru-RU" sz="1800" dirty="0"/>
              <a:t>        </a:t>
            </a:r>
            <a:r>
              <a:rPr lang="en-US" sz="1800" dirty="0"/>
              <a:t>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_</a:t>
            </a:r>
            <a:r>
              <a:rPr lang="en-US" sz="1800" dirty="0" err="1"/>
              <a:t>numIcons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 </a:t>
            </a:r>
            <a:r>
              <a:rPr lang="en-US" sz="1800" dirty="0" err="1"/>
              <a:t>cout</a:t>
            </a:r>
            <a:r>
              <a:rPr lang="en-US" sz="1800" dirty="0"/>
              <a:t> &lt;&lt; _icons[</a:t>
            </a:r>
            <a:r>
              <a:rPr lang="en-US" sz="1800" dirty="0" err="1"/>
              <a:t>i</a:t>
            </a:r>
            <a:r>
              <a:rPr lang="en-US" sz="1800" dirty="0"/>
              <a:t>]-&gt;</a:t>
            </a:r>
            <a:r>
              <a:rPr lang="en-US" sz="1800" dirty="0" err="1"/>
              <a:t>getName</a:t>
            </a:r>
            <a:r>
              <a:rPr lang="en-US" sz="1800" dirty="0"/>
              <a:t>() &lt;&lt; " ";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5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6836" y="1131581"/>
            <a:ext cx="8867164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FlyweightFactory</a:t>
            </a:r>
            <a:r>
              <a:rPr lang="en-US" sz="1800" dirty="0"/>
              <a:t>::_</a:t>
            </a:r>
            <a:r>
              <a:rPr lang="en-US" sz="1800" dirty="0" err="1"/>
              <a:t>numIcons</a:t>
            </a:r>
            <a:r>
              <a:rPr lang="en-US" sz="1800" dirty="0"/>
              <a:t> = 0;</a:t>
            </a:r>
          </a:p>
          <a:p>
            <a:pPr marL="0" indent="0">
              <a:buNone/>
            </a:pPr>
            <a:r>
              <a:rPr lang="en-US" sz="1800" dirty="0"/>
              <a:t>Icon *</a:t>
            </a:r>
            <a:r>
              <a:rPr lang="en-US" sz="1800" dirty="0" err="1"/>
              <a:t>FlyweightFactory</a:t>
            </a:r>
            <a:r>
              <a:rPr lang="en-US" sz="1800" dirty="0"/>
              <a:t>::_icons[];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DialogBox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DialogBox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incr</a:t>
            </a:r>
            <a:r>
              <a:rPr lang="en-US" sz="1800" dirty="0"/>
              <a:t>): _</a:t>
            </a:r>
            <a:r>
              <a:rPr lang="en-US" sz="1800" dirty="0" err="1"/>
              <a:t>iconsOriginX</a:t>
            </a:r>
            <a:r>
              <a:rPr lang="en-US" sz="1800" dirty="0"/>
              <a:t>(x), _</a:t>
            </a:r>
            <a:r>
              <a:rPr lang="en-US" sz="1800" dirty="0" err="1"/>
              <a:t>iconsOriginY</a:t>
            </a:r>
            <a:r>
              <a:rPr lang="en-US" sz="1800" dirty="0"/>
              <a:t>(y), _</a:t>
            </a:r>
            <a:r>
              <a:rPr lang="en-US" sz="1800" dirty="0" err="1"/>
              <a:t>iconsXIncrement</a:t>
            </a:r>
            <a:r>
              <a:rPr lang="en-US" sz="1800" dirty="0"/>
              <a:t>(</a:t>
            </a:r>
            <a:r>
              <a:rPr lang="en-US" sz="1800" dirty="0" err="1"/>
              <a:t>incr</a:t>
            </a:r>
            <a:r>
              <a:rPr lang="en-US" sz="1800" dirty="0"/>
              <a:t>){}</a:t>
            </a:r>
          </a:p>
          <a:p>
            <a:pPr marL="0" indent="0">
              <a:buNone/>
            </a:pPr>
            <a:r>
              <a:rPr lang="en-US" sz="1800" dirty="0"/>
              <a:t>    virtual void draw() = 0;</a:t>
            </a:r>
          </a:p>
          <a:p>
            <a:pPr marL="0" indent="0">
              <a:buNone/>
            </a:pPr>
            <a:r>
              <a:rPr lang="en-US" sz="1800" dirty="0"/>
              <a:t>  protected:</a:t>
            </a:r>
          </a:p>
          <a:p>
            <a:pPr marL="0" indent="0">
              <a:buNone/>
            </a:pPr>
            <a:r>
              <a:rPr lang="en-US" sz="1800" dirty="0"/>
              <a:t>    Icon *_icons[3];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</a:t>
            </a:r>
            <a:r>
              <a:rPr lang="en-US" sz="1800" dirty="0" err="1"/>
              <a:t>iconsOriginX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</a:t>
            </a:r>
            <a:r>
              <a:rPr lang="en-US" sz="1800" dirty="0" err="1"/>
              <a:t>iconsOriginY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</a:t>
            </a:r>
            <a:r>
              <a:rPr lang="en-US" sz="1800" dirty="0" err="1"/>
              <a:t>iconsXIncrement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3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6837" y="754076"/>
            <a:ext cx="8867164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FileSelection</a:t>
            </a:r>
            <a:r>
              <a:rPr lang="en-US" sz="1800" dirty="0"/>
              <a:t>: public </a:t>
            </a:r>
            <a:r>
              <a:rPr lang="en-US" sz="1800" dirty="0" err="1"/>
              <a:t>DialogBox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FileSelection</a:t>
            </a:r>
            <a:r>
              <a:rPr lang="en-US" sz="1800" dirty="0"/>
              <a:t>(Icon *first, Icon *second, Icon *third): </a:t>
            </a:r>
            <a:r>
              <a:rPr lang="en-US" sz="1800" dirty="0" err="1"/>
              <a:t>DialogBox</a:t>
            </a:r>
            <a:r>
              <a:rPr lang="en-US" sz="1800" dirty="0"/>
              <a:t>(100, 100, 100) 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_icons[0] = first;</a:t>
            </a:r>
          </a:p>
          <a:p>
            <a:pPr marL="0" indent="0">
              <a:buNone/>
            </a:pPr>
            <a:r>
              <a:rPr lang="en-US" sz="1800" dirty="0"/>
              <a:t>        _icons[1] = second;</a:t>
            </a:r>
          </a:p>
          <a:p>
            <a:pPr marL="0" indent="0">
              <a:buNone/>
            </a:pPr>
            <a:r>
              <a:rPr lang="en-US" sz="1800" dirty="0"/>
              <a:t>        _icons[2] = third;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void draw()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отрисовка</a:t>
            </a:r>
            <a:r>
              <a:rPr lang="en-US" sz="1800" dirty="0"/>
              <a:t> </a:t>
            </a:r>
            <a:r>
              <a:rPr lang="en-US" sz="1800" dirty="0" err="1"/>
              <a:t>FileSelection</a:t>
            </a:r>
            <a:r>
              <a:rPr lang="en-US" sz="1800" dirty="0"/>
              <a:t>:"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3;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      _icons[</a:t>
            </a:r>
            <a:r>
              <a:rPr lang="en-US" sz="1800" dirty="0" err="1"/>
              <a:t>i</a:t>
            </a:r>
            <a:r>
              <a:rPr lang="en-US" sz="1800" dirty="0"/>
              <a:t>]-&gt;draw(_</a:t>
            </a:r>
            <a:r>
              <a:rPr lang="en-US" sz="1800" dirty="0" err="1"/>
              <a:t>iconsOriginX</a:t>
            </a:r>
            <a:r>
              <a:rPr lang="en-US" sz="1800" dirty="0"/>
              <a:t> + (</a:t>
            </a:r>
            <a:r>
              <a:rPr lang="en-US" sz="1800" dirty="0" err="1"/>
              <a:t>i</a:t>
            </a:r>
            <a:r>
              <a:rPr lang="en-US" sz="1800" dirty="0"/>
              <a:t> *_</a:t>
            </a:r>
            <a:r>
              <a:rPr lang="en-US" sz="1800" dirty="0" err="1"/>
              <a:t>iconsXIncrement</a:t>
            </a:r>
            <a:r>
              <a:rPr lang="en-US" sz="1800" dirty="0"/>
              <a:t>), _</a:t>
            </a:r>
            <a:r>
              <a:rPr lang="en-US" sz="1800" dirty="0" err="1"/>
              <a:t>iconsOriginY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953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6837" y="754076"/>
            <a:ext cx="8867164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CommitTransaction</a:t>
            </a:r>
            <a:r>
              <a:rPr lang="en-US" sz="1800" dirty="0"/>
              <a:t>: public </a:t>
            </a:r>
            <a:r>
              <a:rPr lang="en-US" sz="1800" dirty="0" err="1"/>
              <a:t>DialogBox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CommitTransaction</a:t>
            </a:r>
            <a:r>
              <a:rPr lang="en-US" sz="1800" dirty="0"/>
              <a:t>(Icon *first, Icon *second, Icon *third): </a:t>
            </a:r>
            <a:r>
              <a:rPr lang="en-US" sz="1800" dirty="0" err="1"/>
              <a:t>DialogBox</a:t>
            </a:r>
            <a:r>
              <a:rPr lang="en-US" sz="1800" dirty="0"/>
              <a:t>(150, 150, 150)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_icons[0] = first;</a:t>
            </a:r>
          </a:p>
          <a:p>
            <a:pPr marL="0" indent="0">
              <a:buNone/>
            </a:pPr>
            <a:r>
              <a:rPr lang="en-US" sz="1800" dirty="0"/>
              <a:t>        _icons[1] = second;</a:t>
            </a:r>
          </a:p>
          <a:p>
            <a:pPr marL="0" indent="0">
              <a:buNone/>
            </a:pPr>
            <a:r>
              <a:rPr lang="en-US" sz="1800" dirty="0"/>
              <a:t>        _icons[2] = third;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void draw()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 отрисовка</a:t>
            </a:r>
            <a:r>
              <a:rPr lang="en-US" sz="1800" dirty="0"/>
              <a:t> </a:t>
            </a:r>
            <a:r>
              <a:rPr lang="en-US" sz="1800" dirty="0" err="1"/>
              <a:t>CommitTransaction</a:t>
            </a:r>
            <a:r>
              <a:rPr lang="en-US" sz="1800" dirty="0"/>
              <a:t>:"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3;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      _icons[</a:t>
            </a:r>
            <a:r>
              <a:rPr lang="en-US" sz="1800" dirty="0" err="1"/>
              <a:t>i</a:t>
            </a:r>
            <a:r>
              <a:rPr lang="en-US" sz="1800" dirty="0"/>
              <a:t>]-&gt;draw(_</a:t>
            </a:r>
            <a:r>
              <a:rPr lang="en-US" sz="1800" dirty="0" err="1"/>
              <a:t>iconsOriginX</a:t>
            </a:r>
            <a:r>
              <a:rPr lang="en-US" sz="1800" dirty="0"/>
              <a:t> + (</a:t>
            </a:r>
            <a:r>
              <a:rPr lang="en-US" sz="1800" dirty="0" err="1"/>
              <a:t>i</a:t>
            </a:r>
            <a:r>
              <a:rPr lang="en-US" sz="1800" dirty="0"/>
              <a:t> *_</a:t>
            </a:r>
            <a:r>
              <a:rPr lang="en-US" sz="1800" dirty="0" err="1"/>
              <a:t>iconsXIncrement</a:t>
            </a:r>
            <a:r>
              <a:rPr lang="en-US" sz="1800" dirty="0"/>
              <a:t>), _</a:t>
            </a:r>
            <a:r>
              <a:rPr lang="en-US" sz="1800" dirty="0" err="1"/>
              <a:t>iconsOriginY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09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6837" y="754076"/>
            <a:ext cx="8867164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DialogBox</a:t>
            </a:r>
            <a:r>
              <a:rPr lang="en-US" sz="1800" dirty="0"/>
              <a:t> *dialogs[2];</a:t>
            </a:r>
          </a:p>
          <a:p>
            <a:pPr marL="0" indent="0">
              <a:buNone/>
            </a:pPr>
            <a:r>
              <a:rPr lang="en-US" sz="1800" dirty="0"/>
              <a:t>  dialogs[0] = new </a:t>
            </a:r>
            <a:r>
              <a:rPr lang="en-US" sz="1800" dirty="0" err="1"/>
              <a:t>FileSelection</a:t>
            </a:r>
            <a:r>
              <a:rPr lang="en-US" sz="1800" dirty="0"/>
              <a:t>(</a:t>
            </a:r>
            <a:r>
              <a:rPr lang="en-US" sz="1800" dirty="0" err="1"/>
              <a:t>FlyweightFactory</a:t>
            </a:r>
            <a:r>
              <a:rPr lang="en-US" sz="1800" dirty="0"/>
              <a:t>::</a:t>
            </a:r>
            <a:r>
              <a:rPr lang="en-US" sz="1800" dirty="0" err="1"/>
              <a:t>getIcon</a:t>
            </a:r>
            <a:r>
              <a:rPr lang="en-US" sz="1800" dirty="0"/>
              <a:t>("go"),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FlyweightFactory</a:t>
            </a:r>
            <a:r>
              <a:rPr lang="en-US" sz="1800" dirty="0"/>
              <a:t>::</a:t>
            </a:r>
            <a:r>
              <a:rPr lang="en-US" sz="1800" dirty="0" err="1"/>
              <a:t>getIcon</a:t>
            </a:r>
            <a:r>
              <a:rPr lang="en-US" sz="1800" dirty="0"/>
              <a:t>("stop"), </a:t>
            </a:r>
            <a:r>
              <a:rPr lang="en-US" sz="1800" dirty="0" err="1"/>
              <a:t>FlyweightFactory</a:t>
            </a:r>
            <a:r>
              <a:rPr lang="en-US" sz="1800" dirty="0"/>
              <a:t>::</a:t>
            </a:r>
            <a:r>
              <a:rPr lang="en-US" sz="1800" dirty="0" err="1"/>
              <a:t>getIcon</a:t>
            </a:r>
            <a:r>
              <a:rPr lang="en-US" sz="1800" dirty="0"/>
              <a:t>("select"));</a:t>
            </a:r>
          </a:p>
          <a:p>
            <a:pPr marL="0" indent="0">
              <a:buNone/>
            </a:pPr>
            <a:r>
              <a:rPr lang="en-US" sz="1800" dirty="0"/>
              <a:t>  dialogs[1] = new </a:t>
            </a:r>
            <a:r>
              <a:rPr lang="en-US" sz="1800" dirty="0" err="1"/>
              <a:t>CommitTransaction</a:t>
            </a:r>
            <a:r>
              <a:rPr lang="en-US" sz="1800" dirty="0"/>
              <a:t>(</a:t>
            </a:r>
            <a:r>
              <a:rPr lang="en-US" sz="1800" dirty="0" err="1"/>
              <a:t>FlyweightFactory</a:t>
            </a:r>
            <a:r>
              <a:rPr lang="en-US" sz="1800" dirty="0"/>
              <a:t>::</a:t>
            </a:r>
            <a:r>
              <a:rPr lang="en-US" sz="1800" dirty="0" err="1"/>
              <a:t>getIcon</a:t>
            </a:r>
            <a:r>
              <a:rPr lang="en-US" sz="1800" dirty="0"/>
              <a:t>("select"),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FlyweightFactory</a:t>
            </a:r>
            <a:r>
              <a:rPr lang="en-US" sz="1800" dirty="0"/>
              <a:t>::</a:t>
            </a:r>
            <a:r>
              <a:rPr lang="en-US" sz="1800" dirty="0" err="1"/>
              <a:t>getIcon</a:t>
            </a:r>
            <a:r>
              <a:rPr lang="en-US" sz="1800" dirty="0"/>
              <a:t>("stop"), </a:t>
            </a:r>
            <a:r>
              <a:rPr lang="en-US" sz="1800" dirty="0" err="1"/>
              <a:t>FlyweightFactory</a:t>
            </a:r>
            <a:r>
              <a:rPr lang="en-US" sz="1800" dirty="0"/>
              <a:t>::</a:t>
            </a:r>
            <a:r>
              <a:rPr lang="en-US" sz="1800" dirty="0" err="1"/>
              <a:t>getIcon</a:t>
            </a:r>
            <a:r>
              <a:rPr lang="en-US" sz="1800" dirty="0"/>
              <a:t>("undo"));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2;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dialogs[</a:t>
            </a:r>
            <a:r>
              <a:rPr lang="en-US" sz="1800" dirty="0" err="1"/>
              <a:t>i</a:t>
            </a:r>
            <a:r>
              <a:rPr lang="en-US" sz="1800" dirty="0"/>
              <a:t>]-&gt;draw();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FlyweightFactory</a:t>
            </a:r>
            <a:r>
              <a:rPr lang="en-US" sz="1800" dirty="0"/>
              <a:t>::</a:t>
            </a:r>
            <a:r>
              <a:rPr lang="en-US" sz="1800" dirty="0" err="1"/>
              <a:t>reportTheIcons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en-US" dirty="0"/>
              <a:t>Flyweight</a:t>
            </a:r>
            <a:r>
              <a:rPr lang="ru-RU" dirty="0"/>
              <a:t> – пример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FE9A1C-5886-4648-AC77-F5B8D3FFA456}"/>
              </a:ext>
            </a:extLst>
          </p:cNvPr>
          <p:cNvSpPr/>
          <p:nvPr/>
        </p:nvSpPr>
        <p:spPr>
          <a:xfrm>
            <a:off x="4572000" y="414114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отрисовка</a:t>
            </a:r>
            <a:r>
              <a:rPr lang="en-US" dirty="0"/>
              <a:t> </a:t>
            </a:r>
            <a:r>
              <a:rPr lang="en-US" dirty="0" err="1"/>
              <a:t>FileSelection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 err="1"/>
              <a:t>рисуем</a:t>
            </a:r>
            <a:r>
              <a:rPr lang="en-US" dirty="0"/>
              <a:t> </a:t>
            </a:r>
            <a:r>
              <a:rPr lang="en-US" dirty="0" err="1"/>
              <a:t>иконку</a:t>
            </a:r>
            <a:r>
              <a:rPr lang="en-US" dirty="0"/>
              <a:t> go </a:t>
            </a:r>
            <a:r>
              <a:rPr lang="en-US" dirty="0" err="1"/>
              <a:t>на</a:t>
            </a:r>
            <a:r>
              <a:rPr lang="en-US" dirty="0"/>
              <a:t> (100,100)</a:t>
            </a:r>
          </a:p>
          <a:p>
            <a:r>
              <a:rPr lang="en-US" dirty="0"/>
              <a:t>   </a:t>
            </a:r>
            <a:r>
              <a:rPr lang="en-US" dirty="0" err="1"/>
              <a:t>рисуем</a:t>
            </a:r>
            <a:r>
              <a:rPr lang="en-US" dirty="0"/>
              <a:t> </a:t>
            </a:r>
            <a:r>
              <a:rPr lang="en-US" dirty="0" err="1"/>
              <a:t>иконку</a:t>
            </a:r>
            <a:r>
              <a:rPr lang="en-US" dirty="0"/>
              <a:t> stop </a:t>
            </a:r>
            <a:r>
              <a:rPr lang="en-US" dirty="0" err="1"/>
              <a:t>на</a:t>
            </a:r>
            <a:r>
              <a:rPr lang="en-US" dirty="0"/>
              <a:t> (200,100)</a:t>
            </a:r>
          </a:p>
          <a:p>
            <a:r>
              <a:rPr lang="en-US" dirty="0"/>
              <a:t>   </a:t>
            </a:r>
            <a:r>
              <a:rPr lang="en-US" dirty="0" err="1"/>
              <a:t>рисуем</a:t>
            </a:r>
            <a:r>
              <a:rPr lang="en-US" dirty="0"/>
              <a:t> </a:t>
            </a:r>
            <a:r>
              <a:rPr lang="en-US" dirty="0" err="1"/>
              <a:t>иконку</a:t>
            </a:r>
            <a:r>
              <a:rPr lang="en-US" dirty="0"/>
              <a:t> select </a:t>
            </a:r>
            <a:r>
              <a:rPr lang="en-US" dirty="0" err="1"/>
              <a:t>на</a:t>
            </a:r>
            <a:r>
              <a:rPr lang="en-US" dirty="0"/>
              <a:t> (300,100)</a:t>
            </a:r>
          </a:p>
          <a:p>
            <a:r>
              <a:rPr lang="en-US" dirty="0" err="1"/>
              <a:t>отрисовка</a:t>
            </a:r>
            <a:r>
              <a:rPr lang="en-US" dirty="0"/>
              <a:t> </a:t>
            </a:r>
            <a:r>
              <a:rPr lang="en-US" dirty="0" err="1"/>
              <a:t>CommitTransaction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 err="1"/>
              <a:t>рисуем</a:t>
            </a:r>
            <a:r>
              <a:rPr lang="en-US" dirty="0"/>
              <a:t> </a:t>
            </a:r>
            <a:r>
              <a:rPr lang="en-US" dirty="0" err="1"/>
              <a:t>иконку</a:t>
            </a:r>
            <a:r>
              <a:rPr lang="en-US" dirty="0"/>
              <a:t> select </a:t>
            </a:r>
            <a:r>
              <a:rPr lang="en-US" dirty="0" err="1"/>
              <a:t>на</a:t>
            </a:r>
            <a:r>
              <a:rPr lang="en-US" dirty="0"/>
              <a:t> (150,150)</a:t>
            </a:r>
          </a:p>
          <a:p>
            <a:r>
              <a:rPr lang="en-US" dirty="0"/>
              <a:t>   </a:t>
            </a:r>
            <a:r>
              <a:rPr lang="en-US" dirty="0" err="1"/>
              <a:t>рисуем</a:t>
            </a:r>
            <a:r>
              <a:rPr lang="en-US" dirty="0"/>
              <a:t> </a:t>
            </a:r>
            <a:r>
              <a:rPr lang="en-US" dirty="0" err="1"/>
              <a:t>иконку</a:t>
            </a:r>
            <a:r>
              <a:rPr lang="en-US" dirty="0"/>
              <a:t> stop </a:t>
            </a:r>
            <a:r>
              <a:rPr lang="en-US" dirty="0" err="1"/>
              <a:t>на</a:t>
            </a:r>
            <a:r>
              <a:rPr lang="en-US" dirty="0"/>
              <a:t> (300,150)</a:t>
            </a:r>
          </a:p>
          <a:p>
            <a:r>
              <a:rPr lang="en-US" dirty="0"/>
              <a:t>   </a:t>
            </a:r>
            <a:r>
              <a:rPr lang="en-US" dirty="0" err="1"/>
              <a:t>рисуем</a:t>
            </a:r>
            <a:r>
              <a:rPr lang="en-US" dirty="0"/>
              <a:t> </a:t>
            </a:r>
            <a:r>
              <a:rPr lang="en-US" dirty="0" err="1"/>
              <a:t>иконку</a:t>
            </a:r>
            <a:r>
              <a:rPr lang="en-US" dirty="0"/>
              <a:t> undo </a:t>
            </a:r>
            <a:r>
              <a:rPr lang="en-US" dirty="0" err="1"/>
              <a:t>на</a:t>
            </a:r>
            <a:r>
              <a:rPr lang="en-US" dirty="0"/>
              <a:t> (450,150)</a:t>
            </a:r>
          </a:p>
          <a:p>
            <a:r>
              <a:rPr lang="en-US" dirty="0" err="1"/>
              <a:t>Буфер</a:t>
            </a:r>
            <a:r>
              <a:rPr lang="en-US" dirty="0"/>
              <a:t> </a:t>
            </a:r>
            <a:r>
              <a:rPr lang="en-US" dirty="0" err="1"/>
              <a:t>приспособленцев</a:t>
            </a:r>
            <a:r>
              <a:rPr lang="en-US" dirty="0"/>
              <a:t>: go stop select undo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78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Заместитель (</a:t>
            </a:r>
            <a:r>
              <a:rPr lang="en-US" dirty="0"/>
              <a:t>Proxy)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Является заместителем другого объекта и контролирует доступ к нему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Локальный заместитель удаленного объекта</a:t>
            </a:r>
          </a:p>
          <a:p>
            <a:pPr lvl="1"/>
            <a:r>
              <a:rPr lang="ru-RU" dirty="0"/>
              <a:t>Виртуальный заместитель «тяжелого» объекта</a:t>
            </a:r>
          </a:p>
          <a:p>
            <a:pPr lvl="1"/>
            <a:r>
              <a:rPr lang="ru-RU" dirty="0"/>
              <a:t>Защищающий заместитель, осуществляющий контроль доступа</a:t>
            </a:r>
          </a:p>
          <a:p>
            <a:pPr lvl="1"/>
            <a:r>
              <a:rPr lang="ru-RU" dirty="0"/>
              <a:t>«Интеллектуальный указатель», ведущий подсчет ссылок на объект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7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Заместитель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91" y="1476555"/>
            <a:ext cx="7351417" cy="30017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44509"/>
            <a:ext cx="7798658" cy="13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Клиенты вызывают операции Адаптера, а он транслирует их Адаптируемому, который и выполняет запрос, возвращая результат через Адаптер.</a:t>
            </a:r>
          </a:p>
          <a:p>
            <a:r>
              <a:rPr lang="ru-RU" dirty="0"/>
              <a:t>Адаптер обычно применяется для изменения интерфейса существующего объекта, т.е. применяется на поздней стадии проектирования или при доработке существующей системы (в отличие от Моста).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30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Заместитель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479" y="1361176"/>
            <a:ext cx="7604871" cy="47990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83492" y="6160233"/>
            <a:ext cx="622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http://www.dofactory.com/net/proxy-design-pattern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29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Заместитель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 наследованием Заместителя от Субъекта на диаграммах подразумевается исключительно наследование интерфейса. Доступ к функциональности Субъекта осуществляется через композицию, а не наследование.</a:t>
            </a:r>
          </a:p>
          <a:p>
            <a:r>
              <a:rPr lang="ru-RU" dirty="0"/>
              <a:t>Заместитель либо отвечает на запросы сам, либо, если сам ответить не в состоянии, транслирует вызовы Субъекту.</a:t>
            </a:r>
          </a:p>
          <a:p>
            <a:r>
              <a:rPr lang="ru-RU" dirty="0"/>
              <a:t>При этом Заместитель может выполнять дополнительную работу, контролировать доступ либо оптимизировать работу с Субъектом.</a:t>
            </a:r>
          </a:p>
          <a:p>
            <a:r>
              <a:rPr lang="ru-RU" dirty="0"/>
              <a:t>В отличие от Декоратора, Клиент не имеет доступа к Субъекту и работает только с Заместителем.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699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6836" y="1316139"/>
            <a:ext cx="8867164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IMath</a:t>
            </a:r>
            <a:r>
              <a:rPr lang="en-US" sz="1800" dirty="0"/>
              <a:t> //Subject</a:t>
            </a:r>
          </a:p>
          <a:p>
            <a:pPr marL="0" indent="0">
              <a:buNone/>
            </a:pPr>
            <a:r>
              <a:rPr lang="en-US" sz="1800" dirty="0"/>
              <a:t>{        </a:t>
            </a:r>
          </a:p>
          <a:p>
            <a:pPr marL="0" indent="0">
              <a:buNone/>
            </a:pPr>
            <a:r>
              <a:rPr lang="en-US" sz="1800" dirty="0"/>
              <a:t>    public:</a:t>
            </a:r>
          </a:p>
          <a:p>
            <a:pPr marL="0" indent="0">
              <a:buNone/>
            </a:pPr>
            <a:r>
              <a:rPr lang="en-US" sz="1800" dirty="0"/>
              <a:t>      virtual long </a:t>
            </a:r>
            <a:r>
              <a:rPr lang="en-US" sz="1800" dirty="0" err="1"/>
              <a:t>DoSomeTimeConsumingComputations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x) = 0;    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Math : public </a:t>
            </a:r>
            <a:r>
              <a:rPr lang="en-US" sz="1800" dirty="0" err="1"/>
              <a:t>IMath</a:t>
            </a:r>
            <a:r>
              <a:rPr lang="en-US" sz="1800" dirty="0"/>
              <a:t> //</a:t>
            </a:r>
            <a:r>
              <a:rPr lang="en-US" sz="1800" dirty="0" err="1"/>
              <a:t>RealSubject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public:</a:t>
            </a:r>
          </a:p>
          <a:p>
            <a:pPr marL="0" indent="0">
              <a:buNone/>
            </a:pPr>
            <a:r>
              <a:rPr lang="en-US" sz="1800" dirty="0"/>
              <a:t>    //</a:t>
            </a:r>
            <a:r>
              <a:rPr lang="ru-RU" sz="1800" dirty="0"/>
              <a:t>притворимся, что тут тяжелые вычисления</a:t>
            </a:r>
          </a:p>
          <a:p>
            <a:pPr marL="0" indent="0">
              <a:buNone/>
            </a:pPr>
            <a:r>
              <a:rPr lang="ru-RU" sz="1800" dirty="0"/>
              <a:t>      </a:t>
            </a:r>
            <a:r>
              <a:rPr lang="en-US" sz="1800" dirty="0"/>
              <a:t>long </a:t>
            </a:r>
            <a:r>
              <a:rPr lang="en-US" sz="1800" dirty="0" err="1"/>
              <a:t>DoSomeTimeConsumingComputations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x) { return x * x;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Заместитель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5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6837" y="754076"/>
            <a:ext cx="8867164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MathProxy</a:t>
            </a:r>
            <a:r>
              <a:rPr lang="en-US" sz="1800" dirty="0"/>
              <a:t> : </a:t>
            </a:r>
            <a:r>
              <a:rPr lang="en-US" sz="1800" dirty="0" err="1"/>
              <a:t>IMath</a:t>
            </a:r>
            <a:r>
              <a:rPr lang="en-US" sz="1800" dirty="0"/>
              <a:t> //Proxy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map&lt;</a:t>
            </a:r>
            <a:r>
              <a:rPr lang="en-US" sz="1800" dirty="0" err="1"/>
              <a:t>int</a:t>
            </a:r>
            <a:r>
              <a:rPr lang="en-US" sz="1800" dirty="0"/>
              <a:t>, long&gt; _cache;</a:t>
            </a:r>
          </a:p>
          <a:p>
            <a:pPr marL="0" indent="0">
              <a:buNone/>
            </a:pPr>
            <a:r>
              <a:rPr lang="en-US" sz="1800" dirty="0"/>
              <a:t>    Math _math;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long </a:t>
            </a:r>
            <a:r>
              <a:rPr lang="en-US" sz="1800" dirty="0" err="1"/>
              <a:t>DoSomeTimeConsumingComputations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if (!(_</a:t>
            </a:r>
            <a:r>
              <a:rPr lang="en-US" sz="1800" dirty="0" err="1"/>
              <a:t>cache.count</a:t>
            </a:r>
            <a:r>
              <a:rPr lang="en-US" sz="1800" dirty="0"/>
              <a:t>(x)&gt;0))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cout</a:t>
            </a:r>
            <a:r>
              <a:rPr lang="en-US" sz="1800" dirty="0"/>
              <a:t> &lt;&lt; "    </a:t>
            </a:r>
            <a:r>
              <a:rPr lang="ru-RU" sz="1800" dirty="0"/>
              <a:t>Рассчитываю значение для " &lt;&lt; </a:t>
            </a:r>
            <a:r>
              <a:rPr lang="en-US" sz="1800" dirty="0"/>
              <a:t>x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    _cache[x] = _</a:t>
            </a:r>
            <a:r>
              <a:rPr lang="en-US" sz="1800" dirty="0" err="1"/>
              <a:t>math.DoSomeTimeConsumingComputations</a:t>
            </a:r>
            <a:r>
              <a:rPr lang="en-US" sz="1800" dirty="0"/>
              <a:t>(x);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else </a:t>
            </a:r>
            <a:r>
              <a:rPr lang="en-US" sz="1800" dirty="0" err="1"/>
              <a:t>cout</a:t>
            </a:r>
            <a:r>
              <a:rPr lang="en-US" sz="1800" dirty="0"/>
              <a:t> &lt;&lt; "    </a:t>
            </a:r>
            <a:r>
              <a:rPr lang="ru-RU" sz="1800" dirty="0"/>
              <a:t>Беру значение из кэша" &lt;&lt; </a:t>
            </a:r>
            <a:r>
              <a:rPr lang="en-US" sz="1800" dirty="0" err="1"/>
              <a:t>endl</a:t>
            </a:r>
            <a:r>
              <a:rPr lang="en-US" sz="1800" dirty="0"/>
              <a:t>;;</a:t>
            </a:r>
          </a:p>
          <a:p>
            <a:pPr marL="0" indent="0">
              <a:buNone/>
            </a:pPr>
            <a:r>
              <a:rPr lang="en-US" sz="1800" dirty="0"/>
              <a:t>        return _cache[x];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MathProxy</a:t>
            </a:r>
            <a:r>
              <a:rPr lang="en-US" sz="1800" dirty="0"/>
              <a:t> proxy; // </a:t>
            </a:r>
            <a:r>
              <a:rPr lang="ru-RU" sz="1800" dirty="0"/>
              <a:t>Создаем кеширующий прокси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"F(1234) = " &lt;&lt; </a:t>
            </a:r>
            <a:r>
              <a:rPr lang="en-US" sz="1800" dirty="0" err="1"/>
              <a:t>proxy.DoSomeTimeConsumingComputations</a:t>
            </a:r>
            <a:r>
              <a:rPr lang="en-US" sz="1800" dirty="0"/>
              <a:t>(1234)&lt;&lt;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"F(456) = " &lt;&lt; </a:t>
            </a:r>
            <a:r>
              <a:rPr lang="en-US" sz="1800" dirty="0" err="1"/>
              <a:t>proxy.DoSomeTimeConsumingComputations</a:t>
            </a:r>
            <a:r>
              <a:rPr lang="en-US" sz="1800" dirty="0"/>
              <a:t>(456)&lt;&lt;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"F(1234) = " &lt;&lt; </a:t>
            </a:r>
            <a:r>
              <a:rPr lang="en-US" sz="1800" dirty="0" err="1"/>
              <a:t>proxy.DoSomeTimeConsumingComputations</a:t>
            </a:r>
            <a:r>
              <a:rPr lang="en-US" sz="1800" dirty="0"/>
              <a:t>(1234)&lt;&lt;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Заместитель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005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6837" y="754076"/>
            <a:ext cx="8867164" cy="610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MathProxy</a:t>
            </a:r>
            <a:r>
              <a:rPr lang="en-US" sz="1800" dirty="0"/>
              <a:t> proxy; // </a:t>
            </a:r>
            <a:r>
              <a:rPr lang="ru-RU" sz="1800" dirty="0"/>
              <a:t>Создаем кеширующий прокси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"F(1234) = " &lt;&lt; </a:t>
            </a:r>
            <a:r>
              <a:rPr lang="en-US" sz="1800" dirty="0" err="1"/>
              <a:t>proxy.DoSomeTimeConsumingComputations</a:t>
            </a:r>
            <a:r>
              <a:rPr lang="en-US" sz="1800" dirty="0"/>
              <a:t>(1234)&lt;&lt;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"F(456) = " &lt;&lt; </a:t>
            </a:r>
            <a:r>
              <a:rPr lang="en-US" sz="1800" dirty="0" err="1"/>
              <a:t>proxy.DoSomeTimeConsumingComputations</a:t>
            </a:r>
            <a:r>
              <a:rPr lang="en-US" sz="1800" dirty="0"/>
              <a:t>(456)&lt;&lt;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"F(1234) = " &lt;&lt; </a:t>
            </a:r>
            <a:r>
              <a:rPr lang="en-US" sz="1800" dirty="0" err="1"/>
              <a:t>proxy.DoSomeTimeConsumingComputations</a:t>
            </a:r>
            <a:r>
              <a:rPr lang="en-US" sz="1800" dirty="0"/>
              <a:t>(1234)&lt;&lt;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Рассчитываю значение для 1234</a:t>
            </a:r>
          </a:p>
          <a:p>
            <a:pPr marL="0" indent="0">
              <a:buNone/>
            </a:pPr>
            <a:r>
              <a:rPr lang="ru-RU" sz="1800" dirty="0"/>
              <a:t>F(1234) = 1522756</a:t>
            </a:r>
          </a:p>
          <a:p>
            <a:pPr marL="0" indent="0">
              <a:buNone/>
            </a:pPr>
            <a:r>
              <a:rPr lang="ru-RU" sz="1800" dirty="0"/>
              <a:t>    Рассчитываю значение для 456</a:t>
            </a:r>
          </a:p>
          <a:p>
            <a:pPr marL="0" indent="0">
              <a:buNone/>
            </a:pPr>
            <a:r>
              <a:rPr lang="ru-RU" sz="1800" dirty="0"/>
              <a:t>F(456) = 207936</a:t>
            </a:r>
          </a:p>
          <a:p>
            <a:pPr marL="0" indent="0">
              <a:buNone/>
            </a:pPr>
            <a:r>
              <a:rPr lang="ru-RU" sz="1800" dirty="0"/>
              <a:t>    Беру значение из кэша</a:t>
            </a:r>
          </a:p>
          <a:p>
            <a:pPr marL="0" indent="0">
              <a:buNone/>
            </a:pPr>
            <a:r>
              <a:rPr lang="ru-RU" sz="1800" dirty="0"/>
              <a:t>F(1234) = 1522756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Заместитель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51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35A01-B7B8-49AC-B5EE-DD33D0C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49F6F-4330-41DD-A130-C1A00F7C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0689"/>
            <a:ext cx="7886700" cy="5087616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Адаптер </a:t>
            </a:r>
            <a:r>
              <a:rPr lang="ru-RU" dirty="0"/>
              <a:t>помогает облегчить жизнь, когда система уже спроектирована, </a:t>
            </a:r>
            <a:r>
              <a:rPr lang="ru-RU" b="1" dirty="0"/>
              <a:t>Мост </a:t>
            </a:r>
            <a:r>
              <a:rPr lang="ru-RU" dirty="0"/>
              <a:t>– в процессе проектирования</a:t>
            </a:r>
            <a:r>
              <a:rPr lang="en-US" dirty="0"/>
              <a:t>.</a:t>
            </a:r>
          </a:p>
          <a:p>
            <a:r>
              <a:rPr lang="ru-RU" b="1" dirty="0"/>
              <a:t>Мост</a:t>
            </a:r>
            <a:r>
              <a:rPr lang="ru-RU" dirty="0"/>
              <a:t> изначально проектируется для того, чтобы абстракция и реализация развивались независимо, </a:t>
            </a:r>
            <a:r>
              <a:rPr lang="ru-RU" b="1" dirty="0"/>
              <a:t>Адаптер</a:t>
            </a:r>
            <a:r>
              <a:rPr lang="ru-RU" dirty="0"/>
              <a:t> же нужен уже постфактум, для того, чтобы заставить несвязанные классы работать вместе.</a:t>
            </a:r>
          </a:p>
          <a:p>
            <a:r>
              <a:rPr lang="ru-RU" b="1" dirty="0"/>
              <a:t>Адаптер</a:t>
            </a:r>
            <a:r>
              <a:rPr lang="ru-RU" dirty="0"/>
              <a:t> дает субъекту новый интерфейс. </a:t>
            </a:r>
            <a:r>
              <a:rPr lang="ru-RU" b="1" dirty="0"/>
              <a:t>Заместитель</a:t>
            </a:r>
            <a:r>
              <a:rPr lang="ru-RU" dirty="0"/>
              <a:t> дает тот же интерфейс. </a:t>
            </a:r>
            <a:r>
              <a:rPr lang="ru-RU" b="1" dirty="0"/>
              <a:t>Декоратор</a:t>
            </a:r>
            <a:r>
              <a:rPr lang="ru-RU" dirty="0"/>
              <a:t> обеспечивает расширенный интерфейс.</a:t>
            </a:r>
          </a:p>
          <a:p>
            <a:r>
              <a:rPr lang="ru-RU" b="1" dirty="0"/>
              <a:t>Адаптер </a:t>
            </a:r>
            <a:r>
              <a:rPr lang="ru-RU" dirty="0"/>
              <a:t>изменяет интерфейс объекта, </a:t>
            </a:r>
            <a:r>
              <a:rPr lang="ru-RU" b="1" dirty="0"/>
              <a:t>Декоратор </a:t>
            </a:r>
            <a:r>
              <a:rPr lang="ru-RU" dirty="0"/>
              <a:t>расширяет его ответственность</a:t>
            </a:r>
            <a:r>
              <a:rPr lang="en-US" dirty="0"/>
              <a:t>. </a:t>
            </a:r>
            <a:r>
              <a:rPr lang="ru-RU" dirty="0"/>
              <a:t>Таким образом, </a:t>
            </a:r>
            <a:r>
              <a:rPr lang="ru-RU" b="1" dirty="0"/>
              <a:t>Декоратор </a:t>
            </a:r>
            <a:r>
              <a:rPr lang="ru-RU" dirty="0"/>
              <a:t>прозрачнее для клиента.</a:t>
            </a:r>
            <a:r>
              <a:rPr lang="en-US" dirty="0"/>
              <a:t> </a:t>
            </a:r>
            <a:r>
              <a:rPr lang="ru-RU" dirty="0"/>
              <a:t>Как следствие,</a:t>
            </a:r>
            <a:r>
              <a:rPr lang="en-US" dirty="0"/>
              <a:t> </a:t>
            </a:r>
            <a:r>
              <a:rPr lang="ru-RU" dirty="0"/>
              <a:t>декоратор поддерживает рекурсивную композицию, что невозможно с чистым </a:t>
            </a:r>
            <a:r>
              <a:rPr lang="ru-RU" b="1" dirty="0"/>
              <a:t>Адаптером</a:t>
            </a:r>
            <a:r>
              <a:rPr lang="ru-RU" dirty="0"/>
              <a:t>.</a:t>
            </a:r>
            <a:endParaRPr lang="en-US" dirty="0"/>
          </a:p>
          <a:p>
            <a:r>
              <a:rPr lang="ru-RU" b="1" dirty="0"/>
              <a:t>Компоновщик </a:t>
            </a:r>
            <a:r>
              <a:rPr lang="ru-RU" dirty="0"/>
              <a:t>и </a:t>
            </a:r>
            <a:r>
              <a:rPr lang="ru-RU" b="1" dirty="0"/>
              <a:t>Декоратор </a:t>
            </a:r>
            <a:r>
              <a:rPr lang="ru-RU" dirty="0"/>
              <a:t>имеют схожие структурные диаграммы</a:t>
            </a:r>
            <a:r>
              <a:rPr lang="en-US" dirty="0"/>
              <a:t>, </a:t>
            </a:r>
            <a:r>
              <a:rPr lang="ru-RU" dirty="0"/>
              <a:t>т.к. они оба полагаются на рекурсивную композицию чтобы организовать работу с неопределенным множеством объектов. </a:t>
            </a:r>
            <a:endParaRPr lang="en-US" dirty="0"/>
          </a:p>
          <a:p>
            <a:r>
              <a:rPr lang="ru-RU" b="1" dirty="0"/>
              <a:t>Компоновщик</a:t>
            </a:r>
            <a:r>
              <a:rPr lang="en-US" dirty="0"/>
              <a:t> </a:t>
            </a:r>
            <a:r>
              <a:rPr lang="ru-RU" dirty="0"/>
              <a:t>может проходиться </a:t>
            </a:r>
            <a:r>
              <a:rPr lang="ru-RU" b="1" dirty="0"/>
              <a:t>Итератором</a:t>
            </a:r>
            <a:r>
              <a:rPr lang="en-US" dirty="0"/>
              <a:t>. </a:t>
            </a:r>
            <a:r>
              <a:rPr lang="ru-RU" b="1" dirty="0"/>
              <a:t>Посетитель </a:t>
            </a:r>
            <a:r>
              <a:rPr lang="ru-RU" dirty="0"/>
              <a:t>может применять операции к </a:t>
            </a:r>
            <a:r>
              <a:rPr lang="ru-RU" b="1" dirty="0"/>
              <a:t>Компоновщику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b="1" dirty="0"/>
              <a:t>Компоновщик</a:t>
            </a:r>
            <a:r>
              <a:rPr lang="en-US" dirty="0"/>
              <a:t> </a:t>
            </a:r>
            <a:r>
              <a:rPr lang="ru-RU" dirty="0"/>
              <a:t>может использовать </a:t>
            </a:r>
            <a:r>
              <a:rPr lang="ru-RU" b="1" dirty="0"/>
              <a:t>Цепочку Ответственности </a:t>
            </a:r>
            <a:r>
              <a:rPr lang="ru-RU" dirty="0"/>
              <a:t>чтобы дать компонентам доступ к свойствам более высокого уровня через своих родителей.</a:t>
            </a:r>
            <a:r>
              <a:rPr lang="en-US" dirty="0"/>
              <a:t> </a:t>
            </a:r>
            <a:r>
              <a:rPr lang="ru-RU" dirty="0"/>
              <a:t>Он также может использовать Декоратор чтобы перекрыть такие свойства на части композиции. Он</a:t>
            </a:r>
            <a:r>
              <a:rPr lang="en-US" dirty="0"/>
              <a:t> </a:t>
            </a:r>
            <a:r>
              <a:rPr lang="ru-RU" dirty="0"/>
              <a:t>может использовать </a:t>
            </a:r>
            <a:r>
              <a:rPr lang="ru-RU" b="1" dirty="0"/>
              <a:t>Наблюдателя </a:t>
            </a:r>
            <a:r>
              <a:rPr lang="ru-RU" dirty="0"/>
              <a:t>чтобы связать одну объектную структуру с другой и </a:t>
            </a:r>
            <a:r>
              <a:rPr lang="ru-RU" b="1" dirty="0"/>
              <a:t>Состояние </a:t>
            </a:r>
            <a:r>
              <a:rPr lang="ru-RU" dirty="0"/>
              <a:t>чтобы позволить компонентам менять их поведение при смене состояний.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38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35A01-B7B8-49AC-B5EE-DD33D0C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49F6F-4330-41DD-A130-C1A00F7C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0689"/>
            <a:ext cx="8095900" cy="5167310"/>
          </a:xfrm>
        </p:spPr>
        <p:txBody>
          <a:bodyPr>
            <a:normAutofit/>
          </a:bodyPr>
          <a:lstStyle/>
          <a:p>
            <a:r>
              <a:rPr lang="ru-RU" sz="1800" b="1" dirty="0"/>
              <a:t>Компоновщик</a:t>
            </a:r>
            <a:r>
              <a:rPr lang="en-US" sz="1800" dirty="0"/>
              <a:t> </a:t>
            </a:r>
            <a:r>
              <a:rPr lang="ru-RU" sz="1800" dirty="0"/>
              <a:t>может позволить компоновать Посредников из меньших компонентов через рекурсивную композицию.</a:t>
            </a:r>
            <a:endParaRPr lang="en-US" sz="1800" dirty="0"/>
          </a:p>
          <a:p>
            <a:r>
              <a:rPr lang="ru-RU" sz="1800" b="1" dirty="0"/>
              <a:t>Декоратор </a:t>
            </a:r>
            <a:r>
              <a:rPr lang="ru-RU" sz="1800" dirty="0"/>
              <a:t>позволяет менять внешность объекта</a:t>
            </a:r>
            <a:r>
              <a:rPr lang="en-US" sz="1800" dirty="0"/>
              <a:t>. </a:t>
            </a:r>
            <a:r>
              <a:rPr lang="ru-RU" sz="1800" b="1" dirty="0"/>
              <a:t>Стратегия </a:t>
            </a:r>
            <a:r>
              <a:rPr lang="ru-RU" sz="1800" dirty="0"/>
              <a:t>позволяет менять его поведение</a:t>
            </a:r>
            <a:r>
              <a:rPr lang="en-US" sz="1800" dirty="0"/>
              <a:t>.</a:t>
            </a:r>
          </a:p>
          <a:p>
            <a:r>
              <a:rPr lang="ru-RU" sz="1800" b="1" dirty="0"/>
              <a:t>Декоратор </a:t>
            </a:r>
            <a:r>
              <a:rPr lang="ru-RU" sz="1800" dirty="0"/>
              <a:t>позволяет добавлять обязанности объектам без наследования</a:t>
            </a:r>
            <a:r>
              <a:rPr lang="en-US" sz="1800" dirty="0"/>
              <a:t>. </a:t>
            </a:r>
            <a:r>
              <a:rPr lang="ru-RU" sz="1800" b="1" dirty="0"/>
              <a:t>Компоновщик</a:t>
            </a:r>
            <a:r>
              <a:rPr lang="ru-RU" sz="1800" dirty="0"/>
              <a:t> – концентрируется не на добавлении нового, а на структурировании имеющегося</a:t>
            </a:r>
            <a:r>
              <a:rPr lang="en-US" sz="1800" dirty="0"/>
              <a:t>. </a:t>
            </a:r>
            <a:r>
              <a:rPr lang="ru-RU" sz="1800" dirty="0"/>
              <a:t>Эти цели различны, но </a:t>
            </a:r>
            <a:r>
              <a:rPr lang="ru-RU" sz="1800" dirty="0" err="1"/>
              <a:t>взаимодополняющи</a:t>
            </a:r>
            <a:r>
              <a:rPr lang="ru-RU" sz="1800" dirty="0"/>
              <a:t>, поэтому </a:t>
            </a:r>
            <a:r>
              <a:rPr lang="ru-RU" sz="1800" b="1" dirty="0"/>
              <a:t>Компоновщик</a:t>
            </a:r>
            <a:r>
              <a:rPr lang="en-US" sz="1800" dirty="0"/>
              <a:t>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ru-RU" sz="1800" b="1" dirty="0"/>
              <a:t>Декоратор</a:t>
            </a:r>
            <a:r>
              <a:rPr lang="en-US" sz="1800" dirty="0"/>
              <a:t> </a:t>
            </a:r>
            <a:r>
              <a:rPr lang="ru-RU" sz="1800" dirty="0"/>
              <a:t>часто используются совместно</a:t>
            </a:r>
            <a:r>
              <a:rPr lang="en-US" sz="1800" dirty="0"/>
              <a:t>.</a:t>
            </a:r>
          </a:p>
          <a:p>
            <a:r>
              <a:rPr lang="ru-RU" sz="1800" b="1" dirty="0"/>
              <a:t>Декоратор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ru-RU" sz="1800" b="1" dirty="0"/>
              <a:t>Заместитель</a:t>
            </a:r>
            <a:r>
              <a:rPr lang="en-US" sz="1800" dirty="0"/>
              <a:t> </a:t>
            </a:r>
            <a:r>
              <a:rPr lang="ru-RU" sz="1800" dirty="0"/>
              <a:t>имеют  разные цели, но похожие структуры. Оба обеспечивают перенаправление вызова через другой объект, и реализация включает в себя ссылку на объект, которому перенаправляется вызов.</a:t>
            </a:r>
            <a:endParaRPr lang="en-US" sz="1800" dirty="0"/>
          </a:p>
          <a:p>
            <a:r>
              <a:rPr lang="ru-RU" sz="1800" b="1" dirty="0"/>
              <a:t>Фасад</a:t>
            </a:r>
            <a:r>
              <a:rPr lang="ru-RU" sz="1800" dirty="0"/>
              <a:t> определяет новый интерфейс, тогда как </a:t>
            </a:r>
            <a:r>
              <a:rPr lang="ru-RU" sz="1800" b="1" dirty="0"/>
              <a:t>Адаптер</a:t>
            </a:r>
            <a:r>
              <a:rPr lang="ru-RU" sz="1800" dirty="0"/>
              <a:t> использует существующий интерфейс. </a:t>
            </a:r>
            <a:r>
              <a:rPr lang="ru-RU" sz="1800" b="1" dirty="0"/>
              <a:t>Адаптер</a:t>
            </a:r>
            <a:r>
              <a:rPr lang="ru-RU" sz="1800" dirty="0"/>
              <a:t> заставляет два существующих интерфейса работать вместе, а не создает абсолютно новый </a:t>
            </a:r>
            <a:r>
              <a:rPr lang="ru-RU" sz="1800" dirty="0" err="1"/>
              <a:t>новый</a:t>
            </a:r>
            <a:r>
              <a:rPr lang="en-US" sz="1800" dirty="0"/>
              <a:t>.</a:t>
            </a:r>
          </a:p>
          <a:p>
            <a:r>
              <a:rPr lang="ru-RU" sz="1800" b="1" dirty="0"/>
              <a:t>Фасад</a:t>
            </a:r>
            <a:r>
              <a:rPr lang="ru-RU" sz="1800" dirty="0"/>
              <a:t>ные объекты – часто </a:t>
            </a:r>
            <a:r>
              <a:rPr lang="ru-RU" sz="1800" b="1" dirty="0"/>
              <a:t>Одиночки</a:t>
            </a:r>
            <a:r>
              <a:rPr lang="ru-RU" sz="1800" dirty="0"/>
              <a:t>, т.к. обычно требуется только один объект-</a:t>
            </a:r>
            <a:r>
              <a:rPr lang="ru-RU" sz="1800" b="1" dirty="0"/>
              <a:t>Фасад</a:t>
            </a:r>
            <a:r>
              <a:rPr lang="en-US" sz="1800" dirty="0"/>
              <a:t>.</a:t>
            </a:r>
            <a:endParaRPr lang="ru-RU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417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35A01-B7B8-49AC-B5EE-DD33D0C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49F6F-4330-41DD-A130-C1A00F7C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8741"/>
            <a:ext cx="7886700" cy="5289258"/>
          </a:xfrm>
        </p:spPr>
        <p:txBody>
          <a:bodyPr>
            <a:normAutofit/>
          </a:bodyPr>
          <a:lstStyle/>
          <a:p>
            <a:r>
              <a:rPr lang="ru-RU" sz="1800" b="1" dirty="0"/>
              <a:t>Посредник</a:t>
            </a:r>
            <a:r>
              <a:rPr lang="ru-RU" sz="1800" dirty="0"/>
              <a:t> похож на </a:t>
            </a:r>
            <a:r>
              <a:rPr lang="ru-RU" sz="1800" b="1" dirty="0"/>
              <a:t>Фасад</a:t>
            </a:r>
            <a:r>
              <a:rPr lang="ru-RU" sz="1800" dirty="0"/>
              <a:t> тем, что он абстрагирует функциональность существующих классов. </a:t>
            </a:r>
            <a:r>
              <a:rPr lang="ru-RU" sz="1800" b="1" dirty="0"/>
              <a:t>Посредник</a:t>
            </a:r>
            <a:r>
              <a:rPr lang="en-US" sz="1800" dirty="0"/>
              <a:t> </a:t>
            </a:r>
            <a:r>
              <a:rPr lang="ru-RU" sz="1800" dirty="0"/>
              <a:t>абстрагирует</a:t>
            </a:r>
            <a:r>
              <a:rPr lang="en-US" sz="1800" dirty="0"/>
              <a:t>/</a:t>
            </a:r>
            <a:r>
              <a:rPr lang="ru-RU" sz="1800" dirty="0"/>
              <a:t>централизует</a:t>
            </a:r>
            <a:r>
              <a:rPr lang="en-US" sz="1800" dirty="0"/>
              <a:t> </a:t>
            </a:r>
            <a:r>
              <a:rPr lang="ru-RU" sz="1800" dirty="0"/>
              <a:t>коммуникацию между объектами-коллегами</a:t>
            </a:r>
            <a:r>
              <a:rPr lang="en-US" sz="1800" dirty="0"/>
              <a:t>, </a:t>
            </a:r>
            <a:r>
              <a:rPr lang="ru-RU" sz="1800" dirty="0"/>
              <a:t>он может добавлять какую-то свою функциональность и его знают (имеют ссылки на него) все объекты-коллеги</a:t>
            </a:r>
            <a:r>
              <a:rPr lang="en-US" sz="1800" dirty="0"/>
              <a:t>. </a:t>
            </a:r>
            <a:r>
              <a:rPr lang="ru-RU" sz="1800" dirty="0"/>
              <a:t>Напротив</a:t>
            </a:r>
            <a:r>
              <a:rPr lang="en-US" sz="1800" dirty="0"/>
              <a:t>, </a:t>
            </a:r>
            <a:r>
              <a:rPr lang="ru-RU" sz="1800" b="1" dirty="0"/>
              <a:t>Фасад</a:t>
            </a:r>
            <a:r>
              <a:rPr lang="ru-RU" sz="1800" dirty="0"/>
              <a:t> определяет упрощенный интерфейс для подсистемы, не добавляет никакой собственной функциональности и о нем не знают классы подсистемы</a:t>
            </a:r>
            <a:r>
              <a:rPr lang="en-US" sz="1800" dirty="0"/>
              <a:t>.</a:t>
            </a:r>
          </a:p>
          <a:p>
            <a:r>
              <a:rPr lang="ru-RU" sz="1800" b="1" dirty="0"/>
              <a:t>Абстрактная Фабрика </a:t>
            </a:r>
            <a:r>
              <a:rPr lang="ru-RU" sz="1800" dirty="0"/>
              <a:t>может использоваться как альтернатива </a:t>
            </a:r>
            <a:r>
              <a:rPr lang="ru-RU" sz="1800" b="1" dirty="0"/>
              <a:t>Фасаду</a:t>
            </a:r>
            <a:r>
              <a:rPr lang="ru-RU" sz="1800" dirty="0"/>
              <a:t> если необходимо скрыть набор </a:t>
            </a:r>
            <a:r>
              <a:rPr lang="ru-RU" sz="1800" dirty="0" err="1"/>
              <a:t>платформо</a:t>
            </a:r>
            <a:r>
              <a:rPr lang="ru-RU" sz="1800" dirty="0"/>
              <a:t>-зависимых классов.</a:t>
            </a:r>
            <a:endParaRPr lang="en-US" sz="1800" dirty="0"/>
          </a:p>
          <a:p>
            <a:r>
              <a:rPr lang="ru-RU" sz="1800" dirty="0"/>
              <a:t>Тогда как </a:t>
            </a:r>
            <a:r>
              <a:rPr lang="en-US" sz="1800" b="1" dirty="0"/>
              <a:t>Flyweight</a:t>
            </a:r>
            <a:r>
              <a:rPr lang="en-US" sz="1800" dirty="0"/>
              <a:t> </a:t>
            </a:r>
            <a:r>
              <a:rPr lang="ru-RU" sz="1800" dirty="0"/>
              <a:t>показывает, как сделать множество маленьких объектов, </a:t>
            </a:r>
            <a:r>
              <a:rPr lang="ru-RU" sz="1800" b="1" dirty="0"/>
              <a:t>Фасад</a:t>
            </a:r>
            <a:r>
              <a:rPr lang="ru-RU" sz="1800" dirty="0"/>
              <a:t> показывает ,как сделать один объект, представляющий целую подсистему. </a:t>
            </a:r>
          </a:p>
          <a:p>
            <a:r>
              <a:rPr lang="en-US" sz="1800" b="1" dirty="0"/>
              <a:t>Flyweight</a:t>
            </a:r>
            <a:r>
              <a:rPr lang="en-US" sz="1800" dirty="0"/>
              <a:t> </a:t>
            </a:r>
            <a:r>
              <a:rPr lang="ru-RU" sz="1800" dirty="0"/>
              <a:t>часто комбинируется с Компоновщиком для реализации разделяемых листовых элементов</a:t>
            </a:r>
            <a:r>
              <a:rPr lang="en-US" sz="1800" dirty="0"/>
              <a:t>.</a:t>
            </a:r>
          </a:p>
          <a:p>
            <a:r>
              <a:rPr lang="en-US" sz="1800" b="1" dirty="0"/>
              <a:t>Flyweight</a:t>
            </a:r>
            <a:r>
              <a:rPr lang="en-US" sz="1800" dirty="0"/>
              <a:t> </a:t>
            </a:r>
            <a:r>
              <a:rPr lang="ru-RU" sz="1800" dirty="0"/>
              <a:t>демонстрирует, как могут быть разделены  объекты </a:t>
            </a:r>
            <a:r>
              <a:rPr lang="ru-RU" sz="1800" b="1" dirty="0"/>
              <a:t>Состояния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40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1" y="1252291"/>
            <a:ext cx="7886700" cy="4913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Rectangle // </a:t>
            </a:r>
            <a:r>
              <a:rPr lang="ru-RU" sz="1800" dirty="0"/>
              <a:t>Желаемый интерфейс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virtual void draw() = 0;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//</a:t>
            </a:r>
            <a:r>
              <a:rPr lang="ru-RU" sz="1800" dirty="0"/>
              <a:t>Хотим сделать так: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Rectangle *r = new Rectangle (120, 200, 60, 40); //</a:t>
            </a:r>
            <a:r>
              <a:rPr lang="ru-RU" sz="1800" dirty="0"/>
              <a:t>Но реализации у нас нет!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r-&gt;draw();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0732" y="2387600"/>
            <a:ext cx="3494617" cy="436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    </a:t>
            </a:r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85D4BF-7F82-42AE-8C0A-AAC5153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Адаптер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7505" y="987959"/>
            <a:ext cx="8766495" cy="5768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LegacyRectangle</a:t>
            </a:r>
            <a:r>
              <a:rPr lang="en-US" sz="1800" dirty="0"/>
              <a:t> // </a:t>
            </a:r>
            <a:r>
              <a:rPr lang="ru-RU" sz="1800" dirty="0"/>
              <a:t>А есть вот такая старая реализация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LegacyRectangle</a:t>
            </a:r>
            <a:r>
              <a:rPr lang="en-US" sz="1800" dirty="0"/>
              <a:t>(Coordinate x1, Coordinate y1, Coordinate x2, Coordinate y2)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x1_ = x1; y1_ = y1;  x2_ = x2;  y2_ = y2;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cout</a:t>
            </a:r>
            <a:r>
              <a:rPr lang="en-US" sz="1800" dirty="0"/>
              <a:t>&lt;&lt;"</a:t>
            </a:r>
            <a:r>
              <a:rPr lang="en-US" sz="1800" dirty="0" err="1"/>
              <a:t>LegacyRect</a:t>
            </a:r>
            <a:r>
              <a:rPr lang="en-US" sz="1800" dirty="0"/>
              <a:t>: create. ("&lt;&lt; x1_&lt;&lt;","&lt;&lt;y1_&lt;&lt;")=&gt;(“&lt;&lt;x2_&lt;&lt;","&lt;&lt;y2_&lt;&lt;")"&lt;&lt;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b="1" dirty="0" err="1"/>
              <a:t>oldDraw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cout</a:t>
            </a:r>
            <a:r>
              <a:rPr lang="en-US" sz="1800" dirty="0"/>
              <a:t>&lt;&lt;"</a:t>
            </a:r>
            <a:r>
              <a:rPr lang="en-US" sz="1800" dirty="0" err="1"/>
              <a:t>LegacyRect</a:t>
            </a:r>
            <a:r>
              <a:rPr lang="en-US" sz="1800" dirty="0"/>
              <a:t>: </a:t>
            </a:r>
            <a:r>
              <a:rPr lang="en-US" sz="1800" dirty="0" err="1"/>
              <a:t>oldDraw</a:t>
            </a:r>
            <a:r>
              <a:rPr lang="en-US" sz="1800" dirty="0"/>
              <a:t>. ("&lt;&lt; x1_&lt;&lt;","&lt;&lt;y1_&lt;&lt;")=&gt;("&lt;&lt;x2_&lt;&lt;","&lt;&lt;y2_&lt;&lt;")"&lt;&lt;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private:</a:t>
            </a:r>
          </a:p>
          <a:p>
            <a:pPr marL="0" indent="0">
              <a:buNone/>
            </a:pPr>
            <a:r>
              <a:rPr lang="en-US" sz="1800" dirty="0"/>
              <a:t>    Coordinate x1_;  y1_;  x2_;  y2_;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0732" y="2387600"/>
            <a:ext cx="3494617" cy="436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    </a:t>
            </a:r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70A8C3-271D-496B-9403-BB524B38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Адаптер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8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8752" y="886360"/>
            <a:ext cx="8766495" cy="5870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RectangleAdapter</a:t>
            </a:r>
            <a:r>
              <a:rPr lang="en-US" sz="1800" dirty="0"/>
              <a:t>: public Rectangle, private </a:t>
            </a:r>
            <a:r>
              <a:rPr lang="en-US" sz="1800" dirty="0" err="1"/>
              <a:t>LegacyRectangle</a:t>
            </a:r>
            <a:r>
              <a:rPr lang="ru-RU" sz="1800" dirty="0"/>
              <a:t> </a:t>
            </a:r>
            <a:r>
              <a:rPr lang="en-US" sz="1800" dirty="0"/>
              <a:t>{ // </a:t>
            </a:r>
            <a:r>
              <a:rPr lang="ru-RU" sz="1800" dirty="0"/>
              <a:t>Адаптер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RectangleAdapter</a:t>
            </a:r>
            <a:r>
              <a:rPr lang="en-US" sz="1800" dirty="0"/>
              <a:t>(Coordinate x, Coordinate y, Dimension w, Dimension h):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LegacyRectangle</a:t>
            </a:r>
            <a:r>
              <a:rPr lang="en-US" sz="1800" dirty="0"/>
              <a:t>(x, y, x + w, y + h)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en-US" sz="1800" dirty="0" err="1"/>
              <a:t>RectAdapter</a:t>
            </a:r>
            <a:r>
              <a:rPr lang="en-US" sz="1800" dirty="0"/>
              <a:t>: create.("&lt;&lt;x&lt;&lt;","&lt;&lt;y&lt;&lt;"),width="&lt;&lt;w&lt;&lt;",height ="&lt;&lt;h&lt;&lt;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virtual void draw()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en-US" sz="1800" dirty="0" err="1"/>
              <a:t>RectangleAdapter</a:t>
            </a:r>
            <a:r>
              <a:rPr lang="en-US" sz="1800" dirty="0"/>
              <a:t>: draw."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oldDraw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buNone/>
            </a:pPr>
            <a:r>
              <a:rPr lang="en-US" sz="1800" dirty="0"/>
              <a:t>  Rectangle *r = new </a:t>
            </a:r>
            <a:r>
              <a:rPr lang="en-US" sz="1800" dirty="0" err="1"/>
              <a:t>RectangleAdapter</a:t>
            </a:r>
            <a:r>
              <a:rPr lang="en-US" sz="1800" dirty="0"/>
              <a:t>(120, 200, 60, 40);</a:t>
            </a:r>
          </a:p>
          <a:p>
            <a:pPr marL="0" indent="0">
              <a:buNone/>
            </a:pPr>
            <a:r>
              <a:rPr lang="en-US" sz="1800" dirty="0"/>
              <a:t>  r-&gt;draw();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0732" y="2387600"/>
            <a:ext cx="3494617" cy="436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    </a:t>
            </a:r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70A8C3-271D-496B-9403-BB524B38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Адаптер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56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4481</Words>
  <Application>Microsoft Office PowerPoint</Application>
  <PresentationFormat>Экран (4:3)</PresentationFormat>
  <Paragraphs>651</Paragraphs>
  <Slides>67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Courier New</vt:lpstr>
      <vt:lpstr>Menlo</vt:lpstr>
      <vt:lpstr>Times New Roman</vt:lpstr>
      <vt:lpstr>Тема Office</vt:lpstr>
      <vt:lpstr>На предыдущей лекции</vt:lpstr>
      <vt:lpstr>Структурные шаблоны</vt:lpstr>
      <vt:lpstr>Адаптер</vt:lpstr>
      <vt:lpstr>Адаптер - структура</vt:lpstr>
      <vt:lpstr>Адаптер - пример</vt:lpstr>
      <vt:lpstr>Адаптер - примечания</vt:lpstr>
      <vt:lpstr>Адаптер – пример</vt:lpstr>
      <vt:lpstr>Адаптер – пример</vt:lpstr>
      <vt:lpstr>Адаптер – пример</vt:lpstr>
      <vt:lpstr>Мост </vt:lpstr>
      <vt:lpstr>Мост - структура</vt:lpstr>
      <vt:lpstr>Мост - пример</vt:lpstr>
      <vt:lpstr>Мост - примечания</vt:lpstr>
      <vt:lpstr>Мост – пример</vt:lpstr>
      <vt:lpstr>Мост – пример</vt:lpstr>
      <vt:lpstr>Мост – пример</vt:lpstr>
      <vt:lpstr>Мост – пример</vt:lpstr>
      <vt:lpstr>Мост – пример</vt:lpstr>
      <vt:lpstr>Компоновщик (Composite)</vt:lpstr>
      <vt:lpstr>Компоновщик – структура классов</vt:lpstr>
      <vt:lpstr>Компоновщик – структура объектов</vt:lpstr>
      <vt:lpstr>Компоновщик - пример</vt:lpstr>
      <vt:lpstr>Компоновщик - пример</vt:lpstr>
      <vt:lpstr>Компоновщик - примечания</vt:lpstr>
      <vt:lpstr>Компоновщик – пример</vt:lpstr>
      <vt:lpstr>Компоновщик – пример</vt:lpstr>
      <vt:lpstr>Компоновщик – пример</vt:lpstr>
      <vt:lpstr>Декоратор</vt:lpstr>
      <vt:lpstr>Декоратор - структура</vt:lpstr>
      <vt:lpstr>Декоратор - пример</vt:lpstr>
      <vt:lpstr>Декоратор - пример</vt:lpstr>
      <vt:lpstr>Декоратор - примечания</vt:lpstr>
      <vt:lpstr>Компоновщик – пример</vt:lpstr>
      <vt:lpstr>Компоновщик – пример</vt:lpstr>
      <vt:lpstr>Компоновщик – пример</vt:lpstr>
      <vt:lpstr>Фасад </vt:lpstr>
      <vt:lpstr>Фасад - структура </vt:lpstr>
      <vt:lpstr>Фасад - структура </vt:lpstr>
      <vt:lpstr>Фасад - пример </vt:lpstr>
      <vt:lpstr>Фасад - примечания </vt:lpstr>
      <vt:lpstr>Фасад – пример</vt:lpstr>
      <vt:lpstr>Фасад – пример</vt:lpstr>
      <vt:lpstr>Фасад – пример</vt:lpstr>
      <vt:lpstr>Фасад – пример</vt:lpstr>
      <vt:lpstr>Flyweight (Приспособленец)</vt:lpstr>
      <vt:lpstr>Flyweight - пример</vt:lpstr>
      <vt:lpstr>Flyweight - пример</vt:lpstr>
      <vt:lpstr>Flyweight - пример</vt:lpstr>
      <vt:lpstr>Flyweight - пример</vt:lpstr>
      <vt:lpstr>Flyweight - структура</vt:lpstr>
      <vt:lpstr>Flyweight - примечания</vt:lpstr>
      <vt:lpstr>Flyweight – пример</vt:lpstr>
      <vt:lpstr>Flyweight – пример</vt:lpstr>
      <vt:lpstr>Flyweight – пример</vt:lpstr>
      <vt:lpstr>Flyweight – пример</vt:lpstr>
      <vt:lpstr>Flyweight – пример</vt:lpstr>
      <vt:lpstr>Flyweight – пример</vt:lpstr>
      <vt:lpstr>Заместитель (Proxy)</vt:lpstr>
      <vt:lpstr>Заместитель - структура</vt:lpstr>
      <vt:lpstr>Заместитель - пример</vt:lpstr>
      <vt:lpstr>Заместитель - примечания</vt:lpstr>
      <vt:lpstr>Заместитель – пример</vt:lpstr>
      <vt:lpstr>Заместитель – пример</vt:lpstr>
      <vt:lpstr>Заместитель – пример</vt:lpstr>
      <vt:lpstr>Резюме</vt:lpstr>
      <vt:lpstr>Резюме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 предыдущей лекции</dc:title>
  <dc:creator>Vsevolod Pelipas</dc:creator>
  <cp:lastModifiedBy>Vsevolod Pelipas</cp:lastModifiedBy>
  <cp:revision>89</cp:revision>
  <dcterms:created xsi:type="dcterms:W3CDTF">2015-12-18T20:29:24Z</dcterms:created>
  <dcterms:modified xsi:type="dcterms:W3CDTF">2018-12-11T23:04:21Z</dcterms:modified>
</cp:coreProperties>
</file>