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353" r:id="rId6"/>
    <p:sldId id="261" r:id="rId7"/>
    <p:sldId id="262" r:id="rId8"/>
    <p:sldId id="354" r:id="rId9"/>
    <p:sldId id="263" r:id="rId10"/>
    <p:sldId id="271" r:id="rId11"/>
    <p:sldId id="272" r:id="rId12"/>
    <p:sldId id="273" r:id="rId13"/>
    <p:sldId id="355" r:id="rId14"/>
    <p:sldId id="356" r:id="rId15"/>
    <p:sldId id="357" r:id="rId16"/>
    <p:sldId id="274" r:id="rId17"/>
    <p:sldId id="275" r:id="rId18"/>
    <p:sldId id="276" r:id="rId19"/>
    <p:sldId id="277" r:id="rId20"/>
    <p:sldId id="278" r:id="rId21"/>
    <p:sldId id="358" r:id="rId22"/>
    <p:sldId id="359" r:id="rId23"/>
    <p:sldId id="360" r:id="rId24"/>
    <p:sldId id="279" r:id="rId25"/>
    <p:sldId id="280" r:id="rId26"/>
    <p:sldId id="281" r:id="rId27"/>
    <p:sldId id="282" r:id="rId28"/>
    <p:sldId id="283" r:id="rId29"/>
    <p:sldId id="361" r:id="rId30"/>
    <p:sldId id="362" r:id="rId31"/>
    <p:sldId id="363" r:id="rId32"/>
    <p:sldId id="364" r:id="rId33"/>
    <p:sldId id="365" r:id="rId34"/>
    <p:sldId id="284" r:id="rId35"/>
    <p:sldId id="285" r:id="rId36"/>
    <p:sldId id="286" r:id="rId37"/>
    <p:sldId id="287" r:id="rId38"/>
    <p:sldId id="288" r:id="rId39"/>
    <p:sldId id="367" r:id="rId40"/>
    <p:sldId id="368" r:id="rId41"/>
    <p:sldId id="369" r:id="rId42"/>
    <p:sldId id="370" r:id="rId43"/>
    <p:sldId id="371" r:id="rId44"/>
    <p:sldId id="289" r:id="rId45"/>
    <p:sldId id="290" r:id="rId46"/>
    <p:sldId id="291" r:id="rId47"/>
    <p:sldId id="292" r:id="rId48"/>
    <p:sldId id="372" r:id="rId49"/>
    <p:sldId id="374" r:id="rId50"/>
    <p:sldId id="375" r:id="rId51"/>
    <p:sldId id="293" r:id="rId52"/>
    <p:sldId id="294" r:id="rId53"/>
    <p:sldId id="295" r:id="rId54"/>
    <p:sldId id="296" r:id="rId55"/>
    <p:sldId id="376" r:id="rId56"/>
    <p:sldId id="377" r:id="rId57"/>
    <p:sldId id="378" r:id="rId58"/>
    <p:sldId id="297" r:id="rId59"/>
    <p:sldId id="298" r:id="rId60"/>
    <p:sldId id="299" r:id="rId61"/>
    <p:sldId id="300" r:id="rId62"/>
    <p:sldId id="380" r:id="rId63"/>
    <p:sldId id="381" r:id="rId64"/>
    <p:sldId id="382" r:id="rId65"/>
    <p:sldId id="301" r:id="rId66"/>
    <p:sldId id="302" r:id="rId67"/>
    <p:sldId id="303" r:id="rId68"/>
    <p:sldId id="304" r:id="rId69"/>
    <p:sldId id="383" r:id="rId70"/>
    <p:sldId id="384" r:id="rId71"/>
    <p:sldId id="305" r:id="rId72"/>
    <p:sldId id="306" r:id="rId73"/>
    <p:sldId id="307" r:id="rId74"/>
    <p:sldId id="308" r:id="rId75"/>
    <p:sldId id="309" r:id="rId76"/>
    <p:sldId id="385" r:id="rId77"/>
    <p:sldId id="386" r:id="rId78"/>
    <p:sldId id="387" r:id="rId79"/>
    <p:sldId id="310" r:id="rId80"/>
    <p:sldId id="264" r:id="rId81"/>
    <p:sldId id="265" r:id="rId82"/>
    <p:sldId id="315" r:id="rId83"/>
    <p:sldId id="388" r:id="rId84"/>
    <p:sldId id="389" r:id="rId85"/>
    <p:sldId id="390" r:id="rId86"/>
    <p:sldId id="392" r:id="rId87"/>
    <p:sldId id="393" r:id="rId8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4A45-36AF-4345-88AC-4B328025C5A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1C2C-A8DF-4517-BD84-FDC34A6D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3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4A45-36AF-4345-88AC-4B328025C5A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1C2C-A8DF-4517-BD84-FDC34A6D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15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4A45-36AF-4345-88AC-4B328025C5A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1C2C-A8DF-4517-BD84-FDC34A6D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1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4A45-36AF-4345-88AC-4B328025C5A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1C2C-A8DF-4517-BD84-FDC34A6D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6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4A45-36AF-4345-88AC-4B328025C5A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1C2C-A8DF-4517-BD84-FDC34A6D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4A45-36AF-4345-88AC-4B328025C5A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1C2C-A8DF-4517-BD84-FDC34A6D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4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4A45-36AF-4345-88AC-4B328025C5A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1C2C-A8DF-4517-BD84-FDC34A6D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3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4A45-36AF-4345-88AC-4B328025C5A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1C2C-A8DF-4517-BD84-FDC34A6D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3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4A45-36AF-4345-88AC-4B328025C5A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1C2C-A8DF-4517-BD84-FDC34A6D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4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4A45-36AF-4345-88AC-4B328025C5A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1C2C-A8DF-4517-BD84-FDC34A6D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2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4A45-36AF-4345-88AC-4B328025C5A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1C2C-A8DF-4517-BD84-FDC34A6D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9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14A45-36AF-4345-88AC-4B328025C5A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D1C2C-A8DF-4517-BD84-FDC34A6D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9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state-design-pattern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предыдущей лекции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Структурные паттерны</a:t>
            </a:r>
            <a:r>
              <a:rPr lang="ru-RU" dirty="0"/>
              <a:t>, в которых рассматривается вопрос о том, как из классов и объектов образуются более крупные структуры:</a:t>
            </a:r>
          </a:p>
          <a:p>
            <a:pPr lvl="1"/>
            <a:r>
              <a:rPr lang="ru-RU" b="1" dirty="0"/>
              <a:t>Адаптер (</a:t>
            </a:r>
            <a:r>
              <a:rPr lang="en-US" b="1" dirty="0"/>
              <a:t>Adapter</a:t>
            </a:r>
            <a:r>
              <a:rPr lang="ru-RU" b="1" dirty="0"/>
              <a:t>)</a:t>
            </a:r>
            <a:r>
              <a:rPr lang="ru-RU" dirty="0"/>
              <a:t> – стыкует интерфейсы различных классов</a:t>
            </a:r>
            <a:endParaRPr lang="en-US" dirty="0"/>
          </a:p>
          <a:p>
            <a:pPr lvl="1"/>
            <a:r>
              <a:rPr lang="ru-RU" b="1" dirty="0"/>
              <a:t>Мост (</a:t>
            </a:r>
            <a:r>
              <a:rPr lang="en-US" b="1" dirty="0"/>
              <a:t>Bridge</a:t>
            </a:r>
            <a:r>
              <a:rPr lang="ru-RU" b="1" dirty="0"/>
              <a:t>)</a:t>
            </a:r>
            <a:r>
              <a:rPr lang="ru-RU" dirty="0"/>
              <a:t> – отделяет абстракцию от ее реализации</a:t>
            </a:r>
            <a:endParaRPr lang="en-US" dirty="0"/>
          </a:p>
          <a:p>
            <a:pPr lvl="1"/>
            <a:r>
              <a:rPr lang="ru-RU" b="1" dirty="0"/>
              <a:t>Компоновщик (</a:t>
            </a:r>
            <a:r>
              <a:rPr lang="en-US" b="1" dirty="0"/>
              <a:t>Composite</a:t>
            </a:r>
            <a:r>
              <a:rPr lang="ru-RU" b="1" dirty="0"/>
              <a:t>)</a:t>
            </a:r>
            <a:r>
              <a:rPr lang="ru-RU" dirty="0"/>
              <a:t> – представляет сложный объект в виде древовидной структуры</a:t>
            </a:r>
            <a:endParaRPr lang="en-US" dirty="0"/>
          </a:p>
          <a:p>
            <a:pPr lvl="1"/>
            <a:r>
              <a:rPr lang="ru-RU" b="1" dirty="0"/>
              <a:t>Декоратор (</a:t>
            </a:r>
            <a:r>
              <a:rPr lang="en-US" b="1" dirty="0"/>
              <a:t>Decorator</a:t>
            </a:r>
            <a:r>
              <a:rPr lang="ru-RU" b="1" dirty="0"/>
              <a:t>)</a:t>
            </a:r>
            <a:r>
              <a:rPr lang="ru-RU" dirty="0"/>
              <a:t> – динамически добавляет объекту новые обязанности</a:t>
            </a:r>
            <a:endParaRPr lang="en-US" dirty="0"/>
          </a:p>
          <a:p>
            <a:pPr lvl="1"/>
            <a:r>
              <a:rPr lang="ru-RU" b="1" dirty="0"/>
              <a:t>Фасад (</a:t>
            </a:r>
            <a:r>
              <a:rPr lang="en-US" b="1" dirty="0"/>
              <a:t>Facade</a:t>
            </a:r>
            <a:r>
              <a:rPr lang="ru-RU" b="1" dirty="0"/>
              <a:t>)</a:t>
            </a:r>
            <a:r>
              <a:rPr lang="ru-RU" dirty="0"/>
              <a:t> – одиночный класс, представляющий целую подсистему</a:t>
            </a:r>
            <a:endParaRPr lang="en-US" dirty="0"/>
          </a:p>
          <a:p>
            <a:pPr lvl="1"/>
            <a:r>
              <a:rPr lang="ru-RU" b="1" dirty="0"/>
              <a:t>Приспособленец (</a:t>
            </a:r>
            <a:r>
              <a:rPr lang="en-US" b="1" dirty="0"/>
              <a:t>Flyweight</a:t>
            </a:r>
            <a:r>
              <a:rPr lang="ru-RU" b="1" dirty="0"/>
              <a:t>)</a:t>
            </a:r>
            <a:r>
              <a:rPr lang="ru-RU" dirty="0"/>
              <a:t> – разделяемый объект, используемый для моделирования множества мелких объектов.</a:t>
            </a:r>
            <a:endParaRPr lang="en-US" dirty="0"/>
          </a:p>
          <a:p>
            <a:pPr lvl="1"/>
            <a:r>
              <a:rPr lang="ru-RU" b="1" dirty="0"/>
              <a:t>Заместитель (</a:t>
            </a:r>
            <a:r>
              <a:rPr lang="en-US" b="1" dirty="0"/>
              <a:t>Proxy</a:t>
            </a:r>
            <a:r>
              <a:rPr lang="ru-RU" b="1" dirty="0"/>
              <a:t>)</a:t>
            </a:r>
            <a:r>
              <a:rPr lang="ru-RU" dirty="0"/>
              <a:t> – объект, представляющий другой объект.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78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Назначение:</a:t>
            </a:r>
          </a:p>
          <a:p>
            <a:pPr lvl="1"/>
            <a:r>
              <a:rPr lang="ru-RU" dirty="0"/>
              <a:t>Предоставляет способ последовательного доступа ко всем элементам составного (контейнерного) объекта, не раскрывая его внутреннего представления.</a:t>
            </a:r>
          </a:p>
          <a:p>
            <a:r>
              <a:rPr lang="ru-RU" dirty="0"/>
              <a:t>Применимость:</a:t>
            </a:r>
          </a:p>
          <a:p>
            <a:pPr lvl="1"/>
            <a:r>
              <a:rPr lang="ru-RU" dirty="0"/>
              <a:t>Для доступа к содержимому агрегированных объектов без раскрытия их внутреннего представления;</a:t>
            </a:r>
          </a:p>
          <a:p>
            <a:pPr lvl="1"/>
            <a:r>
              <a:rPr lang="ru-RU" dirty="0"/>
              <a:t>Для поддержки нескольких активных обходов одного и того же агрегированного объекта;</a:t>
            </a:r>
          </a:p>
          <a:p>
            <a:pPr lvl="1"/>
            <a:r>
              <a:rPr lang="ru-RU" dirty="0"/>
              <a:t>Для предоставления единообразного представления интерфейса для обхода различных структур данных (полиморфной итерации)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86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 – структура  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090" y="1878227"/>
            <a:ext cx="7994260" cy="418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35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 – 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552" y="2098432"/>
            <a:ext cx="7886700" cy="328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29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ru-RU" dirty="0"/>
              <a:t>Итератор</a:t>
            </a:r>
            <a:r>
              <a:rPr lang="en-US" dirty="0"/>
              <a:t> </a:t>
            </a:r>
            <a:r>
              <a:rPr lang="ru-RU" dirty="0"/>
              <a:t>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6922" y="1325563"/>
            <a:ext cx="4153075" cy="48179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class Stack 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items[10];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sp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public:</a:t>
            </a:r>
          </a:p>
          <a:p>
            <a:pPr marL="0" indent="0">
              <a:buNone/>
            </a:pPr>
            <a:r>
              <a:rPr lang="en-US" sz="1800" dirty="0"/>
              <a:t>    friend class </a:t>
            </a:r>
            <a:r>
              <a:rPr lang="en-US" sz="1800" dirty="0" err="1"/>
              <a:t>StackIter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Stack() { </a:t>
            </a:r>
            <a:r>
              <a:rPr lang="en-US" sz="1800" dirty="0" err="1"/>
              <a:t>sp</a:t>
            </a:r>
            <a:r>
              <a:rPr lang="en-US" sz="1800" dirty="0"/>
              <a:t> =  - 1; }</a:t>
            </a:r>
          </a:p>
          <a:p>
            <a:pPr marL="0" indent="0">
              <a:buNone/>
            </a:pPr>
            <a:r>
              <a:rPr lang="en-US" sz="1800" dirty="0"/>
              <a:t>    void push(</a:t>
            </a:r>
            <a:r>
              <a:rPr lang="en-US" sz="1800" dirty="0" err="1"/>
              <a:t>int</a:t>
            </a:r>
            <a:r>
              <a:rPr lang="en-US" sz="1800" dirty="0"/>
              <a:t> in) { items[++</a:t>
            </a:r>
            <a:r>
              <a:rPr lang="en-US" sz="1800" dirty="0" err="1"/>
              <a:t>sp</a:t>
            </a:r>
            <a:r>
              <a:rPr lang="en-US" sz="1800" dirty="0"/>
              <a:t>] = in; }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pop() { return items[</a:t>
            </a:r>
            <a:r>
              <a:rPr lang="en-US" sz="1800" dirty="0" err="1"/>
              <a:t>sp</a:t>
            </a:r>
            <a:r>
              <a:rPr lang="en-US" sz="1800" dirty="0"/>
              <a:t>--]; }</a:t>
            </a:r>
          </a:p>
          <a:p>
            <a:pPr marL="0" indent="0">
              <a:buNone/>
            </a:pPr>
            <a:r>
              <a:rPr lang="en-US" sz="1800" dirty="0"/>
              <a:t>    bool </a:t>
            </a:r>
            <a:r>
              <a:rPr lang="en-US" sz="1800" dirty="0" err="1"/>
              <a:t>isEmpty</a:t>
            </a:r>
            <a:r>
              <a:rPr lang="en-US" sz="1800" dirty="0"/>
              <a:t>() { return (</a:t>
            </a:r>
            <a:r>
              <a:rPr lang="en-US" sz="1800" dirty="0" err="1"/>
              <a:t>sp</a:t>
            </a:r>
            <a:r>
              <a:rPr lang="en-US" sz="1800" dirty="0"/>
              <a:t> ==  - 1); }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StackIter</a:t>
            </a:r>
            <a:r>
              <a:rPr lang="en-US" sz="1800" dirty="0"/>
              <a:t> *</a:t>
            </a:r>
            <a:r>
              <a:rPr lang="en-US" sz="1800" dirty="0" err="1"/>
              <a:t>createIterator</a:t>
            </a:r>
            <a:r>
              <a:rPr lang="en-US" sz="1800" dirty="0"/>
              <a:t>() {</a:t>
            </a:r>
          </a:p>
          <a:p>
            <a:pPr marL="0" indent="0">
              <a:buNone/>
            </a:pPr>
            <a:r>
              <a:rPr lang="en-US" sz="1800" dirty="0"/>
              <a:t>return new </a:t>
            </a:r>
            <a:r>
              <a:rPr lang="en-US" sz="1800" dirty="0" err="1"/>
              <a:t>StackIter</a:t>
            </a:r>
            <a:r>
              <a:rPr lang="en-US" sz="1800" dirty="0"/>
              <a:t>(this);</a:t>
            </a:r>
          </a:p>
          <a:p>
            <a:pPr marL="0" indent="0">
              <a:buNone/>
            </a:pPr>
            <a:r>
              <a:rPr lang="en-US" sz="1800" dirty="0"/>
              <a:t>    };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C8119A12-BB46-40D5-917C-16AB7A80BF0D}"/>
              </a:ext>
            </a:extLst>
          </p:cNvPr>
          <p:cNvSpPr txBox="1">
            <a:spLocks/>
          </p:cNvSpPr>
          <p:nvPr/>
        </p:nvSpPr>
        <p:spPr>
          <a:xfrm>
            <a:off x="4269998" y="1325563"/>
            <a:ext cx="4874002" cy="48179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class </a:t>
            </a:r>
            <a:r>
              <a:rPr lang="en-US" sz="1800" dirty="0" err="1"/>
              <a:t>StackIter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const</a:t>
            </a:r>
            <a:r>
              <a:rPr lang="en-US" sz="1800" dirty="0"/>
              <a:t> Stack *</a:t>
            </a:r>
            <a:r>
              <a:rPr lang="en-US" sz="1800" dirty="0" err="1"/>
              <a:t>stk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index;</a:t>
            </a:r>
          </a:p>
          <a:p>
            <a:pPr marL="0" indent="0">
              <a:buNone/>
            </a:pPr>
            <a:r>
              <a:rPr lang="en-US" sz="1800" dirty="0"/>
              <a:t>  public: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StackIter</a:t>
            </a:r>
            <a:r>
              <a:rPr lang="en-US" sz="1800" dirty="0"/>
              <a:t>(</a:t>
            </a:r>
            <a:r>
              <a:rPr lang="en-US" sz="1800" dirty="0" err="1"/>
              <a:t>const</a:t>
            </a:r>
            <a:r>
              <a:rPr lang="en-US" sz="1800" dirty="0"/>
              <a:t> Stack *s) { </a:t>
            </a:r>
            <a:r>
              <a:rPr lang="en-US" sz="1800" dirty="0" err="1"/>
              <a:t>stk</a:t>
            </a:r>
            <a:r>
              <a:rPr lang="en-US" sz="1800" dirty="0"/>
              <a:t> = s; }</a:t>
            </a:r>
          </a:p>
          <a:p>
            <a:pPr marL="0" indent="0">
              <a:buNone/>
            </a:pPr>
            <a:r>
              <a:rPr lang="en-US" sz="1800" dirty="0"/>
              <a:t>    void first() { index = 0; }</a:t>
            </a:r>
          </a:p>
          <a:p>
            <a:pPr marL="0" indent="0">
              <a:buNone/>
            </a:pPr>
            <a:r>
              <a:rPr lang="en-US" sz="1800" dirty="0"/>
              <a:t>    void next() { index++; }</a:t>
            </a:r>
          </a:p>
          <a:p>
            <a:pPr marL="0" indent="0">
              <a:buNone/>
            </a:pPr>
            <a:r>
              <a:rPr lang="en-US" sz="1800" dirty="0"/>
              <a:t>    bool </a:t>
            </a:r>
            <a:r>
              <a:rPr lang="en-US" sz="1800" dirty="0" err="1"/>
              <a:t>isDone</a:t>
            </a:r>
            <a:r>
              <a:rPr lang="en-US" sz="1800" dirty="0"/>
              <a:t>() { return index == </a:t>
            </a:r>
            <a:r>
              <a:rPr lang="en-US" sz="1800" dirty="0" err="1"/>
              <a:t>stk</a:t>
            </a:r>
            <a:r>
              <a:rPr lang="en-US" sz="1800" dirty="0"/>
              <a:t>-&gt;</a:t>
            </a:r>
            <a:r>
              <a:rPr lang="en-US" sz="1800" dirty="0" err="1"/>
              <a:t>sp</a:t>
            </a:r>
            <a:r>
              <a:rPr lang="en-US" sz="1800" dirty="0"/>
              <a:t> + 1; }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currentItem</a:t>
            </a:r>
            <a:r>
              <a:rPr lang="en-US" sz="1800" dirty="0"/>
              <a:t>() {return </a:t>
            </a:r>
            <a:r>
              <a:rPr lang="en-US" sz="1800" dirty="0" err="1"/>
              <a:t>stk</a:t>
            </a:r>
            <a:r>
              <a:rPr lang="en-US" sz="1800" dirty="0"/>
              <a:t>-&gt;items[index]; }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06068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ru-RU" dirty="0"/>
              <a:t>Итератор</a:t>
            </a:r>
            <a:r>
              <a:rPr lang="en-US" dirty="0"/>
              <a:t> </a:t>
            </a:r>
            <a:r>
              <a:rPr lang="ru-RU" dirty="0"/>
              <a:t>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25563"/>
            <a:ext cx="7886700" cy="48179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bool operator == (Stack &amp;l, Stack &amp;r)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StackIter</a:t>
            </a:r>
            <a:r>
              <a:rPr lang="en-US" sz="1800" dirty="0"/>
              <a:t> *</a:t>
            </a:r>
            <a:r>
              <a:rPr lang="en-US" sz="1800" dirty="0" err="1"/>
              <a:t>itl</a:t>
            </a:r>
            <a:r>
              <a:rPr lang="en-US" sz="1800" dirty="0"/>
              <a:t> = </a:t>
            </a:r>
            <a:r>
              <a:rPr lang="en-US" sz="1800" dirty="0" err="1"/>
              <a:t>l.createIterator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StackIter</a:t>
            </a:r>
            <a:r>
              <a:rPr lang="en-US" sz="1800" dirty="0"/>
              <a:t> *</a:t>
            </a:r>
            <a:r>
              <a:rPr lang="en-US" sz="1800" dirty="0" err="1"/>
              <a:t>itr</a:t>
            </a:r>
            <a:r>
              <a:rPr lang="en-US" sz="1800" dirty="0"/>
              <a:t> = </a:t>
            </a:r>
            <a:r>
              <a:rPr lang="en-US" sz="1800" dirty="0" err="1"/>
              <a:t>r.createIterator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for (</a:t>
            </a:r>
            <a:r>
              <a:rPr lang="en-US" sz="1800" dirty="0" err="1"/>
              <a:t>itl</a:t>
            </a:r>
            <a:r>
              <a:rPr lang="en-US" sz="1800" dirty="0"/>
              <a:t>-&gt;first(), </a:t>
            </a:r>
            <a:r>
              <a:rPr lang="en-US" sz="1800" dirty="0" err="1"/>
              <a:t>itr</a:t>
            </a:r>
            <a:r>
              <a:rPr lang="en-US" sz="1800" dirty="0"/>
              <a:t>-&gt;first(); !</a:t>
            </a:r>
            <a:r>
              <a:rPr lang="en-US" sz="1800" dirty="0" err="1"/>
              <a:t>itl</a:t>
            </a:r>
            <a:r>
              <a:rPr lang="en-US" sz="1800" dirty="0"/>
              <a:t>-&gt;</a:t>
            </a:r>
            <a:r>
              <a:rPr lang="en-US" sz="1800" dirty="0" err="1"/>
              <a:t>isDone</a:t>
            </a:r>
            <a:r>
              <a:rPr lang="en-US" sz="1800" dirty="0"/>
              <a:t>(); </a:t>
            </a:r>
            <a:r>
              <a:rPr lang="en-US" sz="1800" dirty="0" err="1"/>
              <a:t>itl</a:t>
            </a:r>
            <a:r>
              <a:rPr lang="en-US" sz="1800" dirty="0"/>
              <a:t>-&gt;next(), </a:t>
            </a:r>
            <a:r>
              <a:rPr lang="en-US" sz="1800" dirty="0" err="1"/>
              <a:t>itr</a:t>
            </a:r>
            <a:r>
              <a:rPr lang="en-US" sz="1800" dirty="0"/>
              <a:t>-&gt;next())</a:t>
            </a:r>
          </a:p>
          <a:p>
            <a:pPr marL="0" indent="0">
              <a:buNone/>
            </a:pPr>
            <a:r>
              <a:rPr lang="en-US" sz="1800" dirty="0"/>
              <a:t>      if (</a:t>
            </a:r>
            <a:r>
              <a:rPr lang="en-US" sz="1800" dirty="0" err="1"/>
              <a:t>itl</a:t>
            </a:r>
            <a:r>
              <a:rPr lang="en-US" sz="1800" dirty="0"/>
              <a:t>-&gt;</a:t>
            </a:r>
            <a:r>
              <a:rPr lang="en-US" sz="1800" dirty="0" err="1"/>
              <a:t>currentItem</a:t>
            </a:r>
            <a:r>
              <a:rPr lang="en-US" sz="1800" dirty="0"/>
              <a:t>() != </a:t>
            </a:r>
            <a:r>
              <a:rPr lang="en-US" sz="1800" dirty="0" err="1"/>
              <a:t>itr</a:t>
            </a:r>
            <a:r>
              <a:rPr lang="en-US" sz="1800" dirty="0"/>
              <a:t>-&gt;</a:t>
            </a:r>
            <a:r>
              <a:rPr lang="en-US" sz="1800" dirty="0" err="1"/>
              <a:t>currentItem</a:t>
            </a:r>
            <a:r>
              <a:rPr lang="en-US" sz="1800" dirty="0"/>
              <a:t>()) break;</a:t>
            </a:r>
          </a:p>
          <a:p>
            <a:pPr marL="0" indent="0">
              <a:buNone/>
            </a:pPr>
            <a:r>
              <a:rPr lang="en-US" sz="1800" dirty="0"/>
              <a:t>  bool </a:t>
            </a:r>
            <a:r>
              <a:rPr lang="en-US" sz="1800" dirty="0" err="1"/>
              <a:t>ans</a:t>
            </a:r>
            <a:r>
              <a:rPr lang="en-US" sz="1800" dirty="0"/>
              <a:t> = </a:t>
            </a:r>
            <a:r>
              <a:rPr lang="en-US" sz="1800" dirty="0" err="1"/>
              <a:t>itl</a:t>
            </a:r>
            <a:r>
              <a:rPr lang="en-US" sz="1800" dirty="0"/>
              <a:t>-&gt;</a:t>
            </a:r>
            <a:r>
              <a:rPr lang="en-US" sz="1800" dirty="0" err="1"/>
              <a:t>isDone</a:t>
            </a:r>
            <a:r>
              <a:rPr lang="en-US" sz="1800" dirty="0"/>
              <a:t>() &amp;&amp; </a:t>
            </a:r>
            <a:r>
              <a:rPr lang="en-US" sz="1800" dirty="0" err="1"/>
              <a:t>itr</a:t>
            </a:r>
            <a:r>
              <a:rPr lang="en-US" sz="1800" dirty="0"/>
              <a:t>-&gt;</a:t>
            </a:r>
            <a:r>
              <a:rPr lang="en-US" sz="1800" dirty="0" err="1"/>
              <a:t>isDone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delete </a:t>
            </a:r>
            <a:r>
              <a:rPr lang="en-US" sz="1800" dirty="0" err="1"/>
              <a:t>itl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delete </a:t>
            </a:r>
            <a:r>
              <a:rPr lang="en-US" sz="1800" dirty="0" err="1"/>
              <a:t>itr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return </a:t>
            </a:r>
            <a:r>
              <a:rPr lang="en-US" sz="1800" dirty="0" err="1"/>
              <a:t>ans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58891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ru-RU" dirty="0"/>
              <a:t>Итератор</a:t>
            </a:r>
            <a:r>
              <a:rPr lang="en-US" dirty="0"/>
              <a:t> </a:t>
            </a:r>
            <a:r>
              <a:rPr lang="ru-RU" dirty="0"/>
              <a:t>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25563"/>
            <a:ext cx="7886700" cy="48179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Stack s1;</a:t>
            </a:r>
          </a:p>
          <a:p>
            <a:pPr marL="0" indent="0">
              <a:buNone/>
            </a:pPr>
            <a:r>
              <a:rPr lang="en-US" sz="1800" dirty="0"/>
              <a:t>  for 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= 1; </a:t>
            </a:r>
            <a:r>
              <a:rPr lang="en-US" sz="1800" dirty="0" err="1"/>
              <a:t>i</a:t>
            </a:r>
            <a:r>
              <a:rPr lang="en-US" sz="1800" dirty="0"/>
              <a:t> &lt; 5; </a:t>
            </a:r>
            <a:r>
              <a:rPr lang="en-US" sz="1800" dirty="0" err="1"/>
              <a:t>i</a:t>
            </a:r>
            <a:r>
              <a:rPr lang="en-US" sz="1800" dirty="0"/>
              <a:t>++) s1.push(</a:t>
            </a:r>
            <a:r>
              <a:rPr lang="en-US" sz="1800" dirty="0" err="1"/>
              <a:t>i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Stack s2(s1), s3(s1), s4(s1), s5(s1);</a:t>
            </a:r>
          </a:p>
          <a:p>
            <a:pPr marL="0" indent="0">
              <a:buNone/>
            </a:pPr>
            <a:r>
              <a:rPr lang="en-US" sz="1800" dirty="0"/>
              <a:t>  s3.pop();</a:t>
            </a:r>
          </a:p>
          <a:p>
            <a:pPr marL="0" indent="0">
              <a:buNone/>
            </a:pPr>
            <a:r>
              <a:rPr lang="en-US" sz="1800" dirty="0"/>
              <a:t>  s5.pop();</a:t>
            </a:r>
          </a:p>
          <a:p>
            <a:pPr marL="0" indent="0">
              <a:buNone/>
            </a:pPr>
            <a:r>
              <a:rPr lang="en-US" sz="1800" dirty="0"/>
              <a:t>  s4.push(2);</a:t>
            </a:r>
          </a:p>
          <a:p>
            <a:pPr marL="0" indent="0">
              <a:buNone/>
            </a:pPr>
            <a:r>
              <a:rPr lang="en-US" sz="1800" dirty="0"/>
              <a:t>  s5.push(9);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 &lt;&lt; "1 == 2 is " &lt;&lt; (s1 == s2)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 &lt;&lt; "1 == 3 is " &lt;&lt; (s1 == s3)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 &lt;&lt; "1 == 4 is " &lt;&lt; (s1 == s4)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 &lt;&lt; "1 == 5 is " &lt;&lt; (s1 == s5)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0E08E71-5B76-45EC-92F4-BBFEBCD5B62A}"/>
              </a:ext>
            </a:extLst>
          </p:cNvPr>
          <p:cNvSpPr/>
          <p:nvPr/>
        </p:nvSpPr>
        <p:spPr>
          <a:xfrm>
            <a:off x="7372350" y="2728006"/>
            <a:ext cx="15451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 == 2 is 1</a:t>
            </a:r>
          </a:p>
          <a:p>
            <a:r>
              <a:rPr lang="en-US" dirty="0"/>
              <a:t>1 == 3 is 0</a:t>
            </a:r>
          </a:p>
          <a:p>
            <a:r>
              <a:rPr lang="en-US" dirty="0"/>
              <a:t>1 == 4 is 0</a:t>
            </a:r>
          </a:p>
          <a:p>
            <a:r>
              <a:rPr lang="en-US" dirty="0"/>
              <a:t>1 == 5 is 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16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 – примечания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Итератор инкапсулирует алгоритм обхода и позволяет легко его изменять;</a:t>
            </a:r>
          </a:p>
          <a:p>
            <a:r>
              <a:rPr lang="ru-RU" dirty="0"/>
              <a:t>Итератор облегчает интерфейс агрегата;</a:t>
            </a:r>
          </a:p>
          <a:p>
            <a:r>
              <a:rPr lang="ru-RU" dirty="0"/>
              <a:t>На одном агрегате одновременно может работать несколько итераторов, т.к. состояние обхода инкапсулировано не в агрегате, а в итераторе;</a:t>
            </a:r>
          </a:p>
          <a:p>
            <a:r>
              <a:rPr lang="ru-RU" dirty="0"/>
              <a:t>Устойчивость итератора – способность корректной работы при изменении агрегата (очень дорого, обычно от этого отказываются).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690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Наблюдатель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9759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Назначение:</a:t>
            </a:r>
          </a:p>
          <a:p>
            <a:pPr lvl="1"/>
            <a:r>
              <a:rPr lang="ru-RU" dirty="0"/>
              <a:t>Определяет зависимость 1:М между объектами таким образом, что при изменении состояния одного объекта все зависящие от него объекты оповещаются об этом и автоматически обновляются (реагируют).</a:t>
            </a:r>
          </a:p>
          <a:p>
            <a:r>
              <a:rPr lang="ru-RU" dirty="0"/>
              <a:t>Применимость:</a:t>
            </a:r>
          </a:p>
          <a:p>
            <a:pPr lvl="1"/>
            <a:r>
              <a:rPr lang="ru-RU" dirty="0"/>
              <a:t>Если у абстракции есть несколько аспектов, зависящих друг от друга, инкапсуляция этих аспектов в разные объекты позволяет изменять и повторно использовать их независимо;</a:t>
            </a:r>
          </a:p>
          <a:p>
            <a:pPr lvl="1"/>
            <a:r>
              <a:rPr lang="ru-RU" dirty="0"/>
              <a:t>Когда при модификации одного объекта необходимо оповестить заранее неизвестное множество других объектов. </a:t>
            </a:r>
          </a:p>
          <a:p>
            <a:pPr lvl="1"/>
            <a:r>
              <a:rPr lang="ru-RU" dirty="0"/>
              <a:t>Когда уведомляющий объект ничего не знает об уведомляемых объектах.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42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Наблюдатель – структура  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198" y="2224216"/>
            <a:ext cx="7885152" cy="355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76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Наблюдатель – 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860" y="1598142"/>
            <a:ext cx="8033490" cy="423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0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Паттерны поведения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6648" y="1416909"/>
            <a:ext cx="7990703" cy="5441091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Паттерны, связанные с алгоритмами и распределением обязанностей между объектами.</a:t>
            </a:r>
          </a:p>
          <a:p>
            <a:r>
              <a:rPr lang="ru-RU" dirty="0"/>
              <a:t>Действуют на уровне:</a:t>
            </a:r>
          </a:p>
          <a:p>
            <a:pPr lvl="1"/>
            <a:r>
              <a:rPr lang="ru-RU" b="1" dirty="0"/>
              <a:t>Классов </a:t>
            </a:r>
            <a:r>
              <a:rPr lang="ru-RU" dirty="0"/>
              <a:t>- используют наследование чтобы распределить поведение между классами.</a:t>
            </a:r>
          </a:p>
          <a:p>
            <a:pPr lvl="1"/>
            <a:r>
              <a:rPr lang="ru-RU" b="1" dirty="0"/>
              <a:t>Объектов </a:t>
            </a:r>
            <a:r>
              <a:rPr lang="ru-RU" dirty="0"/>
              <a:t>– используют композицию объектов для организации их совместной работы</a:t>
            </a:r>
          </a:p>
          <a:p>
            <a:r>
              <a:rPr lang="ru-RU" dirty="0"/>
              <a:t>Паттерны:</a:t>
            </a:r>
          </a:p>
          <a:p>
            <a:pPr lvl="1"/>
            <a:r>
              <a:rPr lang="ru-RU" b="1" dirty="0"/>
              <a:t>Шаблонный метод (</a:t>
            </a:r>
            <a:r>
              <a:rPr lang="en-US" b="1" dirty="0"/>
              <a:t>Template Method)</a:t>
            </a:r>
            <a:r>
              <a:rPr lang="ru-RU" dirty="0"/>
              <a:t> – пошаговое определение алгоритма в подклассах;</a:t>
            </a:r>
            <a:endParaRPr lang="en-US" dirty="0"/>
          </a:p>
          <a:p>
            <a:pPr lvl="1"/>
            <a:r>
              <a:rPr lang="ru-RU" b="1" dirty="0"/>
              <a:t>Итератор (</a:t>
            </a:r>
            <a:r>
              <a:rPr lang="en-US" b="1" dirty="0"/>
              <a:t>Iterator)</a:t>
            </a:r>
            <a:r>
              <a:rPr lang="ru-RU" dirty="0"/>
              <a:t> – абстрагирует перебор объектов в контейнере;</a:t>
            </a:r>
            <a:endParaRPr lang="en-US" dirty="0"/>
          </a:p>
          <a:p>
            <a:pPr lvl="1"/>
            <a:r>
              <a:rPr lang="ru-RU" b="1" dirty="0"/>
              <a:t>Наблюдатель (</a:t>
            </a:r>
            <a:r>
              <a:rPr lang="en-US" b="1" dirty="0"/>
              <a:t>Observer)</a:t>
            </a:r>
            <a:r>
              <a:rPr lang="ru-RU" dirty="0"/>
              <a:t> – управляет зависимостями между объектами через события.</a:t>
            </a:r>
            <a:endParaRPr lang="en-US" dirty="0"/>
          </a:p>
          <a:p>
            <a:pPr lvl="1"/>
            <a:r>
              <a:rPr lang="ru-RU" b="1" dirty="0"/>
              <a:t>Цепочка обязанностей (</a:t>
            </a:r>
            <a:r>
              <a:rPr lang="en-US" b="1" dirty="0"/>
              <a:t>Chain of Responsibility)</a:t>
            </a:r>
            <a:r>
              <a:rPr lang="en-US" dirty="0"/>
              <a:t> – </a:t>
            </a:r>
            <a:r>
              <a:rPr lang="ru-RU" dirty="0"/>
              <a:t>уменьшает степень связанности классов, посылая запросы не напрямую, а по цепочке кандидатов;</a:t>
            </a:r>
            <a:endParaRPr lang="en-US" dirty="0"/>
          </a:p>
          <a:p>
            <a:pPr lvl="1"/>
            <a:r>
              <a:rPr lang="ru-RU" b="1" dirty="0"/>
              <a:t>Посредник (</a:t>
            </a:r>
            <a:r>
              <a:rPr lang="en-US" b="1" dirty="0"/>
              <a:t>Mediator)</a:t>
            </a:r>
            <a:r>
              <a:rPr lang="ru-RU" dirty="0"/>
              <a:t> – уменьшает связанность классов через косвенные ссылки;</a:t>
            </a:r>
            <a:endParaRPr lang="en-US" dirty="0"/>
          </a:p>
          <a:p>
            <a:pPr lvl="1"/>
            <a:r>
              <a:rPr lang="ru-RU" b="1" dirty="0"/>
              <a:t>Команда (</a:t>
            </a:r>
            <a:r>
              <a:rPr lang="en-US" b="1" dirty="0"/>
              <a:t>Command)</a:t>
            </a:r>
            <a:r>
              <a:rPr lang="ru-RU" dirty="0"/>
              <a:t> – инкапсулирует запрос в виде объекта, который можно передавать, хранить и т.п.;</a:t>
            </a:r>
            <a:endParaRPr lang="en-US" dirty="0"/>
          </a:p>
          <a:p>
            <a:pPr lvl="1"/>
            <a:r>
              <a:rPr lang="ru-RU" b="1" dirty="0"/>
              <a:t>Состояние </a:t>
            </a:r>
            <a:r>
              <a:rPr lang="en-US" b="1" dirty="0"/>
              <a:t>(State</a:t>
            </a:r>
            <a:r>
              <a:rPr lang="ru-RU" b="1" dirty="0"/>
              <a:t>)</a:t>
            </a:r>
            <a:r>
              <a:rPr lang="ru-RU" dirty="0"/>
              <a:t> - инкапсулирует состояние объекта так, что его изменение меняет поведение;</a:t>
            </a:r>
          </a:p>
          <a:p>
            <a:pPr lvl="1"/>
            <a:r>
              <a:rPr lang="ru-RU" b="1" dirty="0"/>
              <a:t>Стратегия (</a:t>
            </a:r>
            <a:r>
              <a:rPr lang="en-US" b="1" dirty="0"/>
              <a:t>Strategy)</a:t>
            </a:r>
            <a:r>
              <a:rPr lang="ru-RU" dirty="0"/>
              <a:t> – инкапсулирует алгоритм объекта, обеспечивая его хранение и замену;</a:t>
            </a:r>
            <a:endParaRPr lang="en-US" dirty="0"/>
          </a:p>
          <a:p>
            <a:pPr lvl="1"/>
            <a:r>
              <a:rPr lang="ru-RU" b="1" dirty="0"/>
              <a:t>Хранитель (</a:t>
            </a:r>
            <a:r>
              <a:rPr lang="en-US" b="1" dirty="0"/>
              <a:t>Memento)</a:t>
            </a:r>
            <a:r>
              <a:rPr lang="ru-RU" b="1" dirty="0"/>
              <a:t> </a:t>
            </a:r>
            <a:r>
              <a:rPr lang="ru-RU" dirty="0"/>
              <a:t>– выносит во внешний объект внутренне состояние объекта;</a:t>
            </a:r>
            <a:endParaRPr lang="en-US" dirty="0"/>
          </a:p>
          <a:p>
            <a:pPr lvl="1"/>
            <a:r>
              <a:rPr lang="ru-RU" b="1" dirty="0"/>
              <a:t>Посетитель (</a:t>
            </a:r>
            <a:r>
              <a:rPr lang="en-US" b="1" dirty="0"/>
              <a:t>Visitor)</a:t>
            </a:r>
            <a:r>
              <a:rPr lang="ru-RU" dirty="0"/>
              <a:t> – инкапсулирует поведение, которое иначе пришлось бы распределять между классами;</a:t>
            </a:r>
            <a:endParaRPr lang="en-US" dirty="0"/>
          </a:p>
          <a:p>
            <a:pPr lvl="1"/>
            <a:r>
              <a:rPr lang="ru-RU" b="1" dirty="0"/>
              <a:t>Интерпретатор (</a:t>
            </a:r>
            <a:r>
              <a:rPr lang="en-US" b="1" dirty="0"/>
              <a:t>Interpreter)</a:t>
            </a:r>
            <a:r>
              <a:rPr lang="ru-RU" dirty="0"/>
              <a:t> – реализует грамматику языка в виде иерархии классов и реализует интерпретатор как последовательность операций над этими классами;</a:t>
            </a:r>
            <a:endParaRPr lang="en-US" dirty="0"/>
          </a:p>
          <a:p>
            <a:pPr lvl="1"/>
            <a:endParaRPr lang="ru-RU" dirty="0"/>
          </a:p>
          <a:p>
            <a:endParaRPr lang="ru-RU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48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Наблюдатель – пример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028" y="1837038"/>
            <a:ext cx="7888322" cy="432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32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5596" y="0"/>
            <a:ext cx="5788404" cy="1325563"/>
          </a:xfrm>
        </p:spPr>
        <p:txBody>
          <a:bodyPr/>
          <a:lstStyle/>
          <a:p>
            <a:r>
              <a:rPr lang="ru-RU" dirty="0"/>
              <a:t>Наблюдатель</a:t>
            </a:r>
            <a:r>
              <a:rPr lang="en-US" dirty="0"/>
              <a:t> </a:t>
            </a:r>
            <a:r>
              <a:rPr lang="ru-RU" dirty="0"/>
              <a:t>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555873"/>
            <a:ext cx="4446165" cy="5532437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1800" dirty="0"/>
              <a:t>class Subject {</a:t>
            </a:r>
          </a:p>
          <a:p>
            <a:pPr marL="0" indent="0">
              <a:buNone/>
            </a:pPr>
            <a:r>
              <a:rPr lang="en-US" sz="1800" dirty="0"/>
              <a:t>    vector &lt; class Observer * &gt; views; 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value;</a:t>
            </a:r>
          </a:p>
          <a:p>
            <a:pPr marL="0" indent="0">
              <a:buNone/>
            </a:pPr>
            <a:r>
              <a:rPr lang="en-US" sz="1800" dirty="0"/>
              <a:t>  public:</a:t>
            </a:r>
          </a:p>
          <a:p>
            <a:pPr marL="0" indent="0">
              <a:buNone/>
            </a:pPr>
            <a:r>
              <a:rPr lang="en-US" sz="1800" dirty="0"/>
              <a:t>    void attach(Observer *</a:t>
            </a:r>
            <a:r>
              <a:rPr lang="en-US" sz="1800" dirty="0" err="1"/>
              <a:t>obs</a:t>
            </a:r>
            <a:r>
              <a:rPr lang="en-US" sz="1800" dirty="0"/>
              <a:t>) { 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views.push_back</a:t>
            </a:r>
            <a:r>
              <a:rPr lang="en-US" sz="1800" dirty="0"/>
              <a:t>(</a:t>
            </a:r>
            <a:r>
              <a:rPr lang="en-US" sz="1800" dirty="0" err="1"/>
              <a:t>obs</a:t>
            </a:r>
            <a:r>
              <a:rPr lang="en-US" sz="1800" dirty="0"/>
              <a:t>); 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    void </a:t>
            </a:r>
            <a:r>
              <a:rPr lang="en-US" sz="1800" dirty="0" err="1"/>
              <a:t>setVal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val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       value = </a:t>
            </a:r>
            <a:r>
              <a:rPr lang="en-US" sz="1800" dirty="0" err="1"/>
              <a:t>val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    notify();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getVal</a:t>
            </a:r>
            <a:r>
              <a:rPr lang="en-US" sz="1800" dirty="0"/>
              <a:t>() { return value; }</a:t>
            </a:r>
          </a:p>
          <a:p>
            <a:pPr marL="0" indent="0">
              <a:buNone/>
            </a:pPr>
            <a:r>
              <a:rPr lang="en-US" sz="1800" dirty="0"/>
              <a:t>    void notify() {</a:t>
            </a:r>
          </a:p>
          <a:p>
            <a:pPr marL="0" indent="0">
              <a:buNone/>
            </a:pPr>
            <a:r>
              <a:rPr lang="en-US" sz="1800" dirty="0"/>
              <a:t>        for 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</a:t>
            </a:r>
            <a:r>
              <a:rPr lang="en-US" sz="1800" dirty="0" err="1"/>
              <a:t>views.size</a:t>
            </a:r>
            <a:r>
              <a:rPr lang="en-US" sz="1800" dirty="0"/>
              <a:t>(); </a:t>
            </a:r>
            <a:r>
              <a:rPr lang="en-US" sz="1800" dirty="0" err="1"/>
              <a:t>i</a:t>
            </a:r>
            <a:r>
              <a:rPr lang="en-US" sz="1800" dirty="0"/>
              <a:t>++)</a:t>
            </a:r>
          </a:p>
          <a:p>
            <a:pPr marL="0" indent="0">
              <a:buNone/>
            </a:pPr>
            <a:r>
              <a:rPr lang="en-US" sz="1800" dirty="0"/>
              <a:t>            views[</a:t>
            </a:r>
            <a:r>
              <a:rPr lang="en-US" sz="1800" dirty="0" err="1"/>
              <a:t>i</a:t>
            </a:r>
            <a:r>
              <a:rPr lang="en-US" sz="1800" dirty="0"/>
              <a:t>]-&gt;update();</a:t>
            </a:r>
          </a:p>
          <a:p>
            <a:pPr marL="0" indent="0">
              <a:buNone/>
            </a:pPr>
            <a:r>
              <a:rPr lang="en-US" sz="1800" dirty="0"/>
              <a:t>    };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F0CB28C8-2031-44E5-9136-3224542E1326}"/>
              </a:ext>
            </a:extLst>
          </p:cNvPr>
          <p:cNvSpPr txBox="1">
            <a:spLocks/>
          </p:cNvSpPr>
          <p:nvPr/>
        </p:nvSpPr>
        <p:spPr>
          <a:xfrm>
            <a:off x="5108895" y="1325563"/>
            <a:ext cx="4144162" cy="323804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class Observer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Subject *model;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denom</a:t>
            </a:r>
            <a:r>
              <a:rPr lang="en-US" sz="18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public: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Observer(Subject *mod, </a:t>
            </a:r>
            <a:r>
              <a:rPr lang="en-US" sz="1800" dirty="0" err="1"/>
              <a:t>int</a:t>
            </a:r>
            <a:r>
              <a:rPr lang="en-US" sz="1800" dirty="0"/>
              <a:t> div)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    model = mod;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    </a:t>
            </a:r>
            <a:r>
              <a:rPr lang="en-US" sz="1800" dirty="0" err="1"/>
              <a:t>denom</a:t>
            </a:r>
            <a:r>
              <a:rPr lang="en-US" sz="1800" dirty="0"/>
              <a:t> = div;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    model-&gt;attach(this);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virtual void update()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protected: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Subject *</a:t>
            </a:r>
            <a:r>
              <a:rPr lang="en-US" sz="1800" dirty="0" err="1"/>
              <a:t>getSubject</a:t>
            </a:r>
            <a:r>
              <a:rPr lang="en-US" sz="1800" dirty="0"/>
              <a:t>() { return model;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getDivisor</a:t>
            </a:r>
            <a:r>
              <a:rPr lang="en-US" sz="1800" dirty="0"/>
              <a:t>() { return </a:t>
            </a:r>
            <a:r>
              <a:rPr lang="en-US" sz="1800" dirty="0" err="1"/>
              <a:t>denom</a:t>
            </a:r>
            <a:r>
              <a:rPr lang="en-US" sz="1800" dirty="0"/>
              <a:t>;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40451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5597" y="0"/>
            <a:ext cx="5788404" cy="1325563"/>
          </a:xfrm>
        </p:spPr>
        <p:txBody>
          <a:bodyPr/>
          <a:lstStyle/>
          <a:p>
            <a:r>
              <a:rPr lang="ru-RU" dirty="0"/>
              <a:t>Наблюдатель</a:t>
            </a:r>
            <a:r>
              <a:rPr lang="en-US" dirty="0"/>
              <a:t> </a:t>
            </a:r>
            <a:r>
              <a:rPr lang="ru-RU" dirty="0"/>
              <a:t>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6662" y="897724"/>
            <a:ext cx="7810675" cy="3238048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1800" dirty="0"/>
              <a:t>class </a:t>
            </a:r>
            <a:r>
              <a:rPr lang="en-US" sz="1800" dirty="0" err="1"/>
              <a:t>DivObserver</a:t>
            </a:r>
            <a:r>
              <a:rPr lang="en-US" sz="1800" dirty="0"/>
              <a:t>: public Observer {</a:t>
            </a:r>
          </a:p>
          <a:p>
            <a:pPr marL="0" indent="0">
              <a:buNone/>
            </a:pPr>
            <a:r>
              <a:rPr lang="en-US" sz="1800" dirty="0"/>
              <a:t>  public: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DivObserver</a:t>
            </a:r>
            <a:r>
              <a:rPr lang="en-US" sz="1800" dirty="0"/>
              <a:t>(Subject *mod, </a:t>
            </a:r>
            <a:r>
              <a:rPr lang="en-US" sz="1800" dirty="0" err="1"/>
              <a:t>int</a:t>
            </a:r>
            <a:r>
              <a:rPr lang="en-US" sz="1800" dirty="0"/>
              <a:t> div): Observer(mod, div){}</a:t>
            </a:r>
          </a:p>
          <a:p>
            <a:pPr marL="0" indent="0">
              <a:buNone/>
            </a:pPr>
            <a:r>
              <a:rPr lang="en-US" sz="1800" dirty="0"/>
              <a:t>    void update() {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int</a:t>
            </a:r>
            <a:r>
              <a:rPr lang="en-US" sz="1800" dirty="0"/>
              <a:t> v = </a:t>
            </a:r>
            <a:r>
              <a:rPr lang="en-US" sz="1800" dirty="0" err="1"/>
              <a:t>getSubject</a:t>
            </a:r>
            <a:r>
              <a:rPr lang="en-US" sz="1800" dirty="0"/>
              <a:t>()-&gt;</a:t>
            </a:r>
            <a:r>
              <a:rPr lang="en-US" sz="1800" dirty="0" err="1"/>
              <a:t>getVal</a:t>
            </a:r>
            <a:r>
              <a:rPr lang="en-US" sz="1800" dirty="0"/>
              <a:t>(), d = </a:t>
            </a:r>
            <a:r>
              <a:rPr lang="en-US" sz="1800" dirty="0" err="1"/>
              <a:t>getDivisor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cout</a:t>
            </a:r>
            <a:r>
              <a:rPr lang="en-US" sz="1800" dirty="0"/>
              <a:t> &lt;&lt; v &lt;&lt; " div " &lt;&lt; d &lt;&lt; " is " &lt;&lt; v / d &lt;&lt; '\n';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  <a:p>
            <a:pPr marL="0" indent="0">
              <a:buNone/>
            </a:pPr>
            <a:r>
              <a:rPr lang="en-US" sz="1800" dirty="0"/>
              <a:t>class </a:t>
            </a:r>
            <a:r>
              <a:rPr lang="en-US" sz="1800" dirty="0" err="1"/>
              <a:t>ModObserver</a:t>
            </a:r>
            <a:r>
              <a:rPr lang="en-US" sz="1800" dirty="0"/>
              <a:t>: public Observer {</a:t>
            </a:r>
          </a:p>
          <a:p>
            <a:pPr marL="0" indent="0">
              <a:buNone/>
            </a:pPr>
            <a:r>
              <a:rPr lang="en-US" sz="1800" dirty="0"/>
              <a:t>  public: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ModObserver</a:t>
            </a:r>
            <a:r>
              <a:rPr lang="en-US" sz="1800" dirty="0"/>
              <a:t>(Subject *mod, </a:t>
            </a:r>
            <a:r>
              <a:rPr lang="en-US" sz="1800" dirty="0" err="1"/>
              <a:t>int</a:t>
            </a:r>
            <a:r>
              <a:rPr lang="en-US" sz="1800" dirty="0"/>
              <a:t> div): Observer(mod, div){}</a:t>
            </a:r>
          </a:p>
          <a:p>
            <a:pPr marL="0" indent="0">
              <a:buNone/>
            </a:pPr>
            <a:r>
              <a:rPr lang="en-US" sz="1800" dirty="0"/>
              <a:t>    void update() {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int</a:t>
            </a:r>
            <a:r>
              <a:rPr lang="en-US" sz="1800" dirty="0"/>
              <a:t> v = </a:t>
            </a:r>
            <a:r>
              <a:rPr lang="en-US" sz="1800" dirty="0" err="1"/>
              <a:t>getSubject</a:t>
            </a:r>
            <a:r>
              <a:rPr lang="en-US" sz="1800" dirty="0"/>
              <a:t>()-&gt;</a:t>
            </a:r>
            <a:r>
              <a:rPr lang="en-US" sz="1800" dirty="0" err="1"/>
              <a:t>getVal</a:t>
            </a:r>
            <a:r>
              <a:rPr lang="en-US" sz="1800" dirty="0"/>
              <a:t>(), d = </a:t>
            </a:r>
            <a:r>
              <a:rPr lang="en-US" sz="1800" dirty="0" err="1"/>
              <a:t>getDivisor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cout</a:t>
            </a:r>
            <a:r>
              <a:rPr lang="en-US" sz="1800" dirty="0"/>
              <a:t> &lt;&lt; v &lt;&lt; " mod " &lt;&lt; d &lt;&lt; " is " &lt;&lt; v % d &lt;&lt; '\n';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50747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5597" y="0"/>
            <a:ext cx="5788404" cy="1325563"/>
          </a:xfrm>
        </p:spPr>
        <p:txBody>
          <a:bodyPr/>
          <a:lstStyle/>
          <a:p>
            <a:r>
              <a:rPr lang="ru-RU" dirty="0"/>
              <a:t>Наблюдатель</a:t>
            </a:r>
            <a:r>
              <a:rPr lang="en-US" dirty="0"/>
              <a:t> </a:t>
            </a:r>
            <a:r>
              <a:rPr lang="ru-RU" dirty="0"/>
              <a:t>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6662" y="1711455"/>
            <a:ext cx="7810675" cy="4328617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main() {</a:t>
            </a:r>
          </a:p>
          <a:p>
            <a:pPr marL="0" indent="0">
              <a:buNone/>
            </a:pPr>
            <a:r>
              <a:rPr lang="en-US" sz="1800" dirty="0"/>
              <a:t>  Subject subj;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DivObserver</a:t>
            </a:r>
            <a:r>
              <a:rPr lang="en-US" sz="1800" dirty="0"/>
              <a:t> divObs1(&amp;subj, 4);  //</a:t>
            </a:r>
            <a:r>
              <a:rPr lang="ru-RU" sz="1800" dirty="0"/>
              <a:t>создадим набор наблюдателей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DivObserver</a:t>
            </a:r>
            <a:r>
              <a:rPr lang="en-US" sz="1800" dirty="0"/>
              <a:t> divObs2(&amp;subj, 3); 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ModObserver</a:t>
            </a:r>
            <a:r>
              <a:rPr lang="en-US" sz="1800" dirty="0"/>
              <a:t> modObs3(&amp;subj, 3);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subj.setVal</a:t>
            </a:r>
            <a:r>
              <a:rPr lang="en-US" sz="1800" dirty="0"/>
              <a:t>(14);</a:t>
            </a:r>
            <a:r>
              <a:rPr lang="ru-RU" sz="1800" dirty="0"/>
              <a:t> </a:t>
            </a:r>
            <a:r>
              <a:rPr lang="en-US" sz="1800" dirty="0"/>
              <a:t>//</a:t>
            </a:r>
            <a:r>
              <a:rPr lang="ru-RU" sz="1800" dirty="0"/>
              <a:t>изменим наблюдаемый объект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}</a:t>
            </a: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nl-NL" sz="1800" dirty="0"/>
              <a:t>14 div 4 is 3</a:t>
            </a:r>
          </a:p>
          <a:p>
            <a:pPr marL="0" indent="0">
              <a:buNone/>
            </a:pPr>
            <a:r>
              <a:rPr lang="nl-NL" sz="1800" dirty="0"/>
              <a:t>14 div 3 is 4</a:t>
            </a:r>
          </a:p>
          <a:p>
            <a:pPr marL="0" indent="0">
              <a:buNone/>
            </a:pPr>
            <a:r>
              <a:rPr lang="nl-NL" sz="1800" dirty="0"/>
              <a:t>14 mod 3 is 2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23831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Наблюдатель – примечания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Абстрактная связанность субъекта и наблюдателя – субъекту неизвестны конкретные классы наблюдателей;</a:t>
            </a:r>
          </a:p>
          <a:p>
            <a:r>
              <a:rPr lang="ru-RU" dirty="0"/>
              <a:t>Поддержка широковещательной коммуникации – субъект может уведомлять любое количество наблюдателей;</a:t>
            </a:r>
          </a:p>
          <a:p>
            <a:r>
              <a:rPr lang="ru-RU" dirty="0"/>
              <a:t>Неожиданные обновления – т.к. заранее неизвестно количество реагирующих объектов, и характер этой реакции, возможны сюрпризы. </a:t>
            </a:r>
          </a:p>
          <a:p>
            <a:r>
              <a:rPr lang="ru-RU" dirty="0"/>
              <a:t>Возможность передачи информации (например, через </a:t>
            </a:r>
            <a:r>
              <a:rPr lang="en-US" dirty="0" err="1"/>
              <a:t>EventArgs</a:t>
            </a:r>
            <a:r>
              <a:rPr lang="en-US" dirty="0"/>
              <a:t>) </a:t>
            </a:r>
            <a:r>
              <a:rPr lang="ru-RU" dirty="0"/>
              <a:t>непосредственно при нотификации</a:t>
            </a:r>
            <a:r>
              <a:rPr lang="en-US" dirty="0"/>
              <a:t> (push-</a:t>
            </a:r>
            <a:r>
              <a:rPr lang="ru-RU" dirty="0"/>
              <a:t>модель</a:t>
            </a:r>
            <a:r>
              <a:rPr lang="en-US" dirty="0"/>
              <a:t>)</a:t>
            </a:r>
            <a:r>
              <a:rPr lang="ru-RU" dirty="0"/>
              <a:t>, вместо получения состояния отдельным вызовом</a:t>
            </a:r>
            <a:r>
              <a:rPr lang="en-US" dirty="0"/>
              <a:t> (pull-</a:t>
            </a:r>
            <a:r>
              <a:rPr lang="ru-RU" dirty="0"/>
              <a:t>модель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Необходимость отписки от наблюдения перед удалением наблюдателя.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1537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Цепочка обязанностей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16364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Назначение:</a:t>
            </a:r>
          </a:p>
          <a:p>
            <a:pPr lvl="1"/>
            <a:r>
              <a:rPr lang="ru-RU" dirty="0"/>
              <a:t>Позволяет избежать привязки отправителя запроса к его получателю, давая шанс обработать запрос нескольким объектам. </a:t>
            </a:r>
          </a:p>
          <a:p>
            <a:pPr lvl="1"/>
            <a:r>
              <a:rPr lang="ru-RU" dirty="0"/>
              <a:t>Связывает объекты-получатели в цепочку и передает запрос вдоль этой цепочки пока его не обработают</a:t>
            </a:r>
          </a:p>
          <a:p>
            <a:r>
              <a:rPr lang="ru-RU" dirty="0"/>
              <a:t>Применимость:</a:t>
            </a:r>
          </a:p>
          <a:p>
            <a:pPr lvl="1"/>
            <a:r>
              <a:rPr lang="ru-RU" dirty="0"/>
              <a:t>Есть более одного объекта, способного обработать запрос, причем нужный обработчик заранее неизвестен и должен быть найден в процессе обработки</a:t>
            </a:r>
          </a:p>
          <a:p>
            <a:pPr lvl="1"/>
            <a:r>
              <a:rPr lang="ru-RU" dirty="0"/>
              <a:t>Необходимо отправить запрос одному из нескольких объектов, не указывая, кому именно</a:t>
            </a:r>
          </a:p>
          <a:p>
            <a:pPr lvl="1"/>
            <a:r>
              <a:rPr lang="ru-RU" dirty="0"/>
              <a:t>Набор объектов-обработчиков должен задаваться динамически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43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367069" cy="1325563"/>
          </a:xfrm>
        </p:spPr>
        <p:txBody>
          <a:bodyPr/>
          <a:lstStyle/>
          <a:p>
            <a:r>
              <a:rPr lang="ru-RU" dirty="0"/>
              <a:t>Цепочка обязанностей – структура  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1049" y="1287036"/>
            <a:ext cx="6063048" cy="34932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049" y="5318648"/>
            <a:ext cx="6268751" cy="96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25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Цепочка обязанностей – 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999" y="2100649"/>
            <a:ext cx="8103934" cy="370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41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Цепочка обязанностей – пример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622" y="1406637"/>
            <a:ext cx="6584755" cy="2212719"/>
          </a:xfrm>
          <a:prstGeom prst="rect">
            <a:avLst/>
          </a:prstGeom>
        </p:spPr>
      </p:pic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2251" y="3887240"/>
            <a:ext cx="5219496" cy="248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19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ru-RU" dirty="0"/>
              <a:t>Цепочка обязанностей 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4092" y="1107449"/>
            <a:ext cx="8599240" cy="48179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class Approver</a:t>
            </a:r>
            <a:r>
              <a:rPr lang="ru-RU" sz="1800" dirty="0"/>
              <a:t> </a:t>
            </a:r>
            <a:r>
              <a:rPr lang="en-US" sz="1800" dirty="0"/>
              <a:t>//Handler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Approver *next; // </a:t>
            </a:r>
            <a:r>
              <a:rPr lang="ru-RU" sz="1800" dirty="0"/>
              <a:t>указатель на следующего в цепочке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public:</a:t>
            </a:r>
          </a:p>
          <a:p>
            <a:pPr marL="0" indent="0">
              <a:buNone/>
            </a:pPr>
            <a:r>
              <a:rPr lang="en-US" sz="1800" dirty="0"/>
              <a:t>    Approver() { next = 0; }</a:t>
            </a:r>
          </a:p>
          <a:p>
            <a:pPr marL="0" indent="0">
              <a:buNone/>
            </a:pPr>
            <a:r>
              <a:rPr lang="en-US" sz="1800" dirty="0"/>
              <a:t>    void </a:t>
            </a:r>
            <a:r>
              <a:rPr lang="en-US" sz="1800" dirty="0" err="1"/>
              <a:t>setNext</a:t>
            </a:r>
            <a:r>
              <a:rPr lang="en-US" sz="1800" dirty="0"/>
              <a:t>(Approver *n) { next = n; }</a:t>
            </a:r>
          </a:p>
          <a:p>
            <a:pPr marL="0" indent="0">
              <a:buNone/>
            </a:pPr>
            <a:r>
              <a:rPr lang="en-US" sz="1800" dirty="0"/>
              <a:t>    void add(Approver *n) {</a:t>
            </a:r>
          </a:p>
          <a:p>
            <a:pPr marL="0" indent="0">
              <a:buNone/>
            </a:pPr>
            <a:r>
              <a:rPr lang="en-US" sz="1800" dirty="0"/>
              <a:t>        if (next)</a:t>
            </a:r>
          </a:p>
          <a:p>
            <a:pPr marL="0" indent="0">
              <a:buNone/>
            </a:pPr>
            <a:r>
              <a:rPr lang="en-US" sz="1800" dirty="0"/>
              <a:t>          next-&gt;add(n);</a:t>
            </a:r>
          </a:p>
          <a:p>
            <a:pPr marL="0" indent="0">
              <a:buNone/>
            </a:pPr>
            <a:r>
              <a:rPr lang="en-US" sz="1800" dirty="0"/>
              <a:t>        else</a:t>
            </a:r>
          </a:p>
          <a:p>
            <a:pPr marL="0" indent="0">
              <a:buNone/>
            </a:pPr>
            <a:r>
              <a:rPr lang="en-US" sz="1800" dirty="0"/>
              <a:t>          next = n;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    virtual void approve(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) { next-&gt;approve(</a:t>
            </a:r>
            <a:r>
              <a:rPr lang="en-US" sz="1800" dirty="0" err="1"/>
              <a:t>i</a:t>
            </a:r>
            <a:r>
              <a:rPr lang="en-US" sz="1800" dirty="0"/>
              <a:t>); } //</a:t>
            </a:r>
            <a:r>
              <a:rPr lang="ru-RU" sz="1800" dirty="0"/>
              <a:t>Базовый класс всегда делегирует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0419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Шаблонный метод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Назначение:</a:t>
            </a:r>
          </a:p>
          <a:p>
            <a:pPr lvl="1"/>
            <a:r>
              <a:rPr lang="ru-RU" dirty="0"/>
              <a:t>Определяет основу алгоритма и позволяет подклассам переопределить некоторые шаги алгоритма, не изменяя структуру в целом. </a:t>
            </a:r>
          </a:p>
          <a:p>
            <a:r>
              <a:rPr lang="ru-RU" dirty="0"/>
              <a:t>Применимость:</a:t>
            </a:r>
          </a:p>
          <a:p>
            <a:pPr lvl="1"/>
            <a:r>
              <a:rPr lang="ru-RU" dirty="0"/>
              <a:t>Чтобы однократно использовать инвариантные части алгоритма, оставляя реализацию изменяющегося поведения на усмотрение подклассов;</a:t>
            </a:r>
          </a:p>
          <a:p>
            <a:pPr lvl="1"/>
            <a:r>
              <a:rPr lang="ru-RU" dirty="0"/>
              <a:t>Когда нужно вычленить и локализовать в одном классе поведение, общее для всех подклассов;</a:t>
            </a:r>
          </a:p>
          <a:p>
            <a:pPr lvl="1"/>
            <a:r>
              <a:rPr lang="ru-RU" dirty="0"/>
              <a:t>Для управления расширениями подклассов – можно определить шаблонный метод так, чтобы он вызывал операции-зацепки (</a:t>
            </a:r>
            <a:r>
              <a:rPr lang="en-US" dirty="0"/>
              <a:t>hooks) </a:t>
            </a:r>
            <a:r>
              <a:rPr lang="ru-RU" dirty="0"/>
              <a:t>в определенных точках, расширяя поведение именно в этих точках.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955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ru-RU" dirty="0"/>
              <a:t>Цепочка обязанностей 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0202" y="1325563"/>
            <a:ext cx="8599240" cy="48179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class Manager: public Approver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public:</a:t>
            </a:r>
          </a:p>
          <a:p>
            <a:pPr marL="0" indent="0">
              <a:buNone/>
            </a:pPr>
            <a:r>
              <a:rPr lang="en-US" sz="1800" dirty="0"/>
              <a:t>    void approve(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{</a:t>
            </a:r>
          </a:p>
          <a:p>
            <a:pPr marL="0" indent="0">
              <a:buNone/>
            </a:pPr>
            <a:r>
              <a:rPr lang="en-US" sz="1800" dirty="0"/>
              <a:t>        if (</a:t>
            </a:r>
            <a:r>
              <a:rPr lang="en-US" sz="1800" dirty="0" err="1"/>
              <a:t>i</a:t>
            </a:r>
            <a:r>
              <a:rPr lang="en-US" sz="1800" dirty="0"/>
              <a:t> &gt; 10000) {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cout</a:t>
            </a:r>
            <a:r>
              <a:rPr lang="en-US" sz="1800" dirty="0"/>
              <a:t> &lt;&lt; "</a:t>
            </a:r>
            <a:r>
              <a:rPr lang="ru-RU" sz="1800" dirty="0"/>
              <a:t>Менеджер не  может утвердить сумму " &lt;&lt; </a:t>
            </a:r>
            <a:r>
              <a:rPr lang="en-US" sz="1800" dirty="0" err="1"/>
              <a:t>i</a:t>
            </a:r>
            <a:r>
              <a:rPr lang="en-US" sz="1800" dirty="0"/>
              <a:t> &lt;&lt; ", </a:t>
            </a:r>
            <a:r>
              <a:rPr lang="ru-RU" sz="1800" dirty="0"/>
              <a:t>передает выше.  ";</a:t>
            </a:r>
          </a:p>
          <a:p>
            <a:pPr marL="0" indent="0">
              <a:buNone/>
            </a:pPr>
            <a:r>
              <a:rPr lang="ru-RU" sz="1800" dirty="0"/>
              <a:t>            </a:t>
            </a:r>
            <a:r>
              <a:rPr lang="en-US" sz="1800" dirty="0"/>
              <a:t>Approver::approve(</a:t>
            </a:r>
            <a:r>
              <a:rPr lang="en-US" sz="1800" dirty="0" err="1"/>
              <a:t>i</a:t>
            </a:r>
            <a:r>
              <a:rPr lang="en-US" sz="1800" dirty="0"/>
              <a:t>); // 3. Delegate to the base class</a:t>
            </a:r>
          </a:p>
          <a:p>
            <a:pPr marL="0" indent="0">
              <a:buNone/>
            </a:pPr>
            <a:r>
              <a:rPr lang="en-US" sz="1800" dirty="0"/>
              <a:t>        }</a:t>
            </a:r>
          </a:p>
          <a:p>
            <a:pPr marL="0" indent="0">
              <a:buNone/>
            </a:pPr>
            <a:r>
              <a:rPr lang="en-US" sz="1800" dirty="0"/>
              <a:t>        else</a:t>
            </a:r>
          </a:p>
          <a:p>
            <a:pPr marL="0" indent="0">
              <a:buNone/>
            </a:pPr>
            <a:r>
              <a:rPr lang="en-US" sz="1800" dirty="0"/>
              <a:t>          </a:t>
            </a:r>
            <a:r>
              <a:rPr lang="en-US" sz="1800" dirty="0" err="1"/>
              <a:t>cout</a:t>
            </a:r>
            <a:r>
              <a:rPr lang="en-US" sz="1800" dirty="0"/>
              <a:t> &lt;&lt; "</a:t>
            </a:r>
            <a:r>
              <a:rPr lang="ru-RU" sz="1800" dirty="0"/>
              <a:t>Менеджер утвердил сумму " &lt;&lt; </a:t>
            </a:r>
            <a:r>
              <a:rPr lang="en-US" sz="1800" dirty="0" err="1"/>
              <a:t>i</a:t>
            </a:r>
            <a:r>
              <a:rPr lang="en-US" sz="1800" dirty="0"/>
              <a:t>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32811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ru-RU" dirty="0"/>
              <a:t>Цепочка обязанностей 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4092" y="1107449"/>
            <a:ext cx="8599240" cy="48179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class Director: public Approver {</a:t>
            </a:r>
          </a:p>
          <a:p>
            <a:pPr marL="0" indent="0">
              <a:buNone/>
            </a:pPr>
            <a:r>
              <a:rPr lang="en-US" sz="1800" dirty="0"/>
              <a:t>  public:</a:t>
            </a:r>
          </a:p>
          <a:p>
            <a:pPr marL="0" indent="0">
              <a:buNone/>
            </a:pPr>
            <a:r>
              <a:rPr lang="en-US" sz="1800" dirty="0"/>
              <a:t>    void approve(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{</a:t>
            </a:r>
          </a:p>
          <a:p>
            <a:pPr marL="0" indent="0">
              <a:buNone/>
            </a:pPr>
            <a:r>
              <a:rPr lang="en-US" sz="1800" dirty="0"/>
              <a:t>        if (</a:t>
            </a:r>
            <a:r>
              <a:rPr lang="en-US" sz="1800" dirty="0" err="1"/>
              <a:t>i</a:t>
            </a:r>
            <a:r>
              <a:rPr lang="en-US" sz="1800" dirty="0"/>
              <a:t> &gt; 100000) {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cout</a:t>
            </a:r>
            <a:r>
              <a:rPr lang="en-US" sz="1800" dirty="0"/>
              <a:t> &lt;&lt; "</a:t>
            </a:r>
            <a:r>
              <a:rPr lang="ru-RU" sz="1800" dirty="0"/>
              <a:t>Директор не  может утвердить сумму " &lt;&lt; </a:t>
            </a:r>
            <a:r>
              <a:rPr lang="en-US" sz="1800" dirty="0" err="1"/>
              <a:t>i</a:t>
            </a:r>
            <a:r>
              <a:rPr lang="en-US" sz="1800" dirty="0"/>
              <a:t> &lt;&lt; ", </a:t>
            </a:r>
            <a:r>
              <a:rPr lang="ru-RU" sz="1800" dirty="0"/>
              <a:t>передает выше.  ";</a:t>
            </a:r>
          </a:p>
          <a:p>
            <a:pPr marL="0" indent="0">
              <a:buNone/>
            </a:pPr>
            <a:r>
              <a:rPr lang="ru-RU" sz="1800" dirty="0"/>
              <a:t>            </a:t>
            </a:r>
            <a:r>
              <a:rPr lang="en-US" sz="1800" dirty="0"/>
              <a:t>Approver::approve(</a:t>
            </a:r>
            <a:r>
              <a:rPr lang="en-US" sz="1800" dirty="0" err="1"/>
              <a:t>i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}</a:t>
            </a:r>
          </a:p>
          <a:p>
            <a:pPr marL="0" indent="0">
              <a:buNone/>
            </a:pPr>
            <a:r>
              <a:rPr lang="en-US" sz="1800" dirty="0"/>
              <a:t>        else</a:t>
            </a:r>
          </a:p>
          <a:p>
            <a:pPr marL="0" indent="0">
              <a:buNone/>
            </a:pPr>
            <a:r>
              <a:rPr lang="en-US" sz="1800" dirty="0"/>
              <a:t>          </a:t>
            </a:r>
            <a:r>
              <a:rPr lang="en-US" sz="1800" dirty="0" err="1"/>
              <a:t>cout</a:t>
            </a:r>
            <a:r>
              <a:rPr lang="en-US" sz="1800" dirty="0"/>
              <a:t> &lt;&lt; "</a:t>
            </a:r>
            <a:r>
              <a:rPr lang="ru-RU" sz="1800" dirty="0"/>
              <a:t>Директор утвердил сумму " &lt;&lt; </a:t>
            </a:r>
            <a:r>
              <a:rPr lang="en-US" sz="1800" dirty="0" err="1"/>
              <a:t>i</a:t>
            </a:r>
            <a:r>
              <a:rPr lang="en-US" sz="1800" dirty="0"/>
              <a:t>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53218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ru-RU" dirty="0"/>
              <a:t>Цепочка обязанностей 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2380" y="1434619"/>
            <a:ext cx="8599240" cy="48179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class President: public Approver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public:</a:t>
            </a:r>
          </a:p>
          <a:p>
            <a:pPr marL="0" indent="0">
              <a:buNone/>
            </a:pPr>
            <a:r>
              <a:rPr lang="en-US" sz="1800" dirty="0"/>
              <a:t>    void approve(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{</a:t>
            </a:r>
          </a:p>
          <a:p>
            <a:pPr marL="0" indent="0">
              <a:buNone/>
            </a:pPr>
            <a:r>
              <a:rPr lang="en-US" sz="1800" dirty="0"/>
              <a:t>        if (</a:t>
            </a:r>
            <a:r>
              <a:rPr lang="en-US" sz="1800" dirty="0" err="1"/>
              <a:t>i</a:t>
            </a:r>
            <a:r>
              <a:rPr lang="en-US" sz="1800" dirty="0"/>
              <a:t> &gt; 1000000) {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cout</a:t>
            </a:r>
            <a:r>
              <a:rPr lang="en-US" sz="1800" dirty="0"/>
              <a:t> &lt;&lt; "</a:t>
            </a:r>
            <a:r>
              <a:rPr lang="ru-RU" sz="1800" dirty="0"/>
              <a:t>Президент отказал в выделении " &lt;&lt; </a:t>
            </a:r>
            <a:r>
              <a:rPr lang="en-US" sz="1800" dirty="0" err="1"/>
              <a:t>i</a:t>
            </a:r>
            <a:r>
              <a:rPr lang="en-US" sz="1800" dirty="0"/>
              <a:t> &lt;&lt; ", </a:t>
            </a:r>
            <a:r>
              <a:rPr lang="ru-RU" sz="1800" dirty="0"/>
              <a:t>это уже чересчур.  ";</a:t>
            </a:r>
          </a:p>
          <a:p>
            <a:pPr marL="0" indent="0">
              <a:buNone/>
            </a:pPr>
            <a:r>
              <a:rPr lang="ru-RU" sz="1800" dirty="0"/>
              <a:t>        }</a:t>
            </a:r>
          </a:p>
          <a:p>
            <a:pPr marL="0" indent="0">
              <a:buNone/>
            </a:pPr>
            <a:r>
              <a:rPr lang="ru-RU" sz="1800" dirty="0"/>
              <a:t>        </a:t>
            </a:r>
            <a:r>
              <a:rPr lang="en-US" sz="1800" dirty="0"/>
              <a:t>else</a:t>
            </a:r>
          </a:p>
          <a:p>
            <a:pPr marL="0" indent="0">
              <a:buNone/>
            </a:pPr>
            <a:r>
              <a:rPr lang="en-US" sz="1800" dirty="0"/>
              <a:t>          </a:t>
            </a:r>
            <a:r>
              <a:rPr lang="en-US" sz="1800" dirty="0" err="1"/>
              <a:t>cout</a:t>
            </a:r>
            <a:r>
              <a:rPr lang="en-US" sz="1800" dirty="0"/>
              <a:t> &lt;&lt; "</a:t>
            </a:r>
            <a:r>
              <a:rPr lang="ru-RU" sz="1800" dirty="0"/>
              <a:t>Президент утвердил сумму " &lt;&lt; </a:t>
            </a:r>
            <a:r>
              <a:rPr lang="en-US" sz="1800" dirty="0" err="1"/>
              <a:t>i</a:t>
            </a:r>
            <a:r>
              <a:rPr lang="en-US" sz="1800" dirty="0"/>
              <a:t>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51206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ru-RU" dirty="0"/>
              <a:t>Цепочка обязанностей 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2380" y="1434619"/>
            <a:ext cx="2806380" cy="48179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Manager boss;</a:t>
            </a:r>
          </a:p>
          <a:p>
            <a:pPr marL="0" indent="0">
              <a:buNone/>
            </a:pPr>
            <a:r>
              <a:rPr lang="en-US" sz="1800" dirty="0"/>
              <a:t>  Director </a:t>
            </a:r>
            <a:r>
              <a:rPr lang="en-US" sz="1800" dirty="0" err="1"/>
              <a:t>bigboss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President </a:t>
            </a:r>
            <a:r>
              <a:rPr lang="en-US" sz="1800" dirty="0" err="1"/>
              <a:t>biggestboss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boss.add</a:t>
            </a:r>
            <a:r>
              <a:rPr lang="en-US" sz="1800" dirty="0"/>
              <a:t>(&amp;</a:t>
            </a:r>
            <a:r>
              <a:rPr lang="en-US" sz="1800" dirty="0" err="1"/>
              <a:t>bigboss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boss.add</a:t>
            </a:r>
            <a:r>
              <a:rPr lang="en-US" sz="1800" dirty="0"/>
              <a:t>(&amp;</a:t>
            </a:r>
            <a:r>
              <a:rPr lang="en-US" sz="1800" dirty="0" err="1"/>
              <a:t>biggestboss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boss.approve</a:t>
            </a:r>
            <a:r>
              <a:rPr lang="en-US" sz="1800" dirty="0"/>
              <a:t>(500);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boss.approve</a:t>
            </a:r>
            <a:r>
              <a:rPr lang="en-US" sz="1800" dirty="0"/>
              <a:t>(5000);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boss.approve</a:t>
            </a:r>
            <a:r>
              <a:rPr lang="en-US" sz="1800" dirty="0"/>
              <a:t>(50000);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boss.approve</a:t>
            </a:r>
            <a:r>
              <a:rPr lang="en-US" sz="1800" dirty="0"/>
              <a:t>(500000);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boss.approve</a:t>
            </a:r>
            <a:r>
              <a:rPr lang="en-US" sz="1800" dirty="0"/>
              <a:t>(5000000);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4A1FD6B-89B7-43C9-9B9A-62548AD37E5B}"/>
              </a:ext>
            </a:extLst>
          </p:cNvPr>
          <p:cNvSpPr/>
          <p:nvPr/>
        </p:nvSpPr>
        <p:spPr>
          <a:xfrm>
            <a:off x="3300938" y="1842561"/>
            <a:ext cx="584306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Менеджер</a:t>
            </a:r>
            <a:r>
              <a:rPr lang="en-US" dirty="0"/>
              <a:t> </a:t>
            </a:r>
            <a:r>
              <a:rPr lang="en-US" dirty="0" err="1"/>
              <a:t>утвердил</a:t>
            </a:r>
            <a:r>
              <a:rPr lang="en-US" dirty="0"/>
              <a:t> </a:t>
            </a:r>
            <a:r>
              <a:rPr lang="en-US" dirty="0" err="1"/>
              <a:t>сумму</a:t>
            </a:r>
            <a:r>
              <a:rPr lang="en-US" dirty="0"/>
              <a:t> 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Менеджер</a:t>
            </a:r>
            <a:r>
              <a:rPr lang="en-US" dirty="0"/>
              <a:t> </a:t>
            </a:r>
            <a:r>
              <a:rPr lang="en-US" dirty="0" err="1"/>
              <a:t>утвердил</a:t>
            </a:r>
            <a:r>
              <a:rPr lang="en-US" dirty="0"/>
              <a:t> </a:t>
            </a:r>
            <a:r>
              <a:rPr lang="en-US" dirty="0" err="1"/>
              <a:t>сумму</a:t>
            </a:r>
            <a:r>
              <a:rPr lang="en-US" dirty="0"/>
              <a:t> 5000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Менеджер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 </a:t>
            </a:r>
            <a:r>
              <a:rPr lang="en-US" dirty="0" err="1"/>
              <a:t>может</a:t>
            </a:r>
            <a:r>
              <a:rPr lang="en-US" dirty="0"/>
              <a:t> </a:t>
            </a:r>
            <a:r>
              <a:rPr lang="en-US" dirty="0" err="1"/>
              <a:t>утвердить</a:t>
            </a:r>
            <a:r>
              <a:rPr lang="en-US" dirty="0"/>
              <a:t> </a:t>
            </a:r>
            <a:r>
              <a:rPr lang="en-US" dirty="0" err="1"/>
              <a:t>сумму</a:t>
            </a:r>
            <a:r>
              <a:rPr lang="en-US" dirty="0"/>
              <a:t> 50 000, </a:t>
            </a:r>
            <a:r>
              <a:rPr lang="en-US" dirty="0" err="1"/>
              <a:t>передает</a:t>
            </a:r>
            <a:r>
              <a:rPr lang="en-US" dirty="0"/>
              <a:t> </a:t>
            </a:r>
            <a:r>
              <a:rPr lang="en-US" dirty="0" err="1"/>
              <a:t>выше</a:t>
            </a:r>
            <a:r>
              <a:rPr lang="en-US" dirty="0"/>
              <a:t>.  </a:t>
            </a:r>
            <a:r>
              <a:rPr lang="en-US" dirty="0" err="1"/>
              <a:t>Директор</a:t>
            </a:r>
            <a:r>
              <a:rPr lang="en-US" dirty="0"/>
              <a:t> </a:t>
            </a:r>
            <a:r>
              <a:rPr lang="en-US" dirty="0" err="1"/>
              <a:t>утвердил</a:t>
            </a:r>
            <a:r>
              <a:rPr lang="en-US" dirty="0"/>
              <a:t> </a:t>
            </a:r>
            <a:r>
              <a:rPr lang="en-US" dirty="0" err="1"/>
              <a:t>сумму</a:t>
            </a:r>
            <a:r>
              <a:rPr lang="en-US" dirty="0"/>
              <a:t> 50 000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Менеджер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 </a:t>
            </a:r>
            <a:r>
              <a:rPr lang="en-US" dirty="0" err="1"/>
              <a:t>может</a:t>
            </a:r>
            <a:r>
              <a:rPr lang="en-US" dirty="0"/>
              <a:t> </a:t>
            </a:r>
            <a:r>
              <a:rPr lang="en-US" dirty="0" err="1"/>
              <a:t>утвердить</a:t>
            </a:r>
            <a:r>
              <a:rPr lang="en-US" dirty="0"/>
              <a:t> </a:t>
            </a:r>
            <a:r>
              <a:rPr lang="en-US" dirty="0" err="1"/>
              <a:t>сумму</a:t>
            </a:r>
            <a:r>
              <a:rPr lang="en-US" dirty="0"/>
              <a:t> 500 000, </a:t>
            </a:r>
            <a:r>
              <a:rPr lang="en-US" dirty="0" err="1"/>
              <a:t>передает</a:t>
            </a:r>
            <a:r>
              <a:rPr lang="en-US" dirty="0"/>
              <a:t> </a:t>
            </a:r>
            <a:r>
              <a:rPr lang="en-US" dirty="0" err="1"/>
              <a:t>выше</a:t>
            </a:r>
            <a:r>
              <a:rPr lang="en-US" dirty="0"/>
              <a:t>.  </a:t>
            </a:r>
            <a:r>
              <a:rPr lang="en-US" dirty="0" err="1"/>
              <a:t>Директор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 </a:t>
            </a:r>
            <a:r>
              <a:rPr lang="en-US" dirty="0" err="1"/>
              <a:t>может</a:t>
            </a:r>
            <a:r>
              <a:rPr lang="en-US" dirty="0"/>
              <a:t> </a:t>
            </a:r>
            <a:r>
              <a:rPr lang="en-US" dirty="0" err="1"/>
              <a:t>утвердить</a:t>
            </a:r>
            <a:r>
              <a:rPr lang="en-US" dirty="0"/>
              <a:t> </a:t>
            </a:r>
            <a:r>
              <a:rPr lang="en-US" dirty="0" err="1"/>
              <a:t>сумму</a:t>
            </a:r>
            <a:r>
              <a:rPr lang="en-US" dirty="0"/>
              <a:t> 500 000, </a:t>
            </a:r>
            <a:r>
              <a:rPr lang="en-US" dirty="0" err="1"/>
              <a:t>передает</a:t>
            </a:r>
            <a:r>
              <a:rPr lang="en-US" dirty="0"/>
              <a:t> </a:t>
            </a:r>
            <a:r>
              <a:rPr lang="en-US" dirty="0" err="1"/>
              <a:t>выше</a:t>
            </a:r>
            <a:r>
              <a:rPr lang="en-US" dirty="0"/>
              <a:t>.  </a:t>
            </a:r>
            <a:r>
              <a:rPr lang="en-US" dirty="0" err="1"/>
              <a:t>Президент</a:t>
            </a:r>
            <a:r>
              <a:rPr lang="en-US" dirty="0"/>
              <a:t> </a:t>
            </a:r>
            <a:r>
              <a:rPr lang="en-US" dirty="0" err="1"/>
              <a:t>утвердил</a:t>
            </a:r>
            <a:r>
              <a:rPr lang="en-US" dirty="0"/>
              <a:t> </a:t>
            </a:r>
            <a:r>
              <a:rPr lang="en-US" dirty="0" err="1"/>
              <a:t>сумму</a:t>
            </a:r>
            <a:r>
              <a:rPr lang="en-US" dirty="0"/>
              <a:t> 500 000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Менеджер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 </a:t>
            </a:r>
            <a:r>
              <a:rPr lang="en-US" dirty="0" err="1"/>
              <a:t>может</a:t>
            </a:r>
            <a:r>
              <a:rPr lang="en-US" dirty="0"/>
              <a:t> </a:t>
            </a:r>
            <a:r>
              <a:rPr lang="en-US" dirty="0" err="1"/>
              <a:t>утвердить</a:t>
            </a:r>
            <a:r>
              <a:rPr lang="en-US" dirty="0"/>
              <a:t> </a:t>
            </a:r>
            <a:r>
              <a:rPr lang="en-US" dirty="0" err="1"/>
              <a:t>сумму</a:t>
            </a:r>
            <a:r>
              <a:rPr lang="en-US" dirty="0"/>
              <a:t> 5 000 000, </a:t>
            </a:r>
            <a:r>
              <a:rPr lang="en-US" dirty="0" err="1"/>
              <a:t>передает</a:t>
            </a:r>
            <a:r>
              <a:rPr lang="en-US" dirty="0"/>
              <a:t> </a:t>
            </a:r>
            <a:r>
              <a:rPr lang="en-US" dirty="0" err="1"/>
              <a:t>выше</a:t>
            </a:r>
            <a:r>
              <a:rPr lang="en-US" dirty="0"/>
              <a:t>.  </a:t>
            </a:r>
            <a:r>
              <a:rPr lang="en-US" dirty="0" err="1"/>
              <a:t>Директор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 </a:t>
            </a:r>
            <a:r>
              <a:rPr lang="en-US" dirty="0" err="1"/>
              <a:t>может</a:t>
            </a:r>
            <a:r>
              <a:rPr lang="en-US" dirty="0"/>
              <a:t> </a:t>
            </a:r>
            <a:r>
              <a:rPr lang="en-US" dirty="0" err="1"/>
              <a:t>утвердить</a:t>
            </a:r>
            <a:r>
              <a:rPr lang="en-US" dirty="0"/>
              <a:t> </a:t>
            </a:r>
            <a:r>
              <a:rPr lang="en-US" dirty="0" err="1"/>
              <a:t>сумму</a:t>
            </a:r>
            <a:r>
              <a:rPr lang="en-US" dirty="0"/>
              <a:t> 5 000 000, </a:t>
            </a:r>
            <a:r>
              <a:rPr lang="en-US" dirty="0" err="1"/>
              <a:t>передает</a:t>
            </a:r>
            <a:r>
              <a:rPr lang="en-US" dirty="0"/>
              <a:t> </a:t>
            </a:r>
            <a:r>
              <a:rPr lang="en-US" dirty="0" err="1"/>
              <a:t>выше</a:t>
            </a:r>
            <a:r>
              <a:rPr lang="en-US" dirty="0"/>
              <a:t>.  </a:t>
            </a:r>
            <a:r>
              <a:rPr lang="en-US" dirty="0" err="1"/>
              <a:t>Президент</a:t>
            </a:r>
            <a:r>
              <a:rPr lang="en-US" dirty="0"/>
              <a:t> </a:t>
            </a:r>
            <a:r>
              <a:rPr lang="en-US" dirty="0" err="1"/>
              <a:t>отказал</a:t>
            </a:r>
            <a:r>
              <a:rPr lang="en-US" dirty="0"/>
              <a:t> в </a:t>
            </a:r>
            <a:r>
              <a:rPr lang="en-US" dirty="0" err="1"/>
              <a:t>выделении</a:t>
            </a:r>
            <a:r>
              <a:rPr lang="en-US" dirty="0"/>
              <a:t> 5 000 000, 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en-US" dirty="0" err="1"/>
              <a:t>уже</a:t>
            </a:r>
            <a:r>
              <a:rPr lang="en-US" dirty="0"/>
              <a:t> </a:t>
            </a:r>
            <a:r>
              <a:rPr lang="en-US" dirty="0" err="1"/>
              <a:t>чересчур</a:t>
            </a:r>
            <a:r>
              <a:rPr lang="en-US" dirty="0"/>
              <a:t>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892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281" y="365126"/>
            <a:ext cx="8995719" cy="1325563"/>
          </a:xfrm>
        </p:spPr>
        <p:txBody>
          <a:bodyPr/>
          <a:lstStyle/>
          <a:p>
            <a:r>
              <a:rPr lang="ru-RU" dirty="0"/>
              <a:t>Цепочка обязанностей– примечания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Ослабление связанности – конкретный обработчик неизвестен отправителю</a:t>
            </a:r>
          </a:p>
          <a:p>
            <a:r>
              <a:rPr lang="ru-RU" dirty="0"/>
              <a:t>Гибкость распределения обязанностей – в цепочку легко добавить нового участника</a:t>
            </a:r>
          </a:p>
          <a:p>
            <a:r>
              <a:rPr lang="ru-RU" dirty="0"/>
              <a:t>Получение не гарантировано – запрос может пройти всю цепочку и остаться необработанным</a:t>
            </a:r>
          </a:p>
          <a:p>
            <a:r>
              <a:rPr lang="ru-RU" dirty="0"/>
              <a:t>Запрос может быть инкапсулирован в объект и нести дополнительный данные, такие как флаг обработанности, например. </a:t>
            </a:r>
          </a:p>
          <a:p>
            <a:r>
              <a:rPr lang="ru-RU" dirty="0"/>
              <a:t>Часто применяется в сочетании с Компоновщиком (см. пример), где Родитель является Преемником.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954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Посредник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Назначение:</a:t>
            </a:r>
          </a:p>
          <a:p>
            <a:pPr lvl="1"/>
            <a:r>
              <a:rPr lang="ru-RU" dirty="0"/>
              <a:t>Определяет объект, инкапсулирующий способ взаимодействия множества объектов.</a:t>
            </a:r>
          </a:p>
          <a:p>
            <a:pPr lvl="1"/>
            <a:r>
              <a:rPr lang="ru-RU" dirty="0"/>
              <a:t>Обеспечивает слабую связанность системы, избавляя объекты от необходимости знать друг о друге.</a:t>
            </a:r>
          </a:p>
          <a:p>
            <a:r>
              <a:rPr lang="ru-RU" dirty="0"/>
              <a:t>Применимость:</a:t>
            </a:r>
          </a:p>
          <a:p>
            <a:pPr lvl="1"/>
            <a:r>
              <a:rPr lang="ru-RU" dirty="0"/>
              <a:t>Если имеются объекты, связи между которым сложны и четко определены, при этом, получающиеся зависимости не структурированы и сложны для понимания; </a:t>
            </a:r>
          </a:p>
          <a:p>
            <a:pPr lvl="1"/>
            <a:r>
              <a:rPr lang="ru-RU" dirty="0"/>
              <a:t>Нельзя повторно использовать объект, т.к. он обменивается информацией с множеством других объектов;</a:t>
            </a:r>
          </a:p>
          <a:p>
            <a:pPr lvl="1"/>
            <a:r>
              <a:rPr lang="ru-RU" dirty="0"/>
              <a:t>Поведение, распределенное между множеством классов, должно поддаваться настройке без порождения множества подклассов.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3666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Посредник – структура  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043" y="1493424"/>
            <a:ext cx="7205913" cy="17769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466" y="3624649"/>
            <a:ext cx="4995066" cy="286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833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1905" y="3443417"/>
            <a:ext cx="8137677" cy="2947241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5832389" y="288325"/>
            <a:ext cx="3072714" cy="34598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Посредник – пример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96798" y="365126"/>
            <a:ext cx="2917687" cy="329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239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Посредник – пример</a:t>
            </a:r>
            <a:endParaRPr lang="en-US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117" y="3707921"/>
            <a:ext cx="4411763" cy="2763146"/>
          </a:xfrm>
          <a:prstGeom prst="rect">
            <a:avLst/>
          </a:prstGeom>
        </p:spPr>
      </p:pic>
      <p:pic>
        <p:nvPicPr>
          <p:cNvPr id="9" name="Объект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492" y="1398122"/>
            <a:ext cx="5151015" cy="230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43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ru-RU" dirty="0"/>
              <a:t>Посредник</a:t>
            </a:r>
            <a:r>
              <a:rPr lang="en-US" dirty="0"/>
              <a:t> </a:t>
            </a:r>
            <a:r>
              <a:rPr lang="ru-RU" dirty="0"/>
              <a:t>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2380" y="1124226"/>
            <a:ext cx="8599240" cy="56289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class </a:t>
            </a:r>
            <a:r>
              <a:rPr lang="en-US" sz="1800" dirty="0" err="1"/>
              <a:t>FileSelectionDialog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class Widget {</a:t>
            </a:r>
          </a:p>
          <a:p>
            <a:pPr marL="0" indent="0">
              <a:buNone/>
            </a:pPr>
            <a:r>
              <a:rPr lang="en-US" sz="1800" dirty="0"/>
              <a:t>  public:</a:t>
            </a:r>
          </a:p>
          <a:p>
            <a:pPr marL="0" indent="0">
              <a:buNone/>
            </a:pPr>
            <a:r>
              <a:rPr lang="en-US" sz="1800" dirty="0"/>
              <a:t>    Widget(</a:t>
            </a:r>
            <a:r>
              <a:rPr lang="en-US" sz="1800" dirty="0" err="1"/>
              <a:t>FileSelectionDialog</a:t>
            </a:r>
            <a:r>
              <a:rPr lang="en-US" sz="1800" dirty="0"/>
              <a:t> *mediator, char *name) {</a:t>
            </a:r>
          </a:p>
          <a:p>
            <a:pPr marL="0" indent="0">
              <a:buNone/>
            </a:pPr>
            <a:r>
              <a:rPr lang="en-US" sz="1800" dirty="0"/>
              <a:t>        _mediator = mediator;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strcpy</a:t>
            </a:r>
            <a:r>
              <a:rPr lang="en-US" sz="1800" dirty="0"/>
              <a:t>(_name, name);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    virtual void changed() { _mediator-&gt;</a:t>
            </a:r>
            <a:r>
              <a:rPr lang="en-US" sz="1800" dirty="0" err="1"/>
              <a:t>widgetChanged</a:t>
            </a:r>
            <a:r>
              <a:rPr lang="en-US" sz="1800" dirty="0"/>
              <a:t>(this); }</a:t>
            </a:r>
          </a:p>
          <a:p>
            <a:pPr marL="0" indent="0">
              <a:buNone/>
            </a:pPr>
            <a:r>
              <a:rPr lang="en-US" sz="1800" dirty="0"/>
              <a:t>    virtual void </a:t>
            </a:r>
            <a:r>
              <a:rPr lang="en-US" sz="1800" dirty="0" err="1"/>
              <a:t>updateWidget</a:t>
            </a:r>
            <a:r>
              <a:rPr lang="en-US" sz="1800" dirty="0"/>
              <a:t>() = 0;</a:t>
            </a:r>
          </a:p>
          <a:p>
            <a:pPr marL="0" indent="0">
              <a:buNone/>
            </a:pPr>
            <a:r>
              <a:rPr lang="en-US" sz="1800" dirty="0"/>
              <a:t>    virtual void </a:t>
            </a:r>
            <a:r>
              <a:rPr lang="en-US" sz="1800" dirty="0" err="1"/>
              <a:t>queryWidget</a:t>
            </a:r>
            <a:r>
              <a:rPr lang="en-US" sz="1800" dirty="0"/>
              <a:t>() = 0;</a:t>
            </a:r>
          </a:p>
          <a:p>
            <a:pPr marL="0" indent="0">
              <a:buNone/>
            </a:pPr>
            <a:r>
              <a:rPr lang="en-US" sz="1800" dirty="0"/>
              <a:t>  protected:</a:t>
            </a:r>
          </a:p>
          <a:p>
            <a:pPr marL="0" indent="0">
              <a:buNone/>
            </a:pPr>
            <a:r>
              <a:rPr lang="en-US" sz="1800" dirty="0"/>
              <a:t>    char _name[20];</a:t>
            </a:r>
          </a:p>
          <a:p>
            <a:pPr marL="0" indent="0">
              <a:buNone/>
            </a:pPr>
            <a:r>
              <a:rPr lang="en-US" sz="1800" dirty="0"/>
              <a:t>  private: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FileSelectionDialog</a:t>
            </a:r>
            <a:r>
              <a:rPr lang="en-US" sz="1800" dirty="0"/>
              <a:t> *_mediator;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9220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Шаблонный метод – структура  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708" y="1886466"/>
            <a:ext cx="7887642" cy="422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65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ru-RU" dirty="0"/>
              <a:t>Посредник</a:t>
            </a:r>
            <a:r>
              <a:rPr lang="en-US" dirty="0"/>
              <a:t> </a:t>
            </a:r>
            <a:r>
              <a:rPr lang="ru-RU" dirty="0"/>
              <a:t>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2380" y="1124226"/>
            <a:ext cx="4467400" cy="56289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class List: public Widget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public:</a:t>
            </a:r>
          </a:p>
          <a:p>
            <a:pPr marL="0" indent="0">
              <a:buNone/>
            </a:pPr>
            <a:r>
              <a:rPr lang="en-US" sz="1800" dirty="0"/>
              <a:t>    List(</a:t>
            </a:r>
            <a:r>
              <a:rPr lang="en-US" sz="1800" dirty="0" err="1"/>
              <a:t>FileSelectionDialog</a:t>
            </a:r>
            <a:r>
              <a:rPr lang="en-US" sz="1800" dirty="0"/>
              <a:t> *</a:t>
            </a:r>
            <a:r>
              <a:rPr lang="en-US" sz="1800" dirty="0" err="1"/>
              <a:t>dir</a:t>
            </a:r>
            <a:r>
              <a:rPr lang="en-US" sz="1800" dirty="0"/>
              <a:t>, char *name): Widget(</a:t>
            </a:r>
            <a:r>
              <a:rPr lang="en-US" sz="1800" dirty="0" err="1"/>
              <a:t>dir</a:t>
            </a:r>
            <a:r>
              <a:rPr lang="en-US" sz="1800" dirty="0"/>
              <a:t>, name){}</a:t>
            </a:r>
          </a:p>
          <a:p>
            <a:pPr marL="0" indent="0">
              <a:buNone/>
            </a:pPr>
            <a:r>
              <a:rPr lang="en-US" sz="1800" dirty="0"/>
              <a:t>    void </a:t>
            </a:r>
            <a:r>
              <a:rPr lang="en-US" sz="1800" dirty="0" err="1"/>
              <a:t>queryWidget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/>
              <a:t>    {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cout</a:t>
            </a:r>
            <a:r>
              <a:rPr lang="en-US" sz="1800" dirty="0"/>
              <a:t>&lt;&lt;"   "&lt;&lt;_name&lt;&lt;“ list?"&lt;&lt;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    void </a:t>
            </a:r>
            <a:r>
              <a:rPr lang="en-US" sz="1800" dirty="0" err="1"/>
              <a:t>updateWidget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/>
              <a:t>    {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cout</a:t>
            </a:r>
            <a:r>
              <a:rPr lang="en-US" sz="1800" dirty="0"/>
              <a:t>&lt;&lt;"   "&lt;&lt;_name&lt;&lt;“ list!"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ACA17B4-49E0-4B89-9623-DEA77644B15F}"/>
              </a:ext>
            </a:extLst>
          </p:cNvPr>
          <p:cNvSpPr/>
          <p:nvPr/>
        </p:nvSpPr>
        <p:spPr>
          <a:xfrm>
            <a:off x="4739780" y="1124226"/>
            <a:ext cx="4349953" cy="5121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class Edit: public Widget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{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  public: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    Edit(</a:t>
            </a:r>
            <a:r>
              <a:rPr lang="en-US" dirty="0" err="1"/>
              <a:t>FileSelectionDialog</a:t>
            </a:r>
            <a:r>
              <a:rPr lang="en-US" dirty="0"/>
              <a:t> *</a:t>
            </a:r>
            <a:r>
              <a:rPr lang="en-US" dirty="0" err="1"/>
              <a:t>dir</a:t>
            </a:r>
            <a:r>
              <a:rPr lang="en-US" dirty="0"/>
              <a:t>, char *name): Widget(</a:t>
            </a:r>
            <a:r>
              <a:rPr lang="en-US" dirty="0" err="1"/>
              <a:t>dir</a:t>
            </a:r>
            <a:r>
              <a:rPr lang="en-US" dirty="0"/>
              <a:t>, name){}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    void </a:t>
            </a:r>
            <a:r>
              <a:rPr lang="en-US" dirty="0" err="1"/>
              <a:t>queryWidget</a:t>
            </a:r>
            <a:r>
              <a:rPr lang="en-US" dirty="0"/>
              <a:t>()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    {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&lt;&lt;"   "&lt;&lt; _name &lt;&lt;" edit?"&lt;&lt;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    }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    void </a:t>
            </a:r>
            <a:r>
              <a:rPr lang="en-US" dirty="0" err="1"/>
              <a:t>updateWidget</a:t>
            </a:r>
            <a:r>
              <a:rPr lang="en-US" dirty="0"/>
              <a:t>()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    {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&lt;&lt;"   "&lt;&lt;_name&lt;&lt;"edit!"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    }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};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FE991A7-22B6-4830-9282-BDDF55957D65}"/>
              </a:ext>
            </a:extLst>
          </p:cNvPr>
          <p:cNvCxnSpPr/>
          <p:nvPr/>
        </p:nvCxnSpPr>
        <p:spPr>
          <a:xfrm>
            <a:off x="4647501" y="964734"/>
            <a:ext cx="0" cy="54360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0888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ru-RU" dirty="0"/>
              <a:t>Посредник</a:t>
            </a:r>
            <a:r>
              <a:rPr lang="en-US" dirty="0"/>
              <a:t> </a:t>
            </a:r>
            <a:r>
              <a:rPr lang="ru-RU" dirty="0"/>
              <a:t>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2380" y="1124226"/>
            <a:ext cx="8599240" cy="56289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class </a:t>
            </a:r>
            <a:r>
              <a:rPr lang="en-US" sz="1800" dirty="0" err="1"/>
              <a:t>FileSelectionDialog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  public: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enum</a:t>
            </a:r>
            <a:r>
              <a:rPr lang="en-US" sz="1800" dirty="0"/>
              <a:t> Widgets { </a:t>
            </a:r>
            <a:r>
              <a:rPr lang="en-US" sz="1800" dirty="0" err="1"/>
              <a:t>FilterEdit</a:t>
            </a:r>
            <a:r>
              <a:rPr lang="en-US" sz="1800" dirty="0"/>
              <a:t>, </a:t>
            </a:r>
            <a:r>
              <a:rPr lang="en-US" sz="1800" dirty="0" err="1"/>
              <a:t>DirList</a:t>
            </a:r>
            <a:r>
              <a:rPr lang="en-US" sz="1800" dirty="0"/>
              <a:t>, </a:t>
            </a:r>
            <a:r>
              <a:rPr lang="en-US" sz="1800" dirty="0" err="1"/>
              <a:t>FileList</a:t>
            </a:r>
            <a:r>
              <a:rPr lang="en-US" sz="1800" dirty="0"/>
              <a:t>, </a:t>
            </a:r>
            <a:r>
              <a:rPr lang="en-US" sz="1800" dirty="0" err="1"/>
              <a:t>SelectionEdit</a:t>
            </a:r>
            <a:r>
              <a:rPr lang="en-US" sz="1800" dirty="0"/>
              <a:t> };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FileSelectionDialog</a:t>
            </a:r>
            <a:r>
              <a:rPr lang="en-US" sz="1800" dirty="0"/>
              <a:t>() {</a:t>
            </a:r>
          </a:p>
          <a:p>
            <a:pPr marL="0" indent="0">
              <a:buNone/>
            </a:pPr>
            <a:r>
              <a:rPr lang="en-US" sz="1800" dirty="0"/>
              <a:t>        _components[</a:t>
            </a:r>
            <a:r>
              <a:rPr lang="en-US" sz="1800" dirty="0" err="1"/>
              <a:t>FilterEdit</a:t>
            </a:r>
            <a:r>
              <a:rPr lang="en-US" sz="1800" dirty="0"/>
              <a:t>] = new Edit(this, "filter");</a:t>
            </a:r>
          </a:p>
          <a:p>
            <a:pPr marL="0" indent="0">
              <a:buNone/>
            </a:pPr>
            <a:r>
              <a:rPr lang="en-US" sz="1800" dirty="0"/>
              <a:t>        _components[</a:t>
            </a:r>
            <a:r>
              <a:rPr lang="en-US" sz="1800" dirty="0" err="1"/>
              <a:t>DirList</a:t>
            </a:r>
            <a:r>
              <a:rPr lang="en-US" sz="1800" dirty="0"/>
              <a:t>] = new List(this, "</a:t>
            </a:r>
            <a:r>
              <a:rPr lang="en-US" sz="1800" dirty="0" err="1"/>
              <a:t>dir</a:t>
            </a:r>
            <a:r>
              <a:rPr lang="en-US" sz="1800" dirty="0"/>
              <a:t>");</a:t>
            </a:r>
          </a:p>
          <a:p>
            <a:pPr marL="0" indent="0">
              <a:buNone/>
            </a:pPr>
            <a:r>
              <a:rPr lang="en-US" sz="1800" dirty="0"/>
              <a:t>        _components[</a:t>
            </a:r>
            <a:r>
              <a:rPr lang="en-US" sz="1800" dirty="0" err="1"/>
              <a:t>FileList</a:t>
            </a:r>
            <a:r>
              <a:rPr lang="en-US" sz="1800" dirty="0"/>
              <a:t>] = new List(this, "file");</a:t>
            </a:r>
          </a:p>
          <a:p>
            <a:pPr marL="0" indent="0">
              <a:buNone/>
            </a:pPr>
            <a:r>
              <a:rPr lang="en-US" sz="1800" dirty="0"/>
              <a:t>        _components[</a:t>
            </a:r>
            <a:r>
              <a:rPr lang="en-US" sz="1800" dirty="0" err="1"/>
              <a:t>SelectionEdit</a:t>
            </a:r>
            <a:r>
              <a:rPr lang="en-US" sz="1800" dirty="0"/>
              <a:t>] = new Edit(this, "selection");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    virtual ~</a:t>
            </a:r>
            <a:r>
              <a:rPr lang="en-US" sz="1800" dirty="0" err="1"/>
              <a:t>FileSelectionDialog</a:t>
            </a:r>
            <a:r>
              <a:rPr lang="en-US" sz="1800" dirty="0"/>
              <a:t>()</a:t>
            </a:r>
            <a:r>
              <a:rPr lang="ru-RU" sz="1800" dirty="0"/>
              <a:t> </a:t>
            </a:r>
            <a:r>
              <a:rPr lang="en-US" sz="1800" dirty="0"/>
              <a:t>{ for 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4; </a:t>
            </a:r>
            <a:r>
              <a:rPr lang="en-US" sz="1800" dirty="0" err="1"/>
              <a:t>i</a:t>
            </a:r>
            <a:r>
              <a:rPr lang="en-US" sz="1800" dirty="0"/>
              <a:t>++) delete _components[</a:t>
            </a:r>
            <a:r>
              <a:rPr lang="en-US" sz="1800" dirty="0" err="1"/>
              <a:t>i</a:t>
            </a:r>
            <a:r>
              <a:rPr lang="en-US" sz="1800" dirty="0"/>
              <a:t>]; } ;</a:t>
            </a:r>
            <a:r>
              <a:rPr lang="ru-RU" sz="1800" dirty="0"/>
              <a:t>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void </a:t>
            </a:r>
            <a:r>
              <a:rPr lang="en-US" sz="1800" dirty="0" err="1"/>
              <a:t>handleEvent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which) {</a:t>
            </a:r>
            <a:r>
              <a:rPr lang="ru-RU" sz="1800" dirty="0"/>
              <a:t> </a:t>
            </a:r>
            <a:r>
              <a:rPr lang="en-US" sz="1800" dirty="0"/>
              <a:t>_components[which]-&gt;changed();</a:t>
            </a:r>
            <a:r>
              <a:rPr lang="ru-RU" sz="1800" dirty="0"/>
              <a:t> </a:t>
            </a: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    virtual void </a:t>
            </a:r>
            <a:r>
              <a:rPr lang="en-US" sz="1800" dirty="0" err="1"/>
              <a:t>widgetChanged</a:t>
            </a:r>
            <a:r>
              <a:rPr lang="en-US" sz="1800" dirty="0"/>
              <a:t>(); //</a:t>
            </a:r>
            <a:r>
              <a:rPr lang="ru-RU" sz="1800" dirty="0"/>
              <a:t>реализация вынесена далее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private:</a:t>
            </a:r>
          </a:p>
          <a:p>
            <a:pPr marL="0" indent="0">
              <a:buNone/>
            </a:pPr>
            <a:r>
              <a:rPr lang="en-US" sz="1800" dirty="0"/>
              <a:t>    Widget *_components[4];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747567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32352" y="-16778"/>
            <a:ext cx="3011648" cy="1325563"/>
          </a:xfrm>
        </p:spPr>
        <p:txBody>
          <a:bodyPr/>
          <a:lstStyle/>
          <a:p>
            <a:r>
              <a:rPr lang="ru-RU" dirty="0"/>
              <a:t>Посредник</a:t>
            </a:r>
            <a:r>
              <a:rPr lang="en-US" dirty="0"/>
              <a:t> </a:t>
            </a:r>
            <a:r>
              <a:rPr lang="ru-RU" dirty="0"/>
              <a:t>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859924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virtual void </a:t>
            </a:r>
            <a:r>
              <a:rPr lang="en-US" sz="1800" dirty="0" err="1"/>
              <a:t>widgetChanged</a:t>
            </a:r>
            <a:r>
              <a:rPr lang="en-US" sz="1800" dirty="0"/>
              <a:t>(Widget *</a:t>
            </a:r>
            <a:r>
              <a:rPr lang="en-US" sz="1800" dirty="0" err="1"/>
              <a:t>theChangedWidget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       if (</a:t>
            </a:r>
            <a:r>
              <a:rPr lang="en-US" sz="1800" dirty="0" err="1"/>
              <a:t>theChangedWidget</a:t>
            </a:r>
            <a:r>
              <a:rPr lang="en-US" sz="1800" dirty="0"/>
              <a:t> == _components[</a:t>
            </a:r>
            <a:r>
              <a:rPr lang="en-US" sz="1800" dirty="0" err="1"/>
              <a:t>FilterEdit</a:t>
            </a:r>
            <a:r>
              <a:rPr lang="en-US" sz="1800" dirty="0"/>
              <a:t>]) {</a:t>
            </a:r>
          </a:p>
          <a:p>
            <a:pPr marL="0" indent="0">
              <a:buNone/>
            </a:pPr>
            <a:r>
              <a:rPr lang="en-US" sz="1800" dirty="0"/>
              <a:t>            _components[</a:t>
            </a:r>
            <a:r>
              <a:rPr lang="en-US" sz="1800" dirty="0" err="1"/>
              <a:t>FilterEdit</a:t>
            </a:r>
            <a:r>
              <a:rPr lang="en-US" sz="1800" dirty="0"/>
              <a:t>]-&gt;</a:t>
            </a:r>
            <a:r>
              <a:rPr lang="en-US" sz="1800" dirty="0" err="1"/>
              <a:t>queryWidget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       _components[</a:t>
            </a:r>
            <a:r>
              <a:rPr lang="en-US" sz="1800" dirty="0" err="1"/>
              <a:t>DirList</a:t>
            </a:r>
            <a:r>
              <a:rPr lang="en-US" sz="1800" dirty="0"/>
              <a:t>]-&gt;</a:t>
            </a:r>
            <a:r>
              <a:rPr lang="en-US" sz="1800" dirty="0" err="1"/>
              <a:t>updateWidget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       _components[</a:t>
            </a:r>
            <a:r>
              <a:rPr lang="en-US" sz="1800" dirty="0" err="1"/>
              <a:t>FileList</a:t>
            </a:r>
            <a:r>
              <a:rPr lang="en-US" sz="1800" dirty="0"/>
              <a:t>]-&gt;</a:t>
            </a:r>
            <a:r>
              <a:rPr lang="en-US" sz="1800" dirty="0" err="1"/>
              <a:t>updateWidget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       _components[</a:t>
            </a:r>
            <a:r>
              <a:rPr lang="en-US" sz="1800" dirty="0" err="1"/>
              <a:t>SelectionEdit</a:t>
            </a:r>
            <a:r>
              <a:rPr lang="en-US" sz="1800" dirty="0"/>
              <a:t>]-&gt;</a:t>
            </a:r>
            <a:r>
              <a:rPr lang="en-US" sz="1800" dirty="0" err="1"/>
              <a:t>updateWidget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   } else if (</a:t>
            </a:r>
            <a:r>
              <a:rPr lang="en-US" sz="1800" dirty="0" err="1"/>
              <a:t>theChangedWidget</a:t>
            </a:r>
            <a:r>
              <a:rPr lang="en-US" sz="1800" dirty="0"/>
              <a:t> == _components[</a:t>
            </a:r>
            <a:r>
              <a:rPr lang="en-US" sz="1800" dirty="0" err="1"/>
              <a:t>DirList</a:t>
            </a:r>
            <a:r>
              <a:rPr lang="en-US" sz="1800" dirty="0"/>
              <a:t>]) {</a:t>
            </a:r>
          </a:p>
          <a:p>
            <a:pPr marL="0" indent="0">
              <a:buNone/>
            </a:pPr>
            <a:r>
              <a:rPr lang="en-US" sz="1800" dirty="0"/>
              <a:t>            _components[</a:t>
            </a:r>
            <a:r>
              <a:rPr lang="en-US" sz="1800" dirty="0" err="1"/>
              <a:t>DirList</a:t>
            </a:r>
            <a:r>
              <a:rPr lang="en-US" sz="1800" dirty="0"/>
              <a:t>]-&gt;</a:t>
            </a:r>
            <a:r>
              <a:rPr lang="en-US" sz="1800" dirty="0" err="1"/>
              <a:t>queryWidget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       _components[</a:t>
            </a:r>
            <a:r>
              <a:rPr lang="en-US" sz="1800" dirty="0" err="1"/>
              <a:t>FileList</a:t>
            </a:r>
            <a:r>
              <a:rPr lang="en-US" sz="1800" dirty="0"/>
              <a:t>]-&gt;</a:t>
            </a:r>
            <a:r>
              <a:rPr lang="en-US" sz="1800" dirty="0" err="1"/>
              <a:t>updateWidget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       _components[</a:t>
            </a:r>
            <a:r>
              <a:rPr lang="en-US" sz="1800" dirty="0" err="1"/>
              <a:t>FilterEdit</a:t>
            </a:r>
            <a:r>
              <a:rPr lang="en-US" sz="1800" dirty="0"/>
              <a:t>]-&gt;</a:t>
            </a:r>
            <a:r>
              <a:rPr lang="en-US" sz="1800" dirty="0" err="1"/>
              <a:t>updateWidget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       _components[</a:t>
            </a:r>
            <a:r>
              <a:rPr lang="en-US" sz="1800" dirty="0" err="1"/>
              <a:t>SelectionEdit</a:t>
            </a:r>
            <a:r>
              <a:rPr lang="en-US" sz="1800" dirty="0"/>
              <a:t>]-&gt;</a:t>
            </a:r>
            <a:r>
              <a:rPr lang="en-US" sz="1800" dirty="0" err="1"/>
              <a:t>updateWidget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   } else if (</a:t>
            </a:r>
            <a:r>
              <a:rPr lang="en-US" sz="1800" dirty="0" err="1"/>
              <a:t>theChangedWidget</a:t>
            </a:r>
            <a:r>
              <a:rPr lang="en-US" sz="1800" dirty="0"/>
              <a:t> == _components[</a:t>
            </a:r>
            <a:r>
              <a:rPr lang="en-US" sz="1800" dirty="0" err="1"/>
              <a:t>FileList</a:t>
            </a:r>
            <a:r>
              <a:rPr lang="en-US" sz="1800" dirty="0"/>
              <a:t>]) {</a:t>
            </a:r>
          </a:p>
          <a:p>
            <a:pPr marL="0" indent="0">
              <a:buNone/>
            </a:pPr>
            <a:r>
              <a:rPr lang="en-US" sz="1800" dirty="0"/>
              <a:t>            _components[</a:t>
            </a:r>
            <a:r>
              <a:rPr lang="en-US" sz="1800" dirty="0" err="1"/>
              <a:t>FileList</a:t>
            </a:r>
            <a:r>
              <a:rPr lang="en-US" sz="1800" dirty="0"/>
              <a:t>]-&gt;</a:t>
            </a:r>
            <a:r>
              <a:rPr lang="en-US" sz="1800" dirty="0" err="1"/>
              <a:t>queryWidget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       _components[</a:t>
            </a:r>
            <a:r>
              <a:rPr lang="en-US" sz="1800" dirty="0" err="1"/>
              <a:t>SelectionEdit</a:t>
            </a:r>
            <a:r>
              <a:rPr lang="en-US" sz="1800" dirty="0"/>
              <a:t>]-&gt;</a:t>
            </a:r>
            <a:r>
              <a:rPr lang="en-US" sz="1800" dirty="0" err="1"/>
              <a:t>updateWidget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   }  else if (</a:t>
            </a:r>
            <a:r>
              <a:rPr lang="en-US" sz="1800" dirty="0" err="1"/>
              <a:t>theChangedWidget</a:t>
            </a:r>
            <a:r>
              <a:rPr lang="en-US" sz="1800" dirty="0"/>
              <a:t> == _components[</a:t>
            </a:r>
            <a:r>
              <a:rPr lang="en-US" sz="1800" dirty="0" err="1"/>
              <a:t>SelectionEdit</a:t>
            </a:r>
            <a:r>
              <a:rPr lang="en-US" sz="1800" dirty="0"/>
              <a:t>]) {</a:t>
            </a:r>
          </a:p>
          <a:p>
            <a:pPr marL="0" indent="0">
              <a:buNone/>
            </a:pPr>
            <a:r>
              <a:rPr lang="en-US" sz="1800" dirty="0"/>
              <a:t>            _components[</a:t>
            </a:r>
            <a:r>
              <a:rPr lang="en-US" sz="1800" dirty="0" err="1"/>
              <a:t>SelectionEdit</a:t>
            </a:r>
            <a:r>
              <a:rPr lang="en-US" sz="1800" dirty="0"/>
              <a:t>]-&gt;</a:t>
            </a:r>
            <a:r>
              <a:rPr lang="en-US" sz="1800" dirty="0" err="1"/>
              <a:t>queryWidget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cout</a:t>
            </a:r>
            <a:r>
              <a:rPr lang="en-US" sz="1800" dirty="0"/>
              <a:t> &lt;&lt; "   file opened" &lt;&lt; </a:t>
            </a:r>
            <a:r>
              <a:rPr lang="en-US" sz="1800" dirty="0" err="1"/>
              <a:t>endl</a:t>
            </a:r>
            <a:r>
              <a:rPr lang="en-US" sz="1800" dirty="0"/>
              <a:t>; }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4998723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ru-RU" dirty="0"/>
              <a:t>Посредник</a:t>
            </a:r>
            <a:r>
              <a:rPr lang="en-US" dirty="0"/>
              <a:t> </a:t>
            </a:r>
            <a:r>
              <a:rPr lang="ru-RU" dirty="0"/>
              <a:t>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989" y="1229089"/>
            <a:ext cx="8599240" cy="56289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main() {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FileSelectionDialog</a:t>
            </a:r>
            <a:r>
              <a:rPr lang="en-US" sz="1800" dirty="0"/>
              <a:t> </a:t>
            </a:r>
            <a:r>
              <a:rPr lang="en-US" sz="1800" dirty="0" err="1"/>
              <a:t>fileDialog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 &lt;&lt; "Exit[0], Filter[1], Dir[2], File[3], Selection[4]: ";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cin</a:t>
            </a:r>
            <a:r>
              <a:rPr lang="en-US" sz="1800" dirty="0"/>
              <a:t> &gt;&gt; </a:t>
            </a:r>
            <a:r>
              <a:rPr lang="en-US" sz="1800" dirty="0" err="1"/>
              <a:t>i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while (</a:t>
            </a:r>
            <a:r>
              <a:rPr lang="en-US" sz="1800" dirty="0" err="1"/>
              <a:t>i</a:t>
            </a:r>
            <a:r>
              <a:rPr lang="en-US" sz="1800" dirty="0"/>
              <a:t>)  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fileDialog.handleEvent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 - 1);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"Exit[0], Filter[1], Dir[2], File[3], Selection[4]: ";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cin</a:t>
            </a:r>
            <a:r>
              <a:rPr lang="en-US" sz="1800" dirty="0"/>
              <a:t> &gt;&gt; </a:t>
            </a:r>
            <a:r>
              <a:rPr lang="en-US" sz="1800" dirty="0" err="1"/>
              <a:t>i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098273F-EE26-4493-B07D-5E3BF961D43F}"/>
              </a:ext>
            </a:extLst>
          </p:cNvPr>
          <p:cNvSpPr/>
          <p:nvPr/>
        </p:nvSpPr>
        <p:spPr>
          <a:xfrm>
            <a:off x="5667812" y="1548013"/>
            <a:ext cx="35433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Exit[0], Filter[1], Dir[2], File[3], Selection[4]: 1</a:t>
            </a:r>
          </a:p>
          <a:p>
            <a:r>
              <a:rPr lang="en-US" sz="1400" dirty="0"/>
              <a:t>   filter edit?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dir</a:t>
            </a:r>
            <a:r>
              <a:rPr lang="en-US" sz="1400" dirty="0"/>
              <a:t> list!</a:t>
            </a:r>
          </a:p>
          <a:p>
            <a:r>
              <a:rPr lang="en-US" sz="1400" dirty="0"/>
              <a:t>   file list!</a:t>
            </a:r>
          </a:p>
          <a:p>
            <a:r>
              <a:rPr lang="en-US" sz="1400" dirty="0"/>
              <a:t>   selection edit updated</a:t>
            </a:r>
          </a:p>
          <a:p>
            <a:r>
              <a:rPr lang="en-US" sz="1400" dirty="0"/>
              <a:t>Exit[0], Filter[1], Dir[2], File[3], Selection[4]: 2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dir</a:t>
            </a:r>
            <a:r>
              <a:rPr lang="en-US" sz="1400" dirty="0"/>
              <a:t> list?</a:t>
            </a:r>
          </a:p>
          <a:p>
            <a:r>
              <a:rPr lang="en-US" sz="1400" dirty="0"/>
              <a:t>   file list!</a:t>
            </a:r>
          </a:p>
          <a:p>
            <a:r>
              <a:rPr lang="en-US" sz="1400" dirty="0"/>
              <a:t>   filter edit!</a:t>
            </a:r>
          </a:p>
          <a:p>
            <a:r>
              <a:rPr lang="en-US" sz="1400" dirty="0"/>
              <a:t>   selection edit!</a:t>
            </a:r>
          </a:p>
          <a:p>
            <a:r>
              <a:rPr lang="en-US" sz="1400" dirty="0"/>
              <a:t>Exit[0], Filter[1], Dir[2], File[3], Selection[4]: 3</a:t>
            </a:r>
          </a:p>
          <a:p>
            <a:r>
              <a:rPr lang="en-US" sz="1400" dirty="0"/>
              <a:t>   file list?</a:t>
            </a:r>
          </a:p>
          <a:p>
            <a:r>
              <a:rPr lang="en-US" sz="1400" dirty="0"/>
              <a:t>   selection edit?</a:t>
            </a:r>
          </a:p>
          <a:p>
            <a:r>
              <a:rPr lang="en-US" sz="1400" dirty="0"/>
              <a:t>Exit[0], Filter[1], Dir[2], File[3], Selection[4]: 4</a:t>
            </a:r>
          </a:p>
          <a:p>
            <a:r>
              <a:rPr lang="en-US" sz="1400" dirty="0"/>
              <a:t>   selection edit?</a:t>
            </a:r>
          </a:p>
          <a:p>
            <a:r>
              <a:rPr lang="en-US" sz="1400" dirty="0"/>
              <a:t>   file opened</a:t>
            </a:r>
          </a:p>
          <a:p>
            <a:r>
              <a:rPr lang="en-US" sz="1400" dirty="0"/>
              <a:t>Exit[0], Filter[1], Dir[2], File[3], Selection[4]: 3</a:t>
            </a:r>
          </a:p>
          <a:p>
            <a:r>
              <a:rPr lang="en-US" sz="1400" dirty="0"/>
              <a:t>   file list?</a:t>
            </a:r>
          </a:p>
          <a:p>
            <a:r>
              <a:rPr lang="en-US" sz="1400" dirty="0"/>
              <a:t>   selection edit!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16A037D-F1AE-4A1E-AD89-3D5E87110592}"/>
              </a:ext>
            </a:extLst>
          </p:cNvPr>
          <p:cNvCxnSpPr/>
          <p:nvPr/>
        </p:nvCxnSpPr>
        <p:spPr>
          <a:xfrm>
            <a:off x="5667812" y="964784"/>
            <a:ext cx="0" cy="55786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5156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Посредник – примечания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Снижает чисто порождаемых подклассов – порождаем одного нового Посредника, а не подкласс для каждого Коллеги.</a:t>
            </a:r>
          </a:p>
          <a:p>
            <a:r>
              <a:rPr lang="ru-RU" dirty="0"/>
              <a:t>Устраняет связность между Коллегами.</a:t>
            </a:r>
          </a:p>
          <a:p>
            <a:r>
              <a:rPr lang="ru-RU" dirty="0"/>
              <a:t>Упрощает протокол взаимодействия объектов (1:М вместо М:М).</a:t>
            </a:r>
          </a:p>
          <a:p>
            <a:r>
              <a:rPr lang="ru-RU" dirty="0"/>
              <a:t>Абстрагирует и централизует управление группой объектов.</a:t>
            </a:r>
          </a:p>
          <a:p>
            <a:r>
              <a:rPr lang="ru-RU" dirty="0"/>
              <a:t>Хорошо сочетается с паттерном Наблюдатель для уведомления Посредника об изменениях Коллег.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021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Назначение:</a:t>
            </a:r>
          </a:p>
          <a:p>
            <a:pPr lvl="1"/>
            <a:r>
              <a:rPr lang="ru-RU" dirty="0"/>
              <a:t>Инкапсулирует запрос как объект, позволяя тем самым задавать параметры клиентов для обработки соответствующих запросов, ставить запросы в очередь и поддерживать отмену операций.</a:t>
            </a:r>
          </a:p>
          <a:p>
            <a:r>
              <a:rPr lang="ru-RU" dirty="0"/>
              <a:t>Применимость:</a:t>
            </a:r>
          </a:p>
          <a:p>
            <a:pPr lvl="1"/>
            <a:r>
              <a:rPr lang="ru-RU" dirty="0"/>
              <a:t>Чтобы параметризировать объекты выполняемым действием (объектная обертка над  </a:t>
            </a:r>
            <a:r>
              <a:rPr lang="ru-RU" dirty="0" err="1"/>
              <a:t>коллбэком</a:t>
            </a:r>
            <a:r>
              <a:rPr lang="ru-RU" dirty="0"/>
              <a:t>);</a:t>
            </a:r>
          </a:p>
          <a:p>
            <a:pPr lvl="1"/>
            <a:r>
              <a:rPr lang="ru-RU" dirty="0"/>
              <a:t>Чтобы определять, ставить в очередь и выполнять запросы в разное время; </a:t>
            </a:r>
          </a:p>
          <a:p>
            <a:pPr lvl="1"/>
            <a:r>
              <a:rPr lang="ru-RU" dirty="0"/>
              <a:t>Чтобы поддерживать отмену операций;</a:t>
            </a:r>
          </a:p>
          <a:p>
            <a:pPr lvl="1"/>
            <a:r>
              <a:rPr lang="ru-RU" dirty="0"/>
              <a:t>Чтобы поддерживать протоколирование операций;</a:t>
            </a:r>
          </a:p>
          <a:p>
            <a:pPr lvl="1"/>
            <a:endParaRPr lang="ru-RU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021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– структура  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251" y="1690689"/>
            <a:ext cx="5953382" cy="204592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251" y="4056054"/>
            <a:ext cx="4820007" cy="254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088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– 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880" y="1463975"/>
            <a:ext cx="7595287" cy="22386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401" y="3702612"/>
            <a:ext cx="7233766" cy="239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095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B07BF0A-190D-4D85-9399-6E4F2E04AB40}"/>
              </a:ext>
            </a:extLst>
          </p:cNvPr>
          <p:cNvSpPr/>
          <p:nvPr/>
        </p:nvSpPr>
        <p:spPr>
          <a:xfrm>
            <a:off x="4773336" y="2197916"/>
            <a:ext cx="3682767" cy="1963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ru-RU" dirty="0"/>
              <a:t>Команда–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2380" y="1124226"/>
            <a:ext cx="8599240" cy="562891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class </a:t>
            </a:r>
            <a:r>
              <a:rPr lang="en-US" sz="1800" dirty="0" err="1"/>
              <a:t>CalculatorCommand</a:t>
            </a:r>
            <a:r>
              <a:rPr lang="en-US" sz="1800" dirty="0"/>
              <a:t> : public Command //</a:t>
            </a:r>
            <a:r>
              <a:rPr lang="en-US" sz="1800" dirty="0" err="1"/>
              <a:t>ConcreteCommand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char _operator;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_operand;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Calculator* _calculator;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char Undo(char </a:t>
            </a:r>
            <a:r>
              <a:rPr lang="en-US" sz="1800" dirty="0" err="1"/>
              <a:t>oprtr</a:t>
            </a:r>
            <a:r>
              <a:rPr lang="en-US" sz="1800" dirty="0"/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switch (</a:t>
            </a:r>
            <a:r>
              <a:rPr lang="en-US" sz="1800" dirty="0" err="1"/>
              <a:t>oprtr</a:t>
            </a:r>
            <a:r>
              <a:rPr lang="en-US" sz="1800" dirty="0"/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case '+': return '-';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case '-': return '+';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case '*': return '/';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case '/': return '*';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CalculatorCommand</a:t>
            </a:r>
            <a:r>
              <a:rPr lang="en-US" sz="1800" dirty="0"/>
              <a:t>(Calculator* calculator, char </a:t>
            </a:r>
            <a:r>
              <a:rPr lang="en-US" sz="1800" dirty="0" err="1"/>
              <a:t>oprtr</a:t>
            </a:r>
            <a:r>
              <a:rPr lang="en-US" sz="1800" dirty="0"/>
              <a:t>,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oprnd</a:t>
            </a:r>
            <a:r>
              <a:rPr lang="en-US" sz="1800" dirty="0"/>
              <a:t>)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_calculator = calculator; _operator = </a:t>
            </a:r>
            <a:r>
              <a:rPr lang="en-US" sz="1800" dirty="0" err="1"/>
              <a:t>oprtr</a:t>
            </a:r>
            <a:r>
              <a:rPr lang="en-US" sz="1800" dirty="0"/>
              <a:t>; _operand = </a:t>
            </a:r>
            <a:r>
              <a:rPr lang="en-US" sz="1800" dirty="0" err="1"/>
              <a:t>oprnd</a:t>
            </a:r>
            <a:r>
              <a:rPr lang="en-US" sz="1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void Execute() { _calculator-&gt;Operation(_operator, _operand);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void </a:t>
            </a:r>
            <a:r>
              <a:rPr lang="en-US" sz="1800" dirty="0" err="1"/>
              <a:t>UnExecute</a:t>
            </a:r>
            <a:r>
              <a:rPr lang="en-US" sz="1800" dirty="0"/>
              <a:t>() {_calculator-&gt;Operation(Undo(_operator), _operand);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 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class User { //Invoker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Calculator* _calculator = new Calculator();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Command* _commands[10];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_current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_count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void Redo(</a:t>
            </a:r>
            <a:r>
              <a:rPr lang="en-US" sz="1800" dirty="0" err="1"/>
              <a:t>int</a:t>
            </a:r>
            <a:r>
              <a:rPr lang="en-US" sz="1800" dirty="0"/>
              <a:t> levels)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</a:t>
            </a:r>
            <a:r>
              <a:rPr lang="en-US" sz="1800" dirty="0" err="1"/>
              <a:t>cout</a:t>
            </a:r>
            <a:r>
              <a:rPr lang="en-US" sz="1800" dirty="0"/>
              <a:t>&lt;&lt; "\n---- Redo "&lt;&lt;levels&lt;&lt;" levels 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for 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levels; </a:t>
            </a:r>
            <a:r>
              <a:rPr lang="en-US" sz="1800" dirty="0" err="1"/>
              <a:t>i</a:t>
            </a:r>
            <a:r>
              <a:rPr lang="en-US" sz="1800" dirty="0"/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if (_current &lt; _count - 1)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    _commands[_current++]-&gt;Execute();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void Undo(</a:t>
            </a:r>
            <a:r>
              <a:rPr lang="en-US" sz="1800" dirty="0" err="1"/>
              <a:t>int</a:t>
            </a:r>
            <a:r>
              <a:rPr lang="en-US" sz="1800" dirty="0"/>
              <a:t> levels)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</a:t>
            </a:r>
            <a:r>
              <a:rPr lang="en-US" sz="1800" dirty="0" err="1"/>
              <a:t>cout</a:t>
            </a:r>
            <a:r>
              <a:rPr lang="en-US" sz="1800" dirty="0"/>
              <a:t>&lt;&lt; "\n---- Undo "&lt;&lt;levels&lt;&lt;" levels 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for 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levels; </a:t>
            </a:r>
            <a:r>
              <a:rPr lang="en-US" sz="1800" dirty="0" err="1"/>
              <a:t>i</a:t>
            </a:r>
            <a:r>
              <a:rPr lang="en-US" sz="1800" dirty="0"/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if (_current &gt; 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    _commands[--_current]-&gt;</a:t>
            </a:r>
            <a:r>
              <a:rPr lang="en-US" sz="1800" dirty="0" err="1"/>
              <a:t>UnExecute</a:t>
            </a:r>
            <a:r>
              <a:rPr lang="en-US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void Compute(char </a:t>
            </a:r>
            <a:r>
              <a:rPr lang="en-US" sz="1800" dirty="0" err="1"/>
              <a:t>oprtr</a:t>
            </a:r>
            <a:r>
              <a:rPr lang="en-US" sz="1800" dirty="0"/>
              <a:t>,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oprnd</a:t>
            </a:r>
            <a:r>
              <a:rPr lang="en-US" sz="18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Command* command = new </a:t>
            </a:r>
            <a:r>
              <a:rPr lang="en-US" sz="1800" dirty="0" err="1"/>
              <a:t>CalculatorCommand</a:t>
            </a:r>
            <a:r>
              <a:rPr lang="en-US" sz="1800" dirty="0"/>
              <a:t>(_calculator, </a:t>
            </a:r>
            <a:r>
              <a:rPr lang="en-US" sz="1800" dirty="0" err="1"/>
              <a:t>oprtr</a:t>
            </a:r>
            <a:r>
              <a:rPr lang="en-US" sz="1800" dirty="0"/>
              <a:t>, </a:t>
            </a:r>
            <a:r>
              <a:rPr lang="en-US" sz="1800" dirty="0" err="1"/>
              <a:t>oprnd</a:t>
            </a:r>
            <a:r>
              <a:rPr lang="en-US" sz="18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command-&gt;Execute();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_commands[_current++] = command; // </a:t>
            </a:r>
            <a:r>
              <a:rPr lang="en-US" sz="1800" dirty="0" err="1"/>
              <a:t>Добавить</a:t>
            </a:r>
            <a:r>
              <a:rPr lang="en-US" sz="1800" dirty="0"/>
              <a:t> </a:t>
            </a:r>
            <a:r>
              <a:rPr lang="en-US" sz="1800" dirty="0" err="1"/>
              <a:t>команду</a:t>
            </a:r>
            <a:r>
              <a:rPr lang="en-US" sz="1800" dirty="0"/>
              <a:t> в </a:t>
            </a:r>
            <a:r>
              <a:rPr lang="en-US" sz="1800" dirty="0" err="1"/>
              <a:t>список</a:t>
            </a:r>
            <a:r>
              <a:rPr lang="en-US" sz="1800" dirty="0"/>
              <a:t> </a:t>
            </a:r>
            <a:r>
              <a:rPr lang="en-US" sz="1800" dirty="0" err="1"/>
              <a:t>отмены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_count=_current;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User* user = new User(); //</a:t>
            </a:r>
            <a:r>
              <a:rPr lang="en-US" sz="1800" dirty="0" err="1"/>
              <a:t>моделируем</a:t>
            </a:r>
            <a:r>
              <a:rPr lang="en-US" sz="1800" dirty="0"/>
              <a:t> </a:t>
            </a:r>
            <a:r>
              <a:rPr lang="en-US" sz="1800" dirty="0" err="1"/>
              <a:t>пользователя</a:t>
            </a:r>
            <a:r>
              <a:rPr lang="en-US" sz="18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user</a:t>
            </a:r>
            <a:r>
              <a:rPr lang="ru-RU" sz="1800" dirty="0"/>
              <a:t>-&gt;</a:t>
            </a:r>
            <a:r>
              <a:rPr lang="en-US" sz="1800" dirty="0"/>
              <a:t>Compute</a:t>
            </a:r>
            <a:r>
              <a:rPr lang="ru-RU" sz="1800" dirty="0"/>
              <a:t>('+', 100); //работающего с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/>
              <a:t>    </a:t>
            </a:r>
            <a:r>
              <a:rPr lang="en-US" sz="1800" dirty="0"/>
              <a:t>user-&gt;Compute('-', 50);  //</a:t>
            </a:r>
            <a:r>
              <a:rPr lang="en-US" sz="1800" dirty="0" err="1"/>
              <a:t>калькулятором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user-&gt;Compute('*', 10);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user-&gt;Compute('/', 2);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user-&gt;Undo(4); //</a:t>
            </a:r>
            <a:r>
              <a:rPr lang="en-US" sz="1800" dirty="0" err="1"/>
              <a:t>отменяем</a:t>
            </a:r>
            <a:r>
              <a:rPr lang="en-US" sz="1800" dirty="0"/>
              <a:t> 4 </a:t>
            </a:r>
            <a:r>
              <a:rPr lang="en-US" sz="1800" dirty="0" err="1"/>
              <a:t>операции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user-&gt;Redo(3); //</a:t>
            </a:r>
            <a:r>
              <a:rPr lang="en-US" sz="1800" dirty="0" err="1"/>
              <a:t>восстанавливаем</a:t>
            </a:r>
            <a:r>
              <a:rPr lang="en-US" sz="1800" dirty="0"/>
              <a:t> 3 </a:t>
            </a:r>
            <a:r>
              <a:rPr lang="en-US" sz="1800" dirty="0" err="1"/>
              <a:t>опрерации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 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49BE476-62E4-458F-AE63-978AFA58747E}"/>
              </a:ext>
            </a:extLst>
          </p:cNvPr>
          <p:cNvSpPr/>
          <p:nvPr/>
        </p:nvSpPr>
        <p:spPr>
          <a:xfrm>
            <a:off x="4987254" y="246135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Command { //Command</a:t>
            </a:r>
          </a:p>
          <a:p>
            <a:r>
              <a:rPr lang="en-US" dirty="0"/>
              <a:t>   public:</a:t>
            </a:r>
          </a:p>
          <a:p>
            <a:r>
              <a:rPr lang="en-US" dirty="0"/>
              <a:t>    virtual void Execute() = 0;</a:t>
            </a:r>
          </a:p>
          <a:p>
            <a:r>
              <a:rPr lang="en-US" dirty="0"/>
              <a:t>    virtual void </a:t>
            </a:r>
            <a:r>
              <a:rPr lang="en-US" dirty="0" err="1"/>
              <a:t>UnExecute</a:t>
            </a:r>
            <a:r>
              <a:rPr lang="en-US" dirty="0"/>
              <a:t>() = 0;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847001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37108" y="0"/>
            <a:ext cx="4806892" cy="1325563"/>
          </a:xfrm>
        </p:spPr>
        <p:txBody>
          <a:bodyPr/>
          <a:lstStyle/>
          <a:p>
            <a:r>
              <a:rPr lang="ru-RU" dirty="0"/>
              <a:t>Команда–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6189" y="721554"/>
            <a:ext cx="8871621" cy="562891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class User { //Invoker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Calculator* _calculator = new Calculator();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Command* _commands[10];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_current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_count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void Redo(</a:t>
            </a:r>
            <a:r>
              <a:rPr lang="en-US" sz="1800" dirty="0" err="1"/>
              <a:t>int</a:t>
            </a:r>
            <a:r>
              <a:rPr lang="en-US" sz="1800" dirty="0"/>
              <a:t> levels) </a:t>
            </a:r>
            <a:r>
              <a:rPr lang="ru-RU" sz="1800" dirty="0"/>
              <a:t> </a:t>
            </a:r>
            <a:r>
              <a:rPr lang="en-US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</a:t>
            </a:r>
            <a:r>
              <a:rPr lang="en-US" sz="1800" dirty="0" err="1"/>
              <a:t>cout</a:t>
            </a:r>
            <a:r>
              <a:rPr lang="en-US" sz="1800" dirty="0"/>
              <a:t>&lt;&lt; "\n---- Redo "&lt;&lt;levels&lt;&lt;" levels 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for 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levels; </a:t>
            </a:r>
            <a:r>
              <a:rPr lang="en-US" sz="1800" dirty="0" err="1"/>
              <a:t>i</a:t>
            </a:r>
            <a:r>
              <a:rPr lang="en-US" sz="1800" dirty="0"/>
              <a:t>++) if (_current &lt; _count - 1) _commands[_current++]-&gt;Execute();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void Undo(</a:t>
            </a:r>
            <a:r>
              <a:rPr lang="en-US" sz="1800" dirty="0" err="1"/>
              <a:t>int</a:t>
            </a:r>
            <a:r>
              <a:rPr lang="en-US" sz="1800" dirty="0"/>
              <a:t> levels) </a:t>
            </a:r>
            <a:r>
              <a:rPr lang="ru-RU" sz="1800" dirty="0"/>
              <a:t> </a:t>
            </a:r>
            <a:r>
              <a:rPr lang="en-US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</a:t>
            </a:r>
            <a:r>
              <a:rPr lang="en-US" sz="1800" dirty="0" err="1"/>
              <a:t>cout</a:t>
            </a:r>
            <a:r>
              <a:rPr lang="en-US" sz="1800" dirty="0"/>
              <a:t>&lt;&lt; "\n---- Undo "&lt;&lt;levels&lt;&lt;" levels 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for 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levels; </a:t>
            </a:r>
            <a:r>
              <a:rPr lang="en-US" sz="1800" dirty="0" err="1"/>
              <a:t>i</a:t>
            </a:r>
            <a:r>
              <a:rPr lang="en-US" sz="1800" dirty="0"/>
              <a:t>++)</a:t>
            </a:r>
            <a:r>
              <a:rPr lang="ru-RU" sz="1800" dirty="0"/>
              <a:t> </a:t>
            </a:r>
            <a:r>
              <a:rPr lang="en-US" sz="1800" dirty="0"/>
              <a:t>if (_current &gt; 0) </a:t>
            </a:r>
            <a:r>
              <a:rPr lang="ru-RU" sz="1800" dirty="0"/>
              <a:t> </a:t>
            </a:r>
            <a:r>
              <a:rPr lang="en-US" sz="1800" dirty="0"/>
              <a:t>_commands[--_current]-&gt;</a:t>
            </a:r>
            <a:r>
              <a:rPr lang="en-US" sz="1800" dirty="0" err="1"/>
              <a:t>UnExecute</a:t>
            </a:r>
            <a:r>
              <a:rPr lang="en-US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void Compute(char </a:t>
            </a:r>
            <a:r>
              <a:rPr lang="en-US" sz="1800" dirty="0" err="1"/>
              <a:t>oprtr</a:t>
            </a:r>
            <a:r>
              <a:rPr lang="en-US" sz="1800" dirty="0"/>
              <a:t>,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oprnd</a:t>
            </a:r>
            <a:r>
              <a:rPr lang="en-US" sz="18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Command* command = new </a:t>
            </a:r>
            <a:r>
              <a:rPr lang="en-US" sz="1800" dirty="0" err="1"/>
              <a:t>CalculatorCommand</a:t>
            </a:r>
            <a:r>
              <a:rPr lang="en-US" sz="1800" dirty="0"/>
              <a:t>(_calculator, </a:t>
            </a:r>
            <a:r>
              <a:rPr lang="en-US" sz="1800" dirty="0" err="1"/>
              <a:t>oprtr</a:t>
            </a:r>
            <a:r>
              <a:rPr lang="en-US" sz="1800" dirty="0"/>
              <a:t>, </a:t>
            </a:r>
            <a:r>
              <a:rPr lang="en-US" sz="1800" dirty="0" err="1"/>
              <a:t>oprnd</a:t>
            </a:r>
            <a:r>
              <a:rPr lang="en-US" sz="18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command-&gt;Execute();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_commands[_current++] = command; // </a:t>
            </a:r>
            <a:r>
              <a:rPr lang="en-US" sz="1800" dirty="0" err="1"/>
              <a:t>Добавить</a:t>
            </a:r>
            <a:r>
              <a:rPr lang="en-US" sz="1800" dirty="0"/>
              <a:t> </a:t>
            </a:r>
            <a:r>
              <a:rPr lang="en-US" sz="1800" dirty="0" err="1"/>
              <a:t>команду</a:t>
            </a:r>
            <a:r>
              <a:rPr lang="en-US" sz="1800" dirty="0"/>
              <a:t> в </a:t>
            </a:r>
            <a:r>
              <a:rPr lang="en-US" sz="1800" dirty="0" err="1"/>
              <a:t>список</a:t>
            </a:r>
            <a:r>
              <a:rPr lang="en-US" sz="1800" dirty="0"/>
              <a:t> </a:t>
            </a:r>
            <a:r>
              <a:rPr lang="en-US" sz="1800" dirty="0" err="1"/>
              <a:t>отмены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_count=_current;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User* user = new User(); //</a:t>
            </a:r>
            <a:r>
              <a:rPr lang="en-US" sz="1800" dirty="0" err="1"/>
              <a:t>моделируем</a:t>
            </a:r>
            <a:r>
              <a:rPr lang="en-US" sz="1800" dirty="0"/>
              <a:t> </a:t>
            </a:r>
            <a:r>
              <a:rPr lang="en-US" sz="1800" dirty="0" err="1"/>
              <a:t>пользователя</a:t>
            </a:r>
            <a:r>
              <a:rPr lang="en-US" sz="18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user</a:t>
            </a:r>
            <a:r>
              <a:rPr lang="ru-RU" sz="1800" dirty="0"/>
              <a:t>-&gt;</a:t>
            </a:r>
            <a:r>
              <a:rPr lang="en-US" sz="1800" dirty="0"/>
              <a:t>Compute</a:t>
            </a:r>
            <a:r>
              <a:rPr lang="ru-RU" sz="1800" dirty="0"/>
              <a:t>('+', 100); //работающего с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/>
              <a:t>    </a:t>
            </a:r>
            <a:r>
              <a:rPr lang="en-US" sz="1800" dirty="0"/>
              <a:t>user-&gt;Compute('-', 50);  //</a:t>
            </a:r>
            <a:r>
              <a:rPr lang="en-US" sz="1800" dirty="0" err="1"/>
              <a:t>калькулятором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user-&gt;Compute('*', 10);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user-&gt;Compute('/', 2);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user-&gt;Undo(4); //</a:t>
            </a:r>
            <a:r>
              <a:rPr lang="en-US" sz="1800" dirty="0" err="1"/>
              <a:t>отменяем</a:t>
            </a:r>
            <a:r>
              <a:rPr lang="en-US" sz="1800" dirty="0"/>
              <a:t> 4 </a:t>
            </a:r>
            <a:r>
              <a:rPr lang="en-US" sz="1800" dirty="0" err="1"/>
              <a:t>операции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user-&gt;Redo(3); //</a:t>
            </a:r>
            <a:r>
              <a:rPr lang="en-US" sz="1800" dirty="0" err="1"/>
              <a:t>восстанавливаем</a:t>
            </a:r>
            <a:r>
              <a:rPr lang="en-US" sz="1800" dirty="0"/>
              <a:t> 3 </a:t>
            </a:r>
            <a:r>
              <a:rPr lang="en-US" sz="1800" dirty="0" err="1"/>
              <a:t>опрерации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80446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D949F7-5698-47A5-B27D-4CB1FBD1C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Шаблонный метод</a:t>
            </a:r>
            <a:endParaRPr lang="en-US" dirty="0"/>
          </a:p>
        </p:txBody>
      </p:sp>
      <p:pic>
        <p:nvPicPr>
          <p:cNvPr id="1026" name="Picture 2" descr="Template Method example">
            <a:extLst>
              <a:ext uri="{FF2B5EF4-FFF2-40B4-BE49-F238E27FC236}">
                <a16:creationId xmlns:a16="http://schemas.microsoft.com/office/drawing/2014/main" id="{8394162F-97B6-4CE8-804E-2C732BEF49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506" y="1410846"/>
            <a:ext cx="5292988" cy="544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1982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37108" y="0"/>
            <a:ext cx="4806892" cy="1325563"/>
          </a:xfrm>
        </p:spPr>
        <p:txBody>
          <a:bodyPr/>
          <a:lstStyle/>
          <a:p>
            <a:r>
              <a:rPr lang="ru-RU" dirty="0"/>
              <a:t>Команда–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6189" y="721554"/>
            <a:ext cx="8871621" cy="562891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 class Calculator{ //Receiver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_</a:t>
            </a:r>
            <a:r>
              <a:rPr lang="en-US" sz="1800" dirty="0" err="1"/>
              <a:t>curr</a:t>
            </a:r>
            <a:r>
              <a:rPr lang="en-US" sz="1800" dirty="0"/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public: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void Operation(char </a:t>
            </a:r>
            <a:r>
              <a:rPr lang="en-US" sz="1800" dirty="0" err="1"/>
              <a:t>oprtr</a:t>
            </a:r>
            <a:r>
              <a:rPr lang="en-US" sz="1800" dirty="0"/>
              <a:t>,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oprnd</a:t>
            </a:r>
            <a:r>
              <a:rPr lang="en-US" sz="18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switch (</a:t>
            </a:r>
            <a:r>
              <a:rPr lang="en-US" sz="1800" dirty="0" err="1"/>
              <a:t>oprtr</a:t>
            </a:r>
            <a:r>
              <a:rPr lang="en-US" sz="1800" dirty="0"/>
              <a:t>) </a:t>
            </a:r>
            <a:r>
              <a:rPr lang="ru-RU" sz="1800" dirty="0"/>
              <a:t> </a:t>
            </a:r>
            <a:r>
              <a:rPr lang="en-US" sz="18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case '+': _</a:t>
            </a:r>
            <a:r>
              <a:rPr lang="en-US" sz="1800" dirty="0" err="1"/>
              <a:t>curr</a:t>
            </a:r>
            <a:r>
              <a:rPr lang="en-US" sz="1800" dirty="0"/>
              <a:t> += </a:t>
            </a:r>
            <a:r>
              <a:rPr lang="en-US" sz="1800" dirty="0" err="1"/>
              <a:t>oprnd</a:t>
            </a:r>
            <a:r>
              <a:rPr lang="en-US" sz="1800" dirty="0"/>
              <a:t>;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case '-': _</a:t>
            </a:r>
            <a:r>
              <a:rPr lang="en-US" sz="1800" dirty="0" err="1"/>
              <a:t>curr</a:t>
            </a:r>
            <a:r>
              <a:rPr lang="en-US" sz="1800" dirty="0"/>
              <a:t> -= </a:t>
            </a:r>
            <a:r>
              <a:rPr lang="en-US" sz="1800" dirty="0" err="1"/>
              <a:t>oprnd</a:t>
            </a:r>
            <a:r>
              <a:rPr lang="en-US" sz="1800" dirty="0"/>
              <a:t>;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case '*': _</a:t>
            </a:r>
            <a:r>
              <a:rPr lang="en-US" sz="1800" dirty="0" err="1"/>
              <a:t>curr</a:t>
            </a:r>
            <a:r>
              <a:rPr lang="en-US" sz="1800" dirty="0"/>
              <a:t> *= </a:t>
            </a:r>
            <a:r>
              <a:rPr lang="en-US" sz="1800" dirty="0" err="1"/>
              <a:t>oprnd</a:t>
            </a:r>
            <a:r>
              <a:rPr lang="en-US" sz="1800" dirty="0"/>
              <a:t>;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case '/': _</a:t>
            </a:r>
            <a:r>
              <a:rPr lang="en-US" sz="1800" dirty="0" err="1"/>
              <a:t>curr</a:t>
            </a:r>
            <a:r>
              <a:rPr lang="en-US" sz="1800" dirty="0"/>
              <a:t> /= </a:t>
            </a:r>
            <a:r>
              <a:rPr lang="en-US" sz="1800" dirty="0" err="1"/>
              <a:t>oprnd</a:t>
            </a:r>
            <a:r>
              <a:rPr lang="en-US" sz="1800" dirty="0"/>
              <a:t>;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</a:t>
            </a:r>
            <a:r>
              <a:rPr lang="en-US" sz="1800" dirty="0" err="1"/>
              <a:t>cout</a:t>
            </a:r>
            <a:r>
              <a:rPr lang="en-US" sz="1800" dirty="0"/>
              <a:t>&lt;&lt;"\</a:t>
            </a:r>
            <a:r>
              <a:rPr lang="en-US" sz="1800" dirty="0" err="1"/>
              <a:t>nCurrent</a:t>
            </a:r>
            <a:r>
              <a:rPr lang="en-US" sz="1800" dirty="0"/>
              <a:t> value = "&lt;&lt;_</a:t>
            </a:r>
            <a:r>
              <a:rPr lang="en-US" sz="1800" dirty="0" err="1"/>
              <a:t>curr</a:t>
            </a:r>
            <a:r>
              <a:rPr lang="en-US" sz="1800" dirty="0"/>
              <a:t>&lt;&lt;" ,following "&lt;&lt;</a:t>
            </a:r>
            <a:r>
              <a:rPr lang="en-US" sz="1800" dirty="0" err="1"/>
              <a:t>oprtr</a:t>
            </a:r>
            <a:r>
              <a:rPr lang="en-US" sz="1800" dirty="0"/>
              <a:t>&lt;&lt;" "&lt;&lt; </a:t>
            </a:r>
            <a:r>
              <a:rPr lang="en-US" sz="1800" dirty="0" err="1"/>
              <a:t>oprnd</a:t>
            </a:r>
            <a:r>
              <a:rPr lang="en-US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};</a:t>
            </a:r>
            <a:endParaRPr lang="ru-RU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User* user = new User(); //</a:t>
            </a:r>
            <a:r>
              <a:rPr lang="en-US" sz="1800" dirty="0" err="1"/>
              <a:t>моделируем</a:t>
            </a:r>
            <a:r>
              <a:rPr lang="en-US" sz="1800" dirty="0"/>
              <a:t> </a:t>
            </a:r>
            <a:r>
              <a:rPr lang="en-US" sz="1800" dirty="0" err="1"/>
              <a:t>пользователя</a:t>
            </a:r>
            <a:r>
              <a:rPr lang="en-US" sz="18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user</a:t>
            </a:r>
            <a:r>
              <a:rPr lang="ru-RU" sz="1800" dirty="0"/>
              <a:t>-&gt;</a:t>
            </a:r>
            <a:r>
              <a:rPr lang="en-US" sz="1800" dirty="0"/>
              <a:t>Compute</a:t>
            </a:r>
            <a:r>
              <a:rPr lang="ru-RU" sz="1800" dirty="0"/>
              <a:t>('+', 100); //работающего с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/>
              <a:t>    </a:t>
            </a:r>
            <a:r>
              <a:rPr lang="en-US" sz="1800" dirty="0"/>
              <a:t>user-&gt;Compute('-', 50);  //</a:t>
            </a:r>
            <a:r>
              <a:rPr lang="en-US" sz="1800" dirty="0" err="1"/>
              <a:t>калькулятором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user-&gt;Compute('*', 10);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user-&gt;Compute('/', 2);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user-&gt;Undo(4); //</a:t>
            </a:r>
            <a:r>
              <a:rPr lang="en-US" sz="1800" dirty="0" err="1"/>
              <a:t>отменяем</a:t>
            </a:r>
            <a:r>
              <a:rPr lang="en-US" sz="1800" dirty="0"/>
              <a:t> 4 </a:t>
            </a:r>
            <a:r>
              <a:rPr lang="en-US" sz="1800" dirty="0" err="1"/>
              <a:t>операции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user-&gt;Redo(3); //</a:t>
            </a:r>
            <a:r>
              <a:rPr lang="en-US" sz="1800" dirty="0" err="1"/>
              <a:t>восстанавливаем</a:t>
            </a:r>
            <a:r>
              <a:rPr lang="en-US" sz="1800" dirty="0"/>
              <a:t> 3 </a:t>
            </a:r>
            <a:r>
              <a:rPr lang="en-US" sz="1800" dirty="0" err="1"/>
              <a:t>опрерации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 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60A4793-78C6-4669-9496-C17430063B12}"/>
              </a:ext>
            </a:extLst>
          </p:cNvPr>
          <p:cNvSpPr/>
          <p:nvPr/>
        </p:nvSpPr>
        <p:spPr>
          <a:xfrm>
            <a:off x="6220436" y="3748032"/>
            <a:ext cx="300745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r>
              <a:rPr lang="en-US" sz="1400" dirty="0"/>
              <a:t>Current value = 100 ,following + 100</a:t>
            </a:r>
          </a:p>
          <a:p>
            <a:r>
              <a:rPr lang="en-US" sz="1400" dirty="0"/>
              <a:t>Current value = 50 ,following - 50</a:t>
            </a:r>
          </a:p>
          <a:p>
            <a:r>
              <a:rPr lang="en-US" sz="1400" dirty="0"/>
              <a:t>Current value = 500 ,following * 10</a:t>
            </a:r>
          </a:p>
          <a:p>
            <a:r>
              <a:rPr lang="en-US" sz="1400" dirty="0"/>
              <a:t>Current value = 250 ,following / 2</a:t>
            </a:r>
          </a:p>
          <a:p>
            <a:r>
              <a:rPr lang="en-US" sz="1400" dirty="0"/>
              <a:t>---- Undo 4 levels </a:t>
            </a:r>
          </a:p>
          <a:p>
            <a:r>
              <a:rPr lang="en-US" sz="1400" dirty="0"/>
              <a:t>Current value = 500 ,following * 2</a:t>
            </a:r>
          </a:p>
          <a:p>
            <a:r>
              <a:rPr lang="en-US" sz="1400" dirty="0"/>
              <a:t>Current value = 50 ,following / 10</a:t>
            </a:r>
          </a:p>
          <a:p>
            <a:r>
              <a:rPr lang="en-US" sz="1400" dirty="0"/>
              <a:t>Current value = 100 ,following + 50</a:t>
            </a:r>
          </a:p>
          <a:p>
            <a:r>
              <a:rPr lang="en-US" sz="1400" dirty="0"/>
              <a:t>Current value = 0 ,following - 100</a:t>
            </a:r>
          </a:p>
          <a:p>
            <a:r>
              <a:rPr lang="en-US" sz="1400" dirty="0"/>
              <a:t>---- Redo 3 levels </a:t>
            </a:r>
          </a:p>
          <a:p>
            <a:r>
              <a:rPr lang="en-US" sz="1400" dirty="0"/>
              <a:t>Current value = 100 ,following + 100</a:t>
            </a:r>
          </a:p>
          <a:p>
            <a:r>
              <a:rPr lang="en-US" sz="1400" dirty="0"/>
              <a:t>Current value = 50 ,following - 50</a:t>
            </a:r>
          </a:p>
          <a:p>
            <a:r>
              <a:rPr lang="en-US" sz="1400" dirty="0"/>
              <a:t>Current value = 500 ,following * 10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609817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– примечания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Команда разрывает связь между объектом-инициатором и объектом-исполнителем. </a:t>
            </a:r>
          </a:p>
          <a:p>
            <a:r>
              <a:rPr lang="ru-RU" dirty="0"/>
              <a:t>Команды – обычные объекты, которые можно хранить, передавать, расширять и т.п. </a:t>
            </a:r>
          </a:p>
          <a:p>
            <a:r>
              <a:rPr lang="ru-RU" dirty="0"/>
              <a:t>Для добавления новой команды – достаточно добавить новый класс, и нет необходимости менять существующие.</a:t>
            </a:r>
          </a:p>
          <a:p>
            <a:r>
              <a:rPr lang="ru-RU" dirty="0"/>
              <a:t>Из простых команд можно собрать составные, пользуясь паттерном Компоновщик</a:t>
            </a:r>
          </a:p>
          <a:p>
            <a:r>
              <a:rPr lang="ru-RU" dirty="0"/>
              <a:t>Для отмены действия Команда должна иметь два метода – действия и его отмены (</a:t>
            </a:r>
            <a:r>
              <a:rPr lang="en-US" dirty="0"/>
              <a:t>Do/Undo).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312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Назначение:</a:t>
            </a:r>
          </a:p>
          <a:p>
            <a:pPr lvl="1"/>
            <a:r>
              <a:rPr lang="ru-RU" dirty="0"/>
              <a:t>Позволяет объекту менять свое поведение в зависимости от состояния. Извне создается впечатление, что изменился класс объекта.</a:t>
            </a:r>
          </a:p>
          <a:p>
            <a:r>
              <a:rPr lang="ru-RU" dirty="0"/>
              <a:t>Применимость:</a:t>
            </a:r>
          </a:p>
          <a:p>
            <a:pPr lvl="1"/>
            <a:r>
              <a:rPr lang="ru-RU" dirty="0"/>
              <a:t>Когда поведение объекта зависит от его состояния и должно изменяться во время выполнения;</a:t>
            </a:r>
          </a:p>
          <a:p>
            <a:pPr lvl="1"/>
            <a:r>
              <a:rPr lang="ru-RU" dirty="0"/>
              <a:t>Когда в коде операций встречаются состоящие из многих ветвей условные операторы, в которых выбор ветви определяется состоянием (часто разные операции при этом имеют схожую структуру ветвлений)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700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Состояние – структура  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939" y="2172248"/>
            <a:ext cx="7424121" cy="314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885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Состояние – пример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817" y="1920398"/>
            <a:ext cx="7726366" cy="343194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925595" y="5824321"/>
            <a:ext cx="52928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http://www.dofactory.com/net/state-design-pattern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2519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37108" y="0"/>
            <a:ext cx="4806892" cy="1325563"/>
          </a:xfrm>
        </p:spPr>
        <p:txBody>
          <a:bodyPr/>
          <a:lstStyle/>
          <a:p>
            <a:r>
              <a:rPr lang="ru-RU" dirty="0"/>
              <a:t>Команда–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6189" y="1124226"/>
            <a:ext cx="8871621" cy="562891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class Machine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class State *current;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Machine();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void </a:t>
            </a:r>
            <a:r>
              <a:rPr lang="en-US" sz="1800" dirty="0" err="1"/>
              <a:t>setCurrent</a:t>
            </a:r>
            <a:r>
              <a:rPr lang="en-US" sz="1800" dirty="0"/>
              <a:t>(State *s) { current = s;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void on();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void off();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class State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virtual void on(Machine *m) { </a:t>
            </a:r>
            <a:r>
              <a:rPr lang="en-US" sz="1800" dirty="0" err="1"/>
              <a:t>cout</a:t>
            </a:r>
            <a:r>
              <a:rPr lang="en-US" sz="1800" dirty="0"/>
              <a:t> &lt;&lt; "   already ON\n";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virtual void off(Machine *m) { </a:t>
            </a:r>
            <a:r>
              <a:rPr lang="en-US" sz="1800" dirty="0" err="1"/>
              <a:t>cout</a:t>
            </a:r>
            <a:r>
              <a:rPr lang="en-US" sz="1800" dirty="0"/>
              <a:t> &lt;&lt; "   already OFF\n";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void Machine::on() { current-&gt;on(this);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void Machine::off() { current-&gt;off(this); }</a:t>
            </a:r>
          </a:p>
        </p:txBody>
      </p:sp>
    </p:spTree>
    <p:extLst>
      <p:ext uri="{BB962C8B-B14F-4D97-AF65-F5344CB8AC3E}">
        <p14:creationId xmlns:p14="http://schemas.microsoft.com/office/powerpoint/2010/main" val="14124974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37108" y="0"/>
            <a:ext cx="4806892" cy="1325563"/>
          </a:xfrm>
        </p:spPr>
        <p:txBody>
          <a:bodyPr/>
          <a:lstStyle/>
          <a:p>
            <a:r>
              <a:rPr lang="ru-RU" dirty="0"/>
              <a:t>Команда–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6189" y="293716"/>
            <a:ext cx="8871621" cy="562891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class ON: public State{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ON() { </a:t>
            </a:r>
            <a:r>
              <a:rPr lang="en-US" sz="1800" dirty="0" err="1"/>
              <a:t>cout</a:t>
            </a:r>
            <a:r>
              <a:rPr lang="en-US" sz="1800" dirty="0"/>
              <a:t> &lt;&lt; "   ON-</a:t>
            </a:r>
            <a:r>
              <a:rPr lang="en-US" sz="1800" dirty="0" err="1"/>
              <a:t>ctor</a:t>
            </a:r>
            <a:r>
              <a:rPr lang="en-US" sz="1800" dirty="0"/>
              <a:t> ";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~ON() { </a:t>
            </a:r>
            <a:r>
              <a:rPr lang="en-US" sz="1800" dirty="0" err="1"/>
              <a:t>cout</a:t>
            </a:r>
            <a:r>
              <a:rPr lang="en-US" sz="1800" dirty="0"/>
              <a:t> &lt;&lt; "   </a:t>
            </a:r>
            <a:r>
              <a:rPr lang="en-US" sz="1800" dirty="0" err="1"/>
              <a:t>dtor</a:t>
            </a:r>
            <a:r>
              <a:rPr lang="en-US" sz="1800" dirty="0"/>
              <a:t>-ON\n";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void off(Machine *m);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class OFF: public State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OFF() { </a:t>
            </a:r>
            <a:r>
              <a:rPr lang="en-US" sz="1800" dirty="0" err="1"/>
              <a:t>cout</a:t>
            </a:r>
            <a:r>
              <a:rPr lang="en-US" sz="1800" dirty="0"/>
              <a:t> &lt;&lt; "   OFF-</a:t>
            </a:r>
            <a:r>
              <a:rPr lang="en-US" sz="1800" dirty="0" err="1"/>
              <a:t>ctor</a:t>
            </a:r>
            <a:r>
              <a:rPr lang="en-US" sz="1800" dirty="0"/>
              <a:t> ";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~OFF() { </a:t>
            </a:r>
            <a:r>
              <a:rPr lang="en-US" sz="1800" dirty="0" err="1"/>
              <a:t>cout</a:t>
            </a:r>
            <a:r>
              <a:rPr lang="en-US" sz="1800" dirty="0"/>
              <a:t> &lt;&lt; "   </a:t>
            </a:r>
            <a:r>
              <a:rPr lang="en-US" sz="1800" dirty="0" err="1"/>
              <a:t>dtor</a:t>
            </a:r>
            <a:r>
              <a:rPr lang="en-US" sz="1800" dirty="0"/>
              <a:t>-OFF\n";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void on(Machine *m)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</a:t>
            </a:r>
            <a:r>
              <a:rPr lang="en-US" sz="1800" dirty="0" err="1"/>
              <a:t>cout</a:t>
            </a:r>
            <a:r>
              <a:rPr lang="en-US" sz="1800" dirty="0"/>
              <a:t> &lt;&lt; "   going from OFF to ON";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m-&gt;</a:t>
            </a:r>
            <a:r>
              <a:rPr lang="en-US" sz="1800" dirty="0" err="1"/>
              <a:t>setCurrent</a:t>
            </a:r>
            <a:r>
              <a:rPr lang="en-US" sz="1800" dirty="0"/>
              <a:t>(new ON());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delete this;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void ON::off(Machine *m)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 &lt;&lt; "   going from ON to OFF";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m-&gt;</a:t>
            </a:r>
            <a:r>
              <a:rPr lang="en-US" sz="1800" dirty="0" err="1"/>
              <a:t>setCurrent</a:t>
            </a:r>
            <a:r>
              <a:rPr lang="en-US" sz="1800" dirty="0"/>
              <a:t>(new OFF());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delete this;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16273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37108" y="0"/>
            <a:ext cx="4806892" cy="1325563"/>
          </a:xfrm>
        </p:spPr>
        <p:txBody>
          <a:bodyPr/>
          <a:lstStyle/>
          <a:p>
            <a:r>
              <a:rPr lang="ru-RU" dirty="0"/>
              <a:t>Команда–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6189" y="1229089"/>
            <a:ext cx="3571745" cy="562891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Machine::Machine()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current = new OFF();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 &lt;&lt; '\n';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Machine </a:t>
            </a:r>
            <a:r>
              <a:rPr lang="en-US" sz="1800" dirty="0" err="1"/>
              <a:t>fsm</a:t>
            </a:r>
            <a:r>
              <a:rPr lang="en-US" sz="1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num</a:t>
            </a:r>
            <a:r>
              <a:rPr lang="en-US" sz="1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while (1)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"Enter 0/1: 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cin</a:t>
            </a:r>
            <a:r>
              <a:rPr lang="en-US" sz="1800" dirty="0"/>
              <a:t> &gt;&gt; </a:t>
            </a:r>
            <a:r>
              <a:rPr lang="en-US" sz="1800" dirty="0" err="1"/>
              <a:t>num</a:t>
            </a:r>
            <a:r>
              <a:rPr lang="en-US" sz="1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num</a:t>
            </a:r>
            <a:r>
              <a:rPr lang="en-US" sz="1800" dirty="0"/>
              <a:t> ? </a:t>
            </a:r>
            <a:r>
              <a:rPr lang="en-US" sz="1800" dirty="0" err="1"/>
              <a:t>fsm.on</a:t>
            </a:r>
            <a:r>
              <a:rPr lang="en-US" sz="1800" dirty="0"/>
              <a:t>() : </a:t>
            </a:r>
            <a:r>
              <a:rPr lang="en-US" sz="1800" dirty="0" err="1"/>
              <a:t>fsm.off</a:t>
            </a:r>
            <a:r>
              <a:rPr lang="en-US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6296719-5ADB-4C9B-8C14-D14FBD032A81}"/>
              </a:ext>
            </a:extLst>
          </p:cNvPr>
          <p:cNvSpPr/>
          <p:nvPr/>
        </p:nvSpPr>
        <p:spPr>
          <a:xfrm>
            <a:off x="4752363" y="2651856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OFF-</a:t>
            </a:r>
            <a:r>
              <a:rPr lang="en-US" dirty="0" err="1"/>
              <a:t>ctor</a:t>
            </a:r>
            <a:r>
              <a:rPr lang="en-US" dirty="0"/>
              <a:t> </a:t>
            </a:r>
          </a:p>
          <a:p>
            <a:r>
              <a:rPr lang="en-US" dirty="0"/>
              <a:t>Enter 0/1: 0</a:t>
            </a:r>
          </a:p>
          <a:p>
            <a:r>
              <a:rPr lang="en-US" dirty="0"/>
              <a:t>   already OFF</a:t>
            </a:r>
          </a:p>
          <a:p>
            <a:r>
              <a:rPr lang="en-US" dirty="0"/>
              <a:t>Enter 0/1: 0</a:t>
            </a:r>
          </a:p>
          <a:p>
            <a:r>
              <a:rPr lang="en-US" dirty="0"/>
              <a:t>   already OFF</a:t>
            </a:r>
          </a:p>
          <a:p>
            <a:r>
              <a:rPr lang="en-US" dirty="0"/>
              <a:t>Enter 0/1: 1</a:t>
            </a:r>
          </a:p>
          <a:p>
            <a:r>
              <a:rPr lang="en-US" dirty="0"/>
              <a:t>   going from OFF to ON   ON-</a:t>
            </a:r>
            <a:r>
              <a:rPr lang="en-US" dirty="0" err="1"/>
              <a:t>ctor</a:t>
            </a:r>
            <a:r>
              <a:rPr lang="en-US" dirty="0"/>
              <a:t>    </a:t>
            </a:r>
            <a:r>
              <a:rPr lang="en-US" dirty="0" err="1"/>
              <a:t>dtor</a:t>
            </a:r>
            <a:r>
              <a:rPr lang="en-US" dirty="0"/>
              <a:t>-OFF</a:t>
            </a:r>
          </a:p>
          <a:p>
            <a:r>
              <a:rPr lang="en-US" dirty="0"/>
              <a:t>Enter 0/1: 1</a:t>
            </a:r>
          </a:p>
          <a:p>
            <a:r>
              <a:rPr lang="en-US" dirty="0"/>
              <a:t>   already ON</a:t>
            </a:r>
          </a:p>
          <a:p>
            <a:r>
              <a:rPr lang="en-US" dirty="0"/>
              <a:t>Enter 0/1: 0</a:t>
            </a:r>
          </a:p>
          <a:p>
            <a:r>
              <a:rPr lang="en-US" dirty="0"/>
              <a:t>   going from ON to OFF   OFF-</a:t>
            </a:r>
            <a:r>
              <a:rPr lang="en-US" dirty="0" err="1"/>
              <a:t>ctor</a:t>
            </a:r>
            <a:r>
              <a:rPr lang="en-US" dirty="0"/>
              <a:t>    </a:t>
            </a:r>
            <a:r>
              <a:rPr lang="en-US" dirty="0" err="1"/>
              <a:t>dtor</a:t>
            </a:r>
            <a:r>
              <a:rPr lang="en-US" dirty="0"/>
              <a:t>-ON</a:t>
            </a:r>
          </a:p>
          <a:p>
            <a:r>
              <a:rPr lang="en-US" dirty="0"/>
              <a:t>Enter 0/1: 1</a:t>
            </a:r>
          </a:p>
          <a:p>
            <a:r>
              <a:rPr lang="en-US" dirty="0"/>
              <a:t>   going from OFF to ON   ON-</a:t>
            </a:r>
            <a:r>
              <a:rPr lang="en-US" dirty="0" err="1"/>
              <a:t>ctor</a:t>
            </a:r>
            <a:r>
              <a:rPr lang="en-US" dirty="0"/>
              <a:t>    </a:t>
            </a:r>
            <a:r>
              <a:rPr lang="en-US" dirty="0" err="1"/>
              <a:t>dtor</a:t>
            </a:r>
            <a:r>
              <a:rPr lang="en-US" dirty="0"/>
              <a:t>-OFF</a:t>
            </a:r>
          </a:p>
          <a:p>
            <a:r>
              <a:rPr lang="en-US" dirty="0"/>
              <a:t>Enter 0/1: </a:t>
            </a:r>
          </a:p>
        </p:txBody>
      </p:sp>
    </p:spTree>
    <p:extLst>
      <p:ext uri="{BB962C8B-B14F-4D97-AF65-F5344CB8AC3E}">
        <p14:creationId xmlns:p14="http://schemas.microsoft.com/office/powerpoint/2010/main" val="17072665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Состояние – примечания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Паттерн Состояние локализует зависящее от состояния поведения в различных классах, описывающих каждое из состояний.</a:t>
            </a:r>
          </a:p>
          <a:p>
            <a:r>
              <a:rPr lang="ru-RU" dirty="0"/>
              <a:t>Делает явными и консистентными (непротиворечивыми) переходы между состояниями.</a:t>
            </a:r>
          </a:p>
          <a:p>
            <a:r>
              <a:rPr lang="ru-RU" dirty="0"/>
              <a:t>Объекты-состояния могут быть разделяемыми, а все </a:t>
            </a:r>
            <a:r>
              <a:rPr lang="ru-RU" dirty="0" err="1"/>
              <a:t>экземплярные</a:t>
            </a:r>
            <a:r>
              <a:rPr lang="ru-RU" dirty="0"/>
              <a:t> поля могут быть вынесены в Контекст.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633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75175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Назначение:</a:t>
            </a:r>
          </a:p>
          <a:p>
            <a:pPr lvl="1"/>
            <a:r>
              <a:rPr lang="ru-RU" dirty="0"/>
              <a:t>Определяет семейство алгоритмов, инкапсулирует каждый из них и делает их взаимозаменяемыми. Стратегия позволяет изменять алгоритмы независимо от клиентов, которые ими пользуются. </a:t>
            </a:r>
          </a:p>
          <a:p>
            <a:r>
              <a:rPr lang="ru-RU" dirty="0"/>
              <a:t>Применимость:</a:t>
            </a:r>
          </a:p>
          <a:p>
            <a:pPr lvl="1"/>
            <a:r>
              <a:rPr lang="ru-RU" dirty="0"/>
              <a:t>Имеется ряд родственных классов, отличающихся только поведением;</a:t>
            </a:r>
          </a:p>
          <a:p>
            <a:pPr lvl="1"/>
            <a:r>
              <a:rPr lang="ru-RU" dirty="0"/>
              <a:t>Необходимо иметь несколько вариантов алгоритма;</a:t>
            </a:r>
          </a:p>
          <a:p>
            <a:pPr lvl="1"/>
            <a:r>
              <a:rPr lang="ru-RU" dirty="0"/>
              <a:t>Необходимо скрыть детали реализации алгоритма от клиента</a:t>
            </a:r>
          </a:p>
          <a:p>
            <a:pPr lvl="1"/>
            <a:r>
              <a:rPr lang="ru-RU" dirty="0"/>
              <a:t>Класс определяет ряд вариантов поведения, представленных многочисленными ветвлениями, при этом проще перенести код из ветвей в классы Стратегии.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31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Шаблонный метод – пример</a:t>
            </a:r>
            <a:endParaRPr lang="en-US" dirty="0"/>
          </a:p>
        </p:txBody>
      </p:sp>
      <p:pic>
        <p:nvPicPr>
          <p:cNvPr id="4098" name="Picture 2" descr="Template Method scheme">
            <a:extLst>
              <a:ext uri="{FF2B5EF4-FFF2-40B4-BE49-F238E27FC236}">
                <a16:creationId xmlns:a16="http://schemas.microsoft.com/office/drawing/2014/main" id="{CA9CBECD-3BF8-43BB-8C94-ACB7D95B8E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51" y="1753299"/>
            <a:ext cx="8003163" cy="447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9491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Стратегия – структура  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694" y="2199503"/>
            <a:ext cx="7736584" cy="245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230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Стратегия – 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141" y="2150076"/>
            <a:ext cx="6216221" cy="347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566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37108" y="0"/>
            <a:ext cx="4806892" cy="721453"/>
          </a:xfrm>
        </p:spPr>
        <p:txBody>
          <a:bodyPr/>
          <a:lstStyle/>
          <a:p>
            <a:r>
              <a:rPr lang="ru-RU" dirty="0"/>
              <a:t>Стратегия–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8871621" cy="55619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class Strategy;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class </a:t>
            </a:r>
            <a:r>
              <a:rPr lang="en-US" sz="1800" dirty="0" err="1"/>
              <a:t>TestBed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enum</a:t>
            </a:r>
            <a:r>
              <a:rPr lang="en-US" sz="1800" dirty="0"/>
              <a:t> </a:t>
            </a:r>
            <a:r>
              <a:rPr lang="en-US" sz="1800" dirty="0" err="1"/>
              <a:t>StrategyType</a:t>
            </a:r>
            <a:r>
              <a:rPr lang="en-US" sz="1800" dirty="0"/>
              <a:t> { Dummy, Left, Right, Center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TestBed</a:t>
            </a:r>
            <a:r>
              <a:rPr lang="en-US" sz="1800" dirty="0"/>
              <a:t>() { strategy_ = NULL;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void </a:t>
            </a:r>
            <a:r>
              <a:rPr lang="en-US" sz="1800" dirty="0" err="1"/>
              <a:t>setStrategy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type, </a:t>
            </a:r>
            <a:r>
              <a:rPr lang="en-US" sz="1800" dirty="0" err="1"/>
              <a:t>int</a:t>
            </a:r>
            <a:r>
              <a:rPr lang="en-US" sz="1800" dirty="0"/>
              <a:t> width);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void </a:t>
            </a:r>
            <a:r>
              <a:rPr lang="en-US" sz="1800" dirty="0" err="1"/>
              <a:t>doIt</a:t>
            </a:r>
            <a:r>
              <a:rPr lang="en-US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Strategy *strategy_;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class Strategy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Strategy(</a:t>
            </a:r>
            <a:r>
              <a:rPr lang="en-US" sz="1800" dirty="0" err="1"/>
              <a:t>int</a:t>
            </a:r>
            <a:r>
              <a:rPr lang="en-US" sz="1800" dirty="0"/>
              <a:t> width): width_(width) 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void format()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char word[30];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</a:t>
            </a:r>
            <a:r>
              <a:rPr lang="en-US" sz="1800" dirty="0" err="1"/>
              <a:t>cin</a:t>
            </a:r>
            <a:r>
              <a:rPr lang="en-US" sz="1800" dirty="0"/>
              <a:t> &gt;&gt; word;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justify(word);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protected: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width_;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virtual void justify(char *line)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305392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37108" y="0"/>
            <a:ext cx="4806892" cy="721453"/>
          </a:xfrm>
        </p:spPr>
        <p:txBody>
          <a:bodyPr/>
          <a:lstStyle/>
          <a:p>
            <a:r>
              <a:rPr lang="ru-RU" dirty="0"/>
              <a:t>Стратегия–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8871621" cy="55619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class </a:t>
            </a:r>
            <a:r>
              <a:rPr lang="en-US" sz="1800" dirty="0" err="1"/>
              <a:t>LeftStrategy</a:t>
            </a:r>
            <a:r>
              <a:rPr lang="en-US" sz="1800" dirty="0"/>
              <a:t>: public Strategy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LeftStrategy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width): Strategy(width){}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/* virtual */void justify(char *line)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</a:t>
            </a:r>
            <a:r>
              <a:rPr lang="en-US" sz="1800" dirty="0" err="1"/>
              <a:t>cout</a:t>
            </a:r>
            <a:r>
              <a:rPr lang="en-US" sz="1800" dirty="0"/>
              <a:t> &lt;&lt; line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line[0] = '\0';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class </a:t>
            </a:r>
            <a:r>
              <a:rPr lang="en-US" sz="1800" dirty="0" err="1"/>
              <a:t>RightStrategy</a:t>
            </a:r>
            <a:r>
              <a:rPr lang="en-US" sz="1800" dirty="0"/>
              <a:t>: public Strategy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RightStrategy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width): Strategy(width){}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/* virtual */void justify(char *line)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char </a:t>
            </a:r>
            <a:r>
              <a:rPr lang="en-US" sz="1800" dirty="0" err="1"/>
              <a:t>buf</a:t>
            </a:r>
            <a:r>
              <a:rPr lang="en-US" sz="1800" dirty="0"/>
              <a:t>[80];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</a:t>
            </a:r>
            <a:r>
              <a:rPr lang="en-US" sz="1800" dirty="0" err="1"/>
              <a:t>int</a:t>
            </a:r>
            <a:r>
              <a:rPr lang="en-US" sz="1800" dirty="0"/>
              <a:t> offset = width_ - </a:t>
            </a:r>
            <a:r>
              <a:rPr lang="en-US" sz="1800" dirty="0" err="1"/>
              <a:t>strlen</a:t>
            </a:r>
            <a:r>
              <a:rPr lang="en-US" sz="1800" dirty="0"/>
              <a:t>(line);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</a:t>
            </a:r>
            <a:r>
              <a:rPr lang="en-US" sz="1800" dirty="0" err="1"/>
              <a:t>memset</a:t>
            </a:r>
            <a:r>
              <a:rPr lang="en-US" sz="1800" dirty="0"/>
              <a:t>(</a:t>
            </a:r>
            <a:r>
              <a:rPr lang="en-US" sz="1800" dirty="0" err="1"/>
              <a:t>buf</a:t>
            </a:r>
            <a:r>
              <a:rPr lang="en-US" sz="1800" dirty="0"/>
              <a:t>, ' ', 80);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</a:t>
            </a:r>
            <a:r>
              <a:rPr lang="en-US" sz="1800" dirty="0" err="1"/>
              <a:t>strcpy</a:t>
            </a:r>
            <a:r>
              <a:rPr lang="en-US" sz="1800" dirty="0"/>
              <a:t>(&amp;(</a:t>
            </a:r>
            <a:r>
              <a:rPr lang="en-US" sz="1800" dirty="0" err="1"/>
              <a:t>buf</a:t>
            </a:r>
            <a:r>
              <a:rPr lang="en-US" sz="1800" dirty="0"/>
              <a:t>[offset]), line);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</a:t>
            </a:r>
            <a:r>
              <a:rPr lang="en-US" sz="1800" dirty="0" err="1"/>
              <a:t>cout</a:t>
            </a:r>
            <a:r>
              <a:rPr lang="en-US" sz="1800" dirty="0"/>
              <a:t> &lt;&lt; </a:t>
            </a:r>
            <a:r>
              <a:rPr lang="en-US" sz="1800" dirty="0" err="1"/>
              <a:t>buf</a:t>
            </a:r>
            <a:r>
              <a:rPr lang="en-US" sz="1800" dirty="0"/>
              <a:t>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line[0] = '\0';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};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2741109-363B-4A71-B374-051528B07C61}"/>
              </a:ext>
            </a:extLst>
          </p:cNvPr>
          <p:cNvSpPr/>
          <p:nvPr/>
        </p:nvSpPr>
        <p:spPr>
          <a:xfrm>
            <a:off x="4743975" y="1591582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CenterStrategy</a:t>
            </a:r>
            <a:r>
              <a:rPr lang="en-US" dirty="0"/>
              <a:t>: public Strategy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public:</a:t>
            </a:r>
          </a:p>
          <a:p>
            <a:r>
              <a:rPr lang="en-US" dirty="0"/>
              <a:t>    </a:t>
            </a:r>
            <a:r>
              <a:rPr lang="en-US" dirty="0" err="1"/>
              <a:t>CenterStrategy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width): Strategy(width){}</a:t>
            </a:r>
          </a:p>
          <a:p>
            <a:r>
              <a:rPr lang="en-US" dirty="0"/>
              <a:t>  private:</a:t>
            </a:r>
          </a:p>
          <a:p>
            <a:r>
              <a:rPr lang="en-US" dirty="0"/>
              <a:t>     /* virtual */void justify(char *line) {</a:t>
            </a:r>
          </a:p>
          <a:p>
            <a:r>
              <a:rPr lang="en-US" dirty="0"/>
              <a:t>        char </a:t>
            </a:r>
            <a:r>
              <a:rPr lang="en-US" dirty="0" err="1"/>
              <a:t>buf</a:t>
            </a:r>
            <a:r>
              <a:rPr lang="en-US" dirty="0"/>
              <a:t>[80];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offset = (width_ - </a:t>
            </a:r>
            <a:r>
              <a:rPr lang="en-US" dirty="0" err="1"/>
              <a:t>strlen</a:t>
            </a:r>
            <a:r>
              <a:rPr lang="en-US" dirty="0"/>
              <a:t>(line)) / 2;</a:t>
            </a:r>
          </a:p>
          <a:p>
            <a:r>
              <a:rPr lang="en-US" dirty="0"/>
              <a:t>        </a:t>
            </a:r>
            <a:r>
              <a:rPr lang="en-US" dirty="0" err="1"/>
              <a:t>memset</a:t>
            </a:r>
            <a:r>
              <a:rPr lang="en-US" dirty="0"/>
              <a:t>(</a:t>
            </a:r>
            <a:r>
              <a:rPr lang="en-US" dirty="0" err="1"/>
              <a:t>buf</a:t>
            </a:r>
            <a:r>
              <a:rPr lang="en-US" dirty="0"/>
              <a:t>, ' ', 80);</a:t>
            </a:r>
          </a:p>
          <a:p>
            <a:r>
              <a:rPr lang="en-US" dirty="0"/>
              <a:t>        </a:t>
            </a:r>
            <a:r>
              <a:rPr lang="en-US" dirty="0" err="1"/>
              <a:t>strcpy</a:t>
            </a:r>
            <a:r>
              <a:rPr lang="en-US" dirty="0"/>
              <a:t>(&amp;(</a:t>
            </a:r>
            <a:r>
              <a:rPr lang="en-US" dirty="0" err="1"/>
              <a:t>buf</a:t>
            </a:r>
            <a:r>
              <a:rPr lang="en-US" dirty="0"/>
              <a:t>[offset]), line);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buf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line[0] = '\0';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0965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52D41A7-B9A0-487A-B5FA-D842B2D33661}"/>
              </a:ext>
            </a:extLst>
          </p:cNvPr>
          <p:cNvSpPr/>
          <p:nvPr/>
        </p:nvSpPr>
        <p:spPr>
          <a:xfrm>
            <a:off x="5519956" y="2759978"/>
            <a:ext cx="3548543" cy="4009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37108" y="0"/>
            <a:ext cx="4806892" cy="721453"/>
          </a:xfrm>
        </p:spPr>
        <p:txBody>
          <a:bodyPr/>
          <a:lstStyle/>
          <a:p>
            <a:r>
              <a:rPr lang="ru-RU" dirty="0"/>
              <a:t>Стратегия–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18114"/>
            <a:ext cx="8871621" cy="55619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void </a:t>
            </a:r>
            <a:r>
              <a:rPr lang="en-US" sz="1800" dirty="0" err="1"/>
              <a:t>TestBed</a:t>
            </a:r>
            <a:r>
              <a:rPr lang="en-US" sz="1800" dirty="0"/>
              <a:t>::</a:t>
            </a:r>
            <a:r>
              <a:rPr lang="en-US" sz="1800" dirty="0" err="1"/>
              <a:t>setStrategy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type, </a:t>
            </a:r>
            <a:r>
              <a:rPr lang="en-US" sz="1800" dirty="0" err="1"/>
              <a:t>int</a:t>
            </a:r>
            <a:r>
              <a:rPr lang="en-US" sz="1800" dirty="0"/>
              <a:t> width){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delete strategy_;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if (type == Left)  strategy_ = new </a:t>
            </a:r>
            <a:r>
              <a:rPr lang="en-US" sz="1800" dirty="0" err="1"/>
              <a:t>LeftStrategy</a:t>
            </a:r>
            <a:r>
              <a:rPr lang="en-US" sz="1800" dirty="0"/>
              <a:t>(width);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else if (type == Right) strategy_ = new </a:t>
            </a:r>
            <a:r>
              <a:rPr lang="en-US" sz="1800" dirty="0" err="1"/>
              <a:t>RightStrategy</a:t>
            </a:r>
            <a:r>
              <a:rPr lang="en-US" sz="1800" dirty="0"/>
              <a:t>(width);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else if (type == Center) strategy_ = new </a:t>
            </a:r>
            <a:r>
              <a:rPr lang="en-US" sz="1800" dirty="0" err="1"/>
              <a:t>CenterStrategy</a:t>
            </a:r>
            <a:r>
              <a:rPr lang="en-US" sz="1800" dirty="0"/>
              <a:t>(width);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void </a:t>
            </a:r>
            <a:r>
              <a:rPr lang="en-US" sz="1800" dirty="0" err="1"/>
              <a:t>TestBed</a:t>
            </a:r>
            <a:r>
              <a:rPr lang="en-US" sz="1800" dirty="0"/>
              <a:t>::</a:t>
            </a:r>
            <a:r>
              <a:rPr lang="en-US" sz="1800" dirty="0" err="1"/>
              <a:t>doIt</a:t>
            </a:r>
            <a:r>
              <a:rPr lang="en-US" sz="1800" dirty="0"/>
              <a:t>() { strategy_-&gt;format();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/>
              <a:t>int</a:t>
            </a:r>
            <a:r>
              <a:rPr lang="en-US" sz="1800" dirty="0"/>
              <a:t> main(){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</a:t>
            </a:r>
            <a:r>
              <a:rPr lang="en-US" sz="1800" dirty="0" err="1"/>
              <a:t>TestBed</a:t>
            </a:r>
            <a:r>
              <a:rPr lang="en-US" sz="1800" dirty="0"/>
              <a:t> test;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 answer, width;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 &lt;&lt; "Exit(0) Left(1) Right(2) Center(3): 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</a:t>
            </a:r>
            <a:r>
              <a:rPr lang="en-US" sz="1800" dirty="0" err="1"/>
              <a:t>cin</a:t>
            </a:r>
            <a:r>
              <a:rPr lang="en-US" sz="1800" dirty="0"/>
              <a:t> &gt;&gt; answer;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while (answer)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"Width: 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cin</a:t>
            </a:r>
            <a:r>
              <a:rPr lang="en-US" sz="1800" dirty="0"/>
              <a:t> &gt;&gt; width;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test.setStrategy</a:t>
            </a:r>
            <a:r>
              <a:rPr lang="en-US" sz="1800" dirty="0"/>
              <a:t>(answer, width);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test.doIt</a:t>
            </a:r>
            <a:r>
              <a:rPr lang="en-US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"Exit(0) Left(1) Right(2) Center(3): 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cin</a:t>
            </a:r>
            <a:r>
              <a:rPr lang="en-US" sz="1800" dirty="0"/>
              <a:t> &gt;&gt; answer;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ED41124-9DCD-4DF4-B587-FD0073E577A0}"/>
              </a:ext>
            </a:extLst>
          </p:cNvPr>
          <p:cNvSpPr/>
          <p:nvPr/>
        </p:nvSpPr>
        <p:spPr>
          <a:xfrm>
            <a:off x="5633208" y="2999064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Exit(0) Left(1) Right(2) Center(3): 1</a:t>
            </a:r>
          </a:p>
          <a:p>
            <a:r>
              <a:rPr lang="en-US" dirty="0"/>
              <a:t>Width: 30</a:t>
            </a:r>
          </a:p>
          <a:p>
            <a:r>
              <a:rPr lang="en-US" dirty="0" err="1"/>
              <a:t>aswerwerwer</a:t>
            </a:r>
            <a:endParaRPr lang="en-US" dirty="0"/>
          </a:p>
          <a:p>
            <a:r>
              <a:rPr lang="en-US" dirty="0" err="1"/>
              <a:t>aswerwerwer</a:t>
            </a:r>
            <a:endParaRPr lang="en-US" dirty="0"/>
          </a:p>
          <a:p>
            <a:r>
              <a:rPr lang="en-US" dirty="0"/>
              <a:t>Exit(0) Left(1) Right(2) Center(3): 2</a:t>
            </a:r>
          </a:p>
          <a:p>
            <a:r>
              <a:rPr lang="en-US" dirty="0"/>
              <a:t>Width: 30</a:t>
            </a:r>
          </a:p>
          <a:p>
            <a:r>
              <a:rPr lang="en-US" dirty="0" err="1"/>
              <a:t>sdfsdfsdf</a:t>
            </a:r>
            <a:endParaRPr lang="en-US" dirty="0"/>
          </a:p>
          <a:p>
            <a:r>
              <a:rPr lang="en-US" dirty="0"/>
              <a:t>                     </a:t>
            </a:r>
            <a:r>
              <a:rPr lang="en-US" dirty="0" err="1"/>
              <a:t>sdfsdfsdf</a:t>
            </a:r>
            <a:endParaRPr lang="en-US" dirty="0"/>
          </a:p>
          <a:p>
            <a:r>
              <a:rPr lang="en-US" dirty="0"/>
              <a:t>Exit(0) Left(1) Right(2) Center(3): 3</a:t>
            </a:r>
          </a:p>
          <a:p>
            <a:r>
              <a:rPr lang="en-US" dirty="0"/>
              <a:t>Width: 30</a:t>
            </a:r>
          </a:p>
          <a:p>
            <a:r>
              <a:rPr lang="en-US" dirty="0" err="1"/>
              <a:t>sdfsdfsdfsd</a:t>
            </a:r>
            <a:endParaRPr lang="en-US" dirty="0"/>
          </a:p>
          <a:p>
            <a:r>
              <a:rPr lang="en-US" dirty="0"/>
              <a:t>         </a:t>
            </a:r>
            <a:r>
              <a:rPr lang="en-US" dirty="0" err="1"/>
              <a:t>sdfsdfsdfsd</a:t>
            </a:r>
            <a:endParaRPr lang="en-US" dirty="0"/>
          </a:p>
          <a:p>
            <a:r>
              <a:rPr lang="en-US" dirty="0"/>
              <a:t>Exit(0) Left(1) Right(2) Center(3): 0</a:t>
            </a:r>
          </a:p>
        </p:txBody>
      </p:sp>
    </p:spTree>
    <p:extLst>
      <p:ext uri="{BB962C8B-B14F-4D97-AF65-F5344CB8AC3E}">
        <p14:creationId xmlns:p14="http://schemas.microsoft.com/office/powerpoint/2010/main" val="6098676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Стратегия – примечания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Общая часть алгоритма может быть вынесена в базовый класс (расширение через Шаблонный Метод).</a:t>
            </a:r>
          </a:p>
          <a:p>
            <a:r>
              <a:rPr lang="ru-RU" dirty="0"/>
              <a:t>Стратегия является альтернативой порождению подклассов Контекста.</a:t>
            </a:r>
          </a:p>
          <a:p>
            <a:r>
              <a:rPr lang="ru-RU" dirty="0"/>
              <a:t>Стратегия упрощает логику операций Контекста.</a:t>
            </a:r>
          </a:p>
          <a:p>
            <a:r>
              <a:rPr lang="ru-RU" dirty="0"/>
              <a:t>Стратегия дает возможность варьировать поведение, подставляя нужную стратегию. При этом клиент должен знать о имеющихся Стратегиях и их особенностях.</a:t>
            </a:r>
          </a:p>
          <a:p>
            <a:r>
              <a:rPr lang="ru-RU" dirty="0"/>
              <a:t>Стратегии чаще всего являются разделяемыми объектами.</a:t>
            </a:r>
          </a:p>
        </p:txBody>
      </p:sp>
    </p:spTree>
    <p:extLst>
      <p:ext uri="{BB962C8B-B14F-4D97-AF65-F5344CB8AC3E}">
        <p14:creationId xmlns:p14="http://schemas.microsoft.com/office/powerpoint/2010/main" val="6696718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Хранитель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Назначение:</a:t>
            </a:r>
          </a:p>
          <a:p>
            <a:pPr lvl="1"/>
            <a:r>
              <a:rPr lang="ru-RU" dirty="0"/>
              <a:t>Не нарушая инкапсуляции, фиксирует и выносит за пределы объекта его внутренне состояние так, чтобы позднее по нему можно было восстановить объект.</a:t>
            </a:r>
          </a:p>
          <a:p>
            <a:r>
              <a:rPr lang="ru-RU" dirty="0"/>
              <a:t>Применимость:</a:t>
            </a:r>
          </a:p>
          <a:p>
            <a:pPr lvl="1"/>
            <a:r>
              <a:rPr lang="ru-RU" dirty="0"/>
              <a:t>Необходимо сохранить моментальный снимок объекта (или его части), чтобы впоследствии иметь возможность восстановить объект в том же состоянии.</a:t>
            </a:r>
          </a:p>
          <a:p>
            <a:pPr lvl="1"/>
            <a:r>
              <a:rPr lang="ru-RU" dirty="0"/>
              <a:t>Прямое получение этого состояния раскрывает детали реализации и нарушает инкапсуляцию.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966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Хранитель – структура  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710" y="1381518"/>
            <a:ext cx="7891640" cy="24652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605" y="3846734"/>
            <a:ext cx="4781849" cy="282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224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Хранитель – пример</a:t>
            </a:r>
            <a:endParaRPr lang="en-US" dirty="0"/>
          </a:p>
        </p:txBody>
      </p:sp>
      <p:pic>
        <p:nvPicPr>
          <p:cNvPr id="1026" name="Picture 2" descr="http://40.media.tumblr.com/7935e78221af3ba62ce68931f027b7a6/tumblr_inline_nrcb3lUkQi1qfwweo_50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877219"/>
            <a:ext cx="4762500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1150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37108" y="0"/>
            <a:ext cx="4806892" cy="721453"/>
          </a:xfrm>
        </p:spPr>
        <p:txBody>
          <a:bodyPr>
            <a:normAutofit fontScale="90000"/>
          </a:bodyPr>
          <a:lstStyle/>
          <a:p>
            <a:r>
              <a:rPr lang="ru-RU" dirty="0"/>
              <a:t>Хранитель–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0668"/>
            <a:ext cx="8372213" cy="557448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class Memento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mVar1;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private: //</a:t>
            </a:r>
            <a:r>
              <a:rPr lang="ru-RU" sz="1800" dirty="0"/>
              <a:t>конструктор закрыт!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/>
              <a:t>    </a:t>
            </a:r>
            <a:r>
              <a:rPr lang="en-US" sz="1800" dirty="0"/>
              <a:t>Memento(){}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void setVar1(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var</a:t>
            </a:r>
            <a:r>
              <a:rPr lang="en-US" sz="1800" dirty="0"/>
              <a:t>) {mVar1 = </a:t>
            </a:r>
            <a:r>
              <a:rPr lang="en-US" sz="1800" dirty="0" err="1"/>
              <a:t>var</a:t>
            </a:r>
            <a:r>
              <a:rPr lang="en-US" sz="1800" dirty="0"/>
              <a:t>;}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getVar1() </a:t>
            </a:r>
            <a:r>
              <a:rPr lang="en-US" sz="1800" dirty="0" err="1"/>
              <a:t>const</a:t>
            </a:r>
            <a:r>
              <a:rPr lang="en-US" sz="1800" dirty="0"/>
              <a:t> {return mVar1;}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friend class </a:t>
            </a:r>
            <a:r>
              <a:rPr lang="en-US" sz="1800" dirty="0" err="1"/>
              <a:t>Orginator</a:t>
            </a:r>
            <a:r>
              <a:rPr lang="en-US" sz="1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class </a:t>
            </a:r>
            <a:r>
              <a:rPr lang="en-US" sz="1800" dirty="0" err="1"/>
              <a:t>Orginator</a:t>
            </a:r>
            <a:r>
              <a:rPr lang="en-US" sz="1800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mVar1;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void setVar1(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var</a:t>
            </a:r>
            <a:r>
              <a:rPr lang="en-US" sz="1800" dirty="0"/>
              <a:t>) {mVar1 = </a:t>
            </a:r>
            <a:r>
              <a:rPr lang="en-US" sz="1800" dirty="0" err="1"/>
              <a:t>var</a:t>
            </a:r>
            <a:r>
              <a:rPr lang="en-US" sz="1800" dirty="0"/>
              <a:t>;}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getVar1() </a:t>
            </a:r>
            <a:r>
              <a:rPr lang="en-US" sz="1800" dirty="0" err="1"/>
              <a:t>const</a:t>
            </a:r>
            <a:r>
              <a:rPr lang="en-US" sz="1800" dirty="0"/>
              <a:t> {return mVar1;}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void print() {</a:t>
            </a:r>
            <a:r>
              <a:rPr lang="en-US" sz="1800" dirty="0" err="1"/>
              <a:t>std</a:t>
            </a:r>
            <a:r>
              <a:rPr lang="en-US" sz="1800" dirty="0"/>
              <a:t>::</a:t>
            </a:r>
            <a:r>
              <a:rPr lang="en-US" sz="1800" dirty="0" err="1"/>
              <a:t>cout</a:t>
            </a:r>
            <a:r>
              <a:rPr lang="en-US" sz="1800" dirty="0"/>
              <a:t> &lt;&lt; mVar1 &lt;&lt; "\n";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Memento* </a:t>
            </a:r>
            <a:r>
              <a:rPr lang="en-US" sz="1800" dirty="0" err="1"/>
              <a:t>saveState</a:t>
            </a:r>
            <a:r>
              <a:rPr lang="en-US" sz="1800" dirty="0"/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Memento* memento = new Memento;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memento-&gt;setVar1(getVar1());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return memento;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void </a:t>
            </a:r>
            <a:r>
              <a:rPr lang="en-US" sz="1800" dirty="0" err="1"/>
              <a:t>restoreState</a:t>
            </a:r>
            <a:r>
              <a:rPr lang="en-US" sz="1800" dirty="0"/>
              <a:t>(Memento* memento) {setVar1(memento-&gt;getVar1());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7774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ru-RU" dirty="0"/>
              <a:t>Шаблонный метод 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115736"/>
            <a:ext cx="7886700" cy="48179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class Base {</a:t>
            </a:r>
          </a:p>
          <a:p>
            <a:pPr marL="0" indent="0">
              <a:buNone/>
            </a:pPr>
            <a:r>
              <a:rPr lang="en-US" sz="1800" dirty="0"/>
              <a:t>    void a() { </a:t>
            </a:r>
            <a:r>
              <a:rPr lang="en-US" sz="1800" dirty="0" err="1"/>
              <a:t>cout</a:t>
            </a:r>
            <a:r>
              <a:rPr lang="en-US" sz="1800" dirty="0"/>
              <a:t> &lt;&lt; "a  "; }</a:t>
            </a:r>
          </a:p>
          <a:p>
            <a:pPr marL="0" indent="0">
              <a:buNone/>
            </a:pPr>
            <a:r>
              <a:rPr lang="en-US" sz="1800" dirty="0"/>
              <a:t>    void c() { </a:t>
            </a:r>
            <a:r>
              <a:rPr lang="en-US" sz="1800" dirty="0" err="1"/>
              <a:t>cout</a:t>
            </a:r>
            <a:r>
              <a:rPr lang="en-US" sz="1800" dirty="0"/>
              <a:t> &lt;&lt; "c  "; }</a:t>
            </a:r>
          </a:p>
          <a:p>
            <a:pPr marL="0" indent="0">
              <a:buNone/>
            </a:pPr>
            <a:r>
              <a:rPr lang="en-US" sz="1800" dirty="0"/>
              <a:t>    void e() { </a:t>
            </a:r>
            <a:r>
              <a:rPr lang="en-US" sz="1800" dirty="0" err="1"/>
              <a:t>cout</a:t>
            </a:r>
            <a:r>
              <a:rPr lang="en-US" sz="1800" dirty="0"/>
              <a:t> &lt;&lt; "e  "; }</a:t>
            </a:r>
          </a:p>
          <a:p>
            <a:pPr marL="0" indent="0">
              <a:buNone/>
            </a:pPr>
            <a:r>
              <a:rPr lang="en-US" sz="1800" dirty="0"/>
              <a:t>    virtual void ph1() = 0; // </a:t>
            </a:r>
            <a:r>
              <a:rPr lang="ru-RU" sz="1800" dirty="0"/>
              <a:t>точки вариативности алгоритма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virtual void ph2() = 0;</a:t>
            </a:r>
          </a:p>
          <a:p>
            <a:pPr marL="0" indent="0">
              <a:buNone/>
            </a:pPr>
            <a:r>
              <a:rPr lang="en-US" sz="1800" dirty="0"/>
              <a:t>  public:</a:t>
            </a:r>
          </a:p>
          <a:p>
            <a:pPr marL="0" indent="0">
              <a:buNone/>
            </a:pPr>
            <a:r>
              <a:rPr lang="en-US" sz="1800" dirty="0"/>
              <a:t>    void execute() { //</a:t>
            </a:r>
            <a:r>
              <a:rPr lang="ru-RU" sz="1800" dirty="0"/>
              <a:t>шаблонный метод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a();</a:t>
            </a:r>
          </a:p>
          <a:p>
            <a:pPr marL="0" indent="0">
              <a:buNone/>
            </a:pPr>
            <a:r>
              <a:rPr lang="en-US" sz="1800" dirty="0"/>
              <a:t>        ph1();</a:t>
            </a:r>
          </a:p>
          <a:p>
            <a:pPr marL="0" indent="0">
              <a:buNone/>
            </a:pPr>
            <a:r>
              <a:rPr lang="en-US" sz="1800" dirty="0"/>
              <a:t>        c();</a:t>
            </a:r>
          </a:p>
          <a:p>
            <a:pPr marL="0" indent="0">
              <a:buNone/>
            </a:pPr>
            <a:r>
              <a:rPr lang="en-US" sz="1800" dirty="0"/>
              <a:t>        ph2();</a:t>
            </a:r>
          </a:p>
          <a:p>
            <a:pPr marL="0" indent="0">
              <a:buNone/>
            </a:pPr>
            <a:r>
              <a:rPr lang="en-US" sz="1800" dirty="0"/>
              <a:t>        e();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183109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37108" y="0"/>
            <a:ext cx="4806892" cy="721453"/>
          </a:xfrm>
        </p:spPr>
        <p:txBody>
          <a:bodyPr>
            <a:normAutofit fontScale="90000"/>
          </a:bodyPr>
          <a:lstStyle/>
          <a:p>
            <a:r>
              <a:rPr lang="ru-RU" dirty="0"/>
              <a:t>Хранитель–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4616" y="1476462"/>
            <a:ext cx="5100506" cy="42783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/>
              <a:t>int</a:t>
            </a:r>
            <a:r>
              <a:rPr lang="en-US" sz="1800" dirty="0"/>
              <a:t> main(){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Orginator</a:t>
            </a:r>
            <a:r>
              <a:rPr lang="en-US" sz="1800" dirty="0"/>
              <a:t>* originator = new </a:t>
            </a:r>
            <a:r>
              <a:rPr lang="en-US" sz="1800" dirty="0" err="1"/>
              <a:t>Orginator</a:t>
            </a:r>
            <a:r>
              <a:rPr lang="en-US" sz="1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originator-&gt;setVar1(10);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originator-&gt;setVar1(11);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originator-&gt;print();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Memento* memento = originator-&gt;</a:t>
            </a:r>
            <a:r>
              <a:rPr lang="en-US" sz="1800" dirty="0" err="1"/>
              <a:t>saveState</a:t>
            </a:r>
            <a:r>
              <a:rPr lang="en-US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originator-&gt;setVar1(12);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originator-&gt;print();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originator-&gt;</a:t>
            </a:r>
            <a:r>
              <a:rPr lang="en-US" sz="1800" dirty="0" err="1"/>
              <a:t>restoreState</a:t>
            </a:r>
            <a:r>
              <a:rPr lang="en-US" sz="1800" dirty="0"/>
              <a:t>(memento);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originator-&gt;print();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1702CA7-830E-4D34-A0C9-7CDE41B0394D}"/>
              </a:ext>
            </a:extLst>
          </p:cNvPr>
          <p:cNvSpPr/>
          <p:nvPr/>
        </p:nvSpPr>
        <p:spPr>
          <a:xfrm>
            <a:off x="7990514" y="2876990"/>
            <a:ext cx="11534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11</a:t>
            </a:r>
          </a:p>
          <a:p>
            <a:r>
              <a:rPr lang="en-US" dirty="0"/>
              <a:t>12</a:t>
            </a:r>
          </a:p>
          <a:p>
            <a:r>
              <a:rPr lang="en-US" dirty="0"/>
              <a:t>11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9255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Хранитель – примечания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идеале, Хранитель должен обеспечивать доступ ко всей информации состояния только своему Хозяину. Для остальных классов, включая Посыльного эта информация должна быть закрыта.  </a:t>
            </a:r>
          </a:p>
          <a:p>
            <a:r>
              <a:rPr lang="ru-RU" dirty="0"/>
              <a:t>Возможно хранение инкрементных изменений состояния (используя паттерн Команда).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644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Посетитель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Назначение:</a:t>
            </a:r>
          </a:p>
          <a:p>
            <a:pPr lvl="1"/>
            <a:r>
              <a:rPr lang="ru-RU" dirty="0"/>
              <a:t>Описывает операцию, выполняемую с каждым объектом из некоторой структуры, при этом не изменяя классы этих объектов.</a:t>
            </a:r>
          </a:p>
          <a:p>
            <a:r>
              <a:rPr lang="ru-RU" dirty="0"/>
              <a:t>Применимость:</a:t>
            </a:r>
          </a:p>
          <a:p>
            <a:pPr lvl="1"/>
            <a:r>
              <a:rPr lang="ru-RU" dirty="0"/>
              <a:t>В структуре присутствуют объекты многих классов с различными интерфейсами и есть необходимость выполнять над ними операции, зависящие от конкретных классов;</a:t>
            </a:r>
          </a:p>
          <a:p>
            <a:pPr lvl="1"/>
            <a:r>
              <a:rPr lang="ru-RU" dirty="0"/>
              <a:t>Над данными объектам необходимо выполнять разнообразные, не связанные между собой операции и вы не хотите засорять такими операциями классы. </a:t>
            </a:r>
          </a:p>
          <a:p>
            <a:pPr lvl="1"/>
            <a:r>
              <a:rPr lang="ru-RU" dirty="0"/>
              <a:t>Классы, описывающие структуру, меняются редко, но новые операции добавляются часто.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1594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Посетитель – структура  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374" y="1690689"/>
            <a:ext cx="6900133" cy="47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0743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Посетитель – структура  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869" y="1755478"/>
            <a:ext cx="8072481" cy="397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128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Посетитель – 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245" y="1268627"/>
            <a:ext cx="5949041" cy="555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430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37108" y="0"/>
            <a:ext cx="4806892" cy="721453"/>
          </a:xfrm>
        </p:spPr>
        <p:txBody>
          <a:bodyPr>
            <a:normAutofit fontScale="90000"/>
          </a:bodyPr>
          <a:lstStyle/>
          <a:p>
            <a:r>
              <a:rPr lang="ru-RU" dirty="0"/>
              <a:t>Хранитель–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8114" y="578840"/>
            <a:ext cx="8372213" cy="557448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class Element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virtual void accept(class Visitor &amp;v)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class Student: public Element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void accept(Visitor &amp;v);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string </a:t>
            </a:r>
            <a:r>
              <a:rPr lang="en-US" sz="1800" dirty="0" err="1"/>
              <a:t>thiss</a:t>
            </a:r>
            <a:r>
              <a:rPr lang="en-US" sz="1800" dirty="0"/>
              <a:t>() { return "Student";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class Teacher: public Element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void accept(Visitor &amp;v);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string that() { return "Teacher";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class Technician: public Element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void accept(Visitor &amp;v);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string </a:t>
            </a:r>
            <a:r>
              <a:rPr lang="en-US" sz="1800" dirty="0" err="1"/>
              <a:t>theOther</a:t>
            </a:r>
            <a:r>
              <a:rPr lang="en-US" sz="1800" dirty="0"/>
              <a:t>() { return "Technician";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7441782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37108" y="0"/>
            <a:ext cx="4806892" cy="721453"/>
          </a:xfrm>
        </p:spPr>
        <p:txBody>
          <a:bodyPr>
            <a:normAutofit fontScale="90000"/>
          </a:bodyPr>
          <a:lstStyle/>
          <a:p>
            <a:r>
              <a:rPr lang="ru-RU" dirty="0"/>
              <a:t>Хранитель–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723" y="109057"/>
            <a:ext cx="8372213" cy="557448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class Visitor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virtual void visit(Student *e)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virtual void visit(Teacher *e)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virtual void visit(Technician *e)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void Student::accept(Visitor &amp;v) { </a:t>
            </a:r>
            <a:r>
              <a:rPr lang="en-US" sz="1800" dirty="0" err="1"/>
              <a:t>v.visit</a:t>
            </a:r>
            <a:r>
              <a:rPr lang="en-US" sz="1800" dirty="0"/>
              <a:t>(this);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void Teacher::accept(Visitor &amp;v) { </a:t>
            </a:r>
            <a:r>
              <a:rPr lang="en-US" sz="1800" dirty="0" err="1"/>
              <a:t>v.visit</a:t>
            </a:r>
            <a:r>
              <a:rPr lang="en-US" sz="1800" dirty="0"/>
              <a:t>(this);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void Technician::accept(Visitor &amp;v) { </a:t>
            </a:r>
            <a:r>
              <a:rPr lang="en-US" sz="1800" dirty="0" err="1"/>
              <a:t>v.visit</a:t>
            </a:r>
            <a:r>
              <a:rPr lang="en-US" sz="1800" dirty="0"/>
              <a:t>(this);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class </a:t>
            </a:r>
            <a:r>
              <a:rPr lang="en-US" sz="1800" dirty="0" err="1"/>
              <a:t>FiremanVisitor</a:t>
            </a:r>
            <a:r>
              <a:rPr lang="en-US" sz="1800" dirty="0"/>
              <a:t>: public Visitor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void visit(Student *e) { </a:t>
            </a:r>
            <a:r>
              <a:rPr lang="en-US" sz="1800" dirty="0" err="1"/>
              <a:t>cout</a:t>
            </a:r>
            <a:r>
              <a:rPr lang="en-US" sz="1800" dirty="0"/>
              <a:t> &lt;&lt; "do firefighting instruction for " + e-&gt;</a:t>
            </a:r>
            <a:r>
              <a:rPr lang="en-US" sz="1800" dirty="0" err="1"/>
              <a:t>thiss</a:t>
            </a:r>
            <a:r>
              <a:rPr lang="en-US" sz="1800" dirty="0"/>
              <a:t>() &lt;&lt; '\n';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void visit(Teacher *e) { </a:t>
            </a:r>
            <a:r>
              <a:rPr lang="en-US" sz="1800" dirty="0" err="1"/>
              <a:t>cout</a:t>
            </a:r>
            <a:r>
              <a:rPr lang="en-US" sz="1800" dirty="0"/>
              <a:t> &lt;&lt; "do firefighting instruction for " + e-&gt;that() &lt;&lt; '\n';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void visit(Technician *e) { </a:t>
            </a:r>
            <a:r>
              <a:rPr lang="en-US" sz="1800" dirty="0" err="1"/>
              <a:t>cout</a:t>
            </a:r>
            <a:r>
              <a:rPr lang="en-US" sz="1800" dirty="0"/>
              <a:t> &lt;&lt; "do firefighting instruction for " + e-&gt;</a:t>
            </a:r>
            <a:r>
              <a:rPr lang="en-US" sz="1800" dirty="0" err="1"/>
              <a:t>theOther</a:t>
            </a:r>
            <a:r>
              <a:rPr lang="en-US" sz="1800" dirty="0"/>
              <a:t>() &lt;&lt; '\n';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class </a:t>
            </a:r>
            <a:r>
              <a:rPr lang="en-US" sz="1800" dirty="0" err="1"/>
              <a:t>MedicVisitor</a:t>
            </a:r>
            <a:r>
              <a:rPr lang="en-US" sz="1800" dirty="0"/>
              <a:t>: public Visitor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void visit(Student *e) { </a:t>
            </a:r>
            <a:r>
              <a:rPr lang="en-US" sz="1800" dirty="0" err="1"/>
              <a:t>cout</a:t>
            </a:r>
            <a:r>
              <a:rPr lang="en-US" sz="1800" dirty="0"/>
              <a:t> &lt;&lt; "do vaccination on " + e-&gt;</a:t>
            </a:r>
            <a:r>
              <a:rPr lang="en-US" sz="1800" dirty="0" err="1"/>
              <a:t>thiss</a:t>
            </a:r>
            <a:r>
              <a:rPr lang="en-US" sz="1800" dirty="0"/>
              <a:t>() &lt;&lt; '\n';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void visit(Teacher *e) { </a:t>
            </a:r>
            <a:r>
              <a:rPr lang="en-US" sz="1800" dirty="0" err="1"/>
              <a:t>cout</a:t>
            </a:r>
            <a:r>
              <a:rPr lang="en-US" sz="1800" dirty="0"/>
              <a:t> &lt;&lt; "do vaccination on " + e-&gt;that() &lt;&lt; '\n';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void visit(Technician *e) { </a:t>
            </a:r>
            <a:r>
              <a:rPr lang="en-US" sz="1800" dirty="0" err="1"/>
              <a:t>cout</a:t>
            </a:r>
            <a:r>
              <a:rPr lang="en-US" sz="1800" dirty="0"/>
              <a:t> &lt;&lt; "do vaccination on " + e-&gt;</a:t>
            </a:r>
            <a:r>
              <a:rPr lang="en-US" sz="1800" dirty="0" err="1"/>
              <a:t>theOther</a:t>
            </a:r>
            <a:r>
              <a:rPr lang="en-US" sz="1800" dirty="0"/>
              <a:t>() &lt;&lt; '\n';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843413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37108" y="0"/>
            <a:ext cx="4806892" cy="721453"/>
          </a:xfrm>
        </p:spPr>
        <p:txBody>
          <a:bodyPr>
            <a:normAutofit fontScale="90000"/>
          </a:bodyPr>
          <a:lstStyle/>
          <a:p>
            <a:r>
              <a:rPr lang="ru-RU" dirty="0"/>
              <a:t>Хранитель–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084" y="1388379"/>
            <a:ext cx="6765722" cy="32004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Element *list[] = {new Student(), new Teacher(), new Technician()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</a:t>
            </a:r>
            <a:r>
              <a:rPr lang="en-US" sz="1800" dirty="0" err="1"/>
              <a:t>FiremanVisitor</a:t>
            </a:r>
            <a:r>
              <a:rPr lang="en-US" sz="1800" dirty="0"/>
              <a:t> </a:t>
            </a:r>
            <a:r>
              <a:rPr lang="en-US" sz="1800" dirty="0" err="1"/>
              <a:t>Vasya</a:t>
            </a:r>
            <a:r>
              <a:rPr lang="en-US" sz="1800" dirty="0"/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</a:t>
            </a:r>
            <a:r>
              <a:rPr lang="en-US" sz="1800" dirty="0" err="1"/>
              <a:t>MedicVisitor</a:t>
            </a:r>
            <a:r>
              <a:rPr lang="en-US" sz="1800" dirty="0"/>
              <a:t> Masha;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for 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3; </a:t>
            </a:r>
            <a:r>
              <a:rPr lang="en-US" sz="1800" dirty="0" err="1"/>
              <a:t>i</a:t>
            </a:r>
            <a:r>
              <a:rPr lang="en-US" sz="1800" dirty="0"/>
              <a:t>++) list[</a:t>
            </a:r>
            <a:r>
              <a:rPr lang="en-US" sz="1800" dirty="0" err="1"/>
              <a:t>i</a:t>
            </a:r>
            <a:r>
              <a:rPr lang="en-US" sz="1800" dirty="0"/>
              <a:t>]-&gt;accept(</a:t>
            </a:r>
            <a:r>
              <a:rPr lang="en-US" sz="1800" dirty="0" err="1"/>
              <a:t>Vasya</a:t>
            </a:r>
            <a:r>
              <a:rPr lang="en-US" sz="18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for 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3; </a:t>
            </a:r>
            <a:r>
              <a:rPr lang="en-US" sz="1800" dirty="0" err="1"/>
              <a:t>i</a:t>
            </a:r>
            <a:r>
              <a:rPr lang="en-US" sz="1800" dirty="0"/>
              <a:t>++) list[</a:t>
            </a:r>
            <a:r>
              <a:rPr lang="en-US" sz="1800" dirty="0" err="1"/>
              <a:t>i</a:t>
            </a:r>
            <a:r>
              <a:rPr lang="en-US" sz="1800" dirty="0"/>
              <a:t>]-&gt;accept(Masha);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B118647-7692-4565-A8A6-CCA01CF814AD}"/>
              </a:ext>
            </a:extLst>
          </p:cNvPr>
          <p:cNvSpPr/>
          <p:nvPr/>
        </p:nvSpPr>
        <p:spPr>
          <a:xfrm>
            <a:off x="4970478" y="4405641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 firefighting instruction for Student</a:t>
            </a:r>
          </a:p>
          <a:p>
            <a:r>
              <a:rPr lang="en-US" dirty="0"/>
              <a:t>do firefighting instruction for Teacher</a:t>
            </a:r>
          </a:p>
          <a:p>
            <a:r>
              <a:rPr lang="en-US" dirty="0"/>
              <a:t>do firefighting instruction for Technician</a:t>
            </a:r>
          </a:p>
          <a:p>
            <a:r>
              <a:rPr lang="en-US" dirty="0"/>
              <a:t>do vaccination on Student</a:t>
            </a:r>
          </a:p>
          <a:p>
            <a:r>
              <a:rPr lang="en-US" dirty="0"/>
              <a:t>do vaccination on Teacher</a:t>
            </a:r>
          </a:p>
          <a:p>
            <a:r>
              <a:rPr lang="en-US" dirty="0"/>
              <a:t>do vaccination on Technician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61535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Посетитель – примечания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Упрощает добавление новых операций, работающих на всей структуре объектов.</a:t>
            </a:r>
          </a:p>
          <a:p>
            <a:r>
              <a:rPr lang="ru-RU" dirty="0"/>
              <a:t>Объединяет родственные операции и отделяет не имеющие отношения.</a:t>
            </a:r>
          </a:p>
          <a:p>
            <a:r>
              <a:rPr lang="ru-RU" dirty="0"/>
              <a:t>Усложняет изменение структуры (добавление классов </a:t>
            </a:r>
            <a:r>
              <a:rPr lang="ru-RU" dirty="0" err="1"/>
              <a:t>КонкретныхЭлементов</a:t>
            </a:r>
            <a:r>
              <a:rPr lang="ru-RU" dirty="0"/>
              <a:t>)</a:t>
            </a:r>
          </a:p>
          <a:p>
            <a:r>
              <a:rPr lang="ru-RU" dirty="0"/>
              <a:t>Таким образом, перед применением необходимо оценить, что будет меняться чаще – структура или алгоритмы работы с ней.</a:t>
            </a:r>
          </a:p>
          <a:p>
            <a:r>
              <a:rPr lang="ru-RU" dirty="0"/>
              <a:t>Потенциальное нарушение инкапсуляции, т.к. Посетитель должен получить от Элемента достаточно информации для реализации своего алгоритма.</a:t>
            </a:r>
          </a:p>
          <a:p>
            <a:r>
              <a:rPr lang="ru-RU" dirty="0"/>
              <a:t>Посетители могут аккумулировать состояние, что удобно для реализации агрегирующих алгоритмов.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27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ru-RU" dirty="0"/>
              <a:t>Шаблонный метод 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115736"/>
            <a:ext cx="7886700" cy="48179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class One: public Base</a:t>
            </a:r>
            <a:r>
              <a:rPr lang="ru-RU" sz="1800" dirty="0"/>
              <a:t> </a:t>
            </a:r>
            <a:r>
              <a:rPr lang="en-US" sz="1800" dirty="0"/>
              <a:t>{</a:t>
            </a:r>
            <a:r>
              <a:rPr lang="ru-RU" sz="1800" dirty="0"/>
              <a:t> </a:t>
            </a:r>
            <a:r>
              <a:rPr lang="en-US" sz="1800" dirty="0"/>
              <a:t>// </a:t>
            </a:r>
            <a:r>
              <a:rPr lang="ru-RU" sz="1800" dirty="0"/>
              <a:t>уточнение точек вариативности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void ph1() { </a:t>
            </a:r>
            <a:r>
              <a:rPr lang="en-US" sz="1800" dirty="0" err="1"/>
              <a:t>cout</a:t>
            </a:r>
            <a:r>
              <a:rPr lang="en-US" sz="1800" dirty="0"/>
              <a:t> &lt;&lt; "b  ";</a:t>
            </a:r>
            <a:r>
              <a:rPr lang="ru-RU" sz="1800" dirty="0"/>
              <a:t> </a:t>
            </a: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     void ph2()</a:t>
            </a:r>
            <a:r>
              <a:rPr lang="ru-RU" sz="1800" dirty="0"/>
              <a:t> </a:t>
            </a:r>
            <a:r>
              <a:rPr lang="en-US" sz="1800" dirty="0"/>
              <a:t>{</a:t>
            </a:r>
            <a:r>
              <a:rPr lang="ru-RU" sz="1800" dirty="0"/>
              <a:t> </a:t>
            </a:r>
            <a:r>
              <a:rPr lang="en-US" sz="1800" dirty="0" err="1"/>
              <a:t>cout</a:t>
            </a:r>
            <a:r>
              <a:rPr lang="en-US" sz="1800" dirty="0"/>
              <a:t> &lt;&lt; "d  ";</a:t>
            </a:r>
            <a:r>
              <a:rPr lang="ru-RU" sz="1800" dirty="0"/>
              <a:t> </a:t>
            </a: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  <a:p>
            <a:pPr marL="0" indent="0">
              <a:buNone/>
            </a:pPr>
            <a:r>
              <a:rPr lang="en-US" sz="1800" dirty="0"/>
              <a:t>class Two: public Base</a:t>
            </a:r>
            <a:r>
              <a:rPr lang="ru-RU" sz="1800" dirty="0"/>
              <a:t>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ru-RU" sz="1800" dirty="0"/>
              <a:t>    </a:t>
            </a:r>
            <a:r>
              <a:rPr lang="en-US" sz="1800" dirty="0"/>
              <a:t>void ph1()</a:t>
            </a:r>
            <a:r>
              <a:rPr lang="ru-RU" sz="1800" dirty="0"/>
              <a:t> </a:t>
            </a:r>
            <a:r>
              <a:rPr lang="en-US" sz="1800" dirty="0"/>
              <a:t>{</a:t>
            </a:r>
            <a:r>
              <a:rPr lang="ru-RU" sz="1800" dirty="0"/>
              <a:t> </a:t>
            </a:r>
            <a:r>
              <a:rPr lang="en-US" sz="1800" dirty="0" err="1"/>
              <a:t>cout</a:t>
            </a:r>
            <a:r>
              <a:rPr lang="en-US" sz="1800" dirty="0"/>
              <a:t> &lt;&lt; "2  ";</a:t>
            </a:r>
            <a:r>
              <a:rPr lang="ru-RU" sz="1800" dirty="0"/>
              <a:t> </a:t>
            </a: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ru-RU" sz="1800" dirty="0"/>
              <a:t>    </a:t>
            </a:r>
            <a:r>
              <a:rPr lang="en-US" sz="1800" dirty="0"/>
              <a:t>void ph2()</a:t>
            </a:r>
            <a:r>
              <a:rPr lang="ru-RU" sz="1800" dirty="0"/>
              <a:t> </a:t>
            </a:r>
            <a:r>
              <a:rPr lang="en-US" sz="1800" dirty="0"/>
              <a:t>{</a:t>
            </a:r>
            <a:r>
              <a:rPr lang="ru-RU" sz="1800" dirty="0"/>
              <a:t> </a:t>
            </a:r>
            <a:r>
              <a:rPr lang="en-US" sz="1800" dirty="0" err="1"/>
              <a:t>cout</a:t>
            </a:r>
            <a:r>
              <a:rPr lang="en-US" sz="1800" dirty="0"/>
              <a:t> &lt;&lt; "4  ";</a:t>
            </a:r>
            <a:r>
              <a:rPr lang="ru-RU" sz="1800" dirty="0"/>
              <a:t> </a:t>
            </a: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  <a:p>
            <a:pPr marL="0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  <a:r>
              <a:rPr lang="ru-RU" sz="1800" dirty="0"/>
              <a:t>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Base *array[] =  { new One(), new Two() };</a:t>
            </a:r>
          </a:p>
          <a:p>
            <a:pPr marL="0" indent="0">
              <a:buNone/>
            </a:pPr>
            <a:r>
              <a:rPr lang="en-US" sz="1800" dirty="0"/>
              <a:t>  for 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2; </a:t>
            </a:r>
            <a:r>
              <a:rPr lang="en-US" sz="1800" dirty="0" err="1"/>
              <a:t>i</a:t>
            </a:r>
            <a:r>
              <a:rPr lang="en-US" sz="1800" dirty="0"/>
              <a:t>++)</a:t>
            </a:r>
            <a:r>
              <a:rPr lang="ru-RU" sz="1800" dirty="0"/>
              <a:t>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array[</a:t>
            </a:r>
            <a:r>
              <a:rPr lang="en-US" sz="1800" dirty="0" err="1"/>
              <a:t>i</a:t>
            </a:r>
            <a:r>
              <a:rPr lang="en-US" sz="1800" dirty="0"/>
              <a:t>]-&gt;execute();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'\n';</a:t>
            </a:r>
          </a:p>
          <a:p>
            <a:pPr marL="0" indent="0">
              <a:buNone/>
            </a:pPr>
            <a:r>
              <a:rPr lang="en-US" sz="1800" dirty="0"/>
              <a:t>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F440108-571C-4F37-9F97-F2839B395715}"/>
              </a:ext>
            </a:extLst>
          </p:cNvPr>
          <p:cNvSpPr/>
          <p:nvPr/>
        </p:nvSpPr>
        <p:spPr>
          <a:xfrm>
            <a:off x="7445228" y="3029458"/>
            <a:ext cx="13548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 b  c  d  e  </a:t>
            </a:r>
          </a:p>
          <a:p>
            <a:r>
              <a:rPr lang="en-US" dirty="0"/>
              <a:t>a  2  c  4  e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808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Назначение:</a:t>
            </a:r>
          </a:p>
          <a:p>
            <a:pPr lvl="1"/>
            <a:r>
              <a:rPr lang="ru-RU" dirty="0"/>
              <a:t>Для заданного языка определяет представление его грамматики, а также интерпретатор предложений этого языка.</a:t>
            </a:r>
          </a:p>
          <a:p>
            <a:r>
              <a:rPr lang="ru-RU" dirty="0"/>
              <a:t>Применимость:</a:t>
            </a:r>
          </a:p>
          <a:p>
            <a:pPr lvl="1"/>
            <a:r>
              <a:rPr lang="ru-RU" dirty="0"/>
              <a:t>Если есть язык для интерпретации, предложения которого можно представить в виде абстрактных синтаксических деревьев;</a:t>
            </a:r>
          </a:p>
          <a:p>
            <a:pPr lvl="1"/>
            <a:r>
              <a:rPr lang="ru-RU" dirty="0"/>
              <a:t>Если грамматика языка достаточно проста (иначе решение сильно теряет в эффективности)</a:t>
            </a:r>
          </a:p>
          <a:p>
            <a:pPr lvl="1"/>
            <a:r>
              <a:rPr lang="ru-RU" dirty="0"/>
              <a:t>Эффективность не является главным критерием (это простой, но не самый эффективный способ работы)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318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– структура  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856" y="1367523"/>
            <a:ext cx="7832288" cy="465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9514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430867"/>
            <a:ext cx="7886700" cy="5207000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Римские числа:</a:t>
            </a:r>
          </a:p>
          <a:p>
            <a:pPr lvl="1"/>
            <a:r>
              <a:rPr lang="ru-RU" dirty="0"/>
              <a:t>Символ обозначает разряд:</a:t>
            </a:r>
          </a:p>
          <a:p>
            <a:pPr lvl="2"/>
            <a:r>
              <a:rPr lang="en-US" dirty="0"/>
              <a:t>I = 1</a:t>
            </a:r>
            <a:r>
              <a:rPr lang="ru-RU" dirty="0"/>
              <a:t> </a:t>
            </a:r>
            <a:endParaRPr lang="en-US" dirty="0"/>
          </a:p>
          <a:p>
            <a:pPr lvl="2"/>
            <a:r>
              <a:rPr lang="en-US" dirty="0"/>
              <a:t>X = 10</a:t>
            </a:r>
            <a:r>
              <a:rPr lang="ru-RU" dirty="0"/>
              <a:t>;</a:t>
            </a:r>
          </a:p>
          <a:p>
            <a:pPr lvl="2"/>
            <a:r>
              <a:rPr lang="en-US" dirty="0"/>
              <a:t>C = 100</a:t>
            </a:r>
            <a:r>
              <a:rPr lang="ru-RU" dirty="0"/>
              <a:t>;</a:t>
            </a:r>
          </a:p>
          <a:p>
            <a:pPr lvl="2"/>
            <a:r>
              <a:rPr lang="en-US" dirty="0"/>
              <a:t>M = 1000</a:t>
            </a:r>
            <a:r>
              <a:rPr lang="ru-RU" dirty="0"/>
              <a:t>.</a:t>
            </a:r>
            <a:endParaRPr lang="en-US" dirty="0"/>
          </a:p>
          <a:p>
            <a:pPr lvl="1"/>
            <a:r>
              <a:rPr lang="ru-RU" dirty="0"/>
              <a:t>Или </a:t>
            </a:r>
            <a:r>
              <a:rPr lang="ru-RU" dirty="0" err="1"/>
              <a:t>полуразряд</a:t>
            </a:r>
            <a:r>
              <a:rPr lang="ru-RU" dirty="0"/>
              <a:t>:</a:t>
            </a:r>
          </a:p>
          <a:p>
            <a:pPr lvl="2"/>
            <a:r>
              <a:rPr lang="en-US" dirty="0"/>
              <a:t>V </a:t>
            </a:r>
            <a:r>
              <a:rPr lang="ru-RU" dirty="0"/>
              <a:t>= 5</a:t>
            </a:r>
            <a:endParaRPr lang="en-US" dirty="0"/>
          </a:p>
          <a:p>
            <a:pPr lvl="2"/>
            <a:r>
              <a:rPr lang="en-US" dirty="0"/>
              <a:t>L</a:t>
            </a:r>
            <a:r>
              <a:rPr lang="ru-RU" dirty="0"/>
              <a:t> = 50</a:t>
            </a:r>
            <a:endParaRPr lang="en-US" dirty="0"/>
          </a:p>
          <a:p>
            <a:pPr lvl="2"/>
            <a:r>
              <a:rPr lang="en-US" dirty="0"/>
              <a:t>D</a:t>
            </a:r>
            <a:r>
              <a:rPr lang="ru-RU" dirty="0"/>
              <a:t> = 500</a:t>
            </a:r>
            <a:endParaRPr lang="en-US" dirty="0"/>
          </a:p>
          <a:p>
            <a:pPr lvl="1"/>
            <a:r>
              <a:rPr lang="ru-RU" dirty="0"/>
              <a:t>Количество единиц в разряде:</a:t>
            </a:r>
          </a:p>
          <a:p>
            <a:pPr lvl="2"/>
            <a:r>
              <a:rPr lang="ru-RU" dirty="0"/>
              <a:t>1 – 3 : </a:t>
            </a:r>
            <a:r>
              <a:rPr lang="en-US" dirty="0"/>
              <a:t>N*{</a:t>
            </a:r>
            <a:r>
              <a:rPr lang="ru-RU" dirty="0"/>
              <a:t>символ разряда</a:t>
            </a:r>
            <a:r>
              <a:rPr lang="en-US" dirty="0"/>
              <a:t>}</a:t>
            </a:r>
            <a:r>
              <a:rPr lang="ru-RU" dirty="0"/>
              <a:t> подряд</a:t>
            </a:r>
            <a:r>
              <a:rPr lang="en-US" dirty="0"/>
              <a:t> </a:t>
            </a:r>
          </a:p>
          <a:p>
            <a:pPr lvl="3"/>
            <a:r>
              <a:rPr lang="en-US" dirty="0"/>
              <a:t>III, XX, C</a:t>
            </a:r>
            <a:endParaRPr lang="ru-RU" dirty="0"/>
          </a:p>
          <a:p>
            <a:pPr lvl="2"/>
            <a:r>
              <a:rPr lang="ru-RU" dirty="0"/>
              <a:t>4 : </a:t>
            </a:r>
            <a:r>
              <a:rPr lang="en-US" dirty="0"/>
              <a:t>{</a:t>
            </a:r>
            <a:r>
              <a:rPr lang="ru-RU" dirty="0"/>
              <a:t>символ разряда</a:t>
            </a:r>
            <a:r>
              <a:rPr lang="en-US" dirty="0"/>
              <a:t>}{</a:t>
            </a:r>
            <a:r>
              <a:rPr lang="ru-RU" dirty="0"/>
              <a:t>символ следующего </a:t>
            </a:r>
            <a:r>
              <a:rPr lang="ru-RU" dirty="0" err="1"/>
              <a:t>полуразряда</a:t>
            </a:r>
            <a:r>
              <a:rPr lang="en-US" dirty="0"/>
              <a:t>} </a:t>
            </a:r>
          </a:p>
          <a:p>
            <a:pPr lvl="3"/>
            <a:r>
              <a:rPr lang="en-US" dirty="0"/>
              <a:t>IV, XL, CD</a:t>
            </a:r>
            <a:endParaRPr lang="ru-RU" dirty="0"/>
          </a:p>
          <a:p>
            <a:pPr lvl="2"/>
            <a:r>
              <a:rPr lang="ru-RU" dirty="0"/>
              <a:t>5 : </a:t>
            </a:r>
            <a:r>
              <a:rPr lang="en-US" dirty="0"/>
              <a:t>{</a:t>
            </a:r>
            <a:r>
              <a:rPr lang="ru-RU" dirty="0"/>
              <a:t>символ следующего </a:t>
            </a:r>
            <a:r>
              <a:rPr lang="ru-RU" dirty="0" err="1"/>
              <a:t>полуразряда</a:t>
            </a:r>
            <a:r>
              <a:rPr lang="en-US" dirty="0"/>
              <a:t>} </a:t>
            </a:r>
            <a:endParaRPr lang="ru-RU" dirty="0"/>
          </a:p>
          <a:p>
            <a:pPr lvl="2"/>
            <a:r>
              <a:rPr lang="ru-RU" dirty="0"/>
              <a:t>6-8 : </a:t>
            </a:r>
            <a:r>
              <a:rPr lang="en-US" dirty="0"/>
              <a:t>{</a:t>
            </a:r>
            <a:r>
              <a:rPr lang="ru-RU" dirty="0"/>
              <a:t>символ следующего </a:t>
            </a:r>
            <a:r>
              <a:rPr lang="ru-RU" dirty="0" err="1"/>
              <a:t>полуразряда</a:t>
            </a:r>
            <a:r>
              <a:rPr lang="en-US" dirty="0"/>
              <a:t>} </a:t>
            </a:r>
            <a:r>
              <a:rPr lang="ru-RU" dirty="0"/>
              <a:t> </a:t>
            </a:r>
            <a:r>
              <a:rPr lang="en-US" dirty="0"/>
              <a:t>N*{</a:t>
            </a:r>
            <a:r>
              <a:rPr lang="ru-RU" dirty="0"/>
              <a:t>символ разряда</a:t>
            </a:r>
            <a:r>
              <a:rPr lang="en-US" dirty="0"/>
              <a:t>} </a:t>
            </a:r>
          </a:p>
          <a:p>
            <a:pPr lvl="3"/>
            <a:r>
              <a:rPr lang="en-US" dirty="0"/>
              <a:t>VIII, LXX, DC</a:t>
            </a:r>
          </a:p>
          <a:p>
            <a:pPr lvl="2"/>
            <a:r>
              <a:rPr lang="en-US" dirty="0"/>
              <a:t>9 : {</a:t>
            </a:r>
            <a:r>
              <a:rPr lang="ru-RU" dirty="0"/>
              <a:t>символ разряда</a:t>
            </a:r>
            <a:r>
              <a:rPr lang="en-US" dirty="0"/>
              <a:t>}{</a:t>
            </a:r>
            <a:r>
              <a:rPr lang="ru-RU" dirty="0"/>
              <a:t>символ следующего разряда</a:t>
            </a:r>
            <a:r>
              <a:rPr lang="en-US" dirty="0"/>
              <a:t>} </a:t>
            </a:r>
          </a:p>
          <a:p>
            <a:pPr lvl="3"/>
            <a:r>
              <a:rPr lang="en-US" dirty="0"/>
              <a:t>IX, XC, CM</a:t>
            </a:r>
          </a:p>
          <a:p>
            <a:pPr lvl="2"/>
            <a:endParaRPr lang="en-US" dirty="0"/>
          </a:p>
          <a:p>
            <a:pPr lvl="3"/>
            <a:endParaRPr lang="ru-RU" dirty="0"/>
          </a:p>
          <a:p>
            <a:pPr lvl="3"/>
            <a:endParaRPr lang="ru-RU" dirty="0"/>
          </a:p>
          <a:p>
            <a:pPr lvl="2"/>
            <a:endParaRPr lang="ru-RU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371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4325" y="2133162"/>
            <a:ext cx="8515350" cy="3546185"/>
          </a:xfrm>
        </p:spPr>
        <p:txBody>
          <a:bodyPr>
            <a:normAutofit/>
          </a:bodyPr>
          <a:lstStyle/>
          <a:p>
            <a:r>
              <a:rPr lang="ru-RU" dirty="0"/>
              <a:t>Римские числа:</a:t>
            </a:r>
          </a:p>
          <a:p>
            <a:pPr lvl="1"/>
            <a:r>
              <a:rPr lang="en-US" dirty="0" err="1">
                <a:solidFill>
                  <a:srgbClr val="444444"/>
                </a:solidFill>
                <a:latin typeface="Menlo"/>
              </a:rPr>
              <a:t>romanNumeral</a:t>
            </a:r>
            <a:r>
              <a:rPr lang="en-US" dirty="0">
                <a:solidFill>
                  <a:srgbClr val="444444"/>
                </a:solidFill>
                <a:latin typeface="Menlo"/>
              </a:rPr>
              <a:t> ::= {thousands} {hundreds} {tens} {ones} </a:t>
            </a:r>
          </a:p>
          <a:p>
            <a:pPr lvl="1"/>
            <a:r>
              <a:rPr lang="en-US" dirty="0">
                <a:solidFill>
                  <a:srgbClr val="444444"/>
                </a:solidFill>
                <a:latin typeface="Menlo"/>
              </a:rPr>
              <a:t>thousands, hundreds, tens, ones ::= nine | four | {five} {one} {one} {one} </a:t>
            </a:r>
          </a:p>
          <a:p>
            <a:pPr lvl="1"/>
            <a:r>
              <a:rPr lang="en-US" dirty="0">
                <a:solidFill>
                  <a:srgbClr val="444444"/>
                </a:solidFill>
                <a:latin typeface="Menlo"/>
              </a:rPr>
              <a:t>nine ::= "CM" | "XC" | "IX" </a:t>
            </a:r>
          </a:p>
          <a:p>
            <a:pPr lvl="1"/>
            <a:r>
              <a:rPr lang="en-US" dirty="0">
                <a:solidFill>
                  <a:srgbClr val="444444"/>
                </a:solidFill>
                <a:latin typeface="Menlo"/>
              </a:rPr>
              <a:t>four ::= "CD" | "XL" | "IV" </a:t>
            </a:r>
          </a:p>
          <a:p>
            <a:pPr lvl="1"/>
            <a:r>
              <a:rPr lang="en-US" dirty="0">
                <a:solidFill>
                  <a:srgbClr val="444444"/>
                </a:solidFill>
                <a:latin typeface="Menlo"/>
              </a:rPr>
              <a:t>five ::= 'D' | 'L' | 'V’ </a:t>
            </a:r>
          </a:p>
          <a:p>
            <a:pPr lvl="1"/>
            <a:r>
              <a:rPr lang="en-US" dirty="0">
                <a:solidFill>
                  <a:srgbClr val="444444"/>
                </a:solidFill>
                <a:latin typeface="Menlo"/>
              </a:rPr>
              <a:t>one ::= 'M' | 'C' | 'X' | 'I'</a:t>
            </a:r>
            <a:endParaRPr lang="en-US" dirty="0"/>
          </a:p>
          <a:p>
            <a:pPr lvl="3"/>
            <a:endParaRPr lang="ru-RU" dirty="0"/>
          </a:p>
          <a:p>
            <a:pPr lvl="3"/>
            <a:endParaRPr lang="ru-RU" dirty="0"/>
          </a:p>
          <a:p>
            <a:pPr lvl="2"/>
            <a:endParaRPr lang="ru-RU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98587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59310" y="0"/>
            <a:ext cx="6484690" cy="721453"/>
          </a:xfrm>
        </p:spPr>
        <p:txBody>
          <a:bodyPr>
            <a:normAutofit/>
          </a:bodyPr>
          <a:lstStyle/>
          <a:p>
            <a:r>
              <a:rPr lang="ru-RU" dirty="0"/>
              <a:t>Интерпретатор</a:t>
            </a:r>
            <a:r>
              <a:rPr lang="en-US" dirty="0"/>
              <a:t> </a:t>
            </a:r>
            <a:r>
              <a:rPr lang="ru-RU" dirty="0"/>
              <a:t>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558" y="360726"/>
            <a:ext cx="8372213" cy="557448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class Thousand;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class Hundred;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class Ten;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class One;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class </a:t>
            </a:r>
            <a:r>
              <a:rPr lang="en-US" sz="1800" dirty="0" err="1"/>
              <a:t>RNInterpreter</a:t>
            </a:r>
            <a:r>
              <a:rPr lang="en-US" sz="1800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RNInterpreter</a:t>
            </a:r>
            <a:r>
              <a:rPr lang="en-US" sz="1800" dirty="0"/>
              <a:t>();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RNInterpreter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){}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interpret(char*);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virtual void interpret(char *input, </a:t>
            </a:r>
            <a:r>
              <a:rPr lang="en-US" sz="1800" dirty="0" err="1"/>
              <a:t>int</a:t>
            </a:r>
            <a:r>
              <a:rPr lang="en-US" sz="1800" dirty="0"/>
              <a:t> &amp;total);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protected: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virtual char one(){}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virtual char *four(){}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virtual char five(){}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virtual char *nine(){}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virtual </a:t>
            </a:r>
            <a:r>
              <a:rPr lang="en-US" sz="1800" dirty="0" err="1"/>
              <a:t>int</a:t>
            </a:r>
            <a:r>
              <a:rPr lang="en-US" sz="1800" dirty="0"/>
              <a:t> multiplier(){}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RNInterpreter</a:t>
            </a:r>
            <a:r>
              <a:rPr lang="en-US" sz="1800" dirty="0"/>
              <a:t> *thousands;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RNInterpreter</a:t>
            </a:r>
            <a:r>
              <a:rPr lang="en-US" sz="1800" dirty="0"/>
              <a:t> *hundreds;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RNInterpreter</a:t>
            </a:r>
            <a:r>
              <a:rPr lang="en-US" sz="1800" dirty="0"/>
              <a:t> *tens;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RNInterpreter</a:t>
            </a:r>
            <a:r>
              <a:rPr lang="en-US" sz="1800" dirty="0"/>
              <a:t> *ones;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4011858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54847" y="285226"/>
            <a:ext cx="3506597" cy="721453"/>
          </a:xfrm>
        </p:spPr>
        <p:txBody>
          <a:bodyPr>
            <a:normAutofit fontScale="90000"/>
          </a:bodyPr>
          <a:lstStyle/>
          <a:p>
            <a:r>
              <a:rPr lang="ru-RU" dirty="0"/>
              <a:t>Интерпретатор</a:t>
            </a:r>
            <a:r>
              <a:rPr lang="en-US" dirty="0"/>
              <a:t> </a:t>
            </a:r>
            <a:r>
              <a:rPr lang="ru-RU" dirty="0"/>
              <a:t>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558" y="360726"/>
            <a:ext cx="8372213" cy="557448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void </a:t>
            </a:r>
            <a:r>
              <a:rPr lang="en-US" sz="1800" dirty="0" err="1"/>
              <a:t>RNInterpreter</a:t>
            </a:r>
            <a:r>
              <a:rPr lang="en-US" sz="1800" dirty="0"/>
              <a:t>::interpret(char *input, </a:t>
            </a:r>
            <a:r>
              <a:rPr lang="en-US" sz="1800" dirty="0" err="1"/>
              <a:t>int</a:t>
            </a:r>
            <a:r>
              <a:rPr lang="en-US" sz="1800" dirty="0"/>
              <a:t> &amp;total){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index;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index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if (!</a:t>
            </a:r>
            <a:r>
              <a:rPr lang="en-US" sz="1800" dirty="0" err="1"/>
              <a:t>strncmp</a:t>
            </a:r>
            <a:r>
              <a:rPr lang="en-US" sz="1800" dirty="0"/>
              <a:t>(input, nine(), 2))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total += 9 * multiplier();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index += 2;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else if (!</a:t>
            </a:r>
            <a:r>
              <a:rPr lang="en-US" sz="1800" dirty="0" err="1"/>
              <a:t>strncmp</a:t>
            </a:r>
            <a:r>
              <a:rPr lang="en-US" sz="1800" dirty="0"/>
              <a:t>(input, four(), 2))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total += 4 * multiplier();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index += 2;}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if (input[0] == five())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total += 5 * multiplier();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index = 1;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index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for (</a:t>
            </a:r>
            <a:r>
              <a:rPr lang="en-US" sz="1800" dirty="0" err="1"/>
              <a:t>int</a:t>
            </a:r>
            <a:r>
              <a:rPr lang="en-US" sz="1800" dirty="0"/>
              <a:t> end = index + 3; index &lt; end; index++)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if (input[index] == one())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total += 1 * multiplier();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strcpy</a:t>
            </a:r>
            <a:r>
              <a:rPr lang="en-US" sz="1800" dirty="0"/>
              <a:t>(input, &amp;(input[index]));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842979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98211" y="0"/>
            <a:ext cx="5645789" cy="721453"/>
          </a:xfrm>
        </p:spPr>
        <p:txBody>
          <a:bodyPr>
            <a:normAutofit fontScale="90000"/>
          </a:bodyPr>
          <a:lstStyle/>
          <a:p>
            <a:r>
              <a:rPr lang="ru-RU" dirty="0"/>
              <a:t>Интерпретатор</a:t>
            </a:r>
            <a:r>
              <a:rPr lang="en-US" dirty="0"/>
              <a:t> </a:t>
            </a:r>
            <a:r>
              <a:rPr lang="ru-RU" dirty="0"/>
              <a:t>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06679"/>
            <a:ext cx="8372213" cy="557448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class Thousand: public </a:t>
            </a:r>
            <a:r>
              <a:rPr lang="en-US" sz="1800" dirty="0" err="1"/>
              <a:t>RNInterpreter</a:t>
            </a:r>
            <a:r>
              <a:rPr lang="en-US" sz="1800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Thousand(</a:t>
            </a:r>
            <a:r>
              <a:rPr lang="en-US" sz="1800" dirty="0" err="1"/>
              <a:t>int</a:t>
            </a:r>
            <a:r>
              <a:rPr lang="en-US" sz="1800" dirty="0"/>
              <a:t>): </a:t>
            </a:r>
            <a:r>
              <a:rPr lang="en-US" sz="1800" dirty="0" err="1"/>
              <a:t>RNInterpreter</a:t>
            </a:r>
            <a:r>
              <a:rPr lang="en-US" sz="1800" dirty="0"/>
              <a:t>(1){}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protected: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char one() { return 'M';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char *four() { return "";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char five() { return '\0';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char *nine() { return "";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multiplier() { return 1000;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class Hundred: public </a:t>
            </a:r>
            <a:r>
              <a:rPr lang="en-US" sz="1800" dirty="0" err="1"/>
              <a:t>RNInterpreter</a:t>
            </a:r>
            <a:r>
              <a:rPr lang="en-US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Hundred(</a:t>
            </a:r>
            <a:r>
              <a:rPr lang="en-US" sz="1800" dirty="0" err="1"/>
              <a:t>int</a:t>
            </a:r>
            <a:r>
              <a:rPr lang="en-US" sz="1800" dirty="0"/>
              <a:t>): </a:t>
            </a:r>
            <a:r>
              <a:rPr lang="en-US" sz="1800" dirty="0" err="1"/>
              <a:t>RNInterpreter</a:t>
            </a:r>
            <a:r>
              <a:rPr lang="en-US" sz="1800" dirty="0"/>
              <a:t>(1){}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protected: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char one() { return 'C';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char *four() { return "CD";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char five() { return 'D';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char *nine() { return "CM";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multiplier() { return 100;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};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D5612A6-5260-425B-8535-AF719DFD0ADC}"/>
              </a:ext>
            </a:extLst>
          </p:cNvPr>
          <p:cNvSpPr/>
          <p:nvPr/>
        </p:nvSpPr>
        <p:spPr>
          <a:xfrm>
            <a:off x="5230535" y="948690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Ten: public </a:t>
            </a:r>
            <a:r>
              <a:rPr lang="en-US" dirty="0" err="1"/>
              <a:t>RNInterpreter</a:t>
            </a:r>
            <a:r>
              <a:rPr lang="en-US" dirty="0"/>
              <a:t> {</a:t>
            </a:r>
          </a:p>
          <a:p>
            <a:r>
              <a:rPr lang="en-US" dirty="0"/>
              <a:t>  public:</a:t>
            </a:r>
          </a:p>
          <a:p>
            <a:r>
              <a:rPr lang="en-US" dirty="0"/>
              <a:t>    Ten(</a:t>
            </a:r>
            <a:r>
              <a:rPr lang="en-US" dirty="0" err="1"/>
              <a:t>int</a:t>
            </a:r>
            <a:r>
              <a:rPr lang="en-US" dirty="0"/>
              <a:t>): </a:t>
            </a:r>
            <a:r>
              <a:rPr lang="en-US" dirty="0" err="1"/>
              <a:t>RNInterpreter</a:t>
            </a:r>
            <a:r>
              <a:rPr lang="en-US" dirty="0"/>
              <a:t>(1){}</a:t>
            </a:r>
          </a:p>
          <a:p>
            <a:r>
              <a:rPr lang="en-US" dirty="0"/>
              <a:t>  protected:</a:t>
            </a:r>
          </a:p>
          <a:p>
            <a:r>
              <a:rPr lang="en-US" dirty="0"/>
              <a:t>    char one() { return 'X'; }</a:t>
            </a:r>
          </a:p>
          <a:p>
            <a:r>
              <a:rPr lang="en-US" dirty="0"/>
              <a:t>    char *four() { return "XL"; }</a:t>
            </a:r>
          </a:p>
          <a:p>
            <a:r>
              <a:rPr lang="en-US" dirty="0"/>
              <a:t>    char five() { return 'L'; }</a:t>
            </a:r>
          </a:p>
          <a:p>
            <a:r>
              <a:rPr lang="en-US" dirty="0"/>
              <a:t>    char *nine() { return "XC"; }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multiplier() { return 10;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class One: public </a:t>
            </a:r>
            <a:r>
              <a:rPr lang="en-US" dirty="0" err="1"/>
              <a:t>RNInterpreter</a:t>
            </a:r>
            <a:r>
              <a:rPr lang="en-US" dirty="0"/>
              <a:t>{</a:t>
            </a:r>
          </a:p>
          <a:p>
            <a:r>
              <a:rPr lang="en-US" dirty="0"/>
              <a:t>  public:</a:t>
            </a:r>
          </a:p>
          <a:p>
            <a:r>
              <a:rPr lang="en-US" dirty="0"/>
              <a:t>    One(</a:t>
            </a:r>
            <a:r>
              <a:rPr lang="en-US" dirty="0" err="1"/>
              <a:t>int</a:t>
            </a:r>
            <a:r>
              <a:rPr lang="en-US" dirty="0"/>
              <a:t>): </a:t>
            </a:r>
            <a:r>
              <a:rPr lang="en-US" dirty="0" err="1"/>
              <a:t>RNInterpreter</a:t>
            </a:r>
            <a:r>
              <a:rPr lang="en-US" dirty="0"/>
              <a:t>(1){}</a:t>
            </a:r>
          </a:p>
          <a:p>
            <a:r>
              <a:rPr lang="en-US" dirty="0"/>
              <a:t>  protected:</a:t>
            </a:r>
          </a:p>
          <a:p>
            <a:r>
              <a:rPr lang="en-US" dirty="0"/>
              <a:t>    char one() { return 'I'; }</a:t>
            </a:r>
          </a:p>
          <a:p>
            <a:r>
              <a:rPr lang="en-US" dirty="0"/>
              <a:t>    char *four() { return "IV"; }</a:t>
            </a:r>
          </a:p>
          <a:p>
            <a:r>
              <a:rPr lang="en-US" dirty="0"/>
              <a:t>    char five() { return 'V'; }</a:t>
            </a:r>
          </a:p>
          <a:p>
            <a:r>
              <a:rPr lang="en-US" dirty="0"/>
              <a:t>    char *nine() { return "IX"; }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multiplier() { return 1; }</a:t>
            </a:r>
          </a:p>
          <a:p>
            <a:r>
              <a:rPr lang="en-US" dirty="0"/>
              <a:t>};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B2A56294-36BB-4A84-834A-F00978545747}"/>
              </a:ext>
            </a:extLst>
          </p:cNvPr>
          <p:cNvCxnSpPr/>
          <p:nvPr/>
        </p:nvCxnSpPr>
        <p:spPr>
          <a:xfrm>
            <a:off x="4420998" y="838899"/>
            <a:ext cx="0" cy="57800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31051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E272672-76C2-43E9-84E5-3CBD7A405890}"/>
              </a:ext>
            </a:extLst>
          </p:cNvPr>
          <p:cNvSpPr/>
          <p:nvPr/>
        </p:nvSpPr>
        <p:spPr>
          <a:xfrm>
            <a:off x="5016617" y="2418848"/>
            <a:ext cx="3875714" cy="1767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01175" y="270756"/>
            <a:ext cx="3875714" cy="721453"/>
          </a:xfrm>
        </p:spPr>
        <p:txBody>
          <a:bodyPr>
            <a:normAutofit fontScale="90000"/>
          </a:bodyPr>
          <a:lstStyle/>
          <a:p>
            <a:r>
              <a:rPr lang="ru-RU" dirty="0"/>
              <a:t>Интерпретатор</a:t>
            </a:r>
            <a:r>
              <a:rPr lang="en-US" dirty="0"/>
              <a:t> </a:t>
            </a:r>
            <a:r>
              <a:rPr lang="ru-RU" dirty="0"/>
              <a:t>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112" y="142613"/>
            <a:ext cx="9261446" cy="518020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/>
              <a:t>RNInterpreter</a:t>
            </a:r>
            <a:r>
              <a:rPr lang="en-US" sz="1800" dirty="0"/>
              <a:t>::</a:t>
            </a:r>
            <a:r>
              <a:rPr lang="en-US" sz="1800" dirty="0" err="1"/>
              <a:t>RNInterpreter</a:t>
            </a:r>
            <a:r>
              <a:rPr lang="en-US" sz="1800" dirty="0"/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thousands = new Thousand(1);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hundreds = new Hundred(1);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tens = new Ten(1);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ones = new One(1);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RNInterpreter</a:t>
            </a:r>
            <a:r>
              <a:rPr lang="en-US" sz="1800" dirty="0"/>
              <a:t>::interpret(char *input)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 total;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total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thousands-&gt;interpret(input, total);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hundreds-&gt;interpret(input, total);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tens-&gt;interpret(input, total);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ones-&gt;interpret(input, total);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if (</a:t>
            </a:r>
            <a:r>
              <a:rPr lang="en-US" sz="1800" dirty="0" err="1"/>
              <a:t>strcmp</a:t>
            </a:r>
            <a:r>
              <a:rPr lang="en-US" sz="1800" dirty="0"/>
              <a:t>(input, ""))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return total;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/>
              <a:t>int</a:t>
            </a:r>
            <a:r>
              <a:rPr lang="en-US" sz="1800" dirty="0"/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</a:t>
            </a:r>
            <a:r>
              <a:rPr lang="en-US" sz="1800" dirty="0" err="1"/>
              <a:t>RNInterpreter</a:t>
            </a:r>
            <a:r>
              <a:rPr lang="en-US" sz="1800" dirty="0"/>
              <a:t> interpreter;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char input[20];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 &lt;&lt; "Enter Roman Numeral: 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while (</a:t>
            </a:r>
            <a:r>
              <a:rPr lang="en-US" sz="1800" dirty="0" err="1"/>
              <a:t>cin</a:t>
            </a:r>
            <a:r>
              <a:rPr lang="en-US" sz="1800" dirty="0"/>
              <a:t> &gt;&gt; input)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&lt;&lt;"   interpretation is "&lt;&lt;</a:t>
            </a:r>
            <a:r>
              <a:rPr lang="en-US" sz="1800" dirty="0" err="1"/>
              <a:t>interpreter.interpret</a:t>
            </a:r>
            <a:r>
              <a:rPr lang="en-US" sz="1800" dirty="0"/>
              <a:t>(input)&lt;&lt;</a:t>
            </a:r>
            <a:r>
              <a:rPr lang="en-US" sz="1800" dirty="0" err="1"/>
              <a:t>endl</a:t>
            </a:r>
            <a:r>
              <a:rPr lang="en-US" sz="1800" dirty="0"/>
              <a:t>&lt;&lt;"Enter Roman Numeral: 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D74ED1D-7CD6-4522-B080-BEE5C38F0A46}"/>
              </a:ext>
            </a:extLst>
          </p:cNvPr>
          <p:cNvSpPr/>
          <p:nvPr/>
        </p:nvSpPr>
        <p:spPr>
          <a:xfrm>
            <a:off x="5201175" y="2556112"/>
            <a:ext cx="34185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Enter Roman Numeral: MMXVIII</a:t>
            </a:r>
          </a:p>
          <a:p>
            <a:r>
              <a:rPr lang="en-US" dirty="0"/>
              <a:t>   interpretation is 2018</a:t>
            </a:r>
          </a:p>
          <a:p>
            <a:r>
              <a:rPr lang="en-US" dirty="0"/>
              <a:t>Enter Roman Numeral: </a:t>
            </a:r>
            <a:r>
              <a:rPr lang="en-US" dirty="0" err="1"/>
              <a:t>asd</a:t>
            </a:r>
            <a:endParaRPr lang="en-US" dirty="0"/>
          </a:p>
          <a:p>
            <a:r>
              <a:rPr lang="en-US" dirty="0"/>
              <a:t>   interpretation is 0</a:t>
            </a:r>
          </a:p>
          <a:p>
            <a:r>
              <a:rPr lang="en-US" dirty="0"/>
              <a:t>Enter Roman Numeral:</a:t>
            </a:r>
          </a:p>
        </p:txBody>
      </p:sp>
    </p:spTree>
    <p:extLst>
      <p:ext uri="{BB962C8B-B14F-4D97-AF65-F5344CB8AC3E}">
        <p14:creationId xmlns:p14="http://schemas.microsoft.com/office/powerpoint/2010/main" val="1613983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19934" cy="1325563"/>
          </a:xfrm>
        </p:spPr>
        <p:txBody>
          <a:bodyPr/>
          <a:lstStyle/>
          <a:p>
            <a:r>
              <a:rPr lang="ru-RU" dirty="0"/>
              <a:t>Шаблонный метод – примечания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Инвертированная структура вызовов (т.н. «</a:t>
            </a:r>
            <a:r>
              <a:rPr lang="ru-RU" b="1" dirty="0"/>
              <a:t>Принцип Голливуда</a:t>
            </a:r>
            <a:r>
              <a:rPr lang="ru-RU" dirty="0"/>
              <a:t>» - «не звоните нам, мы сами Вам позвоним») – родительский класс вызывает методы подкласса, а не наоборот.</a:t>
            </a:r>
          </a:p>
          <a:p>
            <a:r>
              <a:rPr lang="ru-RU" dirty="0"/>
              <a:t>Часть методов базового класса </a:t>
            </a:r>
            <a:r>
              <a:rPr lang="ru-RU" b="1" dirty="0"/>
              <a:t>можно </a:t>
            </a:r>
            <a:r>
              <a:rPr lang="ru-RU" dirty="0"/>
              <a:t>переопределить – если это операции-зацепки (</a:t>
            </a:r>
            <a:r>
              <a:rPr lang="en-US" dirty="0"/>
              <a:t>hooks)</a:t>
            </a:r>
            <a:r>
              <a:rPr lang="ru-RU" dirty="0"/>
              <a:t>.</a:t>
            </a:r>
          </a:p>
          <a:p>
            <a:r>
              <a:rPr lang="ru-RU" dirty="0"/>
              <a:t>Часть методов базового класса </a:t>
            </a:r>
            <a:r>
              <a:rPr lang="ru-RU" b="1" dirty="0"/>
              <a:t>необходимо </a:t>
            </a:r>
            <a:r>
              <a:rPr lang="ru-RU" dirty="0"/>
              <a:t>переопределить – если это абстрактные методы.</a:t>
            </a:r>
          </a:p>
          <a:p>
            <a:r>
              <a:rPr lang="ru-RU" dirty="0"/>
              <a:t>Переопределяемые методы должны</a:t>
            </a:r>
            <a:r>
              <a:rPr lang="en-US" dirty="0"/>
              <a:t> </a:t>
            </a:r>
            <a:r>
              <a:rPr lang="ru-RU" dirty="0"/>
              <a:t>быть </a:t>
            </a:r>
            <a:r>
              <a:rPr lang="ru-RU" b="1" dirty="0"/>
              <a:t>виртуальными</a:t>
            </a:r>
            <a:r>
              <a:rPr lang="ru-RU" dirty="0"/>
              <a:t> для корректной полиморфной работы.</a:t>
            </a:r>
          </a:p>
          <a:p>
            <a:r>
              <a:rPr lang="ru-RU" dirty="0"/>
              <a:t>Переопределяемые методы рекомендуется определять как </a:t>
            </a:r>
            <a:r>
              <a:rPr lang="en-US" b="1" dirty="0"/>
              <a:t>protected</a:t>
            </a:r>
            <a:r>
              <a:rPr lang="ru-RU" dirty="0"/>
              <a:t>, чтобы иметь возможность их переопределения потомками и, в то же время, избежать их использования напрямую.</a:t>
            </a:r>
          </a:p>
        </p:txBody>
      </p:sp>
    </p:spTree>
    <p:extLst>
      <p:ext uri="{BB962C8B-B14F-4D97-AF65-F5344CB8AC3E}">
        <p14:creationId xmlns:p14="http://schemas.microsoft.com/office/powerpoint/2010/main" val="7439267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719</TotalTime>
  <Words>7252</Words>
  <Application>Microsoft Office PowerPoint</Application>
  <PresentationFormat>Экран (4:3)</PresentationFormat>
  <Paragraphs>1105</Paragraphs>
  <Slides>87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87</vt:i4>
      </vt:variant>
    </vt:vector>
  </HeadingPairs>
  <TitlesOfParts>
    <vt:vector size="92" baseType="lpstr">
      <vt:lpstr>Arial</vt:lpstr>
      <vt:lpstr>Calibri</vt:lpstr>
      <vt:lpstr>Calibri Light</vt:lpstr>
      <vt:lpstr>Menlo</vt:lpstr>
      <vt:lpstr>Тема Office</vt:lpstr>
      <vt:lpstr>На предыдущей лекции</vt:lpstr>
      <vt:lpstr>Паттерны поведения</vt:lpstr>
      <vt:lpstr>Шаблонный метод</vt:lpstr>
      <vt:lpstr>Шаблонный метод – структура  </vt:lpstr>
      <vt:lpstr>Шаблонный метод</vt:lpstr>
      <vt:lpstr>Шаблонный метод – пример</vt:lpstr>
      <vt:lpstr>Шаблонный метод – пример</vt:lpstr>
      <vt:lpstr>Шаблонный метод – пример</vt:lpstr>
      <vt:lpstr>Шаблонный метод – примечания</vt:lpstr>
      <vt:lpstr>Итератор </vt:lpstr>
      <vt:lpstr>Итератор – структура  </vt:lpstr>
      <vt:lpstr>Итератор – пример</vt:lpstr>
      <vt:lpstr>Итератор – пример</vt:lpstr>
      <vt:lpstr>Итератор – пример</vt:lpstr>
      <vt:lpstr>Итератор – пример</vt:lpstr>
      <vt:lpstr>Итератор – примечания</vt:lpstr>
      <vt:lpstr>Наблюдатель</vt:lpstr>
      <vt:lpstr>Наблюдатель – структура  </vt:lpstr>
      <vt:lpstr>Наблюдатель – пример</vt:lpstr>
      <vt:lpstr>Наблюдатель – пример</vt:lpstr>
      <vt:lpstr>Наблюдатель – пример</vt:lpstr>
      <vt:lpstr>Наблюдатель – пример</vt:lpstr>
      <vt:lpstr>Наблюдатель – пример</vt:lpstr>
      <vt:lpstr>Наблюдатель – примечания</vt:lpstr>
      <vt:lpstr>Цепочка обязанностей</vt:lpstr>
      <vt:lpstr>Цепочка обязанностей – структура  </vt:lpstr>
      <vt:lpstr>Цепочка обязанностей – пример</vt:lpstr>
      <vt:lpstr>Цепочка обязанностей – пример</vt:lpstr>
      <vt:lpstr>Цепочка обязанностей – пример</vt:lpstr>
      <vt:lpstr>Цепочка обязанностей – пример</vt:lpstr>
      <vt:lpstr>Цепочка обязанностей – пример</vt:lpstr>
      <vt:lpstr>Цепочка обязанностей – пример</vt:lpstr>
      <vt:lpstr>Цепочка обязанностей – пример</vt:lpstr>
      <vt:lpstr>Цепочка обязанностей– примечания</vt:lpstr>
      <vt:lpstr>Посредник</vt:lpstr>
      <vt:lpstr>Посредник – структура  </vt:lpstr>
      <vt:lpstr>Посредник – пример</vt:lpstr>
      <vt:lpstr>Посредник – пример</vt:lpstr>
      <vt:lpstr>Посредник – пример</vt:lpstr>
      <vt:lpstr>Посредник – пример</vt:lpstr>
      <vt:lpstr>Посредник – пример</vt:lpstr>
      <vt:lpstr>Посредник – пример</vt:lpstr>
      <vt:lpstr>Посредник – пример</vt:lpstr>
      <vt:lpstr>Посредник – примечания</vt:lpstr>
      <vt:lpstr>Команда</vt:lpstr>
      <vt:lpstr>Команда – структура  </vt:lpstr>
      <vt:lpstr>Команда – пример</vt:lpstr>
      <vt:lpstr>Команда– пример</vt:lpstr>
      <vt:lpstr>Команда– пример</vt:lpstr>
      <vt:lpstr>Команда– пример</vt:lpstr>
      <vt:lpstr>Команда – примечания</vt:lpstr>
      <vt:lpstr>Состояние</vt:lpstr>
      <vt:lpstr>Состояние – структура  </vt:lpstr>
      <vt:lpstr>Состояние – пример</vt:lpstr>
      <vt:lpstr>Команда– пример</vt:lpstr>
      <vt:lpstr>Команда– пример</vt:lpstr>
      <vt:lpstr>Команда– пример</vt:lpstr>
      <vt:lpstr>Состояние – примечания</vt:lpstr>
      <vt:lpstr>Стратегия</vt:lpstr>
      <vt:lpstr>Стратегия – структура  </vt:lpstr>
      <vt:lpstr>Стратегия – пример</vt:lpstr>
      <vt:lpstr>Стратегия– пример</vt:lpstr>
      <vt:lpstr>Стратегия– пример</vt:lpstr>
      <vt:lpstr>Стратегия– пример</vt:lpstr>
      <vt:lpstr>Стратегия – примечания</vt:lpstr>
      <vt:lpstr>Хранитель</vt:lpstr>
      <vt:lpstr>Хранитель – структура  </vt:lpstr>
      <vt:lpstr>Хранитель – пример</vt:lpstr>
      <vt:lpstr>Хранитель– пример</vt:lpstr>
      <vt:lpstr>Хранитель– пример</vt:lpstr>
      <vt:lpstr>Хранитель – примечания</vt:lpstr>
      <vt:lpstr>Посетитель</vt:lpstr>
      <vt:lpstr>Посетитель – структура  </vt:lpstr>
      <vt:lpstr>Посетитель – структура  </vt:lpstr>
      <vt:lpstr>Посетитель – пример</vt:lpstr>
      <vt:lpstr>Хранитель– пример</vt:lpstr>
      <vt:lpstr>Хранитель– пример</vt:lpstr>
      <vt:lpstr>Хранитель– пример</vt:lpstr>
      <vt:lpstr>Посетитель – примечания</vt:lpstr>
      <vt:lpstr>Интерпретатор</vt:lpstr>
      <vt:lpstr>Интерпретатор – структура  </vt:lpstr>
      <vt:lpstr>Интерпретатор – пример</vt:lpstr>
      <vt:lpstr>Интерпретатор – пример</vt:lpstr>
      <vt:lpstr>Интерпретатор – пример</vt:lpstr>
      <vt:lpstr>Интерпретатор – пример</vt:lpstr>
      <vt:lpstr>Интерпретатор – пример</vt:lpstr>
      <vt:lpstr>Интерпретатор – пример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 предыдущей лекции</dc:title>
  <dc:creator>Vsevolod Pelipas</dc:creator>
  <cp:lastModifiedBy>Vsevolod Pelipas</cp:lastModifiedBy>
  <cp:revision>119</cp:revision>
  <dcterms:created xsi:type="dcterms:W3CDTF">2015-12-18T20:26:18Z</dcterms:created>
  <dcterms:modified xsi:type="dcterms:W3CDTF">2018-12-18T22:20:03Z</dcterms:modified>
</cp:coreProperties>
</file>