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43" r:id="rId3"/>
    <p:sldId id="344" r:id="rId4"/>
    <p:sldId id="351" r:id="rId5"/>
    <p:sldId id="358" r:id="rId6"/>
    <p:sldId id="359" r:id="rId7"/>
    <p:sldId id="339" r:id="rId8"/>
    <p:sldId id="340" r:id="rId9"/>
    <p:sldId id="341" r:id="rId10"/>
    <p:sldId id="342" r:id="rId11"/>
    <p:sldId id="283" r:id="rId12"/>
    <p:sldId id="295" r:id="rId13"/>
    <p:sldId id="352" r:id="rId14"/>
    <p:sldId id="346" r:id="rId15"/>
    <p:sldId id="349" r:id="rId16"/>
    <p:sldId id="354" r:id="rId17"/>
    <p:sldId id="355" r:id="rId18"/>
    <p:sldId id="361" r:id="rId19"/>
    <p:sldId id="360" r:id="rId20"/>
    <p:sldId id="350" r:id="rId21"/>
    <p:sldId id="312" r:id="rId22"/>
    <p:sldId id="363" r:id="rId23"/>
    <p:sldId id="365" r:id="rId24"/>
    <p:sldId id="364" r:id="rId25"/>
    <p:sldId id="366" r:id="rId26"/>
    <p:sldId id="362" r:id="rId27"/>
    <p:sldId id="367" r:id="rId28"/>
    <p:sldId id="281" r:id="rId29"/>
    <p:sldId id="293" r:id="rId30"/>
    <p:sldId id="309" r:id="rId31"/>
    <p:sldId id="345" r:id="rId32"/>
    <p:sldId id="316" r:id="rId33"/>
    <p:sldId id="282" r:id="rId34"/>
    <p:sldId id="294" r:id="rId35"/>
    <p:sldId id="368" r:id="rId36"/>
    <p:sldId id="369" r:id="rId37"/>
    <p:sldId id="311" r:id="rId38"/>
    <p:sldId id="348" r:id="rId39"/>
    <p:sldId id="347" r:id="rId40"/>
    <p:sldId id="370" r:id="rId41"/>
    <p:sldId id="371" r:id="rId42"/>
    <p:sldId id="372" r:id="rId43"/>
    <p:sldId id="374" r:id="rId44"/>
    <p:sldId id="284" r:id="rId45"/>
    <p:sldId id="315" r:id="rId46"/>
    <p:sldId id="373" r:id="rId47"/>
    <p:sldId id="314" r:id="rId48"/>
    <p:sldId id="313" r:id="rId49"/>
    <p:sldId id="375" r:id="rId50"/>
    <p:sldId id="376" r:id="rId51"/>
    <p:sldId id="377" r:id="rId52"/>
    <p:sldId id="285" r:id="rId53"/>
    <p:sldId id="317" r:id="rId54"/>
    <p:sldId id="318" r:id="rId55"/>
    <p:sldId id="323" r:id="rId56"/>
    <p:sldId id="319" r:id="rId57"/>
    <p:sldId id="320" r:id="rId58"/>
    <p:sldId id="321" r:id="rId59"/>
    <p:sldId id="322" r:id="rId60"/>
    <p:sldId id="326" r:id="rId61"/>
    <p:sldId id="325" r:id="rId62"/>
    <p:sldId id="327" r:id="rId63"/>
    <p:sldId id="328" r:id="rId64"/>
    <p:sldId id="324" r:id="rId65"/>
    <p:sldId id="330" r:id="rId66"/>
    <p:sldId id="331" r:id="rId67"/>
    <p:sldId id="332" r:id="rId68"/>
    <p:sldId id="333" r:id="rId69"/>
    <p:sldId id="334" r:id="rId70"/>
    <p:sldId id="335" r:id="rId71"/>
    <p:sldId id="336" r:id="rId72"/>
    <p:sldId id="337" r:id="rId73"/>
    <p:sldId id="338" r:id="rId7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36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99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21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49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95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94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01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55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70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31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07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CACAF-7541-4239-AF79-623AC9F6676E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96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56EEDE-4904-4115-AA51-BF3DD46AC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предыдущих лекциях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2D5C8E-12B2-46E3-B8F2-0FD94F4F8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Подходы к выделению логических модулей и подсистем</a:t>
            </a:r>
          </a:p>
          <a:p>
            <a:pPr lvl="1"/>
            <a:r>
              <a:rPr lang="en-US" dirty="0"/>
              <a:t>Layers</a:t>
            </a:r>
          </a:p>
          <a:p>
            <a:r>
              <a:rPr lang="ru-RU" dirty="0"/>
              <a:t>Подходы к распределению компонентов по физическому оборудованию</a:t>
            </a:r>
          </a:p>
          <a:p>
            <a:pPr lvl="1"/>
            <a:r>
              <a:rPr lang="en-US" dirty="0"/>
              <a:t>Multi-tier</a:t>
            </a:r>
          </a:p>
          <a:p>
            <a:pPr lvl="1"/>
            <a:r>
              <a:rPr lang="en-US" dirty="0"/>
              <a:t>Map-Reduce</a:t>
            </a:r>
          </a:p>
          <a:p>
            <a:r>
              <a:rPr lang="ru-RU" dirty="0"/>
              <a:t>Шаблоны взаимодействия компонентов</a:t>
            </a:r>
            <a:endParaRPr lang="en-US" dirty="0"/>
          </a:p>
          <a:p>
            <a:pPr lvl="1"/>
            <a:r>
              <a:rPr lang="en-US" dirty="0" err="1"/>
              <a:t>Pipe&amp;Filter</a:t>
            </a:r>
            <a:endParaRPr lang="en-US" dirty="0"/>
          </a:p>
          <a:p>
            <a:pPr lvl="1"/>
            <a:r>
              <a:rPr lang="en-US" dirty="0"/>
              <a:t>Broker</a:t>
            </a:r>
          </a:p>
          <a:p>
            <a:pPr lvl="1"/>
            <a:r>
              <a:rPr lang="en-US" dirty="0"/>
              <a:t>Client-Server</a:t>
            </a:r>
          </a:p>
          <a:p>
            <a:pPr lvl="1"/>
            <a:r>
              <a:rPr lang="en-US" dirty="0"/>
              <a:t>P2P</a:t>
            </a:r>
          </a:p>
          <a:p>
            <a:pPr lvl="1"/>
            <a:r>
              <a:rPr lang="en-US" dirty="0"/>
              <a:t>SOA</a:t>
            </a:r>
          </a:p>
          <a:p>
            <a:pPr lvl="1"/>
            <a:r>
              <a:rPr lang="en-US" dirty="0"/>
              <a:t>Pub-Sub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7361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9FD6C3-DA97-440E-AC9C-0E776897B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Контроллеры в приложении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64FD32-62EA-4A2E-8DA0-D1860199F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92500"/>
          </a:bodyPr>
          <a:lstStyle/>
          <a:p>
            <a:r>
              <a:rPr lang="ru-RU" dirty="0"/>
              <a:t>Слой бизнес-логики обычно формируется как набор контроллеров, реализующих сценарии бизнес-логики приложения</a:t>
            </a:r>
            <a:endParaRPr lang="en-US" dirty="0"/>
          </a:p>
          <a:p>
            <a:pPr lvl="1"/>
            <a:r>
              <a:rPr lang="ru-RU" dirty="0"/>
              <a:t>Стандарт именования контроллеров – </a:t>
            </a:r>
            <a:r>
              <a:rPr lang="ru-RU" b="1" dirty="0" err="1"/>
              <a:t>ИмяСущности</a:t>
            </a:r>
            <a:r>
              <a:rPr lang="en-US" b="1" dirty="0"/>
              <a:t>Controller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ru-RU" b="1" dirty="0" err="1"/>
              <a:t>ИмяСущности</a:t>
            </a:r>
            <a:r>
              <a:rPr lang="en-US" b="1" dirty="0"/>
              <a:t>Manager</a:t>
            </a:r>
            <a:endParaRPr lang="ru-RU" b="1" dirty="0"/>
          </a:p>
          <a:p>
            <a:r>
              <a:rPr lang="ru-RU" dirty="0"/>
              <a:t>Контроллер содержит набор методов для работы с сущностью, это могут быть</a:t>
            </a:r>
            <a:endParaRPr lang="en-US" dirty="0"/>
          </a:p>
          <a:p>
            <a:pPr lvl="1"/>
            <a:r>
              <a:rPr lang="ru-RU" dirty="0"/>
              <a:t>базовые </a:t>
            </a:r>
            <a:r>
              <a:rPr lang="en-US" dirty="0"/>
              <a:t>CRUD</a:t>
            </a:r>
            <a:r>
              <a:rPr lang="ru-RU" dirty="0"/>
              <a:t>-операции</a:t>
            </a:r>
          </a:p>
          <a:p>
            <a:pPr lvl="1"/>
            <a:r>
              <a:rPr lang="ru-RU" dirty="0"/>
              <a:t>реализация бизнес-процесса</a:t>
            </a:r>
            <a:r>
              <a:rPr lang="en-US" dirty="0"/>
              <a:t> </a:t>
            </a:r>
            <a:r>
              <a:rPr lang="ru-RU" dirty="0"/>
              <a:t>в целом</a:t>
            </a:r>
          </a:p>
          <a:p>
            <a:r>
              <a:rPr lang="ru-RU" dirty="0"/>
              <a:t>Методы контроллеров используют в качестве параметров и возвращаемых значений </a:t>
            </a:r>
            <a:r>
              <a:rPr lang="ru-RU" b="1" dirty="0"/>
              <a:t>сущности</a:t>
            </a:r>
            <a:r>
              <a:rPr lang="en-US" dirty="0"/>
              <a:t> </a:t>
            </a:r>
            <a:r>
              <a:rPr lang="ru-RU" dirty="0"/>
              <a:t>(или контейнеры, содержащие </a:t>
            </a:r>
            <a:r>
              <a:rPr lang="ru-RU" b="1" dirty="0"/>
              <a:t>сущности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pPr lvl="1"/>
            <a:endParaRPr lang="ru-RU" dirty="0"/>
          </a:p>
          <a:p>
            <a:endParaRPr lang="en-US" b="1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43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 </a:t>
            </a:r>
            <a:r>
              <a:rPr lang="en-US" dirty="0"/>
              <a:t>CRUD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Контекст</a:t>
            </a:r>
            <a:endParaRPr lang="en-US" dirty="0"/>
          </a:p>
          <a:p>
            <a:pPr lvl="1"/>
            <a:r>
              <a:rPr lang="ru-RU" dirty="0"/>
              <a:t>Любое приложение в конечном итоге работает с какими-либо данными. Данные обычно моделируют какие либо сущности реального мира. </a:t>
            </a:r>
          </a:p>
          <a:p>
            <a:r>
              <a:rPr lang="ru-RU" dirty="0"/>
              <a:t>Задача</a:t>
            </a:r>
          </a:p>
          <a:p>
            <a:pPr lvl="1"/>
            <a:r>
              <a:rPr lang="ru-RU" dirty="0"/>
              <a:t>Как организовать простой, понятный и непротиворечивый интерфейс (как пользовательский, так и межкомпонентный) для работы с информационными моделями сущностей так, чтобы на его основе можно было собрать реализацию всех необходимых сценариев?</a:t>
            </a:r>
          </a:p>
          <a:p>
            <a:r>
              <a:rPr lang="ru-RU" dirty="0"/>
              <a:t>Решение</a:t>
            </a:r>
          </a:p>
          <a:p>
            <a:pPr lvl="1"/>
            <a:r>
              <a:rPr lang="en-US" dirty="0"/>
              <a:t>CRUD – </a:t>
            </a:r>
            <a:r>
              <a:rPr lang="ru-RU" dirty="0"/>
              <a:t>сокращение от </a:t>
            </a:r>
            <a:r>
              <a:rPr lang="en-US" dirty="0"/>
              <a:t>CREATE, READ, UPDATE, DELETE</a:t>
            </a:r>
          </a:p>
          <a:p>
            <a:pPr lvl="1"/>
            <a:r>
              <a:rPr lang="ru-RU" dirty="0"/>
              <a:t>Набор базовый операций над сущностями, который должна реализовывать система и становится интерфейсом этой системы.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953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Элементы</a:t>
            </a:r>
          </a:p>
          <a:p>
            <a:pPr lvl="1"/>
            <a:r>
              <a:rPr lang="ru-RU" dirty="0"/>
              <a:t>Сущность – объект, моделирующий какую-либо сущность предметной области</a:t>
            </a:r>
          </a:p>
          <a:p>
            <a:pPr lvl="1"/>
            <a:r>
              <a:rPr lang="ru-RU" dirty="0"/>
              <a:t>Контроллер/менеджер – объект, реализующий набор </a:t>
            </a:r>
            <a:r>
              <a:rPr lang="en-US" dirty="0"/>
              <a:t>CRUD-</a:t>
            </a:r>
            <a:r>
              <a:rPr lang="ru-RU" dirty="0"/>
              <a:t>операций над сущностью</a:t>
            </a:r>
          </a:p>
          <a:p>
            <a:r>
              <a:rPr lang="ru-RU" dirty="0"/>
              <a:t>Ограничения</a:t>
            </a:r>
          </a:p>
          <a:p>
            <a:pPr lvl="1"/>
            <a:r>
              <a:rPr lang="ru-RU" dirty="0"/>
              <a:t>Бизнес-логика и используемые протоколы могут накладывать ограничения на набор операций (например, может быть запрещено или нереализуемо удаление сущностей)</a:t>
            </a:r>
          </a:p>
          <a:p>
            <a:r>
              <a:rPr lang="ru-RU" dirty="0"/>
              <a:t>Трудности</a:t>
            </a:r>
          </a:p>
          <a:p>
            <a:pPr lvl="1"/>
            <a:r>
              <a:rPr lang="ru-RU" dirty="0"/>
              <a:t>Не всегда оправдано выставление наружу полного набора сущностей и примитивных операций над ними</a:t>
            </a:r>
          </a:p>
        </p:txBody>
      </p:sp>
    </p:spTree>
    <p:extLst>
      <p:ext uri="{BB962C8B-B14F-4D97-AF65-F5344CB8AC3E}">
        <p14:creationId xmlns:p14="http://schemas.microsoft.com/office/powerpoint/2010/main" val="2843110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D5FAB-1F09-4E0D-B615-D8638AE93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контроллера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F7677E-1D73-4504-97AE-DEE443035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StudentController</a:t>
            </a:r>
            <a:endParaRPr lang="en-US" dirty="0"/>
          </a:p>
          <a:p>
            <a:pPr lvl="1"/>
            <a:r>
              <a:rPr lang="en-US" dirty="0"/>
              <a:t>CRUD-</a:t>
            </a:r>
            <a:r>
              <a:rPr lang="ru-RU" dirty="0"/>
              <a:t>операции</a:t>
            </a:r>
            <a:endParaRPr lang="en-US" dirty="0"/>
          </a:p>
          <a:p>
            <a:pPr lvl="2"/>
            <a:r>
              <a:rPr lang="en-US" dirty="0"/>
              <a:t>void Create(Student s);</a:t>
            </a:r>
          </a:p>
          <a:p>
            <a:pPr lvl="2"/>
            <a:r>
              <a:rPr lang="en-US" dirty="0"/>
              <a:t>Student Read(int number);</a:t>
            </a:r>
          </a:p>
          <a:p>
            <a:pPr lvl="2"/>
            <a:r>
              <a:rPr lang="en-US" dirty="0"/>
              <a:t>void Update(Student s);</a:t>
            </a:r>
            <a:endParaRPr lang="ru-RU" dirty="0"/>
          </a:p>
          <a:p>
            <a:pPr lvl="2"/>
            <a:r>
              <a:rPr lang="en-US" dirty="0"/>
              <a:t>void Delete(Student s);</a:t>
            </a:r>
          </a:p>
          <a:p>
            <a:pPr lvl="1"/>
            <a:r>
              <a:rPr lang="ru-RU" dirty="0"/>
              <a:t>Сценарии бизнес-логики</a:t>
            </a:r>
            <a:endParaRPr lang="en-US" dirty="0"/>
          </a:p>
          <a:p>
            <a:pPr lvl="2"/>
            <a:r>
              <a:rPr lang="en-US" dirty="0"/>
              <a:t>void Expel(Student s, string reason);</a:t>
            </a:r>
          </a:p>
          <a:p>
            <a:pPr lvl="2"/>
            <a:r>
              <a:rPr lang="en-US" dirty="0"/>
              <a:t>void Expel(int </a:t>
            </a:r>
            <a:r>
              <a:rPr lang="en-US" dirty="0" err="1"/>
              <a:t>studNumber</a:t>
            </a:r>
            <a:r>
              <a:rPr lang="en-US" dirty="0"/>
              <a:t>, string reason);</a:t>
            </a:r>
          </a:p>
          <a:p>
            <a:pPr lvl="2"/>
            <a:r>
              <a:rPr lang="en-US" dirty="0"/>
              <a:t>void Enroll(Student s, Group g);</a:t>
            </a:r>
            <a:endParaRPr lang="ru-RU" dirty="0"/>
          </a:p>
          <a:p>
            <a:pPr lvl="2"/>
            <a:r>
              <a:rPr lang="en-US" dirty="0"/>
              <a:t>void Enroll(int </a:t>
            </a:r>
            <a:r>
              <a:rPr lang="en-US" dirty="0" err="1"/>
              <a:t>studNumber</a:t>
            </a:r>
            <a:r>
              <a:rPr lang="en-US" dirty="0"/>
              <a:t>, int </a:t>
            </a:r>
            <a:r>
              <a:rPr lang="en-US" dirty="0" err="1"/>
              <a:t>groupNumber</a:t>
            </a:r>
            <a:r>
              <a:rPr lang="en-US" dirty="0"/>
              <a:t>);</a:t>
            </a:r>
          </a:p>
          <a:p>
            <a:pPr lvl="1"/>
            <a:endParaRPr lang="ru-RU" dirty="0"/>
          </a:p>
          <a:p>
            <a:pPr lvl="2"/>
            <a:endParaRPr lang="ru-RU" dirty="0"/>
          </a:p>
          <a:p>
            <a:pPr lvl="1"/>
            <a:endParaRPr lang="ru-RU" dirty="0"/>
          </a:p>
          <a:p>
            <a:pPr lvl="2"/>
            <a:endParaRPr lang="ru-RU" dirty="0"/>
          </a:p>
          <a:p>
            <a:pPr lvl="2"/>
            <a:endParaRPr lang="en-US" dirty="0"/>
          </a:p>
          <a:p>
            <a:pPr lvl="1"/>
            <a:endParaRPr lang="ru-RU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93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302022-98A0-4A31-9823-0764772E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Слой доступа к данным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A869F4-B034-44C5-B264-FBDD43198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Итак, мы уже выяснили, что между слоями приложения данные передаются в виде сущностей</a:t>
            </a:r>
            <a:r>
              <a:rPr lang="en-US" dirty="0"/>
              <a:t> </a:t>
            </a:r>
            <a:r>
              <a:rPr lang="ru-RU" dirty="0"/>
              <a:t>и хранятся в контейнерах, но постоянно хранятся в персистентном (постоянном) хранилище. </a:t>
            </a:r>
          </a:p>
          <a:p>
            <a:pPr lvl="1"/>
            <a:r>
              <a:rPr lang="ru-RU" dirty="0"/>
              <a:t>Обычно этого какого-то рода БД (</a:t>
            </a:r>
            <a:r>
              <a:rPr lang="en-US" dirty="0"/>
              <a:t>SQL, NoSQL, </a:t>
            </a:r>
            <a:r>
              <a:rPr lang="ru-RU" dirty="0"/>
              <a:t>какая угодно)</a:t>
            </a:r>
          </a:p>
          <a:p>
            <a:r>
              <a:rPr lang="ru-RU" dirty="0"/>
              <a:t>Для работы с хранилищем существует слой доступа к данным и различные шаблоны доступа к данным. Шаблонов таких довольно много, но на практике чаще всего используются 2.5:</a:t>
            </a:r>
            <a:endParaRPr lang="en-US" dirty="0"/>
          </a:p>
          <a:p>
            <a:pPr lvl="1"/>
            <a:r>
              <a:rPr lang="en-US" b="1" dirty="0"/>
              <a:t>Active Record</a:t>
            </a:r>
            <a:r>
              <a:rPr lang="ru-RU" b="1" dirty="0"/>
              <a:t> </a:t>
            </a:r>
            <a:r>
              <a:rPr lang="ru-RU" dirty="0"/>
              <a:t>– популярный, но спорный шаблон, нарушающий изоляцию слоев и другие принципы проектирования</a:t>
            </a:r>
            <a:endParaRPr lang="en-US" dirty="0"/>
          </a:p>
          <a:p>
            <a:pPr lvl="1"/>
            <a:r>
              <a:rPr lang="en-US" b="1" dirty="0"/>
              <a:t>Data Mapper</a:t>
            </a:r>
            <a:r>
              <a:rPr lang="ru-RU" b="1" dirty="0"/>
              <a:t> </a:t>
            </a:r>
            <a:r>
              <a:rPr lang="ru-RU" dirty="0"/>
              <a:t>– классический шаблон связи с хранилищем</a:t>
            </a:r>
            <a:endParaRPr lang="en-US" dirty="0"/>
          </a:p>
          <a:p>
            <a:pPr lvl="1"/>
            <a:r>
              <a:rPr lang="en-US" b="1" dirty="0"/>
              <a:t>Repository</a:t>
            </a:r>
            <a:r>
              <a:rPr lang="ru-RU" b="1" dirty="0"/>
              <a:t> </a:t>
            </a:r>
            <a:r>
              <a:rPr lang="ru-RU" dirty="0"/>
              <a:t>– усложненный вариант </a:t>
            </a:r>
            <a:r>
              <a:rPr lang="en-US" dirty="0"/>
              <a:t>Data Mapper</a:t>
            </a:r>
            <a:endParaRPr lang="ru-RU" dirty="0"/>
          </a:p>
          <a:p>
            <a:pPr lvl="2"/>
            <a:r>
              <a:rPr lang="ru-RU" dirty="0"/>
              <a:t>Чаще всего используется некий гибрид последних двух, гордо носящий имя Репозитория. Отсюда и 2.5 шаблона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2610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ÐÐ°ÑÑÐµÑÐ½ Ð¿ÑÐ¾ÐµÐºÑÐ¸ÑÐ¾Ð²Ð°Ð½Ð¸Ñ Active Record">
            <a:extLst>
              <a:ext uri="{FF2B5EF4-FFF2-40B4-BE49-F238E27FC236}">
                <a16:creationId xmlns:a16="http://schemas.microsoft.com/office/drawing/2014/main" id="{787E42FA-504F-4FDD-87D1-57ECA1FE6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85" y="437462"/>
            <a:ext cx="4242409" cy="279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BD1D8-9289-4613-AAF5-9E161246D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213" y="0"/>
            <a:ext cx="5343787" cy="1325563"/>
          </a:xfrm>
        </p:spPr>
        <p:txBody>
          <a:bodyPr/>
          <a:lstStyle/>
          <a:p>
            <a:r>
              <a:rPr lang="ru-RU" dirty="0"/>
              <a:t>Шаблон </a:t>
            </a:r>
            <a:r>
              <a:rPr lang="en-US" dirty="0"/>
              <a:t>Active Record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07DF05-DF83-4E70-90C7-FBE11FB3A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90" y="3429000"/>
            <a:ext cx="8992998" cy="3429000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Один объект управляет и данными, и поведением. </a:t>
            </a:r>
            <a:endParaRPr lang="en-US" dirty="0"/>
          </a:p>
          <a:p>
            <a:pPr lvl="1"/>
            <a:r>
              <a:rPr lang="ru-RU" dirty="0"/>
              <a:t>Большинство данных объекта постоянны и их надо хранить в БД. </a:t>
            </a:r>
            <a:endParaRPr lang="en-US" dirty="0"/>
          </a:p>
          <a:p>
            <a:pPr lvl="1"/>
            <a:r>
              <a:rPr lang="ru-RU" dirty="0"/>
              <a:t>Этот паттерн использует наиболее примитивный подход – реализацию логики доступа к данным в объекте сущности.</a:t>
            </a:r>
          </a:p>
          <a:p>
            <a:r>
              <a:rPr lang="ru-RU" dirty="0"/>
              <a:t>Объект является "обёрткой" одной строки из БД и включает в себя доступ к БД и логику обращения с данными.</a:t>
            </a:r>
          </a:p>
          <a:p>
            <a:pPr lvl="1"/>
            <a:r>
              <a:rPr lang="ru-RU" dirty="0"/>
              <a:t>Пример: сущность "Студент" может содержать как данные о студенте, так и методы </a:t>
            </a:r>
            <a:r>
              <a:rPr lang="en-US" dirty="0"/>
              <a:t>CRUD</a:t>
            </a:r>
            <a:r>
              <a:rPr lang="ru-RU" dirty="0"/>
              <a:t>, работающие напрямую с БД</a:t>
            </a:r>
          </a:p>
          <a:p>
            <a:r>
              <a:rPr lang="ru-RU" dirty="0"/>
              <a:t>Некоторыми рассматривается как </a:t>
            </a:r>
            <a:r>
              <a:rPr lang="ru-RU" b="1" dirty="0" err="1"/>
              <a:t>антипаттерн</a:t>
            </a:r>
            <a:endParaRPr lang="en-US" b="1" dirty="0"/>
          </a:p>
          <a:p>
            <a:pPr lvl="1"/>
            <a:r>
              <a:rPr lang="ru-RU" dirty="0"/>
              <a:t>Нарушает </a:t>
            </a:r>
            <a:r>
              <a:rPr lang="en-US" dirty="0"/>
              <a:t>SRP (</a:t>
            </a:r>
            <a:r>
              <a:rPr lang="ru-RU" dirty="0"/>
              <a:t>Принцип единой </a:t>
            </a:r>
            <a:r>
              <a:rPr lang="ru-RU" dirty="0" err="1"/>
              <a:t>отвественности</a:t>
            </a:r>
            <a:r>
              <a:rPr lang="ru-RU" dirty="0"/>
              <a:t> из </a:t>
            </a:r>
            <a:r>
              <a:rPr lang="en-US" dirty="0"/>
              <a:t>SOLID)</a:t>
            </a:r>
            <a:endParaRPr lang="ru-RU" dirty="0"/>
          </a:p>
          <a:p>
            <a:pPr lvl="1"/>
            <a:r>
              <a:rPr lang="ru-RU" dirty="0"/>
              <a:t>Мешает тестированию кода</a:t>
            </a:r>
          </a:p>
          <a:p>
            <a:pPr lvl="1"/>
            <a:r>
              <a:rPr lang="ru-RU" dirty="0"/>
              <a:t>В целом – применим только в простых системах типа «форма для отображения/редактирования данных в БД», где пользуется популярностью.</a:t>
            </a:r>
          </a:p>
        </p:txBody>
      </p:sp>
    </p:spTree>
    <p:extLst>
      <p:ext uri="{BB962C8B-B14F-4D97-AF65-F5344CB8AC3E}">
        <p14:creationId xmlns:p14="http://schemas.microsoft.com/office/powerpoint/2010/main" val="3848543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BD1D8-9289-4613-AAF5-9E161246D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5" y="18256"/>
            <a:ext cx="7886700" cy="1325563"/>
          </a:xfrm>
        </p:spPr>
        <p:txBody>
          <a:bodyPr/>
          <a:lstStyle/>
          <a:p>
            <a:r>
              <a:rPr lang="ru-RU" dirty="0"/>
              <a:t>Шаблон </a:t>
            </a:r>
            <a:r>
              <a:rPr lang="en-US" dirty="0"/>
              <a:t>Data Mapper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07DF05-DF83-4E70-90C7-FBE11FB3A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14" y="3428999"/>
            <a:ext cx="8734978" cy="3265415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Объектные и реляционные БД используют разные способы структурирования данных. </a:t>
            </a:r>
          </a:p>
          <a:p>
            <a:pPr lvl="1"/>
            <a:r>
              <a:rPr lang="ru-RU" dirty="0"/>
              <a:t>Указатели, контейнеры, наследование – моделируются в БД сложнее</a:t>
            </a:r>
          </a:p>
          <a:p>
            <a:r>
              <a:rPr lang="ru-RU" dirty="0"/>
              <a:t>Так что объектная и реляционная схемы не идентичны, тем не менее, необходимость в обмене данными между ними – необходима. </a:t>
            </a:r>
          </a:p>
          <a:p>
            <a:pPr lvl="1"/>
            <a:r>
              <a:rPr lang="ru-RU" dirty="0"/>
              <a:t>Если же объект знает о реляционной структуре — изменения в одной из структур приведёт к проблемам в другой.</a:t>
            </a:r>
          </a:p>
          <a:p>
            <a:r>
              <a:rPr lang="ru-RU" dirty="0" err="1"/>
              <a:t>Data</a:t>
            </a:r>
            <a:r>
              <a:rPr lang="ru-RU" dirty="0"/>
              <a:t> </a:t>
            </a:r>
            <a:r>
              <a:rPr lang="ru-RU" dirty="0" err="1"/>
              <a:t>Mapper</a:t>
            </a:r>
            <a:r>
              <a:rPr lang="ru-RU" dirty="0"/>
              <a:t> — это программная прослойка, разделяющая объект и БД. </a:t>
            </a:r>
          </a:p>
          <a:p>
            <a:pPr lvl="1"/>
            <a:r>
              <a:rPr lang="ru-RU" dirty="0"/>
              <a:t>Его обязанность — пересылать данные между ними и изолировать их друг от друга. </a:t>
            </a:r>
          </a:p>
          <a:p>
            <a:pPr lvl="1"/>
            <a:r>
              <a:rPr lang="ru-RU" dirty="0"/>
              <a:t>При использовании </a:t>
            </a:r>
            <a:r>
              <a:rPr lang="ru-RU" dirty="0" err="1"/>
              <a:t>Data</a:t>
            </a:r>
            <a:r>
              <a:rPr lang="ru-RU" dirty="0"/>
              <a:t> </a:t>
            </a:r>
            <a:r>
              <a:rPr lang="ru-RU" dirty="0" err="1"/>
              <a:t>Mapper'а</a:t>
            </a:r>
            <a:r>
              <a:rPr lang="ru-RU" dirty="0"/>
              <a:t> объекты не нуждаются в знании о существовании БД. Они не нуждаются в SQL-коде, и (естественно) в информации о структуре БД. </a:t>
            </a:r>
          </a:p>
          <a:p>
            <a:pPr lvl="1"/>
            <a:r>
              <a:rPr lang="ru-RU" dirty="0"/>
              <a:t>Сам объект-</a:t>
            </a:r>
            <a:r>
              <a:rPr lang="ru-RU" dirty="0" err="1"/>
              <a:t>Mapper</a:t>
            </a:r>
            <a:r>
              <a:rPr lang="ru-RU" dirty="0"/>
              <a:t> неизвестен объекту.</a:t>
            </a:r>
          </a:p>
          <a:p>
            <a:endParaRPr lang="en-US" dirty="0"/>
          </a:p>
        </p:txBody>
      </p:sp>
      <p:pic>
        <p:nvPicPr>
          <p:cNvPr id="4" name="Picture 2" descr="ÐÐ°ÑÑÐµÑÐ½ Ð¿ÑÐ¾ÐµÐºÑÐ¸ÑÐ¾Ð²Ð°Ð½Ð¸Ñ Data Mapper">
            <a:extLst>
              <a:ext uri="{FF2B5EF4-FFF2-40B4-BE49-F238E27FC236}">
                <a16:creationId xmlns:a16="http://schemas.microsoft.com/office/drawing/2014/main" id="{DAC67271-CEFF-4E49-ADE3-C06A30D88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5" y="968178"/>
            <a:ext cx="8734978" cy="246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129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BD1D8-9289-4613-AAF5-9E161246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 </a:t>
            </a:r>
            <a:r>
              <a:rPr lang="en-US" dirty="0"/>
              <a:t>Repository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07DF05-DF83-4E70-90C7-FBE11FB3A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Репозиторий – </a:t>
            </a:r>
            <a:r>
              <a:rPr lang="en-US" dirty="0"/>
              <a:t>Data Mapper </a:t>
            </a:r>
            <a:r>
              <a:rPr lang="ru-RU" dirty="0"/>
              <a:t>«на стероидах»</a:t>
            </a:r>
          </a:p>
          <a:p>
            <a:pPr lvl="1"/>
            <a:r>
              <a:rPr lang="ru-RU" dirty="0"/>
              <a:t>Добавляет слой абстракции, экспонирующий интерфейс обычного контейнера, реализация которого работает с хранилищем</a:t>
            </a:r>
          </a:p>
          <a:p>
            <a:pPr lvl="2"/>
            <a:r>
              <a:rPr lang="ru-RU" dirty="0"/>
              <a:t>Объект помещается внешним клиентом в репозиторий, как в контейнер, а Репозиторий записывает его в БД</a:t>
            </a:r>
          </a:p>
          <a:p>
            <a:pPr lvl="2"/>
            <a:r>
              <a:rPr lang="ru-RU" dirty="0"/>
              <a:t>Аналогично происходит чтение, итерирование, удаление и т.п.</a:t>
            </a:r>
          </a:p>
          <a:p>
            <a:pPr lvl="1"/>
            <a:r>
              <a:rPr lang="ru-RU" dirty="0"/>
              <a:t>Репозиторий может реализовывать дополнительное кеширование данных в памяти</a:t>
            </a:r>
          </a:p>
          <a:p>
            <a:pPr lvl="1"/>
            <a:r>
              <a:rPr lang="ru-RU" dirty="0"/>
              <a:t>Репозиторий может получать на вход сложное декларативное описание критериев поиска объектов, конструировать по нему сложные запросы к хранилищу, и исполнять их, возвращая подходящие данные.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68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BD1D8-9289-4613-AAF5-9E161246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 </a:t>
            </a:r>
            <a:r>
              <a:rPr lang="en-US" dirty="0"/>
              <a:t>Repository</a:t>
            </a:r>
          </a:p>
        </p:txBody>
      </p:sp>
      <p:pic>
        <p:nvPicPr>
          <p:cNvPr id="5122" name="Picture 2" descr="ÐÐ°ÑÑÐµÑÐ½ Ð¿ÑÐ¾ÐµÐºÑÐ¸ÑÐ¾Ð²Ð°Ð½Ð¸Ñ Repository">
            <a:extLst>
              <a:ext uri="{FF2B5EF4-FFF2-40B4-BE49-F238E27FC236}">
                <a16:creationId xmlns:a16="http://schemas.microsoft.com/office/drawing/2014/main" id="{79E08333-9A0E-4636-932A-D12BAB3B6A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95" y="1690690"/>
            <a:ext cx="8719779" cy="465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977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553402-026C-4582-8DA6-01155E2FD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ru-RU" dirty="0"/>
              <a:t>Слой доступа к данным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B38BFF-F130-47E7-8CFD-10D7A2021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2572"/>
            <a:ext cx="7886700" cy="52431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Обычно используются шаблоны </a:t>
            </a:r>
            <a:r>
              <a:rPr lang="en-US" dirty="0"/>
              <a:t>Data Mapper </a:t>
            </a:r>
            <a:r>
              <a:rPr lang="ru-RU" dirty="0"/>
              <a:t>или Репозиторий (той или иной сложности)</a:t>
            </a:r>
          </a:p>
          <a:p>
            <a:pPr lvl="1"/>
            <a:r>
              <a:rPr lang="ru-RU" dirty="0"/>
              <a:t>с</a:t>
            </a:r>
            <a:r>
              <a:rPr lang="en-US" dirty="0"/>
              <a:t>lass </a:t>
            </a:r>
            <a:r>
              <a:rPr lang="en-US" dirty="0" err="1"/>
              <a:t>StudentRepository</a:t>
            </a:r>
            <a:endParaRPr lang="en-US" dirty="0"/>
          </a:p>
          <a:p>
            <a:pPr lvl="2"/>
            <a:r>
              <a:rPr lang="ru-RU" dirty="0"/>
              <a:t>Базовые </a:t>
            </a:r>
            <a:r>
              <a:rPr lang="en-US" dirty="0"/>
              <a:t>CRUD</a:t>
            </a:r>
            <a:r>
              <a:rPr lang="ru-RU" dirty="0"/>
              <a:t>-операции</a:t>
            </a:r>
            <a:endParaRPr lang="en-US" dirty="0"/>
          </a:p>
          <a:p>
            <a:pPr lvl="3"/>
            <a:r>
              <a:rPr lang="en-US" dirty="0"/>
              <a:t>void Create(Student s);</a:t>
            </a:r>
          </a:p>
          <a:p>
            <a:pPr lvl="3"/>
            <a:r>
              <a:rPr lang="en-US" dirty="0"/>
              <a:t>Student Read(int number);</a:t>
            </a:r>
          </a:p>
          <a:p>
            <a:pPr lvl="3"/>
            <a:r>
              <a:rPr lang="en-US" dirty="0"/>
              <a:t>void Update(Student s);</a:t>
            </a:r>
            <a:endParaRPr lang="ru-RU" dirty="0"/>
          </a:p>
          <a:p>
            <a:pPr lvl="3"/>
            <a:r>
              <a:rPr lang="en-US" dirty="0"/>
              <a:t>void Delete(Student s);</a:t>
            </a:r>
            <a:endParaRPr lang="ru-RU" dirty="0"/>
          </a:p>
          <a:p>
            <a:pPr lvl="2"/>
            <a:r>
              <a:rPr lang="ru-RU" dirty="0"/>
              <a:t>Более сложные операции</a:t>
            </a:r>
            <a:endParaRPr lang="en-US" dirty="0"/>
          </a:p>
          <a:p>
            <a:pPr lvl="3"/>
            <a:r>
              <a:rPr lang="en-US" dirty="0"/>
              <a:t>List&lt;Student&gt; </a:t>
            </a:r>
            <a:r>
              <a:rPr lang="en-US" dirty="0" err="1"/>
              <a:t>FindByName</a:t>
            </a:r>
            <a:r>
              <a:rPr lang="en-US" dirty="0"/>
              <a:t>(string name);</a:t>
            </a:r>
            <a:endParaRPr lang="ru-RU" dirty="0"/>
          </a:p>
          <a:p>
            <a:pPr lvl="3"/>
            <a:r>
              <a:rPr lang="en-US" dirty="0"/>
              <a:t>List&lt;Student&gt; </a:t>
            </a:r>
            <a:r>
              <a:rPr lang="en-US" dirty="0" err="1"/>
              <a:t>FindBySearchCriteria</a:t>
            </a:r>
            <a:r>
              <a:rPr lang="en-US" dirty="0"/>
              <a:t>(List&lt;Criterion&gt; criteria);</a:t>
            </a:r>
          </a:p>
          <a:p>
            <a:r>
              <a:rPr lang="ru-RU" dirty="0"/>
              <a:t>Есть готовые решения – библиотеки </a:t>
            </a:r>
            <a:r>
              <a:rPr lang="en-US" dirty="0"/>
              <a:t>ORM (Object-Relational Mapping)</a:t>
            </a:r>
            <a:endParaRPr lang="ru-RU" dirty="0"/>
          </a:p>
          <a:p>
            <a:pPr lvl="1"/>
            <a:r>
              <a:rPr lang="en-US" dirty="0"/>
              <a:t>Entity Framework (EF) </a:t>
            </a:r>
            <a:r>
              <a:rPr lang="ru-RU" dirty="0"/>
              <a:t>для .</a:t>
            </a:r>
            <a:r>
              <a:rPr lang="en-US" dirty="0"/>
              <a:t>NET</a:t>
            </a:r>
          </a:p>
          <a:p>
            <a:pPr lvl="1"/>
            <a:r>
              <a:rPr lang="en-US" dirty="0"/>
              <a:t>Hibernate/</a:t>
            </a:r>
            <a:r>
              <a:rPr lang="en-US" dirty="0" err="1"/>
              <a:t>Nhibernate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Java/.NET</a:t>
            </a:r>
          </a:p>
          <a:p>
            <a:pPr lvl="1"/>
            <a:r>
              <a:rPr lang="ru-RU" dirty="0"/>
              <a:t>И другие (их немало)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6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97EEF9-794D-4E68-B686-79F00A118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Прикладные архитектурные шаблоны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3D5F36-4568-4473-B46B-E9516C2E5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Суровая реальность против красивой теории</a:t>
            </a:r>
          </a:p>
          <a:p>
            <a:pPr lvl="1"/>
            <a:r>
              <a:rPr lang="ru-RU" dirty="0"/>
              <a:t>Продолжим говорить о типовой трехуровневой модели </a:t>
            </a:r>
          </a:p>
          <a:p>
            <a:pPr lvl="2"/>
            <a:r>
              <a:rPr lang="ru-RU" dirty="0"/>
              <a:t>Рассмотрим объекты, населяющие слои, поближе</a:t>
            </a:r>
          </a:p>
          <a:p>
            <a:pPr lvl="2"/>
            <a:r>
              <a:rPr lang="ru-RU" dirty="0"/>
              <a:t>Выясним, какие объекты хранят данные и «ходят» между слоями</a:t>
            </a:r>
          </a:p>
          <a:p>
            <a:pPr lvl="3"/>
            <a:r>
              <a:rPr lang="ru-RU" dirty="0"/>
              <a:t>И даже будем местами «учиться плохому» (нет)</a:t>
            </a:r>
          </a:p>
          <a:p>
            <a:r>
              <a:rPr lang="ru-RU" dirty="0"/>
              <a:t>Рассмотрим классические шаблоны организации пользовательского интерфейса (</a:t>
            </a:r>
            <a:r>
              <a:rPr lang="en-US" dirty="0"/>
              <a:t>MVC, MVVM)</a:t>
            </a:r>
          </a:p>
          <a:p>
            <a:r>
              <a:rPr lang="ru-RU" dirty="0"/>
              <a:t>Попробуем рассмотреть более сложные архитектурные подходы, такие как </a:t>
            </a:r>
            <a:r>
              <a:rPr lang="en-US" dirty="0"/>
              <a:t>CQRS.</a:t>
            </a:r>
            <a:endParaRPr lang="ru-RU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614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645A43-B3EF-4608-9270-F568E805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Слой представления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257CB6-E344-4BBA-97BE-ED647EC24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Задача слоя представления – представить данные модели в удобном для клиента виде</a:t>
            </a:r>
          </a:p>
          <a:p>
            <a:r>
              <a:rPr lang="ru-RU" dirty="0"/>
              <a:t>Клиент может быть разный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Человек – для него строится </a:t>
            </a:r>
            <a:r>
              <a:rPr lang="en-US" dirty="0"/>
              <a:t>UI (User Interface)</a:t>
            </a:r>
          </a:p>
          <a:p>
            <a:pPr lvl="2"/>
            <a:r>
              <a:rPr lang="ru-RU" dirty="0"/>
              <a:t>Диалоговый </a:t>
            </a:r>
            <a:r>
              <a:rPr lang="en-US" dirty="0"/>
              <a:t>(CUI</a:t>
            </a:r>
            <a:r>
              <a:rPr lang="ru-RU" dirty="0"/>
              <a:t>, боты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Графический (</a:t>
            </a:r>
            <a:r>
              <a:rPr lang="en-US" dirty="0"/>
              <a:t>GUI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Простой Веб-интерфейс (</a:t>
            </a:r>
            <a:r>
              <a:rPr lang="en-US" dirty="0"/>
              <a:t>server-side </a:t>
            </a:r>
            <a:r>
              <a:rPr lang="en-US" dirty="0" err="1"/>
              <a:t>WebUI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Другие системы – для них строится </a:t>
            </a:r>
            <a:r>
              <a:rPr lang="en-US" dirty="0"/>
              <a:t>API (Applicative Programming Interface)</a:t>
            </a:r>
          </a:p>
          <a:p>
            <a:pPr lvl="2"/>
            <a:r>
              <a:rPr lang="ru-RU" dirty="0"/>
              <a:t>Интеграция с внешними системами</a:t>
            </a:r>
          </a:p>
          <a:p>
            <a:pPr lvl="2"/>
            <a:r>
              <a:rPr lang="ru-RU" dirty="0"/>
              <a:t>Мобильные приложения, </a:t>
            </a:r>
            <a:r>
              <a:rPr lang="ru-RU" dirty="0" err="1"/>
              <a:t>котоыре</a:t>
            </a:r>
            <a:r>
              <a:rPr lang="ru-RU" dirty="0"/>
              <a:t> уже взаимодействуют с пользователем</a:t>
            </a:r>
            <a:endParaRPr lang="en-US" dirty="0"/>
          </a:p>
          <a:p>
            <a:pPr lvl="2"/>
            <a:r>
              <a:rPr lang="ru-RU" dirty="0"/>
              <a:t>Продвинутый веб-интерфейс (</a:t>
            </a:r>
            <a:r>
              <a:rPr lang="en-US" dirty="0"/>
              <a:t>SPA </a:t>
            </a:r>
            <a:r>
              <a:rPr lang="en-US" dirty="0" err="1"/>
              <a:t>WebUI</a:t>
            </a:r>
            <a:r>
              <a:rPr lang="ru-RU" dirty="0"/>
              <a:t>)</a:t>
            </a:r>
          </a:p>
          <a:p>
            <a:r>
              <a:rPr lang="ru-RU" dirty="0"/>
              <a:t>Принцип действия же слоя представления остается тем же самым: </a:t>
            </a:r>
          </a:p>
          <a:p>
            <a:pPr lvl="1"/>
            <a:r>
              <a:rPr lang="ru-RU" dirty="0"/>
              <a:t>передавать данные модели клиенту, а ввод клиента – модели.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440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</a:t>
            </a:r>
            <a:r>
              <a:rPr lang="ru-RU" dirty="0"/>
              <a:t> и </a:t>
            </a:r>
            <a:r>
              <a:rPr lang="en-US" dirty="0"/>
              <a:t>REST API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4805499" cy="4070078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Часто </a:t>
            </a:r>
            <a:r>
              <a:rPr lang="en-US" dirty="0"/>
              <a:t>CRUD-</a:t>
            </a:r>
            <a:r>
              <a:rPr lang="ru-RU" dirty="0"/>
              <a:t>подход используется в рамках </a:t>
            </a:r>
            <a:r>
              <a:rPr lang="en-US" dirty="0"/>
              <a:t>REST API</a:t>
            </a:r>
          </a:p>
          <a:p>
            <a:r>
              <a:rPr lang="en-US" dirty="0"/>
              <a:t>REST = </a:t>
            </a:r>
            <a:r>
              <a:rPr lang="en-US" dirty="0" err="1"/>
              <a:t>REpresentational</a:t>
            </a:r>
            <a:r>
              <a:rPr lang="en-US" dirty="0"/>
              <a:t> State Transfer</a:t>
            </a:r>
          </a:p>
          <a:p>
            <a:pPr lvl="1"/>
            <a:r>
              <a:rPr lang="ru-RU" dirty="0"/>
              <a:t>Архитектурный стиль построения веб-сервисов на базе протокола </a:t>
            </a:r>
            <a:r>
              <a:rPr lang="en-US" dirty="0"/>
              <a:t>HTTP</a:t>
            </a:r>
            <a:endParaRPr lang="ru-RU" dirty="0"/>
          </a:p>
          <a:p>
            <a:pPr lvl="1"/>
            <a:r>
              <a:rPr lang="ru-RU" dirty="0"/>
              <a:t>Объект (или контейнер, набор объектов), с которым производятся действия, идентифицируется через </a:t>
            </a:r>
            <a:r>
              <a:rPr lang="en-US" dirty="0"/>
              <a:t>URL</a:t>
            </a:r>
            <a:r>
              <a:rPr lang="ru-RU" dirty="0"/>
              <a:t> </a:t>
            </a:r>
            <a:r>
              <a:rPr lang="en-US" dirty="0"/>
              <a:t>HTTP-</a:t>
            </a:r>
            <a:r>
              <a:rPr lang="ru-RU" dirty="0"/>
              <a:t>запроса. </a:t>
            </a:r>
            <a:endParaRPr lang="en-US" dirty="0"/>
          </a:p>
          <a:p>
            <a:pPr lvl="1"/>
            <a:r>
              <a:rPr lang="en-US" dirty="0"/>
              <a:t>CRUD-</a:t>
            </a:r>
            <a:r>
              <a:rPr lang="ru-RU" dirty="0"/>
              <a:t>методы реализуются в виде методов протокола </a:t>
            </a:r>
            <a:r>
              <a:rPr lang="en-US" dirty="0"/>
              <a:t>HTTP</a:t>
            </a:r>
          </a:p>
          <a:p>
            <a:pPr lvl="2"/>
            <a:r>
              <a:rPr lang="en-US" dirty="0"/>
              <a:t>POST = CREATE</a:t>
            </a:r>
          </a:p>
          <a:p>
            <a:pPr lvl="2"/>
            <a:r>
              <a:rPr lang="en-US" dirty="0"/>
              <a:t>GET </a:t>
            </a:r>
            <a:r>
              <a:rPr lang="ru-RU" dirty="0"/>
              <a:t>= </a:t>
            </a:r>
            <a:r>
              <a:rPr lang="en-US" dirty="0"/>
              <a:t>READ</a:t>
            </a:r>
          </a:p>
          <a:p>
            <a:pPr lvl="2"/>
            <a:r>
              <a:rPr lang="en-US" dirty="0"/>
              <a:t>PUT/PATCH = UPDATE</a:t>
            </a:r>
          </a:p>
          <a:p>
            <a:pPr lvl="2"/>
            <a:r>
              <a:rPr lang="en-US" dirty="0"/>
              <a:t>DELETE = DELETE</a:t>
            </a:r>
          </a:p>
          <a:p>
            <a:pPr lvl="1"/>
            <a:r>
              <a:rPr lang="ru-RU" dirty="0"/>
              <a:t>Сам объект при передаче может быть представлен как угодно (обычно – </a:t>
            </a:r>
            <a:r>
              <a:rPr lang="en-US" dirty="0"/>
              <a:t>JSON, XML </a:t>
            </a:r>
            <a:r>
              <a:rPr lang="ru-RU" dirty="0"/>
              <a:t>или другие протоколы </a:t>
            </a:r>
            <a:r>
              <a:rPr lang="ru-RU" dirty="0" err="1"/>
              <a:t>сериализации</a:t>
            </a:r>
            <a:r>
              <a:rPr lang="ru-RU" dirty="0"/>
              <a:t>)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266" y="753677"/>
            <a:ext cx="9144000" cy="585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6C943C-5050-4972-994D-BE3CBA7F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ru-RU" dirty="0"/>
              <a:t>Диалоговый интерфейс пользователя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C0D10E-74F3-4272-BD52-271035D05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255291" cy="4351338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ru-RU" dirty="0"/>
              <a:t>Характерен для консольного интерфейса или ботов</a:t>
            </a:r>
          </a:p>
          <a:p>
            <a:pPr lvl="1"/>
            <a:r>
              <a:rPr lang="ru-RU" dirty="0"/>
              <a:t>Основное действующее лицо – контроллер диалога</a:t>
            </a:r>
          </a:p>
          <a:p>
            <a:pPr lvl="2"/>
            <a:r>
              <a:rPr lang="ru-RU" dirty="0"/>
              <a:t>Может быть несколько, управление между которым передается в результате команд пользователя, например</a:t>
            </a:r>
          </a:p>
          <a:p>
            <a:pPr lvl="3"/>
            <a:r>
              <a:rPr lang="ru-RU" dirty="0"/>
              <a:t>контроллер главного меню, </a:t>
            </a:r>
          </a:p>
          <a:p>
            <a:pPr lvl="3"/>
            <a:r>
              <a:rPr lang="ru-RU" dirty="0"/>
              <a:t>контроллер просмотра списка студентов </a:t>
            </a:r>
          </a:p>
          <a:p>
            <a:pPr lvl="3"/>
            <a:r>
              <a:rPr lang="ru-RU" dirty="0"/>
              <a:t>Контроллер редактирования студента</a:t>
            </a:r>
          </a:p>
          <a:p>
            <a:pPr lvl="1"/>
            <a:r>
              <a:rPr lang="ru-RU" dirty="0"/>
              <a:t>Принцип действия контроллера – в цикле, до получения команды на окончание работы (передачу управления):</a:t>
            </a:r>
          </a:p>
          <a:p>
            <a:pPr lvl="2"/>
            <a:r>
              <a:rPr lang="ru-RU" dirty="0"/>
              <a:t>Задает вопрос о следующем действии пользователю</a:t>
            </a:r>
          </a:p>
          <a:p>
            <a:pPr lvl="2"/>
            <a:r>
              <a:rPr lang="ru-RU" dirty="0"/>
              <a:t>Распознает его ответ и вызывает соответствующий метод контроллера бизнес-логики (который, в свою очередь, вызывает слой доступа к данным), возвращающий сущность(-</a:t>
            </a:r>
            <a:r>
              <a:rPr lang="ru-RU" dirty="0" err="1"/>
              <a:t>ти</a:t>
            </a:r>
            <a:r>
              <a:rPr lang="ru-RU" dirty="0"/>
              <a:t>).</a:t>
            </a:r>
          </a:p>
          <a:p>
            <a:pPr lvl="2"/>
            <a:r>
              <a:rPr lang="ru-RU" dirty="0"/>
              <a:t>Выдает результат пользователю в удобном для пользователя виде</a:t>
            </a:r>
          </a:p>
          <a:p>
            <a:pPr lvl="2"/>
            <a:r>
              <a:rPr lang="ru-RU" dirty="0"/>
              <a:t>Выдает пользователю список дальнейших доступных команд</a:t>
            </a:r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550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BBA428-4A75-496A-BFF9-71293A9B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Графический интерфейс пользователя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BCD3A3-4E9B-46E5-BC4D-36F742D35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448" y="1825624"/>
            <a:ext cx="8498047" cy="4776511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Характерен для десктопных и мобильных приложений</a:t>
            </a:r>
          </a:p>
          <a:p>
            <a:pPr lvl="1"/>
            <a:r>
              <a:rPr lang="ru-RU" dirty="0"/>
              <a:t>Есть и веб-реализации, не слишком удачные (</a:t>
            </a:r>
            <a:r>
              <a:rPr lang="en-US" dirty="0" err="1"/>
              <a:t>WebForms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Основное действующее лицо – элемент интерфейса. </a:t>
            </a:r>
          </a:p>
          <a:p>
            <a:pPr lvl="1"/>
            <a:r>
              <a:rPr lang="ru-RU" dirty="0"/>
              <a:t>примитив графического интерфейса пользователя, имеющий стандартный внешний вид и выполняющий стандартные действия.</a:t>
            </a:r>
          </a:p>
          <a:p>
            <a:pPr lvl="1"/>
            <a:r>
              <a:rPr lang="ru-RU" dirty="0"/>
              <a:t>Другие названия: элемент управления, виджет (</a:t>
            </a:r>
            <a:r>
              <a:rPr lang="ru-RU" dirty="0" err="1"/>
              <a:t>widget</a:t>
            </a:r>
            <a:r>
              <a:rPr lang="ru-RU" dirty="0"/>
              <a:t>), </a:t>
            </a:r>
            <a:r>
              <a:rPr lang="ru-RU" dirty="0" err="1"/>
              <a:t>контрол</a:t>
            </a:r>
            <a:r>
              <a:rPr lang="ru-RU" dirty="0"/>
              <a:t> (</a:t>
            </a:r>
            <a:r>
              <a:rPr lang="ru-RU" dirty="0" err="1"/>
              <a:t>control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ru-RU" dirty="0"/>
              <a:t>Каждый </a:t>
            </a:r>
            <a:r>
              <a:rPr lang="ru-RU" b="1" dirty="0"/>
              <a:t>тип элемента управления </a:t>
            </a:r>
            <a:r>
              <a:rPr lang="ru-RU" dirty="0"/>
              <a:t>(форма, поле ввода, кнопка и т.п.) моделируется отдельным </a:t>
            </a:r>
            <a:r>
              <a:rPr lang="ru-RU" b="1" dirty="0"/>
              <a:t>классом</a:t>
            </a:r>
            <a:r>
              <a:rPr lang="ru-RU" dirty="0"/>
              <a:t> (</a:t>
            </a:r>
            <a:r>
              <a:rPr lang="en-US" dirty="0"/>
              <a:t>Form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en-US" dirty="0" err="1"/>
              <a:t>TextBox</a:t>
            </a:r>
            <a:r>
              <a:rPr lang="en-US" dirty="0"/>
              <a:t>, Button etc.</a:t>
            </a:r>
            <a:r>
              <a:rPr lang="ru-RU" dirty="0"/>
              <a:t>) </a:t>
            </a:r>
          </a:p>
          <a:p>
            <a:pPr lvl="2"/>
            <a:r>
              <a:rPr lang="ru-RU" dirty="0"/>
              <a:t>Реализует функциональность отрисовки и приема ввода от пользователя.</a:t>
            </a:r>
          </a:p>
          <a:p>
            <a:pPr lvl="2"/>
            <a:r>
              <a:rPr lang="ru-RU" dirty="0"/>
              <a:t>Обычно используются стандартные библиотечные реализации</a:t>
            </a:r>
            <a:endParaRPr lang="en-US" dirty="0"/>
          </a:p>
          <a:p>
            <a:pPr lvl="1"/>
            <a:r>
              <a:rPr lang="ru-RU" dirty="0"/>
              <a:t>Каждый конкретный </a:t>
            </a:r>
            <a:r>
              <a:rPr lang="ru-RU" b="1" dirty="0"/>
              <a:t>экземпляр элемента управления </a:t>
            </a:r>
            <a:r>
              <a:rPr lang="ru-RU" dirty="0"/>
              <a:t>(например, форма редактирования студента, поле ввода имени и кнопка «ОК») моделируются отдельным экземпляром </a:t>
            </a:r>
            <a:r>
              <a:rPr lang="ru-RU" b="1" dirty="0"/>
              <a:t>объекта</a:t>
            </a:r>
            <a:r>
              <a:rPr lang="ru-RU" dirty="0"/>
              <a:t>.</a:t>
            </a:r>
          </a:p>
          <a:p>
            <a:pPr lvl="2"/>
            <a:r>
              <a:rPr lang="ru-RU" dirty="0"/>
              <a:t>Реализует хранение специфичных данных экземпляра элемента управления – расположение, размер, состояние и т.п.</a:t>
            </a:r>
          </a:p>
          <a:p>
            <a:pPr lvl="1"/>
            <a:r>
              <a:rPr lang="ru-RU" i="1" dirty="0"/>
              <a:t>«Если класс один на все кнопки, как мне реализовать индивидуальную реакцию на нажатие каждой кнопки?»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25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BBA428-4A75-496A-BFF9-71293A9B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ввода пользователя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BCD3A3-4E9B-46E5-BC4D-36F742D35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Чтобы развязать общий класс и конкретное поведение каждого его экземпляра используются либо шаблон «Наблюдатель» (</a:t>
            </a:r>
            <a:r>
              <a:rPr lang="en-US" dirty="0"/>
              <a:t>Observer)</a:t>
            </a:r>
          </a:p>
          <a:p>
            <a:pPr lvl="1"/>
            <a:r>
              <a:rPr lang="ru-RU" dirty="0"/>
              <a:t>Класс элемента управления при получении действия от пользователя генерирует соответствующее событие</a:t>
            </a:r>
          </a:p>
          <a:p>
            <a:pPr lvl="1"/>
            <a:r>
              <a:rPr lang="ru-RU" dirty="0"/>
              <a:t>При создании каждого экземпляра элемента управления на нужное событие подписывается индивидуальный обработчик, реализующий логику реакции на событие</a:t>
            </a:r>
          </a:p>
          <a:p>
            <a:r>
              <a:rPr lang="ru-RU" dirty="0"/>
              <a:t>Либо шаблон «Шаблонный метод» (</a:t>
            </a:r>
            <a:r>
              <a:rPr lang="en-US" dirty="0"/>
              <a:t>Template Method)</a:t>
            </a:r>
          </a:p>
          <a:p>
            <a:pPr lvl="1"/>
            <a:r>
              <a:rPr lang="ru-RU" dirty="0"/>
              <a:t>В методе базового , библиотечного класса элемента управления, обрабатывающем действие пользователя, предусматривается вызов метода-зацепки (</a:t>
            </a:r>
            <a:r>
              <a:rPr lang="en-US" dirty="0"/>
              <a:t>hook</a:t>
            </a:r>
            <a:r>
              <a:rPr lang="ru-RU" dirty="0"/>
              <a:t>, хук</a:t>
            </a:r>
            <a:r>
              <a:rPr lang="en-US" dirty="0"/>
              <a:t>), </a:t>
            </a:r>
            <a:r>
              <a:rPr lang="ru-RU" dirty="0"/>
              <a:t>имеющего в этом классе пустую реализацию</a:t>
            </a:r>
          </a:p>
          <a:p>
            <a:pPr lvl="1"/>
            <a:r>
              <a:rPr lang="ru-RU" dirty="0"/>
              <a:t>Экземпляр класса элемента управления создается не от базового, библиотечного класса (</a:t>
            </a:r>
            <a:r>
              <a:rPr lang="en-US" i="1" dirty="0"/>
              <a:t>Form</a:t>
            </a:r>
            <a:r>
              <a:rPr lang="en-US" dirty="0"/>
              <a:t>), </a:t>
            </a:r>
            <a:r>
              <a:rPr lang="ru-RU" dirty="0"/>
              <a:t>а от производного, пользовательского класса (</a:t>
            </a:r>
            <a:r>
              <a:rPr lang="en-US" i="1" dirty="0"/>
              <a:t>Form1</a:t>
            </a:r>
            <a:r>
              <a:rPr lang="en-US" dirty="0"/>
              <a:t>), </a:t>
            </a:r>
            <a:r>
              <a:rPr lang="ru-RU" dirty="0"/>
              <a:t>который переопределяет нужный метод-зацепку так, чтобы реализовывать в нем нужную логику реакции на действие пользователя</a:t>
            </a:r>
          </a:p>
          <a:p>
            <a:pPr lvl="1"/>
            <a:endParaRPr lang="ru-RU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703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BBA428-4A75-496A-BFF9-71293A9B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ru-RU" dirty="0"/>
              <a:t>Функционирование элемента управления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BCD3A3-4E9B-46E5-BC4D-36F742D35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При создании экземпляра элемента управления: </a:t>
            </a:r>
          </a:p>
          <a:p>
            <a:pPr lvl="1"/>
            <a:r>
              <a:rPr lang="ru-RU" dirty="0"/>
              <a:t>В поля записывается его начальное состояние</a:t>
            </a:r>
          </a:p>
          <a:p>
            <a:pPr lvl="1"/>
            <a:r>
              <a:rPr lang="ru-RU" dirty="0"/>
              <a:t>Определяется логика реакции на действие пользователя</a:t>
            </a:r>
          </a:p>
          <a:p>
            <a:pPr lvl="2"/>
            <a:r>
              <a:rPr lang="ru-RU" dirty="0"/>
              <a:t>через подписку на событие или метод-зацепку</a:t>
            </a:r>
          </a:p>
          <a:p>
            <a:pPr lvl="1"/>
            <a:r>
              <a:rPr lang="ru-RU" dirty="0"/>
              <a:t>Вызывается отрисовка</a:t>
            </a:r>
          </a:p>
          <a:p>
            <a:pPr lvl="2"/>
            <a:r>
              <a:rPr lang="ru-RU" dirty="0"/>
              <a:t>Проходя по всему дереву дочерних элемента управления </a:t>
            </a:r>
          </a:p>
          <a:p>
            <a:pPr lvl="1"/>
            <a:r>
              <a:rPr lang="ru-RU" dirty="0"/>
              <a:t>При действии пользователя срабатывает логика его обработки, обычно включающая в себя:</a:t>
            </a:r>
          </a:p>
          <a:p>
            <a:pPr lvl="2"/>
            <a:r>
              <a:rPr lang="ru-RU" dirty="0"/>
              <a:t>Вызов соответствующего контроллера бизнес-логики с передачей ему данных введенных пользователем в этот или другие элементы управления </a:t>
            </a:r>
          </a:p>
          <a:p>
            <a:pPr lvl="3"/>
            <a:r>
              <a:rPr lang="ru-RU" dirty="0"/>
              <a:t>Контроллер в свою очередь, вызывает слой доступа к данным), возвращающий сущность(-</a:t>
            </a:r>
            <a:r>
              <a:rPr lang="ru-RU" dirty="0" err="1"/>
              <a:t>ти</a:t>
            </a:r>
            <a:r>
              <a:rPr lang="ru-RU" dirty="0"/>
              <a:t>) из хранилища</a:t>
            </a:r>
          </a:p>
          <a:p>
            <a:pPr lvl="2"/>
            <a:r>
              <a:rPr lang="ru-RU" dirty="0"/>
              <a:t>Получение сущности(-</a:t>
            </a:r>
            <a:r>
              <a:rPr lang="ru-RU" dirty="0" err="1"/>
              <a:t>тей</a:t>
            </a:r>
            <a:r>
              <a:rPr lang="ru-RU" dirty="0"/>
              <a:t>) от контроллера и запись их свойств в соответствующие свойства себя или других элементов управления. </a:t>
            </a:r>
          </a:p>
          <a:p>
            <a:pPr lvl="2"/>
            <a:r>
              <a:rPr lang="ru-RU" dirty="0"/>
              <a:t>Изменение свойств элементов управления вызывает их перерисовку.</a:t>
            </a:r>
          </a:p>
          <a:p>
            <a:pPr lvl="2"/>
            <a:endParaRPr lang="ru-RU" dirty="0"/>
          </a:p>
          <a:p>
            <a:pPr lvl="2"/>
            <a:endParaRPr lang="ru-RU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881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87B438-0CA3-48B5-8BD4-AA8E9EBB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Собираем вместе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C2A469-64FC-457F-B1D7-C44380506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53956" cy="4351338"/>
          </a:xfrm>
        </p:spPr>
        <p:txBody>
          <a:bodyPr>
            <a:normAutofit/>
          </a:bodyPr>
          <a:lstStyle/>
          <a:p>
            <a:r>
              <a:rPr lang="en-US" dirty="0"/>
              <a:t>//</a:t>
            </a:r>
            <a:r>
              <a:rPr lang="ru-RU" dirty="0"/>
              <a:t>слой представления</a:t>
            </a:r>
            <a:endParaRPr lang="en-US" dirty="0"/>
          </a:p>
          <a:p>
            <a:r>
              <a:rPr lang="en-US" dirty="0" err="1"/>
              <a:t>StudentEditor.ButtonFind.OnClick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string name = </a:t>
            </a:r>
            <a:r>
              <a:rPr lang="en-US" dirty="0" err="1"/>
              <a:t>StudentEditor.TextBotStudName.Text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Student s = </a:t>
            </a:r>
            <a:r>
              <a:rPr lang="en-US" dirty="0" err="1"/>
              <a:t>StudentController.FindFistByName</a:t>
            </a:r>
            <a:r>
              <a:rPr lang="en-US" dirty="0"/>
              <a:t>(name);</a:t>
            </a:r>
            <a:br>
              <a:rPr lang="ru-RU" dirty="0"/>
            </a:br>
            <a:r>
              <a:rPr lang="en-US" dirty="0"/>
              <a:t>//</a:t>
            </a:r>
            <a:r>
              <a:rPr lang="ru-RU" dirty="0"/>
              <a:t>слой бизнес-логики</a:t>
            </a:r>
            <a:endParaRPr lang="en-US" dirty="0"/>
          </a:p>
          <a:p>
            <a:pPr lvl="2"/>
            <a:r>
              <a:rPr lang="en-US" dirty="0"/>
              <a:t>return </a:t>
            </a:r>
            <a:r>
              <a:rPr lang="en-US" dirty="0" err="1"/>
              <a:t>StudentRepository.FindFistByName</a:t>
            </a:r>
            <a:r>
              <a:rPr lang="en-US" dirty="0"/>
              <a:t>(name).</a:t>
            </a:r>
            <a:r>
              <a:rPr lang="en-US" dirty="0" err="1"/>
              <a:t>FirstOrDefault</a:t>
            </a:r>
            <a:r>
              <a:rPr lang="en-US" dirty="0"/>
              <a:t>;</a:t>
            </a:r>
            <a:br>
              <a:rPr lang="ru-RU" dirty="0"/>
            </a:br>
            <a:r>
              <a:rPr lang="en-US" dirty="0"/>
              <a:t>//</a:t>
            </a:r>
            <a:r>
              <a:rPr lang="ru-RU" dirty="0"/>
              <a:t>слой доступа к данным</a:t>
            </a:r>
            <a:br>
              <a:rPr lang="ru-RU" dirty="0"/>
            </a:br>
            <a:r>
              <a:rPr lang="en-US" dirty="0"/>
              <a:t>// </a:t>
            </a:r>
            <a:r>
              <a:rPr lang="ru-RU" dirty="0"/>
              <a:t>используя нужную библиотеку работы с БД выполнить</a:t>
            </a:r>
            <a:endParaRPr lang="en-US" dirty="0"/>
          </a:p>
          <a:p>
            <a:pPr lvl="3"/>
            <a:r>
              <a:rPr lang="en-US" dirty="0"/>
              <a:t>SELECT Number, Name from STUDENT</a:t>
            </a:r>
            <a:br>
              <a:rPr lang="en-US" dirty="0"/>
            </a:br>
            <a:r>
              <a:rPr lang="en-US" dirty="0"/>
              <a:t>WHERE Name = %name%</a:t>
            </a:r>
          </a:p>
          <a:p>
            <a:pPr lvl="1"/>
            <a:r>
              <a:rPr lang="en-US" dirty="0" err="1"/>
              <a:t>StudentEditor.TextBotStudName.Text</a:t>
            </a:r>
            <a:r>
              <a:rPr lang="en-US" dirty="0"/>
              <a:t> = </a:t>
            </a:r>
            <a:r>
              <a:rPr lang="en-US" dirty="0" err="1"/>
              <a:t>s.Name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StudentEditor.TextBotStudNumber.Text</a:t>
            </a:r>
            <a:r>
              <a:rPr lang="en-US" dirty="0"/>
              <a:t> = </a:t>
            </a:r>
            <a:r>
              <a:rPr lang="en-US" dirty="0" err="1"/>
              <a:t>s.Number</a:t>
            </a:r>
            <a:r>
              <a:rPr lang="en-US" dirty="0"/>
              <a:t>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69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4A5090-56CD-47C1-BF0B-9E350E728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классической модели элементов управления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66DF-A3CF-431E-8168-AA0D0E394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Нарушение </a:t>
            </a:r>
            <a:r>
              <a:rPr lang="en-US" dirty="0"/>
              <a:t>SRP (</a:t>
            </a:r>
            <a:r>
              <a:rPr lang="ru-RU" dirty="0"/>
              <a:t>принцип единой ответственности </a:t>
            </a:r>
            <a:r>
              <a:rPr lang="en-US" dirty="0"/>
              <a:t>SOLID)</a:t>
            </a:r>
          </a:p>
          <a:p>
            <a:pPr lvl="1"/>
            <a:r>
              <a:rPr lang="ru-RU" dirty="0"/>
              <a:t>элемент управления занимается как взаимодействием с пользователем (отрисовка данных и обработка ввода пользователя), так и реализацией логики работы интерфейса (реакция на конкретное действие над конкретным элементом управления, специфичное для данной системы)</a:t>
            </a:r>
          </a:p>
          <a:p>
            <a:r>
              <a:rPr lang="ru-RU" dirty="0"/>
              <a:t>Сильное зацепление</a:t>
            </a:r>
          </a:p>
          <a:p>
            <a:pPr lvl="1"/>
            <a:r>
              <a:rPr lang="ru-RU" dirty="0"/>
              <a:t>В силу необходимости отрисовки элемент управления должен знать специфичные для этого данные – координаты отрисовки, размеры родительского и дочерних элементов, режимы относительного выравнивания, отступы, шрифтовую и цветовую схемы и т.п.</a:t>
            </a:r>
          </a:p>
          <a:p>
            <a:pPr lvl="1"/>
            <a:r>
              <a:rPr lang="ru-RU" dirty="0"/>
              <a:t>В силу необходимости реализации конкретного действия, элемент управления  должен знать об объектах нижележащих слоев (БЛ, сущности).</a:t>
            </a:r>
          </a:p>
          <a:p>
            <a:r>
              <a:rPr lang="ru-RU" dirty="0"/>
              <a:t>Следствие </a:t>
            </a:r>
          </a:p>
          <a:p>
            <a:pPr lvl="1"/>
            <a:r>
              <a:rPr lang="ru-RU" dirty="0"/>
              <a:t>Затрудняется модификация кодовой базы – изменения в визуальном расположении элементов управления затрагивают файлы с классами и наоборот.</a:t>
            </a:r>
          </a:p>
          <a:p>
            <a:pPr lvl="1"/>
            <a:r>
              <a:rPr lang="ru-RU" dirty="0"/>
              <a:t>Затрудняется тестирование кода – логика жестко привязана к элементам пользовательского интерфейса и фреймворку обработки действий пользователя.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73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3595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MVC</a:t>
            </a:r>
            <a:r>
              <a:rPr lang="ru-RU" dirty="0"/>
              <a:t> (</a:t>
            </a:r>
            <a:r>
              <a:rPr lang="en-US" dirty="0"/>
              <a:t>Model-View-Controller, </a:t>
            </a:r>
            <a:br>
              <a:rPr lang="ru-RU" dirty="0"/>
            </a:br>
            <a:r>
              <a:rPr lang="ru-RU" dirty="0"/>
              <a:t>Модель-Представление-Контроллер)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Контекст</a:t>
            </a:r>
          </a:p>
          <a:p>
            <a:pPr lvl="1"/>
            <a:r>
              <a:rPr lang="en-US" dirty="0"/>
              <a:t>UI – </a:t>
            </a:r>
            <a:r>
              <a:rPr lang="ru-RU" dirty="0"/>
              <a:t>наиболее часто меняющаяся часть интерактивного ПО, поэтому необходимо обеспечить возможность изменения </a:t>
            </a:r>
            <a:r>
              <a:rPr lang="en-US" dirty="0"/>
              <a:t>UI </a:t>
            </a:r>
            <a:r>
              <a:rPr lang="ru-RU" dirty="0"/>
              <a:t>затрагивания других компонентов системы. </a:t>
            </a:r>
          </a:p>
          <a:p>
            <a:pPr lvl="1"/>
            <a:r>
              <a:rPr lang="ru-RU" dirty="0"/>
              <a:t>Пользователи часто хотят рассматривать одни и те же данные с разных перспектив (таблицы, графики, и т.п.), и такие разные представления должны отражать текущее состояние данных</a:t>
            </a:r>
          </a:p>
          <a:p>
            <a:r>
              <a:rPr lang="ru-RU" dirty="0"/>
              <a:t>Задача</a:t>
            </a:r>
          </a:p>
          <a:p>
            <a:pPr lvl="1"/>
            <a:r>
              <a:rPr lang="ru-RU" dirty="0"/>
              <a:t>Как отделить </a:t>
            </a:r>
            <a:r>
              <a:rPr lang="en-US" dirty="0"/>
              <a:t>UI </a:t>
            </a:r>
            <a:r>
              <a:rPr lang="ru-RU" dirty="0"/>
              <a:t>от функциональности приложения, при этом обеспечив его реакцию как на действия пользователя, так и на внешние изменения данных?</a:t>
            </a:r>
          </a:p>
          <a:p>
            <a:pPr lvl="1"/>
            <a:r>
              <a:rPr lang="ru-RU" dirty="0"/>
              <a:t>Как обеспечить тестируемость логики сценариев работы пользователя?</a:t>
            </a:r>
          </a:p>
          <a:p>
            <a:r>
              <a:rPr lang="ru-RU" dirty="0"/>
              <a:t>Решение</a:t>
            </a:r>
          </a:p>
          <a:p>
            <a:pPr lvl="1"/>
            <a:r>
              <a:rPr lang="ru-RU" dirty="0"/>
              <a:t>Паттерн </a:t>
            </a:r>
            <a:r>
              <a:rPr lang="en-US" dirty="0"/>
              <a:t>MVC</a:t>
            </a:r>
            <a:r>
              <a:rPr lang="ru-RU" dirty="0"/>
              <a:t> делит функциональность приложения на 3 компонента:</a:t>
            </a:r>
          </a:p>
          <a:p>
            <a:pPr lvl="2"/>
            <a:r>
              <a:rPr lang="ru-RU" dirty="0"/>
              <a:t>Модель, содержащая данные приложения</a:t>
            </a:r>
          </a:p>
          <a:p>
            <a:pPr lvl="2"/>
            <a:r>
              <a:rPr lang="ru-RU" dirty="0"/>
              <a:t>Представление (</a:t>
            </a:r>
            <a:r>
              <a:rPr lang="en-US" dirty="0"/>
              <a:t>View), </a:t>
            </a:r>
            <a:r>
              <a:rPr lang="ru-RU" dirty="0"/>
              <a:t>которое отображает пользователю нужный аспект данных модели, и взаимодействующее с пользователем</a:t>
            </a:r>
          </a:p>
          <a:p>
            <a:pPr lvl="2"/>
            <a:r>
              <a:rPr lang="ru-RU" dirty="0"/>
              <a:t>Контроллер, который является посредником между Моделью и Представлением и управляет уведомлениями об изменениях состояния</a:t>
            </a:r>
          </a:p>
          <a:p>
            <a:pPr lvl="1"/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3999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</a:t>
            </a:r>
            <a:r>
              <a:rPr lang="ru-RU" dirty="0"/>
              <a:t>С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83642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Элементы</a:t>
            </a:r>
          </a:p>
          <a:p>
            <a:pPr lvl="1"/>
            <a:r>
              <a:rPr lang="ru-RU" dirty="0"/>
              <a:t>Модель – представление данных или состояния приложения, непосредственно содержит бизнес-логику или предоставляет интерфейсы для использования себя ею. </a:t>
            </a:r>
          </a:p>
          <a:p>
            <a:pPr lvl="1"/>
            <a:r>
              <a:rPr lang="ru-RU" dirty="0"/>
              <a:t>Представление (</a:t>
            </a:r>
            <a:r>
              <a:rPr lang="en-US" dirty="0"/>
              <a:t>View)</a:t>
            </a:r>
            <a:r>
              <a:rPr lang="ru-RU" dirty="0"/>
              <a:t> – </a:t>
            </a:r>
            <a:r>
              <a:rPr lang="en-US" dirty="0"/>
              <a:t>UI-</a:t>
            </a:r>
            <a:r>
              <a:rPr lang="ru-RU" dirty="0"/>
              <a:t>компонент, отображает данные пользователю и организует возможность приема ввода от пользователя. </a:t>
            </a:r>
          </a:p>
          <a:p>
            <a:pPr lvl="1"/>
            <a:r>
              <a:rPr lang="ru-RU" dirty="0"/>
              <a:t>Контроллер – управляет сценариями взаимодействия между Моделью и Представлением, переводя действия пользователя в Представлении в операции над Моделью и обновляя представление, когда это необходимо. </a:t>
            </a:r>
          </a:p>
          <a:p>
            <a:r>
              <a:rPr lang="ru-RU" dirty="0"/>
              <a:t>Отношения</a:t>
            </a:r>
          </a:p>
          <a:p>
            <a:pPr lvl="1"/>
            <a:r>
              <a:rPr lang="ru-RU" dirty="0"/>
              <a:t>Уведомление – все компоненты обмениваются уведомлениями об изменениях своего состояния</a:t>
            </a:r>
          </a:p>
          <a:p>
            <a:r>
              <a:rPr lang="ru-RU" dirty="0"/>
              <a:t>Ограничения</a:t>
            </a:r>
          </a:p>
          <a:p>
            <a:pPr lvl="1"/>
            <a:r>
              <a:rPr lang="ru-RU" dirty="0"/>
              <a:t>Должны существовать не менее 1 экземпляра каждого компонента</a:t>
            </a:r>
          </a:p>
          <a:p>
            <a:pPr lvl="1"/>
            <a:r>
              <a:rPr lang="ru-RU" dirty="0"/>
              <a:t>Модель не должна инициировать взаимодействие с контроллером </a:t>
            </a:r>
          </a:p>
          <a:p>
            <a:r>
              <a:rPr lang="ru-RU" dirty="0"/>
              <a:t>Трудности</a:t>
            </a:r>
          </a:p>
          <a:p>
            <a:pPr lvl="1"/>
            <a:r>
              <a:rPr lang="ru-RU" dirty="0"/>
              <a:t>Может вносить лишнюю сложность для простых интерфейсов</a:t>
            </a:r>
          </a:p>
          <a:p>
            <a:pPr lvl="1"/>
            <a:r>
              <a:rPr lang="ru-RU" dirty="0"/>
              <a:t>Не всегда однозначно и чисто реализуется </a:t>
            </a:r>
            <a:r>
              <a:rPr lang="ru-RU" dirty="0" err="1"/>
              <a:t>фреймворками</a:t>
            </a:r>
            <a:r>
              <a:rPr lang="ru-RU" dirty="0"/>
              <a:t>.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198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739A9-4722-4EEA-BA80-E9771D220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59" y="79892"/>
            <a:ext cx="8774884" cy="1325563"/>
          </a:xfrm>
        </p:spPr>
        <p:txBody>
          <a:bodyPr/>
          <a:lstStyle/>
          <a:p>
            <a:r>
              <a:rPr lang="ru-RU" dirty="0"/>
              <a:t>Многослойная архитектура (</a:t>
            </a:r>
            <a:r>
              <a:rPr lang="en-US" dirty="0"/>
              <a:t>Layers)</a:t>
            </a:r>
            <a:endParaRPr lang="ru-RU" dirty="0"/>
          </a:p>
        </p:txBody>
      </p: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95824A83-56E0-484B-8DFA-F6F39779FA66}"/>
              </a:ext>
            </a:extLst>
          </p:cNvPr>
          <p:cNvGrpSpPr/>
          <p:nvPr/>
        </p:nvGrpSpPr>
        <p:grpSpPr>
          <a:xfrm>
            <a:off x="2804119" y="1096657"/>
            <a:ext cx="3535762" cy="5578193"/>
            <a:chOff x="2804118" y="1082026"/>
            <a:chExt cx="3535762" cy="5578193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B639B72C-83A5-4642-96E3-980A7BE9E908}"/>
                </a:ext>
              </a:extLst>
            </p:cNvPr>
            <p:cNvSpPr/>
            <p:nvPr/>
          </p:nvSpPr>
          <p:spPr>
            <a:xfrm>
              <a:off x="2804120" y="1909267"/>
              <a:ext cx="3535759" cy="11665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/>
                <a:t>Слой представления</a:t>
              </a:r>
              <a:endParaRPr lang="en-US" dirty="0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040D3635-7B76-4A7C-9B97-95C79A958EEE}"/>
                </a:ext>
              </a:extLst>
            </p:cNvPr>
            <p:cNvSpPr/>
            <p:nvPr/>
          </p:nvSpPr>
          <p:spPr>
            <a:xfrm>
              <a:off x="2804120" y="3402245"/>
              <a:ext cx="3535760" cy="10583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/>
                <a:t>Слой бизнес-логики</a:t>
              </a:r>
              <a:endParaRPr lang="en-US" dirty="0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84389594-34E6-4F7B-8A3D-B1086AF32385}"/>
                </a:ext>
              </a:extLst>
            </p:cNvPr>
            <p:cNvSpPr/>
            <p:nvPr/>
          </p:nvSpPr>
          <p:spPr>
            <a:xfrm>
              <a:off x="2804118" y="4787043"/>
              <a:ext cx="3535761" cy="864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/>
                <a:t>Слой доступа к данным</a:t>
              </a:r>
              <a:endParaRPr lang="en-US" dirty="0"/>
            </a:p>
          </p:txBody>
        </p: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D5C038-300F-40DE-BE46-C07F6D464FAA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4572000" y="3075773"/>
              <a:ext cx="0" cy="3264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95E923E5-D7E0-4B28-AC95-8D47F127388A}"/>
                </a:ext>
              </a:extLst>
            </p:cNvPr>
            <p:cNvCxnSpPr/>
            <p:nvPr/>
          </p:nvCxnSpPr>
          <p:spPr>
            <a:xfrm>
              <a:off x="4608660" y="4460571"/>
              <a:ext cx="0" cy="3264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B5EC1F23-7320-4C76-A275-D311E614A500}"/>
                </a:ext>
              </a:extLst>
            </p:cNvPr>
            <p:cNvSpPr/>
            <p:nvPr/>
          </p:nvSpPr>
          <p:spPr>
            <a:xfrm>
              <a:off x="3972188" y="5796153"/>
              <a:ext cx="1350626" cy="864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Файловая система</a:t>
              </a:r>
              <a:endParaRPr lang="en-US" dirty="0"/>
            </a:p>
          </p:txBody>
        </p: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DE94DBFB-6593-48E2-85D6-2084D3A44E93}"/>
                </a:ext>
              </a:extLst>
            </p:cNvPr>
            <p:cNvCxnSpPr>
              <a:cxnSpLocks/>
            </p:cNvCxnSpPr>
            <p:nvPr/>
          </p:nvCxnSpPr>
          <p:spPr>
            <a:xfrm>
              <a:off x="4623291" y="5537606"/>
              <a:ext cx="0" cy="2457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7056AD9D-3DF8-4425-8C60-6727F2B50779}"/>
                </a:ext>
              </a:extLst>
            </p:cNvPr>
            <p:cNvSpPr/>
            <p:nvPr/>
          </p:nvSpPr>
          <p:spPr>
            <a:xfrm>
              <a:off x="2906701" y="2674190"/>
              <a:ext cx="1584982" cy="2855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Редактор</a:t>
              </a:r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38E6C58B-F5E5-45DE-94DE-00569B59B065}"/>
                </a:ext>
              </a:extLst>
            </p:cNvPr>
            <p:cNvSpPr/>
            <p:nvPr/>
          </p:nvSpPr>
          <p:spPr>
            <a:xfrm>
              <a:off x="4623289" y="2303687"/>
              <a:ext cx="1584982" cy="2797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Меню</a:t>
              </a:r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EF04A5F0-258F-4F7B-A941-C64D8F8B4DB9}"/>
                </a:ext>
              </a:extLst>
            </p:cNvPr>
            <p:cNvSpPr/>
            <p:nvPr/>
          </p:nvSpPr>
          <p:spPr>
            <a:xfrm>
              <a:off x="2906700" y="3730112"/>
              <a:ext cx="1504655" cy="3092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Запись</a:t>
              </a:r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596B4261-F241-4683-8021-69D2A5D1E1BD}"/>
                </a:ext>
              </a:extLst>
            </p:cNvPr>
            <p:cNvSpPr/>
            <p:nvPr/>
          </p:nvSpPr>
          <p:spPr>
            <a:xfrm>
              <a:off x="4703615" y="3718229"/>
              <a:ext cx="1504656" cy="6863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Контроллер обработки</a:t>
              </a:r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84CC67CC-61C8-4A11-8B3D-17564E244CB9}"/>
                </a:ext>
              </a:extLst>
            </p:cNvPr>
            <p:cNvSpPr/>
            <p:nvPr/>
          </p:nvSpPr>
          <p:spPr>
            <a:xfrm>
              <a:off x="3364992" y="1082026"/>
              <a:ext cx="2414016" cy="50014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Пользователи</a:t>
              </a:r>
            </a:p>
          </p:txBody>
        </p:sp>
        <p:cxnSp>
          <p:nvCxnSpPr>
            <p:cNvPr id="47" name="Прямая со стрелкой 46">
              <a:extLst>
                <a:ext uri="{FF2B5EF4-FFF2-40B4-BE49-F238E27FC236}">
                  <a16:creationId xmlns:a16="http://schemas.microsoft.com/office/drawing/2014/main" id="{7CD1EC2C-6D21-421C-B54E-1AC68092C49A}"/>
                </a:ext>
              </a:extLst>
            </p:cNvPr>
            <p:cNvCxnSpPr>
              <a:cxnSpLocks/>
              <a:stCxn id="43" idx="4"/>
              <a:endCxn id="7" idx="0"/>
            </p:cNvCxnSpPr>
            <p:nvPr/>
          </p:nvCxnSpPr>
          <p:spPr>
            <a:xfrm>
              <a:off x="4572000" y="1582171"/>
              <a:ext cx="0" cy="3270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Прямоугольник 52">
              <a:extLst>
                <a:ext uri="{FF2B5EF4-FFF2-40B4-BE49-F238E27FC236}">
                  <a16:creationId xmlns:a16="http://schemas.microsoft.com/office/drawing/2014/main" id="{4E4D5CBC-3747-429F-89BB-D5414D447D37}"/>
                </a:ext>
              </a:extLst>
            </p:cNvPr>
            <p:cNvSpPr/>
            <p:nvPr/>
          </p:nvSpPr>
          <p:spPr>
            <a:xfrm>
              <a:off x="2906701" y="5234122"/>
              <a:ext cx="3301570" cy="3092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Контроллер работы с файлом</a:t>
              </a:r>
            </a:p>
          </p:txBody>
        </p:sp>
      </p:grp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20BBDAEB-10C4-41F8-BFD2-EDF09844A28F}"/>
              </a:ext>
            </a:extLst>
          </p:cNvPr>
          <p:cNvSpPr/>
          <p:nvPr/>
        </p:nvSpPr>
        <p:spPr>
          <a:xfrm>
            <a:off x="4623290" y="2688821"/>
            <a:ext cx="1584982" cy="2855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/>
              <a:t>Просмотрщик</a:t>
            </a:r>
            <a:endParaRPr lang="ru-RU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5C4704C2-3AFF-47FA-B1ED-B4A776C73669}"/>
              </a:ext>
            </a:extLst>
          </p:cNvPr>
          <p:cNvSpPr/>
          <p:nvPr/>
        </p:nvSpPr>
        <p:spPr>
          <a:xfrm>
            <a:off x="2906967" y="4109966"/>
            <a:ext cx="1533685" cy="3092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Репозиторий</a:t>
            </a: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932C011F-1BF5-41EB-BFD2-02EFD0C135A4}"/>
              </a:ext>
            </a:extLst>
          </p:cNvPr>
          <p:cNvSpPr/>
          <p:nvPr/>
        </p:nvSpPr>
        <p:spPr>
          <a:xfrm>
            <a:off x="2906702" y="2317369"/>
            <a:ext cx="1584982" cy="279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26653322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730" y="1977618"/>
            <a:ext cx="6870540" cy="4062456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Классический </a:t>
            </a:r>
            <a:r>
              <a:rPr lang="en-US" dirty="0"/>
              <a:t>MVC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8154CC6-B5D5-4F51-9487-262C964567DE}"/>
              </a:ext>
            </a:extLst>
          </p:cNvPr>
          <p:cNvSpPr/>
          <p:nvPr/>
        </p:nvSpPr>
        <p:spPr>
          <a:xfrm>
            <a:off x="3103927" y="5670958"/>
            <a:ext cx="2877423" cy="578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Ничего не напоминает?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919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Классический </a:t>
            </a:r>
            <a:r>
              <a:rPr lang="en-US" dirty="0"/>
              <a:t>MVC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9" y="1526797"/>
            <a:ext cx="8913781" cy="520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39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</a:t>
            </a:r>
            <a:r>
              <a:rPr lang="ru-RU" dirty="0"/>
              <a:t>в вебе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3744687"/>
            <a:ext cx="7886700" cy="2876414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Модель</a:t>
            </a:r>
          </a:p>
          <a:p>
            <a:pPr lvl="1"/>
            <a:r>
              <a:rPr lang="ru-RU" dirty="0"/>
              <a:t>Работает на стороне сервера</a:t>
            </a:r>
          </a:p>
          <a:p>
            <a:pPr lvl="1"/>
            <a:r>
              <a:rPr lang="ru-RU" dirty="0"/>
              <a:t>Хранит и обрабатывает объекты предметной области</a:t>
            </a:r>
          </a:p>
          <a:p>
            <a:r>
              <a:rPr lang="ru-RU" dirty="0"/>
              <a:t>Контроллер:</a:t>
            </a:r>
          </a:p>
          <a:p>
            <a:pPr lvl="1"/>
            <a:r>
              <a:rPr lang="ru-RU" dirty="0"/>
              <a:t>Работает на стороне сервера</a:t>
            </a:r>
          </a:p>
          <a:p>
            <a:pPr lvl="1"/>
            <a:r>
              <a:rPr lang="ru-RU" dirty="0"/>
              <a:t>Генерирует веб-страницу Представления, используя данные из Модели</a:t>
            </a:r>
          </a:p>
          <a:p>
            <a:pPr lvl="1"/>
            <a:r>
              <a:rPr lang="ru-RU" dirty="0"/>
              <a:t>Обрабатывает </a:t>
            </a:r>
            <a:r>
              <a:rPr lang="en-US" dirty="0"/>
              <a:t>HTTP-</a:t>
            </a:r>
            <a:r>
              <a:rPr lang="ru-RU" dirty="0"/>
              <a:t> запросы со страницы Представления, инициируя изменения в модели</a:t>
            </a:r>
          </a:p>
          <a:p>
            <a:r>
              <a:rPr lang="ru-RU" dirty="0"/>
              <a:t>Представление:</a:t>
            </a:r>
          </a:p>
          <a:p>
            <a:pPr lvl="1"/>
            <a:r>
              <a:rPr lang="ru-RU" dirty="0"/>
              <a:t>Работает на стороне клиента</a:t>
            </a:r>
          </a:p>
          <a:p>
            <a:pPr lvl="1"/>
            <a:r>
              <a:rPr lang="ru-RU" dirty="0"/>
              <a:t>Отображает данные, выданные контроллером и обрабатывает пользовательский ввод, отсылая </a:t>
            </a:r>
            <a:r>
              <a:rPr lang="en-US" dirty="0"/>
              <a:t>HTTP-</a:t>
            </a:r>
            <a:r>
              <a:rPr lang="ru-RU" dirty="0"/>
              <a:t>запросы на контроллер.</a:t>
            </a:r>
          </a:p>
          <a:p>
            <a:pPr lvl="1"/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934" y="1230994"/>
            <a:ext cx="6956132" cy="251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81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65126"/>
            <a:ext cx="9211734" cy="1325563"/>
          </a:xfrm>
        </p:spPr>
        <p:txBody>
          <a:bodyPr>
            <a:noAutofit/>
          </a:bodyPr>
          <a:lstStyle/>
          <a:p>
            <a:r>
              <a:rPr lang="en-US" sz="3600" dirty="0"/>
              <a:t>MVVM</a:t>
            </a:r>
            <a:r>
              <a:rPr lang="ru-RU" sz="3600" dirty="0"/>
              <a:t> – </a:t>
            </a:r>
            <a:r>
              <a:rPr lang="en-US" sz="3600" dirty="0"/>
              <a:t>(Model-View-</a:t>
            </a:r>
            <a:r>
              <a:rPr lang="en-US" sz="3600" dirty="0" err="1"/>
              <a:t>ViewModel</a:t>
            </a:r>
            <a:r>
              <a:rPr lang="ru-RU" sz="3600" dirty="0"/>
              <a:t>)</a:t>
            </a:r>
            <a:r>
              <a:rPr lang="en-US" sz="3600" dirty="0"/>
              <a:t> </a:t>
            </a:r>
            <a:br>
              <a:rPr lang="ru-RU" sz="3600" dirty="0"/>
            </a:br>
            <a:r>
              <a:rPr lang="ru-RU" sz="3600" dirty="0"/>
              <a:t>Модель-Преставление-</a:t>
            </a:r>
            <a:r>
              <a:rPr lang="ru-RU" sz="3600" dirty="0" err="1"/>
              <a:t>МодельПредставления</a:t>
            </a:r>
            <a:endParaRPr lang="en-US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Исходный вопрос – как и где хранить состояние Представления? </a:t>
            </a:r>
          </a:p>
          <a:p>
            <a:pPr lvl="1"/>
            <a:r>
              <a:rPr lang="ru-RU" dirty="0"/>
              <a:t>Вышеописанные проблемы классической модели, объединяющей в одном классе данные о визуальном образе элемента интерфейса и его состояние/поведение.</a:t>
            </a:r>
          </a:p>
          <a:p>
            <a:r>
              <a:rPr lang="ru-RU" dirty="0"/>
              <a:t>Новая декомпозиция:</a:t>
            </a:r>
          </a:p>
          <a:p>
            <a:pPr lvl="1"/>
            <a:r>
              <a:rPr lang="ru-RU" dirty="0"/>
              <a:t>Представление не содержит кода вообще и строится дизайнером, а не разработчиком. </a:t>
            </a:r>
          </a:p>
          <a:p>
            <a:pPr lvl="1"/>
            <a:r>
              <a:rPr lang="ru-RU" dirty="0"/>
              <a:t>Новая сущность </a:t>
            </a:r>
            <a:r>
              <a:rPr lang="ru-RU" b="1" dirty="0"/>
              <a:t>Модель Представления</a:t>
            </a:r>
            <a:r>
              <a:rPr lang="ru-RU" dirty="0"/>
              <a:t> хранит данные состояния Представления. </a:t>
            </a:r>
          </a:p>
          <a:p>
            <a:pPr lvl="2"/>
            <a:r>
              <a:rPr lang="ru-RU" b="1" dirty="0"/>
              <a:t>Привязка</a:t>
            </a:r>
            <a:r>
              <a:rPr lang="ru-RU" dirty="0"/>
              <a:t> визуальных элементов Представления к этим данным осуществляется фреймворком. </a:t>
            </a:r>
          </a:p>
          <a:p>
            <a:pPr lvl="2"/>
            <a:r>
              <a:rPr lang="ru-RU" dirty="0"/>
              <a:t>Тут же определяются </a:t>
            </a:r>
            <a:r>
              <a:rPr lang="ru-RU" b="1" dirty="0"/>
              <a:t>команды</a:t>
            </a:r>
            <a:r>
              <a:rPr lang="ru-RU" dirty="0"/>
              <a:t>, меняющие данные в Модели.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4450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89" y="1418276"/>
            <a:ext cx="5772956" cy="221963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88" y="3801533"/>
            <a:ext cx="8050117" cy="3412068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BDBE2EF-A752-4BDE-AB4C-FECD70A3BDF9}"/>
              </a:ext>
            </a:extLst>
          </p:cNvPr>
          <p:cNvSpPr/>
          <p:nvPr/>
        </p:nvSpPr>
        <p:spPr>
          <a:xfrm>
            <a:off x="6026982" y="365126"/>
            <a:ext cx="2877423" cy="578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Ничего не напоминает?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5148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A8F25F-5D69-4F15-A528-FE5793C24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</a:t>
            </a:r>
            <a:r>
              <a:rPr lang="en-US" dirty="0"/>
              <a:t>WPF (MVVM)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FAA4FDE-E3BB-4865-933F-A5B94FFFA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448" y="2046913"/>
            <a:ext cx="8313490" cy="464750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&lt;Window x:Class="WpfApp1.MainWindow"</a:t>
            </a:r>
          </a:p>
          <a:p>
            <a:pPr marL="0" indent="0">
              <a:buNone/>
            </a:pPr>
            <a:r>
              <a:rPr lang="en-US" i="1" dirty="0"/>
              <a:t>        //</a:t>
            </a:r>
            <a:r>
              <a:rPr lang="ru-RU" i="1" dirty="0" err="1"/>
              <a:t>неймспейсы</a:t>
            </a:r>
            <a:r>
              <a:rPr lang="ru-RU" i="1" dirty="0"/>
              <a:t> убраны для краткости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        Title="</a:t>
            </a:r>
            <a:r>
              <a:rPr lang="en-US" dirty="0" err="1"/>
              <a:t>MainWindow</a:t>
            </a:r>
            <a:r>
              <a:rPr lang="en-US" dirty="0"/>
              <a:t>" Height="176.559" Width="286.62"&gt;</a:t>
            </a:r>
          </a:p>
          <a:p>
            <a:pPr marL="0" indent="0">
              <a:buNone/>
            </a:pPr>
            <a:r>
              <a:rPr lang="en-US" dirty="0"/>
              <a:t>    &lt;Grid&gt;</a:t>
            </a:r>
          </a:p>
          <a:p>
            <a:pPr marL="0" indent="0">
              <a:buNone/>
            </a:pPr>
            <a:r>
              <a:rPr lang="en-US" dirty="0"/>
              <a:t>        &lt;</a:t>
            </a:r>
            <a:r>
              <a:rPr lang="en-US" dirty="0" err="1"/>
              <a:t>TextBox</a:t>
            </a:r>
            <a:r>
              <a:rPr lang="en-US" dirty="0"/>
              <a:t> x:Name="tbNumber" </a:t>
            </a:r>
            <a:r>
              <a:rPr lang="en-US" b="1" dirty="0"/>
              <a:t>Text="{Binding Path=Number}" </a:t>
            </a:r>
            <a:r>
              <a:rPr lang="en-US" dirty="0" err="1"/>
              <a:t>HorizontalAlignment</a:t>
            </a:r>
            <a:r>
              <a:rPr lang="en-US" dirty="0"/>
              <a:t>="Left" Height="23" Margin="127,20,0,0" </a:t>
            </a:r>
            <a:r>
              <a:rPr lang="en-US" dirty="0" err="1"/>
              <a:t>TextWrapping</a:t>
            </a:r>
            <a:r>
              <a:rPr lang="en-US" dirty="0"/>
              <a:t>="Wrap" </a:t>
            </a:r>
            <a:r>
              <a:rPr lang="en-US" dirty="0" err="1"/>
              <a:t>VerticalAlignment</a:t>
            </a:r>
            <a:r>
              <a:rPr lang="en-US" dirty="0"/>
              <a:t>="Top" Width="120"/&gt;</a:t>
            </a:r>
          </a:p>
          <a:p>
            <a:pPr marL="0" indent="0">
              <a:buNone/>
            </a:pPr>
            <a:r>
              <a:rPr lang="en-US" dirty="0"/>
              <a:t>        &lt;Label Content="Student Number" </a:t>
            </a:r>
            <a:r>
              <a:rPr lang="en-US" dirty="0" err="1"/>
              <a:t>HorizontalAlignment</a:t>
            </a:r>
            <a:r>
              <a:rPr lang="en-US" dirty="0"/>
              <a:t>="Left" Margin="10,17,0,0" </a:t>
            </a:r>
            <a:r>
              <a:rPr lang="en-US" dirty="0" err="1"/>
              <a:t>VerticalAlignment</a:t>
            </a:r>
            <a:r>
              <a:rPr lang="en-US" dirty="0"/>
              <a:t>="Top" </a:t>
            </a:r>
            <a:r>
              <a:rPr lang="en-US" dirty="0" err="1"/>
              <a:t>Grid.ColumnSpan</a:t>
            </a:r>
            <a:r>
              <a:rPr lang="en-US" dirty="0"/>
              <a:t>="2"/&gt;</a:t>
            </a:r>
          </a:p>
          <a:p>
            <a:pPr marL="0" indent="0">
              <a:buNone/>
            </a:pPr>
            <a:r>
              <a:rPr lang="en-US" dirty="0"/>
              <a:t>        &lt;Label Content="Student Name" </a:t>
            </a:r>
            <a:r>
              <a:rPr lang="en-US" dirty="0" err="1"/>
              <a:t>HorizontalAlignment</a:t>
            </a:r>
            <a:r>
              <a:rPr lang="en-US" dirty="0"/>
              <a:t>="Left" Margin="10,48,0,0" </a:t>
            </a:r>
            <a:r>
              <a:rPr lang="en-US" dirty="0" err="1"/>
              <a:t>VerticalAlignment</a:t>
            </a:r>
            <a:r>
              <a:rPr lang="en-US" dirty="0"/>
              <a:t>="Top" </a:t>
            </a:r>
            <a:r>
              <a:rPr lang="en-US" dirty="0" err="1"/>
              <a:t>Grid.ColumnSpan</a:t>
            </a:r>
            <a:r>
              <a:rPr lang="en-US" dirty="0"/>
              <a:t>="2"/&gt;</a:t>
            </a:r>
          </a:p>
          <a:p>
            <a:pPr marL="0" indent="0">
              <a:buNone/>
            </a:pPr>
            <a:r>
              <a:rPr lang="en-US" dirty="0"/>
              <a:t>        &lt;</a:t>
            </a:r>
            <a:r>
              <a:rPr lang="en-US" dirty="0" err="1"/>
              <a:t>TextBox</a:t>
            </a:r>
            <a:r>
              <a:rPr lang="en-US" dirty="0"/>
              <a:t> x:Name="tbName" </a:t>
            </a:r>
            <a:r>
              <a:rPr lang="en-US" b="1" dirty="0"/>
              <a:t>Text="{Binding Path=Name}" </a:t>
            </a:r>
            <a:r>
              <a:rPr lang="en-US" dirty="0" err="1"/>
              <a:t>HorizontalAlignment</a:t>
            </a:r>
            <a:r>
              <a:rPr lang="en-US" dirty="0"/>
              <a:t>="Left" Height="23" Margin="127,59,0,0" </a:t>
            </a:r>
            <a:r>
              <a:rPr lang="en-US" dirty="0" err="1"/>
              <a:t>TextWrapping</a:t>
            </a:r>
            <a:r>
              <a:rPr lang="en-US" dirty="0"/>
              <a:t>="Wrap" </a:t>
            </a:r>
            <a:r>
              <a:rPr lang="en-US" dirty="0" err="1"/>
              <a:t>VerticalAlignment</a:t>
            </a:r>
            <a:r>
              <a:rPr lang="en-US" dirty="0"/>
              <a:t>="Top" Width="120"/&gt;</a:t>
            </a:r>
          </a:p>
          <a:p>
            <a:pPr marL="0" indent="0">
              <a:buNone/>
            </a:pPr>
            <a:r>
              <a:rPr lang="en-US" dirty="0"/>
              <a:t>        &lt;Button x:Name="btnFind" </a:t>
            </a:r>
            <a:r>
              <a:rPr lang="en-US" b="1" dirty="0"/>
              <a:t>Command="{Binding Path=</a:t>
            </a:r>
            <a:r>
              <a:rPr lang="en-US" b="1" dirty="0" err="1"/>
              <a:t>FindStudent</a:t>
            </a:r>
            <a:r>
              <a:rPr lang="en-US" b="1" dirty="0"/>
              <a:t>}" </a:t>
            </a:r>
            <a:r>
              <a:rPr lang="en-US" dirty="0"/>
              <a:t>Content="Find" </a:t>
            </a:r>
            <a:r>
              <a:rPr lang="en-US" dirty="0" err="1"/>
              <a:t>HorizontalAlignment</a:t>
            </a:r>
            <a:r>
              <a:rPr lang="en-US" dirty="0"/>
              <a:t>="Left" Margin="21,104,0,0" </a:t>
            </a:r>
            <a:r>
              <a:rPr lang="en-US" dirty="0" err="1"/>
              <a:t>VerticalAlignment</a:t>
            </a:r>
            <a:r>
              <a:rPr lang="en-US" dirty="0"/>
              <a:t>="Top" Width="75" </a:t>
            </a:r>
            <a:r>
              <a:rPr lang="en-US" dirty="0" err="1"/>
              <a:t>Grid.ColumnSpan</a:t>
            </a:r>
            <a:r>
              <a:rPr lang="en-US" dirty="0"/>
              <a:t>="2" /&gt;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&lt;/Grid&gt;</a:t>
            </a:r>
          </a:p>
          <a:p>
            <a:pPr marL="0" indent="0">
              <a:buNone/>
            </a:pPr>
            <a:r>
              <a:rPr lang="en-US" dirty="0"/>
              <a:t>&lt;/Window&gt;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6BAF1A0-EDED-4B7F-A7CD-5BE10AD9B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779" y="1318163"/>
            <a:ext cx="31527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331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04418-0A28-49B4-BEFA-881E4066A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представления </a:t>
            </a:r>
            <a:r>
              <a:rPr lang="en-US" dirty="0"/>
              <a:t>WPF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C4DA4F-7810-47D7-B665-C17FDE0E5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79" y="1490064"/>
            <a:ext cx="9051721" cy="536793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 class </a:t>
            </a:r>
            <a:r>
              <a:rPr lang="en-US" dirty="0" err="1"/>
              <a:t>StudentViewModel</a:t>
            </a:r>
            <a:r>
              <a:rPr lang="en-US" dirty="0"/>
              <a:t> : </a:t>
            </a:r>
            <a:r>
              <a:rPr lang="en-US" dirty="0" err="1"/>
              <a:t>INotifyPropertyChanged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public string Name { get; set; }</a:t>
            </a:r>
          </a:p>
          <a:p>
            <a:pPr marL="0" indent="0">
              <a:buNone/>
            </a:pPr>
            <a:r>
              <a:rPr lang="en-US" dirty="0"/>
              <a:t>        public int Number { get; set;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private </a:t>
            </a:r>
            <a:r>
              <a:rPr lang="en-US" dirty="0" err="1"/>
              <a:t>readonly</a:t>
            </a:r>
            <a:r>
              <a:rPr lang="en-US" dirty="0"/>
              <a:t> </a:t>
            </a:r>
            <a:r>
              <a:rPr lang="en-US" dirty="0" err="1"/>
              <a:t>DelegateCommand</a:t>
            </a:r>
            <a:r>
              <a:rPr lang="en-US" dirty="0"/>
              <a:t> </a:t>
            </a:r>
            <a:r>
              <a:rPr lang="en-US" dirty="0" err="1"/>
              <a:t>findCommand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public </a:t>
            </a:r>
            <a:r>
              <a:rPr lang="en-US" dirty="0" err="1"/>
              <a:t>ICommand</a:t>
            </a:r>
            <a:r>
              <a:rPr lang="en-US" dirty="0"/>
              <a:t> </a:t>
            </a:r>
            <a:r>
              <a:rPr lang="en-US" b="1" dirty="0" err="1"/>
              <a:t>FindStudent</a:t>
            </a:r>
            <a:r>
              <a:rPr lang="en-US" dirty="0"/>
              <a:t> =&gt; </a:t>
            </a:r>
            <a:r>
              <a:rPr lang="en-US" b="1" dirty="0" err="1"/>
              <a:t>findCommand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public </a:t>
            </a:r>
            <a:r>
              <a:rPr lang="en-US" dirty="0" err="1"/>
              <a:t>StudentViewModel</a:t>
            </a:r>
            <a:r>
              <a:rPr lang="en-US" dirty="0"/>
              <a:t>()  { </a:t>
            </a:r>
            <a:r>
              <a:rPr lang="en-US" b="1" dirty="0" err="1"/>
              <a:t>findCommand</a:t>
            </a:r>
            <a:r>
              <a:rPr lang="en-US" dirty="0"/>
              <a:t> = new </a:t>
            </a:r>
            <a:r>
              <a:rPr lang="en-US" dirty="0" err="1"/>
              <a:t>DelegateCommand</a:t>
            </a:r>
            <a:r>
              <a:rPr lang="en-US" dirty="0"/>
              <a:t>(</a:t>
            </a:r>
            <a:r>
              <a:rPr lang="en-US" b="1" dirty="0" err="1"/>
              <a:t>SearchByNumber</a:t>
            </a:r>
            <a:r>
              <a:rPr lang="en-US" dirty="0"/>
              <a:t>);}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private void </a:t>
            </a:r>
            <a:r>
              <a:rPr lang="en-US" b="1" dirty="0" err="1"/>
              <a:t>SearchByNumber</a:t>
            </a:r>
            <a:r>
              <a:rPr lang="en-US" dirty="0"/>
              <a:t>(object </a:t>
            </a:r>
            <a:r>
              <a:rPr lang="en-US" dirty="0" err="1"/>
              <a:t>commandParameter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b="1" dirty="0"/>
              <a:t>Name =</a:t>
            </a:r>
            <a:r>
              <a:rPr lang="en-US" dirty="0"/>
              <a:t> "Student#"</a:t>
            </a:r>
            <a:r>
              <a:rPr lang="ru-RU" dirty="0"/>
              <a:t> </a:t>
            </a:r>
            <a:r>
              <a:rPr lang="en-US" dirty="0"/>
              <a:t>+</a:t>
            </a:r>
            <a:r>
              <a:rPr lang="ru-RU" dirty="0"/>
              <a:t> </a:t>
            </a:r>
            <a:r>
              <a:rPr lang="en-US" b="1" dirty="0"/>
              <a:t>Number</a:t>
            </a:r>
            <a:r>
              <a:rPr lang="en-US" dirty="0"/>
              <a:t>;</a:t>
            </a:r>
            <a:r>
              <a:rPr lang="ru-RU" dirty="0"/>
              <a:t> </a:t>
            </a:r>
            <a:r>
              <a:rPr lang="en-US" dirty="0"/>
              <a:t>//</a:t>
            </a:r>
            <a:r>
              <a:rPr lang="ru-RU" dirty="0"/>
              <a:t>здесь мог быть вызов Контроллера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b="1" dirty="0" err="1"/>
              <a:t>OnPropertyChanged</a:t>
            </a:r>
            <a:r>
              <a:rPr lang="en-US" b="1" dirty="0"/>
              <a:t>(</a:t>
            </a:r>
            <a:r>
              <a:rPr lang="en-US" b="1" dirty="0" err="1"/>
              <a:t>nameof</a:t>
            </a:r>
            <a:r>
              <a:rPr lang="en-US" b="1" dirty="0"/>
              <a:t>(Name));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public event </a:t>
            </a:r>
            <a:r>
              <a:rPr lang="en-US" dirty="0" err="1"/>
              <a:t>PropertyChangedEventHandler</a:t>
            </a:r>
            <a:r>
              <a:rPr lang="en-US" dirty="0"/>
              <a:t> </a:t>
            </a:r>
            <a:r>
              <a:rPr lang="en-US" dirty="0" err="1"/>
              <a:t>PropertyChanged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public void </a:t>
            </a:r>
            <a:r>
              <a:rPr lang="en-US" dirty="0" err="1"/>
              <a:t>OnPropertyChanged</a:t>
            </a:r>
            <a:r>
              <a:rPr lang="en-US" dirty="0"/>
              <a:t>(string </a:t>
            </a:r>
            <a:r>
              <a:rPr lang="en-US" dirty="0" err="1"/>
              <a:t>prName</a:t>
            </a:r>
            <a:r>
              <a:rPr lang="en-US" dirty="0"/>
              <a:t>) =&gt;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PropertyChanged</a:t>
            </a:r>
            <a:r>
              <a:rPr lang="en-US" dirty="0"/>
              <a:t>?.Invoke(this, new </a:t>
            </a:r>
            <a:r>
              <a:rPr lang="en-US" dirty="0" err="1"/>
              <a:t>PropertyChangedEventArgs</a:t>
            </a:r>
            <a:r>
              <a:rPr lang="en-US" dirty="0"/>
              <a:t>(</a:t>
            </a:r>
            <a:r>
              <a:rPr lang="en-US" dirty="0" err="1"/>
              <a:t>prName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8354861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Практическое применение </a:t>
            </a:r>
            <a:r>
              <a:rPr lang="en-US" dirty="0"/>
              <a:t>MVC/MVVM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MVC </a:t>
            </a:r>
            <a:endParaRPr lang="ru-RU" dirty="0"/>
          </a:p>
          <a:p>
            <a:pPr lvl="1"/>
            <a:r>
              <a:rPr lang="ru-RU" dirty="0"/>
              <a:t>Начинался в эру десктопов (</a:t>
            </a:r>
            <a:r>
              <a:rPr lang="en-US" dirty="0"/>
              <a:t>Smalltalk)</a:t>
            </a:r>
            <a:r>
              <a:rPr lang="ru-RU" dirty="0"/>
              <a:t>, особой популярности не получил из-за трудности стыковки с имевшимися фреймворками/библиотеками виджетов</a:t>
            </a:r>
          </a:p>
          <a:p>
            <a:pPr lvl="1"/>
            <a:r>
              <a:rPr lang="ru-RU" dirty="0"/>
              <a:t>«Выстрелил» в 2000х годах в привязке к Вебу – где эта архитектура очень красиво легла на </a:t>
            </a:r>
            <a:r>
              <a:rPr lang="en-US" dirty="0"/>
              <a:t>HTTP-</a:t>
            </a:r>
            <a:r>
              <a:rPr lang="ru-RU" dirty="0"/>
              <a:t>протокол (</a:t>
            </a:r>
            <a:r>
              <a:rPr lang="en-US" dirty="0"/>
              <a:t>stateless)</a:t>
            </a:r>
            <a:endParaRPr lang="ru-RU" dirty="0"/>
          </a:p>
          <a:p>
            <a:r>
              <a:rPr lang="en-US" dirty="0"/>
              <a:t>MVVM</a:t>
            </a:r>
          </a:p>
          <a:p>
            <a:pPr lvl="1"/>
            <a:r>
              <a:rPr lang="ru-RU" dirty="0"/>
              <a:t>Начинался в десктопе, и продолжает там существовать</a:t>
            </a:r>
            <a:r>
              <a:rPr lang="en-US" dirty="0"/>
              <a:t> (WPF)</a:t>
            </a:r>
            <a:endParaRPr lang="ru-RU" dirty="0"/>
          </a:p>
          <a:p>
            <a:pPr lvl="1"/>
            <a:r>
              <a:rPr lang="ru-RU" dirty="0"/>
              <a:t>Получил «второе дыхание» в 2010х в привязке к сложным веб-приложениям с развитой логикой на клиентской стороне (</a:t>
            </a:r>
            <a:r>
              <a:rPr lang="en-US" dirty="0"/>
              <a:t>SPA, Single-Page Applications)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6547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6C0B85-E9FF-48EA-99C1-E0F6F5A1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Классическая трехуровневая архитектура - резюме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1AB306-5797-4A24-82D2-C73233451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Модель предметной области, состоящая из набора сущностей (</a:t>
            </a:r>
            <a:r>
              <a:rPr lang="en-US" dirty="0"/>
              <a:t>DTO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ru-RU" dirty="0"/>
              <a:t>хранящихся в контейнерах в памяти – проходит через все слои.</a:t>
            </a:r>
          </a:p>
          <a:p>
            <a:pPr lvl="1"/>
            <a:r>
              <a:rPr lang="ru-RU" dirty="0"/>
              <a:t>Слой представления – реализует интерфейс системы, позволяет пользователю (человеку или другой системе) получать информацию о состоянии модели и отдавать команды на модификацию этого состояния контроллерам бизнес-логики.</a:t>
            </a:r>
          </a:p>
          <a:p>
            <a:pPr lvl="1"/>
            <a:r>
              <a:rPr lang="ru-RU" dirty="0"/>
              <a:t>Слой бизнес-логики – содержит контроллеры, по команде от слоя представления модифицирующие состояние модели.</a:t>
            </a:r>
            <a:endParaRPr lang="en-US" dirty="0"/>
          </a:p>
          <a:p>
            <a:pPr lvl="1"/>
            <a:r>
              <a:rPr lang="ru-RU" dirty="0"/>
              <a:t>Слой логики доступа к данным – обеспечивает </a:t>
            </a:r>
            <a:r>
              <a:rPr lang="ru-RU" dirty="0" err="1"/>
              <a:t>персистентность</a:t>
            </a:r>
            <a:r>
              <a:rPr lang="ru-RU" dirty="0"/>
              <a:t> сущностей (загрузку/сохранение в постоянное хранилище)	</a:t>
            </a:r>
          </a:p>
        </p:txBody>
      </p:sp>
    </p:spTree>
    <p:extLst>
      <p:ext uri="{BB962C8B-B14F-4D97-AF65-F5344CB8AC3E}">
        <p14:creationId xmlns:p14="http://schemas.microsoft.com/office/powerpoint/2010/main" val="2525642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6C0B85-E9FF-48EA-99C1-E0F6F5A1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Классическая трехуровневая архитектура - сценарий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1AB306-5797-4A24-82D2-C73233451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Классическая архитектура подразумевает работу с сущностью как единым целым в </a:t>
            </a:r>
            <a:r>
              <a:rPr lang="en-US" dirty="0"/>
              <a:t>CRUD-</a:t>
            </a:r>
            <a:r>
              <a:rPr lang="ru-RU" dirty="0"/>
              <a:t>стиле</a:t>
            </a:r>
          </a:p>
          <a:p>
            <a:r>
              <a:rPr lang="ru-RU" dirty="0"/>
              <a:t>Типовой сценарий от лица слоя бизнес-логики:</a:t>
            </a:r>
          </a:p>
          <a:p>
            <a:pPr lvl="1"/>
            <a:r>
              <a:rPr lang="ru-RU" dirty="0"/>
              <a:t>Получить от пользователя через слой представления команду на загрузку сущности</a:t>
            </a:r>
          </a:p>
          <a:p>
            <a:pPr lvl="1"/>
            <a:r>
              <a:rPr lang="ru-RU" dirty="0"/>
              <a:t>Найди и загрузить ее из базы через слой доступа к данным</a:t>
            </a:r>
          </a:p>
          <a:p>
            <a:pPr lvl="1"/>
            <a:r>
              <a:rPr lang="ru-RU" dirty="0"/>
              <a:t>Поместить ее во временное хранилище в  модели (контейнер </a:t>
            </a:r>
            <a:r>
              <a:rPr lang="en-US" dirty="0"/>
              <a:t>c DTO)</a:t>
            </a:r>
            <a:endParaRPr lang="ru-RU" dirty="0"/>
          </a:p>
          <a:p>
            <a:pPr lvl="1"/>
            <a:r>
              <a:rPr lang="ru-RU" dirty="0"/>
              <a:t>Передать на слой представления для выдачи пользователю («отрисовки»)</a:t>
            </a:r>
          </a:p>
          <a:p>
            <a:pPr lvl="1"/>
            <a:r>
              <a:rPr lang="ru-RU" dirty="0"/>
              <a:t>Получить от пользователя через слой представления новые (отредактированные) данные сущности, изменить модель в соответствии с ними</a:t>
            </a:r>
          </a:p>
          <a:p>
            <a:pPr lvl="1"/>
            <a:r>
              <a:rPr lang="ru-RU" dirty="0"/>
              <a:t>Получить от пользователя через слой представления команду сохранения изменений в постоянном хранилище</a:t>
            </a:r>
          </a:p>
          <a:p>
            <a:pPr lvl="1"/>
            <a:r>
              <a:rPr lang="ru-RU" dirty="0"/>
              <a:t>Передать измененную сущность слою доступа к данным для сохранения</a:t>
            </a:r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4921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80CEC8-4792-47FC-AB7B-9A19FFA80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и бизнес-логика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73C1E0-01BD-471F-B0C8-AB5447A97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8799"/>
            <a:ext cx="7886700" cy="4420999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ОО-программа представляет собой </a:t>
            </a:r>
            <a:r>
              <a:rPr lang="ru-RU" b="1" dirty="0"/>
              <a:t>модель</a:t>
            </a:r>
            <a:r>
              <a:rPr lang="ru-RU" dirty="0"/>
              <a:t> предметной области, составленную из набора объектов</a:t>
            </a:r>
          </a:p>
          <a:p>
            <a:pPr lvl="1"/>
            <a:r>
              <a:rPr lang="ru-RU" dirty="0"/>
              <a:t>Каждый объект призван моделировать реальную </a:t>
            </a:r>
            <a:r>
              <a:rPr lang="ru-RU" b="1" dirty="0"/>
              <a:t>сущность</a:t>
            </a:r>
            <a:r>
              <a:rPr lang="ru-RU" dirty="0"/>
              <a:t> моделируемого мира, ее свойства и поведение</a:t>
            </a:r>
          </a:p>
          <a:p>
            <a:pPr lvl="1"/>
            <a:r>
              <a:rPr lang="ru-RU" dirty="0"/>
              <a:t>Модель объединяет объекты и организует их взаимодействие</a:t>
            </a:r>
          </a:p>
          <a:p>
            <a:r>
              <a:rPr lang="ru-RU" dirty="0"/>
              <a:t>Классический ОО-подход говорит о том, что данные и логика работы с ними должны быть объединены (инкапсулированы) в одном объекте</a:t>
            </a:r>
          </a:p>
          <a:p>
            <a:r>
              <a:rPr lang="ru-RU" dirty="0"/>
              <a:t>На практике это не всегда удобно:</a:t>
            </a:r>
          </a:p>
          <a:p>
            <a:pPr lvl="1"/>
            <a:r>
              <a:rPr lang="ru-RU" dirty="0"/>
              <a:t>часть логики работы с данными может сильно видоизменяться в течении жизненного цикла системы </a:t>
            </a:r>
          </a:p>
          <a:p>
            <a:pPr lvl="2"/>
            <a:r>
              <a:rPr lang="ru-RU" dirty="0"/>
              <a:t>Вспоминаем мотивацию паттернов Стратегия, Посетитель и т.д.</a:t>
            </a:r>
          </a:p>
          <a:p>
            <a:pPr lvl="1"/>
            <a:r>
              <a:rPr lang="ru-RU" dirty="0"/>
              <a:t>часть логики может оказаться невозможным привязать к какой-либо моделируемой сущности (</a:t>
            </a:r>
            <a:r>
              <a:rPr lang="ru-RU" dirty="0" err="1"/>
              <a:t>актор</a:t>
            </a:r>
            <a:r>
              <a:rPr lang="ru-RU" dirty="0"/>
              <a:t> может оказаться вне границ моделируемой системы)</a:t>
            </a:r>
          </a:p>
          <a:p>
            <a:pPr lvl="2"/>
            <a:r>
              <a:rPr lang="ru-RU" dirty="0"/>
              <a:t>Вспоминаем принцип </a:t>
            </a:r>
            <a:r>
              <a:rPr lang="en-US" dirty="0"/>
              <a:t>GRASP </a:t>
            </a:r>
            <a:r>
              <a:rPr lang="ru-RU" dirty="0"/>
              <a:t>«Чистая выдумка»</a:t>
            </a:r>
          </a:p>
          <a:p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38063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2A21EE-00A9-405B-83CA-8AE5FC1D1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986" y="0"/>
            <a:ext cx="7886700" cy="1325563"/>
          </a:xfrm>
        </p:spPr>
        <p:txBody>
          <a:bodyPr/>
          <a:lstStyle/>
          <a:p>
            <a:r>
              <a:rPr lang="ru-RU" dirty="0"/>
              <a:t>Развитие слоистой архитектуры</a:t>
            </a:r>
            <a:endParaRPr 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F2C10A0D-A0A9-4A60-84FC-A5FCDBF568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73" y="1718352"/>
            <a:ext cx="1381824" cy="423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5B27B8B6-3082-491B-9A1F-638AEC33C981}"/>
              </a:ext>
            </a:extLst>
          </p:cNvPr>
          <p:cNvSpPr txBox="1">
            <a:spLocks/>
          </p:cNvSpPr>
          <p:nvPr/>
        </p:nvSpPr>
        <p:spPr>
          <a:xfrm>
            <a:off x="2378278" y="1216404"/>
            <a:ext cx="4454555" cy="564159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Данная архитектура </a:t>
            </a:r>
            <a:r>
              <a:rPr lang="ru-RU" b="1" dirty="0" err="1"/>
              <a:t>датацентрична</a:t>
            </a:r>
            <a:endParaRPr lang="ru-RU" b="1" dirty="0"/>
          </a:p>
          <a:p>
            <a:pPr lvl="1"/>
            <a:r>
              <a:rPr lang="ru-RU" dirty="0"/>
              <a:t>В основе – единое хранилище данных</a:t>
            </a:r>
          </a:p>
          <a:p>
            <a:pPr lvl="1"/>
            <a:r>
              <a:rPr lang="ru-RU" dirty="0"/>
              <a:t>Все слои зависят от структуры данных </a:t>
            </a:r>
          </a:p>
          <a:p>
            <a:pPr lvl="1"/>
            <a:r>
              <a:rPr lang="ru-RU" dirty="0"/>
              <a:t>Наследие ранней </a:t>
            </a:r>
            <a:r>
              <a:rPr lang="ru-RU" b="1" dirty="0"/>
              <a:t>клиент-серверной</a:t>
            </a:r>
            <a:r>
              <a:rPr lang="ru-RU" dirty="0"/>
              <a:t> архитектуры, где сервер БД, зачастую, был единственной точкой объединения системы («толстые клиенты»)</a:t>
            </a:r>
          </a:p>
          <a:p>
            <a:r>
              <a:rPr lang="ru-RU" dirty="0"/>
              <a:t>Для современных систем более характерен </a:t>
            </a:r>
            <a:r>
              <a:rPr lang="ru-RU" b="1" dirty="0" err="1"/>
              <a:t>доменоцентричный</a:t>
            </a:r>
            <a:r>
              <a:rPr lang="ru-RU" b="1" dirty="0"/>
              <a:t> </a:t>
            </a:r>
            <a:r>
              <a:rPr lang="ru-RU" dirty="0"/>
              <a:t>подход</a:t>
            </a:r>
          </a:p>
          <a:p>
            <a:pPr lvl="1"/>
            <a:r>
              <a:rPr lang="ru-RU" dirty="0"/>
              <a:t>В основе – доменная модель (модель предметной области).</a:t>
            </a:r>
          </a:p>
          <a:p>
            <a:pPr lvl="1"/>
            <a:r>
              <a:rPr lang="ru-RU" dirty="0"/>
              <a:t>Все слои зависят от модели, в т.ч. хранение данных – такой же обслуживающий процесс как и их визуализация. </a:t>
            </a:r>
          </a:p>
          <a:p>
            <a:pPr lvl="1"/>
            <a:r>
              <a:rPr lang="ru-RU" dirty="0"/>
              <a:t>Характерная черта </a:t>
            </a:r>
            <a:r>
              <a:rPr lang="ru-RU" b="1" dirty="0" err="1"/>
              <a:t>микросервисной</a:t>
            </a:r>
            <a:r>
              <a:rPr lang="ru-RU" dirty="0"/>
              <a:t> архитектуры – отдельные хранилища для каждого </a:t>
            </a:r>
            <a:r>
              <a:rPr lang="ru-RU" dirty="0" err="1"/>
              <a:t>микросервиса</a:t>
            </a:r>
            <a:r>
              <a:rPr lang="ru-RU" dirty="0"/>
              <a:t>.</a:t>
            </a:r>
          </a:p>
          <a:p>
            <a:r>
              <a:rPr lang="ru-RU" dirty="0"/>
              <a:t>Принцип инверсии зависимостей </a:t>
            </a:r>
            <a:r>
              <a:rPr lang="en-US" dirty="0"/>
              <a:t>SOLID</a:t>
            </a:r>
          </a:p>
          <a:p>
            <a:pPr lvl="1"/>
            <a:r>
              <a:rPr lang="ru-RU" dirty="0"/>
              <a:t>Абстракции не должны зависеть от деталей. Детали должны зависеть от абстракций</a:t>
            </a:r>
          </a:p>
        </p:txBody>
      </p:sp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76280DC6-D70F-41EF-B074-501CDA239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113" y="1718351"/>
            <a:ext cx="1381824" cy="423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3755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456FAB-6C89-4CDD-B29A-5EF4AA9B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Луковая архитектура</a:t>
            </a:r>
            <a:endParaRPr lang="en-US" dirty="0"/>
          </a:p>
        </p:txBody>
      </p:sp>
      <p:pic>
        <p:nvPicPr>
          <p:cNvPr id="2050" name="Picture 2" descr="https://dzone.com/storage/temp/4436217-kolka.png">
            <a:extLst>
              <a:ext uri="{FF2B5EF4-FFF2-40B4-BE49-F238E27FC236}">
                <a16:creationId xmlns:a16="http://schemas.microsoft.com/office/drawing/2014/main" id="{86B6BB8A-F082-4C8E-B21C-B2939731B8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690689"/>
            <a:ext cx="4408107" cy="440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F607D4F7-A3C8-4183-B389-55BFBA22929C}"/>
              </a:ext>
            </a:extLst>
          </p:cNvPr>
          <p:cNvSpPr txBox="1">
            <a:spLocks/>
          </p:cNvSpPr>
          <p:nvPr/>
        </p:nvSpPr>
        <p:spPr>
          <a:xfrm>
            <a:off x="5327009" y="1522398"/>
            <a:ext cx="3188341" cy="4970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Ядро системы:</a:t>
            </a:r>
          </a:p>
          <a:p>
            <a:pPr lvl="1"/>
            <a:r>
              <a:rPr lang="ru-RU" b="1" dirty="0"/>
              <a:t>Доменная модель </a:t>
            </a:r>
            <a:r>
              <a:rPr lang="ru-RU" dirty="0"/>
              <a:t>– сущности предметной области</a:t>
            </a:r>
          </a:p>
          <a:p>
            <a:pPr lvl="1"/>
            <a:r>
              <a:rPr lang="ru-RU" b="1" dirty="0"/>
              <a:t>Доменные сервисы</a:t>
            </a:r>
            <a:r>
              <a:rPr lang="ru-RU" dirty="0"/>
              <a:t> – общая для всей предметной области логика</a:t>
            </a:r>
          </a:p>
          <a:p>
            <a:pPr lvl="1"/>
            <a:r>
              <a:rPr lang="ru-RU" b="1" dirty="0"/>
              <a:t>Сервисы приложения </a:t>
            </a:r>
            <a:r>
              <a:rPr lang="ru-RU" dirty="0"/>
              <a:t>– специфичная для данного приложения логика</a:t>
            </a:r>
          </a:p>
          <a:p>
            <a:r>
              <a:rPr lang="ru-RU" dirty="0"/>
              <a:t>Внешние модули:</a:t>
            </a:r>
          </a:p>
          <a:p>
            <a:pPr lvl="1"/>
            <a:r>
              <a:rPr lang="ru-RU" b="1" dirty="0"/>
              <a:t>Интерфейс пользователя </a:t>
            </a:r>
          </a:p>
          <a:p>
            <a:pPr lvl="1"/>
            <a:r>
              <a:rPr lang="ru-RU" b="1" dirty="0"/>
              <a:t>Тесты</a:t>
            </a:r>
          </a:p>
          <a:p>
            <a:pPr lvl="1"/>
            <a:r>
              <a:rPr lang="ru-RU" b="1" dirty="0"/>
              <a:t>Инфраструктура</a:t>
            </a:r>
            <a:r>
              <a:rPr lang="ru-RU" dirty="0"/>
              <a:t> – хранение данных, передача по сети другим системам и т.п.</a:t>
            </a:r>
          </a:p>
        </p:txBody>
      </p:sp>
    </p:spTree>
    <p:extLst>
      <p:ext uri="{BB962C8B-B14F-4D97-AF65-F5344CB8AC3E}">
        <p14:creationId xmlns:p14="http://schemas.microsoft.com/office/powerpoint/2010/main" val="803993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6C9CCE-0FAC-4D3B-B2ED-FB623C1F0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ru-RU" dirty="0"/>
              <a:t>Разновидности</a:t>
            </a:r>
            <a:endParaRPr lang="en-US" dirty="0"/>
          </a:p>
        </p:txBody>
      </p:sp>
      <p:pic>
        <p:nvPicPr>
          <p:cNvPr id="3076" name="Picture 4" descr="Image result for Ð¿Ð¾ÑÑÑ Ð¸ Ð°Ð´Ð°Ð¿ÑÐµÑÑ Ð°ÑÑÐ¸ÑÐµÐºÑÑÑÐ°">
            <a:extLst>
              <a:ext uri="{FF2B5EF4-FFF2-40B4-BE49-F238E27FC236}">
                <a16:creationId xmlns:a16="http://schemas.microsoft.com/office/drawing/2014/main" id="{D1C56430-7AA4-48A6-BC4F-4500DDAA3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48" y="3879910"/>
            <a:ext cx="4054826" cy="297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habrastorage.org/getpro/habr/post_images/555/df4/f82/555df4f8233440e12b0b347799ce0041.jpg">
            <a:extLst>
              <a:ext uri="{FF2B5EF4-FFF2-40B4-BE49-F238E27FC236}">
                <a16:creationId xmlns:a16="http://schemas.microsoft.com/office/drawing/2014/main" id="{83D010F5-1DAD-4A90-AB56-8AAE04C15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079" y="2076531"/>
            <a:ext cx="4694055" cy="350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DB232D8-7D36-4321-8F03-512893002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807" y="1276031"/>
            <a:ext cx="3714707" cy="260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761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C292D9-20A5-4B33-B4E5-B7C27A1FA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 и минусы доменного подхода (</a:t>
            </a:r>
            <a:r>
              <a:rPr lang="en-US" dirty="0"/>
              <a:t>DDD </a:t>
            </a:r>
            <a:r>
              <a:rPr lang="ru-RU" dirty="0"/>
              <a:t>т.д.)</a:t>
            </a:r>
            <a:endParaRPr lang="en-US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1EFEFA4-4992-43E8-B584-E054A7CD6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Плюсы</a:t>
            </a:r>
          </a:p>
          <a:p>
            <a:pPr lvl="1"/>
            <a:r>
              <a:rPr lang="ru-RU" dirty="0"/>
              <a:t>Не всегда оправдано выставление наружу полного набора сущностей и примитивных операций (CRUD) над ними</a:t>
            </a:r>
          </a:p>
          <a:p>
            <a:pPr lvl="2"/>
            <a:r>
              <a:rPr lang="ru-RU" dirty="0"/>
              <a:t>Сущности могут быть чересчур сложными или не все их свойства могут быть сделаны доступными внешнему клиенту</a:t>
            </a:r>
          </a:p>
          <a:p>
            <a:pPr lvl="2"/>
            <a:r>
              <a:rPr lang="ru-RU" dirty="0"/>
              <a:t>Бизнес-сценарий может требовать сложного транзакционного взаимодействия над множеством различных сущностей, и выносить его на какой-то внешний уровень было бы вредно. </a:t>
            </a:r>
          </a:p>
          <a:p>
            <a:pPr lvl="1"/>
            <a:r>
              <a:rPr lang="ru-RU" dirty="0"/>
              <a:t>Адекватная доменная модель может позволить легко и гибко реализовывать любые бизнес сценарии прозрачным и понятным способом. В теории</a:t>
            </a:r>
          </a:p>
          <a:p>
            <a:r>
              <a:rPr lang="ru-RU" dirty="0"/>
              <a:t>Минусы</a:t>
            </a:r>
          </a:p>
          <a:p>
            <a:pPr lvl="1"/>
            <a:r>
              <a:rPr lang="ru-RU" dirty="0"/>
              <a:t>Сложно, дорого, долго. ОЧЕНЬ. Экономическая эффективность под большим вопросом. </a:t>
            </a:r>
          </a:p>
          <a:p>
            <a:pPr lvl="1"/>
            <a:r>
              <a:rPr lang="ru-RU" dirty="0"/>
              <a:t>Масштабирование – требует дополнительных усилий.</a:t>
            </a:r>
          </a:p>
          <a:p>
            <a:pPr lvl="1"/>
            <a:r>
              <a:rPr lang="ru-RU" dirty="0"/>
              <a:t>Попытка загнать все сценарии использования в одну доменную модель обычно терпит фиаско</a:t>
            </a:r>
          </a:p>
          <a:p>
            <a:pPr lvl="2"/>
            <a:r>
              <a:rPr lang="ru-RU" dirty="0"/>
              <a:t>Пример из жизни – построение отчетности, используя классический репозиторий –&gt; </a:t>
            </a:r>
            <a:r>
              <a:rPr lang="ru-RU" dirty="0" err="1"/>
              <a:t>Java</a:t>
            </a:r>
            <a:r>
              <a:rPr lang="ru-RU" dirty="0"/>
              <a:t> OOM.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166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CQRS (Command and Query Responsibility Segregation)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2975"/>
          </a:xfrm>
        </p:spPr>
        <p:txBody>
          <a:bodyPr>
            <a:normAutofit fontScale="925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lang="ru-RU" dirty="0"/>
              <a:t>Контекст</a:t>
            </a:r>
          </a:p>
          <a:p>
            <a:pPr marL="685800" lvl="2">
              <a:spcBef>
                <a:spcPts val="1000"/>
              </a:spcBef>
            </a:pPr>
            <a:r>
              <a:rPr lang="ru-RU" dirty="0"/>
              <a:t>Необходимо реализовать работу с сущностями системы не напрямую, а через механизм доменной модели и сервисов, реализующих сложную бизнес-логику, при этом не ухудшая производительность простых сценариев (поиск, отчетность) и сохраняя легкость масштабирования. </a:t>
            </a:r>
          </a:p>
          <a:p>
            <a:pPr marL="228600" lvl="1">
              <a:spcBef>
                <a:spcPts val="1000"/>
              </a:spcBef>
            </a:pPr>
            <a:r>
              <a:rPr lang="ru-RU" dirty="0"/>
              <a:t>Задача</a:t>
            </a:r>
          </a:p>
          <a:p>
            <a:pPr marL="685800" lvl="2">
              <a:spcBef>
                <a:spcPts val="1000"/>
              </a:spcBef>
            </a:pPr>
            <a:r>
              <a:rPr lang="ru-RU" dirty="0"/>
              <a:t>Как организовать простой, понятный и непротиворечивый интерфейс (как пользовательский, так и межкомпонентный) для работы со сложными сценариями использования системы?</a:t>
            </a:r>
          </a:p>
          <a:p>
            <a:pPr marL="342900" lvl="1" indent="-342900">
              <a:spcBef>
                <a:spcPts val="1000"/>
              </a:spcBef>
            </a:pPr>
            <a:r>
              <a:rPr lang="ru-RU" dirty="0"/>
              <a:t>Решение</a:t>
            </a:r>
          </a:p>
          <a:p>
            <a:pPr marL="800100" lvl="2" indent="-342900">
              <a:spcBef>
                <a:spcPts val="1000"/>
              </a:spcBef>
            </a:pPr>
            <a:r>
              <a:rPr lang="ru-RU" dirty="0"/>
              <a:t>Паттерн </a:t>
            </a:r>
            <a:r>
              <a:rPr lang="en-US" dirty="0"/>
              <a:t>CQRS </a:t>
            </a:r>
            <a:r>
              <a:rPr lang="ru-RU" dirty="0"/>
              <a:t>предоставляет </a:t>
            </a:r>
            <a:r>
              <a:rPr lang="ru-RU" b="1" dirty="0"/>
              <a:t>отдельные интерфейсы </a:t>
            </a:r>
            <a:r>
              <a:rPr lang="ru-RU" dirty="0"/>
              <a:t>для реализации операций </a:t>
            </a:r>
            <a:r>
              <a:rPr lang="ru-RU" b="1" dirty="0"/>
              <a:t>чтения </a:t>
            </a:r>
            <a:r>
              <a:rPr lang="ru-RU" dirty="0"/>
              <a:t>и </a:t>
            </a:r>
            <a:r>
              <a:rPr lang="ru-RU" b="1" dirty="0"/>
              <a:t>записи</a:t>
            </a:r>
          </a:p>
          <a:p>
            <a:pPr marL="800100" lvl="2" indent="-342900">
              <a:spcBef>
                <a:spcPts val="1000"/>
              </a:spcBef>
            </a:pPr>
            <a:r>
              <a:rPr lang="ru-RU" dirty="0"/>
              <a:t>Это позволяет разделить сущности для этих операций – не обязательно везде использовать полные сущности</a:t>
            </a:r>
          </a:p>
          <a:p>
            <a:pPr marL="800100" lvl="2" indent="-342900">
              <a:spcBef>
                <a:spcPts val="1000"/>
              </a:spcBef>
            </a:pPr>
            <a:r>
              <a:rPr lang="ru-RU" dirty="0"/>
              <a:t>Команды позволяют реализовать сложные операции для реализации целых бизнес-сценариев</a:t>
            </a:r>
          </a:p>
          <a:p>
            <a:pPr marL="685800" lvl="2">
              <a:spcBef>
                <a:spcPts val="1000"/>
              </a:spcBef>
            </a:pP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896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CQRS (Command and Query Responsibility Segregation)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2975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Элементы</a:t>
            </a:r>
          </a:p>
          <a:p>
            <a:pPr lvl="1"/>
            <a:r>
              <a:rPr lang="ru-RU" b="1" dirty="0"/>
              <a:t>Команды</a:t>
            </a:r>
            <a:r>
              <a:rPr lang="ru-RU" dirty="0"/>
              <a:t> – операции обновления данных</a:t>
            </a:r>
          </a:p>
          <a:p>
            <a:pPr lvl="1"/>
            <a:r>
              <a:rPr lang="ru-RU" b="1" dirty="0"/>
              <a:t>Запросы</a:t>
            </a:r>
            <a:r>
              <a:rPr lang="ru-RU" dirty="0"/>
              <a:t> – операции считывания данных </a:t>
            </a:r>
          </a:p>
          <a:p>
            <a:r>
              <a:rPr lang="ru-RU" dirty="0"/>
              <a:t>Ограничения</a:t>
            </a:r>
          </a:p>
          <a:p>
            <a:pPr lvl="1"/>
            <a:r>
              <a:rPr lang="ru-RU" dirty="0"/>
              <a:t>Запросы не могут менять данные, а лишь считывают состояние</a:t>
            </a:r>
          </a:p>
          <a:p>
            <a:pPr lvl="1"/>
            <a:r>
              <a:rPr lang="ru-RU" dirty="0"/>
              <a:t>Команды не получают информацию о состоянии, а только меняют данные</a:t>
            </a:r>
          </a:p>
          <a:p>
            <a:r>
              <a:rPr lang="ru-RU" dirty="0"/>
              <a:t>Трудности</a:t>
            </a:r>
          </a:p>
          <a:p>
            <a:pPr lvl="1"/>
            <a:r>
              <a:rPr lang="ru-RU" dirty="0"/>
              <a:t>Гораздо сложнее в реализации, чем классический </a:t>
            </a:r>
            <a:r>
              <a:rPr lang="en-US" dirty="0"/>
              <a:t>CRUD</a:t>
            </a:r>
          </a:p>
          <a:p>
            <a:pPr lvl="1"/>
            <a:r>
              <a:rPr lang="ru-RU" dirty="0"/>
              <a:t>Есть ряд (успешно решаемых) сложностей с распараллеливанием</a:t>
            </a:r>
          </a:p>
          <a:p>
            <a:pPr lvl="1"/>
            <a:r>
              <a:rPr lang="ru-RU" dirty="0"/>
              <a:t>При разделении хранилищ чтения и записи возникает задача обеспечения их </a:t>
            </a:r>
            <a:r>
              <a:rPr lang="ru-RU" dirty="0" err="1"/>
              <a:t>консистентности</a:t>
            </a:r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1649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B77498-9632-45C8-B362-702F6093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ответственностей</a:t>
            </a:r>
            <a:endParaRPr lang="en-US" dirty="0"/>
          </a:p>
        </p:txBody>
      </p:sp>
      <p:pic>
        <p:nvPicPr>
          <p:cNvPr id="4098" name="Picture 2" descr="https://habrastorage.org/files/c34/399/d5a/c34399d5a21b481788efa1330e010242.png">
            <a:extLst>
              <a:ext uri="{FF2B5EF4-FFF2-40B4-BE49-F238E27FC236}">
                <a16:creationId xmlns:a16="http://schemas.microsoft.com/office/drawing/2014/main" id="{10517291-10DA-4C94-A0C6-E1F2A448AD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624" y="1778835"/>
            <a:ext cx="6853805" cy="457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8338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Классика </a:t>
            </a:r>
            <a:r>
              <a:rPr lang="en-US" dirty="0"/>
              <a:t>vs</a:t>
            </a:r>
            <a:r>
              <a:rPr lang="ru-RU" dirty="0"/>
              <a:t> </a:t>
            </a:r>
            <a:r>
              <a:rPr lang="en-US" dirty="0"/>
              <a:t>CQRS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92" y="1408642"/>
            <a:ext cx="3324225" cy="1905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458" y="1408642"/>
            <a:ext cx="5010150" cy="26860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433" y="4408487"/>
            <a:ext cx="59721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517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Разница между </a:t>
            </a:r>
            <a:r>
              <a:rPr lang="en-US" dirty="0"/>
              <a:t>CRUD</a:t>
            </a:r>
            <a:r>
              <a:rPr lang="ru-RU" dirty="0"/>
              <a:t> и </a:t>
            </a:r>
            <a:r>
              <a:rPr lang="en-US" dirty="0"/>
              <a:t>CQRS </a:t>
            </a:r>
            <a:r>
              <a:rPr lang="ru-RU" dirty="0"/>
              <a:t>на примере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Сценарий:</a:t>
            </a:r>
          </a:p>
          <a:p>
            <a:pPr lvl="1"/>
            <a:r>
              <a:rPr lang="ru-RU" dirty="0"/>
              <a:t>Система управления кадрами</a:t>
            </a:r>
          </a:p>
          <a:p>
            <a:pPr lvl="1"/>
            <a:r>
              <a:rPr lang="ru-RU" dirty="0"/>
              <a:t>Нужно увеличить оклад Василия </a:t>
            </a:r>
            <a:r>
              <a:rPr lang="ru-RU" dirty="0" err="1"/>
              <a:t>Пупкина</a:t>
            </a:r>
            <a:r>
              <a:rPr lang="ru-RU" dirty="0"/>
              <a:t> на 5 000 р.</a:t>
            </a:r>
            <a:endParaRPr lang="en-US" dirty="0"/>
          </a:p>
          <a:p>
            <a:r>
              <a:rPr lang="en-US" dirty="0"/>
              <a:t>CRUD-</a:t>
            </a:r>
            <a:r>
              <a:rPr lang="ru-RU" dirty="0"/>
              <a:t>подход</a:t>
            </a:r>
          </a:p>
          <a:p>
            <a:pPr lvl="1"/>
            <a:r>
              <a:rPr lang="ru-RU" dirty="0"/>
              <a:t>Найти по имени </a:t>
            </a:r>
            <a:r>
              <a:rPr lang="en-US" dirty="0"/>
              <a:t>ID</a:t>
            </a:r>
            <a:r>
              <a:rPr lang="ru-RU" dirty="0"/>
              <a:t> записи Василия </a:t>
            </a:r>
            <a:r>
              <a:rPr lang="ru-RU" dirty="0" err="1"/>
              <a:t>Пупкина</a:t>
            </a:r>
            <a:endParaRPr lang="ru-RU" dirty="0"/>
          </a:p>
          <a:p>
            <a:pPr lvl="1"/>
            <a:r>
              <a:rPr lang="ru-RU" dirty="0"/>
              <a:t>Считать запись по </a:t>
            </a:r>
            <a:r>
              <a:rPr lang="en-US" dirty="0"/>
              <a:t>ID</a:t>
            </a:r>
          </a:p>
          <a:p>
            <a:pPr lvl="1"/>
            <a:r>
              <a:rPr lang="ru-RU" dirty="0"/>
              <a:t>Модифицировать запись</a:t>
            </a:r>
          </a:p>
          <a:p>
            <a:pPr lvl="1"/>
            <a:r>
              <a:rPr lang="ru-RU" dirty="0"/>
              <a:t>Сохранить запись</a:t>
            </a:r>
          </a:p>
          <a:p>
            <a:r>
              <a:rPr lang="en-US" dirty="0"/>
              <a:t>CQRS</a:t>
            </a:r>
            <a:r>
              <a:rPr lang="ru-RU" dirty="0"/>
              <a:t>-подход</a:t>
            </a:r>
          </a:p>
          <a:p>
            <a:pPr lvl="1"/>
            <a:r>
              <a:rPr lang="ru-RU" dirty="0"/>
              <a:t>Найти по имени </a:t>
            </a:r>
            <a:r>
              <a:rPr lang="en-US" dirty="0"/>
              <a:t>ID</a:t>
            </a:r>
            <a:r>
              <a:rPr lang="ru-RU" dirty="0"/>
              <a:t> записи Василия </a:t>
            </a:r>
            <a:r>
              <a:rPr lang="ru-RU" dirty="0" err="1"/>
              <a:t>Пупкина</a:t>
            </a:r>
            <a:endParaRPr lang="ru-RU" dirty="0"/>
          </a:p>
          <a:p>
            <a:pPr lvl="1"/>
            <a:r>
              <a:rPr lang="ru-RU" dirty="0"/>
              <a:t>Вызвать специальный метод изменения оклада для </a:t>
            </a:r>
            <a:r>
              <a:rPr lang="en-US" dirty="0"/>
              <a:t>ID </a:t>
            </a:r>
            <a:r>
              <a:rPr lang="ru-RU" dirty="0"/>
              <a:t>и передать ему параметром величину изменения, и с какой даты внести изменения.</a:t>
            </a:r>
          </a:p>
          <a:p>
            <a:pPr lvl="2"/>
            <a:r>
              <a:rPr lang="ru-RU" dirty="0"/>
              <a:t>Данный метод не просто поменяет величину оклада в БД, но и выполнит все связанные в этим изменением перерасчеты, требуемые законодательством и правилами бухучета.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519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2F4A6-74AC-43D5-AC37-CE2F7FF2A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80" y="365126"/>
            <a:ext cx="8590326" cy="1325563"/>
          </a:xfrm>
        </p:spPr>
        <p:txBody>
          <a:bodyPr/>
          <a:lstStyle/>
          <a:p>
            <a:r>
              <a:rPr lang="en-US" dirty="0"/>
              <a:t>CQRS </a:t>
            </a:r>
            <a:r>
              <a:rPr lang="ru-RU" dirty="0"/>
              <a:t>с раздельными хранилищами</a:t>
            </a:r>
            <a:endParaRPr lang="en-US" dirty="0"/>
          </a:p>
        </p:txBody>
      </p:sp>
      <p:pic>
        <p:nvPicPr>
          <p:cNvPr id="5122" name="Picture 2" descr="https://habrastorage.org/storage2/29b/4ed/1ff/29b4ed1ff1c93ba3efa85bf95d60ed55.png">
            <a:extLst>
              <a:ext uri="{FF2B5EF4-FFF2-40B4-BE49-F238E27FC236}">
                <a16:creationId xmlns:a16="http://schemas.microsoft.com/office/drawing/2014/main" id="{13A9F870-0CC7-43FB-BEA8-9C589D1FDA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2" y="1848644"/>
            <a:ext cx="56292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888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80CEC8-4792-47FC-AB7B-9A19FFA80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и бизнес-логика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73C1E0-01BD-471F-B0C8-AB5447A97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664075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Выход – чёткое разделение логики работы с сущностью на </a:t>
            </a:r>
          </a:p>
          <a:p>
            <a:pPr lvl="1"/>
            <a:r>
              <a:rPr lang="ru-RU" dirty="0"/>
              <a:t>То , что сущность делает всегда и самостоятельно – это методы сущности</a:t>
            </a:r>
          </a:p>
          <a:p>
            <a:pPr lvl="2"/>
            <a:r>
              <a:rPr lang="ru-RU" dirty="0"/>
              <a:t>Клонирование, сравнение, валидация, вычислимые элементы состояния, </a:t>
            </a:r>
            <a:r>
              <a:rPr lang="ru-RU" dirty="0" err="1"/>
              <a:t>сериализация</a:t>
            </a:r>
            <a:r>
              <a:rPr lang="ru-RU" dirty="0"/>
              <a:t>/</a:t>
            </a:r>
            <a:r>
              <a:rPr lang="ru-RU" dirty="0" err="1"/>
              <a:t>десериализация</a:t>
            </a:r>
            <a:endParaRPr lang="ru-RU" dirty="0"/>
          </a:p>
          <a:p>
            <a:pPr lvl="2"/>
            <a:r>
              <a:rPr lang="ru-RU" dirty="0"/>
              <a:t>Обычно тесно связаны со структурой данный сущности, в том числе приватной</a:t>
            </a:r>
          </a:p>
          <a:p>
            <a:pPr lvl="1"/>
            <a:r>
              <a:rPr lang="ru-RU" dirty="0"/>
              <a:t>То, что можно сделать с сущностью в рамках системы – это методы бизнес-логики системы</a:t>
            </a:r>
          </a:p>
          <a:p>
            <a:pPr lvl="2"/>
            <a:r>
              <a:rPr lang="ru-RU" dirty="0"/>
              <a:t>Реализация специфичных для функциональности разрабатываемой системы сценариев работы с сущностями</a:t>
            </a:r>
          </a:p>
          <a:p>
            <a:pPr lvl="2"/>
            <a:r>
              <a:rPr lang="ru-RU" dirty="0"/>
              <a:t>Работают только с публично доступными данными сущности</a:t>
            </a:r>
          </a:p>
          <a:p>
            <a:r>
              <a:rPr lang="ru-RU" dirty="0"/>
              <a:t>Итого:</a:t>
            </a:r>
          </a:p>
          <a:p>
            <a:pPr lvl="1"/>
            <a:r>
              <a:rPr lang="ru-RU" b="1" dirty="0"/>
              <a:t>Сущности</a:t>
            </a:r>
            <a:r>
              <a:rPr lang="ru-RU" dirty="0"/>
              <a:t>, формирующие </a:t>
            </a:r>
            <a:r>
              <a:rPr lang="ru-RU" b="1" dirty="0"/>
              <a:t>Модель</a:t>
            </a:r>
            <a:r>
              <a:rPr lang="ru-RU" dirty="0"/>
              <a:t>, содержат данные и самую базовую логику работы с этими данными</a:t>
            </a:r>
          </a:p>
          <a:p>
            <a:pPr lvl="1"/>
            <a:r>
              <a:rPr lang="ru-RU" b="1" dirty="0"/>
              <a:t>Бизнес-логика</a:t>
            </a:r>
            <a:r>
              <a:rPr lang="ru-RU" dirty="0"/>
              <a:t> вынесена в отдельные </a:t>
            </a:r>
            <a:r>
              <a:rPr lang="ru-RU" b="1" dirty="0"/>
              <a:t>Контроллеры</a:t>
            </a:r>
            <a:r>
              <a:rPr lang="ru-RU" dirty="0"/>
              <a:t>, отделенные от </a:t>
            </a:r>
            <a:r>
              <a:rPr lang="ru-RU" b="1" dirty="0"/>
              <a:t>Модели</a:t>
            </a:r>
            <a:r>
              <a:rPr lang="ru-RU" dirty="0"/>
              <a:t> и способные развиваться независимо.</a:t>
            </a:r>
            <a:r>
              <a:rPr lang="ru-RU" b="1" dirty="0"/>
              <a:t> </a:t>
            </a:r>
          </a:p>
          <a:p>
            <a:r>
              <a:rPr lang="ru-RU" dirty="0"/>
              <a:t>Дьявол в деталях</a:t>
            </a:r>
          </a:p>
          <a:p>
            <a:pPr lvl="1"/>
            <a:r>
              <a:rPr lang="en-US" dirty="0"/>
              <a:t>DDD</a:t>
            </a:r>
            <a:r>
              <a:rPr lang="ru-RU" dirty="0"/>
              <a:t> как один из полюсов, Анемичная модель как другой</a:t>
            </a:r>
          </a:p>
        </p:txBody>
      </p:sp>
    </p:spTree>
    <p:extLst>
      <p:ext uri="{BB962C8B-B14F-4D97-AF65-F5344CB8AC3E}">
        <p14:creationId xmlns:p14="http://schemas.microsoft.com/office/powerpoint/2010/main" val="41712788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DDB4E9-BFF1-4B0C-9E98-8B6989CED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счетчика лайков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F5F0B3-81F7-47FA-A12B-CC2C09F06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5519"/>
            <a:ext cx="7886700" cy="5209564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Счетчик лайков в соцсети</a:t>
            </a:r>
          </a:p>
          <a:p>
            <a:pPr lvl="1"/>
            <a:r>
              <a:rPr lang="ru-RU" dirty="0"/>
              <a:t>Миллионы пользователей онлайн, работающие через десятки АПИ-серверов одновременно и генерирующие сотни лайков в секунду для популярных вирусных постов.</a:t>
            </a:r>
          </a:p>
          <a:p>
            <a:pPr lvl="1"/>
            <a:r>
              <a:rPr lang="ru-RU" dirty="0"/>
              <a:t>Объект Пост – довольно крупный агрегат, включающий в себя ссылку на объект Пользователь, контейнер объектов Лайк, объекты Медиа и т.п.</a:t>
            </a:r>
          </a:p>
          <a:p>
            <a:r>
              <a:rPr lang="ru-RU" dirty="0"/>
              <a:t>Проблема - как записать данные в доменную базу и как одновременно читать их?</a:t>
            </a:r>
            <a:endParaRPr lang="en-US" dirty="0"/>
          </a:p>
          <a:p>
            <a:pPr lvl="1"/>
            <a:r>
              <a:rPr lang="ru-RU" dirty="0"/>
              <a:t>Поднять весь агрегат объекта Пост в память, со всеми связанными объектами, обновить с учетом всех бизнес-правил и сохранить в БД? </a:t>
            </a:r>
          </a:p>
          <a:p>
            <a:pPr lvl="2"/>
            <a:r>
              <a:rPr lang="ru-RU" dirty="0"/>
              <a:t>Удачи.</a:t>
            </a:r>
          </a:p>
          <a:p>
            <a:pPr lvl="1"/>
            <a:r>
              <a:rPr lang="ru-RU" dirty="0"/>
              <a:t>И даже прямым </a:t>
            </a:r>
            <a:r>
              <a:rPr lang="en-US" dirty="0"/>
              <a:t>SQL - </a:t>
            </a:r>
            <a:r>
              <a:rPr lang="ru-RU" dirty="0"/>
              <a:t>сложно</a:t>
            </a:r>
          </a:p>
          <a:p>
            <a:pPr lvl="2"/>
            <a:r>
              <a:rPr lang="ru-RU" dirty="0"/>
              <a:t>Проблемы конкурентности записи – блокировки в БД </a:t>
            </a:r>
          </a:p>
          <a:p>
            <a:pPr lvl="2"/>
            <a:r>
              <a:rPr lang="ru-RU" dirty="0"/>
              <a:t>Эскалация блокировок</a:t>
            </a:r>
          </a:p>
          <a:p>
            <a:pPr lvl="2"/>
            <a:r>
              <a:rPr lang="ru-RU" dirty="0"/>
              <a:t>Чистота чтения (и связанные с ней блокировки)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6769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712C0-5B25-4DFF-8997-49DCB94F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Изобретаем </a:t>
            </a:r>
            <a:r>
              <a:rPr lang="en-US" dirty="0"/>
              <a:t>Event Sourcing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4EC831-FB10-4EA8-88B1-9D6162218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Решение</a:t>
            </a:r>
          </a:p>
          <a:p>
            <a:pPr lvl="1"/>
            <a:r>
              <a:rPr lang="ru-RU" dirty="0"/>
              <a:t>Вместо того, чтобы толпой ломиться на запись в одну единственную строку большой общей БД – пишем множество отдельных записей-фактов о произошедших событиях вида:</a:t>
            </a:r>
          </a:p>
          <a:p>
            <a:pPr lvl="2"/>
            <a:r>
              <a:rPr lang="en-US" b="1" dirty="0"/>
              <a:t>{</a:t>
            </a:r>
            <a:r>
              <a:rPr lang="ru-RU" b="1" dirty="0"/>
              <a:t>действие: лайк; юзер: №</a:t>
            </a:r>
            <a:r>
              <a:rPr lang="ru-RU" b="1" dirty="0" err="1"/>
              <a:t>хххх</a:t>
            </a:r>
            <a:r>
              <a:rPr lang="ru-RU" b="1" dirty="0"/>
              <a:t>; пост: №</a:t>
            </a:r>
            <a:r>
              <a:rPr lang="ru-RU" b="1" dirty="0" err="1"/>
              <a:t>ууууу</a:t>
            </a:r>
            <a:r>
              <a:rPr lang="en-US" b="1" dirty="0"/>
              <a:t>;}</a:t>
            </a:r>
          </a:p>
          <a:p>
            <a:pPr lvl="1"/>
            <a:r>
              <a:rPr lang="ru-RU" dirty="0"/>
              <a:t>Обновляем отдельный счетчик (минимального объема, лишь одно число) в максимально быстрой и небольшой </a:t>
            </a:r>
            <a:r>
              <a:rPr lang="en-US" dirty="0"/>
              <a:t>in-memory </a:t>
            </a:r>
            <a:r>
              <a:rPr lang="ru-RU" dirty="0"/>
              <a:t>БД ключ-значение для последующего чтения (</a:t>
            </a:r>
            <a:r>
              <a:rPr lang="ru-RU" b="1" dirty="0"/>
              <a:t>частичная модель чтения</a:t>
            </a:r>
            <a:r>
              <a:rPr lang="ru-RU" dirty="0"/>
              <a:t> – для отображения счетчика в ленте - достаточно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Обновление полного агрегата объекта Пост в доменной модели (подвязка объектов Лайк, обновление поля-счетчика в объекте) в БД происходит в </a:t>
            </a:r>
            <a:r>
              <a:rPr lang="ru-RU" b="1" dirty="0"/>
              <a:t>пакетном </a:t>
            </a:r>
            <a:r>
              <a:rPr lang="ru-RU" dirty="0"/>
              <a:t>режиме </a:t>
            </a:r>
            <a:r>
              <a:rPr lang="ru-RU" b="1" dirty="0"/>
              <a:t>в фоне</a:t>
            </a:r>
            <a:r>
              <a:rPr lang="ru-RU" dirty="0"/>
              <a:t>, отдельным процессом. Вместе с ним обновляется и модель чтения.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315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CQRS </a:t>
            </a:r>
            <a:r>
              <a:rPr lang="ru-RU" dirty="0"/>
              <a:t>и </a:t>
            </a:r>
            <a:r>
              <a:rPr lang="en-US" dirty="0"/>
              <a:t>Event Sourcing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383" y="1893357"/>
            <a:ext cx="3105150" cy="4600575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Часто </a:t>
            </a:r>
            <a:r>
              <a:rPr lang="en-US" dirty="0"/>
              <a:t>CQRS </a:t>
            </a:r>
            <a:r>
              <a:rPr lang="ru-RU" dirty="0"/>
              <a:t>используется вместе с паттерном </a:t>
            </a:r>
            <a:r>
              <a:rPr lang="en-US" dirty="0"/>
              <a:t>Event Sourcing</a:t>
            </a:r>
            <a:r>
              <a:rPr lang="ru-RU" dirty="0"/>
              <a:t> (источник событий)</a:t>
            </a:r>
          </a:p>
          <a:p>
            <a:r>
              <a:rPr lang="ru-RU" dirty="0"/>
              <a:t>Все действия пользователя приводят к созданию команды, которая помещается в хранилище событий</a:t>
            </a:r>
          </a:p>
          <a:p>
            <a:r>
              <a:rPr lang="ru-RU" dirty="0"/>
              <a:t>Команды могут </a:t>
            </a:r>
          </a:p>
          <a:p>
            <a:pPr lvl="1"/>
            <a:r>
              <a:rPr lang="ru-RU" dirty="0"/>
              <a:t>Менять данные, которые затем считываются запросами</a:t>
            </a:r>
          </a:p>
          <a:p>
            <a:pPr lvl="1"/>
            <a:r>
              <a:rPr lang="ru-RU" dirty="0"/>
              <a:t>Напрямую транслироваться заинтересованным (подписанным) клиентом, и они сами будут на них реагировать </a:t>
            </a:r>
          </a:p>
          <a:p>
            <a:pPr lvl="1"/>
            <a:r>
              <a:rPr lang="ru-RU" dirty="0"/>
              <a:t>Отправлять внешним системам на обработку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533" y="1893357"/>
            <a:ext cx="5821308" cy="370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840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72795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Шаблоны в </a:t>
            </a:r>
            <a:r>
              <a:rPr lang="ru-RU" dirty="0" err="1"/>
              <a:t>игростроении</a:t>
            </a:r>
            <a:br>
              <a:rPr lang="ru-RU" dirty="0"/>
            </a:br>
            <a:r>
              <a:rPr lang="ru-RU" sz="2700" i="1" dirty="0"/>
              <a:t>По книге </a:t>
            </a:r>
            <a:r>
              <a:rPr lang="en-US" sz="2700" i="1" dirty="0"/>
              <a:t>Robert Nystrom “Game Programming Patterns”</a:t>
            </a:r>
            <a:br>
              <a:rPr lang="ru-RU" sz="2700" i="1" dirty="0"/>
            </a:br>
            <a:endParaRPr lang="en-US" sz="27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Управляющие шаблоны</a:t>
            </a:r>
          </a:p>
          <a:p>
            <a:pPr lvl="1"/>
            <a:r>
              <a:rPr lang="ru-RU" dirty="0"/>
              <a:t>Игровой цикл(</a:t>
            </a:r>
            <a:r>
              <a:rPr lang="en-US" dirty="0"/>
              <a:t>Game Loop)</a:t>
            </a:r>
            <a:endParaRPr lang="ru-RU" dirty="0"/>
          </a:p>
          <a:p>
            <a:pPr lvl="1"/>
            <a:r>
              <a:rPr lang="ru-RU" dirty="0"/>
              <a:t>Методы обновления ( </a:t>
            </a:r>
            <a:r>
              <a:rPr lang="en-US" dirty="0"/>
              <a:t>Update Methods)</a:t>
            </a:r>
            <a:endParaRPr lang="ru-RU" dirty="0"/>
          </a:p>
          <a:p>
            <a:pPr lvl="1"/>
            <a:r>
              <a:rPr lang="ru-RU" dirty="0"/>
              <a:t>Двойная буферизация (</a:t>
            </a:r>
            <a:r>
              <a:rPr lang="en-US" dirty="0"/>
              <a:t>Double Buffering)</a:t>
            </a:r>
            <a:endParaRPr lang="ru-RU" dirty="0"/>
          </a:p>
          <a:p>
            <a:r>
              <a:rPr lang="ru-RU" dirty="0"/>
              <a:t>Поведенческие шаблоны</a:t>
            </a:r>
          </a:p>
          <a:p>
            <a:pPr lvl="1"/>
            <a:r>
              <a:rPr lang="ru-RU" dirty="0" err="1"/>
              <a:t>Байткод</a:t>
            </a:r>
            <a:r>
              <a:rPr lang="ru-RU" dirty="0"/>
              <a:t> (</a:t>
            </a:r>
            <a:r>
              <a:rPr lang="en-US" dirty="0"/>
              <a:t>Bytecode)</a:t>
            </a:r>
          </a:p>
          <a:p>
            <a:pPr lvl="1"/>
            <a:r>
              <a:rPr lang="ru-RU" dirty="0"/>
              <a:t>Подкласс песочница (</a:t>
            </a:r>
            <a:r>
              <a:rPr lang="en-US" dirty="0"/>
              <a:t>Subclass Sandbox)</a:t>
            </a:r>
          </a:p>
          <a:p>
            <a:pPr lvl="1"/>
            <a:r>
              <a:rPr lang="ru-RU" dirty="0"/>
              <a:t>Объект тип (</a:t>
            </a:r>
            <a:r>
              <a:rPr lang="en-US" dirty="0"/>
              <a:t>Type Object)</a:t>
            </a:r>
            <a:endParaRPr lang="ru-RU" dirty="0"/>
          </a:p>
          <a:p>
            <a:r>
              <a:rPr lang="ru-RU" dirty="0"/>
              <a:t>Шаблоны снижения связности (</a:t>
            </a:r>
            <a:r>
              <a:rPr lang="en-US" dirty="0"/>
              <a:t>Decoupling Patterns)</a:t>
            </a:r>
          </a:p>
          <a:p>
            <a:pPr lvl="1"/>
            <a:r>
              <a:rPr lang="ru-RU" dirty="0"/>
              <a:t>Компонент(</a:t>
            </a:r>
            <a:r>
              <a:rPr lang="en-US" dirty="0"/>
              <a:t>Component)</a:t>
            </a:r>
          </a:p>
          <a:p>
            <a:pPr lvl="1"/>
            <a:r>
              <a:rPr lang="ru-RU" dirty="0"/>
              <a:t>Очередь событий (</a:t>
            </a:r>
            <a:r>
              <a:rPr lang="en-US" dirty="0"/>
              <a:t>Event Queue)</a:t>
            </a:r>
          </a:p>
          <a:p>
            <a:pPr lvl="1"/>
            <a:r>
              <a:rPr lang="ru-RU" dirty="0"/>
              <a:t>Поиск службы (</a:t>
            </a:r>
            <a:r>
              <a:rPr lang="en-US" dirty="0"/>
              <a:t>Service Locator)</a:t>
            </a:r>
            <a:endParaRPr lang="ru-RU" dirty="0"/>
          </a:p>
          <a:p>
            <a:r>
              <a:rPr lang="ru-RU" dirty="0"/>
              <a:t>Шаблоны оптимизации</a:t>
            </a:r>
          </a:p>
          <a:p>
            <a:pPr lvl="1"/>
            <a:r>
              <a:rPr lang="ru-RU" dirty="0"/>
              <a:t>Локальность данных(</a:t>
            </a:r>
            <a:r>
              <a:rPr lang="en-US" dirty="0"/>
              <a:t>Data Locality)</a:t>
            </a:r>
          </a:p>
          <a:p>
            <a:pPr lvl="1"/>
            <a:r>
              <a:rPr lang="ru-RU" dirty="0"/>
              <a:t>Грязный флаг(</a:t>
            </a:r>
            <a:r>
              <a:rPr lang="en-US" dirty="0"/>
              <a:t>Dirty Flag)</a:t>
            </a:r>
          </a:p>
          <a:p>
            <a:pPr lvl="1"/>
            <a:r>
              <a:rPr lang="ru-RU" dirty="0"/>
              <a:t>Пул объектов(</a:t>
            </a:r>
            <a:r>
              <a:rPr lang="en-US" dirty="0"/>
              <a:t>Object Pool)</a:t>
            </a:r>
          </a:p>
          <a:p>
            <a:pPr lvl="1"/>
            <a:r>
              <a:rPr lang="ru-RU" dirty="0"/>
              <a:t>Пространственное разбиение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ru-RU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510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Игровой цикл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Контекст</a:t>
            </a:r>
          </a:p>
          <a:p>
            <a:pPr lvl="1"/>
            <a:r>
              <a:rPr lang="ru-RU" dirty="0"/>
              <a:t>Игра – интерактивная программа, т.е. она взаимодействует с пользователем, принимая от него ввод, изменяет состояние модели игрового мира и выводит его новое состояние пользователю.</a:t>
            </a:r>
          </a:p>
          <a:p>
            <a:pPr lvl="1"/>
            <a:r>
              <a:rPr lang="ru-RU" dirty="0"/>
              <a:t>При этом игровой мир должен жить и </a:t>
            </a:r>
            <a:r>
              <a:rPr lang="ru-RU" b="1" dirty="0"/>
              <a:t>без</a:t>
            </a:r>
            <a:r>
              <a:rPr lang="ru-RU" dirty="0"/>
              <a:t> </a:t>
            </a:r>
            <a:r>
              <a:rPr lang="ru-RU" dirty="0" err="1"/>
              <a:t>взаимодествия</a:t>
            </a:r>
            <a:r>
              <a:rPr lang="ru-RU" dirty="0"/>
              <a:t> с пользователем (не должен «замирать» в ожидании ввода)</a:t>
            </a:r>
          </a:p>
          <a:p>
            <a:r>
              <a:rPr lang="ru-RU" dirty="0"/>
              <a:t>Задача</a:t>
            </a:r>
          </a:p>
          <a:p>
            <a:pPr lvl="1"/>
            <a:r>
              <a:rPr lang="ru-RU" dirty="0"/>
              <a:t>Устранить зависимость игрового времени от пользовательского ввода и скорости процессора.</a:t>
            </a:r>
          </a:p>
          <a:p>
            <a:r>
              <a:rPr lang="ru-RU" dirty="0"/>
              <a:t>Решение</a:t>
            </a:r>
          </a:p>
          <a:p>
            <a:pPr lvl="1"/>
            <a:r>
              <a:rPr lang="ru-RU" b="1" dirty="0"/>
              <a:t>Игровой цикл</a:t>
            </a:r>
            <a:r>
              <a:rPr lang="ru-RU" dirty="0"/>
              <a:t> работает на протяжении всей игры. На каждом своем цикле игровой цикл </a:t>
            </a:r>
            <a:r>
              <a:rPr lang="ru-RU" b="1" dirty="0"/>
              <a:t>обрабатывает пользовательский ввод</a:t>
            </a:r>
            <a:r>
              <a:rPr lang="ru-RU" dirty="0"/>
              <a:t>, </a:t>
            </a:r>
            <a:r>
              <a:rPr lang="ru-RU" b="1" dirty="0"/>
              <a:t>обновляет состояние игры</a:t>
            </a:r>
            <a:r>
              <a:rPr lang="ru-RU" dirty="0"/>
              <a:t> и </a:t>
            </a:r>
            <a:r>
              <a:rPr lang="ru-RU" b="1" dirty="0" err="1"/>
              <a:t>рендерит</a:t>
            </a:r>
            <a:r>
              <a:rPr lang="ru-RU" b="1" dirty="0"/>
              <a:t> игру</a:t>
            </a:r>
            <a:r>
              <a:rPr lang="ru-RU" dirty="0"/>
              <a:t>. </a:t>
            </a:r>
          </a:p>
          <a:p>
            <a:pPr lvl="1"/>
            <a:r>
              <a:rPr lang="ru-RU" dirty="0"/>
              <a:t>А еще он следит за ходом времени и </a:t>
            </a:r>
            <a:r>
              <a:rPr lang="ru-RU" b="1" dirty="0"/>
              <a:t>управляет скоростью игрового процесс</a:t>
            </a:r>
            <a:r>
              <a:rPr lang="ru-RU" dirty="0"/>
              <a:t>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2291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Игровой цикл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 каждом своем шаге игровой цикл </a:t>
            </a:r>
            <a:r>
              <a:rPr lang="ru-RU" b="1" dirty="0"/>
              <a:t>обрабатывает пользовательский ввод</a:t>
            </a:r>
            <a:r>
              <a:rPr lang="ru-RU" dirty="0"/>
              <a:t>, </a:t>
            </a:r>
            <a:r>
              <a:rPr lang="ru-RU" b="1" dirty="0"/>
              <a:t>обновляет состояние игры</a:t>
            </a:r>
            <a:r>
              <a:rPr lang="ru-RU" dirty="0"/>
              <a:t> и </a:t>
            </a:r>
            <a:r>
              <a:rPr lang="ru-RU" b="1" dirty="0" err="1"/>
              <a:t>рендерит</a:t>
            </a:r>
            <a:r>
              <a:rPr lang="ru-RU" b="1" dirty="0"/>
              <a:t> игру</a:t>
            </a:r>
            <a:r>
              <a:rPr lang="ru-RU" dirty="0"/>
              <a:t>. </a:t>
            </a:r>
          </a:p>
          <a:p>
            <a:r>
              <a:rPr lang="en-US" dirty="0"/>
              <a:t>while (true)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 err="1"/>
              <a:t>processInput</a:t>
            </a:r>
            <a:r>
              <a:rPr lang="en-US" dirty="0"/>
              <a:t>();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update();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render();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73526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Игровой цикл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Хороший игровой цикл следит за ходом времени и управляет скоростью игрового процесса, разбивая его на </a:t>
            </a:r>
            <a:r>
              <a:rPr lang="ru-RU" b="1" dirty="0"/>
              <a:t>кадры</a:t>
            </a:r>
            <a:r>
              <a:rPr lang="ru-RU" dirty="0"/>
              <a:t>.</a:t>
            </a:r>
          </a:p>
          <a:p>
            <a:r>
              <a:rPr lang="en-US" dirty="0"/>
              <a:t>MS_PER_FRAME</a:t>
            </a:r>
            <a:r>
              <a:rPr lang="ru-RU" dirty="0"/>
              <a:t> = 1000мс/</a:t>
            </a:r>
            <a:r>
              <a:rPr lang="en-US" dirty="0"/>
              <a:t>FPS </a:t>
            </a:r>
            <a:endParaRPr lang="ru-RU" dirty="0"/>
          </a:p>
          <a:p>
            <a:pPr lvl="1"/>
            <a:r>
              <a:rPr lang="ru-RU" dirty="0"/>
              <a:t>Если </a:t>
            </a:r>
            <a:r>
              <a:rPr lang="en-US" dirty="0"/>
              <a:t>FPS=60, </a:t>
            </a:r>
            <a:r>
              <a:rPr lang="ru-RU" dirty="0"/>
              <a:t>то </a:t>
            </a:r>
            <a:r>
              <a:rPr lang="en-US" dirty="0"/>
              <a:t>MS_PER_FRAME</a:t>
            </a:r>
            <a:r>
              <a:rPr lang="ru-RU" dirty="0"/>
              <a:t> </a:t>
            </a:r>
            <a:r>
              <a:rPr lang="en-US" dirty="0"/>
              <a:t>~= 16</a:t>
            </a:r>
          </a:p>
          <a:p>
            <a:r>
              <a:rPr lang="en-US" dirty="0"/>
              <a:t>while (true)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ru-RU" dirty="0"/>
              <a:t>	</a:t>
            </a:r>
            <a:r>
              <a:rPr lang="en-US" b="1" dirty="0"/>
              <a:t>double start = </a:t>
            </a:r>
            <a:r>
              <a:rPr lang="en-US" b="1" dirty="0" err="1"/>
              <a:t>getCurrentTime</a:t>
            </a:r>
            <a:r>
              <a:rPr lang="en-US" b="1" dirty="0"/>
              <a:t>();</a:t>
            </a:r>
            <a:br>
              <a:rPr lang="en-US" b="1" dirty="0"/>
            </a:br>
            <a:r>
              <a:rPr lang="ru-RU" dirty="0"/>
              <a:t>	</a:t>
            </a:r>
            <a:r>
              <a:rPr lang="en-US" dirty="0" err="1"/>
              <a:t>processInput</a:t>
            </a:r>
            <a:r>
              <a:rPr lang="en-US" dirty="0"/>
              <a:t>();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update();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render();</a:t>
            </a:r>
            <a:br>
              <a:rPr lang="en-US" dirty="0"/>
            </a:br>
            <a:br>
              <a:rPr lang="en-US" dirty="0"/>
            </a:br>
            <a:r>
              <a:rPr lang="ru-RU" dirty="0"/>
              <a:t>	</a:t>
            </a:r>
            <a:r>
              <a:rPr lang="en-US" b="1" dirty="0"/>
              <a:t>sleep(start + MS_PER_FRAME - </a:t>
            </a:r>
            <a:r>
              <a:rPr lang="en-US" b="1" dirty="0" err="1"/>
              <a:t>getCurrentTime</a:t>
            </a:r>
            <a:r>
              <a:rPr lang="en-US" b="1" dirty="0"/>
              <a:t>());</a:t>
            </a:r>
            <a:br>
              <a:rPr lang="en-US" b="1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28483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Игровой цикл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Что, если у нас шаг цикла занимает более 16 </a:t>
            </a:r>
            <a:r>
              <a:rPr lang="ru-RU" dirty="0" err="1"/>
              <a:t>мс</a:t>
            </a:r>
            <a:r>
              <a:rPr lang="ru-RU" dirty="0"/>
              <a:t>?</a:t>
            </a:r>
          </a:p>
          <a:p>
            <a:r>
              <a:rPr lang="en-US" b="1" dirty="0"/>
              <a:t>double </a:t>
            </a:r>
            <a:r>
              <a:rPr lang="en-US" b="1" dirty="0" err="1"/>
              <a:t>lastTime</a:t>
            </a:r>
            <a:r>
              <a:rPr lang="en-US" b="1" dirty="0"/>
              <a:t> = </a:t>
            </a:r>
            <a:r>
              <a:rPr lang="en-US" b="1" dirty="0" err="1"/>
              <a:t>getCurrentTime</a:t>
            </a:r>
            <a:r>
              <a:rPr lang="en-US" b="1" dirty="0"/>
              <a:t>();</a:t>
            </a:r>
            <a:br>
              <a:rPr lang="en-US" b="1" dirty="0"/>
            </a:br>
            <a:r>
              <a:rPr lang="en-US" dirty="0"/>
              <a:t>while (true)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double current = </a:t>
            </a:r>
            <a:r>
              <a:rPr lang="en-US" dirty="0" err="1"/>
              <a:t>getCurrentTime</a:t>
            </a:r>
            <a:r>
              <a:rPr lang="en-US" dirty="0"/>
              <a:t>();</a:t>
            </a:r>
            <a:br>
              <a:rPr lang="en-US" dirty="0"/>
            </a:br>
            <a:r>
              <a:rPr lang="ru-RU" b="1" dirty="0"/>
              <a:t>	</a:t>
            </a:r>
            <a:r>
              <a:rPr lang="en-US" b="1" dirty="0"/>
              <a:t>double elapsed = current - </a:t>
            </a:r>
            <a:r>
              <a:rPr lang="en-US" b="1" dirty="0" err="1"/>
              <a:t>lastTime</a:t>
            </a:r>
            <a:r>
              <a:rPr lang="en-US" b="1" dirty="0"/>
              <a:t>;</a:t>
            </a:r>
            <a:br>
              <a:rPr lang="en-US" b="1" dirty="0"/>
            </a:br>
            <a:r>
              <a:rPr lang="ru-RU" dirty="0"/>
              <a:t>	</a:t>
            </a:r>
            <a:r>
              <a:rPr lang="en-US" dirty="0" err="1"/>
              <a:t>processInput</a:t>
            </a:r>
            <a:r>
              <a:rPr lang="en-US" dirty="0"/>
              <a:t>();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update(</a:t>
            </a:r>
            <a:r>
              <a:rPr lang="en-US" b="1" dirty="0"/>
              <a:t>elapsed</a:t>
            </a:r>
            <a:r>
              <a:rPr lang="en-US" dirty="0"/>
              <a:t>);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render();</a:t>
            </a:r>
            <a:br>
              <a:rPr lang="en-US" dirty="0"/>
            </a:br>
            <a:r>
              <a:rPr lang="ru-RU" b="1" dirty="0"/>
              <a:t>	</a:t>
            </a:r>
            <a:r>
              <a:rPr lang="en-US" b="1" dirty="0" err="1"/>
              <a:t>lastTime</a:t>
            </a:r>
            <a:r>
              <a:rPr lang="en-US" b="1" dirty="0"/>
              <a:t> = current;</a:t>
            </a:r>
            <a:br>
              <a:rPr lang="en-US" b="1" dirty="0"/>
            </a:br>
            <a:r>
              <a:rPr lang="en-US" dirty="0"/>
              <a:t>}</a:t>
            </a:r>
            <a:endParaRPr lang="ru-RU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7419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Игровой цикл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Рендеринг – ресурсоемкое занятие, и иногда модель стоит обновлять чаще, чем картинку, для повышения точности вычислений.</a:t>
            </a:r>
          </a:p>
          <a:p>
            <a:r>
              <a:rPr lang="en-US" dirty="0"/>
              <a:t>double previous = </a:t>
            </a:r>
            <a:r>
              <a:rPr lang="en-US" dirty="0" err="1"/>
              <a:t>getCurrentTime</a:t>
            </a:r>
            <a:r>
              <a:rPr lang="en-US" dirty="0"/>
              <a:t>();</a:t>
            </a:r>
            <a:br>
              <a:rPr lang="en-US" dirty="0"/>
            </a:br>
            <a:r>
              <a:rPr lang="en-US" b="1" dirty="0"/>
              <a:t>double lag = 0.0;</a:t>
            </a:r>
            <a:r>
              <a:rPr lang="ru-RU" b="1" dirty="0"/>
              <a:t> </a:t>
            </a:r>
            <a:r>
              <a:rPr lang="en-US" b="1" dirty="0"/>
              <a:t>//</a:t>
            </a:r>
            <a:r>
              <a:rPr lang="ru-RU" b="1" dirty="0"/>
              <a:t>насколько игровое время отстало от реального</a:t>
            </a:r>
            <a:br>
              <a:rPr lang="en-US" b="1" dirty="0"/>
            </a:br>
            <a:r>
              <a:rPr lang="en-US" dirty="0"/>
              <a:t>while (true)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double current = </a:t>
            </a:r>
            <a:r>
              <a:rPr lang="en-US" dirty="0" err="1"/>
              <a:t>getCurrentTime</a:t>
            </a:r>
            <a:r>
              <a:rPr lang="en-US" dirty="0"/>
              <a:t>();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double elapsed = current - previous;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previous = current;</a:t>
            </a:r>
            <a:br>
              <a:rPr lang="en-US" dirty="0"/>
            </a:br>
            <a:r>
              <a:rPr lang="ru-RU" dirty="0"/>
              <a:t>	</a:t>
            </a:r>
            <a:r>
              <a:rPr lang="en-US" b="1" dirty="0"/>
              <a:t>lag += elapsed;</a:t>
            </a:r>
            <a:br>
              <a:rPr lang="en-US" b="1" dirty="0"/>
            </a:br>
            <a:br>
              <a:rPr lang="en-US" dirty="0"/>
            </a:br>
            <a:r>
              <a:rPr lang="ru-RU" dirty="0"/>
              <a:t>	</a:t>
            </a:r>
            <a:r>
              <a:rPr lang="en-US" dirty="0" err="1"/>
              <a:t>processInput</a:t>
            </a:r>
            <a:r>
              <a:rPr lang="en-US" dirty="0"/>
              <a:t>();</a:t>
            </a:r>
            <a:br>
              <a:rPr lang="en-US" dirty="0"/>
            </a:b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while (lag &gt;= MS_PER_UPDATE)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{</a:t>
            </a:r>
            <a:br>
              <a:rPr lang="en-US" dirty="0"/>
            </a:br>
            <a:r>
              <a:rPr lang="ru-RU" dirty="0"/>
              <a:t>		</a:t>
            </a:r>
            <a:r>
              <a:rPr lang="en-US" dirty="0"/>
              <a:t>update();</a:t>
            </a:r>
            <a:br>
              <a:rPr lang="en-US" dirty="0"/>
            </a:br>
            <a:r>
              <a:rPr lang="ru-RU" dirty="0"/>
              <a:t>		</a:t>
            </a:r>
            <a:r>
              <a:rPr lang="en-US" dirty="0"/>
              <a:t>lag -= MS_PER_UPDATE;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render();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379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Игровой цикл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Использование цикла событий платформы:</a:t>
            </a:r>
          </a:p>
          <a:p>
            <a:pPr lvl="1"/>
            <a:r>
              <a:rPr lang="ru-RU" dirty="0"/>
              <a:t>Это просто. Вам не придется заботиться о написании и оптимизации собственного игрового цикла.</a:t>
            </a:r>
          </a:p>
          <a:p>
            <a:pPr lvl="1"/>
            <a:r>
              <a:rPr lang="ru-RU" dirty="0"/>
              <a:t>Хорошо сопрягается с платформой. Вам не придется заботиться о деталях работы с платформой.</a:t>
            </a:r>
          </a:p>
          <a:p>
            <a:pPr lvl="1"/>
            <a:r>
              <a:rPr lang="ru-RU" dirty="0"/>
              <a:t>Вы теряете управление </a:t>
            </a:r>
            <a:r>
              <a:rPr lang="ru-RU" dirty="0" err="1"/>
              <a:t>таймингом</a:t>
            </a:r>
            <a:r>
              <a:rPr lang="ru-RU" dirty="0"/>
              <a:t>. Платформа будет вызывать ваш код по своему усмотрению. </a:t>
            </a:r>
          </a:p>
          <a:p>
            <a:r>
              <a:rPr lang="ru-RU" dirty="0"/>
              <a:t>Использование игрового цикла движка:</a:t>
            </a:r>
          </a:p>
          <a:p>
            <a:pPr lvl="1"/>
            <a:r>
              <a:rPr lang="ru-RU" dirty="0"/>
              <a:t>Вам не придется его писать. </a:t>
            </a:r>
          </a:p>
          <a:p>
            <a:pPr lvl="1"/>
            <a:r>
              <a:rPr lang="ru-RU" dirty="0"/>
              <a:t>Вам не удастся его написать. </a:t>
            </a:r>
          </a:p>
          <a:p>
            <a:r>
              <a:rPr lang="ru-RU" dirty="0"/>
              <a:t>Написание самостоятельно:</a:t>
            </a:r>
          </a:p>
          <a:p>
            <a:pPr lvl="1"/>
            <a:r>
              <a:rPr lang="ru-RU" dirty="0"/>
              <a:t>Полный контроль. Вы можете делать все что хотите. Архитектуру можно специально разрабатывать исходя из нужд вашей игры.</a:t>
            </a:r>
          </a:p>
          <a:p>
            <a:pPr lvl="1"/>
            <a:r>
              <a:rPr lang="ru-RU" dirty="0"/>
              <a:t>Вам нужен интерфейс для взаимодействия с платформой. 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238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CC9661-FA0F-41A0-B654-E501D382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сущности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65E7A0-9657-46A9-AA17-7705E6397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Типичный ЖЦ сущности:</a:t>
            </a:r>
          </a:p>
          <a:p>
            <a:pPr lvl="1"/>
            <a:r>
              <a:rPr lang="ru-RU" dirty="0"/>
              <a:t>Создание сущности</a:t>
            </a:r>
          </a:p>
          <a:p>
            <a:pPr lvl="2"/>
            <a:r>
              <a:rPr lang="ru-RU" dirty="0"/>
              <a:t>Создание объекта в памяти</a:t>
            </a:r>
          </a:p>
          <a:p>
            <a:pPr lvl="2"/>
            <a:r>
              <a:rPr lang="ru-RU" dirty="0"/>
              <a:t>Сохранение в персистентном хранилище</a:t>
            </a:r>
          </a:p>
          <a:p>
            <a:pPr lvl="1"/>
            <a:r>
              <a:rPr lang="ru-RU" dirty="0"/>
              <a:t>Использование сущности</a:t>
            </a:r>
          </a:p>
          <a:p>
            <a:pPr lvl="2"/>
            <a:r>
              <a:rPr lang="ru-RU" dirty="0"/>
              <a:t>Поднятие сущности из хранилища в объект</a:t>
            </a:r>
          </a:p>
          <a:p>
            <a:pPr lvl="2"/>
            <a:r>
              <a:rPr lang="ru-RU" dirty="0"/>
              <a:t>Участие объекта в бизнес-процессах</a:t>
            </a:r>
          </a:p>
          <a:p>
            <a:pPr lvl="3"/>
            <a:r>
              <a:rPr lang="ru-RU" dirty="0"/>
              <a:t>Модификация объекта</a:t>
            </a:r>
          </a:p>
          <a:p>
            <a:pPr lvl="2"/>
            <a:r>
              <a:rPr lang="ru-RU" dirty="0"/>
              <a:t>Сохранение измененного объекта в хранилище</a:t>
            </a:r>
          </a:p>
          <a:p>
            <a:pPr lvl="1"/>
            <a:r>
              <a:rPr lang="ru-RU" dirty="0"/>
              <a:t>Уничтожение сущности</a:t>
            </a:r>
          </a:p>
          <a:p>
            <a:pPr lvl="2"/>
            <a:r>
              <a:rPr lang="ru-RU" dirty="0"/>
              <a:t>Уничтожение данных в хранилище</a:t>
            </a:r>
          </a:p>
          <a:p>
            <a:r>
              <a:rPr lang="ru-RU" dirty="0"/>
              <a:t>В типичном сценарии сущность постоянно существует лишь в персистентном хранилище</a:t>
            </a:r>
          </a:p>
          <a:p>
            <a:pPr lvl="1"/>
            <a:r>
              <a:rPr lang="ru-RU" dirty="0"/>
              <a:t>В память она обычно поднимается для участия в бизнес-процессах</a:t>
            </a:r>
          </a:p>
          <a:p>
            <a:pPr lvl="1"/>
            <a:r>
              <a:rPr lang="ru-RU" dirty="0"/>
              <a:t>Это не исключает возможности временного кеширования сущностей в памяти приложения, но это вспомогательный сценарий.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716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обновления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95308"/>
          </a:xfrm>
        </p:spPr>
        <p:txBody>
          <a:bodyPr>
            <a:normAutofit fontScale="92500"/>
          </a:bodyPr>
          <a:lstStyle/>
          <a:p>
            <a:r>
              <a:rPr lang="ru-RU" dirty="0"/>
              <a:t>Контекст</a:t>
            </a:r>
          </a:p>
          <a:p>
            <a:pPr lvl="1"/>
            <a:r>
              <a:rPr lang="ru-RU" dirty="0"/>
              <a:t>Игровой мир должен содержать множество независимо действующих объектов. Они должны жить своими жизнями, параллельно друг с другом в едином времени.</a:t>
            </a:r>
          </a:p>
          <a:p>
            <a:r>
              <a:rPr lang="ru-RU" dirty="0"/>
              <a:t>Задача</a:t>
            </a:r>
          </a:p>
          <a:p>
            <a:pPr lvl="1"/>
            <a:r>
              <a:rPr lang="ru-RU" dirty="0"/>
              <a:t>Симуляция коллекции независимых объектов с помощью указания каждому объекту обработки одного кадра поведения за раз.</a:t>
            </a:r>
          </a:p>
          <a:p>
            <a:r>
              <a:rPr lang="ru-RU" dirty="0"/>
              <a:t>Решение</a:t>
            </a:r>
          </a:p>
          <a:p>
            <a:pPr lvl="1"/>
            <a:r>
              <a:rPr lang="ru-RU" b="1" dirty="0"/>
              <a:t>Игровой мир</a:t>
            </a:r>
            <a:r>
              <a:rPr lang="ru-RU" dirty="0"/>
              <a:t> содержит </a:t>
            </a:r>
            <a:r>
              <a:rPr lang="ru-RU" b="1" dirty="0"/>
              <a:t>коллекцию объектов</a:t>
            </a:r>
            <a:r>
              <a:rPr lang="ru-RU" dirty="0"/>
              <a:t>. Каждый объект реализует </a:t>
            </a:r>
            <a:r>
              <a:rPr lang="ru-RU" b="1" dirty="0"/>
              <a:t>метод обновления</a:t>
            </a:r>
            <a:r>
              <a:rPr lang="ru-RU" dirty="0"/>
              <a:t>, </a:t>
            </a:r>
            <a:r>
              <a:rPr lang="ru-RU" b="1" dirty="0"/>
              <a:t>симулирующий один кадр</a:t>
            </a:r>
            <a:r>
              <a:rPr lang="ru-RU" dirty="0"/>
              <a:t> поведения объекта. На каждом кадре игра обновляет каждый объект из коллекции.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3666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обновления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class Entity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public: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Entity(): x_(0), y_(0)</a:t>
            </a:r>
            <a:r>
              <a:rPr lang="ru-RU" dirty="0"/>
              <a:t> </a:t>
            </a:r>
            <a:r>
              <a:rPr lang="en-US" dirty="0"/>
              <a:t>{}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virtual ~Entity() {}</a:t>
            </a:r>
            <a:br>
              <a:rPr lang="en-US" dirty="0"/>
            </a:br>
            <a:br>
              <a:rPr lang="ru-RU" dirty="0"/>
            </a:br>
            <a:r>
              <a:rPr lang="ru-RU" dirty="0"/>
              <a:t>	</a:t>
            </a:r>
            <a:r>
              <a:rPr lang="en-US" b="1" dirty="0"/>
              <a:t>virtual void update() = 0;</a:t>
            </a:r>
            <a:br>
              <a:rPr lang="en-US" b="1" dirty="0"/>
            </a:b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double x() </a:t>
            </a:r>
            <a:r>
              <a:rPr lang="en-US" dirty="0" err="1"/>
              <a:t>const</a:t>
            </a:r>
            <a:r>
              <a:rPr lang="en-US" dirty="0"/>
              <a:t> { return x_; }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double y() </a:t>
            </a:r>
            <a:r>
              <a:rPr lang="en-US" dirty="0" err="1"/>
              <a:t>const</a:t>
            </a:r>
            <a:r>
              <a:rPr lang="en-US" dirty="0"/>
              <a:t> { return y_; }</a:t>
            </a:r>
            <a:br>
              <a:rPr lang="en-US" dirty="0"/>
            </a:b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void </a:t>
            </a:r>
            <a:r>
              <a:rPr lang="en-US" dirty="0" err="1"/>
              <a:t>setX</a:t>
            </a:r>
            <a:r>
              <a:rPr lang="en-US" dirty="0"/>
              <a:t>(double x) { x_ = x; }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void </a:t>
            </a:r>
            <a:r>
              <a:rPr lang="en-US" dirty="0" err="1"/>
              <a:t>setY</a:t>
            </a:r>
            <a:r>
              <a:rPr lang="en-US" dirty="0"/>
              <a:t>(double y) { y_ = y;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private: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double x_;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double y_;</a:t>
            </a:r>
            <a:br>
              <a:rPr lang="en-US" dirty="0"/>
            </a:b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357033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обновления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540933"/>
            <a:ext cx="7886700" cy="519853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class World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public: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World(): </a:t>
            </a:r>
            <a:r>
              <a:rPr lang="en-US" dirty="0" err="1"/>
              <a:t>numEntities</a:t>
            </a:r>
            <a:r>
              <a:rPr lang="en-US" dirty="0"/>
              <a:t>_(0)</a:t>
            </a:r>
            <a:r>
              <a:rPr lang="ru-RU" dirty="0"/>
              <a:t> </a:t>
            </a:r>
            <a:r>
              <a:rPr lang="en-US" dirty="0"/>
              <a:t>{}</a:t>
            </a:r>
            <a:br>
              <a:rPr lang="en-US" dirty="0"/>
            </a:br>
            <a:br>
              <a:rPr lang="en-US" dirty="0"/>
            </a:br>
            <a:r>
              <a:rPr lang="ru-RU" dirty="0"/>
              <a:t>	</a:t>
            </a:r>
            <a:r>
              <a:rPr lang="en-US" b="1" dirty="0"/>
              <a:t>void </a:t>
            </a:r>
            <a:r>
              <a:rPr lang="en-US" b="1" dirty="0" err="1"/>
              <a:t>gameLoop</a:t>
            </a:r>
            <a:r>
              <a:rPr lang="en-US" b="1" dirty="0"/>
              <a:t>()</a:t>
            </a:r>
            <a:br>
              <a:rPr lang="ru-RU" b="1" dirty="0"/>
            </a:br>
            <a:r>
              <a:rPr lang="ru-RU" b="1" dirty="0"/>
              <a:t>	</a:t>
            </a:r>
            <a:r>
              <a:rPr lang="en-US" dirty="0"/>
              <a:t>{</a:t>
            </a:r>
            <a:br>
              <a:rPr lang="en-US" dirty="0"/>
            </a:br>
            <a:r>
              <a:rPr lang="ru-RU" dirty="0"/>
              <a:t>		</a:t>
            </a:r>
            <a:r>
              <a:rPr lang="en-US" dirty="0"/>
              <a:t>while (true)</a:t>
            </a:r>
            <a:br>
              <a:rPr lang="en-US" dirty="0"/>
            </a:br>
            <a:r>
              <a:rPr lang="ru-RU" dirty="0"/>
              <a:t>		</a:t>
            </a:r>
            <a:r>
              <a:rPr lang="en-US" dirty="0"/>
              <a:t>{</a:t>
            </a:r>
            <a:br>
              <a:rPr lang="en-US" dirty="0"/>
            </a:br>
            <a:r>
              <a:rPr lang="ru-RU" dirty="0"/>
              <a:t>		</a:t>
            </a:r>
            <a:r>
              <a:rPr lang="en-US" dirty="0"/>
              <a:t>// </a:t>
            </a:r>
            <a:r>
              <a:rPr lang="ru-RU" dirty="0"/>
              <a:t>Обработка пользовательского ввода...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		// Обновление каждой из сущностей.</a:t>
            </a:r>
            <a:br>
              <a:rPr lang="ru-RU" dirty="0"/>
            </a:br>
            <a:r>
              <a:rPr lang="ru-RU" dirty="0"/>
              <a:t>		</a:t>
            </a: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numEntities</a:t>
            </a:r>
            <a:r>
              <a:rPr lang="en-US" dirty="0"/>
              <a:t>_; </a:t>
            </a:r>
            <a:r>
              <a:rPr lang="en-US" dirty="0" err="1"/>
              <a:t>i</a:t>
            </a:r>
            <a:r>
              <a:rPr lang="en-US" dirty="0"/>
              <a:t>++)</a:t>
            </a:r>
            <a:br>
              <a:rPr lang="en-US" dirty="0"/>
            </a:br>
            <a:r>
              <a:rPr lang="ru-RU" dirty="0"/>
              <a:t>		</a:t>
            </a:r>
            <a:r>
              <a:rPr lang="en-US" dirty="0"/>
              <a:t>{</a:t>
            </a:r>
            <a:br>
              <a:rPr lang="en-US" dirty="0"/>
            </a:br>
            <a:r>
              <a:rPr lang="ru-RU" dirty="0"/>
              <a:t>			</a:t>
            </a:r>
            <a:r>
              <a:rPr lang="en-US" b="1" dirty="0"/>
              <a:t>entities_[</a:t>
            </a:r>
            <a:r>
              <a:rPr lang="en-US" b="1" dirty="0" err="1"/>
              <a:t>i</a:t>
            </a:r>
            <a:r>
              <a:rPr lang="en-US" b="1" dirty="0"/>
              <a:t>]-&gt;update();</a:t>
            </a:r>
            <a:br>
              <a:rPr lang="en-US" dirty="0"/>
            </a:br>
            <a:r>
              <a:rPr lang="ru-RU" dirty="0"/>
              <a:t>		</a:t>
            </a: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ru-RU" dirty="0"/>
              <a:t>		</a:t>
            </a:r>
            <a:r>
              <a:rPr lang="en-US" dirty="0"/>
              <a:t>// </a:t>
            </a:r>
            <a:r>
              <a:rPr lang="ru-RU" dirty="0"/>
              <a:t>Физика и рендеринг...</a:t>
            </a:r>
            <a:br>
              <a:rPr lang="ru-RU" dirty="0"/>
            </a:br>
            <a:r>
              <a:rPr lang="ru-RU" dirty="0"/>
              <a:t>	}</a:t>
            </a:r>
            <a:br>
              <a:rPr lang="ru-RU" dirty="0"/>
            </a:br>
            <a:r>
              <a:rPr lang="ru-RU" dirty="0"/>
              <a:t>}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private: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Entity* entities_[MAX_ENTITIES];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numEntities</a:t>
            </a:r>
            <a:r>
              <a:rPr lang="en-US" dirty="0"/>
              <a:t>_;</a:t>
            </a:r>
            <a:br>
              <a:rPr lang="en-US" dirty="0"/>
            </a:b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09308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обновления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class Patrol: public Entity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public:</a:t>
            </a:r>
            <a:br>
              <a:rPr lang="en-US" dirty="0"/>
            </a:br>
            <a:r>
              <a:rPr lang="en-US" dirty="0"/>
              <a:t>	Patrol(): </a:t>
            </a:r>
            <a:r>
              <a:rPr lang="en-US" dirty="0" err="1"/>
              <a:t>patrollingLeft</a:t>
            </a:r>
            <a:r>
              <a:rPr lang="en-US" dirty="0"/>
              <a:t>_(false) {}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virtual void update()</a:t>
            </a:r>
            <a:br>
              <a:rPr lang="en-US" dirty="0"/>
            </a:br>
            <a:r>
              <a:rPr lang="en-US" dirty="0"/>
              <a:t>	{</a:t>
            </a:r>
            <a:br>
              <a:rPr lang="en-US" dirty="0"/>
            </a:br>
            <a:r>
              <a:rPr lang="en-US" dirty="0"/>
              <a:t>		if (</a:t>
            </a:r>
            <a:r>
              <a:rPr lang="en-US" dirty="0" err="1"/>
              <a:t>patrollingLeft</a:t>
            </a:r>
            <a:r>
              <a:rPr lang="en-US" dirty="0"/>
              <a:t>_)</a:t>
            </a:r>
            <a:br>
              <a:rPr lang="en-US" dirty="0"/>
            </a:br>
            <a:r>
              <a:rPr lang="en-US" dirty="0"/>
              <a:t>		{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err="1"/>
              <a:t>setX</a:t>
            </a:r>
            <a:r>
              <a:rPr lang="en-US" dirty="0"/>
              <a:t>(x() - 1);</a:t>
            </a:r>
            <a:br>
              <a:rPr lang="en-US" dirty="0"/>
            </a:br>
            <a:r>
              <a:rPr lang="en-US" dirty="0"/>
              <a:t>			if (x() == 0) </a:t>
            </a:r>
            <a:r>
              <a:rPr lang="en-US" dirty="0" err="1"/>
              <a:t>patrollingLeft</a:t>
            </a:r>
            <a:r>
              <a:rPr lang="en-US" dirty="0"/>
              <a:t>_ = false;</a:t>
            </a:r>
            <a:br>
              <a:rPr lang="en-US" dirty="0"/>
            </a:br>
            <a:r>
              <a:rPr lang="en-US" dirty="0"/>
              <a:t>		}</a:t>
            </a:r>
            <a:br>
              <a:rPr lang="en-US" dirty="0"/>
            </a:br>
            <a:r>
              <a:rPr lang="en-US" dirty="0"/>
              <a:t>		else</a:t>
            </a:r>
            <a:br>
              <a:rPr lang="en-US" dirty="0"/>
            </a:br>
            <a:r>
              <a:rPr lang="en-US" dirty="0"/>
              <a:t>		{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err="1"/>
              <a:t>setX</a:t>
            </a:r>
            <a:r>
              <a:rPr lang="en-US" dirty="0"/>
              <a:t>(x() + 1);</a:t>
            </a:r>
            <a:br>
              <a:rPr lang="en-US" dirty="0"/>
            </a:br>
            <a:r>
              <a:rPr lang="en-US" dirty="0"/>
              <a:t>			if (x() == 100) </a:t>
            </a:r>
            <a:r>
              <a:rPr lang="en-US" dirty="0" err="1"/>
              <a:t>patrollingLeft</a:t>
            </a:r>
            <a:r>
              <a:rPr lang="en-US" dirty="0"/>
              <a:t>_ = true;</a:t>
            </a:r>
            <a:br>
              <a:rPr lang="en-US" dirty="0"/>
            </a:br>
            <a:r>
              <a:rPr lang="en-US" dirty="0"/>
              <a:t>		}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private:</a:t>
            </a:r>
            <a:br>
              <a:rPr lang="en-US" dirty="0"/>
            </a:br>
            <a:r>
              <a:rPr lang="en-US" dirty="0"/>
              <a:t>	bool </a:t>
            </a:r>
            <a:r>
              <a:rPr lang="en-US" dirty="0" err="1"/>
              <a:t>patrollingLeft</a:t>
            </a:r>
            <a:r>
              <a:rPr lang="en-US" dirty="0"/>
              <a:t>_;</a:t>
            </a:r>
            <a:br>
              <a:rPr lang="en-US" dirty="0"/>
            </a:b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192246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Двойная буферизация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95308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Контекст</a:t>
            </a:r>
          </a:p>
          <a:p>
            <a:pPr lvl="1"/>
            <a:r>
              <a:rPr lang="ru-RU" dirty="0"/>
              <a:t>Когда игра </a:t>
            </a:r>
            <a:r>
              <a:rPr lang="ru-RU" dirty="0" err="1"/>
              <a:t>отрисовывает</a:t>
            </a:r>
            <a:r>
              <a:rPr lang="ru-RU" dirty="0"/>
              <a:t> мир, видимый пользователем, она делает это отдельными кусочками: горы вдали, крутые холмы, деревья, все по очереди. Если пользователь </a:t>
            </a:r>
            <a:r>
              <a:rPr lang="ru-RU" i="1" dirty="0"/>
              <a:t>увидит</a:t>
            </a:r>
            <a:r>
              <a:rPr lang="ru-RU" dirty="0"/>
              <a:t> этот процесс </a:t>
            </a:r>
            <a:r>
              <a:rPr lang="ru-RU" dirty="0" err="1"/>
              <a:t>отрисовки</a:t>
            </a:r>
            <a:r>
              <a:rPr lang="ru-RU" dirty="0"/>
              <a:t> в таком инкрементном режиме, иллюзия когерентности мира теряется. Сцена должна обновляться плавно и быстро, образуя последовательность законченных кадров, появляющихся мгновенно.</a:t>
            </a:r>
          </a:p>
          <a:p>
            <a:r>
              <a:rPr lang="ru-RU" dirty="0"/>
              <a:t>Задача</a:t>
            </a:r>
          </a:p>
          <a:p>
            <a:pPr lvl="1"/>
            <a:r>
              <a:rPr lang="ru-RU" dirty="0"/>
              <a:t>Дать возможность ряду последовательных операций выполняться мгновенно или одновременно</a:t>
            </a:r>
          </a:p>
          <a:p>
            <a:r>
              <a:rPr lang="ru-RU" dirty="0"/>
              <a:t>Решение</a:t>
            </a:r>
          </a:p>
          <a:p>
            <a:pPr lvl="1"/>
            <a:r>
              <a:rPr lang="ru-RU" b="1" dirty="0"/>
              <a:t>Класс буфера</a:t>
            </a:r>
            <a:r>
              <a:rPr lang="ru-RU" dirty="0"/>
              <a:t> инкапсулирует </a:t>
            </a:r>
            <a:r>
              <a:rPr lang="ru-RU" b="1" dirty="0"/>
              <a:t>буфер</a:t>
            </a:r>
            <a:r>
              <a:rPr lang="ru-RU" dirty="0"/>
              <a:t> - часть состояния, которое можно изменить. Буфер изменяется постепенно, но мы хотим чтобы внешний код увидел изменение как единый атомарный процесс. Чтобы это стало возможным, класс хранит </a:t>
            </a:r>
            <a:r>
              <a:rPr lang="ru-RU" i="1" dirty="0"/>
              <a:t>два</a:t>
            </a:r>
            <a:r>
              <a:rPr lang="ru-RU" dirty="0"/>
              <a:t> буфера: </a:t>
            </a:r>
            <a:r>
              <a:rPr lang="ru-RU" b="1" dirty="0"/>
              <a:t>следующий</a:t>
            </a:r>
            <a:r>
              <a:rPr lang="ru-RU" dirty="0"/>
              <a:t> и </a:t>
            </a:r>
            <a:r>
              <a:rPr lang="ru-RU" b="1" dirty="0"/>
              <a:t>текущий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Когда требуется считать информацию </a:t>
            </a:r>
            <a:r>
              <a:rPr lang="ru-RU" i="1" dirty="0"/>
              <a:t>из</a:t>
            </a:r>
            <a:r>
              <a:rPr lang="ru-RU" dirty="0"/>
              <a:t> буфера - всегда используется </a:t>
            </a:r>
            <a:r>
              <a:rPr lang="ru-RU" i="1" dirty="0"/>
              <a:t>текущий</a:t>
            </a:r>
            <a:r>
              <a:rPr lang="ru-RU" dirty="0"/>
              <a:t>. А когда информация </a:t>
            </a:r>
            <a:r>
              <a:rPr lang="ru-RU" i="1" dirty="0"/>
              <a:t>записывается</a:t>
            </a:r>
            <a:r>
              <a:rPr lang="ru-RU" dirty="0"/>
              <a:t> - используется следующий буфер. Когда изменения закончены, операция </a:t>
            </a:r>
            <a:r>
              <a:rPr lang="ru-RU" b="1" dirty="0"/>
              <a:t>обмена(</a:t>
            </a:r>
            <a:r>
              <a:rPr lang="ru-RU" b="1" dirty="0" err="1"/>
              <a:t>swap</a:t>
            </a:r>
            <a:r>
              <a:rPr lang="ru-RU" b="1" dirty="0"/>
              <a:t>)</a:t>
            </a:r>
            <a:r>
              <a:rPr lang="ru-RU" dirty="0"/>
              <a:t> мгновенно меняет местами следующий и текущий буферы так что новый буфер становится видным публично. Старый текущий буфер теперь доступен для повторного использования в качестве следующего буфера.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45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Байткод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9530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Контекст</a:t>
            </a:r>
          </a:p>
          <a:p>
            <a:pPr lvl="1"/>
            <a:r>
              <a:rPr lang="ru-RU" dirty="0"/>
              <a:t>Многие элементы поведения игрового мира должны сильно варьироваться, причем, желательно, уже после выпуска игры (моды)</a:t>
            </a:r>
          </a:p>
          <a:p>
            <a:pPr lvl="1"/>
            <a:r>
              <a:rPr lang="ru-RU" dirty="0"/>
              <a:t>Использование шаблона </a:t>
            </a:r>
            <a:r>
              <a:rPr lang="ru-RU" b="1" dirty="0"/>
              <a:t>Интерпретатор </a:t>
            </a:r>
            <a:r>
              <a:rPr lang="en-US" b="1" dirty="0" err="1"/>
              <a:t>GoF</a:t>
            </a:r>
            <a:r>
              <a:rPr lang="en-US" dirty="0"/>
              <a:t> – </a:t>
            </a:r>
            <a:r>
              <a:rPr lang="ru-RU" dirty="0"/>
              <a:t>медленное решение</a:t>
            </a:r>
          </a:p>
          <a:p>
            <a:r>
              <a:rPr lang="ru-RU" dirty="0"/>
              <a:t>Задача</a:t>
            </a:r>
          </a:p>
          <a:p>
            <a:pPr lvl="1"/>
            <a:r>
              <a:rPr lang="ru-RU" dirty="0"/>
              <a:t>Обеспечить поведению гибкость данных, декодируемых в виде инструкций для виртуальной машины.</a:t>
            </a:r>
          </a:p>
          <a:p>
            <a:r>
              <a:rPr lang="ru-RU" dirty="0"/>
              <a:t>Решение</a:t>
            </a:r>
          </a:p>
          <a:p>
            <a:pPr lvl="1"/>
            <a:r>
              <a:rPr lang="ru-RU" b="1" dirty="0"/>
              <a:t>Набор инструкций</a:t>
            </a:r>
            <a:r>
              <a:rPr lang="ru-RU" dirty="0"/>
              <a:t> определяет низкоуровневые операции, которые можно выполнить. Они кодируются в виде </a:t>
            </a:r>
            <a:r>
              <a:rPr lang="ru-RU" b="1" dirty="0"/>
              <a:t>последовательности байтов</a:t>
            </a:r>
            <a:r>
              <a:rPr lang="ru-RU" dirty="0"/>
              <a:t>. </a:t>
            </a:r>
          </a:p>
          <a:p>
            <a:pPr lvl="1"/>
            <a:r>
              <a:rPr lang="ru-RU" b="1" dirty="0"/>
              <a:t>Виртуальная машина</a:t>
            </a:r>
            <a:r>
              <a:rPr lang="ru-RU" dirty="0"/>
              <a:t> выполняет эти инструкции по одной за раз, используя </a:t>
            </a:r>
            <a:r>
              <a:rPr lang="ru-RU" b="1" dirty="0"/>
              <a:t>стек промежуточных значений</a:t>
            </a:r>
            <a:r>
              <a:rPr lang="ru-RU" dirty="0"/>
              <a:t>. Комбинируя инструкции можно определить сложное высокоуровневое поведение.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3738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Подкласс-песочница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9530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Контекст</a:t>
            </a:r>
          </a:p>
          <a:p>
            <a:pPr lvl="1"/>
            <a:r>
              <a:rPr lang="ru-RU" dirty="0"/>
              <a:t>Многие элементы поведения должны сильно варьироваться между подклассами одного суперкласса,  сохраняя общий интерфейс</a:t>
            </a:r>
          </a:p>
          <a:p>
            <a:r>
              <a:rPr lang="ru-RU" dirty="0"/>
              <a:t>Задача</a:t>
            </a:r>
          </a:p>
          <a:p>
            <a:pPr lvl="1"/>
            <a:r>
              <a:rPr lang="ru-RU" dirty="0"/>
              <a:t>Определение поведения в подклассе с помощью набора операций, предоставляемых базовым классом.</a:t>
            </a:r>
          </a:p>
          <a:p>
            <a:r>
              <a:rPr lang="ru-RU" dirty="0"/>
              <a:t>Решение</a:t>
            </a:r>
          </a:p>
          <a:p>
            <a:pPr lvl="1"/>
            <a:r>
              <a:rPr lang="ru-RU" b="1" dirty="0"/>
              <a:t>Базовый класс</a:t>
            </a:r>
            <a:r>
              <a:rPr lang="ru-RU" dirty="0"/>
              <a:t> определяет абстрактный </a:t>
            </a:r>
            <a:r>
              <a:rPr lang="ru-RU" b="1" dirty="0"/>
              <a:t>метод песочницу</a:t>
            </a:r>
            <a:r>
              <a:rPr lang="ru-RU" dirty="0"/>
              <a:t> и несколько </a:t>
            </a:r>
            <a:r>
              <a:rPr lang="ru-RU" b="1" dirty="0"/>
              <a:t>предоставляемых операций (</a:t>
            </a:r>
            <a:r>
              <a:rPr lang="ru-RU" b="1" dirty="0" err="1"/>
              <a:t>provided</a:t>
            </a:r>
            <a:r>
              <a:rPr lang="ru-RU" b="1" dirty="0"/>
              <a:t> </a:t>
            </a:r>
            <a:r>
              <a:rPr lang="ru-RU" b="1" dirty="0" err="1"/>
              <a:t>operations</a:t>
            </a:r>
            <a:r>
              <a:rPr lang="ru-RU" b="1" dirty="0"/>
              <a:t>)</a:t>
            </a:r>
            <a:r>
              <a:rPr lang="ru-RU" dirty="0"/>
              <a:t>. Объявление их защищенными явно означает что они предназначены только для использования классами наследниками. Каждый унаследованный </a:t>
            </a:r>
            <a:r>
              <a:rPr lang="ru-RU" b="1" dirty="0"/>
              <a:t>подкласс песочницы</a:t>
            </a:r>
            <a:r>
              <a:rPr lang="ru-RU" dirty="0"/>
              <a:t> реализует метод песочницы с помощью предоставляемых операций.</a:t>
            </a:r>
          </a:p>
          <a:p>
            <a:pPr lvl="1"/>
            <a:r>
              <a:rPr lang="ru-RU" dirty="0"/>
              <a:t>Вариации на тему шаблонов </a:t>
            </a:r>
            <a:r>
              <a:rPr lang="en-US" dirty="0" err="1"/>
              <a:t>GoF</a:t>
            </a:r>
            <a:r>
              <a:rPr lang="en-US" dirty="0"/>
              <a:t> </a:t>
            </a:r>
            <a:r>
              <a:rPr lang="ru-RU" dirty="0"/>
              <a:t>«Фасад» и «Шаблонный метод»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2779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Объект-тип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9530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Контекст</a:t>
            </a:r>
          </a:p>
          <a:p>
            <a:pPr lvl="1"/>
            <a:r>
              <a:rPr lang="ru-RU" dirty="0"/>
              <a:t>Необходимо иметь возможность гибко добавлять и убирать множество различных типов игровых объектов и моделировать их с помощью стандартных средств ООП, таких как иерархия, может быть накладно.</a:t>
            </a:r>
          </a:p>
          <a:p>
            <a:r>
              <a:rPr lang="ru-RU" dirty="0"/>
              <a:t>Задача</a:t>
            </a:r>
          </a:p>
          <a:p>
            <a:pPr lvl="1"/>
            <a:r>
              <a:rPr lang="ru-RU" dirty="0"/>
              <a:t>Сделать более гибким создание новых "классов" с помощью создания класса, каждый экземпляр которого может представлять собой другой тип объекта.</a:t>
            </a:r>
          </a:p>
          <a:p>
            <a:r>
              <a:rPr lang="ru-RU" dirty="0"/>
              <a:t>Решение</a:t>
            </a:r>
          </a:p>
          <a:p>
            <a:pPr lvl="1"/>
            <a:r>
              <a:rPr lang="ru-RU" dirty="0"/>
              <a:t>Заменяем наследование композицией и делегируем классово-специфичные функции объекту-типу. </a:t>
            </a:r>
          </a:p>
          <a:p>
            <a:pPr lvl="1"/>
            <a:r>
              <a:rPr lang="ru-RU" dirty="0"/>
              <a:t>Вариации на тему шаблонов </a:t>
            </a:r>
            <a:r>
              <a:rPr lang="en-US" dirty="0" err="1"/>
              <a:t>GoF</a:t>
            </a:r>
            <a:r>
              <a:rPr lang="en-US" dirty="0"/>
              <a:t> </a:t>
            </a:r>
            <a:r>
              <a:rPr lang="ru-RU" dirty="0"/>
              <a:t>Прототип, Приспособленец (</a:t>
            </a:r>
            <a:r>
              <a:rPr lang="en-US" dirty="0"/>
              <a:t>Flyweight)</a:t>
            </a:r>
            <a:r>
              <a:rPr lang="ru-RU" dirty="0"/>
              <a:t>и Состояние. </a:t>
            </a:r>
          </a:p>
          <a:p>
            <a:pPr lvl="2"/>
            <a:r>
              <a:rPr lang="ru-RU" dirty="0"/>
              <a:t>Сложный вариант, надо иметь веские причины</a:t>
            </a:r>
          </a:p>
        </p:txBody>
      </p:sp>
    </p:spTree>
    <p:extLst>
      <p:ext uri="{BB962C8B-B14F-4D97-AF65-F5344CB8AC3E}">
        <p14:creationId xmlns:p14="http://schemas.microsoft.com/office/powerpoint/2010/main" val="18393962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9530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Контекст</a:t>
            </a:r>
          </a:p>
          <a:p>
            <a:pPr lvl="1"/>
            <a:r>
              <a:rPr lang="ru-RU" dirty="0"/>
              <a:t>С ростом сложности моделей объектов игрового мира растет сложность их реализации.  В итоге можно прийти к тому, что множество аспектов поведения реализуется (игровую логику, физику, </a:t>
            </a:r>
            <a:r>
              <a:rPr lang="ru-RU" dirty="0" err="1"/>
              <a:t>отрисовку</a:t>
            </a:r>
            <a:r>
              <a:rPr lang="ru-RU" dirty="0"/>
              <a:t>, озвучку, управление и </a:t>
            </a:r>
            <a:r>
              <a:rPr lang="ru-RU" dirty="0" err="1"/>
              <a:t>т.п</a:t>
            </a:r>
            <a:r>
              <a:rPr lang="ru-RU" dirty="0"/>
              <a:t>) в одном классе модели, превращая его в чрезмерно большой и неуправляемый код.</a:t>
            </a:r>
          </a:p>
          <a:p>
            <a:r>
              <a:rPr lang="ru-RU" dirty="0"/>
              <a:t>Задача</a:t>
            </a:r>
          </a:p>
          <a:p>
            <a:pPr lvl="1"/>
            <a:r>
              <a:rPr lang="ru-RU" dirty="0"/>
              <a:t>Позволяет одной сущности охватывать несколько областей, не связывая их между собой.</a:t>
            </a:r>
          </a:p>
          <a:p>
            <a:r>
              <a:rPr lang="ru-RU" dirty="0"/>
              <a:t>Решение</a:t>
            </a:r>
          </a:p>
          <a:p>
            <a:pPr lvl="1"/>
            <a:r>
              <a:rPr lang="ru-RU" dirty="0"/>
              <a:t>Единая </a:t>
            </a:r>
            <a:r>
              <a:rPr lang="ru-RU" b="1" dirty="0"/>
              <a:t>сущность охватывает множество областей</a:t>
            </a:r>
            <a:r>
              <a:rPr lang="ru-RU" dirty="0"/>
              <a:t>. Для сохранения изолированности областей, код для каждой помещается в свой собственный </a:t>
            </a:r>
            <a:r>
              <a:rPr lang="ru-RU" b="1" dirty="0"/>
              <a:t>класс компонент</a:t>
            </a:r>
            <a:r>
              <a:rPr lang="ru-RU" dirty="0"/>
              <a:t>. Сущность упрощается до простого </a:t>
            </a:r>
            <a:r>
              <a:rPr lang="ru-RU" b="1" dirty="0"/>
              <a:t>контейнера компонентов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171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Очередь событий и</a:t>
            </a:r>
            <a:r>
              <a:rPr lang="ru-RU" b="1" dirty="0"/>
              <a:t> </a:t>
            </a:r>
            <a:r>
              <a:rPr lang="ru-RU" dirty="0"/>
              <a:t>Поиск службы </a:t>
            </a:r>
            <a:r>
              <a:rPr lang="en-US" dirty="0"/>
              <a:t>(Service Locator)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Применение в </a:t>
            </a:r>
            <a:r>
              <a:rPr lang="ru-RU" dirty="0" err="1"/>
              <a:t>игростроении</a:t>
            </a:r>
            <a:r>
              <a:rPr lang="ru-RU" dirty="0"/>
              <a:t> рассмотренных ранее архитектурных шаблонов (внутри игрового процесса)</a:t>
            </a:r>
          </a:p>
          <a:p>
            <a:pPr lvl="1"/>
            <a:r>
              <a:rPr lang="ru-RU" dirty="0"/>
              <a:t>Очередь событий – </a:t>
            </a:r>
            <a:r>
              <a:rPr lang="en-US" dirty="0"/>
              <a:t>Publisher-Subscriber</a:t>
            </a:r>
            <a:endParaRPr lang="ru-RU" dirty="0"/>
          </a:p>
          <a:p>
            <a:pPr lvl="2"/>
            <a:r>
              <a:rPr lang="ru-RU" dirty="0"/>
              <a:t>Так как игровой цикл живет не в реальном времени, ввод пользователя не получается обрабатывать сразу, а приходится буферизировать в очереди сообщений</a:t>
            </a:r>
          </a:p>
          <a:p>
            <a:pPr lvl="2"/>
            <a:r>
              <a:rPr lang="ru-RU" dirty="0"/>
              <a:t>Событийно-ориентированная архитектура общения объектов внутри игрового мира.</a:t>
            </a:r>
          </a:p>
          <a:p>
            <a:pPr lvl="1"/>
            <a:r>
              <a:rPr lang="ru-RU" dirty="0"/>
              <a:t>Поиск службы – Брокер </a:t>
            </a:r>
          </a:p>
          <a:p>
            <a:pPr lvl="2"/>
            <a:r>
              <a:rPr lang="ru-RU" dirty="0"/>
              <a:t>Обеспечивает глобальную точку доступа к службе без привязки пользователя к конкретному классу, который ее реализует.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457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9F6B3-A539-4128-A752-381EA3629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ru-RU" dirty="0"/>
              <a:t>Анемичные сущности (</a:t>
            </a:r>
            <a:r>
              <a:rPr lang="en-US" dirty="0"/>
              <a:t>DTO)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140D0B-48E4-4AFF-8981-CA1CFD327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0903"/>
            <a:ext cx="7886700" cy="5331204"/>
          </a:xfrm>
        </p:spPr>
        <p:txBody>
          <a:bodyPr>
            <a:normAutofit/>
          </a:bodyPr>
          <a:lstStyle/>
          <a:p>
            <a:r>
              <a:rPr lang="ru-RU" b="1" dirty="0"/>
              <a:t>Анемичная сущность</a:t>
            </a:r>
          </a:p>
          <a:p>
            <a:pPr lvl="1"/>
            <a:r>
              <a:rPr lang="ru-RU" dirty="0"/>
              <a:t>объект, содержащий данные, описывающие некую сущность предметной области, но не содержащий никакой бизнес-логики, связанной с сущностью (валидации данных, вычислений, бизнес-правил и т.п.). </a:t>
            </a:r>
          </a:p>
          <a:p>
            <a:pPr lvl="1"/>
            <a:r>
              <a:rPr lang="ru-RU" dirty="0"/>
              <a:t>Впервые описан </a:t>
            </a:r>
            <a:r>
              <a:rPr lang="ru-RU" dirty="0" err="1"/>
              <a:t>Фаулером</a:t>
            </a:r>
            <a:r>
              <a:rPr lang="ru-RU" dirty="0"/>
              <a:t> в качестве </a:t>
            </a:r>
            <a:r>
              <a:rPr lang="ru-RU" b="1" dirty="0" err="1"/>
              <a:t>антипаттерна</a:t>
            </a:r>
            <a:r>
              <a:rPr lang="ru-RU" b="1" dirty="0"/>
              <a:t> </a:t>
            </a:r>
            <a:r>
              <a:rPr lang="ru-RU" dirty="0"/>
              <a:t>(нарушение принципов ООП).</a:t>
            </a:r>
          </a:p>
          <a:p>
            <a:r>
              <a:rPr lang="ru-RU" dirty="0"/>
              <a:t>На практике же используется довольно широко, играя роль объекта, передающего данные о сущности между модулями приложения. </a:t>
            </a:r>
          </a:p>
          <a:p>
            <a:pPr lvl="1"/>
            <a:r>
              <a:rPr lang="en-US" b="1" dirty="0"/>
              <a:t>DTO </a:t>
            </a:r>
            <a:r>
              <a:rPr lang="en-US" dirty="0"/>
              <a:t>– Data Transfer Object</a:t>
            </a:r>
            <a:r>
              <a:rPr lang="ru-RU" dirty="0"/>
              <a:t>. Легкость передачи.</a:t>
            </a:r>
            <a:endParaRPr lang="en-US" dirty="0"/>
          </a:p>
          <a:p>
            <a:pPr lvl="1"/>
            <a:r>
              <a:rPr lang="ru-RU" dirty="0"/>
              <a:t>Стандарт именования – </a:t>
            </a:r>
            <a:r>
              <a:rPr lang="ru-RU" b="1" dirty="0" err="1"/>
              <a:t>ИмяСущности</a:t>
            </a:r>
            <a:r>
              <a:rPr lang="ru-RU" dirty="0"/>
              <a:t>.</a:t>
            </a:r>
          </a:p>
          <a:p>
            <a:pPr lvl="2"/>
            <a:r>
              <a:rPr lang="en-US" dirty="0"/>
              <a:t>Student, Account, </a:t>
            </a:r>
            <a:r>
              <a:rPr lang="en-US" dirty="0" err="1"/>
              <a:t>GameObject</a:t>
            </a:r>
            <a:r>
              <a:rPr lang="en-US" dirty="0"/>
              <a:t>, etc.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668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Локальность данных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Контекст</a:t>
            </a:r>
          </a:p>
          <a:p>
            <a:pPr lvl="1"/>
            <a:r>
              <a:rPr lang="ru-RU" dirty="0"/>
              <a:t>В некоторых задачах критично обеспечить максимальную производительность игрового мира</a:t>
            </a:r>
          </a:p>
          <a:p>
            <a:r>
              <a:rPr lang="ru-RU" dirty="0"/>
              <a:t>Задача</a:t>
            </a:r>
          </a:p>
          <a:p>
            <a:pPr lvl="1"/>
            <a:r>
              <a:rPr lang="ru-RU" dirty="0"/>
              <a:t>Ускорение доступа к памяти с помощью более удобного для кэширования процессором размещения данных.</a:t>
            </a:r>
          </a:p>
          <a:p>
            <a:r>
              <a:rPr lang="ru-RU" dirty="0"/>
              <a:t>Решение</a:t>
            </a:r>
          </a:p>
          <a:p>
            <a:pPr lvl="1"/>
            <a:r>
              <a:rPr lang="ru-RU" dirty="0"/>
              <a:t>Современные процессоры </a:t>
            </a:r>
            <a:r>
              <a:rPr lang="ru-RU" b="1" dirty="0"/>
              <a:t>обладают кэшем для ускорения доступа к памяти</a:t>
            </a:r>
            <a:r>
              <a:rPr lang="ru-RU" dirty="0"/>
              <a:t>. Доступ к памяти, </a:t>
            </a:r>
            <a:r>
              <a:rPr lang="ru-RU" b="1" dirty="0"/>
              <a:t>находящейся рядом с той, к которой мы только что обращались - значительно быстрее</a:t>
            </a:r>
            <a:r>
              <a:rPr lang="ru-RU" dirty="0"/>
              <a:t>. Используйте это свойство для ускорения работы с помощью </a:t>
            </a:r>
            <a:r>
              <a:rPr lang="ru-RU" b="1" dirty="0"/>
              <a:t>увеличения локальности данных</a:t>
            </a:r>
            <a:r>
              <a:rPr lang="ru-RU" dirty="0"/>
              <a:t> - размещение данных в памяти </a:t>
            </a:r>
            <a:r>
              <a:rPr lang="ru-RU" b="1" dirty="0"/>
              <a:t>последовательно, в порядке их обработки</a:t>
            </a:r>
            <a:r>
              <a:rPr lang="ru-RU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4712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 изменений («грязный флаг», </a:t>
            </a:r>
            <a:r>
              <a:rPr lang="en-US" dirty="0"/>
              <a:t>Dirty flag)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Контекст</a:t>
            </a:r>
          </a:p>
          <a:p>
            <a:pPr lvl="1"/>
            <a:r>
              <a:rPr lang="ru-RU" dirty="0"/>
              <a:t>Объекты в игровом мире связаны в иерархию – одни первичны, другие вторичны, что означает, что изменение первых вызывает изменение вторых.</a:t>
            </a:r>
            <a:endParaRPr lang="en-US" dirty="0"/>
          </a:p>
          <a:p>
            <a:pPr lvl="1"/>
            <a:r>
              <a:rPr lang="ru-RU" dirty="0"/>
              <a:t>Набор первичных данных изменяется со временем. Набор вторичных данных вычисляется на основе первичных с помощью ресурсоемкого процесса. </a:t>
            </a:r>
          </a:p>
          <a:p>
            <a:r>
              <a:rPr lang="ru-RU" dirty="0"/>
              <a:t>Задача</a:t>
            </a:r>
          </a:p>
          <a:p>
            <a:pPr lvl="1"/>
            <a:r>
              <a:rPr lang="ru-RU" dirty="0"/>
              <a:t>Избегать ненужной работы откладывая ее до тех пор, пока не потребуется результат.</a:t>
            </a:r>
          </a:p>
          <a:p>
            <a:r>
              <a:rPr lang="ru-RU" dirty="0"/>
              <a:t>Решение</a:t>
            </a:r>
          </a:p>
          <a:p>
            <a:pPr lvl="1"/>
            <a:r>
              <a:rPr lang="ru-RU" dirty="0"/>
              <a:t>"Грязный" флаг отслеживает </a:t>
            </a:r>
            <a:r>
              <a:rPr lang="ru-RU" dirty="0" err="1"/>
              <a:t>рассинхронизацию</a:t>
            </a:r>
            <a:r>
              <a:rPr lang="ru-RU" dirty="0"/>
              <a:t> вторичных данных с первичными. Он устанавливается у вторичных данных тогда, когда первичные данные изменяются. Если флаг установлен, когда нам понадобились вторичные данные, они вычисляются и флаг снимается. В противном случае используются уже вычисленные вторичные данные.</a:t>
            </a: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19360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Пул объектов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Контекст</a:t>
            </a:r>
          </a:p>
          <a:p>
            <a:pPr lvl="1"/>
            <a:r>
              <a:rPr lang="ru-RU" dirty="0"/>
              <a:t>Создание и удаление большого количества однотипных объектов требует времени и фрагментирует память</a:t>
            </a:r>
          </a:p>
          <a:p>
            <a:r>
              <a:rPr lang="ru-RU" dirty="0"/>
              <a:t>Задача</a:t>
            </a:r>
          </a:p>
          <a:p>
            <a:pPr lvl="1"/>
            <a:r>
              <a:rPr lang="ru-RU" dirty="0"/>
              <a:t>Улучшение производительности и эффективности использования памяти за счет повторного использования объектов из фиксированного пула, вместо их индивидуального выделения и освобождения.</a:t>
            </a:r>
          </a:p>
          <a:p>
            <a:r>
              <a:rPr lang="ru-RU" dirty="0"/>
              <a:t>Решение</a:t>
            </a:r>
          </a:p>
          <a:p>
            <a:pPr lvl="1"/>
            <a:r>
              <a:rPr lang="ru-RU" dirty="0"/>
              <a:t>Определим класс </a:t>
            </a:r>
            <a:r>
              <a:rPr lang="ru-RU" b="1" dirty="0"/>
              <a:t>пула</a:t>
            </a:r>
            <a:r>
              <a:rPr lang="ru-RU" dirty="0"/>
              <a:t>, содержащего коллекцию </a:t>
            </a:r>
            <a:r>
              <a:rPr lang="ru-RU" b="1" dirty="0"/>
              <a:t>многоразовых объектов</a:t>
            </a:r>
            <a:r>
              <a:rPr lang="ru-RU" dirty="0"/>
              <a:t>. Каждый объект поддерживает </a:t>
            </a:r>
            <a:r>
              <a:rPr lang="ru-RU" b="1" dirty="0"/>
              <a:t>запрос "используется" </a:t>
            </a:r>
            <a:r>
              <a:rPr lang="ru-RU" dirty="0"/>
              <a:t>(отличие от </a:t>
            </a:r>
            <a:r>
              <a:rPr lang="en-US" dirty="0" err="1"/>
              <a:t>GoF</a:t>
            </a:r>
            <a:r>
              <a:rPr lang="en-US" dirty="0"/>
              <a:t> </a:t>
            </a:r>
            <a:r>
              <a:rPr lang="ru-RU" dirty="0"/>
              <a:t>Приспособленца!), означающий что он сейчас "жив". Когда пул инициализируется, он сразу создает всю коллекцию объектов (обычно выделяя один последовательный участок памяти) и инициализирует их всех состоянием " не используется".</a:t>
            </a:r>
            <a:endParaRPr lang="en-US" dirty="0"/>
          </a:p>
          <a:p>
            <a:pPr lvl="1"/>
            <a:r>
              <a:rPr lang="ru-RU" dirty="0"/>
              <a:t>Когда вам понадобится новый объект, вы запрашиваете его у пула. Он ищет доступный объект, инициализирует его значением "используется" и возвращает. Когда объект больше не нужен, он снова возвращается в состояние "не используется". Таким образом, объекты можно свободно создавать и удалять без необходимости выделять память или другие ресурсы.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4273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Пространственное разбиение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Контекст</a:t>
            </a:r>
          </a:p>
          <a:p>
            <a:pPr lvl="1"/>
            <a:r>
              <a:rPr lang="ru-RU" dirty="0"/>
              <a:t>Перебор и </a:t>
            </a:r>
            <a:r>
              <a:rPr lang="ru-RU" dirty="0" err="1"/>
              <a:t>отрисовка</a:t>
            </a:r>
            <a:r>
              <a:rPr lang="ru-RU" dirty="0"/>
              <a:t> всех объектов может быть чрезмерно ресурсоемкой. Необходимо найти и </a:t>
            </a:r>
            <a:r>
              <a:rPr lang="ru-RU" dirty="0" err="1"/>
              <a:t>отрисовать</a:t>
            </a:r>
            <a:r>
              <a:rPr lang="ru-RU" dirty="0"/>
              <a:t> только те объекты, которые необходимо. </a:t>
            </a:r>
          </a:p>
          <a:p>
            <a:r>
              <a:rPr lang="ru-RU" dirty="0"/>
              <a:t>Задача</a:t>
            </a:r>
          </a:p>
          <a:p>
            <a:pPr lvl="1"/>
            <a:r>
              <a:rPr lang="ru-RU" dirty="0"/>
              <a:t>Эффективный поиск находящихся рядом объектов с помощью сохранения их в структуре данных с организацией на основе их местоположения.</a:t>
            </a:r>
          </a:p>
          <a:p>
            <a:r>
              <a:rPr lang="ru-RU" dirty="0"/>
              <a:t>Решение</a:t>
            </a:r>
            <a:endParaRPr lang="en-US" dirty="0"/>
          </a:p>
          <a:p>
            <a:pPr lvl="1"/>
            <a:r>
              <a:rPr lang="ru-RU" dirty="0"/>
              <a:t>Есть набор </a:t>
            </a:r>
            <a:r>
              <a:rPr lang="ru-RU" b="1" dirty="0"/>
              <a:t>объектов</a:t>
            </a:r>
            <a:r>
              <a:rPr lang="ru-RU" dirty="0"/>
              <a:t>, каждый из которых обладает </a:t>
            </a:r>
            <a:r>
              <a:rPr lang="ru-RU" b="1" dirty="0"/>
              <a:t>позицией в пространстве</a:t>
            </a:r>
            <a:r>
              <a:rPr lang="ru-RU" dirty="0"/>
              <a:t>. Объекты хранятся в </a:t>
            </a:r>
            <a:r>
              <a:rPr lang="ru-RU" b="1" dirty="0"/>
              <a:t>пространственной структуре данных</a:t>
            </a:r>
            <a:r>
              <a:rPr lang="ru-RU" dirty="0"/>
              <a:t>, организованной на основе их позиций. Эта структура данных позволяет вам </a:t>
            </a:r>
            <a:r>
              <a:rPr lang="ru-RU" b="1" dirty="0"/>
              <a:t>эффективно запрашивать объекты, находящиеся возле указанной позиции</a:t>
            </a:r>
            <a:r>
              <a:rPr lang="ru-RU" dirty="0"/>
              <a:t>. Когда позиция объекта изменяется, </a:t>
            </a:r>
            <a:r>
              <a:rPr lang="ru-RU" b="1" dirty="0"/>
              <a:t>позиционная структура данных обновляется</a:t>
            </a:r>
            <a:r>
              <a:rPr lang="ru-RU" dirty="0"/>
              <a:t> и поиск можно продолжать.</a:t>
            </a:r>
            <a:endParaRPr lang="en-US" dirty="0"/>
          </a:p>
          <a:p>
            <a:pPr lvl="1"/>
            <a:r>
              <a:rPr lang="ru-RU" dirty="0"/>
              <a:t>Внутренняя индексация объектов.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3186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16281-27E7-4E19-B2C4-0DFF6C4A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ru-RU" dirty="0"/>
              <a:t>Анемичные сущности (</a:t>
            </a:r>
            <a:r>
              <a:rPr lang="en-US" dirty="0"/>
              <a:t>DTO)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675F7B-C6DD-495B-8704-1CC43090B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200" y="989900"/>
            <a:ext cx="8532127" cy="580518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Анемичная сущность:</a:t>
            </a:r>
          </a:p>
          <a:p>
            <a:pPr marL="457200" lvl="1" indent="0">
              <a:buNone/>
            </a:pPr>
            <a:r>
              <a:rPr lang="en-US" dirty="0"/>
              <a:t>Class Student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    public int Number { get; set; }</a:t>
            </a:r>
          </a:p>
          <a:p>
            <a:pPr marL="457200" lvl="1" indent="0">
              <a:buNone/>
            </a:pPr>
            <a:r>
              <a:rPr lang="en-US" dirty="0"/>
              <a:t>    public string Name { get; set; }</a:t>
            </a:r>
          </a:p>
          <a:p>
            <a:pPr marL="457200" lvl="1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Полноценная сущность</a:t>
            </a:r>
          </a:p>
          <a:p>
            <a:pPr marL="457200" lvl="1" indent="0">
              <a:buNone/>
            </a:pPr>
            <a:r>
              <a:rPr lang="en-US" dirty="0"/>
              <a:t>class Student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    public int Number { get; set; }</a:t>
            </a:r>
          </a:p>
          <a:p>
            <a:pPr marL="457200" lvl="1" indent="0">
              <a:buNone/>
            </a:pPr>
            <a:r>
              <a:rPr lang="en-US" dirty="0"/>
              <a:t>    public string Name { get; set; 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   public Student(int number , string name, Date dob)</a:t>
            </a:r>
          </a:p>
          <a:p>
            <a:pPr marL="457200" lvl="1" indent="0">
              <a:buNone/>
            </a:pPr>
            <a:r>
              <a:rPr lang="en-US" dirty="0"/>
              <a:t>    {</a:t>
            </a:r>
          </a:p>
          <a:p>
            <a:pPr marL="457200" lvl="1" indent="0">
              <a:buNone/>
            </a:pPr>
            <a:r>
              <a:rPr lang="en-US" dirty="0"/>
              <a:t>        if (number &lt;= 0) {throw new </a:t>
            </a:r>
            <a:r>
              <a:rPr lang="en-US" dirty="0" err="1"/>
              <a:t>ArgumentOutOfRangeException</a:t>
            </a:r>
            <a:r>
              <a:rPr lang="en-US" dirty="0"/>
              <a:t>(</a:t>
            </a:r>
            <a:r>
              <a:rPr lang="en-US" dirty="0" err="1"/>
              <a:t>nameof</a:t>
            </a:r>
            <a:r>
              <a:rPr lang="en-US" dirty="0"/>
              <a:t>(number)); }</a:t>
            </a:r>
          </a:p>
          <a:p>
            <a:pPr marL="457200" lvl="1" indent="0">
              <a:buNone/>
            </a:pPr>
            <a:r>
              <a:rPr lang="en-US" dirty="0"/>
              <a:t>        if (name &lt;= “”) {</a:t>
            </a:r>
            <a:r>
              <a:rPr lang="ru-RU" dirty="0"/>
              <a:t> </a:t>
            </a:r>
            <a:r>
              <a:rPr lang="en-US" dirty="0"/>
              <a:t>throw new </a:t>
            </a:r>
            <a:r>
              <a:rPr lang="en-US" dirty="0" err="1"/>
              <a:t>ArgumentOutOfRangeException</a:t>
            </a:r>
            <a:r>
              <a:rPr lang="en-US" dirty="0"/>
              <a:t>(</a:t>
            </a:r>
            <a:r>
              <a:rPr lang="en-US" dirty="0" err="1"/>
              <a:t>nameof</a:t>
            </a:r>
            <a:r>
              <a:rPr lang="en-US" dirty="0"/>
              <a:t>(name));</a:t>
            </a:r>
            <a:r>
              <a:rPr lang="ru-RU" dirty="0"/>
              <a:t> </a:t>
            </a: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/>
              <a:t>        Name = name;</a:t>
            </a:r>
          </a:p>
          <a:p>
            <a:pPr marL="457200" lvl="1" indent="0">
              <a:buNone/>
            </a:pPr>
            <a:r>
              <a:rPr lang="en-US" dirty="0"/>
              <a:t>        Number = number;</a:t>
            </a:r>
          </a:p>
          <a:p>
            <a:pPr marL="457200" lvl="1" indent="0">
              <a:buNone/>
            </a:pPr>
            <a:r>
              <a:rPr lang="en-US" dirty="0"/>
              <a:t>    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   public override string </a:t>
            </a:r>
            <a:r>
              <a:rPr lang="en-US" dirty="0" err="1"/>
              <a:t>ToString</a:t>
            </a:r>
            <a:r>
              <a:rPr lang="en-US" dirty="0"/>
              <a:t>(){</a:t>
            </a:r>
            <a:r>
              <a:rPr lang="ru-RU" dirty="0"/>
              <a:t> </a:t>
            </a:r>
            <a:r>
              <a:rPr lang="en-US" dirty="0"/>
              <a:t>return </a:t>
            </a:r>
            <a:r>
              <a:rPr lang="en-US" dirty="0" err="1"/>
              <a:t>Number.ToString</a:t>
            </a:r>
            <a:r>
              <a:rPr lang="en-US" dirty="0"/>
              <a:t>()+Name;  }</a:t>
            </a:r>
          </a:p>
          <a:p>
            <a:pPr marL="457200" lvl="1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904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AA55AD-390E-41DA-8E30-80F6C6585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 Контроллер (из </a:t>
            </a:r>
            <a:r>
              <a:rPr lang="en-US" dirty="0"/>
              <a:t>GRASP)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D9C10B-DC8F-4538-B8E3-D054840B6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26177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Проблема </a:t>
            </a:r>
          </a:p>
          <a:p>
            <a:pPr lvl="1"/>
            <a:r>
              <a:rPr lang="ru-RU" dirty="0"/>
              <a:t>Кто должен отвечать за получение и координацию выполнения системных операций, поступающих от уровня интерфейса пользователя?</a:t>
            </a:r>
          </a:p>
          <a:p>
            <a:r>
              <a:rPr lang="ru-RU" dirty="0"/>
              <a:t>Решение </a:t>
            </a:r>
          </a:p>
          <a:p>
            <a:pPr lvl="1"/>
            <a:r>
              <a:rPr lang="ru-RU" dirty="0"/>
              <a:t>Присвоить эту обязанность классу, удовлетворяющему одному из следующих условий.</a:t>
            </a:r>
          </a:p>
          <a:p>
            <a:pPr lvl="2"/>
            <a:r>
              <a:rPr lang="ru-RU" dirty="0"/>
              <a:t>Класс представляет всю систему в целом, корневой объект, устройство или важную подсистему (фасадный контроллер).</a:t>
            </a:r>
          </a:p>
          <a:p>
            <a:pPr lvl="2"/>
            <a:r>
              <a:rPr lang="ru-RU" dirty="0"/>
              <a:t>Класс представляет сценарий некоторого варианта использования, в рамках которого выполняется обработка этой системной операции (контроллер варианта использования или контроллер сеанса).</a:t>
            </a:r>
          </a:p>
          <a:p>
            <a:r>
              <a:rPr lang="ru-RU" dirty="0"/>
              <a:t>В примерах прошлых занятий класс Игры (</a:t>
            </a:r>
            <a:r>
              <a:rPr lang="en-US" dirty="0"/>
              <a:t>Game) </a:t>
            </a:r>
            <a:r>
              <a:rPr lang="ru-RU" dirty="0"/>
              <a:t>и был примером контроллера.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963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1466</TotalTime>
  <Words>5740</Words>
  <Application>Microsoft Office PowerPoint</Application>
  <PresentationFormat>Экран (4:3)</PresentationFormat>
  <Paragraphs>648</Paragraphs>
  <Slides>73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73</vt:i4>
      </vt:variant>
    </vt:vector>
  </HeadingPairs>
  <TitlesOfParts>
    <vt:vector size="78" baseType="lpstr">
      <vt:lpstr>Arial</vt:lpstr>
      <vt:lpstr>Calibri</vt:lpstr>
      <vt:lpstr>Calibri Light</vt:lpstr>
      <vt:lpstr>Wingdings</vt:lpstr>
      <vt:lpstr>Тема Office</vt:lpstr>
      <vt:lpstr>На предыдущих лекциях</vt:lpstr>
      <vt:lpstr>Прикладные архитектурные шаблоны</vt:lpstr>
      <vt:lpstr>Многослойная архитектура (Layers)</vt:lpstr>
      <vt:lpstr>Модель и бизнес-логика</vt:lpstr>
      <vt:lpstr>Модель и бизнес-логика</vt:lpstr>
      <vt:lpstr>Жизненный цикл сущности</vt:lpstr>
      <vt:lpstr>Анемичные сущности (DTO)</vt:lpstr>
      <vt:lpstr>Анемичные сущности (DTO)</vt:lpstr>
      <vt:lpstr>Шаблон Контроллер (из GRASP)</vt:lpstr>
      <vt:lpstr>Контроллеры в приложении</vt:lpstr>
      <vt:lpstr>Шаблон CRUD</vt:lpstr>
      <vt:lpstr>CRUD</vt:lpstr>
      <vt:lpstr>Пример контроллера</vt:lpstr>
      <vt:lpstr>Слой доступа к данным</vt:lpstr>
      <vt:lpstr>Шаблон Active Record </vt:lpstr>
      <vt:lpstr>Шаблон Data Mapper </vt:lpstr>
      <vt:lpstr>Шаблон Repository</vt:lpstr>
      <vt:lpstr>Шаблон Repository</vt:lpstr>
      <vt:lpstr>Слой доступа к данным</vt:lpstr>
      <vt:lpstr>Слой представления</vt:lpstr>
      <vt:lpstr>CRUD и REST API</vt:lpstr>
      <vt:lpstr>Диалоговый интерфейс пользователя</vt:lpstr>
      <vt:lpstr>Графический интерфейс пользователя</vt:lpstr>
      <vt:lpstr>Обработка ввода пользователя</vt:lpstr>
      <vt:lpstr>Функционирование элемента управления </vt:lpstr>
      <vt:lpstr>Собираем вместе</vt:lpstr>
      <vt:lpstr>Проблемы классической модели элементов управления</vt:lpstr>
      <vt:lpstr>MVC (Model-View-Controller,  Модель-Представление-Контроллер)</vt:lpstr>
      <vt:lpstr>MVС</vt:lpstr>
      <vt:lpstr>Классический MVC</vt:lpstr>
      <vt:lpstr>Классический MVC</vt:lpstr>
      <vt:lpstr>MVC в вебе</vt:lpstr>
      <vt:lpstr>MVVM – (Model-View-ViewModel)  Модель-Преставление-МодельПредставления</vt:lpstr>
      <vt:lpstr>MVVM</vt:lpstr>
      <vt:lpstr>Представление WPF (MVVM)</vt:lpstr>
      <vt:lpstr>Модель представления WPF</vt:lpstr>
      <vt:lpstr>Практическое применение MVC/MVVM</vt:lpstr>
      <vt:lpstr>Классическая трехуровневая архитектура - резюме</vt:lpstr>
      <vt:lpstr>Классическая трехуровневая архитектура - сценарий</vt:lpstr>
      <vt:lpstr>Развитие слоистой архитектуры</vt:lpstr>
      <vt:lpstr>Луковая архитектура</vt:lpstr>
      <vt:lpstr>Разновидности</vt:lpstr>
      <vt:lpstr>Плюсы и минусы доменного подхода (DDD т.д.)</vt:lpstr>
      <vt:lpstr>CQRS (Command and Query Responsibility Segregation)</vt:lpstr>
      <vt:lpstr>CQRS (Command and Query Responsibility Segregation)</vt:lpstr>
      <vt:lpstr>Разделение ответственностей</vt:lpstr>
      <vt:lpstr>Классика vs CQRS</vt:lpstr>
      <vt:lpstr>Разница между CRUD и CQRS на примере</vt:lpstr>
      <vt:lpstr>CQRS с раздельными хранилищами</vt:lpstr>
      <vt:lpstr>Проблема счетчика лайков</vt:lpstr>
      <vt:lpstr>Изобретаем Event Sourcing</vt:lpstr>
      <vt:lpstr>CQRS и Event Sourcing</vt:lpstr>
      <vt:lpstr>Шаблоны в игростроении По книге Robert Nystrom “Game Programming Patterns” </vt:lpstr>
      <vt:lpstr>Игровой цикл</vt:lpstr>
      <vt:lpstr>Игровой цикл</vt:lpstr>
      <vt:lpstr>Игровой цикл</vt:lpstr>
      <vt:lpstr>Игровой цикл</vt:lpstr>
      <vt:lpstr>Игровой цикл</vt:lpstr>
      <vt:lpstr>Игровой цикл</vt:lpstr>
      <vt:lpstr>Метод обновления</vt:lpstr>
      <vt:lpstr>Метод обновления</vt:lpstr>
      <vt:lpstr>Метод обновления</vt:lpstr>
      <vt:lpstr>Метод обновления</vt:lpstr>
      <vt:lpstr>Двойная буферизация </vt:lpstr>
      <vt:lpstr>Байткод</vt:lpstr>
      <vt:lpstr>Подкласс-песочница </vt:lpstr>
      <vt:lpstr>Объект-тип </vt:lpstr>
      <vt:lpstr>Компонент</vt:lpstr>
      <vt:lpstr>Очередь событий и Поиск службы (Service Locator)</vt:lpstr>
      <vt:lpstr>Локальность данных</vt:lpstr>
      <vt:lpstr>Флаг изменений («грязный флаг», Dirty flag)</vt:lpstr>
      <vt:lpstr>Пул объектов </vt:lpstr>
      <vt:lpstr>Пространственное разбиение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Vsevolod Pelipas</dc:creator>
  <cp:lastModifiedBy>Vsevolod Pelipas</cp:lastModifiedBy>
  <cp:revision>218</cp:revision>
  <dcterms:created xsi:type="dcterms:W3CDTF">2018-04-17T13:47:01Z</dcterms:created>
  <dcterms:modified xsi:type="dcterms:W3CDTF">2019-04-22T21:07:25Z</dcterms:modified>
</cp:coreProperties>
</file>