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2" r:id="rId3"/>
    <p:sldId id="294" r:id="rId4"/>
    <p:sldId id="368" r:id="rId5"/>
    <p:sldId id="369" r:id="rId6"/>
    <p:sldId id="311" r:id="rId7"/>
    <p:sldId id="348" r:id="rId8"/>
    <p:sldId id="347" r:id="rId9"/>
    <p:sldId id="370" r:id="rId10"/>
    <p:sldId id="371" r:id="rId11"/>
    <p:sldId id="372" r:id="rId12"/>
    <p:sldId id="374" r:id="rId13"/>
    <p:sldId id="284" r:id="rId14"/>
    <p:sldId id="315" r:id="rId15"/>
    <p:sldId id="373" r:id="rId16"/>
    <p:sldId id="314" r:id="rId17"/>
    <p:sldId id="375" r:id="rId18"/>
    <p:sldId id="313" r:id="rId19"/>
    <p:sldId id="376" r:id="rId20"/>
    <p:sldId id="377" r:id="rId21"/>
    <p:sldId id="285" r:id="rId22"/>
    <p:sldId id="378" r:id="rId23"/>
    <p:sldId id="383" r:id="rId24"/>
    <p:sldId id="379" r:id="rId25"/>
    <p:sldId id="381" r:id="rId26"/>
    <p:sldId id="382" r:id="rId27"/>
    <p:sldId id="380" r:id="rId28"/>
    <p:sldId id="384" r:id="rId29"/>
    <p:sldId id="386" r:id="rId30"/>
    <p:sldId id="387" r:id="rId31"/>
    <p:sldId id="389" r:id="rId32"/>
    <p:sldId id="390" r:id="rId33"/>
    <p:sldId id="391" r:id="rId34"/>
    <p:sldId id="385" r:id="rId35"/>
    <p:sldId id="392" r:id="rId36"/>
    <p:sldId id="395" r:id="rId37"/>
    <p:sldId id="396" r:id="rId38"/>
    <p:sldId id="397" r:id="rId39"/>
    <p:sldId id="398" r:id="rId40"/>
    <p:sldId id="399" r:id="rId41"/>
    <p:sldId id="393" r:id="rId42"/>
    <p:sldId id="394" r:id="rId43"/>
    <p:sldId id="317" r:id="rId44"/>
    <p:sldId id="318" r:id="rId45"/>
    <p:sldId id="323" r:id="rId46"/>
    <p:sldId id="319" r:id="rId47"/>
    <p:sldId id="320" r:id="rId48"/>
    <p:sldId id="321" r:id="rId49"/>
    <p:sldId id="322" r:id="rId50"/>
    <p:sldId id="326" r:id="rId51"/>
    <p:sldId id="325" r:id="rId52"/>
    <p:sldId id="327" r:id="rId53"/>
    <p:sldId id="328" r:id="rId54"/>
    <p:sldId id="324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36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9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2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9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95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4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0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55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7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3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ACAF-7541-4239-AF79-623AC9F6676E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07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ACAF-7541-4239-AF79-623AC9F6676E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CE41-37FA-44D2-AC09-3A6CBF12DC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96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6EEDE-4904-4115-AA51-BF3DD46A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предыдущих лекциях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2D5C8E-12B2-46E3-B8F2-0FD94F4F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Рассмотрели в деталях классическую трехслойную архитектуру</a:t>
            </a:r>
          </a:p>
          <a:p>
            <a:pPr lvl="1"/>
            <a:r>
              <a:rPr lang="ru-RU" dirty="0"/>
              <a:t>Модель и Бизнес логика</a:t>
            </a:r>
          </a:p>
          <a:p>
            <a:pPr lvl="2"/>
            <a:r>
              <a:rPr lang="ru-RU" dirty="0"/>
              <a:t>Сущности – анемичные и полноценные</a:t>
            </a:r>
          </a:p>
          <a:p>
            <a:pPr lvl="2"/>
            <a:r>
              <a:rPr lang="ru-RU" dirty="0"/>
              <a:t>Контроллеры. </a:t>
            </a:r>
            <a:r>
              <a:rPr lang="en-US" dirty="0"/>
              <a:t>CRUD.</a:t>
            </a:r>
            <a:endParaRPr lang="ru-RU" dirty="0"/>
          </a:p>
          <a:p>
            <a:pPr lvl="1"/>
            <a:r>
              <a:rPr lang="ru-RU" dirty="0"/>
              <a:t>Слой доступа к данным</a:t>
            </a:r>
            <a:endParaRPr lang="en-US" dirty="0"/>
          </a:p>
          <a:p>
            <a:pPr lvl="2"/>
            <a:r>
              <a:rPr lang="en-US" dirty="0"/>
              <a:t>Active Record vs Data Mapper/Repository</a:t>
            </a:r>
          </a:p>
          <a:p>
            <a:pPr lvl="1"/>
            <a:r>
              <a:rPr lang="ru-RU" dirty="0"/>
              <a:t>Слой представления</a:t>
            </a:r>
            <a:endParaRPr lang="en-US" dirty="0"/>
          </a:p>
          <a:p>
            <a:pPr lvl="2"/>
            <a:r>
              <a:rPr lang="en-US" dirty="0"/>
              <a:t>UI </a:t>
            </a:r>
            <a:r>
              <a:rPr lang="ru-RU" dirty="0"/>
              <a:t>и</a:t>
            </a:r>
            <a:r>
              <a:rPr lang="en-US" dirty="0"/>
              <a:t> API</a:t>
            </a:r>
            <a:endParaRPr lang="ru-RU" dirty="0"/>
          </a:p>
          <a:p>
            <a:r>
              <a:rPr lang="ru-RU" dirty="0"/>
              <a:t>Познакомились с базовыми шаблонами организации пользовательского интерфейса</a:t>
            </a:r>
          </a:p>
          <a:p>
            <a:pPr lvl="1"/>
            <a:r>
              <a:rPr lang="ru-RU" dirty="0"/>
              <a:t>Диалоговый интерфейс</a:t>
            </a:r>
          </a:p>
          <a:p>
            <a:pPr lvl="1"/>
            <a:r>
              <a:rPr lang="ru-RU" dirty="0"/>
              <a:t>Элементы управления</a:t>
            </a:r>
          </a:p>
          <a:p>
            <a:pPr lvl="1"/>
            <a:r>
              <a:rPr lang="en-US" dirty="0"/>
              <a:t>MVC</a:t>
            </a:r>
          </a:p>
          <a:p>
            <a:pPr lvl="1"/>
            <a:r>
              <a:rPr lang="en-US" dirty="0"/>
              <a:t>MVVM  </a:t>
            </a:r>
            <a:r>
              <a:rPr lang="ru-RU" dirty="0"/>
              <a:t>толком не успели, поэтому с него продолжим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361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56FAB-6C89-4CDD-B29A-5EF4AA9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Луковая архитектура</a:t>
            </a:r>
            <a:endParaRPr lang="en-US" dirty="0"/>
          </a:p>
        </p:txBody>
      </p:sp>
      <p:pic>
        <p:nvPicPr>
          <p:cNvPr id="2050" name="Picture 2" descr="https://dzone.com/storage/temp/4436217-kolka.png">
            <a:extLst>
              <a:ext uri="{FF2B5EF4-FFF2-40B4-BE49-F238E27FC236}">
                <a16:creationId xmlns:a16="http://schemas.microsoft.com/office/drawing/2014/main" id="{86B6BB8A-F082-4C8E-B21C-B2939731B8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4408107" cy="440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F607D4F7-A3C8-4183-B389-55BFBA22929C}"/>
              </a:ext>
            </a:extLst>
          </p:cNvPr>
          <p:cNvSpPr txBox="1">
            <a:spLocks/>
          </p:cNvSpPr>
          <p:nvPr/>
        </p:nvSpPr>
        <p:spPr>
          <a:xfrm>
            <a:off x="5327009" y="1522398"/>
            <a:ext cx="3188341" cy="4970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Ядро системы:</a:t>
            </a:r>
          </a:p>
          <a:p>
            <a:pPr lvl="1"/>
            <a:r>
              <a:rPr lang="ru-RU" b="1" dirty="0"/>
              <a:t>Доменная модель </a:t>
            </a:r>
            <a:r>
              <a:rPr lang="ru-RU" dirty="0"/>
              <a:t>– сущности предметной области</a:t>
            </a:r>
          </a:p>
          <a:p>
            <a:pPr lvl="1"/>
            <a:r>
              <a:rPr lang="ru-RU" b="1" dirty="0"/>
              <a:t>Доменные сервисы</a:t>
            </a:r>
            <a:r>
              <a:rPr lang="ru-RU" dirty="0"/>
              <a:t> – общая для всей предметной области логика</a:t>
            </a:r>
          </a:p>
          <a:p>
            <a:pPr lvl="1"/>
            <a:r>
              <a:rPr lang="ru-RU" b="1" dirty="0"/>
              <a:t>Сервисы приложения </a:t>
            </a:r>
            <a:r>
              <a:rPr lang="ru-RU" dirty="0"/>
              <a:t>– специфичная для данного приложения логика</a:t>
            </a:r>
          </a:p>
          <a:p>
            <a:r>
              <a:rPr lang="ru-RU" dirty="0"/>
              <a:t>Внешние модули:</a:t>
            </a:r>
          </a:p>
          <a:p>
            <a:pPr lvl="1"/>
            <a:r>
              <a:rPr lang="ru-RU" b="1" dirty="0"/>
              <a:t>Интерфейс пользователя </a:t>
            </a:r>
          </a:p>
          <a:p>
            <a:pPr lvl="1"/>
            <a:r>
              <a:rPr lang="ru-RU" b="1" dirty="0"/>
              <a:t>Тесты</a:t>
            </a:r>
          </a:p>
          <a:p>
            <a:pPr lvl="1"/>
            <a:r>
              <a:rPr lang="ru-RU" b="1" dirty="0"/>
              <a:t>Инфраструктура</a:t>
            </a:r>
            <a:r>
              <a:rPr lang="ru-RU" dirty="0"/>
              <a:t> – хранение данных, передача по сети другим системам и т.п.</a:t>
            </a:r>
          </a:p>
        </p:txBody>
      </p:sp>
    </p:spTree>
    <p:extLst>
      <p:ext uri="{BB962C8B-B14F-4D97-AF65-F5344CB8AC3E}">
        <p14:creationId xmlns:p14="http://schemas.microsoft.com/office/powerpoint/2010/main" val="8039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C9CCE-0FAC-4D3B-B2ED-FB623C1F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Разновидности</a:t>
            </a:r>
            <a:endParaRPr lang="en-US" dirty="0"/>
          </a:p>
        </p:txBody>
      </p:sp>
      <p:pic>
        <p:nvPicPr>
          <p:cNvPr id="3076" name="Picture 4" descr="Image result for Ð¿Ð¾ÑÑÑ Ð¸ Ð°Ð´Ð°Ð¿ÑÐµÑÑ Ð°ÑÑÐ¸ÑÐµÐºÑÑÑÐ°">
            <a:extLst>
              <a:ext uri="{FF2B5EF4-FFF2-40B4-BE49-F238E27FC236}">
                <a16:creationId xmlns:a16="http://schemas.microsoft.com/office/drawing/2014/main" id="{D1C56430-7AA4-48A6-BC4F-4500DDAA3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48" y="3879910"/>
            <a:ext cx="4054826" cy="297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habrastorage.org/getpro/habr/post_images/555/df4/f82/555df4f8233440e12b0b347799ce0041.jpg">
            <a:extLst>
              <a:ext uri="{FF2B5EF4-FFF2-40B4-BE49-F238E27FC236}">
                <a16:creationId xmlns:a16="http://schemas.microsoft.com/office/drawing/2014/main" id="{83D010F5-1DAD-4A90-AB56-8AAE04C15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079" y="2076531"/>
            <a:ext cx="4694055" cy="350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B232D8-7D36-4321-8F03-512893002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07" y="1276031"/>
            <a:ext cx="3714707" cy="260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7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292D9-20A5-4B33-B4E5-B7C27A1F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 доменного подхода (</a:t>
            </a:r>
            <a:r>
              <a:rPr lang="en-US" dirty="0"/>
              <a:t>DDD </a:t>
            </a:r>
            <a:r>
              <a:rPr lang="ru-RU" dirty="0"/>
              <a:t>и т.д.)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1EFEFA4-4992-43E8-B584-E054A7CD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Не всегда оправдано выставление наружу полного набора сущностей и примитивных операций (CRUD) над ними</a:t>
            </a:r>
          </a:p>
          <a:p>
            <a:pPr lvl="2"/>
            <a:r>
              <a:rPr lang="ru-RU" dirty="0"/>
              <a:t>Сущности могут быть чересчур сложными или не все их свойства могут быть сделаны доступными внешнему клиенту</a:t>
            </a:r>
          </a:p>
          <a:p>
            <a:pPr lvl="2"/>
            <a:r>
              <a:rPr lang="ru-RU" dirty="0"/>
              <a:t>Бизнес-сценарий может требовать сложного транзакционного взаимодействия над множеством различных сущностей, и выносить его на какой-то внешний уровень было бы вредно. </a:t>
            </a:r>
          </a:p>
          <a:p>
            <a:pPr lvl="1"/>
            <a:r>
              <a:rPr lang="ru-RU" dirty="0"/>
              <a:t>Адекватная доменная модель может позволить легко и гибко реализовывать любые бизнес сценарии прозрачным и понятным способом. В теории</a:t>
            </a:r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Сложно, дорого, долго. ОЧЕНЬ. Экономическая эффективность под большим вопросом. </a:t>
            </a:r>
          </a:p>
          <a:p>
            <a:pPr lvl="1"/>
            <a:r>
              <a:rPr lang="ru-RU" dirty="0"/>
              <a:t>Масштабирование – требует дополнительных усилий.</a:t>
            </a:r>
          </a:p>
          <a:p>
            <a:pPr lvl="1"/>
            <a:r>
              <a:rPr lang="ru-RU" dirty="0"/>
              <a:t>Попытка загнать все сценарии использования в одну доменную модель обычно терпит фиаско</a:t>
            </a:r>
          </a:p>
          <a:p>
            <a:pPr lvl="2"/>
            <a:r>
              <a:rPr lang="ru-RU" dirty="0"/>
              <a:t>Пример из жизни – построение отчетности, используя классический репозиторий –&gt; </a:t>
            </a:r>
            <a:r>
              <a:rPr lang="ru-RU" dirty="0" err="1"/>
              <a:t>Java</a:t>
            </a:r>
            <a:r>
              <a:rPr lang="ru-RU" dirty="0"/>
              <a:t> OOM.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1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(Command and Query Responsibility Segregation)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2975"/>
          </a:xfrm>
        </p:spPr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ru-RU" dirty="0"/>
              <a:t>Контекст</a:t>
            </a:r>
          </a:p>
          <a:p>
            <a:pPr marL="685800" lvl="2">
              <a:spcBef>
                <a:spcPts val="1000"/>
              </a:spcBef>
            </a:pPr>
            <a:r>
              <a:rPr lang="ru-RU" dirty="0"/>
              <a:t>Необходимо реализовать работу с сущностями системы не напрямую, а через механизм доменной модели и сервисов, реализующих сложную бизнес-логику, при этом не ухудшая производительность простых сценариев (поиск, отчетность) и сохраняя легкость масштабирования. </a:t>
            </a:r>
          </a:p>
          <a:p>
            <a:pPr marL="228600" lvl="1">
              <a:spcBef>
                <a:spcPts val="1000"/>
              </a:spcBef>
            </a:pPr>
            <a:r>
              <a:rPr lang="ru-RU" dirty="0"/>
              <a:t>Задача</a:t>
            </a:r>
          </a:p>
          <a:p>
            <a:pPr marL="685800" lvl="2">
              <a:spcBef>
                <a:spcPts val="1000"/>
              </a:spcBef>
            </a:pPr>
            <a:r>
              <a:rPr lang="ru-RU" dirty="0"/>
              <a:t>Как организовать простой, понятный и непротиворечивый интерфейс (как пользовательский, так и межкомпонентный) для работы со сложными сценариями использования системы?</a:t>
            </a:r>
          </a:p>
          <a:p>
            <a:pPr marL="342900" lvl="1" indent="-342900">
              <a:spcBef>
                <a:spcPts val="1000"/>
              </a:spcBef>
            </a:pPr>
            <a:r>
              <a:rPr lang="ru-RU" dirty="0"/>
              <a:t>Решение</a:t>
            </a:r>
          </a:p>
          <a:p>
            <a:pPr marL="800100" lvl="2" indent="-342900">
              <a:spcBef>
                <a:spcPts val="1000"/>
              </a:spcBef>
            </a:pPr>
            <a:r>
              <a:rPr lang="ru-RU" dirty="0"/>
              <a:t>Паттерн </a:t>
            </a:r>
            <a:r>
              <a:rPr lang="en-US" dirty="0"/>
              <a:t>CQRS </a:t>
            </a:r>
            <a:r>
              <a:rPr lang="ru-RU" dirty="0"/>
              <a:t>предоставляет </a:t>
            </a:r>
            <a:r>
              <a:rPr lang="ru-RU" b="1" dirty="0"/>
              <a:t>отдельные интерфейсы </a:t>
            </a:r>
            <a:r>
              <a:rPr lang="ru-RU" dirty="0"/>
              <a:t>для реализации операций </a:t>
            </a:r>
            <a:r>
              <a:rPr lang="ru-RU" b="1" dirty="0"/>
              <a:t>чтения </a:t>
            </a:r>
            <a:r>
              <a:rPr lang="ru-RU" dirty="0"/>
              <a:t>и </a:t>
            </a:r>
            <a:r>
              <a:rPr lang="ru-RU" b="1" dirty="0"/>
              <a:t>записи</a:t>
            </a:r>
          </a:p>
          <a:p>
            <a:pPr marL="800100" lvl="2" indent="-342900">
              <a:spcBef>
                <a:spcPts val="1000"/>
              </a:spcBef>
            </a:pPr>
            <a:r>
              <a:rPr lang="ru-RU" dirty="0"/>
              <a:t>Это позволяет разделить сущности для этих операций – не обязательно везде использовать полные сущности</a:t>
            </a:r>
          </a:p>
          <a:p>
            <a:pPr marL="800100" lvl="2" indent="-342900">
              <a:spcBef>
                <a:spcPts val="1000"/>
              </a:spcBef>
            </a:pPr>
            <a:r>
              <a:rPr lang="ru-RU" dirty="0"/>
              <a:t>Команды позволяют реализовать сложные операции для реализации целых бизнес-сценариев</a:t>
            </a:r>
          </a:p>
          <a:p>
            <a:pPr marL="685800" lvl="2">
              <a:spcBef>
                <a:spcPts val="1000"/>
              </a:spcBef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8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(Command and Query Responsibility Segregation)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297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Элементы</a:t>
            </a:r>
          </a:p>
          <a:p>
            <a:pPr lvl="1"/>
            <a:r>
              <a:rPr lang="ru-RU" b="1" dirty="0"/>
              <a:t>Команды</a:t>
            </a:r>
            <a:r>
              <a:rPr lang="ru-RU" dirty="0"/>
              <a:t> – операции обновления данных</a:t>
            </a:r>
          </a:p>
          <a:p>
            <a:pPr lvl="1"/>
            <a:r>
              <a:rPr lang="ru-RU" b="1" dirty="0"/>
              <a:t>Запросы</a:t>
            </a:r>
            <a:r>
              <a:rPr lang="ru-RU" dirty="0"/>
              <a:t> – операции считывания данных </a:t>
            </a:r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Запросы не могут менять данные, а лишь считывают состояние</a:t>
            </a:r>
          </a:p>
          <a:p>
            <a:pPr lvl="1"/>
            <a:r>
              <a:rPr lang="ru-RU" dirty="0"/>
              <a:t>Команды не получают информацию о состоянии, а только меняют данные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Гораздо сложнее в реализации, чем классический </a:t>
            </a:r>
            <a:r>
              <a:rPr lang="en-US" dirty="0"/>
              <a:t>CRUD</a:t>
            </a:r>
          </a:p>
          <a:p>
            <a:pPr lvl="1"/>
            <a:r>
              <a:rPr lang="ru-RU" dirty="0"/>
              <a:t>Есть ряд (успешно решаемых) сложностей с распараллеливанием</a:t>
            </a:r>
          </a:p>
          <a:p>
            <a:pPr lvl="1"/>
            <a:r>
              <a:rPr lang="ru-RU" dirty="0"/>
              <a:t>При разделении хранилищ чтения и записи возникает задача обеспечения их </a:t>
            </a:r>
            <a:r>
              <a:rPr lang="ru-RU" dirty="0" err="1"/>
              <a:t>консистентности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16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77498-9632-45C8-B362-702F6093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ответственностей</a:t>
            </a:r>
            <a:endParaRPr lang="en-US" dirty="0"/>
          </a:p>
        </p:txBody>
      </p:sp>
      <p:pic>
        <p:nvPicPr>
          <p:cNvPr id="4098" name="Picture 2" descr="https://habrastorage.org/files/c34/399/d5a/c34399d5a21b481788efa1330e010242.png">
            <a:extLst>
              <a:ext uri="{FF2B5EF4-FFF2-40B4-BE49-F238E27FC236}">
                <a16:creationId xmlns:a16="http://schemas.microsoft.com/office/drawing/2014/main" id="{10517291-10DA-4C94-A0C6-E1F2A448AD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24" y="1778835"/>
            <a:ext cx="6853805" cy="457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83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Классика </a:t>
            </a:r>
            <a:r>
              <a:rPr lang="en-US" dirty="0"/>
              <a:t>vs</a:t>
            </a:r>
            <a:r>
              <a:rPr lang="ru-RU" dirty="0"/>
              <a:t> </a:t>
            </a:r>
            <a:r>
              <a:rPr lang="en-US" dirty="0"/>
              <a:t>CQRS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92" y="1408642"/>
            <a:ext cx="3324225" cy="1905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458" y="1408642"/>
            <a:ext cx="5010150" cy="26860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33" y="4408487"/>
            <a:ext cx="59721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51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2F4A6-74AC-43D5-AC37-CE2F7FF2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0" y="365126"/>
            <a:ext cx="8590326" cy="1325563"/>
          </a:xfrm>
        </p:spPr>
        <p:txBody>
          <a:bodyPr/>
          <a:lstStyle/>
          <a:p>
            <a:r>
              <a:rPr lang="en-US" dirty="0"/>
              <a:t>CQRS </a:t>
            </a:r>
            <a:r>
              <a:rPr lang="ru-RU" dirty="0"/>
              <a:t>с раздельными хранилищами</a:t>
            </a:r>
            <a:endParaRPr lang="en-US" dirty="0"/>
          </a:p>
        </p:txBody>
      </p:sp>
      <p:pic>
        <p:nvPicPr>
          <p:cNvPr id="5122" name="Picture 2" descr="https://habrastorage.org/storage2/29b/4ed/1ff/29b4ed1ff1c93ba3efa85bf95d60ed55.png">
            <a:extLst>
              <a:ext uri="{FF2B5EF4-FFF2-40B4-BE49-F238E27FC236}">
                <a16:creationId xmlns:a16="http://schemas.microsoft.com/office/drawing/2014/main" id="{13A9F870-0CC7-43FB-BEA8-9C589D1FDA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1848644"/>
            <a:ext cx="56292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88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Разница между </a:t>
            </a:r>
            <a:r>
              <a:rPr lang="en-US" dirty="0"/>
              <a:t>CRUD</a:t>
            </a:r>
            <a:r>
              <a:rPr lang="ru-RU" dirty="0"/>
              <a:t> и </a:t>
            </a:r>
            <a:r>
              <a:rPr lang="en-US" dirty="0"/>
              <a:t>CQRS </a:t>
            </a:r>
            <a:r>
              <a:rPr lang="ru-RU" dirty="0"/>
              <a:t>на примере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Сценарий:</a:t>
            </a:r>
          </a:p>
          <a:p>
            <a:pPr lvl="1"/>
            <a:r>
              <a:rPr lang="ru-RU" dirty="0"/>
              <a:t>Система управления кадрами</a:t>
            </a:r>
          </a:p>
          <a:p>
            <a:pPr lvl="1"/>
            <a:r>
              <a:rPr lang="ru-RU" dirty="0"/>
              <a:t>Нужно увеличить оклад Василия </a:t>
            </a:r>
            <a:r>
              <a:rPr lang="ru-RU" dirty="0" err="1"/>
              <a:t>Пупкина</a:t>
            </a:r>
            <a:r>
              <a:rPr lang="ru-RU" dirty="0"/>
              <a:t> на 5 000 р.</a:t>
            </a:r>
            <a:endParaRPr lang="en-US" dirty="0"/>
          </a:p>
          <a:p>
            <a:r>
              <a:rPr lang="en-US" dirty="0"/>
              <a:t>CRUD-</a:t>
            </a:r>
            <a:r>
              <a:rPr lang="ru-RU" dirty="0"/>
              <a:t>подход</a:t>
            </a:r>
          </a:p>
          <a:p>
            <a:pPr lvl="1"/>
            <a:r>
              <a:rPr lang="ru-RU" dirty="0"/>
              <a:t>Найти по имени </a:t>
            </a:r>
            <a:r>
              <a:rPr lang="en-US" dirty="0"/>
              <a:t>ID</a:t>
            </a:r>
            <a:r>
              <a:rPr lang="ru-RU" dirty="0"/>
              <a:t> записи Василия </a:t>
            </a:r>
            <a:r>
              <a:rPr lang="ru-RU" dirty="0" err="1"/>
              <a:t>Пупкина</a:t>
            </a:r>
            <a:endParaRPr lang="ru-RU" dirty="0"/>
          </a:p>
          <a:p>
            <a:pPr lvl="1"/>
            <a:r>
              <a:rPr lang="ru-RU" dirty="0"/>
              <a:t>Считать запись по </a:t>
            </a:r>
            <a:r>
              <a:rPr lang="en-US" dirty="0"/>
              <a:t>ID</a:t>
            </a:r>
          </a:p>
          <a:p>
            <a:pPr lvl="1"/>
            <a:r>
              <a:rPr lang="ru-RU" dirty="0"/>
              <a:t>Модифицировать запись</a:t>
            </a:r>
          </a:p>
          <a:p>
            <a:pPr lvl="1"/>
            <a:r>
              <a:rPr lang="ru-RU" dirty="0"/>
              <a:t>Сохранить запись</a:t>
            </a:r>
          </a:p>
          <a:p>
            <a:r>
              <a:rPr lang="en-US" dirty="0"/>
              <a:t>CQRS</a:t>
            </a:r>
            <a:r>
              <a:rPr lang="ru-RU" dirty="0"/>
              <a:t>-подход</a:t>
            </a:r>
          </a:p>
          <a:p>
            <a:pPr lvl="1"/>
            <a:r>
              <a:rPr lang="ru-RU" dirty="0"/>
              <a:t>Найти по имени </a:t>
            </a:r>
            <a:r>
              <a:rPr lang="en-US" dirty="0"/>
              <a:t>ID</a:t>
            </a:r>
            <a:r>
              <a:rPr lang="ru-RU" dirty="0"/>
              <a:t> записи Василия </a:t>
            </a:r>
            <a:r>
              <a:rPr lang="ru-RU" dirty="0" err="1"/>
              <a:t>Пупкина</a:t>
            </a:r>
            <a:endParaRPr lang="ru-RU" dirty="0"/>
          </a:p>
          <a:p>
            <a:pPr lvl="1"/>
            <a:r>
              <a:rPr lang="ru-RU" dirty="0"/>
              <a:t>Вызвать специальный метод изменения оклада для </a:t>
            </a:r>
            <a:r>
              <a:rPr lang="en-US" dirty="0"/>
              <a:t>ID </a:t>
            </a:r>
            <a:r>
              <a:rPr lang="ru-RU" dirty="0"/>
              <a:t>и передать ему параметром величину изменения, и с какой даты внести изменения.</a:t>
            </a:r>
          </a:p>
          <a:p>
            <a:pPr lvl="2"/>
            <a:r>
              <a:rPr lang="ru-RU" dirty="0"/>
              <a:t>Данный метод не просто поменяет величину оклада в БД, но и выполнит все связанные в этим изменением перерасчеты, требуемые законодательством и правилами бухучета.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5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DB4E9-BFF1-4B0C-9E98-8B6989CE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счетчика лайков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5F0B3-81F7-47FA-A12B-CC2C09F0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5519"/>
            <a:ext cx="7886700" cy="520956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Счетчик лайков в соцсети</a:t>
            </a:r>
          </a:p>
          <a:p>
            <a:pPr lvl="1"/>
            <a:r>
              <a:rPr lang="ru-RU" dirty="0"/>
              <a:t>Миллионы пользователей онлайн, работающие через десятки АПИ-серверов одновременно и генерирующие сотни лайков в секунду для популярных вирусных постов.</a:t>
            </a:r>
          </a:p>
          <a:p>
            <a:pPr lvl="1"/>
            <a:r>
              <a:rPr lang="ru-RU" dirty="0"/>
              <a:t>Объект Пост – довольно крупный агрегат, включающий в себя ссылку на объект Пользователь, контейнер объектов Лайк, объекты Медиа и т.п.</a:t>
            </a:r>
          </a:p>
          <a:p>
            <a:r>
              <a:rPr lang="ru-RU" dirty="0"/>
              <a:t>Проблема - как записать данные в доменную базу и как одновременно читать их?</a:t>
            </a:r>
            <a:endParaRPr lang="en-US" dirty="0"/>
          </a:p>
          <a:p>
            <a:pPr lvl="1"/>
            <a:r>
              <a:rPr lang="ru-RU" dirty="0"/>
              <a:t>Поднять весь агрегат объекта Пост в память, со всеми связанными объектами, обновить с учетом всех бизнес-правил и сохранить в БД? </a:t>
            </a:r>
          </a:p>
          <a:p>
            <a:pPr lvl="2"/>
            <a:r>
              <a:rPr lang="ru-RU" dirty="0"/>
              <a:t>Удачи.</a:t>
            </a:r>
          </a:p>
          <a:p>
            <a:pPr lvl="1"/>
            <a:r>
              <a:rPr lang="ru-RU" dirty="0"/>
              <a:t>И даже прямым </a:t>
            </a:r>
            <a:r>
              <a:rPr lang="en-US" dirty="0"/>
              <a:t>SQL - </a:t>
            </a:r>
            <a:r>
              <a:rPr lang="ru-RU" dirty="0"/>
              <a:t>сложно</a:t>
            </a:r>
          </a:p>
          <a:p>
            <a:pPr lvl="2"/>
            <a:r>
              <a:rPr lang="ru-RU" dirty="0"/>
              <a:t>Проблемы конкурентности записи – блокировки в БД </a:t>
            </a:r>
          </a:p>
          <a:p>
            <a:pPr lvl="2"/>
            <a:r>
              <a:rPr lang="ru-RU" dirty="0"/>
              <a:t>Эскалация блокировок</a:t>
            </a:r>
          </a:p>
          <a:p>
            <a:pPr lvl="2"/>
            <a:r>
              <a:rPr lang="ru-RU" dirty="0"/>
              <a:t>Чистота чтения (и связанные с ней блокировки)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7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6"/>
            <a:ext cx="9211734" cy="1325563"/>
          </a:xfrm>
        </p:spPr>
        <p:txBody>
          <a:bodyPr>
            <a:noAutofit/>
          </a:bodyPr>
          <a:lstStyle/>
          <a:p>
            <a:r>
              <a:rPr lang="en-US" sz="3600" dirty="0"/>
              <a:t>MVVM</a:t>
            </a:r>
            <a:r>
              <a:rPr lang="ru-RU" sz="3600" dirty="0"/>
              <a:t> – </a:t>
            </a:r>
            <a:r>
              <a:rPr lang="en-US" sz="3600" dirty="0"/>
              <a:t>(Model-View-</a:t>
            </a:r>
            <a:r>
              <a:rPr lang="en-US" sz="3600" dirty="0" err="1"/>
              <a:t>ViewModel</a:t>
            </a:r>
            <a:r>
              <a:rPr lang="ru-RU" sz="3600" dirty="0"/>
              <a:t>)</a:t>
            </a:r>
            <a:r>
              <a:rPr lang="en-US" sz="3600" dirty="0"/>
              <a:t> </a:t>
            </a:r>
            <a:br>
              <a:rPr lang="ru-RU" sz="3600" dirty="0"/>
            </a:br>
            <a:r>
              <a:rPr lang="ru-RU" sz="3600" dirty="0"/>
              <a:t>Модель-Преставление-</a:t>
            </a:r>
            <a:r>
              <a:rPr lang="ru-RU" sz="3600" dirty="0" err="1"/>
              <a:t>МодельПредставления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Исходный вопрос – как и где хранить состояние Представления? </a:t>
            </a:r>
          </a:p>
          <a:p>
            <a:pPr lvl="1"/>
            <a:r>
              <a:rPr lang="ru-RU" dirty="0"/>
              <a:t>Вышеописанные проблемы классической модели, объединяющей в одном классе данные о визуальном образе элемента интерфейса и его состояние/поведение.</a:t>
            </a:r>
          </a:p>
          <a:p>
            <a:r>
              <a:rPr lang="ru-RU" dirty="0"/>
              <a:t>Новая декомпозиция:</a:t>
            </a:r>
          </a:p>
          <a:p>
            <a:pPr lvl="1"/>
            <a:r>
              <a:rPr lang="ru-RU" dirty="0"/>
              <a:t>Представление не содержит кода вообще и строится дизайнером, а не разработчиком. </a:t>
            </a:r>
          </a:p>
          <a:p>
            <a:pPr lvl="1"/>
            <a:r>
              <a:rPr lang="ru-RU" dirty="0"/>
              <a:t>Новая сущность </a:t>
            </a:r>
            <a:r>
              <a:rPr lang="ru-RU" b="1" dirty="0"/>
              <a:t>Модель Представления</a:t>
            </a:r>
            <a:r>
              <a:rPr lang="ru-RU" dirty="0"/>
              <a:t> хранит данные состояния Представления. </a:t>
            </a:r>
          </a:p>
          <a:p>
            <a:pPr lvl="2"/>
            <a:r>
              <a:rPr lang="ru-RU" b="1" dirty="0"/>
              <a:t>Двусторонняя привязка</a:t>
            </a:r>
            <a:r>
              <a:rPr lang="ru-RU" dirty="0"/>
              <a:t> визуальных элементов Представления к этим данным осуществляется фреймворком. </a:t>
            </a:r>
          </a:p>
          <a:p>
            <a:pPr lvl="2"/>
            <a:r>
              <a:rPr lang="ru-RU" dirty="0"/>
              <a:t>Тут же определяются </a:t>
            </a:r>
            <a:r>
              <a:rPr lang="ru-RU" b="1" dirty="0"/>
              <a:t>команды</a:t>
            </a:r>
            <a:r>
              <a:rPr lang="ru-RU" dirty="0"/>
              <a:t>, меняющие данные в Модели.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45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12C0-5B25-4DFF-8997-49DCB94F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Изобретаем </a:t>
            </a:r>
            <a:r>
              <a:rPr lang="en-US" dirty="0"/>
              <a:t>Event Sourcing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EC831-FB10-4EA8-88B1-9D616221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Вместо того, чтобы толпой ломиться на запись в одну единственную строку большой общей БД – пишем множество отдельных записей-фактов о произошедших событиях вида:</a:t>
            </a:r>
          </a:p>
          <a:p>
            <a:pPr lvl="2"/>
            <a:r>
              <a:rPr lang="en-US" b="1" dirty="0"/>
              <a:t>{</a:t>
            </a:r>
            <a:r>
              <a:rPr lang="ru-RU" b="1" dirty="0"/>
              <a:t>действие: лайк; юзер: №</a:t>
            </a:r>
            <a:r>
              <a:rPr lang="ru-RU" b="1" dirty="0" err="1"/>
              <a:t>хххх</a:t>
            </a:r>
            <a:r>
              <a:rPr lang="ru-RU" b="1" dirty="0"/>
              <a:t>; пост: №</a:t>
            </a:r>
            <a:r>
              <a:rPr lang="ru-RU" b="1" dirty="0" err="1"/>
              <a:t>ууууу</a:t>
            </a:r>
            <a:r>
              <a:rPr lang="en-US" b="1" dirty="0"/>
              <a:t>;}</a:t>
            </a:r>
          </a:p>
          <a:p>
            <a:pPr lvl="1"/>
            <a:r>
              <a:rPr lang="ru-RU" dirty="0"/>
              <a:t>Обновляем отдельный счетчик (минимального объема, лишь одно число) в максимально быстрой и небольшой </a:t>
            </a:r>
            <a:r>
              <a:rPr lang="en-US" dirty="0"/>
              <a:t>in-memory </a:t>
            </a:r>
            <a:r>
              <a:rPr lang="ru-RU" dirty="0"/>
              <a:t>БД ключ-значение для последующего чтения (</a:t>
            </a:r>
            <a:r>
              <a:rPr lang="ru-RU" b="1" dirty="0"/>
              <a:t>частичная модель чтения</a:t>
            </a:r>
            <a:r>
              <a:rPr lang="ru-RU" dirty="0"/>
              <a:t> – для отображения счетчика в ленте - достаточно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Обновление полного агрегата объекта Пост в доменной модели (подвязка объектов Лайк, обновление поля-счетчика в объекте) в БД происходит в </a:t>
            </a:r>
            <a:r>
              <a:rPr lang="ru-RU" b="1" dirty="0"/>
              <a:t>пакетном </a:t>
            </a:r>
            <a:r>
              <a:rPr lang="ru-RU" dirty="0"/>
              <a:t>режиме </a:t>
            </a:r>
            <a:r>
              <a:rPr lang="ru-RU" b="1" dirty="0"/>
              <a:t>в фоне</a:t>
            </a:r>
            <a:r>
              <a:rPr lang="ru-RU" dirty="0"/>
              <a:t>, отдельным процессом. Вместе с ним обновляется и модель чтения.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31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</a:t>
            </a:r>
            <a:r>
              <a:rPr lang="ru-RU" dirty="0"/>
              <a:t>и </a:t>
            </a:r>
            <a:r>
              <a:rPr lang="en-US" dirty="0"/>
              <a:t>Event Sourcing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383" y="1893357"/>
            <a:ext cx="3105150" cy="4600575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Часто </a:t>
            </a:r>
            <a:r>
              <a:rPr lang="en-US" dirty="0"/>
              <a:t>CQRS </a:t>
            </a:r>
            <a:r>
              <a:rPr lang="ru-RU" dirty="0"/>
              <a:t>используется вместе с паттерном </a:t>
            </a:r>
            <a:r>
              <a:rPr lang="en-US" dirty="0"/>
              <a:t>Event Sourcing</a:t>
            </a:r>
            <a:r>
              <a:rPr lang="ru-RU" dirty="0"/>
              <a:t> (источник событий)</a:t>
            </a:r>
          </a:p>
          <a:p>
            <a:r>
              <a:rPr lang="ru-RU" dirty="0"/>
              <a:t>Все действия пользователя приводят к созданию команды, которая помещается в хранилище событий</a:t>
            </a:r>
          </a:p>
          <a:p>
            <a:r>
              <a:rPr lang="ru-RU" dirty="0"/>
              <a:t>Команды могут </a:t>
            </a:r>
          </a:p>
          <a:p>
            <a:pPr lvl="1"/>
            <a:r>
              <a:rPr lang="ru-RU" dirty="0"/>
              <a:t>Менять данные, которые затем считываются запросами</a:t>
            </a:r>
          </a:p>
          <a:p>
            <a:pPr lvl="1"/>
            <a:r>
              <a:rPr lang="ru-RU" dirty="0"/>
              <a:t>Напрямую транслироваться заинтересованным (подписанным) клиентом, и они сами будут на них реагировать </a:t>
            </a:r>
          </a:p>
          <a:p>
            <a:pPr lvl="1"/>
            <a:r>
              <a:rPr lang="ru-RU" dirty="0"/>
              <a:t>Отправлять внешним системам на обработку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33" y="1893357"/>
            <a:ext cx="5821308" cy="37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84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AD414-5A4E-47A2-9E29-4A9AA11B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80609-EC75-4485-BE80-2AC5922C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 уж заговорили о высоконагруженных приложениях, рассмотрим модели масштабирования</a:t>
            </a:r>
          </a:p>
          <a:p>
            <a:pPr lvl="1"/>
            <a:r>
              <a:rPr lang="ru-RU" b="1" dirty="0"/>
              <a:t>Масштабирование</a:t>
            </a:r>
            <a:r>
              <a:rPr lang="ru-RU" dirty="0"/>
              <a:t> – способность системы справляться с увеличением рабочей нагрузки (увеличивать свою производительность) при добавлении ресурсов.</a:t>
            </a:r>
          </a:p>
          <a:p>
            <a:r>
              <a:rPr lang="ru-RU" b="1" dirty="0"/>
              <a:t>Вертикальное</a:t>
            </a:r>
            <a:r>
              <a:rPr lang="ru-RU" dirty="0"/>
              <a:t> масштабирование</a:t>
            </a:r>
          </a:p>
          <a:p>
            <a:pPr lvl="1"/>
            <a:r>
              <a:rPr lang="ru-RU" dirty="0"/>
              <a:t>Не хватает производительности – возьмем более мощную машину</a:t>
            </a:r>
          </a:p>
          <a:p>
            <a:pPr lvl="1"/>
            <a:r>
              <a:rPr lang="ru-RU" dirty="0"/>
              <a:t>Тупиковый путь – мощность машин ограничена, потребности – нет. </a:t>
            </a:r>
            <a:r>
              <a:rPr lang="ru-RU" b="1" dirty="0"/>
              <a:t>Нелинейный рост стоимости.</a:t>
            </a:r>
          </a:p>
          <a:p>
            <a:pPr lvl="1"/>
            <a:r>
              <a:rPr lang="ru-RU" dirty="0"/>
              <a:t>Иногда может стать единственной моделью (например, единый сервер БД в </a:t>
            </a:r>
            <a:r>
              <a:rPr lang="ru-RU" dirty="0" err="1"/>
              <a:t>датацентричной</a:t>
            </a:r>
            <a:r>
              <a:rPr lang="ru-RU" dirty="0"/>
              <a:t> системе)</a:t>
            </a:r>
          </a:p>
          <a:p>
            <a:r>
              <a:rPr lang="ru-RU" b="1" dirty="0"/>
              <a:t>Горизонтальное</a:t>
            </a:r>
            <a:r>
              <a:rPr lang="ru-RU" dirty="0"/>
              <a:t> масштабирование</a:t>
            </a:r>
          </a:p>
          <a:p>
            <a:pPr lvl="1"/>
            <a:r>
              <a:rPr lang="ru-RU" dirty="0"/>
              <a:t>Не хватает производительности – возьмем больше машин</a:t>
            </a:r>
          </a:p>
          <a:p>
            <a:pPr lvl="1"/>
            <a:r>
              <a:rPr lang="ru-RU" dirty="0"/>
              <a:t>Эффективный путь – машин всегда можно подключить побольше. </a:t>
            </a:r>
            <a:r>
              <a:rPr lang="ru-RU" b="1" dirty="0"/>
              <a:t>Линейный рост стоимости.</a:t>
            </a:r>
          </a:p>
          <a:p>
            <a:pPr lvl="1"/>
            <a:r>
              <a:rPr lang="ru-RU" dirty="0"/>
              <a:t>Требует архитектурной подготовки решения. </a:t>
            </a:r>
          </a:p>
        </p:txBody>
      </p:sp>
    </p:spTree>
    <p:extLst>
      <p:ext uri="{BB962C8B-B14F-4D97-AF65-F5344CB8AC3E}">
        <p14:creationId xmlns:p14="http://schemas.microsoft.com/office/powerpoint/2010/main" val="85183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12D09-46DF-4F00-BE42-7005DA41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Масштабирование веб-приложения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A04989-F76B-4A7F-8744-131B3B38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280" y="1825625"/>
            <a:ext cx="3700069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Дано</a:t>
            </a:r>
          </a:p>
          <a:p>
            <a:pPr lvl="1"/>
            <a:r>
              <a:rPr lang="ru-RU" dirty="0"/>
              <a:t>Есть веб-приложение, написанное в классическом трехуровневом стиле</a:t>
            </a:r>
          </a:p>
          <a:p>
            <a:pPr lvl="1"/>
            <a:r>
              <a:rPr lang="ru-RU" dirty="0"/>
              <a:t>Поток пользователей вырос, сервер не справляется, запросы обрабатываются неприемлемо долго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Попробуем горизонтально масштабировать систему</a:t>
            </a:r>
          </a:p>
          <a:p>
            <a:pPr lvl="1"/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A7D676B-3F88-41E9-911C-A995BCDE5C71}"/>
              </a:ext>
            </a:extLst>
          </p:cNvPr>
          <p:cNvGrpSpPr/>
          <p:nvPr/>
        </p:nvGrpSpPr>
        <p:grpSpPr>
          <a:xfrm>
            <a:off x="600232" y="2306601"/>
            <a:ext cx="3967992" cy="3840058"/>
            <a:chOff x="1551964" y="1765883"/>
            <a:chExt cx="4915948" cy="441470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4FBE403-91A8-4847-97EA-492D0CDFFB25}"/>
                </a:ext>
              </a:extLst>
            </p:cNvPr>
            <p:cNvSpPr/>
            <p:nvPr/>
          </p:nvSpPr>
          <p:spPr>
            <a:xfrm>
              <a:off x="1551964" y="1765883"/>
              <a:ext cx="2952924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представления</a:t>
              </a:r>
              <a:endParaRPr lang="en-US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7A033F6E-3D3E-4FC3-AC3E-4B62CC2EFACC}"/>
                </a:ext>
              </a:extLst>
            </p:cNvPr>
            <p:cNvSpPr/>
            <p:nvPr/>
          </p:nvSpPr>
          <p:spPr>
            <a:xfrm>
              <a:off x="1551964" y="2956421"/>
              <a:ext cx="2952924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бизнес-логики</a:t>
              </a:r>
              <a:endParaRPr lang="en-US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BF270B8-6208-434F-A366-F90CD09B891B}"/>
                </a:ext>
              </a:extLst>
            </p:cNvPr>
            <p:cNvSpPr/>
            <p:nvPr/>
          </p:nvSpPr>
          <p:spPr>
            <a:xfrm>
              <a:off x="1551964" y="4146959"/>
              <a:ext cx="2952924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доступа к данным</a:t>
              </a:r>
              <a:endParaRPr lang="en-US" dirty="0"/>
            </a:p>
          </p:txBody>
        </p:sp>
        <p:sp>
          <p:nvSpPr>
            <p:cNvPr id="8" name="Блок-схема: магнитный диск 7">
              <a:extLst>
                <a:ext uri="{FF2B5EF4-FFF2-40B4-BE49-F238E27FC236}">
                  <a16:creationId xmlns:a16="http://schemas.microsoft.com/office/drawing/2014/main" id="{94FF098C-9FA6-4AA3-8771-4FC6B10A2BD5}"/>
                </a:ext>
              </a:extLst>
            </p:cNvPr>
            <p:cNvSpPr/>
            <p:nvPr/>
          </p:nvSpPr>
          <p:spPr>
            <a:xfrm>
              <a:off x="2281807" y="5316521"/>
              <a:ext cx="1350626" cy="864066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Данные</a:t>
              </a:r>
              <a:endParaRPr lang="en-US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70BDAA03-017F-48B7-88A6-4906F0FE7BD9}"/>
                </a:ext>
              </a:extLst>
            </p:cNvPr>
            <p:cNvSpPr/>
            <p:nvPr/>
          </p:nvSpPr>
          <p:spPr>
            <a:xfrm>
              <a:off x="5310231" y="1765883"/>
              <a:ext cx="1157681" cy="32451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/>
                <a:t>Вспомогательные и служебные модули</a:t>
              </a:r>
              <a:endParaRPr lang="en-US" dirty="0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558B94A3-FC52-4EA8-808B-9C888624DBB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3028426" y="2629949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B7AA3BA1-ACF8-4673-A900-3E68D1897E16}"/>
                </a:ext>
              </a:extLst>
            </p:cNvPr>
            <p:cNvCxnSpPr/>
            <p:nvPr/>
          </p:nvCxnSpPr>
          <p:spPr>
            <a:xfrm>
              <a:off x="3013046" y="3820487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9E4DDA1B-70EE-4281-861C-A7EABF9C6C62}"/>
                </a:ext>
              </a:extLst>
            </p:cNvPr>
            <p:cNvCxnSpPr/>
            <p:nvPr/>
          </p:nvCxnSpPr>
          <p:spPr>
            <a:xfrm>
              <a:off x="3013046" y="5000537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78B92D6F-CE00-41C1-82F9-F5530B79209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504888" y="2197916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A119E40E-5F92-483F-89AA-E9DD091B933F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88" y="3348606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6FD1A525-33D8-4DC3-A34A-D0FD2AD22463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88" y="4556621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572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1826-A6C1-4695-9ACE-579BB9F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30148"/>
            <a:ext cx="889233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Пример: Масштабирование веб-приложения «в лоб»</a:t>
            </a:r>
            <a:endParaRPr lang="en-US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31DBEC8-90C5-40AD-AA81-15EB3AE7309F}"/>
              </a:ext>
            </a:extLst>
          </p:cNvPr>
          <p:cNvGrpSpPr/>
          <p:nvPr/>
        </p:nvGrpSpPr>
        <p:grpSpPr>
          <a:xfrm>
            <a:off x="419449" y="2818700"/>
            <a:ext cx="3682767" cy="3858936"/>
            <a:chOff x="562062" y="2374084"/>
            <a:chExt cx="3682767" cy="3858936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9411426-4853-4AA3-AC1D-575EC6795543}"/>
                </a:ext>
              </a:extLst>
            </p:cNvPr>
            <p:cNvSpPr/>
            <p:nvPr/>
          </p:nvSpPr>
          <p:spPr>
            <a:xfrm>
              <a:off x="562062" y="2374084"/>
              <a:ext cx="3682767" cy="3858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1</a:t>
              </a:r>
              <a:endParaRPr lang="en-US" dirty="0"/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25ADC6D5-40E8-4EB3-903D-472DFFB30115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3378664"/>
              <a:chOff x="1551964" y="1765883"/>
              <a:chExt cx="4915948" cy="4414704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14FA35A-D5C2-49BD-9154-B197588299F5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F5D8A5E-228A-4CF4-89F9-B00799E8774E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D245CA5-C8EE-41A0-B697-FDD48F1CC1FE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8" name="Блок-схема: магнитный диск 7">
                <a:extLst>
                  <a:ext uri="{FF2B5EF4-FFF2-40B4-BE49-F238E27FC236}">
                    <a16:creationId xmlns:a16="http://schemas.microsoft.com/office/drawing/2014/main" id="{0E8AA914-507F-40D5-9CE2-E78ACDC0DE15}"/>
                  </a:ext>
                </a:extLst>
              </p:cNvPr>
              <p:cNvSpPr/>
              <p:nvPr/>
            </p:nvSpPr>
            <p:spPr>
              <a:xfrm>
                <a:off x="2281807" y="5316521"/>
                <a:ext cx="1350626" cy="864066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</a:t>
                </a:r>
                <a:endParaRPr lang="en-US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76D91C8-46B6-4114-9488-71622E30264F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EFF8E7FF-70E9-4083-A556-D593880B589F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9E6857A4-4FFC-45B6-9D5B-CA7765607DFD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>
                <a:extLst>
                  <a:ext uri="{FF2B5EF4-FFF2-40B4-BE49-F238E27FC236}">
                    <a16:creationId xmlns:a16="http://schemas.microsoft.com/office/drawing/2014/main" id="{9AC5710F-CF23-4CAA-B24E-A136E5FB71C8}"/>
                  </a:ext>
                </a:extLst>
              </p:cNvPr>
              <p:cNvCxnSpPr/>
              <p:nvPr/>
            </p:nvCxnSpPr>
            <p:spPr>
              <a:xfrm>
                <a:off x="3013046" y="500053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D795988F-F7F6-4DD7-AD47-5802947D9B4F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3D774B48-060A-45CD-8906-9372BDFFB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5E56D92E-400D-43A7-B795-EB0BFA100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AF867602-4D8B-4426-AAD7-C4415E400DED}"/>
              </a:ext>
            </a:extLst>
          </p:cNvPr>
          <p:cNvGrpSpPr/>
          <p:nvPr/>
        </p:nvGrpSpPr>
        <p:grpSpPr>
          <a:xfrm>
            <a:off x="5041784" y="2757878"/>
            <a:ext cx="3682767" cy="3858936"/>
            <a:chOff x="562062" y="2374084"/>
            <a:chExt cx="3682767" cy="385893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EF7DB7CB-580E-4205-BFB2-8824C9847AF3}"/>
                </a:ext>
              </a:extLst>
            </p:cNvPr>
            <p:cNvSpPr/>
            <p:nvPr/>
          </p:nvSpPr>
          <p:spPr>
            <a:xfrm>
              <a:off x="562062" y="2374084"/>
              <a:ext cx="3682767" cy="3858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2</a:t>
              </a:r>
              <a:endParaRPr lang="en-US" dirty="0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0A01FA9-BA57-4250-9EE2-06BDC9637871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3378664"/>
              <a:chOff x="1551964" y="1765883"/>
              <a:chExt cx="4915948" cy="4414704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ACBCCAE-96CA-4295-8162-1C3D5C315CDD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6FE6F00-B6D7-4D2C-889C-40A4DA24CDA9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B034A12C-27F9-4FB1-B6BE-77E19F68E97C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38" name="Блок-схема: магнитный диск 37">
                <a:extLst>
                  <a:ext uri="{FF2B5EF4-FFF2-40B4-BE49-F238E27FC236}">
                    <a16:creationId xmlns:a16="http://schemas.microsoft.com/office/drawing/2014/main" id="{5C9B99F4-99E7-4A4D-8297-06D3BCA85B86}"/>
                  </a:ext>
                </a:extLst>
              </p:cNvPr>
              <p:cNvSpPr/>
              <p:nvPr/>
            </p:nvSpPr>
            <p:spPr>
              <a:xfrm>
                <a:off x="2281807" y="5316521"/>
                <a:ext cx="1350626" cy="864066"/>
              </a:xfrm>
              <a:prstGeom prst="flowChartMagneticDisk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</a:t>
                </a:r>
                <a:endParaRPr lang="en-US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CD40FA6F-6B3C-42D9-AF09-6FEE4198A530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4A1DC576-D8EA-486E-AC66-3C88FEE9841E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E660B967-8868-4691-9EA7-E101252F5EFF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D911A68E-E944-4CAF-A966-27D939614446}"/>
                  </a:ext>
                </a:extLst>
              </p:cNvPr>
              <p:cNvCxnSpPr/>
              <p:nvPr/>
            </p:nvCxnSpPr>
            <p:spPr>
              <a:xfrm>
                <a:off x="3013046" y="500053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>
                <a:extLst>
                  <a:ext uri="{FF2B5EF4-FFF2-40B4-BE49-F238E27FC236}">
                    <a16:creationId xmlns:a16="http://schemas.microsoft.com/office/drawing/2014/main" id="{7E79A495-436C-478B-A429-CEBE914F16E9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D2622172-8123-40B5-8762-EA58CFFB2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5DF9B367-A60D-464D-A0DA-C914C45D6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32CE1F3-FC19-43D6-B3DE-86468690760A}"/>
              </a:ext>
            </a:extLst>
          </p:cNvPr>
          <p:cNvSpPr/>
          <p:nvPr/>
        </p:nvSpPr>
        <p:spPr>
          <a:xfrm>
            <a:off x="3549752" y="1486842"/>
            <a:ext cx="2105637" cy="780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Балансировщик</a:t>
            </a:r>
            <a:r>
              <a:rPr lang="ru-RU" dirty="0"/>
              <a:t> нагрузки</a:t>
            </a:r>
            <a:endParaRPr lang="en-US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B3673BD3-FFD3-4635-9A35-7F4DF02C54C0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 flipH="1">
            <a:off x="1541733" y="2267451"/>
            <a:ext cx="3060838" cy="970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D01C8556-36D3-4E1F-8227-0938966BE17E}"/>
              </a:ext>
            </a:extLst>
          </p:cNvPr>
          <p:cNvCxnSpPr>
            <a:cxnSpLocks/>
            <a:stCxn id="46" idx="2"/>
            <a:endCxn id="35" idx="0"/>
          </p:cNvCxnSpPr>
          <p:nvPr/>
        </p:nvCxnSpPr>
        <p:spPr>
          <a:xfrm>
            <a:off x="4602571" y="2267451"/>
            <a:ext cx="1561497" cy="909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C6E8AA7-EB5D-4E9E-A210-4F14D5C7EA84}"/>
              </a:ext>
            </a:extLst>
          </p:cNvPr>
          <p:cNvCxnSpPr>
            <a:cxnSpLocks/>
            <a:stCxn id="59" idx="3"/>
            <a:endCxn id="46" idx="1"/>
          </p:cNvCxnSpPr>
          <p:nvPr/>
        </p:nvCxnSpPr>
        <p:spPr>
          <a:xfrm>
            <a:off x="2223083" y="1860827"/>
            <a:ext cx="1326669" cy="16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0735952-F18B-4E72-8ED1-4162E63FB167}"/>
              </a:ext>
            </a:extLst>
          </p:cNvPr>
          <p:cNvSpPr/>
          <p:nvPr/>
        </p:nvSpPr>
        <p:spPr>
          <a:xfrm>
            <a:off x="654341" y="1515024"/>
            <a:ext cx="1568742" cy="69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87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1826-A6C1-4695-9ACE-579BB9F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30148"/>
            <a:ext cx="889233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Пример: Масштабирование веб-приложения «в лоб»</a:t>
            </a:r>
            <a:endParaRPr lang="en-US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31DBEC8-90C5-40AD-AA81-15EB3AE7309F}"/>
              </a:ext>
            </a:extLst>
          </p:cNvPr>
          <p:cNvGrpSpPr/>
          <p:nvPr/>
        </p:nvGrpSpPr>
        <p:grpSpPr>
          <a:xfrm>
            <a:off x="419449" y="2818700"/>
            <a:ext cx="3682767" cy="3858936"/>
            <a:chOff x="562062" y="2374084"/>
            <a:chExt cx="3682767" cy="3858936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9411426-4853-4AA3-AC1D-575EC6795543}"/>
                </a:ext>
              </a:extLst>
            </p:cNvPr>
            <p:cNvSpPr/>
            <p:nvPr/>
          </p:nvSpPr>
          <p:spPr>
            <a:xfrm>
              <a:off x="562062" y="2374084"/>
              <a:ext cx="3682767" cy="3858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1</a:t>
              </a:r>
              <a:endParaRPr lang="en-US" dirty="0"/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25ADC6D5-40E8-4EB3-903D-472DFFB30115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3378664"/>
              <a:chOff x="1551964" y="1765883"/>
              <a:chExt cx="4915948" cy="4414704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14FA35A-D5C2-49BD-9154-B197588299F5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F5D8A5E-228A-4CF4-89F9-B00799E8774E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D245CA5-C8EE-41A0-B697-FDD48F1CC1FE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8" name="Блок-схема: магнитный диск 7">
                <a:extLst>
                  <a:ext uri="{FF2B5EF4-FFF2-40B4-BE49-F238E27FC236}">
                    <a16:creationId xmlns:a16="http://schemas.microsoft.com/office/drawing/2014/main" id="{0E8AA914-507F-40D5-9CE2-E78ACDC0DE15}"/>
                  </a:ext>
                </a:extLst>
              </p:cNvPr>
              <p:cNvSpPr/>
              <p:nvPr/>
            </p:nvSpPr>
            <p:spPr>
              <a:xfrm>
                <a:off x="2281807" y="5316521"/>
                <a:ext cx="1350626" cy="864066"/>
              </a:xfrm>
              <a:prstGeom prst="flowChartMagneticDisk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</a:t>
                </a:r>
                <a:endParaRPr lang="en-US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76D91C8-46B6-4114-9488-71622E30264F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EFF8E7FF-70E9-4083-A556-D593880B589F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9E6857A4-4FFC-45B6-9D5B-CA7765607DFD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>
                <a:extLst>
                  <a:ext uri="{FF2B5EF4-FFF2-40B4-BE49-F238E27FC236}">
                    <a16:creationId xmlns:a16="http://schemas.microsoft.com/office/drawing/2014/main" id="{9AC5710F-CF23-4CAA-B24E-A136E5FB71C8}"/>
                  </a:ext>
                </a:extLst>
              </p:cNvPr>
              <p:cNvCxnSpPr/>
              <p:nvPr/>
            </p:nvCxnSpPr>
            <p:spPr>
              <a:xfrm>
                <a:off x="3013046" y="500053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D795988F-F7F6-4DD7-AD47-5802947D9B4F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3D774B48-060A-45CD-8906-9372BDFFB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5E56D92E-400D-43A7-B795-EB0BFA100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AF867602-4D8B-4426-AAD7-C4415E400DED}"/>
              </a:ext>
            </a:extLst>
          </p:cNvPr>
          <p:cNvGrpSpPr/>
          <p:nvPr/>
        </p:nvGrpSpPr>
        <p:grpSpPr>
          <a:xfrm>
            <a:off x="5041784" y="2757878"/>
            <a:ext cx="3682767" cy="3858936"/>
            <a:chOff x="562062" y="2374084"/>
            <a:chExt cx="3682767" cy="385893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EF7DB7CB-580E-4205-BFB2-8824C9847AF3}"/>
                </a:ext>
              </a:extLst>
            </p:cNvPr>
            <p:cNvSpPr/>
            <p:nvPr/>
          </p:nvSpPr>
          <p:spPr>
            <a:xfrm>
              <a:off x="562062" y="2374084"/>
              <a:ext cx="3682767" cy="3858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2</a:t>
              </a:r>
              <a:endParaRPr lang="en-US" dirty="0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0A01FA9-BA57-4250-9EE2-06BDC9637871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3378664"/>
              <a:chOff x="1551964" y="1765883"/>
              <a:chExt cx="4915948" cy="4414704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ACBCCAE-96CA-4295-8162-1C3D5C315CDD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6FE6F00-B6D7-4D2C-889C-40A4DA24CDA9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B034A12C-27F9-4FB1-B6BE-77E19F68E97C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38" name="Блок-схема: магнитный диск 37">
                <a:extLst>
                  <a:ext uri="{FF2B5EF4-FFF2-40B4-BE49-F238E27FC236}">
                    <a16:creationId xmlns:a16="http://schemas.microsoft.com/office/drawing/2014/main" id="{5C9B99F4-99E7-4A4D-8297-06D3BCA85B86}"/>
                  </a:ext>
                </a:extLst>
              </p:cNvPr>
              <p:cNvSpPr/>
              <p:nvPr/>
            </p:nvSpPr>
            <p:spPr>
              <a:xfrm>
                <a:off x="2281807" y="5316521"/>
                <a:ext cx="1350626" cy="864066"/>
              </a:xfrm>
              <a:prstGeom prst="flowChartMagneticDisk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</a:t>
                </a:r>
                <a:endParaRPr lang="en-US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CD40FA6F-6B3C-42D9-AF09-6FEE4198A530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4A1DC576-D8EA-486E-AC66-3C88FEE9841E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E660B967-8868-4691-9EA7-E101252F5EFF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D911A68E-E944-4CAF-A966-27D939614446}"/>
                  </a:ext>
                </a:extLst>
              </p:cNvPr>
              <p:cNvCxnSpPr/>
              <p:nvPr/>
            </p:nvCxnSpPr>
            <p:spPr>
              <a:xfrm>
                <a:off x="3013046" y="500053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>
                <a:extLst>
                  <a:ext uri="{FF2B5EF4-FFF2-40B4-BE49-F238E27FC236}">
                    <a16:creationId xmlns:a16="http://schemas.microsoft.com/office/drawing/2014/main" id="{7E79A495-436C-478B-A429-CEBE914F16E9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D2622172-8123-40B5-8762-EA58CFFB2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5DF9B367-A60D-464D-A0DA-C914C45D6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32CE1F3-FC19-43D6-B3DE-86468690760A}"/>
              </a:ext>
            </a:extLst>
          </p:cNvPr>
          <p:cNvSpPr/>
          <p:nvPr/>
        </p:nvSpPr>
        <p:spPr>
          <a:xfrm>
            <a:off x="3549752" y="1486842"/>
            <a:ext cx="2105637" cy="780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Балансировщик</a:t>
            </a:r>
            <a:r>
              <a:rPr lang="ru-RU" dirty="0"/>
              <a:t> нагрузки</a:t>
            </a:r>
            <a:endParaRPr lang="en-US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B3673BD3-FFD3-4635-9A35-7F4DF02C54C0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 flipH="1">
            <a:off x="1541733" y="2267451"/>
            <a:ext cx="3060838" cy="970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D01C8556-36D3-4E1F-8227-0938966BE17E}"/>
              </a:ext>
            </a:extLst>
          </p:cNvPr>
          <p:cNvCxnSpPr>
            <a:cxnSpLocks/>
            <a:stCxn id="46" idx="2"/>
            <a:endCxn id="35" idx="0"/>
          </p:cNvCxnSpPr>
          <p:nvPr/>
        </p:nvCxnSpPr>
        <p:spPr>
          <a:xfrm>
            <a:off x="4602571" y="2267451"/>
            <a:ext cx="1561497" cy="909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C6E8AA7-EB5D-4E9E-A210-4F14D5C7EA84}"/>
              </a:ext>
            </a:extLst>
          </p:cNvPr>
          <p:cNvCxnSpPr>
            <a:cxnSpLocks/>
            <a:stCxn id="59" idx="3"/>
            <a:endCxn id="46" idx="1"/>
          </p:cNvCxnSpPr>
          <p:nvPr/>
        </p:nvCxnSpPr>
        <p:spPr>
          <a:xfrm>
            <a:off x="2223083" y="1860827"/>
            <a:ext cx="1326669" cy="16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0735952-F18B-4E72-8ED1-4162E63FB167}"/>
              </a:ext>
            </a:extLst>
          </p:cNvPr>
          <p:cNvSpPr/>
          <p:nvPr/>
        </p:nvSpPr>
        <p:spPr>
          <a:xfrm>
            <a:off x="654341" y="1515024"/>
            <a:ext cx="1568742" cy="69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  <a:endParaRPr lang="en-US" dirty="0"/>
          </a:p>
        </p:txBody>
      </p:sp>
      <p:pic>
        <p:nvPicPr>
          <p:cNvPr id="1026" name="Picture 2" descr="Image result for trollface">
            <a:extLst>
              <a:ext uri="{FF2B5EF4-FFF2-40B4-BE49-F238E27FC236}">
                <a16:creationId xmlns:a16="http://schemas.microsoft.com/office/drawing/2014/main" id="{5D41A6FB-5745-41B8-8354-6782BA50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251" y="1034465"/>
            <a:ext cx="1685361" cy="1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69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1826-A6C1-4695-9ACE-579BB9F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30148"/>
            <a:ext cx="889233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Пример: Масштабирование веб-приложения «в лоб»</a:t>
            </a:r>
            <a:endParaRPr lang="en-US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31DBEC8-90C5-40AD-AA81-15EB3AE7309F}"/>
              </a:ext>
            </a:extLst>
          </p:cNvPr>
          <p:cNvGrpSpPr/>
          <p:nvPr/>
        </p:nvGrpSpPr>
        <p:grpSpPr>
          <a:xfrm>
            <a:off x="394282" y="2818700"/>
            <a:ext cx="4177718" cy="3325860"/>
            <a:chOff x="562062" y="2374084"/>
            <a:chExt cx="4177718" cy="3325860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9411426-4853-4AA3-AC1D-575EC6795543}"/>
                </a:ext>
              </a:extLst>
            </p:cNvPr>
            <p:cNvSpPr/>
            <p:nvPr/>
          </p:nvSpPr>
          <p:spPr>
            <a:xfrm>
              <a:off x="562062" y="2374084"/>
              <a:ext cx="3682767" cy="30840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1</a:t>
              </a:r>
              <a:endParaRPr lang="en-US" dirty="0"/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25ADC6D5-40E8-4EB3-903D-472DFFB30115}"/>
                </a:ext>
              </a:extLst>
            </p:cNvPr>
            <p:cNvGrpSpPr/>
            <p:nvPr/>
          </p:nvGrpSpPr>
          <p:grpSpPr>
            <a:xfrm>
              <a:off x="628650" y="2793534"/>
              <a:ext cx="4111130" cy="2906410"/>
              <a:chOff x="1551964" y="1765883"/>
              <a:chExt cx="5749694" cy="3797638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14FA35A-D5C2-49BD-9154-B197588299F5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F5D8A5E-228A-4CF4-89F9-B00799E8774E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D245CA5-C8EE-41A0-B697-FDD48F1CC1FE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76D91C8-46B6-4114-9488-71622E30264F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EFF8E7FF-70E9-4083-A556-D593880B589F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9E6857A4-4FFC-45B6-9D5B-CA7765607DFD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>
                <a:extLst>
                  <a:ext uri="{FF2B5EF4-FFF2-40B4-BE49-F238E27FC236}">
                    <a16:creationId xmlns:a16="http://schemas.microsoft.com/office/drawing/2014/main" id="{9AC5710F-CF23-4CAA-B24E-A136E5FB71C8}"/>
                  </a:ext>
                </a:extLst>
              </p:cNvPr>
              <p:cNvCxnSpPr>
                <a:cxnSpLocks/>
                <a:stCxn id="7" idx="2"/>
                <a:endCxn id="47" idx="1"/>
              </p:cNvCxnSpPr>
              <p:nvPr/>
            </p:nvCxnSpPr>
            <p:spPr>
              <a:xfrm>
                <a:off x="3028426" y="5011024"/>
                <a:ext cx="4273232" cy="552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D795988F-F7F6-4DD7-AD47-5802947D9B4F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3D774B48-060A-45CD-8906-9372BDFFB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5E56D92E-400D-43A7-B795-EB0BFA100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AF867602-4D8B-4426-AAD7-C4415E400DED}"/>
              </a:ext>
            </a:extLst>
          </p:cNvPr>
          <p:cNvGrpSpPr/>
          <p:nvPr/>
        </p:nvGrpSpPr>
        <p:grpSpPr>
          <a:xfrm>
            <a:off x="4597167" y="2757878"/>
            <a:ext cx="4127384" cy="3386682"/>
            <a:chOff x="117445" y="2374084"/>
            <a:chExt cx="4127384" cy="3386682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EF7DB7CB-580E-4205-BFB2-8824C9847AF3}"/>
                </a:ext>
              </a:extLst>
            </p:cNvPr>
            <p:cNvSpPr/>
            <p:nvPr/>
          </p:nvSpPr>
          <p:spPr>
            <a:xfrm>
              <a:off x="562062" y="2374084"/>
              <a:ext cx="3682767" cy="31448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2</a:t>
              </a:r>
              <a:endParaRPr lang="en-US" dirty="0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0A01FA9-BA57-4250-9EE2-06BDC9637871}"/>
                </a:ext>
              </a:extLst>
            </p:cNvPr>
            <p:cNvGrpSpPr/>
            <p:nvPr/>
          </p:nvGrpSpPr>
          <p:grpSpPr>
            <a:xfrm>
              <a:off x="117445" y="2793534"/>
              <a:ext cx="4026192" cy="2967232"/>
              <a:chOff x="837009" y="1765883"/>
              <a:chExt cx="5630903" cy="3877110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ACBCCAE-96CA-4295-8162-1C3D5C315CDD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6FE6F00-B6D7-4D2C-889C-40A4DA24CDA9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B034A12C-27F9-4FB1-B6BE-77E19F68E97C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CD40FA6F-6B3C-42D9-AF09-6FEE4198A530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4A1DC576-D8EA-486E-AC66-3C88FEE9841E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E660B967-8868-4691-9EA7-E101252F5EFF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D911A68E-E944-4CAF-A966-27D939614446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 flipH="1">
                <a:off x="837009" y="5000537"/>
                <a:ext cx="2176040" cy="6424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>
                <a:extLst>
                  <a:ext uri="{FF2B5EF4-FFF2-40B4-BE49-F238E27FC236}">
                    <a16:creationId xmlns:a16="http://schemas.microsoft.com/office/drawing/2014/main" id="{7E79A495-436C-478B-A429-CEBE914F16E9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D2622172-8123-40B5-8762-EA58CFFB2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5DF9B367-A60D-464D-A0DA-C914C45D6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32CE1F3-FC19-43D6-B3DE-86468690760A}"/>
              </a:ext>
            </a:extLst>
          </p:cNvPr>
          <p:cNvSpPr/>
          <p:nvPr/>
        </p:nvSpPr>
        <p:spPr>
          <a:xfrm>
            <a:off x="3549752" y="1486842"/>
            <a:ext cx="2105637" cy="780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Балансировщик</a:t>
            </a:r>
            <a:r>
              <a:rPr lang="ru-RU" dirty="0"/>
              <a:t> нагрузки</a:t>
            </a:r>
            <a:endParaRPr lang="en-US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B3673BD3-FFD3-4635-9A35-7F4DF02C54C0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 flipH="1">
            <a:off x="1516566" y="2267451"/>
            <a:ext cx="3086005" cy="970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D01C8556-36D3-4E1F-8227-0938966BE17E}"/>
              </a:ext>
            </a:extLst>
          </p:cNvPr>
          <p:cNvCxnSpPr>
            <a:cxnSpLocks/>
            <a:stCxn id="46" idx="2"/>
            <a:endCxn id="35" idx="0"/>
          </p:cNvCxnSpPr>
          <p:nvPr/>
        </p:nvCxnSpPr>
        <p:spPr>
          <a:xfrm>
            <a:off x="4602571" y="2267451"/>
            <a:ext cx="1561497" cy="909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C6E8AA7-EB5D-4E9E-A210-4F14D5C7EA84}"/>
              </a:ext>
            </a:extLst>
          </p:cNvPr>
          <p:cNvCxnSpPr>
            <a:cxnSpLocks/>
            <a:stCxn id="59" idx="3"/>
            <a:endCxn id="46" idx="1"/>
          </p:cNvCxnSpPr>
          <p:nvPr/>
        </p:nvCxnSpPr>
        <p:spPr>
          <a:xfrm>
            <a:off x="2223083" y="1860827"/>
            <a:ext cx="1326669" cy="16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0735952-F18B-4E72-8ED1-4162E63FB167}"/>
              </a:ext>
            </a:extLst>
          </p:cNvPr>
          <p:cNvSpPr/>
          <p:nvPr/>
        </p:nvSpPr>
        <p:spPr>
          <a:xfrm>
            <a:off x="654341" y="1515024"/>
            <a:ext cx="1568742" cy="69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  <a:endParaRPr lang="en-US" dirty="0"/>
          </a:p>
        </p:txBody>
      </p:sp>
      <p:pic>
        <p:nvPicPr>
          <p:cNvPr id="1026" name="Picture 2" descr="Image result for trollface">
            <a:extLst>
              <a:ext uri="{FF2B5EF4-FFF2-40B4-BE49-F238E27FC236}">
                <a16:creationId xmlns:a16="http://schemas.microsoft.com/office/drawing/2014/main" id="{5D41A6FB-5745-41B8-8354-6782BA50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251" y="1034465"/>
            <a:ext cx="1685361" cy="1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Блок-схема: магнитный диск 46">
            <a:extLst>
              <a:ext uri="{FF2B5EF4-FFF2-40B4-BE49-F238E27FC236}">
                <a16:creationId xmlns:a16="http://schemas.microsoft.com/office/drawing/2014/main" id="{3DBB4606-EDA3-4A33-9EB1-64485F8E1F7F}"/>
              </a:ext>
            </a:extLst>
          </p:cNvPr>
          <p:cNvSpPr/>
          <p:nvPr/>
        </p:nvSpPr>
        <p:spPr>
          <a:xfrm>
            <a:off x="4114306" y="6144560"/>
            <a:ext cx="965721" cy="66128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35B9B-26B1-4836-9C7A-4CDC3544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Куб масштабируемости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8BA04-591A-4CE8-ABEE-5E9AA6FE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286" y="1825625"/>
            <a:ext cx="3456264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Ось </a:t>
            </a:r>
            <a:r>
              <a:rPr lang="en-US" dirty="0"/>
              <a:t>X </a:t>
            </a:r>
            <a:r>
              <a:rPr lang="ru-RU" dirty="0"/>
              <a:t>– горизонтальное масштабирование</a:t>
            </a:r>
          </a:p>
          <a:p>
            <a:pPr lvl="1"/>
            <a:r>
              <a:rPr lang="ru-RU" dirty="0"/>
              <a:t>Масштабирование клонированием</a:t>
            </a:r>
          </a:p>
          <a:p>
            <a:r>
              <a:rPr lang="ru-RU" dirty="0"/>
              <a:t>Ось </a:t>
            </a:r>
            <a:r>
              <a:rPr lang="en-US" dirty="0"/>
              <a:t>Y - </a:t>
            </a:r>
            <a:r>
              <a:rPr lang="ru-RU" dirty="0"/>
              <a:t> функциональная декомпозиция </a:t>
            </a:r>
          </a:p>
          <a:p>
            <a:pPr lvl="1"/>
            <a:r>
              <a:rPr lang="ru-RU" dirty="0"/>
              <a:t>Масштабирование разделением разных вещей</a:t>
            </a:r>
          </a:p>
          <a:p>
            <a:r>
              <a:rPr lang="ru-RU" dirty="0"/>
              <a:t>Ось </a:t>
            </a:r>
            <a:r>
              <a:rPr lang="en-US" dirty="0"/>
              <a:t>Z – </a:t>
            </a:r>
            <a:r>
              <a:rPr lang="ru-RU" dirty="0" err="1"/>
              <a:t>партиционирование</a:t>
            </a:r>
            <a:r>
              <a:rPr lang="ru-RU" dirty="0"/>
              <a:t>  данных (</a:t>
            </a:r>
            <a:r>
              <a:rPr lang="ru-RU" dirty="0" err="1"/>
              <a:t>шардинг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 Масштабирование разделением схожих вещей</a:t>
            </a:r>
            <a:endParaRPr lang="en-US" dirty="0"/>
          </a:p>
        </p:txBody>
      </p:sp>
      <p:pic>
        <p:nvPicPr>
          <p:cNvPr id="2052" name="Picture 4" descr="https://javarush.ru/api/1.0/rest/images/434990/d2e44310-4ad6-48f8-b7ec-e6ee11155de9?size=1024">
            <a:extLst>
              <a:ext uri="{FF2B5EF4-FFF2-40B4-BE49-F238E27FC236}">
                <a16:creationId xmlns:a16="http://schemas.microsoft.com/office/drawing/2014/main" id="{5A2567B4-00B1-4FC5-BB92-9A2FAB8F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3" y="1924052"/>
            <a:ext cx="4655890" cy="360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59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1826-A6C1-4695-9ACE-579BB9F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30148"/>
            <a:ext cx="8892330" cy="1325563"/>
          </a:xfrm>
        </p:spPr>
        <p:txBody>
          <a:bodyPr>
            <a:normAutofit/>
          </a:bodyPr>
          <a:lstStyle/>
          <a:p>
            <a:r>
              <a:rPr lang="ru-RU" dirty="0"/>
              <a:t>Масштабирование веб-приложения с </a:t>
            </a:r>
            <a:r>
              <a:rPr lang="ru-RU" dirty="0" err="1"/>
              <a:t>партиционированием</a:t>
            </a:r>
            <a:r>
              <a:rPr lang="ru-RU" dirty="0"/>
              <a:t> данных</a:t>
            </a:r>
            <a:endParaRPr lang="en-US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31DBEC8-90C5-40AD-AA81-15EB3AE7309F}"/>
              </a:ext>
            </a:extLst>
          </p:cNvPr>
          <p:cNvGrpSpPr/>
          <p:nvPr/>
        </p:nvGrpSpPr>
        <p:grpSpPr>
          <a:xfrm>
            <a:off x="419449" y="2818700"/>
            <a:ext cx="3682767" cy="3858936"/>
            <a:chOff x="562062" y="2374084"/>
            <a:chExt cx="3682767" cy="3858936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9411426-4853-4AA3-AC1D-575EC6795543}"/>
                </a:ext>
              </a:extLst>
            </p:cNvPr>
            <p:cNvSpPr/>
            <p:nvPr/>
          </p:nvSpPr>
          <p:spPr>
            <a:xfrm>
              <a:off x="562062" y="2374084"/>
              <a:ext cx="3682767" cy="3858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1</a:t>
              </a:r>
              <a:endParaRPr lang="en-US" dirty="0"/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25ADC6D5-40E8-4EB3-903D-472DFFB30115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3394720"/>
              <a:chOff x="1551964" y="1765883"/>
              <a:chExt cx="4915948" cy="4435683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14FA35A-D5C2-49BD-9154-B197588299F5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F5D8A5E-228A-4CF4-89F9-B00799E8774E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D245CA5-C8EE-41A0-B697-FDD48F1CC1FE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8" name="Блок-схема: магнитный диск 7">
                <a:extLst>
                  <a:ext uri="{FF2B5EF4-FFF2-40B4-BE49-F238E27FC236}">
                    <a16:creationId xmlns:a16="http://schemas.microsoft.com/office/drawing/2014/main" id="{0E8AA914-507F-40D5-9CE2-E78ACDC0DE15}"/>
                  </a:ext>
                </a:extLst>
              </p:cNvPr>
              <p:cNvSpPr/>
              <p:nvPr/>
            </p:nvSpPr>
            <p:spPr>
              <a:xfrm>
                <a:off x="1680708" y="5337499"/>
                <a:ext cx="2824179" cy="864067"/>
              </a:xfrm>
              <a:prstGeom prst="flowChartMagneticDisk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 региона 1</a:t>
                </a:r>
                <a:endParaRPr lang="en-US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76D91C8-46B6-4114-9488-71622E30264F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EFF8E7FF-70E9-4083-A556-D593880B589F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9E6857A4-4FFC-45B6-9D5B-CA7765607DFD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>
                <a:extLst>
                  <a:ext uri="{FF2B5EF4-FFF2-40B4-BE49-F238E27FC236}">
                    <a16:creationId xmlns:a16="http://schemas.microsoft.com/office/drawing/2014/main" id="{9AC5710F-CF23-4CAA-B24E-A136E5FB71C8}"/>
                  </a:ext>
                </a:extLst>
              </p:cNvPr>
              <p:cNvCxnSpPr/>
              <p:nvPr/>
            </p:nvCxnSpPr>
            <p:spPr>
              <a:xfrm>
                <a:off x="3013046" y="500053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D795988F-F7F6-4DD7-AD47-5802947D9B4F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3D774B48-060A-45CD-8906-9372BDFFB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5E56D92E-400D-43A7-B795-EB0BFA100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AF867602-4D8B-4426-AAD7-C4415E400DED}"/>
              </a:ext>
            </a:extLst>
          </p:cNvPr>
          <p:cNvGrpSpPr/>
          <p:nvPr/>
        </p:nvGrpSpPr>
        <p:grpSpPr>
          <a:xfrm>
            <a:off x="4975196" y="2773934"/>
            <a:ext cx="3682767" cy="3858936"/>
            <a:chOff x="562062" y="2374084"/>
            <a:chExt cx="3682767" cy="385893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EF7DB7CB-580E-4205-BFB2-8824C9847AF3}"/>
                </a:ext>
              </a:extLst>
            </p:cNvPr>
            <p:cNvSpPr/>
            <p:nvPr/>
          </p:nvSpPr>
          <p:spPr>
            <a:xfrm>
              <a:off x="562062" y="2374084"/>
              <a:ext cx="3682767" cy="3858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2</a:t>
              </a:r>
              <a:endParaRPr lang="en-US" dirty="0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0A01FA9-BA57-4250-9EE2-06BDC9637871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2725403"/>
              <a:chOff x="1551964" y="1765883"/>
              <a:chExt cx="4915948" cy="356112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ACBCCAE-96CA-4295-8162-1C3D5C315CDD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6FE6F00-B6D7-4D2C-889C-40A4DA24CDA9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B034A12C-27F9-4FB1-B6BE-77E19F68E97C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CD40FA6F-6B3C-42D9-AF09-6FEE4198A530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4A1DC576-D8EA-486E-AC66-3C88FEE9841E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E660B967-8868-4691-9EA7-E101252F5EFF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D911A68E-E944-4CAF-A966-27D939614446}"/>
                  </a:ext>
                </a:extLst>
              </p:cNvPr>
              <p:cNvCxnSpPr/>
              <p:nvPr/>
            </p:nvCxnSpPr>
            <p:spPr>
              <a:xfrm>
                <a:off x="3013046" y="500053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>
                <a:extLst>
                  <a:ext uri="{FF2B5EF4-FFF2-40B4-BE49-F238E27FC236}">
                    <a16:creationId xmlns:a16="http://schemas.microsoft.com/office/drawing/2014/main" id="{7E79A495-436C-478B-A429-CEBE914F16E9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D2622172-8123-40B5-8762-EA58CFFB2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5DF9B367-A60D-464D-A0DA-C914C45D6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32CE1F3-FC19-43D6-B3DE-86468690760A}"/>
              </a:ext>
            </a:extLst>
          </p:cNvPr>
          <p:cNvSpPr/>
          <p:nvPr/>
        </p:nvSpPr>
        <p:spPr>
          <a:xfrm>
            <a:off x="3549752" y="1486842"/>
            <a:ext cx="2105637" cy="780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Балансировщик</a:t>
            </a:r>
            <a:r>
              <a:rPr lang="ru-RU" dirty="0"/>
              <a:t> нагрузки</a:t>
            </a:r>
            <a:endParaRPr lang="en-US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B3673BD3-FFD3-4635-9A35-7F4DF02C54C0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 flipH="1">
            <a:off x="1541733" y="2267451"/>
            <a:ext cx="3060838" cy="970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D01C8556-36D3-4E1F-8227-0938966BE17E}"/>
              </a:ext>
            </a:extLst>
          </p:cNvPr>
          <p:cNvCxnSpPr>
            <a:cxnSpLocks/>
            <a:stCxn id="46" idx="2"/>
            <a:endCxn id="35" idx="0"/>
          </p:cNvCxnSpPr>
          <p:nvPr/>
        </p:nvCxnSpPr>
        <p:spPr>
          <a:xfrm>
            <a:off x="4602571" y="2267451"/>
            <a:ext cx="1494909" cy="925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C6E8AA7-EB5D-4E9E-A210-4F14D5C7EA84}"/>
              </a:ext>
            </a:extLst>
          </p:cNvPr>
          <p:cNvCxnSpPr>
            <a:cxnSpLocks/>
            <a:stCxn id="59" idx="3"/>
            <a:endCxn id="46" idx="1"/>
          </p:cNvCxnSpPr>
          <p:nvPr/>
        </p:nvCxnSpPr>
        <p:spPr>
          <a:xfrm>
            <a:off x="2223083" y="1860827"/>
            <a:ext cx="1326669" cy="16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0735952-F18B-4E72-8ED1-4162E63FB167}"/>
              </a:ext>
            </a:extLst>
          </p:cNvPr>
          <p:cNvSpPr/>
          <p:nvPr/>
        </p:nvSpPr>
        <p:spPr>
          <a:xfrm>
            <a:off x="654341" y="1515024"/>
            <a:ext cx="1568742" cy="69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  <a:endParaRPr lang="en-US" dirty="0"/>
          </a:p>
        </p:txBody>
      </p:sp>
      <p:sp>
        <p:nvSpPr>
          <p:cNvPr id="47" name="Блок-схема: магнитный диск 46">
            <a:extLst>
              <a:ext uri="{FF2B5EF4-FFF2-40B4-BE49-F238E27FC236}">
                <a16:creationId xmlns:a16="http://schemas.microsoft.com/office/drawing/2014/main" id="{4E2D9943-8B3E-4171-8C70-835548082622}"/>
              </a:ext>
            </a:extLst>
          </p:cNvPr>
          <p:cNvSpPr/>
          <p:nvPr/>
        </p:nvSpPr>
        <p:spPr>
          <a:xfrm>
            <a:off x="5087811" y="5945184"/>
            <a:ext cx="2019336" cy="661288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 региона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12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1826-A6C1-4695-9ACE-579BB9F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" y="30148"/>
            <a:ext cx="8892330" cy="1325563"/>
          </a:xfrm>
        </p:spPr>
        <p:txBody>
          <a:bodyPr>
            <a:normAutofit/>
          </a:bodyPr>
          <a:lstStyle/>
          <a:p>
            <a:r>
              <a:rPr lang="ru-RU" dirty="0"/>
              <a:t>Масштабирование веб-приложения с </a:t>
            </a:r>
            <a:r>
              <a:rPr lang="ru-RU" dirty="0" err="1"/>
              <a:t>партиционированием</a:t>
            </a:r>
            <a:r>
              <a:rPr lang="ru-RU" dirty="0"/>
              <a:t> данных</a:t>
            </a:r>
            <a:endParaRPr lang="en-US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31DBEC8-90C5-40AD-AA81-15EB3AE7309F}"/>
              </a:ext>
            </a:extLst>
          </p:cNvPr>
          <p:cNvGrpSpPr/>
          <p:nvPr/>
        </p:nvGrpSpPr>
        <p:grpSpPr>
          <a:xfrm>
            <a:off x="419449" y="2818700"/>
            <a:ext cx="3682767" cy="3858936"/>
            <a:chOff x="562062" y="2374084"/>
            <a:chExt cx="3682767" cy="3858936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9411426-4853-4AA3-AC1D-575EC6795543}"/>
                </a:ext>
              </a:extLst>
            </p:cNvPr>
            <p:cNvSpPr/>
            <p:nvPr/>
          </p:nvSpPr>
          <p:spPr>
            <a:xfrm>
              <a:off x="562062" y="2374084"/>
              <a:ext cx="3682767" cy="3858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1</a:t>
              </a:r>
              <a:endParaRPr lang="en-US" dirty="0"/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25ADC6D5-40E8-4EB3-903D-472DFFB30115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3394720"/>
              <a:chOff x="1551964" y="1765883"/>
              <a:chExt cx="4915948" cy="4435683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14FA35A-D5C2-49BD-9154-B197588299F5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F5D8A5E-228A-4CF4-89F9-B00799E8774E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D245CA5-C8EE-41A0-B697-FDD48F1CC1FE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8" name="Блок-схема: магнитный диск 7">
                <a:extLst>
                  <a:ext uri="{FF2B5EF4-FFF2-40B4-BE49-F238E27FC236}">
                    <a16:creationId xmlns:a16="http://schemas.microsoft.com/office/drawing/2014/main" id="{0E8AA914-507F-40D5-9CE2-E78ACDC0DE15}"/>
                  </a:ext>
                </a:extLst>
              </p:cNvPr>
              <p:cNvSpPr/>
              <p:nvPr/>
            </p:nvSpPr>
            <p:spPr>
              <a:xfrm>
                <a:off x="1680708" y="5337499"/>
                <a:ext cx="2824179" cy="864067"/>
              </a:xfrm>
              <a:prstGeom prst="flowChartMagneticDisk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Данные региона 1</a:t>
                </a:r>
                <a:endParaRPr lang="en-US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76D91C8-46B6-4114-9488-71622E30264F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EFF8E7FF-70E9-4083-A556-D593880B589F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9E6857A4-4FFC-45B6-9D5B-CA7765607DFD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>
                <a:extLst>
                  <a:ext uri="{FF2B5EF4-FFF2-40B4-BE49-F238E27FC236}">
                    <a16:creationId xmlns:a16="http://schemas.microsoft.com/office/drawing/2014/main" id="{9AC5710F-CF23-4CAA-B24E-A136E5FB71C8}"/>
                  </a:ext>
                </a:extLst>
              </p:cNvPr>
              <p:cNvCxnSpPr/>
              <p:nvPr/>
            </p:nvCxnSpPr>
            <p:spPr>
              <a:xfrm>
                <a:off x="3013046" y="500053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D795988F-F7F6-4DD7-AD47-5802947D9B4F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3D774B48-060A-45CD-8906-9372BDFFB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5E56D92E-400D-43A7-B795-EB0BFA100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AF867602-4D8B-4426-AAD7-C4415E400DED}"/>
              </a:ext>
            </a:extLst>
          </p:cNvPr>
          <p:cNvGrpSpPr/>
          <p:nvPr/>
        </p:nvGrpSpPr>
        <p:grpSpPr>
          <a:xfrm>
            <a:off x="4975196" y="2773934"/>
            <a:ext cx="3682767" cy="3858936"/>
            <a:chOff x="562062" y="2374084"/>
            <a:chExt cx="3682767" cy="385893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EF7DB7CB-580E-4205-BFB2-8824C9847AF3}"/>
                </a:ext>
              </a:extLst>
            </p:cNvPr>
            <p:cNvSpPr/>
            <p:nvPr/>
          </p:nvSpPr>
          <p:spPr>
            <a:xfrm>
              <a:off x="562062" y="2374084"/>
              <a:ext cx="3682767" cy="3858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2</a:t>
              </a:r>
              <a:endParaRPr lang="en-US" dirty="0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0A01FA9-BA57-4250-9EE2-06BDC9637871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2725403"/>
              <a:chOff x="1551964" y="1765883"/>
              <a:chExt cx="4915948" cy="356112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0ACBCCAE-96CA-4295-8162-1C3D5C315CDD}"/>
                  </a:ext>
                </a:extLst>
              </p:cNvPr>
              <p:cNvSpPr/>
              <p:nvPr/>
            </p:nvSpPr>
            <p:spPr>
              <a:xfrm>
                <a:off x="1551964" y="1765883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6FE6F00-B6D7-4D2C-889C-40A4DA24CDA9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</a:t>
                </a:r>
                <a:endParaRPr lang="en-US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B034A12C-27F9-4FB1-B6BE-77E19F68E97C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CD40FA6F-6B3C-42D9-AF09-6FEE4198A530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4A1DC576-D8EA-486E-AC66-3C88FEE9841E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3028426" y="262994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E660B967-8868-4691-9EA7-E101252F5EFF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D911A68E-E944-4CAF-A966-27D939614446}"/>
                  </a:ext>
                </a:extLst>
              </p:cNvPr>
              <p:cNvCxnSpPr/>
              <p:nvPr/>
            </p:nvCxnSpPr>
            <p:spPr>
              <a:xfrm>
                <a:off x="3013046" y="500053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>
                <a:extLst>
                  <a:ext uri="{FF2B5EF4-FFF2-40B4-BE49-F238E27FC236}">
                    <a16:creationId xmlns:a16="http://schemas.microsoft.com/office/drawing/2014/main" id="{7E79A495-436C-478B-A429-CEBE914F16E9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4504888" y="219791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D2622172-8123-40B5-8762-EA58CFFB2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3348606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5DF9B367-A60D-464D-A0DA-C914C45D6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32CE1F3-FC19-43D6-B3DE-86468690760A}"/>
              </a:ext>
            </a:extLst>
          </p:cNvPr>
          <p:cNvSpPr/>
          <p:nvPr/>
        </p:nvSpPr>
        <p:spPr>
          <a:xfrm>
            <a:off x="3549752" y="1486842"/>
            <a:ext cx="2105637" cy="7806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Балансировщик</a:t>
            </a:r>
            <a:r>
              <a:rPr lang="ru-RU" dirty="0"/>
              <a:t> нагрузки</a:t>
            </a:r>
            <a:endParaRPr lang="en-US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B3673BD3-FFD3-4635-9A35-7F4DF02C54C0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 flipH="1">
            <a:off x="1541733" y="2267451"/>
            <a:ext cx="3060838" cy="970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D01C8556-36D3-4E1F-8227-0938966BE17E}"/>
              </a:ext>
            </a:extLst>
          </p:cNvPr>
          <p:cNvCxnSpPr>
            <a:cxnSpLocks/>
            <a:stCxn id="46" idx="2"/>
            <a:endCxn id="35" idx="0"/>
          </p:cNvCxnSpPr>
          <p:nvPr/>
        </p:nvCxnSpPr>
        <p:spPr>
          <a:xfrm>
            <a:off x="4602571" y="2267451"/>
            <a:ext cx="1494909" cy="925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C6E8AA7-EB5D-4E9E-A210-4F14D5C7EA84}"/>
              </a:ext>
            </a:extLst>
          </p:cNvPr>
          <p:cNvCxnSpPr>
            <a:cxnSpLocks/>
            <a:stCxn id="59" idx="3"/>
            <a:endCxn id="46" idx="1"/>
          </p:cNvCxnSpPr>
          <p:nvPr/>
        </p:nvCxnSpPr>
        <p:spPr>
          <a:xfrm>
            <a:off x="2223083" y="1860827"/>
            <a:ext cx="1326669" cy="16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0735952-F18B-4E72-8ED1-4162E63FB167}"/>
              </a:ext>
            </a:extLst>
          </p:cNvPr>
          <p:cNvSpPr/>
          <p:nvPr/>
        </p:nvSpPr>
        <p:spPr>
          <a:xfrm>
            <a:off x="654341" y="1515024"/>
            <a:ext cx="1568742" cy="69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  <a:endParaRPr lang="en-US" dirty="0"/>
          </a:p>
        </p:txBody>
      </p:sp>
      <p:sp>
        <p:nvSpPr>
          <p:cNvPr id="47" name="Блок-схема: магнитный диск 46">
            <a:extLst>
              <a:ext uri="{FF2B5EF4-FFF2-40B4-BE49-F238E27FC236}">
                <a16:creationId xmlns:a16="http://schemas.microsoft.com/office/drawing/2014/main" id="{4E2D9943-8B3E-4171-8C70-835548082622}"/>
              </a:ext>
            </a:extLst>
          </p:cNvPr>
          <p:cNvSpPr/>
          <p:nvPr/>
        </p:nvSpPr>
        <p:spPr>
          <a:xfrm>
            <a:off x="5087811" y="5945184"/>
            <a:ext cx="2019336" cy="661288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 региона 2</a:t>
            </a:r>
            <a:endParaRPr lang="en-US" dirty="0"/>
          </a:p>
        </p:txBody>
      </p:sp>
      <p:pic>
        <p:nvPicPr>
          <p:cNvPr id="38" name="Picture 2" descr="Image result for trollface">
            <a:extLst>
              <a:ext uri="{FF2B5EF4-FFF2-40B4-BE49-F238E27FC236}">
                <a16:creationId xmlns:a16="http://schemas.microsoft.com/office/drawing/2014/main" id="{A4ACBE8D-FAEE-4232-9FEE-CAAC77AB4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517" y="1227022"/>
            <a:ext cx="1378146" cy="137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16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9" y="1418276"/>
            <a:ext cx="5772956" cy="221963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88" y="3801533"/>
            <a:ext cx="8050117" cy="341206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DBE2EF-A752-4BDE-AB4C-FECD70A3BDF9}"/>
              </a:ext>
            </a:extLst>
          </p:cNvPr>
          <p:cNvSpPr/>
          <p:nvPr/>
        </p:nvSpPr>
        <p:spPr>
          <a:xfrm>
            <a:off x="6026982" y="365126"/>
            <a:ext cx="2877423" cy="578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Ничего не напоминает?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14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12D09-46DF-4F00-BE42-7005DA41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Масштабирование веб-приложения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A04989-F76B-4A7F-8744-131B3B38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280" y="1825625"/>
            <a:ext cx="3700069" cy="435133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Редко проблемы производительности касаются всего приложения в целом</a:t>
            </a:r>
          </a:p>
          <a:p>
            <a:pPr lvl="1"/>
            <a:r>
              <a:rPr lang="ru-RU" dirty="0"/>
              <a:t>«Скорость эскадры равняется скорости самого медленного её корабля» (с)</a:t>
            </a:r>
          </a:p>
          <a:p>
            <a:pPr lvl="1"/>
            <a:r>
              <a:rPr lang="ru-RU" dirty="0"/>
              <a:t>Чаще всего от нагрузки страдает какая-то одна определенная подсистема</a:t>
            </a:r>
          </a:p>
          <a:p>
            <a:pPr lvl="1"/>
            <a:r>
              <a:rPr lang="ru-RU" dirty="0"/>
              <a:t>Зачем дублировать все приложение в целом, если можно продублировать одну подсистему?</a:t>
            </a:r>
          </a:p>
          <a:p>
            <a:pPr lvl="1"/>
            <a:r>
              <a:rPr lang="ru-RU" dirty="0"/>
              <a:t>Вспоминаем ось </a:t>
            </a:r>
            <a:r>
              <a:rPr lang="en-US" dirty="0"/>
              <a:t>Y </a:t>
            </a:r>
            <a:r>
              <a:rPr lang="ru-RU" dirty="0"/>
              <a:t>куба масштабирования – </a:t>
            </a:r>
            <a:r>
              <a:rPr lang="ru-RU" b="1" dirty="0"/>
              <a:t>функциональную декомпозицию</a:t>
            </a:r>
          </a:p>
          <a:p>
            <a:r>
              <a:rPr lang="ru-RU" dirty="0"/>
              <a:t>Необходимо вынести на отдельный вычислительный ресурс те функции, производительность которых страдает больше всего</a:t>
            </a:r>
          </a:p>
          <a:p>
            <a:pPr lvl="1"/>
            <a:r>
              <a:rPr lang="ru-RU" dirty="0"/>
              <a:t>Приложение должно быть архитектурно готово к этому</a:t>
            </a:r>
          </a:p>
          <a:p>
            <a:pPr lvl="1"/>
            <a:endParaRPr lang="ru-RU" dirty="0"/>
          </a:p>
          <a:p>
            <a:endParaRPr lang="ru-RU" dirty="0"/>
          </a:p>
          <a:p>
            <a:pPr lvl="1"/>
            <a:endParaRPr lang="ru-RU" dirty="0"/>
          </a:p>
          <a:p>
            <a:pPr lvl="1"/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A7D676B-3F88-41E9-911C-A995BCDE5C71}"/>
              </a:ext>
            </a:extLst>
          </p:cNvPr>
          <p:cNvGrpSpPr/>
          <p:nvPr/>
        </p:nvGrpSpPr>
        <p:grpSpPr>
          <a:xfrm>
            <a:off x="600232" y="2306601"/>
            <a:ext cx="3967992" cy="3840058"/>
            <a:chOff x="1551964" y="1765883"/>
            <a:chExt cx="4915948" cy="441470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4FBE403-91A8-4847-97EA-492D0CDFFB25}"/>
                </a:ext>
              </a:extLst>
            </p:cNvPr>
            <p:cNvSpPr/>
            <p:nvPr/>
          </p:nvSpPr>
          <p:spPr>
            <a:xfrm>
              <a:off x="1551964" y="1765883"/>
              <a:ext cx="2952924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представления</a:t>
              </a:r>
              <a:endParaRPr lang="en-US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7A033F6E-3D3E-4FC3-AC3E-4B62CC2EFACC}"/>
                </a:ext>
              </a:extLst>
            </p:cNvPr>
            <p:cNvSpPr/>
            <p:nvPr/>
          </p:nvSpPr>
          <p:spPr>
            <a:xfrm>
              <a:off x="1551964" y="2956421"/>
              <a:ext cx="2952924" cy="8640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бизнес-логики</a:t>
              </a:r>
              <a:endParaRPr lang="en-US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BF270B8-6208-434F-A366-F90CD09B891B}"/>
                </a:ext>
              </a:extLst>
            </p:cNvPr>
            <p:cNvSpPr/>
            <p:nvPr/>
          </p:nvSpPr>
          <p:spPr>
            <a:xfrm>
              <a:off x="1551964" y="4146959"/>
              <a:ext cx="2952924" cy="864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Слой доступа к данным</a:t>
              </a:r>
              <a:endParaRPr lang="en-US" dirty="0"/>
            </a:p>
          </p:txBody>
        </p:sp>
        <p:sp>
          <p:nvSpPr>
            <p:cNvPr id="8" name="Блок-схема: магнитный диск 7">
              <a:extLst>
                <a:ext uri="{FF2B5EF4-FFF2-40B4-BE49-F238E27FC236}">
                  <a16:creationId xmlns:a16="http://schemas.microsoft.com/office/drawing/2014/main" id="{94FF098C-9FA6-4AA3-8771-4FC6B10A2BD5}"/>
                </a:ext>
              </a:extLst>
            </p:cNvPr>
            <p:cNvSpPr/>
            <p:nvPr/>
          </p:nvSpPr>
          <p:spPr>
            <a:xfrm>
              <a:off x="2281807" y="5316521"/>
              <a:ext cx="1350626" cy="864066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Данные</a:t>
              </a:r>
              <a:endParaRPr lang="en-US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70BDAA03-017F-48B7-88A6-4906F0FE7BD9}"/>
                </a:ext>
              </a:extLst>
            </p:cNvPr>
            <p:cNvSpPr/>
            <p:nvPr/>
          </p:nvSpPr>
          <p:spPr>
            <a:xfrm>
              <a:off x="5310231" y="1765883"/>
              <a:ext cx="1157681" cy="32451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ru-RU" dirty="0"/>
                <a:t>Вспомогательные и служебные модули</a:t>
              </a:r>
              <a:endParaRPr lang="en-US" dirty="0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558B94A3-FC52-4EA8-808B-9C888624DBB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3028426" y="2629949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B7AA3BA1-ACF8-4673-A900-3E68D1897E16}"/>
                </a:ext>
              </a:extLst>
            </p:cNvPr>
            <p:cNvCxnSpPr/>
            <p:nvPr/>
          </p:nvCxnSpPr>
          <p:spPr>
            <a:xfrm>
              <a:off x="3013046" y="3820487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9E4DDA1B-70EE-4281-861C-A7EABF9C6C62}"/>
                </a:ext>
              </a:extLst>
            </p:cNvPr>
            <p:cNvCxnSpPr/>
            <p:nvPr/>
          </p:nvCxnSpPr>
          <p:spPr>
            <a:xfrm>
              <a:off x="3013046" y="5000537"/>
              <a:ext cx="0" cy="326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78B92D6F-CE00-41C1-82F9-F5530B79209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504888" y="2197916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A119E40E-5F92-483F-89AA-E9DD091B933F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88" y="3348606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6FD1A525-33D8-4DC3-A34A-D0FD2AD22463}"/>
                </a:ext>
              </a:extLst>
            </p:cNvPr>
            <p:cNvCxnSpPr>
              <a:cxnSpLocks/>
            </p:cNvCxnSpPr>
            <p:nvPr/>
          </p:nvCxnSpPr>
          <p:spPr>
            <a:xfrm>
              <a:off x="4504888" y="4556621"/>
              <a:ext cx="80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300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1826-A6C1-4695-9ACE-579BB9F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92" y="147603"/>
            <a:ext cx="8892330" cy="172431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Пример: Масштабирование веб-приложения – распределенные вычисления</a:t>
            </a:r>
            <a:endParaRPr lang="en-US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31DBEC8-90C5-40AD-AA81-15EB3AE7309F}"/>
              </a:ext>
            </a:extLst>
          </p:cNvPr>
          <p:cNvGrpSpPr/>
          <p:nvPr/>
        </p:nvGrpSpPr>
        <p:grpSpPr>
          <a:xfrm>
            <a:off x="394282" y="2818700"/>
            <a:ext cx="4202885" cy="3325860"/>
            <a:chOff x="562062" y="2374084"/>
            <a:chExt cx="4202885" cy="3325860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9411426-4853-4AA3-AC1D-575EC6795543}"/>
                </a:ext>
              </a:extLst>
            </p:cNvPr>
            <p:cNvSpPr/>
            <p:nvPr/>
          </p:nvSpPr>
          <p:spPr>
            <a:xfrm>
              <a:off x="562062" y="2374084"/>
              <a:ext cx="3682767" cy="30840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1</a:t>
              </a:r>
              <a:endParaRPr lang="en-US" dirty="0"/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25ADC6D5-40E8-4EB3-903D-472DFFB30115}"/>
                </a:ext>
              </a:extLst>
            </p:cNvPr>
            <p:cNvGrpSpPr/>
            <p:nvPr/>
          </p:nvGrpSpPr>
          <p:grpSpPr>
            <a:xfrm>
              <a:off x="697504" y="2802161"/>
              <a:ext cx="4067443" cy="2897783"/>
              <a:chOff x="1648262" y="1777155"/>
              <a:chExt cx="5688595" cy="3786366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14FA35A-D5C2-49BD-9154-B197588299F5}"/>
                  </a:ext>
                </a:extLst>
              </p:cNvPr>
              <p:cNvSpPr/>
              <p:nvPr/>
            </p:nvSpPr>
            <p:spPr>
              <a:xfrm>
                <a:off x="3364467" y="1777155"/>
                <a:ext cx="3058517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F5D8A5E-228A-4CF4-89F9-B00799E8774E}"/>
                  </a:ext>
                </a:extLst>
              </p:cNvPr>
              <p:cNvSpPr/>
              <p:nvPr/>
            </p:nvSpPr>
            <p:spPr>
              <a:xfrm>
                <a:off x="3364467" y="2967693"/>
                <a:ext cx="3058517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 (сценарий А)</a:t>
                </a:r>
                <a:endParaRPr lang="en-US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D245CA5-C8EE-41A0-B697-FDD48F1CC1FE}"/>
                  </a:ext>
                </a:extLst>
              </p:cNvPr>
              <p:cNvSpPr/>
              <p:nvPr/>
            </p:nvSpPr>
            <p:spPr>
              <a:xfrm>
                <a:off x="3364467" y="4158231"/>
                <a:ext cx="3058517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76D91C8-46B6-4114-9488-71622E30264F}"/>
                  </a:ext>
                </a:extLst>
              </p:cNvPr>
              <p:cNvSpPr/>
              <p:nvPr/>
            </p:nvSpPr>
            <p:spPr>
              <a:xfrm>
                <a:off x="1648262" y="1777155"/>
                <a:ext cx="1157681" cy="32451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EFF8E7FF-70E9-4083-A556-D593880B589F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4893725" y="2641221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9E6857A4-4FFC-45B6-9D5B-CA7765607DFD}"/>
                  </a:ext>
                </a:extLst>
              </p:cNvPr>
              <p:cNvCxnSpPr/>
              <p:nvPr/>
            </p:nvCxnSpPr>
            <p:spPr>
              <a:xfrm>
                <a:off x="4931142" y="383175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>
                <a:extLst>
                  <a:ext uri="{FF2B5EF4-FFF2-40B4-BE49-F238E27FC236}">
                    <a16:creationId xmlns:a16="http://schemas.microsoft.com/office/drawing/2014/main" id="{9AC5710F-CF23-4CAA-B24E-A136E5FB71C8}"/>
                  </a:ext>
                </a:extLst>
              </p:cNvPr>
              <p:cNvCxnSpPr>
                <a:cxnSpLocks/>
                <a:stCxn id="7" idx="2"/>
                <a:endCxn id="47" idx="1"/>
              </p:cNvCxnSpPr>
              <p:nvPr/>
            </p:nvCxnSpPr>
            <p:spPr>
              <a:xfrm>
                <a:off x="4893725" y="5022297"/>
                <a:ext cx="2443132" cy="5412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D795988F-F7F6-4DD7-AD47-5802947D9B4F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flipH="1">
                <a:off x="2805943" y="2209188"/>
                <a:ext cx="5585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3D774B48-060A-45CD-8906-9372BDFFB31D}"/>
                  </a:ext>
                </a:extLst>
              </p:cNvPr>
              <p:cNvCxnSpPr>
                <a:cxnSpLocks/>
                <a:stCxn id="6" idx="1"/>
                <a:endCxn id="9" idx="3"/>
              </p:cNvCxnSpPr>
              <p:nvPr/>
            </p:nvCxnSpPr>
            <p:spPr>
              <a:xfrm flipH="1">
                <a:off x="2805943" y="3399726"/>
                <a:ext cx="5585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5E56D92E-400D-43A7-B795-EB0BFA100807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flipH="1">
                <a:off x="2805943" y="4590265"/>
                <a:ext cx="5585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AF867602-4D8B-4426-AAD7-C4415E400DED}"/>
              </a:ext>
            </a:extLst>
          </p:cNvPr>
          <p:cNvGrpSpPr/>
          <p:nvPr/>
        </p:nvGrpSpPr>
        <p:grpSpPr>
          <a:xfrm>
            <a:off x="4597167" y="2818700"/>
            <a:ext cx="4082120" cy="3325860"/>
            <a:chOff x="162709" y="2374084"/>
            <a:chExt cx="4082120" cy="3325860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EF7DB7CB-580E-4205-BFB2-8824C9847AF3}"/>
                </a:ext>
              </a:extLst>
            </p:cNvPr>
            <p:cNvSpPr/>
            <p:nvPr/>
          </p:nvSpPr>
          <p:spPr>
            <a:xfrm>
              <a:off x="562062" y="2374084"/>
              <a:ext cx="3682767" cy="31448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2</a:t>
              </a:r>
              <a:endParaRPr lang="en-US" dirty="0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0A01FA9-BA57-4250-9EE2-06BDC9637871}"/>
                </a:ext>
              </a:extLst>
            </p:cNvPr>
            <p:cNvGrpSpPr/>
            <p:nvPr/>
          </p:nvGrpSpPr>
          <p:grpSpPr>
            <a:xfrm>
              <a:off x="162709" y="2793534"/>
              <a:ext cx="3980928" cy="2906410"/>
              <a:chOff x="900314" y="1765883"/>
              <a:chExt cx="5567598" cy="3797638"/>
            </a:xfrm>
          </p:grpSpPr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6FE6F00-B6D7-4D2C-889C-40A4DA24CDA9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3126236" cy="8640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 (сценарий Б)</a:t>
                </a:r>
                <a:endParaRPr lang="en-US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B034A12C-27F9-4FB1-B6BE-77E19F68E97C}"/>
                  </a:ext>
                </a:extLst>
              </p:cNvPr>
              <p:cNvSpPr/>
              <p:nvPr/>
            </p:nvSpPr>
            <p:spPr>
              <a:xfrm>
                <a:off x="1551964" y="4146958"/>
                <a:ext cx="3126231" cy="8640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CD40FA6F-6B3C-42D9-AF09-6FEE4198A530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E660B967-8868-4691-9EA7-E101252F5EFF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D911A68E-E944-4CAF-A966-27D939614446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 flipH="1">
                <a:off x="900314" y="5000537"/>
                <a:ext cx="2112735" cy="5629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D2622172-8123-40B5-8762-EA58CFFB2C21}"/>
                  </a:ext>
                </a:extLst>
              </p:cNvPr>
              <p:cNvCxnSpPr>
                <a:cxnSpLocks/>
                <a:stCxn id="36" idx="3"/>
                <a:endCxn id="39" idx="1"/>
              </p:cNvCxnSpPr>
              <p:nvPr/>
            </p:nvCxnSpPr>
            <p:spPr>
              <a:xfrm>
                <a:off x="4678200" y="3388454"/>
                <a:ext cx="6320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5DF9B367-A60D-464D-A0DA-C914C45D6F31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>
                <a:off x="4678195" y="4578992"/>
                <a:ext cx="632031" cy="112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C6E8AA7-EB5D-4E9E-A210-4F14D5C7EA84}"/>
              </a:ext>
            </a:extLst>
          </p:cNvPr>
          <p:cNvCxnSpPr>
            <a:cxnSpLocks/>
            <a:stCxn id="59" idx="2"/>
            <a:endCxn id="5" idx="0"/>
          </p:cNvCxnSpPr>
          <p:nvPr/>
        </p:nvCxnSpPr>
        <p:spPr>
          <a:xfrm>
            <a:off x="2850286" y="2625884"/>
            <a:ext cx="0" cy="620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0735952-F18B-4E72-8ED1-4162E63FB167}"/>
              </a:ext>
            </a:extLst>
          </p:cNvPr>
          <p:cNvSpPr/>
          <p:nvPr/>
        </p:nvSpPr>
        <p:spPr>
          <a:xfrm>
            <a:off x="2065915" y="1934279"/>
            <a:ext cx="1568742" cy="69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  <a:endParaRPr lang="en-US" dirty="0"/>
          </a:p>
        </p:txBody>
      </p:sp>
      <p:sp>
        <p:nvSpPr>
          <p:cNvPr id="47" name="Блок-схема: магнитный диск 46">
            <a:extLst>
              <a:ext uri="{FF2B5EF4-FFF2-40B4-BE49-F238E27FC236}">
                <a16:creationId xmlns:a16="http://schemas.microsoft.com/office/drawing/2014/main" id="{3DBB4606-EDA3-4A33-9EB1-64485F8E1F7F}"/>
              </a:ext>
            </a:extLst>
          </p:cNvPr>
          <p:cNvSpPr/>
          <p:nvPr/>
        </p:nvSpPr>
        <p:spPr>
          <a:xfrm>
            <a:off x="4114306" y="6144560"/>
            <a:ext cx="965721" cy="66128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  <a:endParaRPr lang="en-US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899980B2-EC9E-44AF-BFB5-63C8394A5E23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 flipV="1">
            <a:off x="3943732" y="4479937"/>
            <a:ext cx="1119376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550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1826-A6C1-4695-9ACE-579BB9F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92" y="147603"/>
            <a:ext cx="8892330" cy="1724315"/>
          </a:xfrm>
        </p:spPr>
        <p:txBody>
          <a:bodyPr>
            <a:normAutofit/>
          </a:bodyPr>
          <a:lstStyle/>
          <a:p>
            <a:r>
              <a:rPr lang="ru-RU" dirty="0"/>
              <a:t>Пример: Масштабирование веб-приложения – объединяем идеи</a:t>
            </a:r>
            <a:endParaRPr lang="en-US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31DBEC8-90C5-40AD-AA81-15EB3AE7309F}"/>
              </a:ext>
            </a:extLst>
          </p:cNvPr>
          <p:cNvGrpSpPr/>
          <p:nvPr/>
        </p:nvGrpSpPr>
        <p:grpSpPr>
          <a:xfrm>
            <a:off x="394282" y="2818700"/>
            <a:ext cx="3682767" cy="3891697"/>
            <a:chOff x="562062" y="2374084"/>
            <a:chExt cx="3682767" cy="3891697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9411426-4853-4AA3-AC1D-575EC6795543}"/>
                </a:ext>
              </a:extLst>
            </p:cNvPr>
            <p:cNvSpPr/>
            <p:nvPr/>
          </p:nvSpPr>
          <p:spPr>
            <a:xfrm>
              <a:off x="562062" y="2374084"/>
              <a:ext cx="3682767" cy="3891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1</a:t>
              </a:r>
              <a:endParaRPr lang="en-US" dirty="0"/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25ADC6D5-40E8-4EB3-903D-472DFFB30115}"/>
                </a:ext>
              </a:extLst>
            </p:cNvPr>
            <p:cNvGrpSpPr/>
            <p:nvPr/>
          </p:nvGrpSpPr>
          <p:grpSpPr>
            <a:xfrm>
              <a:off x="697504" y="2802161"/>
              <a:ext cx="3414007" cy="2733425"/>
              <a:chOff x="1648262" y="1777155"/>
              <a:chExt cx="4774720" cy="3571609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A14FA35A-D5C2-49BD-9154-B197588299F5}"/>
                  </a:ext>
                </a:extLst>
              </p:cNvPr>
              <p:cNvSpPr/>
              <p:nvPr/>
            </p:nvSpPr>
            <p:spPr>
              <a:xfrm>
                <a:off x="3206991" y="1777155"/>
                <a:ext cx="3215991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представления</a:t>
                </a:r>
                <a:endParaRPr lang="en-US" dirty="0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F5D8A5E-228A-4CF4-89F9-B00799E8774E}"/>
                  </a:ext>
                </a:extLst>
              </p:cNvPr>
              <p:cNvSpPr/>
              <p:nvPr/>
            </p:nvSpPr>
            <p:spPr>
              <a:xfrm>
                <a:off x="3206991" y="2967693"/>
                <a:ext cx="3215991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 (сценарий А)</a:t>
                </a:r>
                <a:endParaRPr lang="en-US" dirty="0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D245CA5-C8EE-41A0-B697-FDD48F1CC1FE}"/>
                  </a:ext>
                </a:extLst>
              </p:cNvPr>
              <p:cNvSpPr/>
              <p:nvPr/>
            </p:nvSpPr>
            <p:spPr>
              <a:xfrm>
                <a:off x="3206991" y="4158231"/>
                <a:ext cx="3215991" cy="8640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76D91C8-46B6-4114-9488-71622E30264F}"/>
                  </a:ext>
                </a:extLst>
              </p:cNvPr>
              <p:cNvSpPr/>
              <p:nvPr/>
            </p:nvSpPr>
            <p:spPr>
              <a:xfrm>
                <a:off x="1648262" y="1777155"/>
                <a:ext cx="1157681" cy="32451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EFF8E7FF-70E9-4083-A556-D593880B589F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4814987" y="2641221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9E6857A4-4FFC-45B6-9D5B-CA7765607DFD}"/>
                  </a:ext>
                </a:extLst>
              </p:cNvPr>
              <p:cNvCxnSpPr/>
              <p:nvPr/>
            </p:nvCxnSpPr>
            <p:spPr>
              <a:xfrm>
                <a:off x="4931142" y="3831759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>
                <a:extLst>
                  <a:ext uri="{FF2B5EF4-FFF2-40B4-BE49-F238E27FC236}">
                    <a16:creationId xmlns:a16="http://schemas.microsoft.com/office/drawing/2014/main" id="{9AC5710F-CF23-4CAA-B24E-A136E5FB71C8}"/>
                  </a:ext>
                </a:extLst>
              </p:cNvPr>
              <p:cNvCxnSpPr>
                <a:cxnSpLocks/>
                <a:stCxn id="7" idx="2"/>
                <a:endCxn id="30" idx="1"/>
              </p:cNvCxnSpPr>
              <p:nvPr/>
            </p:nvCxnSpPr>
            <p:spPr>
              <a:xfrm flipH="1">
                <a:off x="3921112" y="5022296"/>
                <a:ext cx="893875" cy="3264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D795988F-F7F6-4DD7-AD47-5802947D9B4F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flipH="1">
                <a:off x="2805943" y="2209188"/>
                <a:ext cx="4010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3D774B48-060A-45CD-8906-9372BDFFB31D}"/>
                  </a:ext>
                </a:extLst>
              </p:cNvPr>
              <p:cNvCxnSpPr>
                <a:cxnSpLocks/>
                <a:stCxn id="6" idx="1"/>
                <a:endCxn id="9" idx="3"/>
              </p:cNvCxnSpPr>
              <p:nvPr/>
            </p:nvCxnSpPr>
            <p:spPr>
              <a:xfrm flipH="1">
                <a:off x="2805943" y="3399727"/>
                <a:ext cx="4010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5E56D92E-400D-43A7-B795-EB0BFA100807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flipH="1">
                <a:off x="2805943" y="4590265"/>
                <a:ext cx="4010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AF867602-4D8B-4426-AAD7-C4415E400DED}"/>
              </a:ext>
            </a:extLst>
          </p:cNvPr>
          <p:cNvGrpSpPr/>
          <p:nvPr/>
        </p:nvGrpSpPr>
        <p:grpSpPr>
          <a:xfrm>
            <a:off x="4996520" y="2818700"/>
            <a:ext cx="3682767" cy="3891697"/>
            <a:chOff x="562062" y="2374084"/>
            <a:chExt cx="3682767" cy="3891697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EF7DB7CB-580E-4205-BFB2-8824C9847AF3}"/>
                </a:ext>
              </a:extLst>
            </p:cNvPr>
            <p:cNvSpPr/>
            <p:nvPr/>
          </p:nvSpPr>
          <p:spPr>
            <a:xfrm>
              <a:off x="562062" y="2374084"/>
              <a:ext cx="3682767" cy="3891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/>
                <a:t>Сервер 2</a:t>
              </a:r>
              <a:endParaRPr lang="en-US" dirty="0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0A01FA9-BA57-4250-9EE2-06BDC9637871}"/>
                </a:ext>
              </a:extLst>
            </p:cNvPr>
            <p:cNvGrpSpPr/>
            <p:nvPr/>
          </p:nvGrpSpPr>
          <p:grpSpPr>
            <a:xfrm>
              <a:off x="628650" y="2793534"/>
              <a:ext cx="3514987" cy="2733429"/>
              <a:chOff x="1551964" y="1765883"/>
              <a:chExt cx="4915948" cy="3571613"/>
            </a:xfrm>
          </p:grpSpPr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6FE6F00-B6D7-4D2C-889C-40A4DA24CDA9}"/>
                  </a:ext>
                </a:extLst>
              </p:cNvPr>
              <p:cNvSpPr/>
              <p:nvPr/>
            </p:nvSpPr>
            <p:spPr>
              <a:xfrm>
                <a:off x="1551964" y="2956421"/>
                <a:ext cx="3208367" cy="8640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бизнес-логики (сценарий Б)</a:t>
                </a:r>
                <a:endParaRPr lang="en-US" dirty="0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B034A12C-27F9-4FB1-B6BE-77E19F68E97C}"/>
                  </a:ext>
                </a:extLst>
              </p:cNvPr>
              <p:cNvSpPr/>
              <p:nvPr/>
            </p:nvSpPr>
            <p:spPr>
              <a:xfrm>
                <a:off x="1551964" y="4146959"/>
                <a:ext cx="2952924" cy="8640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Слой доступа к данным</a:t>
                </a:r>
                <a:endParaRPr lang="en-US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CD40FA6F-6B3C-42D9-AF09-6FEE4198A530}"/>
                  </a:ext>
                </a:extLst>
              </p:cNvPr>
              <p:cNvSpPr/>
              <p:nvPr/>
            </p:nvSpPr>
            <p:spPr>
              <a:xfrm>
                <a:off x="5310231" y="1765883"/>
                <a:ext cx="1157681" cy="3245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/>
                  <a:t>Вспомогательные и служебные модули</a:t>
                </a:r>
                <a:endParaRPr lang="en-US" dirty="0"/>
              </a:p>
            </p:txBody>
          </p: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E660B967-8868-4691-9EA7-E101252F5EFF}"/>
                  </a:ext>
                </a:extLst>
              </p:cNvPr>
              <p:cNvCxnSpPr/>
              <p:nvPr/>
            </p:nvCxnSpPr>
            <p:spPr>
              <a:xfrm>
                <a:off x="3013046" y="3820487"/>
                <a:ext cx="0" cy="3264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D911A68E-E944-4CAF-A966-27D93961444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3013049" y="5000537"/>
                <a:ext cx="1013078" cy="336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D2622172-8123-40B5-8762-EA58CFFB2C21}"/>
                  </a:ext>
                </a:extLst>
              </p:cNvPr>
              <p:cNvCxnSpPr>
                <a:cxnSpLocks/>
                <a:stCxn id="36" idx="3"/>
                <a:endCxn id="39" idx="1"/>
              </p:cNvCxnSpPr>
              <p:nvPr/>
            </p:nvCxnSpPr>
            <p:spPr>
              <a:xfrm>
                <a:off x="4760331" y="3388454"/>
                <a:ext cx="549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5DF9B367-A60D-464D-A0DA-C914C45D6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4888" y="4556621"/>
                <a:ext cx="8053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C6E8AA7-EB5D-4E9E-A210-4F14D5C7EA84}"/>
              </a:ext>
            </a:extLst>
          </p:cNvPr>
          <p:cNvCxnSpPr>
            <a:cxnSpLocks/>
            <a:stCxn id="59" idx="2"/>
            <a:endCxn id="5" idx="0"/>
          </p:cNvCxnSpPr>
          <p:nvPr/>
        </p:nvCxnSpPr>
        <p:spPr>
          <a:xfrm>
            <a:off x="2793986" y="2645797"/>
            <a:ext cx="1" cy="600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0735952-F18B-4E72-8ED1-4162E63FB167}"/>
              </a:ext>
            </a:extLst>
          </p:cNvPr>
          <p:cNvSpPr/>
          <p:nvPr/>
        </p:nvSpPr>
        <p:spPr>
          <a:xfrm>
            <a:off x="2009615" y="1954192"/>
            <a:ext cx="1568742" cy="691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  <a:endParaRPr lang="en-US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899980B2-EC9E-44AF-BFB5-63C8394A5E23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>
          <a:xfrm flipV="1">
            <a:off x="3943731" y="4479937"/>
            <a:ext cx="1119377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Блок-схема: магнитный диск 29">
            <a:extLst>
              <a:ext uri="{FF2B5EF4-FFF2-40B4-BE49-F238E27FC236}">
                <a16:creationId xmlns:a16="http://schemas.microsoft.com/office/drawing/2014/main" id="{ABA4D1A7-0268-4CDE-B6D6-1E4DD334CEE6}"/>
              </a:ext>
            </a:extLst>
          </p:cNvPr>
          <p:cNvSpPr/>
          <p:nvPr/>
        </p:nvSpPr>
        <p:spPr>
          <a:xfrm>
            <a:off x="1063163" y="5980203"/>
            <a:ext cx="2183375" cy="661288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 сценария А</a:t>
            </a:r>
            <a:endParaRPr lang="en-US" dirty="0"/>
          </a:p>
        </p:txBody>
      </p:sp>
      <p:sp>
        <p:nvSpPr>
          <p:cNvPr id="35" name="Блок-схема: магнитный диск 34">
            <a:extLst>
              <a:ext uri="{FF2B5EF4-FFF2-40B4-BE49-F238E27FC236}">
                <a16:creationId xmlns:a16="http://schemas.microsoft.com/office/drawing/2014/main" id="{38CD6885-98AC-45BF-9ADA-2EBF69716273}"/>
              </a:ext>
            </a:extLst>
          </p:cNvPr>
          <p:cNvSpPr/>
          <p:nvPr/>
        </p:nvSpPr>
        <p:spPr>
          <a:xfrm>
            <a:off x="5776481" y="5971579"/>
            <a:ext cx="2111391" cy="661288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 сценария 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30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1826-A6C1-4695-9ACE-579BB9FD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92" y="147603"/>
            <a:ext cx="8892330" cy="1724315"/>
          </a:xfrm>
        </p:spPr>
        <p:txBody>
          <a:bodyPr>
            <a:normAutofit/>
          </a:bodyPr>
          <a:lstStyle/>
          <a:p>
            <a:r>
              <a:rPr lang="ru-RU" dirty="0"/>
              <a:t>Пример: Масштабирование веб-приложения – </a:t>
            </a:r>
            <a:r>
              <a:rPr lang="ru-RU" dirty="0" err="1"/>
              <a:t>микросервисы</a:t>
            </a:r>
            <a:endParaRPr lang="en-US" dirty="0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000E12C-73C4-40D1-B45F-F03F7A65B53E}"/>
              </a:ext>
            </a:extLst>
          </p:cNvPr>
          <p:cNvGrpSpPr/>
          <p:nvPr/>
        </p:nvGrpSpPr>
        <p:grpSpPr>
          <a:xfrm>
            <a:off x="307706" y="3620711"/>
            <a:ext cx="2462822" cy="3035543"/>
            <a:chOff x="5036936" y="3674854"/>
            <a:chExt cx="2462822" cy="3035543"/>
          </a:xfrm>
        </p:grpSpPr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AF867602-4D8B-4426-AAD7-C4415E400DED}"/>
                </a:ext>
              </a:extLst>
            </p:cNvPr>
            <p:cNvGrpSpPr/>
            <p:nvPr/>
          </p:nvGrpSpPr>
          <p:grpSpPr>
            <a:xfrm>
              <a:off x="5036936" y="3674854"/>
              <a:ext cx="2462822" cy="3035543"/>
              <a:chOff x="562063" y="3230238"/>
              <a:chExt cx="2462822" cy="3035543"/>
            </a:xfrm>
          </p:grpSpPr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EF7DB7CB-580E-4205-BFB2-8824C9847AF3}"/>
                  </a:ext>
                </a:extLst>
              </p:cNvPr>
              <p:cNvSpPr/>
              <p:nvPr/>
            </p:nvSpPr>
            <p:spPr>
              <a:xfrm>
                <a:off x="562063" y="3230238"/>
                <a:ext cx="2462822" cy="3035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ru-RU" dirty="0"/>
                  <a:t>Сервер 2</a:t>
                </a:r>
                <a:endParaRPr lang="en-US" dirty="0"/>
              </a:p>
            </p:txBody>
          </p:sp>
          <p:grpSp>
            <p:nvGrpSpPr>
              <p:cNvPr id="34" name="Группа 33">
                <a:extLst>
                  <a:ext uri="{FF2B5EF4-FFF2-40B4-BE49-F238E27FC236}">
                    <a16:creationId xmlns:a16="http://schemas.microsoft.com/office/drawing/2014/main" id="{70A01FA9-BA57-4250-9EE2-06BDC9637871}"/>
                  </a:ext>
                </a:extLst>
              </p:cNvPr>
              <p:cNvGrpSpPr/>
              <p:nvPr/>
            </p:nvGrpSpPr>
            <p:grpSpPr>
              <a:xfrm>
                <a:off x="628650" y="3704678"/>
                <a:ext cx="2294037" cy="1822287"/>
                <a:chOff x="1551964" y="2956421"/>
                <a:chExt cx="3208367" cy="2381075"/>
              </a:xfrm>
            </p:grpSpPr>
            <p:sp>
              <p:nvSpPr>
                <p:cNvPr id="36" name="Прямоугольник 35">
                  <a:extLst>
                    <a:ext uri="{FF2B5EF4-FFF2-40B4-BE49-F238E27FC236}">
                      <a16:creationId xmlns:a16="http://schemas.microsoft.com/office/drawing/2014/main" id="{36FE6F00-B6D7-4D2C-889C-40A4DA24CDA9}"/>
                    </a:ext>
                  </a:extLst>
                </p:cNvPr>
                <p:cNvSpPr/>
                <p:nvPr/>
              </p:nvSpPr>
              <p:spPr>
                <a:xfrm>
                  <a:off x="1551964" y="2956421"/>
                  <a:ext cx="3208367" cy="8640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err="1"/>
                    <a:t>Микросервис</a:t>
                  </a:r>
                  <a:r>
                    <a:rPr lang="ru-RU" dirty="0"/>
                    <a:t> сценария А</a:t>
                  </a:r>
                  <a:endParaRPr lang="en-US" dirty="0"/>
                </a:p>
              </p:txBody>
            </p:sp>
            <p:sp>
              <p:nvSpPr>
                <p:cNvPr id="37" name="Прямоугольник 36">
                  <a:extLst>
                    <a:ext uri="{FF2B5EF4-FFF2-40B4-BE49-F238E27FC236}">
                      <a16:creationId xmlns:a16="http://schemas.microsoft.com/office/drawing/2014/main" id="{B034A12C-27F9-4FB1-B6BE-77E19F68E97C}"/>
                    </a:ext>
                  </a:extLst>
                </p:cNvPr>
                <p:cNvSpPr/>
                <p:nvPr/>
              </p:nvSpPr>
              <p:spPr>
                <a:xfrm>
                  <a:off x="1551964" y="4146958"/>
                  <a:ext cx="3208363" cy="8640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Слой доступа к данным</a:t>
                  </a:r>
                  <a:endParaRPr lang="en-US" dirty="0"/>
                </a:p>
              </p:txBody>
            </p:sp>
            <p:cxnSp>
              <p:nvCxnSpPr>
                <p:cNvPr id="41" name="Прямая со стрелкой 40">
                  <a:extLst>
                    <a:ext uri="{FF2B5EF4-FFF2-40B4-BE49-F238E27FC236}">
                      <a16:creationId xmlns:a16="http://schemas.microsoft.com/office/drawing/2014/main" id="{E660B967-8868-4691-9EA7-E101252F5EFF}"/>
                    </a:ext>
                  </a:extLst>
                </p:cNvPr>
                <p:cNvCxnSpPr/>
                <p:nvPr/>
              </p:nvCxnSpPr>
              <p:spPr>
                <a:xfrm>
                  <a:off x="3156144" y="3820489"/>
                  <a:ext cx="0" cy="3264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 стрелкой 41">
                  <a:extLst>
                    <a:ext uri="{FF2B5EF4-FFF2-40B4-BE49-F238E27FC236}">
                      <a16:creationId xmlns:a16="http://schemas.microsoft.com/office/drawing/2014/main" id="{D911A68E-E944-4CAF-A966-27D939614446}"/>
                    </a:ext>
                  </a:extLst>
                </p:cNvPr>
                <p:cNvCxnSpPr>
                  <a:cxnSpLocks/>
                  <a:stCxn id="37" idx="2"/>
                  <a:endCxn id="35" idx="1"/>
                </p:cNvCxnSpPr>
                <p:nvPr/>
              </p:nvCxnSpPr>
              <p:spPr>
                <a:xfrm>
                  <a:off x="3156145" y="5011026"/>
                  <a:ext cx="0" cy="3264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Блок-схема: магнитный диск 34">
              <a:extLst>
                <a:ext uri="{FF2B5EF4-FFF2-40B4-BE49-F238E27FC236}">
                  <a16:creationId xmlns:a16="http://schemas.microsoft.com/office/drawing/2014/main" id="{38CD6885-98AC-45BF-9ADA-2EBF69716273}"/>
                </a:ext>
              </a:extLst>
            </p:cNvPr>
            <p:cNvSpPr/>
            <p:nvPr/>
          </p:nvSpPr>
          <p:spPr>
            <a:xfrm>
              <a:off x="5194844" y="5971580"/>
              <a:ext cx="2111391" cy="661288"/>
            </a:xfrm>
            <a:prstGeom prst="flowChartMagneticDisk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Данные сценария Б</a:t>
              </a:r>
              <a:endParaRPr lang="en-US" dirty="0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3EA0666-D52E-4EB5-B477-A01474548787}"/>
              </a:ext>
            </a:extLst>
          </p:cNvPr>
          <p:cNvGrpSpPr/>
          <p:nvPr/>
        </p:nvGrpSpPr>
        <p:grpSpPr>
          <a:xfrm>
            <a:off x="3329785" y="1790597"/>
            <a:ext cx="2600587" cy="2856390"/>
            <a:chOff x="1476462" y="1954192"/>
            <a:chExt cx="2600587" cy="2856390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F3088F7D-474F-4518-B81F-0E0522581132}"/>
                </a:ext>
              </a:extLst>
            </p:cNvPr>
            <p:cNvGrpSpPr/>
            <p:nvPr/>
          </p:nvGrpSpPr>
          <p:grpSpPr>
            <a:xfrm>
              <a:off x="1476462" y="1954192"/>
              <a:ext cx="2600587" cy="2856390"/>
              <a:chOff x="1476462" y="1954192"/>
              <a:chExt cx="2600587" cy="2856390"/>
            </a:xfrm>
          </p:grpSpPr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631DBEC8-90C5-40AD-AA81-15EB3AE7309F}"/>
                  </a:ext>
                </a:extLst>
              </p:cNvPr>
              <p:cNvGrpSpPr/>
              <p:nvPr/>
            </p:nvGrpSpPr>
            <p:grpSpPr>
              <a:xfrm>
                <a:off x="1476462" y="2818701"/>
                <a:ext cx="2600587" cy="1991881"/>
                <a:chOff x="1644242" y="2374084"/>
                <a:chExt cx="2600587" cy="2378614"/>
              </a:xfrm>
            </p:grpSpPr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B9411426-4853-4AA3-AC1D-575EC6795543}"/>
                    </a:ext>
                  </a:extLst>
                </p:cNvPr>
                <p:cNvSpPr/>
                <p:nvPr/>
              </p:nvSpPr>
              <p:spPr>
                <a:xfrm>
                  <a:off x="1644242" y="2374084"/>
                  <a:ext cx="2600587" cy="237861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ru-RU" dirty="0"/>
                    <a:t>Сервер 1</a:t>
                  </a:r>
                  <a:endParaRPr lang="en-US" dirty="0"/>
                </a:p>
              </p:txBody>
            </p:sp>
            <p:sp>
              <p:nvSpPr>
                <p:cNvPr id="5" name="Прямоугольник 4">
                  <a:extLst>
                    <a:ext uri="{FF2B5EF4-FFF2-40B4-BE49-F238E27FC236}">
                      <a16:creationId xmlns:a16="http://schemas.microsoft.com/office/drawing/2014/main" id="{A14FA35A-D5C2-49BD-9154-B197588299F5}"/>
                    </a:ext>
                  </a:extLst>
                </p:cNvPr>
                <p:cNvSpPr/>
                <p:nvPr/>
              </p:nvSpPr>
              <p:spPr>
                <a:xfrm>
                  <a:off x="1812022" y="2802161"/>
                  <a:ext cx="2299489" cy="66128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Слой представления</a:t>
                  </a:r>
                  <a:endParaRPr lang="en-US" dirty="0"/>
                </a:p>
              </p:txBody>
            </p:sp>
          </p:grpSp>
          <p:cxnSp>
            <p:nvCxnSpPr>
              <p:cNvPr id="57" name="Прямая со стрелкой 56">
                <a:extLst>
                  <a:ext uri="{FF2B5EF4-FFF2-40B4-BE49-F238E27FC236}">
                    <a16:creationId xmlns:a16="http://schemas.microsoft.com/office/drawing/2014/main" id="{1C6E8AA7-EB5D-4E9E-A210-4F14D5C7EA84}"/>
                  </a:ext>
                </a:extLst>
              </p:cNvPr>
              <p:cNvCxnSpPr>
                <a:cxnSpLocks/>
                <a:stCxn id="59" idx="2"/>
                <a:endCxn id="5" idx="0"/>
              </p:cNvCxnSpPr>
              <p:nvPr/>
            </p:nvCxnSpPr>
            <p:spPr>
              <a:xfrm>
                <a:off x="2793986" y="2645797"/>
                <a:ext cx="1" cy="5313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90735952-F18B-4E72-8ED1-4162E63FB167}"/>
                  </a:ext>
                </a:extLst>
              </p:cNvPr>
              <p:cNvSpPr/>
              <p:nvPr/>
            </p:nvSpPr>
            <p:spPr>
              <a:xfrm>
                <a:off x="2009615" y="1954192"/>
                <a:ext cx="1568742" cy="6916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Клиент</a:t>
                </a:r>
                <a:endParaRPr lang="en-US" dirty="0"/>
              </a:p>
            </p:txBody>
          </p:sp>
        </p:grp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D1BB6F69-42B0-496B-9602-F09A1E9360F4}"/>
                </a:ext>
              </a:extLst>
            </p:cNvPr>
            <p:cNvSpPr/>
            <p:nvPr/>
          </p:nvSpPr>
          <p:spPr>
            <a:xfrm>
              <a:off x="1644242" y="4056263"/>
              <a:ext cx="2299489" cy="5537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Шлюз</a:t>
              </a:r>
              <a:endParaRPr lang="en-US" dirty="0"/>
            </a:p>
          </p:txBody>
        </p:sp>
        <p:cxnSp>
          <p:nvCxnSpPr>
            <p:cNvPr id="60" name="Прямая со стрелкой 59">
              <a:extLst>
                <a:ext uri="{FF2B5EF4-FFF2-40B4-BE49-F238E27FC236}">
                  <a16:creationId xmlns:a16="http://schemas.microsoft.com/office/drawing/2014/main" id="{8267DEC8-79E6-4A7F-A182-B42A23AC7816}"/>
                </a:ext>
              </a:extLst>
            </p:cNvPr>
            <p:cNvCxnSpPr>
              <a:cxnSpLocks/>
              <a:stCxn id="5" idx="2"/>
              <a:endCxn id="58" idx="0"/>
            </p:cNvCxnSpPr>
            <p:nvPr/>
          </p:nvCxnSpPr>
          <p:spPr>
            <a:xfrm>
              <a:off x="2793987" y="3730948"/>
              <a:ext cx="0" cy="3253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FEFEF349-8866-4D6F-B88D-220B2A787FFE}"/>
              </a:ext>
            </a:extLst>
          </p:cNvPr>
          <p:cNvGrpSpPr/>
          <p:nvPr/>
        </p:nvGrpSpPr>
        <p:grpSpPr>
          <a:xfrm>
            <a:off x="6489629" y="3620711"/>
            <a:ext cx="2462822" cy="3035543"/>
            <a:chOff x="5036936" y="3674854"/>
            <a:chExt cx="2462822" cy="3035543"/>
          </a:xfrm>
        </p:grpSpPr>
        <p:grpSp>
          <p:nvGrpSpPr>
            <p:cNvPr id="71" name="Группа 70">
              <a:extLst>
                <a:ext uri="{FF2B5EF4-FFF2-40B4-BE49-F238E27FC236}">
                  <a16:creationId xmlns:a16="http://schemas.microsoft.com/office/drawing/2014/main" id="{00734C4F-C5F1-4E50-A5D5-0FA707A1CF95}"/>
                </a:ext>
              </a:extLst>
            </p:cNvPr>
            <p:cNvGrpSpPr/>
            <p:nvPr/>
          </p:nvGrpSpPr>
          <p:grpSpPr>
            <a:xfrm>
              <a:off x="5036936" y="3674854"/>
              <a:ext cx="2462822" cy="3035543"/>
              <a:chOff x="562063" y="3230238"/>
              <a:chExt cx="2462822" cy="3035543"/>
            </a:xfrm>
          </p:grpSpPr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B5744D90-B589-42D1-9212-824AFF071E68}"/>
                  </a:ext>
                </a:extLst>
              </p:cNvPr>
              <p:cNvSpPr/>
              <p:nvPr/>
            </p:nvSpPr>
            <p:spPr>
              <a:xfrm>
                <a:off x="562063" y="3230238"/>
                <a:ext cx="2462822" cy="3035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ru-RU" dirty="0"/>
                  <a:t>Сервер 3</a:t>
                </a:r>
                <a:endParaRPr lang="en-US" dirty="0"/>
              </a:p>
            </p:txBody>
          </p:sp>
          <p:grpSp>
            <p:nvGrpSpPr>
              <p:cNvPr id="74" name="Группа 73">
                <a:extLst>
                  <a:ext uri="{FF2B5EF4-FFF2-40B4-BE49-F238E27FC236}">
                    <a16:creationId xmlns:a16="http://schemas.microsoft.com/office/drawing/2014/main" id="{561BAC4C-0B78-4B21-93AC-571AD25F8FFF}"/>
                  </a:ext>
                </a:extLst>
              </p:cNvPr>
              <p:cNvGrpSpPr/>
              <p:nvPr/>
            </p:nvGrpSpPr>
            <p:grpSpPr>
              <a:xfrm>
                <a:off x="628650" y="3704678"/>
                <a:ext cx="2294037" cy="1822287"/>
                <a:chOff x="1551964" y="2956421"/>
                <a:chExt cx="3208367" cy="2381075"/>
              </a:xfrm>
            </p:grpSpPr>
            <p:sp>
              <p:nvSpPr>
                <p:cNvPr id="75" name="Прямоугольник 74">
                  <a:extLst>
                    <a:ext uri="{FF2B5EF4-FFF2-40B4-BE49-F238E27FC236}">
                      <a16:creationId xmlns:a16="http://schemas.microsoft.com/office/drawing/2014/main" id="{8323C843-4C02-4DD6-9BDE-A6F124CCB378}"/>
                    </a:ext>
                  </a:extLst>
                </p:cNvPr>
                <p:cNvSpPr/>
                <p:nvPr/>
              </p:nvSpPr>
              <p:spPr>
                <a:xfrm>
                  <a:off x="1551964" y="2956421"/>
                  <a:ext cx="3208367" cy="8640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 err="1"/>
                    <a:t>Микросервис</a:t>
                  </a:r>
                  <a:r>
                    <a:rPr lang="ru-RU" dirty="0"/>
                    <a:t> сценария Б</a:t>
                  </a:r>
                  <a:endParaRPr lang="en-US" dirty="0"/>
                </a:p>
              </p:txBody>
            </p:sp>
            <p:sp>
              <p:nvSpPr>
                <p:cNvPr id="76" name="Прямоугольник 75">
                  <a:extLst>
                    <a:ext uri="{FF2B5EF4-FFF2-40B4-BE49-F238E27FC236}">
                      <a16:creationId xmlns:a16="http://schemas.microsoft.com/office/drawing/2014/main" id="{19A726A7-EF79-4526-BD7B-2E6CB63243DB}"/>
                    </a:ext>
                  </a:extLst>
                </p:cNvPr>
                <p:cNvSpPr/>
                <p:nvPr/>
              </p:nvSpPr>
              <p:spPr>
                <a:xfrm>
                  <a:off x="1551964" y="4146958"/>
                  <a:ext cx="3208363" cy="8640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Слой доступа к данным</a:t>
                  </a:r>
                  <a:endParaRPr lang="en-US" dirty="0"/>
                </a:p>
              </p:txBody>
            </p:sp>
            <p:cxnSp>
              <p:nvCxnSpPr>
                <p:cNvPr id="77" name="Прямая со стрелкой 76">
                  <a:extLst>
                    <a:ext uri="{FF2B5EF4-FFF2-40B4-BE49-F238E27FC236}">
                      <a16:creationId xmlns:a16="http://schemas.microsoft.com/office/drawing/2014/main" id="{C03E5CD2-CCD6-494E-9B81-84A728C0DF9D}"/>
                    </a:ext>
                  </a:extLst>
                </p:cNvPr>
                <p:cNvCxnSpPr/>
                <p:nvPr/>
              </p:nvCxnSpPr>
              <p:spPr>
                <a:xfrm>
                  <a:off x="3156144" y="3820489"/>
                  <a:ext cx="0" cy="3264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Прямая со стрелкой 77">
                  <a:extLst>
                    <a:ext uri="{FF2B5EF4-FFF2-40B4-BE49-F238E27FC236}">
                      <a16:creationId xmlns:a16="http://schemas.microsoft.com/office/drawing/2014/main" id="{CBBDE3A3-DD4B-4E06-B17F-F767A7949284}"/>
                    </a:ext>
                  </a:extLst>
                </p:cNvPr>
                <p:cNvCxnSpPr>
                  <a:cxnSpLocks/>
                  <a:stCxn id="76" idx="2"/>
                  <a:endCxn id="72" idx="1"/>
                </p:cNvCxnSpPr>
                <p:nvPr/>
              </p:nvCxnSpPr>
              <p:spPr>
                <a:xfrm>
                  <a:off x="3156145" y="5011026"/>
                  <a:ext cx="0" cy="3264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Блок-схема: магнитный диск 71">
              <a:extLst>
                <a:ext uri="{FF2B5EF4-FFF2-40B4-BE49-F238E27FC236}">
                  <a16:creationId xmlns:a16="http://schemas.microsoft.com/office/drawing/2014/main" id="{73B0A1F6-06EA-429A-8D83-FAD67F236E7B}"/>
                </a:ext>
              </a:extLst>
            </p:cNvPr>
            <p:cNvSpPr/>
            <p:nvPr/>
          </p:nvSpPr>
          <p:spPr>
            <a:xfrm>
              <a:off x="5194844" y="5971580"/>
              <a:ext cx="2111391" cy="661288"/>
            </a:xfrm>
            <a:prstGeom prst="flowChartMagneticDisk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Данные сценария Б</a:t>
              </a:r>
              <a:endParaRPr lang="en-US" dirty="0"/>
            </a:p>
          </p:txBody>
        </p:sp>
      </p:grp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559A688A-0235-4124-BD6B-A3D1D3C75FA1}"/>
              </a:ext>
            </a:extLst>
          </p:cNvPr>
          <p:cNvCxnSpPr>
            <a:cxnSpLocks/>
            <a:stCxn id="58" idx="1"/>
            <a:endCxn id="36" idx="3"/>
          </p:cNvCxnSpPr>
          <p:nvPr/>
        </p:nvCxnSpPr>
        <p:spPr>
          <a:xfrm flipH="1">
            <a:off x="2668330" y="4169553"/>
            <a:ext cx="829235" cy="256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BCCD2A8A-B0FE-4F20-A417-4327D2217B9B}"/>
              </a:ext>
            </a:extLst>
          </p:cNvPr>
          <p:cNvCxnSpPr>
            <a:cxnSpLocks/>
            <a:stCxn id="58" idx="3"/>
            <a:endCxn id="75" idx="1"/>
          </p:cNvCxnSpPr>
          <p:nvPr/>
        </p:nvCxnSpPr>
        <p:spPr>
          <a:xfrm>
            <a:off x="5797054" y="4169553"/>
            <a:ext cx="759162" cy="256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41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54AFD-7ED7-4744-8404-EB97F3A6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Микросервисная</a:t>
            </a:r>
            <a:r>
              <a:rPr lang="ru-RU" dirty="0"/>
              <a:t> архитектура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B5913-ED86-429A-A759-5201FE2E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611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err="1"/>
              <a:t>Микросервисы</a:t>
            </a:r>
            <a:r>
              <a:rPr lang="ru-RU" dirty="0"/>
              <a:t> - это способ разбиения большого проекта на небольшие, независимые и слабо связные модули. </a:t>
            </a:r>
          </a:p>
          <a:p>
            <a:pPr lvl="1"/>
            <a:r>
              <a:rPr lang="ru-RU" dirty="0"/>
              <a:t>Независимые модули отвечают за четко определенные и дискретные задачи и общаются друг с другом посредством простого и доступного API. </a:t>
            </a:r>
          </a:p>
          <a:p>
            <a:r>
              <a:rPr lang="ru-RU" dirty="0"/>
              <a:t>Свойства </a:t>
            </a:r>
            <a:r>
              <a:rPr lang="ru-RU" dirty="0" err="1"/>
              <a:t>микросервисов</a:t>
            </a:r>
            <a:r>
              <a:rPr lang="ru-RU" dirty="0"/>
              <a:t>:</a:t>
            </a:r>
          </a:p>
          <a:p>
            <a:pPr lvl="1"/>
            <a:r>
              <a:rPr lang="ru-RU" b="1" dirty="0"/>
              <a:t>Маленькие</a:t>
            </a:r>
          </a:p>
          <a:p>
            <a:pPr lvl="2"/>
            <a:r>
              <a:rPr lang="ru-RU" dirty="0"/>
              <a:t>Сервис не должен требовать множества людей для разработки. Одна команда может разрабатывать несколько сервисов.</a:t>
            </a:r>
          </a:p>
          <a:p>
            <a:pPr lvl="1"/>
            <a:r>
              <a:rPr lang="ru-RU" b="1" dirty="0"/>
              <a:t>Сфокусированные</a:t>
            </a:r>
          </a:p>
          <a:p>
            <a:pPr lvl="2"/>
            <a:r>
              <a:rPr lang="ru-RU" dirty="0"/>
              <a:t>Один сервис – одна задача.</a:t>
            </a:r>
          </a:p>
          <a:p>
            <a:pPr lvl="1"/>
            <a:r>
              <a:rPr lang="ru-RU" b="1" dirty="0"/>
              <a:t>Слабосвязанные</a:t>
            </a:r>
          </a:p>
          <a:p>
            <a:pPr lvl="2"/>
            <a:r>
              <a:rPr lang="ru-RU" dirty="0"/>
              <a:t>Изменения в одном сервисе не влияют на другой.</a:t>
            </a:r>
          </a:p>
          <a:p>
            <a:pPr lvl="1"/>
            <a:r>
              <a:rPr lang="ru-RU" b="1" dirty="0" err="1"/>
              <a:t>Высокосогласованные</a:t>
            </a:r>
            <a:endParaRPr lang="ru-RU" b="1" dirty="0"/>
          </a:p>
          <a:p>
            <a:pPr lvl="2"/>
            <a:r>
              <a:rPr lang="ru-RU" dirty="0"/>
              <a:t>Компонент или класс создаются с учетом всех методов решения бизнес-задачи.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37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DE4C1C-6C1B-424A-86EE-52341AC6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Монолит </a:t>
            </a:r>
            <a:r>
              <a:rPr lang="en-US" dirty="0"/>
              <a:t>vs </a:t>
            </a:r>
            <a:r>
              <a:rPr lang="ru-RU" dirty="0" err="1"/>
              <a:t>Микросервисы</a:t>
            </a:r>
            <a:endParaRPr lang="en-US" dirty="0"/>
          </a:p>
        </p:txBody>
      </p:sp>
      <p:pic>
        <p:nvPicPr>
          <p:cNvPr id="5122" name="Picture 2" descr="ÐÐ¾Ð½Ð¾Ð»Ð¸ÑÐ½Ð¾Ðµ Ð¿ÑÐ¸Ð»Ð¾Ð¶ÐµÐ½Ð¸Ðµ">
            <a:extLst>
              <a:ext uri="{FF2B5EF4-FFF2-40B4-BE49-F238E27FC236}">
                <a16:creationId xmlns:a16="http://schemas.microsoft.com/office/drawing/2014/main" id="{61FE7EEB-0532-4738-99FF-613BF555E1E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2639219"/>
            <a:ext cx="35147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ÐÐ¸ÐºÑÐ¾ÑÐµÑÐ²Ð¸ÑÑ">
            <a:extLst>
              <a:ext uri="{FF2B5EF4-FFF2-40B4-BE49-F238E27FC236}">
                <a16:creationId xmlns:a16="http://schemas.microsoft.com/office/drawing/2014/main" id="{E65C4943-2F04-4550-BBC4-375E41CCE2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604553"/>
            <a:ext cx="3886200" cy="27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534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9475EFA-7983-4A81-92DB-F8342830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Организация вокруг структуры команды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831FDEE-9C1E-433A-964B-8C99718EE4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329" y="1891461"/>
            <a:ext cx="52629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C1BE03F-1137-4249-B1A2-A5DCAE232355}"/>
              </a:ext>
            </a:extLst>
          </p:cNvPr>
          <p:cNvSpPr/>
          <p:nvPr/>
        </p:nvSpPr>
        <p:spPr>
          <a:xfrm>
            <a:off x="5786323" y="2035805"/>
            <a:ext cx="32881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-apple-system"/>
              </a:rPr>
              <a:t>Закон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Конвея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:</a:t>
            </a:r>
          </a:p>
          <a:p>
            <a:endParaRPr lang="ru-RU" dirty="0">
              <a:solidFill>
                <a:srgbClr val="222222"/>
              </a:solidFill>
              <a:latin typeface="-apple-system"/>
            </a:endParaRPr>
          </a:p>
          <a:p>
            <a:r>
              <a:rPr lang="ru-RU" dirty="0">
                <a:solidFill>
                  <a:srgbClr val="222222"/>
                </a:solidFill>
                <a:latin typeface="-apple-system"/>
              </a:rPr>
              <a:t>«Любая организация, которая проектирует какую-то систему (в широком смысле) получит дизайн, чья структура копирует структуру команд в этой организации»</a:t>
            </a:r>
          </a:p>
          <a:p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-apple-system"/>
              </a:rPr>
              <a:t>—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Melvyn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-apple-system"/>
              </a:rPr>
              <a:t>Conway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, 1967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668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9475EFA-7983-4A81-92DB-F8342830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Организация вокруг потребностей бизнеса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412A92F1-B24C-49A3-AABA-5628694155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953419"/>
            <a:ext cx="71247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123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97EF1-BA03-450F-A9E9-20CD9964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Микросервисы</a:t>
            </a:r>
            <a:r>
              <a:rPr lang="ru-RU" dirty="0"/>
              <a:t> </a:t>
            </a:r>
            <a:r>
              <a:rPr lang="en-US" dirty="0"/>
              <a:t>vs</a:t>
            </a:r>
            <a:r>
              <a:rPr lang="ru-RU" dirty="0"/>
              <a:t> </a:t>
            </a:r>
            <a:r>
              <a:rPr lang="en-US" dirty="0"/>
              <a:t>SOA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2AC573-B85F-4408-BE59-96872071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8739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Service Oriented Architecture (SOA)</a:t>
            </a:r>
            <a:r>
              <a:rPr lang="ru-RU" dirty="0"/>
              <a:t> – прародитель идеи </a:t>
            </a:r>
            <a:r>
              <a:rPr lang="ru-RU" dirty="0" err="1"/>
              <a:t>микросервисов</a:t>
            </a:r>
            <a:endParaRPr lang="ru-RU" dirty="0"/>
          </a:p>
          <a:p>
            <a:pPr lvl="1"/>
            <a:r>
              <a:rPr lang="ru-RU" dirty="0"/>
              <a:t>«Глупые оконечные точки и умные каналы передачи данных» </a:t>
            </a:r>
          </a:p>
          <a:p>
            <a:pPr lvl="2"/>
            <a:r>
              <a:rPr lang="ru-RU" dirty="0"/>
              <a:t>общая шина, соединяющая отдельные сервисы</a:t>
            </a:r>
          </a:p>
          <a:p>
            <a:pPr lvl="2"/>
            <a:r>
              <a:rPr lang="ru-RU" dirty="0"/>
              <a:t>существенная часть бизнес-логики системы реализуется заданием правил маршрутизации, оркестровке и трансформации сообщений шиной</a:t>
            </a:r>
          </a:p>
          <a:p>
            <a:pPr lvl="2"/>
            <a:r>
              <a:rPr lang="ru-RU" dirty="0"/>
              <a:t>сами сервисы реализуют лишь ограниченную, атомарную часть функциональности и могут </a:t>
            </a:r>
            <a:r>
              <a:rPr lang="ru-RU" dirty="0" err="1"/>
              <a:t>рекомбинирвоаться</a:t>
            </a:r>
            <a:r>
              <a:rPr lang="ru-RU" dirty="0"/>
              <a:t> для получения различных результатов</a:t>
            </a:r>
          </a:p>
          <a:p>
            <a:pPr lvl="2"/>
            <a:r>
              <a:rPr lang="ru-RU" dirty="0"/>
              <a:t>добавление новых экземпляров сервисов требует перенастройки правил коммуникации </a:t>
            </a:r>
          </a:p>
          <a:p>
            <a:r>
              <a:rPr lang="ru-RU" dirty="0" err="1"/>
              <a:t>Микросервисы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«Умные оконечные точки и глупые каналы передачи данных»</a:t>
            </a:r>
          </a:p>
          <a:p>
            <a:pPr lvl="2"/>
            <a:r>
              <a:rPr lang="ru-RU" dirty="0"/>
              <a:t>обычные веб-протоколы или легковесная шина сообщений для общения между сервисами</a:t>
            </a:r>
          </a:p>
          <a:p>
            <a:pPr lvl="2"/>
            <a:r>
              <a:rPr lang="ru-RU" dirty="0"/>
              <a:t>вся бизнес-логика реализуется в самих сервисах</a:t>
            </a:r>
          </a:p>
          <a:p>
            <a:pPr lvl="2"/>
            <a:r>
              <a:rPr lang="ru-RU" dirty="0"/>
              <a:t>сервисы максимально самодостаточны</a:t>
            </a:r>
          </a:p>
          <a:p>
            <a:pPr lvl="2"/>
            <a:r>
              <a:rPr lang="ru-RU" dirty="0"/>
              <a:t>добавление новых экземпляров сервисов требует лишь перенастройки </a:t>
            </a:r>
            <a:r>
              <a:rPr lang="ru-RU" dirty="0" err="1"/>
              <a:t>балансировщика</a:t>
            </a:r>
            <a:r>
              <a:rPr lang="ru-RU" dirty="0"/>
              <a:t> нагрузки</a:t>
            </a:r>
          </a:p>
          <a:p>
            <a:pPr lvl="2"/>
            <a:endParaRPr lang="ru-RU" dirty="0"/>
          </a:p>
          <a:p>
            <a:pPr lvl="2"/>
            <a:endParaRPr lang="ru-RU" dirty="0"/>
          </a:p>
          <a:p>
            <a:pPr lvl="2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563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3C0DD-AEB1-4DF9-97D9-AA95C813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Рабочая среда. </a:t>
            </a:r>
            <a:r>
              <a:rPr lang="en-US" dirty="0"/>
              <a:t>DevOps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FC6D99-7702-4076-9C90-F33567BA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80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Популярность </a:t>
            </a:r>
            <a:r>
              <a:rPr lang="ru-RU" dirty="0" err="1"/>
              <a:t>микросервисной</a:t>
            </a:r>
            <a:r>
              <a:rPr lang="ru-RU" dirty="0"/>
              <a:t> архитектуры обусловлена развитием среды исполнения</a:t>
            </a:r>
          </a:p>
          <a:p>
            <a:pPr lvl="1"/>
            <a:r>
              <a:rPr lang="ru-RU" dirty="0"/>
              <a:t>Аппаратные серверы – слабая автоматизация, долгое время разворачивания. Монолитные приложения.</a:t>
            </a:r>
          </a:p>
          <a:p>
            <a:pPr lvl="1"/>
            <a:r>
              <a:rPr lang="ru-RU" dirty="0"/>
              <a:t>Виртуальные машины (ВМ) – уже лучше, есть возможности автоматизации, но все же разворачивание идет довольно длительно. Даже в облаках. </a:t>
            </a:r>
          </a:p>
          <a:p>
            <a:pPr lvl="1"/>
            <a:r>
              <a:rPr lang="ru-RU" dirty="0"/>
              <a:t>Контейнеризация приложений (максимально облегченные ВМ) – позволяет запустить каждый процесс в независимом вычислительном контейнере, и подымать столько экземпляров каждого процесса, сколько необходимо. </a:t>
            </a:r>
          </a:p>
          <a:p>
            <a:r>
              <a:rPr lang="en-US" dirty="0"/>
              <a:t>DevOps – </a:t>
            </a:r>
            <a:r>
              <a:rPr lang="ru-RU" dirty="0"/>
              <a:t>культура разработки, когда роли разработчика (</a:t>
            </a:r>
            <a:r>
              <a:rPr lang="en-US" dirty="0"/>
              <a:t>Developer, Dev)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системного администратора </a:t>
            </a:r>
            <a:r>
              <a:rPr lang="en-US" dirty="0"/>
              <a:t>(Operations, Ops)</a:t>
            </a:r>
            <a:r>
              <a:rPr lang="ru-RU" dirty="0"/>
              <a:t> сливаются.</a:t>
            </a:r>
          </a:p>
          <a:p>
            <a:pPr lvl="1"/>
            <a:r>
              <a:rPr lang="ru-RU" dirty="0"/>
              <a:t>Автоматизация развертывания виртуальных машин (</a:t>
            </a:r>
            <a:r>
              <a:rPr lang="en-US" dirty="0" err="1"/>
              <a:t>IaaC</a:t>
            </a:r>
            <a:r>
              <a:rPr lang="en-US" dirty="0"/>
              <a:t> - Infrastructure as a Code)</a:t>
            </a:r>
            <a:r>
              <a:rPr lang="ru-RU" dirty="0"/>
              <a:t> и ПО на них (рецепты </a:t>
            </a:r>
            <a:r>
              <a:rPr lang="en-US" dirty="0"/>
              <a:t>chef, puppet) </a:t>
            </a:r>
          </a:p>
          <a:p>
            <a:pPr lvl="1"/>
            <a:r>
              <a:rPr lang="ru-RU" dirty="0"/>
              <a:t>Автоматизация мониторинга и управления контейнерами на кластере (</a:t>
            </a:r>
            <a:r>
              <a:rPr lang="en-US" dirty="0"/>
              <a:t>Docker Swarm , Kubernetes)</a:t>
            </a:r>
          </a:p>
          <a:p>
            <a:pPr lvl="1"/>
            <a:r>
              <a:rPr lang="ru-RU" dirty="0"/>
              <a:t>«</a:t>
            </a:r>
            <a:r>
              <a:rPr lang="ru-RU" i="1" dirty="0"/>
              <a:t>Пишите код так, как будто сопровождать его будет склонный к насилию психопат, который знает, где вы живёте</a:t>
            </a:r>
            <a:r>
              <a:rPr lang="ru-RU" dirty="0"/>
              <a:t>» - ничто так не мотивирует писать код хорошо, как осознание факта, что все проблемы с системой решать тебе же.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Проектирование с учетом выхода из строя </a:t>
            </a:r>
            <a:r>
              <a:rPr lang="en-US" dirty="0"/>
              <a:t>(Design for failure)</a:t>
            </a:r>
            <a:endParaRPr lang="ru-RU" dirty="0"/>
          </a:p>
          <a:p>
            <a:pPr lvl="1"/>
            <a:endParaRPr lang="ru-RU" b="1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36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8F25F-5D69-4F15-A528-FE5793C2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r>
              <a:rPr lang="en-US" dirty="0"/>
              <a:t>WPF (MVVM)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AA4FDE-E3BB-4865-933F-A5B94FFFA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48" y="2046913"/>
            <a:ext cx="8313490" cy="464750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&lt;Window x:Class="WpfApp1.MainWindow"</a:t>
            </a:r>
          </a:p>
          <a:p>
            <a:pPr marL="0" indent="0">
              <a:buNone/>
            </a:pPr>
            <a:r>
              <a:rPr lang="en-US" i="1" dirty="0"/>
              <a:t>        //</a:t>
            </a:r>
            <a:r>
              <a:rPr lang="ru-RU" i="1" dirty="0" err="1"/>
              <a:t>неймспейсы</a:t>
            </a:r>
            <a:r>
              <a:rPr lang="ru-RU" i="1" dirty="0"/>
              <a:t> убраны для краткости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       Title="</a:t>
            </a:r>
            <a:r>
              <a:rPr lang="en-US" dirty="0" err="1"/>
              <a:t>MainWindow</a:t>
            </a:r>
            <a:r>
              <a:rPr lang="en-US" dirty="0"/>
              <a:t>" Height="176.559" Width="286.62"&gt;</a:t>
            </a:r>
          </a:p>
          <a:p>
            <a:pPr marL="0" indent="0">
              <a:buNone/>
            </a:pPr>
            <a:r>
              <a:rPr lang="en-US" dirty="0"/>
              <a:t>    &lt;Grid&gt;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TextBox</a:t>
            </a:r>
            <a:r>
              <a:rPr lang="en-US" dirty="0"/>
              <a:t> x:Name="tbNumber" </a:t>
            </a:r>
            <a:r>
              <a:rPr lang="en-US" b="1" dirty="0"/>
              <a:t>Text="{Binding Path=Number}" </a:t>
            </a:r>
            <a:r>
              <a:rPr lang="en-US" dirty="0" err="1"/>
              <a:t>HorizontalAlignment</a:t>
            </a:r>
            <a:r>
              <a:rPr lang="en-US" dirty="0"/>
              <a:t>="Left" Height="23" Margin="127,20,0,0" </a:t>
            </a:r>
            <a:r>
              <a:rPr lang="en-US" dirty="0" err="1"/>
              <a:t>TextWrapping</a:t>
            </a:r>
            <a:r>
              <a:rPr lang="en-US" dirty="0"/>
              <a:t>="Wrap" </a:t>
            </a:r>
            <a:r>
              <a:rPr lang="en-US" dirty="0" err="1"/>
              <a:t>VerticalAlignment</a:t>
            </a:r>
            <a:r>
              <a:rPr lang="en-US" dirty="0"/>
              <a:t>="Top" Width="120"/&gt;</a:t>
            </a:r>
          </a:p>
          <a:p>
            <a:pPr marL="0" indent="0">
              <a:buNone/>
            </a:pPr>
            <a:r>
              <a:rPr lang="en-US" dirty="0"/>
              <a:t>        &lt;Label Content="Student Number" </a:t>
            </a:r>
            <a:r>
              <a:rPr lang="en-US" dirty="0" err="1"/>
              <a:t>HorizontalAlignment</a:t>
            </a:r>
            <a:r>
              <a:rPr lang="en-US" dirty="0"/>
              <a:t>="Left" Margin="10,17,0,0" </a:t>
            </a:r>
            <a:r>
              <a:rPr lang="en-US" dirty="0" err="1"/>
              <a:t>VerticalAlignment</a:t>
            </a:r>
            <a:r>
              <a:rPr lang="en-US" dirty="0"/>
              <a:t>="Top" </a:t>
            </a:r>
            <a:r>
              <a:rPr lang="en-US" dirty="0" err="1"/>
              <a:t>Grid.ColumnSpan</a:t>
            </a:r>
            <a:r>
              <a:rPr lang="en-US" dirty="0"/>
              <a:t>="2"/&gt;</a:t>
            </a:r>
          </a:p>
          <a:p>
            <a:pPr marL="0" indent="0">
              <a:buNone/>
            </a:pPr>
            <a:r>
              <a:rPr lang="en-US" dirty="0"/>
              <a:t>        &lt;Label Content="Student Name" </a:t>
            </a:r>
            <a:r>
              <a:rPr lang="en-US" dirty="0" err="1"/>
              <a:t>HorizontalAlignment</a:t>
            </a:r>
            <a:r>
              <a:rPr lang="en-US" dirty="0"/>
              <a:t>="Left" Margin="10,48,0,0" </a:t>
            </a:r>
            <a:r>
              <a:rPr lang="en-US" dirty="0" err="1"/>
              <a:t>VerticalAlignment</a:t>
            </a:r>
            <a:r>
              <a:rPr lang="en-US" dirty="0"/>
              <a:t>="Top" </a:t>
            </a:r>
            <a:r>
              <a:rPr lang="en-US" dirty="0" err="1"/>
              <a:t>Grid.ColumnSpan</a:t>
            </a:r>
            <a:r>
              <a:rPr lang="en-US" dirty="0"/>
              <a:t>="2"/&gt;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TextBox</a:t>
            </a:r>
            <a:r>
              <a:rPr lang="en-US" dirty="0"/>
              <a:t> x:Name="tbName" </a:t>
            </a:r>
            <a:r>
              <a:rPr lang="en-US" b="1" dirty="0"/>
              <a:t>Text="{Binding Path=Name}" </a:t>
            </a:r>
            <a:r>
              <a:rPr lang="en-US" dirty="0" err="1"/>
              <a:t>HorizontalAlignment</a:t>
            </a:r>
            <a:r>
              <a:rPr lang="en-US" dirty="0"/>
              <a:t>="Left" Height="23" Margin="127,59,0,0" </a:t>
            </a:r>
            <a:r>
              <a:rPr lang="en-US" dirty="0" err="1"/>
              <a:t>TextWrapping</a:t>
            </a:r>
            <a:r>
              <a:rPr lang="en-US" dirty="0"/>
              <a:t>="Wrap" </a:t>
            </a:r>
            <a:r>
              <a:rPr lang="en-US" dirty="0" err="1"/>
              <a:t>VerticalAlignment</a:t>
            </a:r>
            <a:r>
              <a:rPr lang="en-US" dirty="0"/>
              <a:t>="Top" Width="120"/&gt;</a:t>
            </a:r>
          </a:p>
          <a:p>
            <a:pPr marL="0" indent="0">
              <a:buNone/>
            </a:pPr>
            <a:r>
              <a:rPr lang="en-US" dirty="0"/>
              <a:t>        &lt;Button x:Name="btnFind" </a:t>
            </a:r>
            <a:r>
              <a:rPr lang="en-US" b="1" dirty="0"/>
              <a:t>Command="{Binding Path=</a:t>
            </a:r>
            <a:r>
              <a:rPr lang="en-US" b="1" dirty="0" err="1"/>
              <a:t>FindStudent</a:t>
            </a:r>
            <a:r>
              <a:rPr lang="en-US" b="1" dirty="0"/>
              <a:t>}" </a:t>
            </a:r>
            <a:r>
              <a:rPr lang="en-US" dirty="0"/>
              <a:t>Content="Find" </a:t>
            </a:r>
            <a:r>
              <a:rPr lang="en-US" dirty="0" err="1"/>
              <a:t>HorizontalAlignment</a:t>
            </a:r>
            <a:r>
              <a:rPr lang="en-US" dirty="0"/>
              <a:t>="Left" Margin="21,104,0,0" </a:t>
            </a:r>
            <a:r>
              <a:rPr lang="en-US" dirty="0" err="1"/>
              <a:t>VerticalAlignment</a:t>
            </a:r>
            <a:r>
              <a:rPr lang="en-US" dirty="0"/>
              <a:t>="Top" Width="75" </a:t>
            </a:r>
            <a:r>
              <a:rPr lang="en-US" dirty="0" err="1"/>
              <a:t>Grid.ColumnSpan</a:t>
            </a:r>
            <a:r>
              <a:rPr lang="en-US" dirty="0"/>
              <a:t>="2" 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&lt;/Grid&gt;</a:t>
            </a:r>
          </a:p>
          <a:p>
            <a:pPr marL="0" indent="0">
              <a:buNone/>
            </a:pPr>
            <a:r>
              <a:rPr lang="en-US" dirty="0"/>
              <a:t>&lt;/Window&gt;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BAF1A0-EDED-4B7F-A7CD-5BE10AD9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79" y="1318163"/>
            <a:ext cx="31527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33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CF32D-7C64-4D62-BC27-F37F1CB2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</a:t>
            </a:r>
            <a:r>
              <a:rPr lang="ru-RU" dirty="0" err="1"/>
              <a:t>микросервисов</a:t>
            </a:r>
            <a:br>
              <a:rPr lang="ru-RU" dirty="0"/>
            </a:br>
            <a:r>
              <a:rPr lang="ru-RU" dirty="0"/>
              <a:t>(подведение итогов)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ED407-9A67-460E-92B6-1CF5B79B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322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Разделение на компоненты (сервисы).</a:t>
            </a:r>
          </a:p>
          <a:p>
            <a:pPr lvl="1"/>
            <a:r>
              <a:rPr lang="ru-RU" dirty="0"/>
              <a:t>если вы можете взять что-то и спокойно заменить на новую версию, — это компонент. </a:t>
            </a:r>
          </a:p>
          <a:p>
            <a:r>
              <a:rPr lang="ru-RU" dirty="0"/>
              <a:t>Группировка по бизнес-задачам.</a:t>
            </a:r>
          </a:p>
          <a:p>
            <a:pPr lvl="1"/>
            <a:r>
              <a:rPr lang="ru-RU" dirty="0"/>
              <a:t>сервисы имеют бизнес-смысл.</a:t>
            </a:r>
          </a:p>
          <a:p>
            <a:r>
              <a:rPr lang="ru-RU" dirty="0"/>
              <a:t>Умные сервисы и простые коммуникации.</a:t>
            </a:r>
          </a:p>
          <a:p>
            <a:pPr lvl="1"/>
            <a:r>
              <a:rPr lang="ru-RU" dirty="0"/>
              <a:t>если вы будете все складывать в среду передачи, у вас получится умный монолит и тупые сервисы-обертки баз данных.</a:t>
            </a:r>
          </a:p>
          <a:p>
            <a:r>
              <a:rPr lang="ru-RU" dirty="0"/>
              <a:t>Децентрализованное управление данными.</a:t>
            </a:r>
          </a:p>
          <a:p>
            <a:pPr lvl="1"/>
            <a:r>
              <a:rPr lang="ru-RU" dirty="0"/>
              <a:t>у каждого сервиса свое хранилище данных</a:t>
            </a:r>
          </a:p>
          <a:p>
            <a:r>
              <a:rPr lang="ru-RU" dirty="0"/>
              <a:t>Автоматизация развертывания и мониторинга.</a:t>
            </a:r>
          </a:p>
          <a:p>
            <a:pPr lvl="1"/>
            <a:r>
              <a:rPr lang="ru-RU" dirty="0"/>
              <a:t>сервисы должны автоматически развертываться и останавливаться по мере необходимости, чтобы держать нагрузку и не потреблять лишних ресурсов</a:t>
            </a:r>
          </a:p>
          <a:p>
            <a:r>
              <a:rPr lang="ru-RU" dirty="0"/>
              <a:t>Проектирование с учетом выхода из строя (</a:t>
            </a:r>
            <a:r>
              <a:rPr lang="ru-RU" dirty="0" err="1"/>
              <a:t>Design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failure</a:t>
            </a:r>
            <a:r>
              <a:rPr lang="ru-RU" dirty="0"/>
              <a:t>).</a:t>
            </a:r>
          </a:p>
          <a:p>
            <a:pPr lvl="1"/>
            <a:r>
              <a:rPr lang="ru-RU" dirty="0"/>
              <a:t>с самого первого этапа, начиная строить </a:t>
            </a:r>
            <a:r>
              <a:rPr lang="ru-RU" dirty="0" err="1"/>
              <a:t>микросервисную</a:t>
            </a:r>
            <a:r>
              <a:rPr lang="ru-RU" dirty="0"/>
              <a:t> архитектуру, вы должны исходить из предположения, что ваши сервисы не работают, т.е. каждый сервис должен понимать, что ему могут не ответить никогда, если он ожидает каких-то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49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22C5D2A-0DC0-4C6C-9EB8-D7D7AEDA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61" y="163790"/>
            <a:ext cx="8112678" cy="1325563"/>
          </a:xfrm>
        </p:spPr>
        <p:txBody>
          <a:bodyPr/>
          <a:lstStyle/>
          <a:p>
            <a:r>
              <a:rPr lang="ru-RU" dirty="0"/>
              <a:t>Плюсы и минусы </a:t>
            </a:r>
            <a:r>
              <a:rPr lang="ru-RU" dirty="0" err="1"/>
              <a:t>микросервисов</a:t>
            </a:r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62CF66-0D70-4026-B0DB-302811CE0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0628"/>
            <a:ext cx="7886700" cy="550737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Четкое деление по модулям. </a:t>
            </a:r>
          </a:p>
          <a:p>
            <a:pPr lvl="2"/>
            <a:r>
              <a:rPr lang="ru-RU" dirty="0"/>
              <a:t>Всегда будет понятно, как работает та или иная часть кода. Просто добавлять новые функции.</a:t>
            </a:r>
          </a:p>
          <a:p>
            <a:pPr lvl="1"/>
            <a:r>
              <a:rPr lang="ru-RU" dirty="0"/>
              <a:t>Высокая доступность. </a:t>
            </a:r>
          </a:p>
          <a:p>
            <a:pPr lvl="2"/>
            <a:r>
              <a:rPr lang="ru-RU" dirty="0"/>
              <a:t>Если какая-то часть монолита сломается – сломается все приложение. С </a:t>
            </a:r>
            <a:r>
              <a:rPr lang="ru-RU" dirty="0" err="1"/>
              <a:t>микросервисами</a:t>
            </a:r>
            <a:r>
              <a:rPr lang="ru-RU" dirty="0"/>
              <a:t> иначе: сервисы могут работать не все (не критические, вроде авторизации), но приложение при этом останется доступным.</a:t>
            </a:r>
          </a:p>
          <a:p>
            <a:pPr lvl="1"/>
            <a:r>
              <a:rPr lang="ru-RU" dirty="0"/>
              <a:t>Разнообразные технологии в одном решении.</a:t>
            </a:r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Сложность разработки</a:t>
            </a:r>
          </a:p>
          <a:p>
            <a:pPr lvl="2"/>
            <a:r>
              <a:rPr lang="ru-RU" dirty="0"/>
              <a:t>За доступность и модульность приходится платить скоростью разработки.</a:t>
            </a:r>
          </a:p>
          <a:p>
            <a:pPr lvl="2"/>
            <a:r>
              <a:rPr lang="ru-RU" dirty="0"/>
              <a:t>Множество баз данных и управление транзакциями может быть реальной болью.</a:t>
            </a:r>
          </a:p>
          <a:p>
            <a:pPr lvl="1"/>
            <a:r>
              <a:rPr lang="ru-RU" dirty="0"/>
              <a:t>Сложность развертывания</a:t>
            </a:r>
          </a:p>
          <a:p>
            <a:pPr lvl="2"/>
            <a:r>
              <a:rPr lang="ru-RU" dirty="0"/>
              <a:t>Нужно развернуть не один продукт, а комплекс разных сервисов нужных версий.</a:t>
            </a:r>
          </a:p>
          <a:p>
            <a:pPr lvl="1"/>
            <a:r>
              <a:rPr lang="ru-RU" dirty="0"/>
              <a:t>Сложность поддержки. </a:t>
            </a:r>
          </a:p>
          <a:p>
            <a:pPr lvl="2"/>
            <a:r>
              <a:rPr lang="ru-RU" dirty="0"/>
              <a:t>Каждый </a:t>
            </a:r>
            <a:r>
              <a:rPr lang="ru-RU" dirty="0" err="1"/>
              <a:t>микросервис</a:t>
            </a:r>
            <a:r>
              <a:rPr lang="ru-RU" dirty="0"/>
              <a:t> нуждается в отдельном обслуживании, поэтому нужен постоянный автоматический мониторинг. Оркестраторы.</a:t>
            </a:r>
          </a:p>
          <a:p>
            <a:pPr lvl="1"/>
            <a:endParaRPr lang="ru-RU" dirty="0"/>
          </a:p>
          <a:p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91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81B4C-5F8D-4EEA-834D-1D9AF764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Эпилог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1F79E0-2903-4553-BA85-88F92623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Шаблоны – не догма</a:t>
            </a:r>
          </a:p>
          <a:p>
            <a:pPr lvl="1"/>
            <a:r>
              <a:rPr lang="ru-RU" dirty="0"/>
              <a:t>Смешивайте шаблоны. Дорабатывайте шаблоны. Нарушайте шаблоны, если понимаете, что делаете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Серебряной пули нет.</a:t>
            </a:r>
          </a:p>
          <a:p>
            <a:pPr lvl="1"/>
            <a:r>
              <a:rPr lang="ru-RU" dirty="0"/>
              <a:t>Для каждой задачи есть свое решение.</a:t>
            </a:r>
          </a:p>
          <a:p>
            <a:pPr lvl="2"/>
            <a:r>
              <a:rPr lang="en-US" dirty="0"/>
              <a:t>Client-Server </a:t>
            </a:r>
            <a:r>
              <a:rPr lang="ru-RU" dirty="0"/>
              <a:t>+ 3-</a:t>
            </a:r>
            <a:r>
              <a:rPr lang="en-US" dirty="0"/>
              <a:t>layers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классическое веб-приложение</a:t>
            </a:r>
            <a:endParaRPr lang="en-US" dirty="0"/>
          </a:p>
          <a:p>
            <a:pPr lvl="2"/>
            <a:r>
              <a:rPr lang="en-US" dirty="0"/>
              <a:t>CQRS + Event Sourcing + Microservices - </a:t>
            </a:r>
            <a:r>
              <a:rPr lang="ru-RU" dirty="0"/>
              <a:t> отлично для высоконагруженных систем, но абсолютно не надо для интернет-магазина с посещаемостью в 100 уников в день. </a:t>
            </a:r>
          </a:p>
          <a:p>
            <a:r>
              <a:rPr lang="ru-RU" dirty="0"/>
              <a:t>Важны не только технические, но и экономические факторы.</a:t>
            </a:r>
          </a:p>
          <a:p>
            <a:pPr lvl="1"/>
            <a:r>
              <a:rPr lang="ru-RU" dirty="0"/>
              <a:t>Посредственное решение вовремя – всегда лучше идеального невовремя.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6632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72795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 в </a:t>
            </a:r>
            <a:r>
              <a:rPr lang="ru-RU" dirty="0" err="1"/>
              <a:t>игростроении</a:t>
            </a:r>
            <a:br>
              <a:rPr lang="ru-RU" dirty="0"/>
            </a:br>
            <a:r>
              <a:rPr lang="ru-RU" sz="2700" i="1" dirty="0"/>
              <a:t>По книге </a:t>
            </a:r>
            <a:r>
              <a:rPr lang="en-US" sz="2700" i="1" dirty="0"/>
              <a:t>Robert Nystrom “Game Programming Patterns”</a:t>
            </a:r>
            <a:br>
              <a:rPr lang="ru-RU" sz="2700" i="1" dirty="0"/>
            </a:br>
            <a:endParaRPr lang="en-US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Управляющие шаблоны</a:t>
            </a:r>
          </a:p>
          <a:p>
            <a:pPr lvl="1"/>
            <a:r>
              <a:rPr lang="ru-RU" dirty="0"/>
              <a:t>Игровой цикл(</a:t>
            </a:r>
            <a:r>
              <a:rPr lang="en-US" dirty="0"/>
              <a:t>Game Loop)</a:t>
            </a:r>
            <a:endParaRPr lang="ru-RU" dirty="0"/>
          </a:p>
          <a:p>
            <a:pPr lvl="1"/>
            <a:r>
              <a:rPr lang="ru-RU" dirty="0"/>
              <a:t>Методы обновления ( </a:t>
            </a:r>
            <a:r>
              <a:rPr lang="en-US" dirty="0"/>
              <a:t>Update Methods)</a:t>
            </a:r>
            <a:endParaRPr lang="ru-RU" dirty="0"/>
          </a:p>
          <a:p>
            <a:pPr lvl="1"/>
            <a:r>
              <a:rPr lang="ru-RU" dirty="0"/>
              <a:t>Двойная буферизация (</a:t>
            </a:r>
            <a:r>
              <a:rPr lang="en-US" dirty="0"/>
              <a:t>Double Buffering)</a:t>
            </a:r>
            <a:endParaRPr lang="ru-RU" dirty="0"/>
          </a:p>
          <a:p>
            <a:r>
              <a:rPr lang="ru-RU" dirty="0"/>
              <a:t>Поведенческие шаблоны</a:t>
            </a:r>
          </a:p>
          <a:p>
            <a:pPr lvl="1"/>
            <a:r>
              <a:rPr lang="ru-RU" dirty="0" err="1"/>
              <a:t>Байткод</a:t>
            </a:r>
            <a:r>
              <a:rPr lang="ru-RU" dirty="0"/>
              <a:t> (</a:t>
            </a:r>
            <a:r>
              <a:rPr lang="en-US" dirty="0"/>
              <a:t>Bytecode)</a:t>
            </a:r>
          </a:p>
          <a:p>
            <a:pPr lvl="1"/>
            <a:r>
              <a:rPr lang="ru-RU" dirty="0"/>
              <a:t>Подкласс песочница (</a:t>
            </a:r>
            <a:r>
              <a:rPr lang="en-US" dirty="0"/>
              <a:t>Subclass Sandbox)</a:t>
            </a:r>
          </a:p>
          <a:p>
            <a:pPr lvl="1"/>
            <a:r>
              <a:rPr lang="ru-RU" dirty="0"/>
              <a:t>Объект тип (</a:t>
            </a:r>
            <a:r>
              <a:rPr lang="en-US" dirty="0"/>
              <a:t>Type Object)</a:t>
            </a:r>
            <a:endParaRPr lang="ru-RU" dirty="0"/>
          </a:p>
          <a:p>
            <a:r>
              <a:rPr lang="ru-RU" dirty="0"/>
              <a:t>Шаблоны снижения связности (</a:t>
            </a:r>
            <a:r>
              <a:rPr lang="en-US" dirty="0"/>
              <a:t>Decoupling Patterns)</a:t>
            </a:r>
          </a:p>
          <a:p>
            <a:pPr lvl="1"/>
            <a:r>
              <a:rPr lang="ru-RU" dirty="0"/>
              <a:t>Компонент(</a:t>
            </a:r>
            <a:r>
              <a:rPr lang="en-US" dirty="0"/>
              <a:t>Component)</a:t>
            </a:r>
          </a:p>
          <a:p>
            <a:pPr lvl="1"/>
            <a:r>
              <a:rPr lang="ru-RU" dirty="0"/>
              <a:t>Очередь событий (</a:t>
            </a:r>
            <a:r>
              <a:rPr lang="en-US" dirty="0"/>
              <a:t>Event Queue)</a:t>
            </a:r>
          </a:p>
          <a:p>
            <a:pPr lvl="1"/>
            <a:r>
              <a:rPr lang="ru-RU" dirty="0"/>
              <a:t>Поиск службы (</a:t>
            </a:r>
            <a:r>
              <a:rPr lang="en-US" dirty="0"/>
              <a:t>Service Locator)</a:t>
            </a:r>
            <a:endParaRPr lang="ru-RU" dirty="0"/>
          </a:p>
          <a:p>
            <a:r>
              <a:rPr lang="ru-RU" dirty="0"/>
              <a:t>Шаблоны оптимизации</a:t>
            </a:r>
          </a:p>
          <a:p>
            <a:pPr lvl="1"/>
            <a:r>
              <a:rPr lang="ru-RU" dirty="0"/>
              <a:t>Локальность данных(</a:t>
            </a:r>
            <a:r>
              <a:rPr lang="en-US" dirty="0"/>
              <a:t>Data Locality)</a:t>
            </a:r>
          </a:p>
          <a:p>
            <a:pPr lvl="1"/>
            <a:r>
              <a:rPr lang="ru-RU" dirty="0"/>
              <a:t>Грязный флаг(</a:t>
            </a:r>
            <a:r>
              <a:rPr lang="en-US" dirty="0"/>
              <a:t>Dirty Flag)</a:t>
            </a:r>
          </a:p>
          <a:p>
            <a:pPr lvl="1"/>
            <a:r>
              <a:rPr lang="ru-RU" dirty="0"/>
              <a:t>Пул объектов(</a:t>
            </a:r>
            <a:r>
              <a:rPr lang="en-US" dirty="0"/>
              <a:t>Object Pool)</a:t>
            </a:r>
          </a:p>
          <a:p>
            <a:pPr lvl="1"/>
            <a:r>
              <a:rPr lang="ru-RU" dirty="0"/>
              <a:t>Пространственное разбиение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51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Игра – интерактивная программа, т.е. она взаимодействует с пользователем, принимая от него ввод, изменяет состояние модели игрового мира и выводит его новое состояние пользователю.</a:t>
            </a:r>
          </a:p>
          <a:p>
            <a:pPr lvl="1"/>
            <a:r>
              <a:rPr lang="ru-RU" dirty="0"/>
              <a:t>При этом игровой мир должен жить и </a:t>
            </a:r>
            <a:r>
              <a:rPr lang="ru-RU" b="1" dirty="0"/>
              <a:t>без</a:t>
            </a:r>
            <a:r>
              <a:rPr lang="ru-RU" dirty="0"/>
              <a:t> </a:t>
            </a:r>
            <a:r>
              <a:rPr lang="ru-RU" dirty="0" err="1"/>
              <a:t>взаимодествия</a:t>
            </a:r>
            <a:r>
              <a:rPr lang="ru-RU" dirty="0"/>
              <a:t> с пользователем (не должен «замирать» в ожидании ввода)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Устранить зависимость игрового времени от пользовательского ввода и скорости процессора.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b="1" dirty="0"/>
              <a:t>Игровой цикл</a:t>
            </a:r>
            <a:r>
              <a:rPr lang="ru-RU" dirty="0"/>
              <a:t> работает на протяжении всей игры. На каждом своем цикле игровой цикл </a:t>
            </a:r>
            <a:r>
              <a:rPr lang="ru-RU" b="1" dirty="0"/>
              <a:t>обрабатывает пользовательский ввод</a:t>
            </a:r>
            <a:r>
              <a:rPr lang="ru-RU" dirty="0"/>
              <a:t>, </a:t>
            </a:r>
            <a:r>
              <a:rPr lang="ru-RU" b="1" dirty="0"/>
              <a:t>обновляет состояние игры</a:t>
            </a:r>
            <a:r>
              <a:rPr lang="ru-RU" dirty="0"/>
              <a:t> и </a:t>
            </a:r>
            <a:r>
              <a:rPr lang="ru-RU" b="1" dirty="0" err="1"/>
              <a:t>рендерит</a:t>
            </a:r>
            <a:r>
              <a:rPr lang="ru-RU" b="1" dirty="0"/>
              <a:t> игру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А еще он следит за ходом времени и </a:t>
            </a:r>
            <a:r>
              <a:rPr lang="ru-RU" b="1" dirty="0"/>
              <a:t>управляет скоростью игрового процесс</a:t>
            </a:r>
            <a:r>
              <a:rPr lang="ru-RU" dirty="0"/>
              <a:t>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29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каждом своем шаге игровой цикл </a:t>
            </a:r>
            <a:r>
              <a:rPr lang="ru-RU" b="1" dirty="0"/>
              <a:t>обрабатывает пользовательский ввод</a:t>
            </a:r>
            <a:r>
              <a:rPr lang="ru-RU" dirty="0"/>
              <a:t>, </a:t>
            </a:r>
            <a:r>
              <a:rPr lang="ru-RU" b="1" dirty="0"/>
              <a:t>обновляет состояние игры</a:t>
            </a:r>
            <a:r>
              <a:rPr lang="ru-RU" dirty="0"/>
              <a:t> и </a:t>
            </a:r>
            <a:r>
              <a:rPr lang="ru-RU" b="1" dirty="0" err="1"/>
              <a:t>рендерит</a:t>
            </a:r>
            <a:r>
              <a:rPr lang="ru-RU" b="1" dirty="0"/>
              <a:t> игру</a:t>
            </a:r>
            <a:r>
              <a:rPr lang="ru-RU" dirty="0"/>
              <a:t>. </a:t>
            </a:r>
          </a:p>
          <a:p>
            <a:r>
              <a:rPr lang="en-US" dirty="0"/>
              <a:t>while (true)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 err="1"/>
              <a:t>processInput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update();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render();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7352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Хороший игровой цикл следит за ходом времени и управляет скоростью игрового процесса, разбивая его на </a:t>
            </a:r>
            <a:r>
              <a:rPr lang="ru-RU" b="1" dirty="0"/>
              <a:t>кадры</a:t>
            </a:r>
            <a:r>
              <a:rPr lang="ru-RU" dirty="0"/>
              <a:t>.</a:t>
            </a:r>
          </a:p>
          <a:p>
            <a:r>
              <a:rPr lang="en-US" dirty="0"/>
              <a:t>MS_PER_FRAME</a:t>
            </a:r>
            <a:r>
              <a:rPr lang="ru-RU" dirty="0"/>
              <a:t> = 1000мс/</a:t>
            </a:r>
            <a:r>
              <a:rPr lang="en-US" dirty="0"/>
              <a:t>FPS </a:t>
            </a:r>
            <a:endParaRPr lang="ru-RU" dirty="0"/>
          </a:p>
          <a:p>
            <a:pPr lvl="1"/>
            <a:r>
              <a:rPr lang="ru-RU" dirty="0"/>
              <a:t>Если </a:t>
            </a:r>
            <a:r>
              <a:rPr lang="en-US" dirty="0"/>
              <a:t>FPS=60, </a:t>
            </a:r>
            <a:r>
              <a:rPr lang="ru-RU" dirty="0"/>
              <a:t>то </a:t>
            </a:r>
            <a:r>
              <a:rPr lang="en-US" dirty="0"/>
              <a:t>MS_PER_FRAME</a:t>
            </a:r>
            <a:r>
              <a:rPr lang="ru-RU" dirty="0"/>
              <a:t> </a:t>
            </a:r>
            <a:r>
              <a:rPr lang="en-US" dirty="0"/>
              <a:t>~= 16</a:t>
            </a:r>
          </a:p>
          <a:p>
            <a:r>
              <a:rPr lang="en-US" dirty="0"/>
              <a:t>while (true)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</a:t>
            </a:r>
            <a:r>
              <a:rPr lang="en-US" b="1" dirty="0"/>
              <a:t>double start = </a:t>
            </a:r>
            <a:r>
              <a:rPr lang="en-US" b="1" dirty="0" err="1"/>
              <a:t>getCurrentTime</a:t>
            </a:r>
            <a:r>
              <a:rPr lang="en-US" b="1" dirty="0"/>
              <a:t>();</a:t>
            </a:r>
            <a:br>
              <a:rPr lang="en-US" b="1" dirty="0"/>
            </a:br>
            <a:r>
              <a:rPr lang="ru-RU" dirty="0"/>
              <a:t>	</a:t>
            </a:r>
            <a:r>
              <a:rPr lang="en-US" dirty="0" err="1"/>
              <a:t>processInput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update();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render();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b="1" dirty="0"/>
              <a:t>sleep(start + MS_PER_FRAME - </a:t>
            </a:r>
            <a:r>
              <a:rPr lang="en-US" b="1" dirty="0" err="1"/>
              <a:t>getCurrentTime</a:t>
            </a:r>
            <a:r>
              <a:rPr lang="en-US" b="1" dirty="0"/>
              <a:t>());</a:t>
            </a:r>
            <a:br>
              <a:rPr lang="en-US" b="1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848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Что, если у нас шаг цикла занимает более 16 </a:t>
            </a:r>
            <a:r>
              <a:rPr lang="ru-RU" dirty="0" err="1"/>
              <a:t>мс</a:t>
            </a:r>
            <a:r>
              <a:rPr lang="ru-RU" dirty="0"/>
              <a:t>?</a:t>
            </a:r>
          </a:p>
          <a:p>
            <a:r>
              <a:rPr lang="en-US" b="1" dirty="0"/>
              <a:t>double </a:t>
            </a:r>
            <a:r>
              <a:rPr lang="en-US" b="1" dirty="0" err="1"/>
              <a:t>lastTime</a:t>
            </a:r>
            <a:r>
              <a:rPr lang="en-US" b="1" dirty="0"/>
              <a:t> = </a:t>
            </a:r>
            <a:r>
              <a:rPr lang="en-US" b="1" dirty="0" err="1"/>
              <a:t>getCurrentTime</a:t>
            </a:r>
            <a:r>
              <a:rPr lang="en-US" b="1" dirty="0"/>
              <a:t>();</a:t>
            </a:r>
            <a:br>
              <a:rPr lang="en-US" b="1" dirty="0"/>
            </a:br>
            <a:r>
              <a:rPr lang="en-US" dirty="0"/>
              <a:t>while (true)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current = </a:t>
            </a:r>
            <a:r>
              <a:rPr lang="en-US" dirty="0" err="1"/>
              <a:t>getCurrentTime</a:t>
            </a:r>
            <a:r>
              <a:rPr lang="en-US" dirty="0"/>
              <a:t>();</a:t>
            </a:r>
            <a:br>
              <a:rPr lang="en-US" dirty="0"/>
            </a:br>
            <a:r>
              <a:rPr lang="ru-RU" b="1" dirty="0"/>
              <a:t>	</a:t>
            </a:r>
            <a:r>
              <a:rPr lang="en-US" b="1" dirty="0"/>
              <a:t>double elapsed = current - </a:t>
            </a:r>
            <a:r>
              <a:rPr lang="en-US" b="1" dirty="0" err="1"/>
              <a:t>lastTime</a:t>
            </a:r>
            <a:r>
              <a:rPr lang="en-US" b="1" dirty="0"/>
              <a:t>;</a:t>
            </a:r>
            <a:br>
              <a:rPr lang="en-US" b="1" dirty="0"/>
            </a:br>
            <a:r>
              <a:rPr lang="ru-RU" dirty="0"/>
              <a:t>	</a:t>
            </a:r>
            <a:r>
              <a:rPr lang="en-US" dirty="0" err="1"/>
              <a:t>processInput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update(</a:t>
            </a:r>
            <a:r>
              <a:rPr lang="en-US" b="1" dirty="0"/>
              <a:t>elapsed</a:t>
            </a:r>
            <a:r>
              <a:rPr lang="en-US" dirty="0"/>
              <a:t>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render();</a:t>
            </a:r>
            <a:br>
              <a:rPr lang="en-US" dirty="0"/>
            </a:br>
            <a:r>
              <a:rPr lang="ru-RU" b="1" dirty="0"/>
              <a:t>	</a:t>
            </a:r>
            <a:r>
              <a:rPr lang="en-US" b="1" dirty="0" err="1"/>
              <a:t>lastTime</a:t>
            </a:r>
            <a:r>
              <a:rPr lang="en-US" b="1" dirty="0"/>
              <a:t> = current;</a:t>
            </a:r>
            <a:br>
              <a:rPr lang="en-US" b="1" dirty="0"/>
            </a:br>
            <a:r>
              <a:rPr lang="en-US" dirty="0"/>
              <a:t>}</a:t>
            </a:r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41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Рендеринг – ресурсоемкое занятие, и иногда модель стоит обновлять чаще, чем картинку, для повышения точности вычислений.</a:t>
            </a:r>
          </a:p>
          <a:p>
            <a:r>
              <a:rPr lang="en-US" dirty="0"/>
              <a:t>double previous = </a:t>
            </a:r>
            <a:r>
              <a:rPr lang="en-US" dirty="0" err="1"/>
              <a:t>getCurrentTime</a:t>
            </a:r>
            <a:r>
              <a:rPr lang="en-US" dirty="0"/>
              <a:t>();</a:t>
            </a:r>
            <a:br>
              <a:rPr lang="en-US" dirty="0"/>
            </a:br>
            <a:r>
              <a:rPr lang="en-US" b="1" dirty="0"/>
              <a:t>double lag = 0.0;</a:t>
            </a:r>
            <a:r>
              <a:rPr lang="ru-RU" b="1" dirty="0"/>
              <a:t> </a:t>
            </a:r>
            <a:r>
              <a:rPr lang="en-US" b="1" dirty="0"/>
              <a:t>//</a:t>
            </a:r>
            <a:r>
              <a:rPr lang="ru-RU" b="1" dirty="0"/>
              <a:t>насколько игровое время отстало от реального</a:t>
            </a:r>
            <a:br>
              <a:rPr lang="en-US" b="1" dirty="0"/>
            </a:br>
            <a:r>
              <a:rPr lang="en-US" dirty="0"/>
              <a:t>while (true)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current = </a:t>
            </a:r>
            <a:r>
              <a:rPr lang="en-US" dirty="0" err="1"/>
              <a:t>getCurrentTime</a:t>
            </a:r>
            <a:r>
              <a:rPr lang="en-US" dirty="0"/>
              <a:t>();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elapsed = current - previous;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previous = current;</a:t>
            </a:r>
            <a:br>
              <a:rPr lang="en-US" dirty="0"/>
            </a:br>
            <a:r>
              <a:rPr lang="ru-RU" dirty="0"/>
              <a:t>	</a:t>
            </a:r>
            <a:r>
              <a:rPr lang="en-US" b="1" dirty="0"/>
              <a:t>lag += elapsed;</a:t>
            </a:r>
            <a:br>
              <a:rPr lang="en-US" b="1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dirty="0" err="1"/>
              <a:t>processInput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while (lag &gt;= MS_PER_UPDATE)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update();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lag -= MS_PER_UPDATE;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render();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7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цикл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Использование цикла событий платформы:</a:t>
            </a:r>
          </a:p>
          <a:p>
            <a:pPr lvl="1"/>
            <a:r>
              <a:rPr lang="ru-RU" dirty="0"/>
              <a:t>Это просто. Вам не придется заботиться о написании и оптимизации собственного игрового цикла.</a:t>
            </a:r>
          </a:p>
          <a:p>
            <a:pPr lvl="1"/>
            <a:r>
              <a:rPr lang="ru-RU" dirty="0"/>
              <a:t>Хорошо сопрягается с платформой. Вам не придется заботиться о деталях работы с платформой.</a:t>
            </a:r>
          </a:p>
          <a:p>
            <a:pPr lvl="1"/>
            <a:r>
              <a:rPr lang="ru-RU" dirty="0"/>
              <a:t>Вы теряете управление </a:t>
            </a:r>
            <a:r>
              <a:rPr lang="ru-RU" dirty="0" err="1"/>
              <a:t>таймингом</a:t>
            </a:r>
            <a:r>
              <a:rPr lang="ru-RU" dirty="0"/>
              <a:t>. Платформа будет вызывать ваш код по своему усмотрению. </a:t>
            </a:r>
          </a:p>
          <a:p>
            <a:r>
              <a:rPr lang="ru-RU" dirty="0"/>
              <a:t>Использование игрового цикла движка:</a:t>
            </a:r>
          </a:p>
          <a:p>
            <a:pPr lvl="1"/>
            <a:r>
              <a:rPr lang="ru-RU" dirty="0"/>
              <a:t>Вам не придется его писать. </a:t>
            </a:r>
          </a:p>
          <a:p>
            <a:pPr lvl="1"/>
            <a:r>
              <a:rPr lang="ru-RU" dirty="0"/>
              <a:t>Вам не удастся его написать. </a:t>
            </a:r>
          </a:p>
          <a:p>
            <a:r>
              <a:rPr lang="ru-RU" dirty="0"/>
              <a:t>Написание самостоятельно:</a:t>
            </a:r>
          </a:p>
          <a:p>
            <a:pPr lvl="1"/>
            <a:r>
              <a:rPr lang="ru-RU" dirty="0"/>
              <a:t>Полный контроль. Вы можете делать все что хотите. Архитектуру можно специально разрабатывать исходя из нужд вашей игры.</a:t>
            </a:r>
          </a:p>
          <a:p>
            <a:pPr lvl="1"/>
            <a:r>
              <a:rPr lang="ru-RU" dirty="0"/>
              <a:t>Вам нужен интерфейс для взаимодействия с платформой. 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3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04418-0A28-49B4-BEFA-881E4066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представления </a:t>
            </a:r>
            <a:r>
              <a:rPr lang="en-US" dirty="0"/>
              <a:t>WPF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C4DA4F-7810-47D7-B665-C17FDE0E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9" y="1490064"/>
            <a:ext cx="9051721" cy="53679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class </a:t>
            </a:r>
            <a:r>
              <a:rPr lang="en-US" dirty="0" err="1"/>
              <a:t>StudentViewModel</a:t>
            </a:r>
            <a:r>
              <a:rPr lang="en-US" dirty="0"/>
              <a:t> : </a:t>
            </a:r>
            <a:r>
              <a:rPr lang="en-US" dirty="0" err="1"/>
              <a:t>INotifyPropertyChanged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string Name { get; set; }</a:t>
            </a:r>
          </a:p>
          <a:p>
            <a:pPr marL="0" indent="0">
              <a:buNone/>
            </a:pPr>
            <a:r>
              <a:rPr lang="en-US" dirty="0"/>
              <a:t>        public int Number { get; set;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private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DelegateCommand</a:t>
            </a:r>
            <a:r>
              <a:rPr lang="en-US" dirty="0"/>
              <a:t> </a:t>
            </a:r>
            <a:r>
              <a:rPr lang="en-US" dirty="0" err="1"/>
              <a:t>findCommand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ICommand</a:t>
            </a:r>
            <a:r>
              <a:rPr lang="en-US" dirty="0"/>
              <a:t> </a:t>
            </a:r>
            <a:r>
              <a:rPr lang="en-US" b="1" dirty="0" err="1"/>
              <a:t>FindStudent</a:t>
            </a:r>
            <a:r>
              <a:rPr lang="en-US" dirty="0"/>
              <a:t> =&gt; </a:t>
            </a:r>
            <a:r>
              <a:rPr lang="en-US" b="1" dirty="0" err="1"/>
              <a:t>findCommand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StudentViewModel</a:t>
            </a:r>
            <a:r>
              <a:rPr lang="en-US" dirty="0"/>
              <a:t>()  { </a:t>
            </a:r>
            <a:r>
              <a:rPr lang="en-US" b="1" dirty="0" err="1"/>
              <a:t>findCommand</a:t>
            </a:r>
            <a:r>
              <a:rPr lang="en-US" dirty="0"/>
              <a:t> = new </a:t>
            </a:r>
            <a:r>
              <a:rPr lang="en-US" dirty="0" err="1"/>
              <a:t>DelegateCommand</a:t>
            </a:r>
            <a:r>
              <a:rPr lang="en-US" dirty="0"/>
              <a:t>(</a:t>
            </a:r>
            <a:r>
              <a:rPr lang="en-US" b="1" dirty="0" err="1"/>
              <a:t>SearchByNumber</a:t>
            </a:r>
            <a:r>
              <a:rPr lang="en-US" dirty="0"/>
              <a:t>);}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private void </a:t>
            </a:r>
            <a:r>
              <a:rPr lang="en-US" b="1" dirty="0" err="1"/>
              <a:t>SearchByNumber</a:t>
            </a:r>
            <a:r>
              <a:rPr lang="en-US" dirty="0"/>
              <a:t>(object </a:t>
            </a:r>
            <a:r>
              <a:rPr lang="en-US" dirty="0" err="1"/>
              <a:t>commandParameter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/>
              <a:t>Name =</a:t>
            </a:r>
            <a:r>
              <a:rPr lang="en-US" dirty="0"/>
              <a:t> "Student#"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</a:t>
            </a:r>
            <a:r>
              <a:rPr lang="en-US" b="1" dirty="0"/>
              <a:t>Number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/>
              <a:t>//</a:t>
            </a:r>
            <a:r>
              <a:rPr lang="ru-RU" dirty="0"/>
              <a:t>здесь мог быть вызов Контроллера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 err="1"/>
              <a:t>OnPropertyChanged</a:t>
            </a:r>
            <a:r>
              <a:rPr lang="en-US" b="1" dirty="0"/>
              <a:t>(</a:t>
            </a:r>
            <a:r>
              <a:rPr lang="en-US" b="1" dirty="0" err="1"/>
              <a:t>nameof</a:t>
            </a:r>
            <a:r>
              <a:rPr lang="en-US" b="1" dirty="0"/>
              <a:t>(Name));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public event </a:t>
            </a:r>
            <a:r>
              <a:rPr lang="en-US" dirty="0" err="1"/>
              <a:t>PropertyChangedEventHandler</a:t>
            </a:r>
            <a:r>
              <a:rPr lang="en-US" dirty="0"/>
              <a:t> </a:t>
            </a:r>
            <a:r>
              <a:rPr lang="en-US" dirty="0" err="1"/>
              <a:t>PropertyChanged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public void </a:t>
            </a:r>
            <a:r>
              <a:rPr lang="en-US" dirty="0" err="1"/>
              <a:t>OnPropertyChanged</a:t>
            </a:r>
            <a:r>
              <a:rPr lang="en-US" dirty="0"/>
              <a:t>(string </a:t>
            </a:r>
            <a:r>
              <a:rPr lang="en-US" dirty="0" err="1"/>
              <a:t>prName</a:t>
            </a:r>
            <a:r>
              <a:rPr lang="en-US" dirty="0"/>
              <a:t>) =&gt;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PropertyChanged</a:t>
            </a:r>
            <a:r>
              <a:rPr lang="en-US" dirty="0"/>
              <a:t>?.Invoke(this, new </a:t>
            </a:r>
            <a:r>
              <a:rPr lang="en-US" dirty="0" err="1"/>
              <a:t>PropertyChangedEventArgs</a:t>
            </a:r>
            <a:r>
              <a:rPr lang="en-US" dirty="0"/>
              <a:t>(</a:t>
            </a:r>
            <a:r>
              <a:rPr lang="en-US" dirty="0" err="1"/>
              <a:t>prName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354861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обновления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925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Игровой мир должен содержать множество независимо действующих объектов. Они должны жить своими жизнями, параллельно друг с другом в едином времени.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Симуляция коллекции независимых объектов с помощью указания каждому объекту обработки одного кадра поведения за раз.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b="1" dirty="0"/>
              <a:t>Игровой мир</a:t>
            </a:r>
            <a:r>
              <a:rPr lang="ru-RU" dirty="0"/>
              <a:t> содержит </a:t>
            </a:r>
            <a:r>
              <a:rPr lang="ru-RU" b="1" dirty="0"/>
              <a:t>коллекцию объектов</a:t>
            </a:r>
            <a:r>
              <a:rPr lang="ru-RU" dirty="0"/>
              <a:t>. Каждый объект реализует </a:t>
            </a:r>
            <a:r>
              <a:rPr lang="ru-RU" b="1" dirty="0"/>
              <a:t>метод обновления</a:t>
            </a:r>
            <a:r>
              <a:rPr lang="ru-RU" dirty="0"/>
              <a:t>, </a:t>
            </a:r>
            <a:r>
              <a:rPr lang="ru-RU" b="1" dirty="0"/>
              <a:t>симулирующий один кадр</a:t>
            </a:r>
            <a:r>
              <a:rPr lang="ru-RU" dirty="0"/>
              <a:t> поведения объекта. На каждом кадре игра обновляет каждый объект из коллекции.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66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обновления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Entity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public: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Entity(): x_(0), y_(0)</a:t>
            </a:r>
            <a:r>
              <a:rPr lang="ru-RU" dirty="0"/>
              <a:t> </a:t>
            </a:r>
            <a:r>
              <a:rPr lang="en-US" dirty="0"/>
              <a:t>{}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virtual ~Entity() {}</a:t>
            </a:r>
            <a:br>
              <a:rPr lang="en-US" dirty="0"/>
            </a:br>
            <a:br>
              <a:rPr lang="ru-RU" dirty="0"/>
            </a:br>
            <a:r>
              <a:rPr lang="ru-RU" dirty="0"/>
              <a:t>	</a:t>
            </a:r>
            <a:r>
              <a:rPr lang="en-US" b="1" dirty="0"/>
              <a:t>virtual void update() = 0;</a:t>
            </a:r>
            <a:br>
              <a:rPr lang="en-US" b="1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x() </a:t>
            </a:r>
            <a:r>
              <a:rPr lang="en-US" dirty="0" err="1"/>
              <a:t>const</a:t>
            </a:r>
            <a:r>
              <a:rPr lang="en-US" dirty="0"/>
              <a:t> { return x_; }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y() </a:t>
            </a:r>
            <a:r>
              <a:rPr lang="en-US" dirty="0" err="1"/>
              <a:t>const</a:t>
            </a:r>
            <a:r>
              <a:rPr lang="en-US" dirty="0"/>
              <a:t> { return y_; }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void </a:t>
            </a:r>
            <a:r>
              <a:rPr lang="en-US" dirty="0" err="1"/>
              <a:t>setX</a:t>
            </a:r>
            <a:r>
              <a:rPr lang="en-US" dirty="0"/>
              <a:t>(double x) { x_ = x; }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void </a:t>
            </a:r>
            <a:r>
              <a:rPr lang="en-US" dirty="0" err="1"/>
              <a:t>setY</a:t>
            </a:r>
            <a:r>
              <a:rPr lang="en-US" dirty="0"/>
              <a:t>(double y) { y_ = y;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private: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x_;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double y_;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35703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обновления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40933"/>
            <a:ext cx="7886700" cy="51985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class World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public: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World(): </a:t>
            </a:r>
            <a:r>
              <a:rPr lang="en-US" dirty="0" err="1"/>
              <a:t>numEntities</a:t>
            </a:r>
            <a:r>
              <a:rPr lang="en-US" dirty="0"/>
              <a:t>_(0)</a:t>
            </a:r>
            <a:r>
              <a:rPr lang="ru-RU" dirty="0"/>
              <a:t> </a:t>
            </a:r>
            <a:r>
              <a:rPr lang="en-US" dirty="0"/>
              <a:t>{}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</a:t>
            </a:r>
            <a:r>
              <a:rPr lang="en-US" b="1" dirty="0"/>
              <a:t>void </a:t>
            </a:r>
            <a:r>
              <a:rPr lang="en-US" b="1" dirty="0" err="1"/>
              <a:t>gameLoop</a:t>
            </a:r>
            <a:r>
              <a:rPr lang="en-US" b="1" dirty="0"/>
              <a:t>()</a:t>
            </a:r>
            <a:br>
              <a:rPr lang="ru-RU" b="1" dirty="0"/>
            </a:br>
            <a:r>
              <a:rPr lang="ru-RU" b="1" dirty="0"/>
              <a:t>	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while (true)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// </a:t>
            </a:r>
            <a:r>
              <a:rPr lang="ru-RU" dirty="0"/>
              <a:t>Обработка пользовательского ввода...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		// Обновление каждой из сущностей.</a:t>
            </a:r>
            <a:br>
              <a:rPr lang="ru-RU" dirty="0"/>
            </a:br>
            <a:r>
              <a:rPr lang="ru-RU" dirty="0"/>
              <a:t>		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numEntities</a:t>
            </a:r>
            <a:r>
              <a:rPr lang="en-US" dirty="0"/>
              <a:t>_;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/>
              <a:t>			</a:t>
            </a:r>
            <a:r>
              <a:rPr lang="en-US" b="1" dirty="0"/>
              <a:t>entities_[</a:t>
            </a:r>
            <a:r>
              <a:rPr lang="en-US" b="1" dirty="0" err="1"/>
              <a:t>i</a:t>
            </a:r>
            <a:r>
              <a:rPr lang="en-US" b="1" dirty="0"/>
              <a:t>]-&gt;update();</a:t>
            </a: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ru-RU" dirty="0"/>
              <a:t>		</a:t>
            </a:r>
            <a:r>
              <a:rPr lang="en-US" dirty="0"/>
              <a:t>// </a:t>
            </a:r>
            <a:r>
              <a:rPr lang="ru-RU" dirty="0"/>
              <a:t>Физика и рендеринг...</a:t>
            </a:r>
            <a:br>
              <a:rPr lang="ru-RU" dirty="0"/>
            </a:br>
            <a:r>
              <a:rPr lang="ru-RU" dirty="0"/>
              <a:t>	}</a:t>
            </a:r>
            <a:br>
              <a:rPr lang="ru-RU" dirty="0"/>
            </a:br>
            <a:r>
              <a:rPr lang="ru-RU" dirty="0"/>
              <a:t>}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private: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Entity* entities_[MAX_ENTITIES];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numEntities</a:t>
            </a:r>
            <a:r>
              <a:rPr lang="en-US" dirty="0"/>
              <a:t>_;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0930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обновления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class Patrol: public Entity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public:</a:t>
            </a:r>
            <a:br>
              <a:rPr lang="en-US" dirty="0"/>
            </a:br>
            <a:r>
              <a:rPr lang="en-US" dirty="0"/>
              <a:t>	Patrol(): </a:t>
            </a:r>
            <a:r>
              <a:rPr lang="en-US" dirty="0" err="1"/>
              <a:t>patrollingLeft</a:t>
            </a:r>
            <a:r>
              <a:rPr lang="en-US" dirty="0"/>
              <a:t>_(false) {}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virtual void update()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		if (</a:t>
            </a:r>
            <a:r>
              <a:rPr lang="en-US" dirty="0" err="1"/>
              <a:t>patrollingLeft</a:t>
            </a:r>
            <a:r>
              <a:rPr lang="en-US" dirty="0"/>
              <a:t>_)</a:t>
            </a:r>
            <a:br>
              <a:rPr lang="en-US" dirty="0"/>
            </a:br>
            <a:r>
              <a:rPr lang="en-US" dirty="0"/>
              <a:t>		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setX</a:t>
            </a:r>
            <a:r>
              <a:rPr lang="en-US" dirty="0"/>
              <a:t>(x() - 1);</a:t>
            </a:r>
            <a:br>
              <a:rPr lang="en-US" dirty="0"/>
            </a:br>
            <a:r>
              <a:rPr lang="en-US" dirty="0"/>
              <a:t>			if (x() == 0) </a:t>
            </a:r>
            <a:r>
              <a:rPr lang="en-US" dirty="0" err="1"/>
              <a:t>patrollingLeft</a:t>
            </a:r>
            <a:r>
              <a:rPr lang="en-US" dirty="0"/>
              <a:t>_ = false;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else</a:t>
            </a:r>
            <a:br>
              <a:rPr lang="en-US" dirty="0"/>
            </a:br>
            <a:r>
              <a:rPr lang="en-US" dirty="0"/>
              <a:t>		{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setX</a:t>
            </a:r>
            <a:r>
              <a:rPr lang="en-US" dirty="0"/>
              <a:t>(x() + 1);</a:t>
            </a:r>
            <a:br>
              <a:rPr lang="en-US" dirty="0"/>
            </a:br>
            <a:r>
              <a:rPr lang="en-US" dirty="0"/>
              <a:t>			if (x() == 100) </a:t>
            </a:r>
            <a:r>
              <a:rPr lang="en-US" dirty="0" err="1"/>
              <a:t>patrollingLeft</a:t>
            </a:r>
            <a:r>
              <a:rPr lang="en-US" dirty="0"/>
              <a:t>_ = true;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private:</a:t>
            </a:r>
            <a:br>
              <a:rPr lang="en-US" dirty="0"/>
            </a:br>
            <a:r>
              <a:rPr lang="en-US" dirty="0"/>
              <a:t>	bool </a:t>
            </a:r>
            <a:r>
              <a:rPr lang="en-US" dirty="0" err="1"/>
              <a:t>patrollingLeft</a:t>
            </a:r>
            <a:r>
              <a:rPr lang="en-US" dirty="0"/>
              <a:t>_;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192246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Двойная буферизация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Когда игра </a:t>
            </a:r>
            <a:r>
              <a:rPr lang="ru-RU" dirty="0" err="1"/>
              <a:t>отрисовывает</a:t>
            </a:r>
            <a:r>
              <a:rPr lang="ru-RU" dirty="0"/>
              <a:t> мир, видимый пользователем, она делает это отдельными кусочками: горы вдали, крутые холмы, деревья, все по очереди. Если пользователь </a:t>
            </a:r>
            <a:r>
              <a:rPr lang="ru-RU" i="1" dirty="0"/>
              <a:t>увидит</a:t>
            </a:r>
            <a:r>
              <a:rPr lang="ru-RU" dirty="0"/>
              <a:t> этот процесс </a:t>
            </a:r>
            <a:r>
              <a:rPr lang="ru-RU" dirty="0" err="1"/>
              <a:t>отрисовки</a:t>
            </a:r>
            <a:r>
              <a:rPr lang="ru-RU" dirty="0"/>
              <a:t> в таком инкрементном режиме, иллюзия когерентности мира теряется. Сцена должна обновляться плавно и быстро, образуя последовательность законченных кадров, появляющихся мгновенно.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Дать возможность ряду последовательных операций выполняться мгновенно или одновременно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b="1" dirty="0"/>
              <a:t>Класс буфера</a:t>
            </a:r>
            <a:r>
              <a:rPr lang="ru-RU" dirty="0"/>
              <a:t> инкапсулирует </a:t>
            </a:r>
            <a:r>
              <a:rPr lang="ru-RU" b="1" dirty="0"/>
              <a:t>буфер</a:t>
            </a:r>
            <a:r>
              <a:rPr lang="ru-RU" dirty="0"/>
              <a:t> - часть состояния, которое можно изменить. Буфер изменяется постепенно, но мы хотим чтобы внешний код увидел изменение как единый атомарный процесс. Чтобы это стало возможным, класс хранит </a:t>
            </a:r>
            <a:r>
              <a:rPr lang="ru-RU" i="1" dirty="0"/>
              <a:t>два</a:t>
            </a:r>
            <a:r>
              <a:rPr lang="ru-RU" dirty="0"/>
              <a:t> буфера: </a:t>
            </a:r>
            <a:r>
              <a:rPr lang="ru-RU" b="1" dirty="0"/>
              <a:t>следующий</a:t>
            </a:r>
            <a:r>
              <a:rPr lang="ru-RU" dirty="0"/>
              <a:t> и </a:t>
            </a:r>
            <a:r>
              <a:rPr lang="ru-RU" b="1" dirty="0"/>
              <a:t>текущий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Когда требуется считать информацию </a:t>
            </a:r>
            <a:r>
              <a:rPr lang="ru-RU" i="1" dirty="0"/>
              <a:t>из</a:t>
            </a:r>
            <a:r>
              <a:rPr lang="ru-RU" dirty="0"/>
              <a:t> буфера - всегда используется </a:t>
            </a:r>
            <a:r>
              <a:rPr lang="ru-RU" i="1" dirty="0"/>
              <a:t>текущий</a:t>
            </a:r>
            <a:r>
              <a:rPr lang="ru-RU" dirty="0"/>
              <a:t>. А когда информация </a:t>
            </a:r>
            <a:r>
              <a:rPr lang="ru-RU" i="1" dirty="0"/>
              <a:t>записывается</a:t>
            </a:r>
            <a:r>
              <a:rPr lang="ru-RU" dirty="0"/>
              <a:t> - используется следующий буфер. Когда изменения закончены, операция </a:t>
            </a:r>
            <a:r>
              <a:rPr lang="ru-RU" b="1" dirty="0"/>
              <a:t>обмена(</a:t>
            </a:r>
            <a:r>
              <a:rPr lang="ru-RU" b="1" dirty="0" err="1"/>
              <a:t>swap</a:t>
            </a:r>
            <a:r>
              <a:rPr lang="ru-RU" b="1" dirty="0"/>
              <a:t>)</a:t>
            </a:r>
            <a:r>
              <a:rPr lang="ru-RU" dirty="0"/>
              <a:t> мгновенно меняет местами следующий и текущий буферы так что новый буфер становится видным публично. Старый текущий буфер теперь доступен для повторного использования в качестве следующего буфера.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4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Байткод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Многие элементы поведения игрового мира должны сильно варьироваться, причем, желательно, уже после выпуска игры (моды)</a:t>
            </a:r>
          </a:p>
          <a:p>
            <a:pPr lvl="1"/>
            <a:r>
              <a:rPr lang="ru-RU" dirty="0"/>
              <a:t>Использование шаблона </a:t>
            </a:r>
            <a:r>
              <a:rPr lang="ru-RU" b="1" dirty="0"/>
              <a:t>Интерпретатор </a:t>
            </a:r>
            <a:r>
              <a:rPr lang="en-US" b="1" dirty="0" err="1"/>
              <a:t>GoF</a:t>
            </a:r>
            <a:r>
              <a:rPr lang="en-US" dirty="0"/>
              <a:t> – </a:t>
            </a:r>
            <a:r>
              <a:rPr lang="ru-RU" dirty="0"/>
              <a:t>медленное решение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Обеспечить поведению гибкость данных, декодируемых в виде инструкций для виртуальной машины.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b="1" dirty="0"/>
              <a:t>Набор инструкций</a:t>
            </a:r>
            <a:r>
              <a:rPr lang="ru-RU" dirty="0"/>
              <a:t> определяет низкоуровневые операции, которые можно выполнить. Они кодируются в виде </a:t>
            </a:r>
            <a:r>
              <a:rPr lang="ru-RU" b="1" dirty="0"/>
              <a:t>последовательности байтов</a:t>
            </a:r>
            <a:r>
              <a:rPr lang="ru-RU" dirty="0"/>
              <a:t>. </a:t>
            </a:r>
          </a:p>
          <a:p>
            <a:pPr lvl="1"/>
            <a:r>
              <a:rPr lang="ru-RU" b="1" dirty="0"/>
              <a:t>Виртуальная машина</a:t>
            </a:r>
            <a:r>
              <a:rPr lang="ru-RU" dirty="0"/>
              <a:t> выполняет эти инструкции по одной за раз, используя </a:t>
            </a:r>
            <a:r>
              <a:rPr lang="ru-RU" b="1" dirty="0"/>
              <a:t>стек промежуточных значений</a:t>
            </a:r>
            <a:r>
              <a:rPr lang="ru-RU" dirty="0"/>
              <a:t>. Комбинируя инструкции можно определить сложное высокоуровневое поведение.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738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Подкласс-песочница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Многие элементы поведения должны сильно варьироваться между подклассами одного суперкласса,  сохраняя общий интерфейс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Определение поведения в подклассе с помощью набора операций, предоставляемых базовым классом.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b="1" dirty="0"/>
              <a:t>Базовый класс</a:t>
            </a:r>
            <a:r>
              <a:rPr lang="ru-RU" dirty="0"/>
              <a:t> определяет абстрактный </a:t>
            </a:r>
            <a:r>
              <a:rPr lang="ru-RU" b="1" dirty="0"/>
              <a:t>метод песочницу</a:t>
            </a:r>
            <a:r>
              <a:rPr lang="ru-RU" dirty="0"/>
              <a:t> и несколько </a:t>
            </a:r>
            <a:r>
              <a:rPr lang="ru-RU" b="1" dirty="0"/>
              <a:t>предоставляемых операций (</a:t>
            </a:r>
            <a:r>
              <a:rPr lang="ru-RU" b="1" dirty="0" err="1"/>
              <a:t>provided</a:t>
            </a:r>
            <a:r>
              <a:rPr lang="ru-RU" b="1" dirty="0"/>
              <a:t> </a:t>
            </a:r>
            <a:r>
              <a:rPr lang="ru-RU" b="1" dirty="0" err="1"/>
              <a:t>operations</a:t>
            </a:r>
            <a:r>
              <a:rPr lang="ru-RU" b="1" dirty="0"/>
              <a:t>)</a:t>
            </a:r>
            <a:r>
              <a:rPr lang="ru-RU" dirty="0"/>
              <a:t>. Объявление их защищенными явно означает что они предназначены только для использования классами наследниками. Каждый унаследованный </a:t>
            </a:r>
            <a:r>
              <a:rPr lang="ru-RU" b="1" dirty="0"/>
              <a:t>подкласс песочницы</a:t>
            </a:r>
            <a:r>
              <a:rPr lang="ru-RU" dirty="0"/>
              <a:t> реализует метод песочницы с помощью предоставляемых операций.</a:t>
            </a:r>
          </a:p>
          <a:p>
            <a:pPr lvl="1"/>
            <a:r>
              <a:rPr lang="ru-RU" dirty="0"/>
              <a:t>Вариации на тему шаблонов </a:t>
            </a:r>
            <a:r>
              <a:rPr lang="en-US" dirty="0" err="1"/>
              <a:t>GoF</a:t>
            </a:r>
            <a:r>
              <a:rPr lang="en-US" dirty="0"/>
              <a:t> </a:t>
            </a:r>
            <a:r>
              <a:rPr lang="ru-RU" dirty="0"/>
              <a:t>«Фасад» и «Шаблонный метод»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779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Объект-тип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Необходимо иметь возможность гибко добавлять и убирать множество различных типов игровых объектов и моделировать их с помощью стандартных средств ООП, таких как иерархия, может быть накладно.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Сделать более гибким создание новых "классов" с помощью создания класса, каждый экземпляр которого может представлять собой другой тип объекта.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Заменяем наследование композицией и делегируем классово-специфичные функции объекту-типу. </a:t>
            </a:r>
          </a:p>
          <a:p>
            <a:pPr lvl="1"/>
            <a:r>
              <a:rPr lang="ru-RU" dirty="0"/>
              <a:t>Вариации на тему шаблонов </a:t>
            </a:r>
            <a:r>
              <a:rPr lang="en-US" dirty="0" err="1"/>
              <a:t>GoF</a:t>
            </a:r>
            <a:r>
              <a:rPr lang="en-US" dirty="0"/>
              <a:t> </a:t>
            </a:r>
            <a:r>
              <a:rPr lang="ru-RU" dirty="0"/>
              <a:t>Прототип, Приспособленец (</a:t>
            </a:r>
            <a:r>
              <a:rPr lang="en-US" dirty="0"/>
              <a:t>Flyweight)</a:t>
            </a:r>
            <a:r>
              <a:rPr lang="ru-RU" dirty="0"/>
              <a:t>и Состояние. </a:t>
            </a:r>
          </a:p>
          <a:p>
            <a:pPr lvl="2"/>
            <a:r>
              <a:rPr lang="ru-RU" dirty="0"/>
              <a:t>Сложный вариант, надо иметь веские причины</a:t>
            </a:r>
          </a:p>
        </p:txBody>
      </p:sp>
    </p:spTree>
    <p:extLst>
      <p:ext uri="{BB962C8B-B14F-4D97-AF65-F5344CB8AC3E}">
        <p14:creationId xmlns:p14="http://schemas.microsoft.com/office/powerpoint/2010/main" val="1839396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9530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С ростом сложности моделей объектов игрового мира растет сложность их реализации.  В итоге можно прийти к тому, что множество аспектов поведения реализуется (игровую логику, физику, </a:t>
            </a:r>
            <a:r>
              <a:rPr lang="ru-RU" dirty="0" err="1"/>
              <a:t>отрисовку</a:t>
            </a:r>
            <a:r>
              <a:rPr lang="ru-RU" dirty="0"/>
              <a:t>, озвучку, управление и </a:t>
            </a:r>
            <a:r>
              <a:rPr lang="ru-RU" dirty="0" err="1"/>
              <a:t>т.п</a:t>
            </a:r>
            <a:r>
              <a:rPr lang="ru-RU" dirty="0"/>
              <a:t>) в одном классе модели, превращая его в чрезмерно большой и неуправляемый код.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Позволяет одной сущности охватывать несколько областей, не связывая их между собой.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Единая </a:t>
            </a:r>
            <a:r>
              <a:rPr lang="ru-RU" b="1" dirty="0"/>
              <a:t>сущность охватывает множество областей</a:t>
            </a:r>
            <a:r>
              <a:rPr lang="ru-RU" dirty="0"/>
              <a:t>. Для сохранения изолированности областей, код для каждой помещается в свой собственный </a:t>
            </a:r>
            <a:r>
              <a:rPr lang="ru-RU" b="1" dirty="0"/>
              <a:t>класс компонент</a:t>
            </a:r>
            <a:r>
              <a:rPr lang="ru-RU" dirty="0"/>
              <a:t>. Сущность упрощается до простого </a:t>
            </a:r>
            <a:r>
              <a:rPr lang="ru-RU" b="1" dirty="0"/>
              <a:t>контейнера компонентов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71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 событий и</a:t>
            </a:r>
            <a:r>
              <a:rPr lang="ru-RU" b="1" dirty="0"/>
              <a:t> </a:t>
            </a:r>
            <a:r>
              <a:rPr lang="ru-RU" dirty="0"/>
              <a:t>Поиск службы </a:t>
            </a:r>
            <a:r>
              <a:rPr lang="en-US" dirty="0"/>
              <a:t>(Service Locator)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Применение в </a:t>
            </a:r>
            <a:r>
              <a:rPr lang="ru-RU" dirty="0" err="1"/>
              <a:t>игростроении</a:t>
            </a:r>
            <a:r>
              <a:rPr lang="ru-RU" dirty="0"/>
              <a:t> рассмотренных ранее архитектурных шаблонов (внутри игрового процесса)</a:t>
            </a:r>
          </a:p>
          <a:p>
            <a:pPr lvl="1"/>
            <a:r>
              <a:rPr lang="ru-RU" dirty="0"/>
              <a:t>Очередь событий – </a:t>
            </a:r>
            <a:r>
              <a:rPr lang="en-US" dirty="0"/>
              <a:t>Publisher-Subscriber</a:t>
            </a:r>
            <a:endParaRPr lang="ru-RU" dirty="0"/>
          </a:p>
          <a:p>
            <a:pPr lvl="2"/>
            <a:r>
              <a:rPr lang="ru-RU" dirty="0"/>
              <a:t>Так как игровой цикл живет не в реальном времени, ввод пользователя не получается обрабатывать сразу, а приходится буферизировать в очереди сообщений</a:t>
            </a:r>
          </a:p>
          <a:p>
            <a:pPr lvl="2"/>
            <a:r>
              <a:rPr lang="ru-RU" dirty="0"/>
              <a:t>Событийно-ориентированная архитектура общения объектов внутри игрового мира.</a:t>
            </a:r>
          </a:p>
          <a:p>
            <a:pPr lvl="1"/>
            <a:r>
              <a:rPr lang="ru-RU" dirty="0"/>
              <a:t>Поиск службы – Брокер </a:t>
            </a:r>
          </a:p>
          <a:p>
            <a:pPr lvl="2"/>
            <a:r>
              <a:rPr lang="ru-RU" dirty="0"/>
              <a:t>Обеспечивает глобальную точку доступа к службе без привязки пользователя к конкретному классу, который ее реализует.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5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применение </a:t>
            </a:r>
            <a:r>
              <a:rPr lang="en-US" dirty="0"/>
              <a:t>MVC/MVVM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MVC </a:t>
            </a:r>
            <a:endParaRPr lang="ru-RU" dirty="0"/>
          </a:p>
          <a:p>
            <a:pPr lvl="1"/>
            <a:r>
              <a:rPr lang="ru-RU" dirty="0"/>
              <a:t>Начинался в эру десктопов (</a:t>
            </a:r>
            <a:r>
              <a:rPr lang="en-US" dirty="0"/>
              <a:t>Smalltalk)</a:t>
            </a:r>
            <a:r>
              <a:rPr lang="ru-RU" dirty="0"/>
              <a:t>, особой популярности не получил из-за трудности стыковки с имевшимися фреймворками/библиотеками виджетов</a:t>
            </a:r>
          </a:p>
          <a:p>
            <a:pPr lvl="1"/>
            <a:r>
              <a:rPr lang="ru-RU" dirty="0"/>
              <a:t>«Выстрелил» в 2000х годах в привязке к Вебу – где эта архитектура очень красиво легла на </a:t>
            </a:r>
            <a:r>
              <a:rPr lang="en-US" dirty="0"/>
              <a:t>HTTP-</a:t>
            </a:r>
            <a:r>
              <a:rPr lang="ru-RU" dirty="0"/>
              <a:t>протокол (</a:t>
            </a:r>
            <a:r>
              <a:rPr lang="en-US" dirty="0"/>
              <a:t>stateless)</a:t>
            </a:r>
            <a:endParaRPr lang="ru-RU" dirty="0"/>
          </a:p>
          <a:p>
            <a:r>
              <a:rPr lang="en-US" dirty="0"/>
              <a:t>MVVM</a:t>
            </a:r>
          </a:p>
          <a:p>
            <a:pPr lvl="1"/>
            <a:r>
              <a:rPr lang="ru-RU" dirty="0"/>
              <a:t>Начинался в десктопе, и продолжает там существовать</a:t>
            </a:r>
            <a:r>
              <a:rPr lang="en-US" dirty="0"/>
              <a:t> (WPF)</a:t>
            </a:r>
            <a:endParaRPr lang="ru-RU" dirty="0"/>
          </a:p>
          <a:p>
            <a:pPr lvl="1"/>
            <a:r>
              <a:rPr lang="ru-RU" dirty="0"/>
              <a:t>Получил «второе дыхание» в 2010х в привязке к сложным веб-приложениям с развитой логикой на клиентской стороне (</a:t>
            </a:r>
            <a:r>
              <a:rPr lang="en-US" dirty="0"/>
              <a:t>SPA, Single-Page Applications)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547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Локальность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В некоторых задачах критично обеспечить максимальную производительность игрового мира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Ускорение доступа к памяти с помощью более удобного для кэширования процессором размещения данных.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Современные процессоры </a:t>
            </a:r>
            <a:r>
              <a:rPr lang="ru-RU" b="1" dirty="0"/>
              <a:t>обладают кэшем для ускорения доступа к памяти</a:t>
            </a:r>
            <a:r>
              <a:rPr lang="ru-RU" dirty="0"/>
              <a:t>. Доступ к памяти, </a:t>
            </a:r>
            <a:r>
              <a:rPr lang="ru-RU" b="1" dirty="0"/>
              <a:t>находящейся рядом с той, к которой мы только что обращались - значительно быстрее</a:t>
            </a:r>
            <a:r>
              <a:rPr lang="ru-RU" dirty="0"/>
              <a:t>. Используйте это свойство для ускорения работы с помощью </a:t>
            </a:r>
            <a:r>
              <a:rPr lang="ru-RU" b="1" dirty="0"/>
              <a:t>увеличения локальности данных</a:t>
            </a:r>
            <a:r>
              <a:rPr lang="ru-RU" dirty="0"/>
              <a:t> - размещение данных в памяти </a:t>
            </a:r>
            <a:r>
              <a:rPr lang="ru-RU" b="1" dirty="0"/>
              <a:t>последовательно, в порядке их обработки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712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 изменений («грязный флаг», </a:t>
            </a:r>
            <a:r>
              <a:rPr lang="en-US" dirty="0"/>
              <a:t>Dirty flag)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Объекты в игровом мире связаны в иерархию – одни первичны, другие вторичны, что означает, что изменение первых вызывает изменение вторых.</a:t>
            </a:r>
            <a:endParaRPr lang="en-US" dirty="0"/>
          </a:p>
          <a:p>
            <a:pPr lvl="1"/>
            <a:r>
              <a:rPr lang="ru-RU" dirty="0"/>
              <a:t>Набор первичных данных изменяется со временем. Набор вторичных данных вычисляется на основе первичных с помощью ресурсоемкого процесса. 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Избегать ненужной работы откладывая ее до тех пор, пока не потребуется результат.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"Грязный" флаг отслеживает </a:t>
            </a:r>
            <a:r>
              <a:rPr lang="ru-RU" dirty="0" err="1"/>
              <a:t>рассинхронизацию</a:t>
            </a:r>
            <a:r>
              <a:rPr lang="ru-RU" dirty="0"/>
              <a:t> вторичных данных с первичными. Он устанавливается у вторичных данных тогда, когда первичные данные изменяются. Если флаг установлен, когда нам понадобились вторичные данные, они вычисляются и флаг снимается. В противном случае используются уже вычисленные вторичные данные.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936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Пул объектов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Создание и удаление большого количества однотипных объектов требует времени и фрагментирует память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Улучшение производительности и эффективности использования памяти за счет повторного использования объектов из фиксированного пула, вместо их индивидуального выделения и освобождения.</a:t>
            </a:r>
          </a:p>
          <a:p>
            <a:r>
              <a:rPr lang="ru-RU" dirty="0"/>
              <a:t>Решение</a:t>
            </a:r>
          </a:p>
          <a:p>
            <a:pPr lvl="1"/>
            <a:r>
              <a:rPr lang="ru-RU" dirty="0"/>
              <a:t>Определим класс </a:t>
            </a:r>
            <a:r>
              <a:rPr lang="ru-RU" b="1" dirty="0"/>
              <a:t>пула</a:t>
            </a:r>
            <a:r>
              <a:rPr lang="ru-RU" dirty="0"/>
              <a:t>, содержащего коллекцию </a:t>
            </a:r>
            <a:r>
              <a:rPr lang="ru-RU" b="1" dirty="0"/>
              <a:t>многоразовых объектов</a:t>
            </a:r>
            <a:r>
              <a:rPr lang="ru-RU" dirty="0"/>
              <a:t>. Каждый объект поддерживает </a:t>
            </a:r>
            <a:r>
              <a:rPr lang="ru-RU" b="1" dirty="0"/>
              <a:t>запрос "используется" </a:t>
            </a:r>
            <a:r>
              <a:rPr lang="ru-RU" dirty="0"/>
              <a:t>(отличие от </a:t>
            </a:r>
            <a:r>
              <a:rPr lang="en-US" dirty="0" err="1"/>
              <a:t>GoF</a:t>
            </a:r>
            <a:r>
              <a:rPr lang="en-US" dirty="0"/>
              <a:t> </a:t>
            </a:r>
            <a:r>
              <a:rPr lang="ru-RU" dirty="0"/>
              <a:t>Приспособленца!), означающий что он сейчас "жив". Когда пул инициализируется, он сразу создает всю коллекцию объектов (обычно выделяя один последовательный участок памяти) и инициализирует их всех состоянием " не используется".</a:t>
            </a:r>
            <a:endParaRPr lang="en-US" dirty="0"/>
          </a:p>
          <a:p>
            <a:pPr lvl="1"/>
            <a:r>
              <a:rPr lang="ru-RU" dirty="0"/>
              <a:t>Когда вам понадобится новый объект, вы запрашиваете его у пула. Он ищет доступный объект, инициализирует его значением "используется" и возвращает. Когда объект больше не нужен, он снова возвращается в состояние "не используется". Таким образом, объекты можно свободно создавать и удалять без необходимости выделять память или другие ресурсы.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27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Пространственное разбиение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Перебор и </a:t>
            </a:r>
            <a:r>
              <a:rPr lang="ru-RU" dirty="0" err="1"/>
              <a:t>отрисовка</a:t>
            </a:r>
            <a:r>
              <a:rPr lang="ru-RU" dirty="0"/>
              <a:t> всех объектов может быть чрезмерно ресурсоемкой. Необходимо найти и </a:t>
            </a:r>
            <a:r>
              <a:rPr lang="ru-RU" dirty="0" err="1"/>
              <a:t>отрисовать</a:t>
            </a:r>
            <a:r>
              <a:rPr lang="ru-RU" dirty="0"/>
              <a:t> только те объекты, которые необходимо. </a:t>
            </a:r>
          </a:p>
          <a:p>
            <a:r>
              <a:rPr lang="ru-RU" dirty="0"/>
              <a:t>Задача</a:t>
            </a:r>
          </a:p>
          <a:p>
            <a:pPr lvl="1"/>
            <a:r>
              <a:rPr lang="ru-RU" dirty="0"/>
              <a:t>Эффективный поиск находящихся рядом объектов с помощью сохранения их в структуре данных с организацией на основе их местоположения.</a:t>
            </a:r>
          </a:p>
          <a:p>
            <a:r>
              <a:rPr lang="ru-RU" dirty="0"/>
              <a:t>Решение</a:t>
            </a:r>
            <a:endParaRPr lang="en-US" dirty="0"/>
          </a:p>
          <a:p>
            <a:pPr lvl="1"/>
            <a:r>
              <a:rPr lang="ru-RU" dirty="0"/>
              <a:t>Есть набор </a:t>
            </a:r>
            <a:r>
              <a:rPr lang="ru-RU" b="1" dirty="0"/>
              <a:t>объектов</a:t>
            </a:r>
            <a:r>
              <a:rPr lang="ru-RU" dirty="0"/>
              <a:t>, каждый из которых обладает </a:t>
            </a:r>
            <a:r>
              <a:rPr lang="ru-RU" b="1" dirty="0"/>
              <a:t>позицией в пространстве</a:t>
            </a:r>
            <a:r>
              <a:rPr lang="ru-RU" dirty="0"/>
              <a:t>. Объекты хранятся в </a:t>
            </a:r>
            <a:r>
              <a:rPr lang="ru-RU" b="1" dirty="0"/>
              <a:t>пространственной структуре данных</a:t>
            </a:r>
            <a:r>
              <a:rPr lang="ru-RU" dirty="0"/>
              <a:t>, организованной на основе их позиций. Эта структура данных позволяет вам </a:t>
            </a:r>
            <a:r>
              <a:rPr lang="ru-RU" b="1" dirty="0"/>
              <a:t>эффективно запрашивать объекты, находящиеся возле указанной позиции</a:t>
            </a:r>
            <a:r>
              <a:rPr lang="ru-RU" dirty="0"/>
              <a:t>. Когда позиция объекта изменяется, </a:t>
            </a:r>
            <a:r>
              <a:rPr lang="ru-RU" b="1" dirty="0"/>
              <a:t>позиционная структура данных обновляется</a:t>
            </a:r>
            <a:r>
              <a:rPr lang="ru-RU" dirty="0"/>
              <a:t> и поиск можно продолжать.</a:t>
            </a:r>
            <a:endParaRPr lang="en-US" dirty="0"/>
          </a:p>
          <a:p>
            <a:pPr lvl="1"/>
            <a:r>
              <a:rPr lang="ru-RU" dirty="0"/>
              <a:t>Внутренняя индексация объектов.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18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C0B85-E9FF-48EA-99C1-E0F6F5A1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трехуровневая архитектура - резюме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AB306-5797-4A24-82D2-C7323345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Модель предметной области, состоящая из набора сущностей (</a:t>
            </a:r>
            <a:r>
              <a:rPr lang="en-US" dirty="0"/>
              <a:t>DTO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хранящихся в контейнерах в памяти – проходит через все слои.</a:t>
            </a:r>
          </a:p>
          <a:p>
            <a:pPr lvl="1"/>
            <a:r>
              <a:rPr lang="ru-RU" dirty="0"/>
              <a:t>Слой представления – реализует интерфейс системы, позволяет пользователю (человеку или другой системе) получать информацию о состоянии модели и отдавать команды на модификацию этого состояния контроллерам бизнес-логики.</a:t>
            </a:r>
          </a:p>
          <a:p>
            <a:pPr lvl="1"/>
            <a:r>
              <a:rPr lang="ru-RU" dirty="0"/>
              <a:t>Слой бизнес-логики – содержит контроллеры, по команде от слоя представления модифицирующие состояние модели.</a:t>
            </a:r>
            <a:endParaRPr lang="en-US" dirty="0"/>
          </a:p>
          <a:p>
            <a:pPr lvl="1"/>
            <a:r>
              <a:rPr lang="ru-RU" dirty="0"/>
              <a:t>Слой логики доступа к данным – обеспечивает </a:t>
            </a:r>
            <a:r>
              <a:rPr lang="ru-RU" dirty="0" err="1"/>
              <a:t>персистентность</a:t>
            </a:r>
            <a:r>
              <a:rPr lang="ru-RU" dirty="0"/>
              <a:t> сущностей (загрузку/сохранение в постоянное хранилище)	</a:t>
            </a:r>
          </a:p>
        </p:txBody>
      </p:sp>
    </p:spTree>
    <p:extLst>
      <p:ext uri="{BB962C8B-B14F-4D97-AF65-F5344CB8AC3E}">
        <p14:creationId xmlns:p14="http://schemas.microsoft.com/office/powerpoint/2010/main" val="25256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C0B85-E9FF-48EA-99C1-E0F6F5A1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трехуровневая архитектура - сценарий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AB306-5797-4A24-82D2-C7323345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Классическая архитектура подразумевает работу с сущностью как единым целым в </a:t>
            </a:r>
            <a:r>
              <a:rPr lang="en-US" dirty="0"/>
              <a:t>CRUD-</a:t>
            </a:r>
            <a:r>
              <a:rPr lang="ru-RU" dirty="0"/>
              <a:t>стиле</a:t>
            </a:r>
          </a:p>
          <a:p>
            <a:r>
              <a:rPr lang="ru-RU" dirty="0"/>
              <a:t>Типовой сценарий от лица слоя бизнес-логики:</a:t>
            </a:r>
          </a:p>
          <a:p>
            <a:pPr lvl="1"/>
            <a:r>
              <a:rPr lang="ru-RU" dirty="0"/>
              <a:t>Получить от пользователя через слой представления команду на загрузку сущности</a:t>
            </a:r>
          </a:p>
          <a:p>
            <a:pPr lvl="1"/>
            <a:r>
              <a:rPr lang="ru-RU" dirty="0"/>
              <a:t>Найди и загрузить ее из базы через слой доступа к данным</a:t>
            </a:r>
          </a:p>
          <a:p>
            <a:pPr lvl="1"/>
            <a:r>
              <a:rPr lang="ru-RU" dirty="0"/>
              <a:t>Поместить ее во временное хранилище в  модели (контейнер </a:t>
            </a:r>
            <a:r>
              <a:rPr lang="en-US" dirty="0"/>
              <a:t>c DTO)</a:t>
            </a:r>
            <a:endParaRPr lang="ru-RU" dirty="0"/>
          </a:p>
          <a:p>
            <a:pPr lvl="1"/>
            <a:r>
              <a:rPr lang="ru-RU" dirty="0"/>
              <a:t>Передать на слой представления для выдачи пользователю («отрисовки»)</a:t>
            </a:r>
          </a:p>
          <a:p>
            <a:pPr lvl="1"/>
            <a:r>
              <a:rPr lang="ru-RU" dirty="0"/>
              <a:t>Получить от пользователя через слой представления новые (отредактированные) данные сущности, изменить модель в соответствии с ними</a:t>
            </a:r>
          </a:p>
          <a:p>
            <a:pPr lvl="1"/>
            <a:r>
              <a:rPr lang="ru-RU" dirty="0"/>
              <a:t>Получить от пользователя через слой представления команду сохранения изменений в постоянном хранилище</a:t>
            </a:r>
          </a:p>
          <a:p>
            <a:pPr lvl="1"/>
            <a:r>
              <a:rPr lang="ru-RU" dirty="0"/>
              <a:t>Передать измененную сущность слою доступа к данным для сохранения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92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A21EE-00A9-405B-83CA-8AE5FC1D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86" y="0"/>
            <a:ext cx="7886700" cy="1325563"/>
          </a:xfrm>
        </p:spPr>
        <p:txBody>
          <a:bodyPr/>
          <a:lstStyle/>
          <a:p>
            <a:r>
              <a:rPr lang="ru-RU" dirty="0"/>
              <a:t>Развитие слоистой архитектуры</a:t>
            </a: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2C10A0D-A0A9-4A60-84FC-A5FCDBF568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3" y="1718352"/>
            <a:ext cx="1381824" cy="42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5B27B8B6-3082-491B-9A1F-638AEC33C981}"/>
              </a:ext>
            </a:extLst>
          </p:cNvPr>
          <p:cNvSpPr txBox="1">
            <a:spLocks/>
          </p:cNvSpPr>
          <p:nvPr/>
        </p:nvSpPr>
        <p:spPr>
          <a:xfrm>
            <a:off x="2378278" y="1216404"/>
            <a:ext cx="4454555" cy="5641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Данная архитектура </a:t>
            </a:r>
            <a:r>
              <a:rPr lang="ru-RU" b="1" dirty="0" err="1"/>
              <a:t>датацентрична</a:t>
            </a:r>
            <a:endParaRPr lang="ru-RU" b="1" dirty="0"/>
          </a:p>
          <a:p>
            <a:pPr lvl="1"/>
            <a:r>
              <a:rPr lang="ru-RU" dirty="0"/>
              <a:t>В основе – единое хранилище данных</a:t>
            </a:r>
          </a:p>
          <a:p>
            <a:pPr lvl="1"/>
            <a:r>
              <a:rPr lang="ru-RU" dirty="0"/>
              <a:t>Все слои зависят от структуры данных </a:t>
            </a:r>
          </a:p>
          <a:p>
            <a:pPr lvl="1"/>
            <a:r>
              <a:rPr lang="ru-RU" dirty="0"/>
              <a:t>Наследие ранней </a:t>
            </a:r>
            <a:r>
              <a:rPr lang="ru-RU" b="1" dirty="0"/>
              <a:t>клиент-серверной</a:t>
            </a:r>
            <a:r>
              <a:rPr lang="ru-RU" dirty="0"/>
              <a:t> архитектуры, где сервер БД, зачастую, был единственной точкой объединения системы («толстые клиенты»)</a:t>
            </a:r>
          </a:p>
          <a:p>
            <a:r>
              <a:rPr lang="ru-RU" dirty="0"/>
              <a:t>Для современных систем более характерен </a:t>
            </a:r>
            <a:r>
              <a:rPr lang="ru-RU" b="1" dirty="0" err="1"/>
              <a:t>доменоцентричный</a:t>
            </a:r>
            <a:r>
              <a:rPr lang="ru-RU" b="1" dirty="0"/>
              <a:t> </a:t>
            </a:r>
            <a:r>
              <a:rPr lang="ru-RU" dirty="0"/>
              <a:t>подход</a:t>
            </a:r>
          </a:p>
          <a:p>
            <a:pPr lvl="1"/>
            <a:r>
              <a:rPr lang="ru-RU" dirty="0"/>
              <a:t>В основе – доменная модель (модель предметной области).</a:t>
            </a:r>
          </a:p>
          <a:p>
            <a:pPr lvl="1"/>
            <a:r>
              <a:rPr lang="ru-RU" dirty="0"/>
              <a:t>Все слои зависят от модели, в т.ч. хранение данных – такой же обслуживающий процесс как и их визуализация. </a:t>
            </a:r>
          </a:p>
          <a:p>
            <a:pPr lvl="1"/>
            <a:r>
              <a:rPr lang="ru-RU" dirty="0"/>
              <a:t>Характерная черта </a:t>
            </a:r>
            <a:r>
              <a:rPr lang="ru-RU" b="1" dirty="0" err="1"/>
              <a:t>микросервисной</a:t>
            </a:r>
            <a:r>
              <a:rPr lang="ru-RU" dirty="0"/>
              <a:t> архитектуры – отдельные хранилища для каждого </a:t>
            </a:r>
            <a:r>
              <a:rPr lang="ru-RU" dirty="0" err="1"/>
              <a:t>микросервиса</a:t>
            </a:r>
            <a:r>
              <a:rPr lang="ru-RU" dirty="0"/>
              <a:t>.</a:t>
            </a:r>
          </a:p>
          <a:p>
            <a:r>
              <a:rPr lang="ru-RU" dirty="0"/>
              <a:t>Принцип инверсии зависимостей </a:t>
            </a:r>
            <a:r>
              <a:rPr lang="en-US" dirty="0"/>
              <a:t>SOLID</a:t>
            </a:r>
          </a:p>
          <a:p>
            <a:pPr lvl="1"/>
            <a:r>
              <a:rPr lang="ru-RU" dirty="0"/>
              <a:t>Абстракции не должны зависеть от деталей. Детали должны зависеть от абстракций</a:t>
            </a: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76280DC6-D70F-41EF-B074-501CDA239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13" y="1718351"/>
            <a:ext cx="1381824" cy="42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375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1680</TotalTime>
  <Words>4526</Words>
  <Application>Microsoft Office PowerPoint</Application>
  <PresentationFormat>Экран (4:3)</PresentationFormat>
  <Paragraphs>556</Paragraphs>
  <Slides>63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9" baseType="lpstr">
      <vt:lpstr>-apple-system</vt:lpstr>
      <vt:lpstr>Arial</vt:lpstr>
      <vt:lpstr>Calibri</vt:lpstr>
      <vt:lpstr>Calibri Light</vt:lpstr>
      <vt:lpstr>Wingdings</vt:lpstr>
      <vt:lpstr>Тема Office</vt:lpstr>
      <vt:lpstr>На предыдущих лекциях</vt:lpstr>
      <vt:lpstr>MVVM – (Model-View-ViewModel)  Модель-Преставление-МодельПредставления</vt:lpstr>
      <vt:lpstr>MVVM</vt:lpstr>
      <vt:lpstr>Представление WPF (MVVM)</vt:lpstr>
      <vt:lpstr>Модель представления WPF</vt:lpstr>
      <vt:lpstr>Практическое применение MVC/MVVM</vt:lpstr>
      <vt:lpstr>Классическая трехуровневая архитектура - резюме</vt:lpstr>
      <vt:lpstr>Классическая трехуровневая архитектура - сценарий</vt:lpstr>
      <vt:lpstr>Развитие слоистой архитектуры</vt:lpstr>
      <vt:lpstr>Луковая архитектура</vt:lpstr>
      <vt:lpstr>Разновидности</vt:lpstr>
      <vt:lpstr>Плюсы и минусы доменного подхода (DDD и т.д.)</vt:lpstr>
      <vt:lpstr>CQRS (Command and Query Responsibility Segregation)</vt:lpstr>
      <vt:lpstr>CQRS (Command and Query Responsibility Segregation)</vt:lpstr>
      <vt:lpstr>Разделение ответственностей</vt:lpstr>
      <vt:lpstr>Классика vs CQRS</vt:lpstr>
      <vt:lpstr>CQRS с раздельными хранилищами</vt:lpstr>
      <vt:lpstr>Разница между CRUD и CQRS на примере</vt:lpstr>
      <vt:lpstr>Проблема счетчика лайков</vt:lpstr>
      <vt:lpstr>Изобретаем Event Sourcing</vt:lpstr>
      <vt:lpstr>CQRS и Event Sourcing</vt:lpstr>
      <vt:lpstr>Масштабирование</vt:lpstr>
      <vt:lpstr>Пример: Масштабирование веб-приложения</vt:lpstr>
      <vt:lpstr>Пример: Масштабирование веб-приложения «в лоб»</vt:lpstr>
      <vt:lpstr>Пример: Масштабирование веб-приложения «в лоб»</vt:lpstr>
      <vt:lpstr>Пример: Масштабирование веб-приложения «в лоб»</vt:lpstr>
      <vt:lpstr>Куб масштабируемости</vt:lpstr>
      <vt:lpstr>Масштабирование веб-приложения с партиционированием данных</vt:lpstr>
      <vt:lpstr>Масштабирование веб-приложения с партиционированием данных</vt:lpstr>
      <vt:lpstr>Пример: Масштабирование веб-приложения</vt:lpstr>
      <vt:lpstr>Пример: Масштабирование веб-приложения – распределенные вычисления</vt:lpstr>
      <vt:lpstr>Пример: Масштабирование веб-приложения – объединяем идеи</vt:lpstr>
      <vt:lpstr>Пример: Масштабирование веб-приложения – микросервисы</vt:lpstr>
      <vt:lpstr>Микросервисная архитектура</vt:lpstr>
      <vt:lpstr>Монолит vs Микросервисы</vt:lpstr>
      <vt:lpstr>Организация вокруг структуры команды</vt:lpstr>
      <vt:lpstr>Организация вокруг потребностей бизнеса</vt:lpstr>
      <vt:lpstr>Микросервисы vs SOA</vt:lpstr>
      <vt:lpstr>Рабочая среда. DevOps</vt:lpstr>
      <vt:lpstr>Характеристики микросервисов (подведение итогов)</vt:lpstr>
      <vt:lpstr>Плюсы и минусы микросервисов</vt:lpstr>
      <vt:lpstr>Эпилог</vt:lpstr>
      <vt:lpstr>Шаблоны в игростроении По книге Robert Nystrom “Game Programming Patterns” </vt:lpstr>
      <vt:lpstr>Игровой цикл</vt:lpstr>
      <vt:lpstr>Игровой цикл</vt:lpstr>
      <vt:lpstr>Игровой цикл</vt:lpstr>
      <vt:lpstr>Игровой цикл</vt:lpstr>
      <vt:lpstr>Игровой цикл</vt:lpstr>
      <vt:lpstr>Игровой цикл</vt:lpstr>
      <vt:lpstr>Метод обновления</vt:lpstr>
      <vt:lpstr>Метод обновления</vt:lpstr>
      <vt:lpstr>Метод обновления</vt:lpstr>
      <vt:lpstr>Метод обновления</vt:lpstr>
      <vt:lpstr>Двойная буферизация </vt:lpstr>
      <vt:lpstr>Байткод</vt:lpstr>
      <vt:lpstr>Подкласс-песочница </vt:lpstr>
      <vt:lpstr>Объект-тип </vt:lpstr>
      <vt:lpstr>Компонент</vt:lpstr>
      <vt:lpstr>Очередь событий и Поиск службы (Service Locator)</vt:lpstr>
      <vt:lpstr>Локальность данных</vt:lpstr>
      <vt:lpstr>Флаг изменений («грязный флаг», Dirty flag)</vt:lpstr>
      <vt:lpstr>Пул объектов </vt:lpstr>
      <vt:lpstr>Пространственное разбиение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Vsevolod Pelipas</dc:creator>
  <cp:lastModifiedBy>Vsevolod Pelipas</cp:lastModifiedBy>
  <cp:revision>247</cp:revision>
  <dcterms:created xsi:type="dcterms:W3CDTF">2018-04-17T13:47:01Z</dcterms:created>
  <dcterms:modified xsi:type="dcterms:W3CDTF">2019-04-24T14:14:18Z</dcterms:modified>
</cp:coreProperties>
</file>