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18" r:id="rId3"/>
    <p:sldId id="323" r:id="rId4"/>
    <p:sldId id="319" r:id="rId5"/>
    <p:sldId id="320" r:id="rId6"/>
    <p:sldId id="321" r:id="rId7"/>
    <p:sldId id="322" r:id="rId8"/>
    <p:sldId id="326" r:id="rId9"/>
    <p:sldId id="325" r:id="rId10"/>
    <p:sldId id="327" r:id="rId11"/>
    <p:sldId id="32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8" r:id="rId20"/>
    <p:sldId id="349" r:id="rId21"/>
    <p:sldId id="350" r:id="rId22"/>
    <p:sldId id="351" r:id="rId23"/>
    <p:sldId id="353" r:id="rId24"/>
    <p:sldId id="355" r:id="rId25"/>
    <p:sldId id="356" r:id="rId26"/>
    <p:sldId id="345" r:id="rId27"/>
    <p:sldId id="347" r:id="rId28"/>
    <p:sldId id="357" r:id="rId29"/>
    <p:sldId id="324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2795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 в </a:t>
            </a:r>
            <a:r>
              <a:rPr lang="ru-RU" dirty="0" err="1"/>
              <a:t>игростроении</a:t>
            </a:r>
            <a:br>
              <a:rPr lang="ru-RU" dirty="0"/>
            </a:br>
            <a:r>
              <a:rPr lang="ru-RU" sz="2700" i="1" dirty="0"/>
              <a:t>По книге </a:t>
            </a:r>
            <a:r>
              <a:rPr lang="en-US" sz="2700" i="1" dirty="0"/>
              <a:t>Robert Nystrom “Game Programming Patterns”</a:t>
            </a:r>
            <a:br>
              <a:rPr lang="ru-RU" sz="2700" i="1" dirty="0"/>
            </a:br>
            <a:endParaRPr lang="en-US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82896"/>
          </a:xfrm>
        </p:spPr>
        <p:txBody>
          <a:bodyPr numCol="2">
            <a:normAutofit fontScale="70000" lnSpcReduction="20000"/>
          </a:bodyPr>
          <a:lstStyle/>
          <a:p>
            <a:pPr fontAlgn="base"/>
            <a:r>
              <a:rPr lang="ru-RU" dirty="0">
                <a:solidFill>
                  <a:srgbClr val="282828"/>
                </a:solidFill>
                <a:latin typeface="Source Sans Pro" panose="020B0503030403020204" pitchFamily="34" charset="0"/>
              </a:rPr>
              <a:t>Шаблоны проектирования</a:t>
            </a:r>
          </a:p>
          <a:p>
            <a:pPr lvl="1" fontAlgn="base"/>
            <a:r>
              <a:rPr lang="ru-RU" dirty="0">
                <a:solidFill>
                  <a:srgbClr val="282828"/>
                </a:solidFill>
                <a:latin typeface="inherit"/>
              </a:rPr>
              <a:t>Команда (</a:t>
            </a:r>
            <a:r>
              <a:rPr lang="en-US" dirty="0">
                <a:solidFill>
                  <a:srgbClr val="282828"/>
                </a:solidFill>
                <a:latin typeface="inherit"/>
              </a:rPr>
              <a:t>Command)</a:t>
            </a:r>
          </a:p>
          <a:p>
            <a:pPr lvl="1" fontAlgn="base"/>
            <a:r>
              <a:rPr lang="ru-RU" dirty="0">
                <a:solidFill>
                  <a:srgbClr val="282828"/>
                </a:solidFill>
                <a:latin typeface="inherit"/>
              </a:rPr>
              <a:t>Приспособленец (</a:t>
            </a:r>
            <a:r>
              <a:rPr lang="en-US" dirty="0">
                <a:solidFill>
                  <a:srgbClr val="282828"/>
                </a:solidFill>
                <a:latin typeface="inherit"/>
              </a:rPr>
              <a:t>Flyweight)</a:t>
            </a:r>
          </a:p>
          <a:p>
            <a:pPr lvl="1" fontAlgn="base"/>
            <a:r>
              <a:rPr lang="ru-RU" dirty="0">
                <a:solidFill>
                  <a:srgbClr val="282828"/>
                </a:solidFill>
                <a:latin typeface="inherit"/>
              </a:rPr>
              <a:t>Наблюдатель (</a:t>
            </a:r>
            <a:r>
              <a:rPr lang="en-US" dirty="0">
                <a:solidFill>
                  <a:srgbClr val="282828"/>
                </a:solidFill>
                <a:latin typeface="inherit"/>
              </a:rPr>
              <a:t>Observer)</a:t>
            </a:r>
          </a:p>
          <a:p>
            <a:pPr lvl="1" fontAlgn="base"/>
            <a:r>
              <a:rPr lang="ru-RU" dirty="0">
                <a:solidFill>
                  <a:srgbClr val="282828"/>
                </a:solidFill>
                <a:latin typeface="inherit"/>
              </a:rPr>
              <a:t>Прототип (</a:t>
            </a:r>
            <a:r>
              <a:rPr lang="en-US" dirty="0">
                <a:solidFill>
                  <a:srgbClr val="282828"/>
                </a:solidFill>
                <a:latin typeface="inherit"/>
              </a:rPr>
              <a:t>Prototype)</a:t>
            </a:r>
          </a:p>
          <a:p>
            <a:pPr lvl="1" fontAlgn="base"/>
            <a:r>
              <a:rPr lang="ru-RU" dirty="0" err="1">
                <a:solidFill>
                  <a:srgbClr val="282828"/>
                </a:solidFill>
                <a:latin typeface="inherit"/>
              </a:rPr>
              <a:t>Синглтон</a:t>
            </a:r>
            <a:r>
              <a:rPr lang="ru-RU" dirty="0">
                <a:solidFill>
                  <a:srgbClr val="282828"/>
                </a:solidFill>
                <a:latin typeface="inherit"/>
              </a:rPr>
              <a:t> (</a:t>
            </a:r>
            <a:r>
              <a:rPr lang="en-US" dirty="0">
                <a:solidFill>
                  <a:srgbClr val="282828"/>
                </a:solidFill>
                <a:latin typeface="inherit"/>
              </a:rPr>
              <a:t>Singleton)</a:t>
            </a:r>
          </a:p>
          <a:p>
            <a:pPr lvl="1" fontAlgn="base"/>
            <a:r>
              <a:rPr lang="ru-RU" dirty="0">
                <a:solidFill>
                  <a:srgbClr val="282828"/>
                </a:solidFill>
                <a:latin typeface="inherit"/>
              </a:rPr>
              <a:t>Состояние (</a:t>
            </a:r>
            <a:r>
              <a:rPr lang="en-US" dirty="0">
                <a:solidFill>
                  <a:srgbClr val="282828"/>
                </a:solidFill>
                <a:latin typeface="inherit"/>
              </a:rPr>
              <a:t>State)</a:t>
            </a:r>
          </a:p>
          <a:p>
            <a:r>
              <a:rPr lang="ru-RU" dirty="0"/>
              <a:t>Управляющие шаблоны</a:t>
            </a:r>
          </a:p>
          <a:p>
            <a:pPr lvl="1"/>
            <a:r>
              <a:rPr lang="ru-RU" dirty="0"/>
              <a:t>Игровой цикл(</a:t>
            </a:r>
            <a:r>
              <a:rPr lang="en-US" dirty="0"/>
              <a:t>Game Loop)</a:t>
            </a:r>
            <a:endParaRPr lang="ru-RU" dirty="0"/>
          </a:p>
          <a:p>
            <a:pPr lvl="1"/>
            <a:r>
              <a:rPr lang="ru-RU" dirty="0"/>
              <a:t>Методы обновления ( </a:t>
            </a:r>
            <a:r>
              <a:rPr lang="en-US" dirty="0"/>
              <a:t>Update Methods)</a:t>
            </a:r>
            <a:endParaRPr lang="ru-RU" dirty="0"/>
          </a:p>
          <a:p>
            <a:pPr lvl="1"/>
            <a:r>
              <a:rPr lang="ru-RU" dirty="0"/>
              <a:t>Двойная буферизация (</a:t>
            </a:r>
            <a:r>
              <a:rPr lang="en-US" dirty="0"/>
              <a:t>Double Buffering)</a:t>
            </a:r>
            <a:endParaRPr lang="ru-RU" dirty="0"/>
          </a:p>
          <a:p>
            <a:r>
              <a:rPr lang="ru-RU" dirty="0"/>
              <a:t>Поведенческие шаблоны</a:t>
            </a:r>
          </a:p>
          <a:p>
            <a:pPr lvl="1"/>
            <a:r>
              <a:rPr lang="ru-RU" dirty="0" err="1"/>
              <a:t>Байткод</a:t>
            </a:r>
            <a:r>
              <a:rPr lang="ru-RU" dirty="0"/>
              <a:t> (</a:t>
            </a:r>
            <a:r>
              <a:rPr lang="en-US" dirty="0"/>
              <a:t>Bytecode)</a:t>
            </a:r>
          </a:p>
          <a:p>
            <a:pPr lvl="1"/>
            <a:r>
              <a:rPr lang="ru-RU" dirty="0"/>
              <a:t>Подкласс песочница (</a:t>
            </a:r>
            <a:r>
              <a:rPr lang="en-US" dirty="0"/>
              <a:t>Subclass Sandbox)</a:t>
            </a:r>
          </a:p>
          <a:p>
            <a:pPr lvl="1"/>
            <a:r>
              <a:rPr lang="ru-RU" dirty="0"/>
              <a:t>Объект тип (</a:t>
            </a:r>
            <a:r>
              <a:rPr lang="en-US" dirty="0"/>
              <a:t>Type Object)</a:t>
            </a:r>
            <a:endParaRPr lang="ru-RU" dirty="0"/>
          </a:p>
          <a:p>
            <a:r>
              <a:rPr lang="ru-RU" dirty="0"/>
              <a:t>Шаблоны снижения связности (</a:t>
            </a:r>
            <a:r>
              <a:rPr lang="en-US" dirty="0"/>
              <a:t>Decoupling Patterns)</a:t>
            </a:r>
          </a:p>
          <a:p>
            <a:pPr lvl="1"/>
            <a:r>
              <a:rPr lang="ru-RU" dirty="0"/>
              <a:t>Компонент(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Очередь событий (</a:t>
            </a:r>
            <a:r>
              <a:rPr lang="en-US" dirty="0"/>
              <a:t>Event Queue)</a:t>
            </a:r>
          </a:p>
          <a:p>
            <a:pPr lvl="1"/>
            <a:r>
              <a:rPr lang="ru-RU" dirty="0"/>
              <a:t>Поиск службы (</a:t>
            </a:r>
            <a:r>
              <a:rPr lang="en-US" dirty="0"/>
              <a:t>Service Locator)</a:t>
            </a:r>
            <a:endParaRPr lang="ru-RU" dirty="0"/>
          </a:p>
          <a:p>
            <a:r>
              <a:rPr lang="ru-RU" dirty="0"/>
              <a:t>Шаблоны оптимизации</a:t>
            </a:r>
          </a:p>
          <a:p>
            <a:pPr lvl="1"/>
            <a:r>
              <a:rPr lang="ru-RU" dirty="0"/>
              <a:t>Локальность данных(</a:t>
            </a:r>
            <a:r>
              <a:rPr lang="en-US" dirty="0"/>
              <a:t>Data Locality)</a:t>
            </a:r>
          </a:p>
          <a:p>
            <a:pPr lvl="1"/>
            <a:r>
              <a:rPr lang="ru-RU" dirty="0"/>
              <a:t>Грязный флаг(</a:t>
            </a:r>
            <a:r>
              <a:rPr lang="en-US" dirty="0"/>
              <a:t>Dirty Flag)</a:t>
            </a:r>
          </a:p>
          <a:p>
            <a:pPr lvl="1"/>
            <a:r>
              <a:rPr lang="ru-RU" dirty="0"/>
              <a:t>Пул объектов(</a:t>
            </a:r>
            <a:r>
              <a:rPr lang="en-US" dirty="0"/>
              <a:t>Object Pool)</a:t>
            </a:r>
          </a:p>
          <a:p>
            <a:pPr lvl="1"/>
            <a:r>
              <a:rPr lang="ru-RU" dirty="0"/>
              <a:t>Пространственное разбиение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0933"/>
            <a:ext cx="7886700" cy="51985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World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World(): </a:t>
            </a:r>
            <a:r>
              <a:rPr lang="en-US" dirty="0" err="1"/>
              <a:t>numEntities</a:t>
            </a:r>
            <a:r>
              <a:rPr lang="en-US" dirty="0"/>
              <a:t>_(0)</a:t>
            </a:r>
            <a:r>
              <a:rPr lang="ru-RU" dirty="0"/>
              <a:t> </a:t>
            </a:r>
            <a:r>
              <a:rPr lang="en-US" dirty="0"/>
              <a:t>{}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void </a:t>
            </a:r>
            <a:r>
              <a:rPr lang="en-US" b="1" dirty="0" err="1"/>
              <a:t>gameLoop</a:t>
            </a:r>
            <a:r>
              <a:rPr lang="en-US" b="1" dirty="0"/>
              <a:t>()</a:t>
            </a:r>
            <a:br>
              <a:rPr lang="ru-RU" b="1" dirty="0"/>
            </a:br>
            <a:r>
              <a:rPr lang="ru-RU" b="1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while (true)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Обработка пользовательского ввода...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	// Обновление каждой из сущностей.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numEntities</a:t>
            </a:r>
            <a:r>
              <a:rPr lang="en-US" dirty="0"/>
              <a:t>_;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	</a:t>
            </a:r>
            <a:r>
              <a:rPr lang="en-US" b="1" dirty="0"/>
              <a:t>entities_[</a:t>
            </a:r>
            <a:r>
              <a:rPr lang="en-US" b="1" dirty="0" err="1"/>
              <a:t>i</a:t>
            </a:r>
            <a:r>
              <a:rPr lang="en-US" b="1" dirty="0"/>
              <a:t>]-&gt;update();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Физика и рендеринг...</a:t>
            </a:r>
            <a:br>
              <a:rPr lang="ru-RU" dirty="0"/>
            </a:b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Entity* entities_[MAX_ENTITIES];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numEntities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93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Patrol: public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	Patrol(): </a:t>
            </a:r>
            <a:r>
              <a:rPr lang="en-US" dirty="0" err="1"/>
              <a:t>patrollingLeft</a:t>
            </a:r>
            <a:r>
              <a:rPr lang="en-US" dirty="0"/>
              <a:t>_(false) 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virtual void update()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patrollingLeft</a:t>
            </a:r>
            <a:r>
              <a:rPr lang="en-US" dirty="0"/>
              <a:t>_)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setX</a:t>
            </a:r>
            <a:r>
              <a:rPr lang="en-US" dirty="0"/>
              <a:t>(x() - 1);</a:t>
            </a:r>
            <a:br>
              <a:rPr lang="en-US" dirty="0"/>
            </a:br>
            <a:r>
              <a:rPr lang="en-US" dirty="0"/>
              <a:t>			if (x() == 0) </a:t>
            </a:r>
            <a:r>
              <a:rPr lang="en-US" dirty="0" err="1"/>
              <a:t>patrollingLeft</a:t>
            </a:r>
            <a:r>
              <a:rPr lang="en-US" dirty="0"/>
              <a:t>_ = false;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setX</a:t>
            </a:r>
            <a:r>
              <a:rPr lang="en-US" dirty="0"/>
              <a:t>(x() + 1);</a:t>
            </a:r>
            <a:br>
              <a:rPr lang="en-US" dirty="0"/>
            </a:br>
            <a:r>
              <a:rPr lang="en-US" dirty="0"/>
              <a:t>			if (x() == 100) </a:t>
            </a:r>
            <a:r>
              <a:rPr lang="en-US" dirty="0" err="1"/>
              <a:t>patrollingLeft</a:t>
            </a:r>
            <a:r>
              <a:rPr lang="en-US" dirty="0"/>
              <a:t>_ = true;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en-US" dirty="0"/>
              <a:t>	bool </a:t>
            </a:r>
            <a:r>
              <a:rPr lang="en-US" dirty="0" err="1"/>
              <a:t>patrollingLeft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92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C8A6-7E6C-42F0-B87D-E9213780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2793F-972C-4929-B9E1-C49507B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Инкапсуляция запроса в внутри объекта, позволяющая пользователю параметризировать клиенты с помощью различных запросов, организовывать в очереди или регистрировать запросы или организовывать поддержку отменяемых операций.</a:t>
            </a:r>
          </a:p>
          <a:p>
            <a:pPr lvl="1"/>
            <a:r>
              <a:rPr lang="ru-RU" dirty="0"/>
              <a:t>Проще говоря – </a:t>
            </a:r>
            <a:r>
              <a:rPr lang="ru-RU" b="1" dirty="0"/>
              <a:t>материализация вызова метода</a:t>
            </a:r>
          </a:p>
          <a:p>
            <a:r>
              <a:rPr lang="ru-RU" dirty="0"/>
              <a:t>Команда - это объектно- ориентированная замена обратного вызова (</a:t>
            </a:r>
            <a:r>
              <a:rPr lang="en-US" dirty="0"/>
              <a:t>callback).</a:t>
            </a:r>
          </a:p>
          <a:p>
            <a:r>
              <a:rPr lang="ru-RU" dirty="0"/>
              <a:t>Команда делает вызов метода "объектом первого класса« (1</a:t>
            </a:r>
            <a:r>
              <a:rPr lang="en-US" baseline="30000" dirty="0" err="1"/>
              <a:t>st</a:t>
            </a:r>
            <a:r>
              <a:rPr lang="en-US" dirty="0"/>
              <a:t> class citizen) – </a:t>
            </a:r>
            <a:r>
              <a:rPr lang="ru-RU" dirty="0"/>
              <a:t>дает возможность хранить его, передавать, выстраивать в очереди и т.д.</a:t>
            </a:r>
          </a:p>
          <a:p>
            <a:r>
              <a:rPr lang="ru-RU" dirty="0"/>
              <a:t>Применяется для обработки ввода пользователя.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C8A6-7E6C-42F0-B87D-E9213780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2793F-972C-4929-B9E1-C49507B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InputHandler</a:t>
            </a:r>
            <a:r>
              <a:rPr lang="en-US" dirty="0"/>
              <a:t>::</a:t>
            </a:r>
            <a:r>
              <a:rPr lang="en-US" dirty="0" err="1"/>
              <a:t>handleInput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isPressed</a:t>
            </a:r>
            <a:r>
              <a:rPr lang="en-US" dirty="0"/>
              <a:t>(BUTTON_X)) jump();</a:t>
            </a:r>
          </a:p>
          <a:p>
            <a:pPr marL="457200" lvl="1" indent="0">
              <a:buNone/>
            </a:pPr>
            <a:r>
              <a:rPr lang="en-US" dirty="0"/>
              <a:t>else if (</a:t>
            </a:r>
            <a:r>
              <a:rPr lang="en-US" dirty="0" err="1"/>
              <a:t>isPressed</a:t>
            </a:r>
            <a:r>
              <a:rPr lang="en-US" dirty="0"/>
              <a:t>(BUTTON_Y)) </a:t>
            </a:r>
            <a:r>
              <a:rPr lang="en-US" dirty="0" err="1"/>
              <a:t>fireGun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else if (</a:t>
            </a:r>
            <a:r>
              <a:rPr lang="en-US" dirty="0" err="1"/>
              <a:t>isPressed</a:t>
            </a:r>
            <a:r>
              <a:rPr lang="en-US" dirty="0"/>
              <a:t>(BUTTON_A)) </a:t>
            </a:r>
            <a:r>
              <a:rPr lang="en-US" dirty="0" err="1"/>
              <a:t>swapWeapon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else if (</a:t>
            </a:r>
            <a:r>
              <a:rPr lang="en-US" dirty="0" err="1"/>
              <a:t>isPressed</a:t>
            </a:r>
            <a:r>
              <a:rPr lang="en-US" dirty="0"/>
              <a:t>(BUTTON_B)) </a:t>
            </a:r>
            <a:r>
              <a:rPr lang="en-US" dirty="0" err="1"/>
              <a:t>lurchIneffectively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если мы хотим настраивать кнопки?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6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75E33-94A7-426A-A5E1-13255A8F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4914F-7EBE-4754-91A0-91B56D34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6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</a:t>
            </a:r>
            <a:r>
              <a:rPr lang="en-US" sz="2000" dirty="0"/>
              <a:t>lass Command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public:</a:t>
            </a:r>
          </a:p>
          <a:p>
            <a:pPr marL="457200" lvl="1" indent="0">
              <a:buNone/>
            </a:pPr>
            <a:r>
              <a:rPr lang="en-US" sz="2000" dirty="0"/>
              <a:t>virtual ~Command() {}</a:t>
            </a:r>
          </a:p>
          <a:p>
            <a:pPr marL="457200" lvl="1" indent="0">
              <a:buNone/>
            </a:pPr>
            <a:r>
              <a:rPr lang="en-US" sz="2000" dirty="0"/>
              <a:t>virtual void execute() = 0;</a:t>
            </a:r>
          </a:p>
          <a:p>
            <a:pPr marL="0" indent="0">
              <a:buNone/>
            </a:pPr>
            <a:r>
              <a:rPr lang="en-US" sz="2000" dirty="0"/>
              <a:t>};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024C80-CE0D-4D72-B7B8-7CA096AC9ABE}"/>
              </a:ext>
            </a:extLst>
          </p:cNvPr>
          <p:cNvSpPr/>
          <p:nvPr/>
        </p:nvSpPr>
        <p:spPr>
          <a:xfrm>
            <a:off x="4265802" y="182562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JumpCommand</a:t>
            </a:r>
            <a:r>
              <a:rPr lang="en-US" sz="2000" dirty="0"/>
              <a:t> : public Command</a:t>
            </a:r>
          </a:p>
          <a:p>
            <a:r>
              <a:rPr lang="en-US" sz="2000" dirty="0"/>
              <a:t>{</a:t>
            </a:r>
          </a:p>
          <a:p>
            <a:pPr lvl="1"/>
            <a:r>
              <a:rPr lang="en-US" sz="2000" dirty="0"/>
              <a:t>public:</a:t>
            </a:r>
          </a:p>
          <a:p>
            <a:pPr lvl="1"/>
            <a:r>
              <a:rPr lang="en-US" sz="2000" dirty="0"/>
              <a:t>virtual void execute() { jump(); }</a:t>
            </a:r>
          </a:p>
          <a:p>
            <a:r>
              <a:rPr lang="en-US" sz="2000" dirty="0"/>
              <a:t>};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FireCommand</a:t>
            </a:r>
            <a:r>
              <a:rPr lang="en-US" sz="2000" dirty="0"/>
              <a:t> : public Command</a:t>
            </a:r>
          </a:p>
          <a:p>
            <a:r>
              <a:rPr lang="en-US" sz="2000" dirty="0"/>
              <a:t>{</a:t>
            </a:r>
          </a:p>
          <a:p>
            <a:pPr lvl="1"/>
            <a:r>
              <a:rPr lang="en-US" sz="2000" dirty="0"/>
              <a:t>public:</a:t>
            </a:r>
          </a:p>
          <a:p>
            <a:pPr lvl="1"/>
            <a:r>
              <a:rPr lang="en-US" sz="2000" dirty="0"/>
              <a:t>virtual void execute() { </a:t>
            </a:r>
            <a:r>
              <a:rPr lang="en-US" sz="2000" dirty="0" err="1"/>
              <a:t>fireGun</a:t>
            </a:r>
            <a:r>
              <a:rPr lang="en-US" sz="2000" dirty="0"/>
              <a:t>(); }</a:t>
            </a:r>
          </a:p>
          <a:p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969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75E33-94A7-426A-A5E1-13255A8F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4914F-7EBE-4754-91A0-91B56D34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69" y="1766697"/>
            <a:ext cx="7886700" cy="509130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InputHandler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Command* </a:t>
            </a:r>
            <a:r>
              <a:rPr lang="en-US" sz="2000" dirty="0" err="1"/>
              <a:t>buttonX</a:t>
            </a:r>
            <a:r>
              <a:rPr lang="en-US" sz="2000" dirty="0"/>
              <a:t>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Command* </a:t>
            </a:r>
            <a:r>
              <a:rPr lang="en-US" sz="2000" dirty="0" err="1"/>
              <a:t>buttonY</a:t>
            </a:r>
            <a:r>
              <a:rPr lang="en-US" sz="2000" dirty="0"/>
              <a:t>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Command* </a:t>
            </a:r>
            <a:r>
              <a:rPr lang="en-US" sz="2000" dirty="0" err="1"/>
              <a:t>buttonA</a:t>
            </a:r>
            <a:r>
              <a:rPr lang="en-US" sz="2000" dirty="0"/>
              <a:t>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Command* </a:t>
            </a:r>
            <a:r>
              <a:rPr lang="en-US" sz="2000" dirty="0" err="1"/>
              <a:t>buttonB</a:t>
            </a:r>
            <a:r>
              <a:rPr lang="en-US" sz="2000" dirty="0"/>
              <a:t>_;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</a:t>
            </a:r>
            <a:r>
              <a:rPr lang="ru-RU" sz="2000" dirty="0"/>
              <a:t>Сеттеры команд пропущены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void </a:t>
            </a:r>
            <a:r>
              <a:rPr lang="en-US" sz="2000" dirty="0" err="1"/>
              <a:t>handleInput</a:t>
            </a:r>
            <a:r>
              <a:rPr lang="en-US" sz="2000" dirty="0"/>
              <a:t>()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  <a:br>
              <a:rPr lang="en-US" sz="2000" dirty="0"/>
            </a:br>
            <a:r>
              <a:rPr lang="ru-RU" sz="2000" dirty="0"/>
              <a:t>    </a:t>
            </a:r>
            <a:r>
              <a:rPr lang="en-US" sz="2000" dirty="0"/>
              <a:t>if (</a:t>
            </a:r>
            <a:r>
              <a:rPr lang="en-US" sz="2000" dirty="0" err="1"/>
              <a:t>isPressed</a:t>
            </a:r>
            <a:r>
              <a:rPr lang="en-US" sz="2000" dirty="0"/>
              <a:t>(BUTTON_X)) </a:t>
            </a:r>
            <a:r>
              <a:rPr lang="en-US" sz="2000" dirty="0" err="1"/>
              <a:t>buttonX</a:t>
            </a:r>
            <a:r>
              <a:rPr lang="en-US" sz="2000" dirty="0"/>
              <a:t>_-&gt;execute();</a:t>
            </a:r>
            <a:br>
              <a:rPr lang="en-US" sz="2000" dirty="0"/>
            </a:br>
            <a:r>
              <a:rPr lang="ru-RU" sz="2000" dirty="0"/>
              <a:t>    </a:t>
            </a:r>
            <a:r>
              <a:rPr lang="en-US" sz="2000" dirty="0"/>
              <a:t>else if (</a:t>
            </a:r>
            <a:r>
              <a:rPr lang="en-US" sz="2000" dirty="0" err="1"/>
              <a:t>isPressed</a:t>
            </a:r>
            <a:r>
              <a:rPr lang="en-US" sz="2000" dirty="0"/>
              <a:t>(BUTTON_Y)) </a:t>
            </a:r>
            <a:r>
              <a:rPr lang="en-US" sz="2000" dirty="0" err="1"/>
              <a:t>buttonY</a:t>
            </a:r>
            <a:r>
              <a:rPr lang="en-US" sz="2000" dirty="0"/>
              <a:t>_-&gt;execute();</a:t>
            </a:r>
            <a:br>
              <a:rPr lang="en-US" sz="2000" dirty="0"/>
            </a:br>
            <a:r>
              <a:rPr lang="ru-RU" sz="2000" dirty="0"/>
              <a:t>    </a:t>
            </a:r>
            <a:r>
              <a:rPr lang="en-US" sz="2000" dirty="0"/>
              <a:t>else if (</a:t>
            </a:r>
            <a:r>
              <a:rPr lang="en-US" sz="2000" dirty="0" err="1"/>
              <a:t>isPressed</a:t>
            </a:r>
            <a:r>
              <a:rPr lang="en-US" sz="2000" dirty="0"/>
              <a:t>(BUTTON_A)) </a:t>
            </a:r>
            <a:r>
              <a:rPr lang="en-US" sz="2000" dirty="0" err="1"/>
              <a:t>buttonA</a:t>
            </a:r>
            <a:r>
              <a:rPr lang="en-US" sz="2000" dirty="0"/>
              <a:t>_-&gt;execute();</a:t>
            </a:r>
            <a:br>
              <a:rPr lang="en-US" sz="2000" dirty="0"/>
            </a:br>
            <a:r>
              <a:rPr lang="ru-RU" sz="2000" dirty="0"/>
              <a:t>    </a:t>
            </a:r>
            <a:r>
              <a:rPr lang="en-US" sz="2000" dirty="0"/>
              <a:t>else if (</a:t>
            </a:r>
            <a:r>
              <a:rPr lang="en-US" sz="2000" dirty="0" err="1"/>
              <a:t>isPressed</a:t>
            </a:r>
            <a:r>
              <a:rPr lang="en-US" sz="2000" dirty="0"/>
              <a:t>(BUTTON_B)) </a:t>
            </a:r>
            <a:r>
              <a:rPr lang="en-US" sz="2000" dirty="0" err="1"/>
              <a:t>buttonB</a:t>
            </a:r>
            <a:r>
              <a:rPr lang="en-US" sz="2000" dirty="0"/>
              <a:t>_-&gt;execute();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014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C8A6-7E6C-42F0-B87D-E9213780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2793F-972C-4929-B9E1-C49507B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Кастомизация получателя команды</a:t>
            </a:r>
          </a:p>
          <a:p>
            <a:pPr lvl="1"/>
            <a:r>
              <a:rPr lang="ru-RU" dirty="0"/>
              <a:t>Что делать если есть более одного игрового персонажа?</a:t>
            </a:r>
          </a:p>
          <a:p>
            <a:pPr lvl="1"/>
            <a:r>
              <a:rPr lang="en-US" dirty="0"/>
              <a:t>virtual void Command::execute(</a:t>
            </a:r>
            <a:r>
              <a:rPr lang="en-US" dirty="0" err="1"/>
              <a:t>GameActor</a:t>
            </a:r>
            <a:r>
              <a:rPr lang="en-US" dirty="0"/>
              <a:t>&amp; actor) = 0;</a:t>
            </a:r>
          </a:p>
          <a:p>
            <a:r>
              <a:rPr lang="ru-RU" dirty="0"/>
              <a:t>Последовательности команд </a:t>
            </a:r>
          </a:p>
          <a:p>
            <a:pPr lvl="1"/>
            <a:r>
              <a:rPr lang="ru-RU" dirty="0" err="1"/>
              <a:t>ККККомбо</a:t>
            </a:r>
            <a:r>
              <a:rPr lang="ru-RU" dirty="0"/>
              <a:t>!</a:t>
            </a:r>
          </a:p>
          <a:p>
            <a:pPr lvl="1"/>
            <a:r>
              <a:rPr lang="ru-RU" dirty="0"/>
              <a:t>Паттерн «Очередь событий»</a:t>
            </a:r>
          </a:p>
          <a:p>
            <a:r>
              <a:rPr lang="ru-RU" dirty="0"/>
              <a:t>Отмена команд</a:t>
            </a:r>
          </a:p>
          <a:p>
            <a:pPr lvl="1"/>
            <a:r>
              <a:rPr lang="ru-RU" dirty="0"/>
              <a:t>Отмена хода в логических и карточных </a:t>
            </a:r>
            <a:r>
              <a:rPr lang="ru-RU" dirty="0" err="1"/>
              <a:t>играч</a:t>
            </a:r>
            <a:r>
              <a:rPr lang="ru-RU" dirty="0"/>
              <a:t>, головоломках, стратегиях и т.п. 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undo()</a:t>
            </a:r>
            <a:r>
              <a:rPr lang="ru-RU" dirty="0"/>
              <a:t> и хранение очередей команд с проигрыванием в обоих направлениях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917B5-6DFF-4CF3-96A0-9131DBD8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Приспособленец (</a:t>
            </a:r>
            <a:r>
              <a:rPr lang="en-US" dirty="0"/>
              <a:t>Flyweight)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C7BA1-D8F4-428A-A8CF-47725B75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690689"/>
            <a:ext cx="8515350" cy="4351338"/>
          </a:xfrm>
        </p:spPr>
        <p:txBody>
          <a:bodyPr/>
          <a:lstStyle/>
          <a:p>
            <a:r>
              <a:rPr lang="ru-RU" dirty="0"/>
              <a:t>Вспоминаем лекцию по шаблонам и блоки </a:t>
            </a:r>
            <a:r>
              <a:rPr lang="en-US" dirty="0"/>
              <a:t>Minecraft</a:t>
            </a:r>
          </a:p>
          <a:p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8B9418-DA81-40CB-BF47-9893CD90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2" y="2349371"/>
            <a:ext cx="7616655" cy="4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5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917B5-6DFF-4CF3-96A0-9131DBD8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Приспособленец (</a:t>
            </a:r>
            <a:r>
              <a:rPr lang="en-US" dirty="0"/>
              <a:t>Flyweight)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C7BA1-D8F4-428A-A8CF-47725B75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690688"/>
            <a:ext cx="8515350" cy="48778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Моделируем лес</a:t>
            </a:r>
          </a:p>
          <a:p>
            <a:pPr lvl="1"/>
            <a:r>
              <a:rPr lang="ru-RU" dirty="0"/>
              <a:t>Набор объектов Дерево</a:t>
            </a:r>
          </a:p>
          <a:p>
            <a:pPr lvl="2"/>
            <a:r>
              <a:rPr lang="ru-RU" dirty="0"/>
              <a:t>Полигональная сетка, описывающая его ствол, ветви и листву. </a:t>
            </a:r>
          </a:p>
          <a:p>
            <a:pPr lvl="2"/>
            <a:r>
              <a:rPr lang="ru-RU" dirty="0"/>
              <a:t>Текстура </a:t>
            </a:r>
            <a:r>
              <a:rPr lang="ru-RU" dirty="0" err="1"/>
              <a:t>коры</a:t>
            </a:r>
            <a:r>
              <a:rPr lang="ru-RU" dirty="0"/>
              <a:t> и листьев. </a:t>
            </a:r>
          </a:p>
          <a:p>
            <a:pPr lvl="2"/>
            <a:r>
              <a:rPr lang="ru-RU" dirty="0"/>
              <a:t>Положение и ориентация в лесу. </a:t>
            </a:r>
          </a:p>
          <a:p>
            <a:pPr lvl="2"/>
            <a:r>
              <a:rPr lang="ru-RU" dirty="0"/>
              <a:t>Индивидуальные настройки, такие как размер и оттенок, благодаря которым каждое дерево в лесу будет выглядеть индивидуально. </a:t>
            </a:r>
          </a:p>
          <a:p>
            <a:r>
              <a:rPr lang="ru-RU" dirty="0"/>
              <a:t>Сколько памяти это потребует?</a:t>
            </a:r>
          </a:p>
          <a:p>
            <a:pPr lvl="1"/>
            <a:r>
              <a:rPr lang="ru-RU" dirty="0"/>
              <a:t>Никто в здравом уме не будет рисовать отдельную сетку и текстуры для каждого дерева</a:t>
            </a:r>
          </a:p>
          <a:p>
            <a:r>
              <a:rPr lang="ru-RU" dirty="0"/>
              <a:t>Делим состояние на </a:t>
            </a:r>
          </a:p>
          <a:p>
            <a:pPr lvl="1"/>
            <a:r>
              <a:rPr lang="ru-RU" b="1" dirty="0"/>
              <a:t>Внутреннее </a:t>
            </a:r>
            <a:r>
              <a:rPr lang="ru-RU" dirty="0"/>
              <a:t>– текстуры и модель – которые храним в объекте «Дерево типа Х»</a:t>
            </a:r>
          </a:p>
          <a:p>
            <a:pPr lvl="1"/>
            <a:r>
              <a:rPr lang="ru-RU" b="1" dirty="0"/>
              <a:t>Внешнее </a:t>
            </a:r>
            <a:r>
              <a:rPr lang="ru-RU" dirty="0"/>
              <a:t>– положение, ориентация, индивидуальные особенности – которые храним отдельно и передаем объекту для отрисовки извне.</a:t>
            </a:r>
          </a:p>
          <a:p>
            <a:r>
              <a:rPr lang="ru-RU" dirty="0"/>
              <a:t>Работаем с этими объектами только через фабрику, которая повторно использует один объект для каждого дерева данного типа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8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Автоматный подход к моделированию сущности</a:t>
            </a:r>
          </a:p>
          <a:p>
            <a:pPr lvl="1"/>
            <a:r>
              <a:rPr lang="ru-RU" dirty="0"/>
              <a:t>Каждое состояние сущности представляется состоянием автомата и задаются правила перехода между ними. </a:t>
            </a:r>
          </a:p>
          <a:p>
            <a:pPr lvl="1"/>
            <a:r>
              <a:rPr lang="ru-RU" dirty="0"/>
              <a:t>Каждое состояние автомата моделируется отдельным классом</a:t>
            </a:r>
          </a:p>
          <a:p>
            <a:pPr lvl="1"/>
            <a:endParaRPr lang="en-US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86915A7B-AF37-4B92-A568-ECB0E204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39" y="3237896"/>
            <a:ext cx="7424121" cy="31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Игра – интерактивная программа, т.е. она взаимодействует с пользователем, принимая от него ввод, изменяет состояние модели игрового мира и выводит его новое состояние пользователю.</a:t>
            </a:r>
          </a:p>
          <a:p>
            <a:pPr lvl="1"/>
            <a:r>
              <a:rPr lang="ru-RU" dirty="0"/>
              <a:t>При этом игровой мир должен жить и </a:t>
            </a:r>
            <a:r>
              <a:rPr lang="ru-RU" b="1" dirty="0"/>
              <a:t>без</a:t>
            </a:r>
            <a:r>
              <a:rPr lang="ru-RU" dirty="0"/>
              <a:t> взаимодействия с пользователем (не должен «замирать» в ожидании ввода)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Устранить зависимость игрового времени от пользовательского ввода и скорости процессора.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Игровой цикл</a:t>
            </a:r>
            <a:r>
              <a:rPr lang="ru-RU" dirty="0"/>
              <a:t> работает на протяжении всей игры. На каждом своем цикле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А еще он следит за ходом времени и </a:t>
            </a:r>
            <a:r>
              <a:rPr lang="ru-RU" b="1" dirty="0"/>
              <a:t>управляет скоростью игрового процесс</a:t>
            </a:r>
            <a:r>
              <a:rPr lang="ru-RU" dirty="0"/>
              <a:t>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11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void Hero::</a:t>
            </a:r>
            <a:r>
              <a:rPr lang="en-US" dirty="0" err="1"/>
              <a:t>handleInput</a:t>
            </a:r>
            <a:r>
              <a:rPr lang="en-US" dirty="0"/>
              <a:t>(Input input)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if (input == PRESS_B)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yVelocity</a:t>
            </a:r>
            <a:r>
              <a:rPr lang="en-US" dirty="0"/>
              <a:t>_ = JUMP_VELOCITY;</a:t>
            </a:r>
            <a:r>
              <a:rPr lang="ru-RU" dirty="0"/>
              <a:t> </a:t>
            </a:r>
          </a:p>
          <a:p>
            <a:pPr marL="457200" lvl="1" indent="0">
              <a:buNone/>
            </a:pPr>
            <a:r>
              <a:rPr lang="ru-RU" dirty="0"/>
              <a:t>         </a:t>
            </a:r>
            <a:r>
              <a:rPr lang="en-US" dirty="0"/>
              <a:t>//Update </a:t>
            </a:r>
            <a:r>
              <a:rPr lang="ru-RU" dirty="0"/>
              <a:t>обработает это изменение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setGraphics</a:t>
            </a:r>
            <a:r>
              <a:rPr lang="en-US" dirty="0"/>
              <a:t>(IMAGE_JUMP);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ru-RU" dirty="0"/>
              <a:t>Кто видит проблему?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5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11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void Hero::</a:t>
            </a:r>
            <a:r>
              <a:rPr lang="en-US" dirty="0" err="1"/>
              <a:t>handleInput</a:t>
            </a:r>
            <a:r>
              <a:rPr lang="en-US" dirty="0"/>
              <a:t>(Input input)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if (input == PRESS_B)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        </a:t>
            </a:r>
            <a:r>
              <a:rPr lang="en-US" dirty="0"/>
              <a:t>if (!</a:t>
            </a:r>
            <a:r>
              <a:rPr lang="en-US" dirty="0" err="1"/>
              <a:t>isJumping</a:t>
            </a:r>
            <a:r>
              <a:rPr lang="en-US" dirty="0"/>
              <a:t>_)</a:t>
            </a:r>
            <a:br>
              <a:rPr lang="en-US" dirty="0"/>
            </a:br>
            <a:r>
              <a:rPr lang="ru-RU" dirty="0"/>
              <a:t>       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            </a:t>
            </a:r>
            <a:r>
              <a:rPr lang="en-US" dirty="0" err="1"/>
              <a:t>isJumping</a:t>
            </a:r>
            <a:r>
              <a:rPr lang="en-US" dirty="0"/>
              <a:t>_ = true;</a:t>
            </a:r>
            <a:br>
              <a:rPr lang="en-US" dirty="0"/>
            </a:br>
            <a:r>
              <a:rPr lang="ru-RU" dirty="0"/>
              <a:t>           </a:t>
            </a:r>
            <a:r>
              <a:rPr lang="en-US" dirty="0"/>
              <a:t> </a:t>
            </a:r>
            <a:r>
              <a:rPr lang="en-US" dirty="0" err="1"/>
              <a:t>yVelocity</a:t>
            </a:r>
            <a:r>
              <a:rPr lang="en-US" dirty="0"/>
              <a:t>_ = JUMP_VELOCITY;</a:t>
            </a:r>
            <a:r>
              <a:rPr lang="ru-RU" dirty="0"/>
              <a:t> </a:t>
            </a:r>
          </a:p>
          <a:p>
            <a:pPr marL="457200" lvl="1" indent="0">
              <a:buNone/>
            </a:pPr>
            <a:r>
              <a:rPr lang="ru-RU" dirty="0"/>
              <a:t>            </a:t>
            </a:r>
            <a:r>
              <a:rPr lang="en-US" dirty="0" err="1"/>
              <a:t>setGraphics</a:t>
            </a:r>
            <a:r>
              <a:rPr lang="en-US" dirty="0"/>
              <a:t>(IMAGE_JUMP);</a:t>
            </a:r>
            <a:br>
              <a:rPr lang="ru-RU" dirty="0"/>
            </a:br>
            <a:r>
              <a:rPr lang="ru-RU" dirty="0"/>
              <a:t>        }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И где-то в </a:t>
            </a:r>
            <a:r>
              <a:rPr lang="en-US" dirty="0"/>
              <a:t>Update</a:t>
            </a:r>
            <a:r>
              <a:rPr lang="ru-RU" dirty="0"/>
              <a:t>проверять на касание поверхности и делать </a:t>
            </a:r>
            <a:r>
              <a:rPr lang="en-US" dirty="0" err="1"/>
              <a:t>isJumping</a:t>
            </a:r>
            <a:r>
              <a:rPr lang="en-US" dirty="0"/>
              <a:t>_ = true;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6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11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void Hero::</a:t>
            </a:r>
            <a:r>
              <a:rPr lang="en-US" dirty="0" err="1"/>
              <a:t>handleInput</a:t>
            </a:r>
            <a:r>
              <a:rPr lang="en-US" dirty="0"/>
              <a:t>(Input input)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if (input == PRESS_B)</a:t>
            </a:r>
            <a:br>
              <a:rPr lang="en-US" dirty="0"/>
            </a:br>
            <a:r>
              <a:rPr lang="ru-RU" dirty="0"/>
              <a:t>   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        </a:t>
            </a:r>
            <a:r>
              <a:rPr lang="en-US" dirty="0"/>
              <a:t>if (!</a:t>
            </a:r>
            <a:r>
              <a:rPr lang="en-US" dirty="0" err="1"/>
              <a:t>isJumping</a:t>
            </a:r>
            <a:r>
              <a:rPr lang="en-US" dirty="0"/>
              <a:t>_)</a:t>
            </a:r>
            <a:br>
              <a:rPr lang="en-US" dirty="0"/>
            </a:br>
            <a:r>
              <a:rPr lang="ru-RU" dirty="0"/>
              <a:t>       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            </a:t>
            </a:r>
            <a:r>
              <a:rPr lang="en-US" dirty="0" err="1"/>
              <a:t>isJumping</a:t>
            </a:r>
            <a:r>
              <a:rPr lang="en-US" dirty="0"/>
              <a:t>_ = true;</a:t>
            </a:r>
            <a:br>
              <a:rPr lang="en-US" dirty="0"/>
            </a:br>
            <a:r>
              <a:rPr lang="ru-RU" dirty="0"/>
              <a:t>           </a:t>
            </a:r>
            <a:r>
              <a:rPr lang="en-US" dirty="0"/>
              <a:t> </a:t>
            </a:r>
            <a:r>
              <a:rPr lang="en-US" dirty="0" err="1"/>
              <a:t>yVelocity</a:t>
            </a:r>
            <a:r>
              <a:rPr lang="en-US" dirty="0"/>
              <a:t>_ = JUMP_VELOCITY;</a:t>
            </a:r>
            <a:r>
              <a:rPr lang="ru-RU" dirty="0"/>
              <a:t> </a:t>
            </a:r>
          </a:p>
          <a:p>
            <a:pPr marL="457200" lvl="1" indent="0">
              <a:buNone/>
            </a:pPr>
            <a:r>
              <a:rPr lang="ru-RU" dirty="0"/>
              <a:t>            </a:t>
            </a:r>
            <a:r>
              <a:rPr lang="en-US" dirty="0" err="1"/>
              <a:t>setGraphics</a:t>
            </a:r>
            <a:r>
              <a:rPr lang="en-US" dirty="0"/>
              <a:t>(IMAGE_JUMP);</a:t>
            </a:r>
            <a:br>
              <a:rPr lang="ru-RU" dirty="0"/>
            </a:br>
            <a:r>
              <a:rPr lang="ru-RU" dirty="0"/>
              <a:t>        }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И где-то в </a:t>
            </a:r>
            <a:r>
              <a:rPr lang="en-US" dirty="0"/>
              <a:t>Update</a:t>
            </a:r>
            <a:r>
              <a:rPr lang="ru-RU" dirty="0"/>
              <a:t>проверять на касание поверхности и делать </a:t>
            </a:r>
            <a:r>
              <a:rPr lang="en-US" dirty="0" err="1"/>
              <a:t>isJumping</a:t>
            </a:r>
            <a:r>
              <a:rPr lang="en-US" dirty="0"/>
              <a:t>_ = false;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72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118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dirty="0"/>
              <a:t>void Heroine::</a:t>
            </a:r>
            <a:r>
              <a:rPr lang="en-US" dirty="0" err="1"/>
              <a:t>handleInput</a:t>
            </a:r>
            <a:r>
              <a:rPr lang="en-US" dirty="0"/>
              <a:t>(Input input)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if (input == PRESS_B)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// </a:t>
            </a:r>
            <a:r>
              <a:rPr lang="ru-RU" dirty="0"/>
              <a:t>Прыгаем если уже не прыгнули...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ru-RU" dirty="0"/>
              <a:t>}</a:t>
            </a:r>
          </a:p>
          <a:p>
            <a:pPr marL="457200" lvl="1" indent="0">
              <a:buNone/>
            </a:pPr>
            <a:r>
              <a:rPr lang="en-US" dirty="0"/>
              <a:t>    else if (input == PRESS_DOWN)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if (!</a:t>
            </a:r>
            <a:r>
              <a:rPr lang="en-US" dirty="0" err="1"/>
              <a:t>isJumping</a:t>
            </a:r>
            <a:r>
              <a:rPr lang="en-US" dirty="0"/>
              <a:t>_)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setGraphics</a:t>
            </a:r>
            <a:r>
              <a:rPr lang="en-US" dirty="0"/>
              <a:t>(IMAGE_DUCK);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else if (input == RELEASE_DOWN)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setGraphics</a:t>
            </a:r>
            <a:r>
              <a:rPr lang="en-US" dirty="0"/>
              <a:t>(IMAGE_STAND);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ru-RU" dirty="0"/>
              <a:t>Теперь можно прыгнуть из положения сидя и встать в воздухе… Добавлять еще флаги?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0400" cy="4793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HeroState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public:</a:t>
            </a:r>
            <a:br>
              <a:rPr lang="en-US" sz="2000" dirty="0"/>
            </a:br>
            <a:r>
              <a:rPr lang="en-US" sz="2000" dirty="0"/>
              <a:t>virtual ~</a:t>
            </a:r>
            <a:r>
              <a:rPr lang="en-US" sz="2000" dirty="0" err="1"/>
              <a:t>HeroState</a:t>
            </a:r>
            <a:r>
              <a:rPr lang="en-US" sz="2000" dirty="0"/>
              <a:t>() {}</a:t>
            </a:r>
            <a:br>
              <a:rPr lang="en-US" sz="2000" dirty="0"/>
            </a:br>
            <a:r>
              <a:rPr lang="en-US" sz="2000" dirty="0"/>
              <a:t>virtual void </a:t>
            </a:r>
            <a:r>
              <a:rPr lang="en-US" sz="2000" dirty="0" err="1"/>
              <a:t>handleInput</a:t>
            </a:r>
            <a:r>
              <a:rPr lang="en-US" sz="2000" dirty="0"/>
              <a:t>(Hero&amp; hero, Input input) {}</a:t>
            </a:r>
            <a:br>
              <a:rPr lang="en-US" sz="2000" dirty="0"/>
            </a:br>
            <a:r>
              <a:rPr lang="en-US" sz="2000" dirty="0"/>
              <a:t>virtual void update(Hero&amp; hero) {}</a:t>
            </a:r>
            <a:br>
              <a:rPr lang="en-US" sz="2000" dirty="0"/>
            </a:br>
            <a:r>
              <a:rPr lang="en-US" sz="2000" dirty="0"/>
              <a:t>};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DuckingState</a:t>
            </a:r>
            <a:r>
              <a:rPr lang="en-US" sz="2000" dirty="0"/>
              <a:t> : public </a:t>
            </a:r>
            <a:r>
              <a:rPr lang="en-US" sz="2000" dirty="0" err="1"/>
              <a:t>HeroState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JumpingState</a:t>
            </a:r>
            <a:r>
              <a:rPr lang="en-US" sz="2000" dirty="0"/>
              <a:t> : public </a:t>
            </a:r>
            <a:r>
              <a:rPr lang="en-US" sz="2000" dirty="0" err="1"/>
              <a:t>HeroState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0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D9FC0-4EE5-4262-92FB-E9D4A84C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en-US" dirty="0"/>
              <a:t>State)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E14FE-61ED-43DF-B484-824FE440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886699" cy="42480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DuckingState</a:t>
            </a:r>
            <a:r>
              <a:rPr lang="en-US" dirty="0"/>
              <a:t> : public </a:t>
            </a:r>
            <a:r>
              <a:rPr lang="en-US" dirty="0" err="1"/>
              <a:t>HeroineState</a:t>
            </a:r>
            <a:br>
              <a:rPr lang="en-US" sz="2000" dirty="0"/>
            </a:br>
            <a:r>
              <a:rPr lang="en-US" dirty="0"/>
              <a:t>{</a:t>
            </a:r>
            <a:br>
              <a:rPr lang="en-US" sz="2000" dirty="0"/>
            </a:br>
            <a:r>
              <a:rPr lang="en-US" dirty="0"/>
              <a:t>public:</a:t>
            </a:r>
            <a:br>
              <a:rPr lang="en-US" sz="2000" dirty="0"/>
            </a:br>
            <a:r>
              <a:rPr lang="en-US" dirty="0" err="1"/>
              <a:t>DuckingState</a:t>
            </a:r>
            <a:r>
              <a:rPr lang="en-US" dirty="0"/>
              <a:t>()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en-US" dirty="0" err="1"/>
              <a:t>chargeTime</a:t>
            </a:r>
            <a:r>
              <a:rPr lang="en-US" dirty="0"/>
              <a:t>_(0)</a:t>
            </a:r>
            <a:br>
              <a:rPr lang="en-US" sz="2000" dirty="0"/>
            </a:br>
            <a:r>
              <a:rPr lang="en-US" dirty="0"/>
              <a:t>{}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virtual void </a:t>
            </a:r>
            <a:r>
              <a:rPr lang="en-US" dirty="0" err="1"/>
              <a:t>handleInput</a:t>
            </a:r>
            <a:r>
              <a:rPr lang="en-US" dirty="0"/>
              <a:t>(Heroine&amp; heroine, Input input) {</a:t>
            </a:r>
            <a:br>
              <a:rPr lang="en-US" sz="2000" dirty="0"/>
            </a:br>
            <a:r>
              <a:rPr lang="en-US" dirty="0"/>
              <a:t>if (input == RELEASE_DOWN)</a:t>
            </a:r>
            <a:br>
              <a:rPr lang="en-US" sz="2000" dirty="0"/>
            </a:br>
            <a:r>
              <a:rPr lang="en-US" dirty="0"/>
              <a:t>{</a:t>
            </a:r>
            <a:br>
              <a:rPr lang="en-US" sz="2000" dirty="0"/>
            </a:br>
            <a:r>
              <a:rPr lang="en-US" dirty="0"/>
              <a:t>// </a:t>
            </a:r>
            <a:r>
              <a:rPr lang="ru-RU" dirty="0"/>
              <a:t>Переход в состояние стояния...</a:t>
            </a:r>
            <a:br>
              <a:rPr lang="ru-RU" sz="2000" dirty="0"/>
            </a:br>
            <a:r>
              <a:rPr lang="en-US" dirty="0" err="1"/>
              <a:t>heroine.setGraphics</a:t>
            </a:r>
            <a:r>
              <a:rPr lang="en-US" dirty="0"/>
              <a:t>(IMAGE_STAND);</a:t>
            </a:r>
            <a:br>
              <a:rPr lang="en-US" sz="2000" dirty="0"/>
            </a:br>
            <a:r>
              <a:rPr lang="en-US" dirty="0"/>
              <a:t>}</a:t>
            </a:r>
            <a:br>
              <a:rPr lang="en-US" sz="2000" dirty="0"/>
            </a:br>
            <a:r>
              <a:rPr lang="en-US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virtual void update(Heroine&amp; heroine) {</a:t>
            </a:r>
            <a:br>
              <a:rPr lang="en-US" sz="2000" dirty="0"/>
            </a:br>
            <a:r>
              <a:rPr lang="en-US" dirty="0" err="1"/>
              <a:t>chargeTime</a:t>
            </a:r>
            <a:r>
              <a:rPr lang="en-US" dirty="0"/>
              <a:t>_++;</a:t>
            </a:r>
            <a:br>
              <a:rPr lang="en-US" sz="2000" dirty="0"/>
            </a:br>
            <a:r>
              <a:rPr lang="en-US" dirty="0"/>
              <a:t>if (</a:t>
            </a:r>
            <a:r>
              <a:rPr lang="en-US" dirty="0" err="1"/>
              <a:t>chargeTime</a:t>
            </a:r>
            <a:r>
              <a:rPr lang="en-US" dirty="0"/>
              <a:t>_ &gt; MAX_CHARGE)</a:t>
            </a:r>
            <a:br>
              <a:rPr lang="en-US" sz="2000" dirty="0"/>
            </a:br>
            <a:r>
              <a:rPr lang="en-US" dirty="0"/>
              <a:t>{</a:t>
            </a:r>
            <a:br>
              <a:rPr lang="en-US" sz="2000" dirty="0"/>
            </a:br>
            <a:r>
              <a:rPr lang="en-US" dirty="0" err="1"/>
              <a:t>heroine.superBomb</a:t>
            </a:r>
            <a:r>
              <a:rPr lang="en-US" dirty="0"/>
              <a:t>();</a:t>
            </a:r>
            <a:br>
              <a:rPr lang="en-US" sz="2000" dirty="0"/>
            </a:br>
            <a:r>
              <a:rPr lang="en-US" dirty="0"/>
              <a:t>}</a:t>
            </a:r>
            <a:br>
              <a:rPr lang="en-US" sz="2000" dirty="0"/>
            </a:br>
            <a:r>
              <a:rPr lang="en-US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private:</a:t>
            </a:r>
            <a:br>
              <a:rPr lang="en-US" sz="2000" dirty="0"/>
            </a:br>
            <a:r>
              <a:rPr lang="en-US" dirty="0"/>
              <a:t>int </a:t>
            </a:r>
            <a:r>
              <a:rPr lang="en-US" dirty="0" err="1"/>
              <a:t>chargeTime</a:t>
            </a:r>
            <a:r>
              <a:rPr lang="en-US" dirty="0"/>
              <a:t>_;</a:t>
            </a:r>
            <a:br>
              <a:rPr lang="en-US" sz="2000" dirty="0"/>
            </a:br>
            <a:r>
              <a:rPr lang="en-US" dirty="0"/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512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33470-803F-42FD-A309-41F175F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(</a:t>
            </a:r>
            <a:r>
              <a:rPr lang="en-US" dirty="0"/>
              <a:t>Observer)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75756-3AA7-4214-9348-ADF35EB6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4ABECB-86A0-4C72-A479-819A9555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8" y="2088931"/>
            <a:ext cx="7885152" cy="35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33470-803F-42FD-A309-41F175F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(</a:t>
            </a:r>
            <a:r>
              <a:rPr lang="en-US" dirty="0"/>
              <a:t>Observer)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75756-3AA7-4214-9348-ADF35EB6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Событийно-ориентированная архитектура и слабая связность</a:t>
            </a:r>
            <a:endParaRPr lang="en-US" dirty="0"/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Возможные потери производительности (синхронный вызов – наблюдаемый ожидает завершения реакции наблюдателя)</a:t>
            </a:r>
          </a:p>
          <a:p>
            <a:pPr lvl="2"/>
            <a:r>
              <a:rPr lang="ru-RU" dirty="0"/>
              <a:t>Использовать асинхронные очереди сообщений</a:t>
            </a:r>
          </a:p>
          <a:p>
            <a:pPr lvl="1"/>
            <a:r>
              <a:rPr lang="ru-RU" dirty="0"/>
              <a:t>Возможные утечки памяти </a:t>
            </a:r>
          </a:p>
          <a:p>
            <a:pPr lvl="2"/>
            <a:r>
              <a:rPr lang="ru-RU" dirty="0"/>
              <a:t>Не забывать отписываться от наблюдения</a:t>
            </a:r>
          </a:p>
          <a:p>
            <a:pPr lvl="1"/>
            <a:r>
              <a:rPr lang="ru-RU" dirty="0"/>
              <a:t>Возможные проблемы с многопоточностью и блокировками</a:t>
            </a:r>
          </a:p>
          <a:p>
            <a:pPr lvl="2"/>
            <a:r>
              <a:rPr lang="ru-RU" dirty="0"/>
              <a:t>не трогать </a:t>
            </a:r>
            <a:r>
              <a:rPr lang="en-US" dirty="0"/>
              <a:t>UI</a:t>
            </a:r>
            <a:r>
              <a:rPr lang="ru-RU" dirty="0"/>
              <a:t> поток!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4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CDA44-3433-4F55-B217-000648CC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 Одиночка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96B06-548D-4D67-A77A-B23F8CEB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Прототип</a:t>
            </a:r>
            <a:endParaRPr lang="en-US" dirty="0"/>
          </a:p>
          <a:p>
            <a:pPr lvl="1"/>
            <a:r>
              <a:rPr lang="ru-RU" dirty="0"/>
              <a:t>Задача </a:t>
            </a:r>
            <a:r>
              <a:rPr lang="ru-RU" dirty="0" err="1"/>
              <a:t>спауна</a:t>
            </a:r>
            <a:r>
              <a:rPr lang="ru-RU" dirty="0"/>
              <a:t> толп мобов</a:t>
            </a:r>
          </a:p>
          <a:p>
            <a:pPr lvl="1"/>
            <a:r>
              <a:rPr lang="ru-RU" dirty="0"/>
              <a:t>Клонируем одного «эталонного моба»</a:t>
            </a:r>
          </a:p>
          <a:p>
            <a:pPr lvl="2"/>
            <a:r>
              <a:rPr lang="ru-RU" dirty="0"/>
              <a:t>Возможна мутация характеристик в заданных пределах</a:t>
            </a:r>
          </a:p>
          <a:p>
            <a:r>
              <a:rPr lang="ru-RU" dirty="0"/>
              <a:t>Одиночка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В случае необходимости существования единственного экземпляра объекта</a:t>
            </a:r>
          </a:p>
          <a:p>
            <a:pPr lvl="1"/>
            <a:r>
              <a:rPr lang="ru-RU" dirty="0"/>
              <a:t>Чаще всего можно обойтись статическими классами или глобальными переменными.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3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Двойная буферизация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Когда игра </a:t>
            </a:r>
            <a:r>
              <a:rPr lang="ru-RU" dirty="0" err="1"/>
              <a:t>отрисовывает</a:t>
            </a:r>
            <a:r>
              <a:rPr lang="ru-RU" dirty="0"/>
              <a:t> мир, видимый пользователем, она делает это отдельными кусочками: горы вдали, крутые холмы, деревья, все по очереди. Если пользователь </a:t>
            </a:r>
            <a:r>
              <a:rPr lang="ru-RU" i="1" dirty="0"/>
              <a:t>увидит</a:t>
            </a:r>
            <a:r>
              <a:rPr lang="ru-RU" dirty="0"/>
              <a:t> этот процесс </a:t>
            </a:r>
            <a:r>
              <a:rPr lang="ru-RU" dirty="0" err="1"/>
              <a:t>отрисовки</a:t>
            </a:r>
            <a:r>
              <a:rPr lang="ru-RU" dirty="0"/>
              <a:t> в таком инкрементном режиме, иллюзия когерентности мира теряется. Сцена должна обновляться плавно и быстро, образуя последовательность законченных кадров, появляющихся мгновенно.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Дать возможность ряду последовательных операций выполняться мгновенно или одновременно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Класс буфера</a:t>
            </a:r>
            <a:r>
              <a:rPr lang="ru-RU" dirty="0"/>
              <a:t> инкапсулирует </a:t>
            </a:r>
            <a:r>
              <a:rPr lang="ru-RU" b="1" dirty="0"/>
              <a:t>буфер</a:t>
            </a:r>
            <a:r>
              <a:rPr lang="ru-RU" dirty="0"/>
              <a:t> - часть состояния, которое можно изменить. Буфер изменяется постепенно, но мы хотим чтобы внешний код увидел изменение как единый атомарный процесс. Чтобы это стало возможным, класс хранит </a:t>
            </a:r>
            <a:r>
              <a:rPr lang="ru-RU" i="1" dirty="0"/>
              <a:t>два</a:t>
            </a:r>
            <a:r>
              <a:rPr lang="ru-RU" dirty="0"/>
              <a:t> буфера: </a:t>
            </a:r>
            <a:r>
              <a:rPr lang="ru-RU" b="1" dirty="0"/>
              <a:t>следующий</a:t>
            </a:r>
            <a:r>
              <a:rPr lang="ru-RU" dirty="0"/>
              <a:t> и </a:t>
            </a:r>
            <a:r>
              <a:rPr lang="ru-RU" b="1" dirty="0"/>
              <a:t>текущий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Когда требуется считать информацию </a:t>
            </a:r>
            <a:r>
              <a:rPr lang="ru-RU" i="1" dirty="0"/>
              <a:t>из</a:t>
            </a:r>
            <a:r>
              <a:rPr lang="ru-RU" dirty="0"/>
              <a:t> буфера - всегда используется </a:t>
            </a:r>
            <a:r>
              <a:rPr lang="ru-RU" i="1" dirty="0"/>
              <a:t>текущий</a:t>
            </a:r>
            <a:r>
              <a:rPr lang="ru-RU" dirty="0"/>
              <a:t>. А когда информация </a:t>
            </a:r>
            <a:r>
              <a:rPr lang="ru-RU" i="1" dirty="0"/>
              <a:t>записывается</a:t>
            </a:r>
            <a:r>
              <a:rPr lang="ru-RU" dirty="0"/>
              <a:t> - используется следующий буфер. Когда изменения закончены, операция </a:t>
            </a:r>
            <a:r>
              <a:rPr lang="ru-RU" b="1" dirty="0"/>
              <a:t>обмена(</a:t>
            </a:r>
            <a:r>
              <a:rPr lang="ru-RU" b="1" dirty="0" err="1"/>
              <a:t>swap</a:t>
            </a:r>
            <a:r>
              <a:rPr lang="ru-RU" b="1" dirty="0"/>
              <a:t>)</a:t>
            </a:r>
            <a:r>
              <a:rPr lang="ru-RU" dirty="0"/>
              <a:t> мгновенно меняет местами следующий и текущий буферы так что новый буфер становится видным публично. Старый текущий буфер теперь доступен для повторного использования в качестве следующего буфера.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каждом своем шаге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</a:p>
          <a:p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352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элементы поведения игрового мира должны сильно варьироваться, причем, желательно, уже после выпуска игры (моды)</a:t>
            </a:r>
          </a:p>
          <a:p>
            <a:pPr lvl="1"/>
            <a:r>
              <a:rPr lang="ru-RU" dirty="0"/>
              <a:t>Использование шаблона </a:t>
            </a:r>
            <a:r>
              <a:rPr lang="ru-RU" b="1" dirty="0"/>
              <a:t>Интерпретатор </a:t>
            </a:r>
            <a:r>
              <a:rPr lang="en-US" b="1" dirty="0" err="1"/>
              <a:t>GoF</a:t>
            </a:r>
            <a:r>
              <a:rPr lang="en-US" dirty="0"/>
              <a:t> – </a:t>
            </a:r>
            <a:r>
              <a:rPr lang="ru-RU" dirty="0"/>
              <a:t>медленное решение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Обеспечить поведению гибкость данных, декодируемых в виде инструкций для виртуальной машины.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Набор инструкций</a:t>
            </a:r>
            <a:r>
              <a:rPr lang="ru-RU" dirty="0"/>
              <a:t> определяет низкоуровневые операции, которые можно выполнить. Они кодируются в виде </a:t>
            </a:r>
            <a:r>
              <a:rPr lang="ru-RU" b="1" dirty="0"/>
              <a:t>последовательности байтов</a:t>
            </a:r>
            <a:r>
              <a:rPr lang="ru-RU" dirty="0"/>
              <a:t>. </a:t>
            </a:r>
          </a:p>
          <a:p>
            <a:pPr lvl="1"/>
            <a:r>
              <a:rPr lang="ru-RU" b="1" dirty="0"/>
              <a:t>Виртуальная машина</a:t>
            </a:r>
            <a:r>
              <a:rPr lang="ru-RU" dirty="0"/>
              <a:t> выполняет эти инструкции по одной за раз, используя </a:t>
            </a:r>
            <a:r>
              <a:rPr lang="ru-RU" b="1" dirty="0"/>
              <a:t>стек промежуточных значений</a:t>
            </a:r>
            <a:r>
              <a:rPr lang="ru-RU" dirty="0"/>
              <a:t>. Комбинируя инструкции можно определить сложное высокоуровневое поведение.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3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Подкласс-песочница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элементы поведения должны сильно варьироваться между подклассами одного суперкласса,  сохраняя общий интерфейс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Определение поведения в подклассе с помощью набора операций, предоставляемых базовым классом.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Базовый класс</a:t>
            </a:r>
            <a:r>
              <a:rPr lang="ru-RU" dirty="0"/>
              <a:t> определяет абстрактный </a:t>
            </a:r>
            <a:r>
              <a:rPr lang="ru-RU" b="1" dirty="0"/>
              <a:t>метод песочницу</a:t>
            </a:r>
            <a:r>
              <a:rPr lang="ru-RU" dirty="0"/>
              <a:t> и несколько </a:t>
            </a:r>
            <a:r>
              <a:rPr lang="ru-RU" b="1" dirty="0"/>
              <a:t>предоставляемых операций</a:t>
            </a:r>
            <a:r>
              <a:rPr lang="ru-RU" dirty="0"/>
              <a:t>. Объявление их защищенными явно означает что они предназначены только для использования классами наследниками. Каждый унаследованный </a:t>
            </a:r>
            <a:r>
              <a:rPr lang="ru-RU" b="1" dirty="0"/>
              <a:t>подкласс песочницы</a:t>
            </a:r>
            <a:r>
              <a:rPr lang="ru-RU" dirty="0"/>
              <a:t> реализует метод песочницы с помощью предоставляемых операций.</a:t>
            </a:r>
          </a:p>
          <a:p>
            <a:pPr lvl="1"/>
            <a:r>
              <a:rPr lang="ru-RU" dirty="0"/>
              <a:t>Вариации на тему шаблонов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«Фасад» и «Шаблонный метод»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Объект-тип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Необходимо иметь возможность гибко добавлять и убирать множество различных типов игровых объектов и моделировать их с помощью стандартных средств ООП, таких как иерархия, может быть накладно.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Сделать более гибким создание новых "классов" с помощью создания класса, каждый экземпляр которого может представлять собой другой тип объекта.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Заменяем наследование композицией и делегируем классово-специфичные функции объекту-типу. </a:t>
            </a:r>
          </a:p>
          <a:p>
            <a:pPr lvl="1"/>
            <a:r>
              <a:rPr lang="ru-RU" dirty="0"/>
              <a:t>Вариации на тему шаблонов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Прототип, Приспособленец (</a:t>
            </a:r>
            <a:r>
              <a:rPr lang="en-US" dirty="0"/>
              <a:t>Flyweight)</a:t>
            </a:r>
            <a:r>
              <a:rPr lang="ru-RU" dirty="0"/>
              <a:t>и Состояние. </a:t>
            </a:r>
          </a:p>
          <a:p>
            <a:pPr lvl="2"/>
            <a:r>
              <a:rPr lang="ru-RU" dirty="0"/>
              <a:t>Сложный вариант, надо иметь веские причины</a:t>
            </a:r>
          </a:p>
        </p:txBody>
      </p:sp>
    </p:spTree>
    <p:extLst>
      <p:ext uri="{BB962C8B-B14F-4D97-AF65-F5344CB8AC3E}">
        <p14:creationId xmlns:p14="http://schemas.microsoft.com/office/powerpoint/2010/main" val="1839396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С ростом сложности моделей объектов игрового мира растет сложность их реализации.  В итоге можно прийти к тому, что множество аспектов поведения реализуется (игровую логику, физику, </a:t>
            </a:r>
            <a:r>
              <a:rPr lang="ru-RU" dirty="0" err="1"/>
              <a:t>отрисовку</a:t>
            </a:r>
            <a:r>
              <a:rPr lang="ru-RU" dirty="0"/>
              <a:t>, озвучку, управление и </a:t>
            </a:r>
            <a:r>
              <a:rPr lang="ru-RU" dirty="0" err="1"/>
              <a:t>т.п</a:t>
            </a:r>
            <a:r>
              <a:rPr lang="ru-RU" dirty="0"/>
              <a:t>) в одном классе модели, превращая его в чрезмерно большой и неуправляемый код.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Позволяет одной сущности охватывать несколько областей, не связывая их между собой.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Единая </a:t>
            </a:r>
            <a:r>
              <a:rPr lang="ru-RU" b="1" dirty="0"/>
              <a:t>сущность охватывает множество областей</a:t>
            </a:r>
            <a:r>
              <a:rPr lang="ru-RU" dirty="0"/>
              <a:t>. Для сохранения изолированности областей, код для каждой помещается в свой собственный </a:t>
            </a:r>
            <a:r>
              <a:rPr lang="ru-RU" b="1" dirty="0"/>
              <a:t>класс компонент</a:t>
            </a:r>
            <a:r>
              <a:rPr lang="ru-RU" dirty="0"/>
              <a:t>. Сущность упрощается до простого </a:t>
            </a:r>
            <a:r>
              <a:rPr lang="ru-RU" b="1" dirty="0"/>
              <a:t>контейнера компонентов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7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 и</a:t>
            </a:r>
            <a:r>
              <a:rPr lang="ru-RU" b="1" dirty="0"/>
              <a:t> </a:t>
            </a:r>
            <a:r>
              <a:rPr lang="ru-RU" dirty="0"/>
              <a:t>Поиск службы </a:t>
            </a:r>
            <a:r>
              <a:rPr lang="en-US" dirty="0"/>
              <a:t>(Service Locator)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Применение в </a:t>
            </a:r>
            <a:r>
              <a:rPr lang="ru-RU" dirty="0" err="1"/>
              <a:t>игростроении</a:t>
            </a:r>
            <a:r>
              <a:rPr lang="ru-RU" dirty="0"/>
              <a:t> рассмотренных ранее архитектурных шаблонов (внутри игрового процесса)</a:t>
            </a:r>
          </a:p>
          <a:p>
            <a:pPr lvl="1"/>
            <a:r>
              <a:rPr lang="ru-RU" dirty="0"/>
              <a:t>Очередь событий – </a:t>
            </a:r>
            <a:r>
              <a:rPr lang="en-US" dirty="0"/>
              <a:t>Publisher-Subscriber</a:t>
            </a:r>
            <a:endParaRPr lang="ru-RU" dirty="0"/>
          </a:p>
          <a:p>
            <a:pPr lvl="2"/>
            <a:r>
              <a:rPr lang="ru-RU" dirty="0"/>
              <a:t>Так как игровой цикл живет не в реальном времени, ввод пользователя не получается обрабатывать сразу, а приходится буферизировать в очереди сообщений</a:t>
            </a:r>
          </a:p>
          <a:p>
            <a:pPr lvl="2"/>
            <a:r>
              <a:rPr lang="ru-RU" dirty="0"/>
              <a:t>Событийно-ориентированная архитектура общения объектов внутри игрового мира.</a:t>
            </a:r>
          </a:p>
          <a:p>
            <a:pPr lvl="1"/>
            <a:r>
              <a:rPr lang="ru-RU" dirty="0"/>
              <a:t>Поиск службы – Брокер </a:t>
            </a:r>
          </a:p>
          <a:p>
            <a:pPr lvl="2"/>
            <a:r>
              <a:rPr lang="ru-RU" dirty="0"/>
              <a:t>Обеспечивает глобальную точку доступа к службе без привязки пользователя к конкретному классу, который ее реализует.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В некоторых задачах критично обеспечить максимальную производительность игрового мира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Ускорение доступа к памяти с помощью более удобного для кэширования процессором размещения данных.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Современные процессоры </a:t>
            </a:r>
            <a:r>
              <a:rPr lang="ru-RU" b="1" dirty="0"/>
              <a:t>обладают кэшем для ускорения доступа к памяти</a:t>
            </a:r>
            <a:r>
              <a:rPr lang="ru-RU" dirty="0"/>
              <a:t>. Доступ к памяти, </a:t>
            </a:r>
            <a:r>
              <a:rPr lang="ru-RU" b="1" dirty="0"/>
              <a:t>находящейся рядом с той, к которой мы только что обращались - значительно быстрее</a:t>
            </a:r>
            <a:r>
              <a:rPr lang="ru-RU" dirty="0"/>
              <a:t>. Используйте это свойство для ускорения работы с помощью </a:t>
            </a:r>
            <a:r>
              <a:rPr lang="ru-RU" b="1" dirty="0"/>
              <a:t>увеличения локальности данных</a:t>
            </a:r>
            <a:r>
              <a:rPr lang="ru-RU" dirty="0"/>
              <a:t> - размещение данных в памяти </a:t>
            </a:r>
            <a:r>
              <a:rPr lang="ru-RU" b="1" dirty="0"/>
              <a:t>последовательно, в порядке их обработки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изменений (</a:t>
            </a:r>
            <a:r>
              <a:rPr lang="en-US" dirty="0"/>
              <a:t>Dirty flag)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Объекты в игровом мире связаны в иерархию – одни первичны, другие вторичны, что означает, что изменение первых вызывает изменение вторых.</a:t>
            </a:r>
            <a:endParaRPr lang="en-US" dirty="0"/>
          </a:p>
          <a:p>
            <a:pPr lvl="1"/>
            <a:r>
              <a:rPr lang="ru-RU" dirty="0"/>
              <a:t>Набор первичных данных изменяется со временем. Набор вторичных данных вычисляется на основе первичных с помощью ресурсоемкого процесса.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Избегать ненужной работы откладывая ее до тех пор, пока не потребуется результат.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"Грязный" флаг отслеживает </a:t>
            </a:r>
            <a:r>
              <a:rPr lang="ru-RU" dirty="0" err="1"/>
              <a:t>рассинхронизацию</a:t>
            </a:r>
            <a:r>
              <a:rPr lang="ru-RU" dirty="0"/>
              <a:t> вторичных данных с первичными. Он устанавливается у вторичных данных тогда, когда первичные данные изменяются. Если флаг установлен, когда нам понадобились вторичные данные, они вычисляются и флаг снимается. В противном случае используются уже вычисленные вторичные данные.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9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объектов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Создание и удаление большого количества однотипных объектов требует времени и фрагментирует память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Улучшение производительности и эффективности использования памяти за счет повторного использования объектов из фиксированного пула, вместо их индивидуального выделения и освобождения.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Определим класс </a:t>
            </a:r>
            <a:r>
              <a:rPr lang="ru-RU" b="1" dirty="0"/>
              <a:t>пула</a:t>
            </a:r>
            <a:r>
              <a:rPr lang="ru-RU" dirty="0"/>
              <a:t>, содержащего коллекцию </a:t>
            </a:r>
            <a:r>
              <a:rPr lang="ru-RU" b="1" dirty="0"/>
              <a:t>многоразовых объектов</a:t>
            </a:r>
            <a:r>
              <a:rPr lang="ru-RU" dirty="0"/>
              <a:t>. Каждый объект поддерживает </a:t>
            </a:r>
            <a:r>
              <a:rPr lang="ru-RU" b="1" dirty="0"/>
              <a:t>запрос "используется" </a:t>
            </a:r>
            <a:r>
              <a:rPr lang="ru-RU" dirty="0"/>
              <a:t>(отличие от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Приспособленца!), означающий что он сейчас "жив". Когда пул инициализируется, он сразу создает всю коллекцию объектов (обычно выделяя один последовательный участок памяти) и инициализирует их всех состоянием " не используется".</a:t>
            </a:r>
            <a:endParaRPr lang="en-US" dirty="0"/>
          </a:p>
          <a:p>
            <a:pPr lvl="1"/>
            <a:r>
              <a:rPr lang="ru-RU" dirty="0"/>
              <a:t>Когда вам понадобится новый объект, вы запрашиваете его у пула. Он ищет доступный объект, инициализирует его значением "используется" и возвращает. Когда объект больше не нужен, он снова возвращается в состояние "не используется". Таким образом, объекты можно свободно создавать и удалять без необходимости выделять память или другие ресурсы.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2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Пространственное разбиение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Перебор и </a:t>
            </a:r>
            <a:r>
              <a:rPr lang="ru-RU" dirty="0" err="1"/>
              <a:t>отрисовка</a:t>
            </a:r>
            <a:r>
              <a:rPr lang="ru-RU" dirty="0"/>
              <a:t> всех объектов может быть чрезмерно ресурсоемкой. Необходимо найти и </a:t>
            </a:r>
            <a:r>
              <a:rPr lang="ru-RU" dirty="0" err="1"/>
              <a:t>отрисовать</a:t>
            </a:r>
            <a:r>
              <a:rPr lang="ru-RU" dirty="0"/>
              <a:t> только те объекты, которые необходимо.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Эффективный поиск находящихся рядом объектов с помощью сохранения их в структуре данных с организацией на основе их местоположения.</a:t>
            </a:r>
          </a:p>
          <a:p>
            <a:r>
              <a:rPr lang="ru-RU" dirty="0"/>
              <a:t>Решение</a:t>
            </a:r>
            <a:endParaRPr lang="en-US" dirty="0"/>
          </a:p>
          <a:p>
            <a:pPr lvl="1"/>
            <a:r>
              <a:rPr lang="ru-RU" dirty="0"/>
              <a:t>Есть набор </a:t>
            </a:r>
            <a:r>
              <a:rPr lang="ru-RU" b="1" dirty="0"/>
              <a:t>объектов</a:t>
            </a:r>
            <a:r>
              <a:rPr lang="ru-RU" dirty="0"/>
              <a:t>, каждый из которых обладает </a:t>
            </a:r>
            <a:r>
              <a:rPr lang="ru-RU" b="1" dirty="0"/>
              <a:t>позицией в пространстве</a:t>
            </a:r>
            <a:r>
              <a:rPr lang="ru-RU" dirty="0"/>
              <a:t>. Объекты хранятся в </a:t>
            </a:r>
            <a:r>
              <a:rPr lang="ru-RU" b="1" dirty="0"/>
              <a:t>пространственной структуре данных</a:t>
            </a:r>
            <a:r>
              <a:rPr lang="ru-RU" dirty="0"/>
              <a:t>, организованной на основе их позиций. Эта структура данных позволяет вам </a:t>
            </a:r>
            <a:r>
              <a:rPr lang="ru-RU" b="1" dirty="0"/>
              <a:t>эффективно запрашивать объекты, находящиеся возле указанной позиции</a:t>
            </a:r>
            <a:r>
              <a:rPr lang="ru-RU" dirty="0"/>
              <a:t>. Когда позиция объекта изменяется, </a:t>
            </a:r>
            <a:r>
              <a:rPr lang="ru-RU" b="1" dirty="0"/>
              <a:t>позиционная структура данных обновляется</a:t>
            </a:r>
            <a:r>
              <a:rPr lang="ru-RU" dirty="0"/>
              <a:t> и поиск можно продолжать.</a:t>
            </a:r>
            <a:endParaRPr lang="en-US" dirty="0"/>
          </a:p>
          <a:p>
            <a:pPr lvl="1"/>
            <a:r>
              <a:rPr lang="ru-RU" dirty="0"/>
              <a:t>Внутренняя индексация объектов.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1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Хороший игровой цикл следит за ходом времени и управляет скоростью игрового процесса, разбивая его на </a:t>
            </a:r>
            <a:r>
              <a:rPr lang="ru-RU" b="1" dirty="0"/>
              <a:t>кадры</a:t>
            </a:r>
            <a:r>
              <a:rPr lang="ru-RU" dirty="0"/>
              <a:t>.</a:t>
            </a:r>
          </a:p>
          <a:p>
            <a:r>
              <a:rPr lang="en-US" dirty="0"/>
              <a:t>MS_PER_FRAME</a:t>
            </a:r>
            <a:r>
              <a:rPr lang="ru-RU" dirty="0"/>
              <a:t> = 1000мс/</a:t>
            </a:r>
            <a:r>
              <a:rPr lang="en-US" dirty="0"/>
              <a:t>FPS 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FPS=60, </a:t>
            </a:r>
            <a:r>
              <a:rPr lang="ru-RU" dirty="0"/>
              <a:t>то </a:t>
            </a:r>
            <a:r>
              <a:rPr lang="en-US" dirty="0"/>
              <a:t>MS_PER_FRAME</a:t>
            </a:r>
            <a:r>
              <a:rPr lang="ru-RU" dirty="0"/>
              <a:t> </a:t>
            </a:r>
            <a:r>
              <a:rPr lang="en-US" dirty="0"/>
              <a:t>~= 16</a:t>
            </a:r>
          </a:p>
          <a:p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double start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sleep(start + MS_PER_FRAME - </a:t>
            </a:r>
            <a:r>
              <a:rPr lang="en-US" b="1" dirty="0" err="1"/>
              <a:t>getCurrentTime</a:t>
            </a:r>
            <a:r>
              <a:rPr lang="en-US" b="1" dirty="0"/>
              <a:t>());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Что, если у нас шаг цикла занимает более 16 </a:t>
            </a:r>
            <a:r>
              <a:rPr lang="ru-RU" dirty="0" err="1"/>
              <a:t>мс</a:t>
            </a:r>
            <a:r>
              <a:rPr lang="ru-RU" dirty="0"/>
              <a:t>?</a:t>
            </a:r>
          </a:p>
          <a:p>
            <a:r>
              <a:rPr lang="en-US" b="1" dirty="0"/>
              <a:t>double </a:t>
            </a:r>
            <a:r>
              <a:rPr lang="en-US" b="1" dirty="0" err="1"/>
              <a:t>lastTime</a:t>
            </a:r>
            <a:r>
              <a:rPr lang="en-US" b="1" dirty="0"/>
              <a:t>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b="1" dirty="0"/>
              <a:t>	</a:t>
            </a:r>
            <a:r>
              <a:rPr lang="en-US" b="1" dirty="0"/>
              <a:t>double elapsed = current - </a:t>
            </a:r>
            <a:r>
              <a:rPr lang="en-US" b="1" dirty="0" err="1"/>
              <a:t>lastTime</a:t>
            </a:r>
            <a:r>
              <a:rPr lang="en-US" b="1" dirty="0"/>
              <a:t>;</a:t>
            </a:r>
            <a:br>
              <a:rPr lang="en-US" b="1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</a:t>
            </a:r>
            <a:r>
              <a:rPr lang="en-US" b="1" dirty="0"/>
              <a:t>elapsed</a:t>
            </a:r>
            <a:r>
              <a:rPr lang="en-US" dirty="0"/>
              <a:t>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ru-RU" b="1" dirty="0"/>
              <a:t>	</a:t>
            </a:r>
            <a:r>
              <a:rPr lang="en-US" b="1" dirty="0" err="1"/>
              <a:t>lastTime</a:t>
            </a:r>
            <a:r>
              <a:rPr lang="en-US" b="1" dirty="0"/>
              <a:t> = current;</a:t>
            </a:r>
            <a:br>
              <a:rPr lang="en-US" b="1" dirty="0"/>
            </a:br>
            <a:r>
              <a:rPr lang="en-US" dirty="0"/>
              <a:t>}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Рендеринг – ресурсоемкое занятие, и иногда модель стоит обновлять чаще, чем картинку, для повышения точности вычислений.</a:t>
            </a:r>
          </a:p>
          <a:p>
            <a:r>
              <a:rPr lang="en-US" dirty="0"/>
              <a:t>double previous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en-US" b="1" dirty="0"/>
              <a:t>double lag = 0.0;</a:t>
            </a:r>
            <a:r>
              <a:rPr lang="ru-RU" b="1" dirty="0"/>
              <a:t> </a:t>
            </a:r>
            <a:r>
              <a:rPr lang="en-US" b="1" dirty="0"/>
              <a:t>//</a:t>
            </a:r>
            <a:r>
              <a:rPr lang="ru-RU" b="1" dirty="0"/>
              <a:t>насколько игровое время отстало от реального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elapsed = current - previous;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previous = current;</a:t>
            </a: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lag += elapsed;</a:t>
            </a:r>
            <a:br>
              <a:rPr lang="en-US" b="1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while (lag &gt;= MS_PER_UPDATE)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lag -= MS_PER_UPDATE;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Использование цикла событий платформы (браузер, очередь сообщений </a:t>
            </a:r>
            <a:r>
              <a:rPr lang="en-US" dirty="0"/>
              <a:t>Windows, etc.)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Это просто. Вам не придется заботиться о написании и оптимизации собственного игрового цикла.</a:t>
            </a:r>
          </a:p>
          <a:p>
            <a:pPr lvl="1"/>
            <a:r>
              <a:rPr lang="ru-RU" dirty="0"/>
              <a:t>Хорошо сопрягается с платформой. Вам не придется заботиться о деталях работы с платформой.</a:t>
            </a:r>
          </a:p>
          <a:p>
            <a:pPr lvl="1"/>
            <a:r>
              <a:rPr lang="ru-RU" dirty="0"/>
              <a:t>Вы теряете управление </a:t>
            </a:r>
            <a:r>
              <a:rPr lang="ru-RU" dirty="0" err="1"/>
              <a:t>таймингом</a:t>
            </a:r>
            <a:r>
              <a:rPr lang="ru-RU" dirty="0"/>
              <a:t>. Платформа будет вызывать ваш код по своему усмотрению. </a:t>
            </a:r>
          </a:p>
          <a:p>
            <a:r>
              <a:rPr lang="ru-RU" dirty="0"/>
              <a:t>Использование игрового цикла движка:</a:t>
            </a:r>
          </a:p>
          <a:p>
            <a:pPr lvl="1"/>
            <a:r>
              <a:rPr lang="ru-RU" dirty="0"/>
              <a:t>Вам не придется его писать. </a:t>
            </a:r>
          </a:p>
          <a:p>
            <a:pPr lvl="1"/>
            <a:r>
              <a:rPr lang="ru-RU" dirty="0"/>
              <a:t>Вам не удастся его написать. </a:t>
            </a:r>
          </a:p>
          <a:p>
            <a:r>
              <a:rPr lang="ru-RU" dirty="0"/>
              <a:t>Написание самостоятельно:</a:t>
            </a:r>
          </a:p>
          <a:p>
            <a:pPr lvl="1"/>
            <a:r>
              <a:rPr lang="ru-RU" dirty="0"/>
              <a:t>Полный контроль. Вы можете делать все что хотите. Архитектуру можно специально разрабатывать исходя из нужд вашей игры.</a:t>
            </a:r>
          </a:p>
          <a:p>
            <a:pPr lvl="1"/>
            <a:r>
              <a:rPr lang="ru-RU" dirty="0"/>
              <a:t>Вам нужен интерфейс для взаимодействия с платформой. 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Игровой мир должен содержать множество независимо действующих объектов. Они должны жить своими жизнями, параллельно друг с другом в едином времени.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Симуляция поведения коллекции независимых объектов с помощью указания каждому объекту обработки одного кадра поведения за раз.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Игровой мир</a:t>
            </a:r>
            <a:r>
              <a:rPr lang="ru-RU" dirty="0"/>
              <a:t> содержит </a:t>
            </a:r>
            <a:r>
              <a:rPr lang="ru-RU" b="1" dirty="0"/>
              <a:t>коллекцию объектов</a:t>
            </a:r>
            <a:r>
              <a:rPr lang="ru-RU" dirty="0"/>
              <a:t>. Каждый объект реализует </a:t>
            </a:r>
            <a:r>
              <a:rPr lang="ru-RU" b="1" dirty="0"/>
              <a:t>метод обновления</a:t>
            </a:r>
            <a:r>
              <a:rPr lang="ru-RU" dirty="0"/>
              <a:t>, </a:t>
            </a:r>
            <a:r>
              <a:rPr lang="ru-RU" b="1" dirty="0"/>
              <a:t>симулирующий один кадр</a:t>
            </a:r>
            <a:r>
              <a:rPr lang="ru-RU" dirty="0"/>
              <a:t> поведения объекта. На каждом кадре игра обновляет каждый объект из коллекции.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Entity(): x_(0), y_(0)</a:t>
            </a:r>
            <a:r>
              <a:rPr lang="ru-RU" dirty="0"/>
              <a:t> </a:t>
            </a:r>
            <a:r>
              <a:rPr lang="en-US" dirty="0"/>
              <a:t>{}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virtual ~Entity() {}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	</a:t>
            </a:r>
            <a:r>
              <a:rPr lang="en-US" b="1" dirty="0"/>
              <a:t>virtual void update() = 0;</a:t>
            </a:r>
            <a:br>
              <a:rPr lang="en-US" b="1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x() </a:t>
            </a:r>
            <a:r>
              <a:rPr lang="en-US" dirty="0" err="1"/>
              <a:t>const</a:t>
            </a:r>
            <a:r>
              <a:rPr lang="en-US" dirty="0"/>
              <a:t> { return x_; 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y() </a:t>
            </a:r>
            <a:r>
              <a:rPr lang="en-US" dirty="0" err="1"/>
              <a:t>const</a:t>
            </a:r>
            <a:r>
              <a:rPr lang="en-US" dirty="0"/>
              <a:t> { return y_; 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void </a:t>
            </a:r>
            <a:r>
              <a:rPr lang="en-US" dirty="0" err="1"/>
              <a:t>setX</a:t>
            </a:r>
            <a:r>
              <a:rPr lang="en-US" dirty="0"/>
              <a:t>(double x) { x_ = x; 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void </a:t>
            </a:r>
            <a:r>
              <a:rPr lang="en-US" dirty="0" err="1"/>
              <a:t>setY</a:t>
            </a:r>
            <a:r>
              <a:rPr lang="en-US" dirty="0"/>
              <a:t>(double y) { y_ = y;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x_;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y_;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5703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1795</TotalTime>
  <Words>2314</Words>
  <Application>Microsoft Office PowerPoint</Application>
  <PresentationFormat>Экран (4:3)</PresentationFormat>
  <Paragraphs>302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inherit</vt:lpstr>
      <vt:lpstr>Source Sans Pro</vt:lpstr>
      <vt:lpstr>Тема Office</vt:lpstr>
      <vt:lpstr>Шаблоны в игростроении По книге Robert Nystrom “Game Programming Patterns” 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Метод обновления</vt:lpstr>
      <vt:lpstr>Метод обновления</vt:lpstr>
      <vt:lpstr>Метод обновления</vt:lpstr>
      <vt:lpstr>Метод обновления</vt:lpstr>
      <vt:lpstr>Команда</vt:lpstr>
      <vt:lpstr>Команда</vt:lpstr>
      <vt:lpstr>Команда</vt:lpstr>
      <vt:lpstr>Команда</vt:lpstr>
      <vt:lpstr>Команда</vt:lpstr>
      <vt:lpstr>Приспособленец (Flyweight)</vt:lpstr>
      <vt:lpstr>Приспособленец (Flyweight)</vt:lpstr>
      <vt:lpstr>Состояние (State)</vt:lpstr>
      <vt:lpstr>Состояние (State)</vt:lpstr>
      <vt:lpstr>Состояние (State)</vt:lpstr>
      <vt:lpstr>Состояние (State)</vt:lpstr>
      <vt:lpstr>Состояние (State)</vt:lpstr>
      <vt:lpstr>Состояние (State)</vt:lpstr>
      <vt:lpstr>Состояние (State)</vt:lpstr>
      <vt:lpstr>Наблюдатель (Observer)</vt:lpstr>
      <vt:lpstr>Наблюдатель (Observer)</vt:lpstr>
      <vt:lpstr>Прототип и Одиночка</vt:lpstr>
      <vt:lpstr>Двойная буферизация </vt:lpstr>
      <vt:lpstr>Байткод</vt:lpstr>
      <vt:lpstr>Подкласс-песочница </vt:lpstr>
      <vt:lpstr>Объект-тип </vt:lpstr>
      <vt:lpstr>Компонент</vt:lpstr>
      <vt:lpstr>Очередь событий и Поиск службы (Service Locator)</vt:lpstr>
      <vt:lpstr>Локальность данных</vt:lpstr>
      <vt:lpstr>Флаг изменений (Dirty flag)</vt:lpstr>
      <vt:lpstr>Пул объектов </vt:lpstr>
      <vt:lpstr>Пространственное разбиение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266</cp:revision>
  <dcterms:created xsi:type="dcterms:W3CDTF">2018-04-17T13:47:01Z</dcterms:created>
  <dcterms:modified xsi:type="dcterms:W3CDTF">2019-05-22T21:54:26Z</dcterms:modified>
</cp:coreProperties>
</file>